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53" r:id="rId2"/>
    <p:sldId id="477" r:id="rId3"/>
    <p:sldId id="951" r:id="rId4"/>
    <p:sldId id="552" r:id="rId5"/>
    <p:sldId id="948" r:id="rId6"/>
    <p:sldId id="952" r:id="rId7"/>
    <p:sldId id="950" r:id="rId8"/>
    <p:sldId id="945" r:id="rId9"/>
    <p:sldId id="56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BDFF"/>
    <a:srgbClr val="FF8F8F"/>
    <a:srgbClr val="FFE05D"/>
    <a:srgbClr val="FFFFFF"/>
    <a:srgbClr val="FFCC00"/>
    <a:srgbClr val="0083E6"/>
    <a:srgbClr val="8DCBF4"/>
    <a:srgbClr val="FF0066"/>
    <a:srgbClr val="FFEFFF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DF5147-30C5-436D-A994-204A294FB1AD}" v="2" dt="2023-06-01T12:57:19.5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39" autoAdjust="0"/>
    <p:restoredTop sz="92949" autoAdjust="0"/>
  </p:normalViewPr>
  <p:slideViewPr>
    <p:cSldViewPr snapToGrid="0">
      <p:cViewPr varScale="1">
        <p:scale>
          <a:sx n="96" d="100"/>
          <a:sy n="96" d="100"/>
        </p:scale>
        <p:origin x="78" y="22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Dawes" userId="fe899cd594ff6f3a" providerId="LiveId" clId="{DFDF5147-30C5-436D-A994-204A294FB1AD}"/>
    <pc:docChg chg="addSld delSld modSld">
      <pc:chgData name="Tom Dawes" userId="fe899cd594ff6f3a" providerId="LiveId" clId="{DFDF5147-30C5-436D-A994-204A294FB1AD}" dt="2023-06-01T12:57:23.673" v="3" actId="47"/>
      <pc:docMkLst>
        <pc:docMk/>
      </pc:docMkLst>
      <pc:sldChg chg="del">
        <pc:chgData name="Tom Dawes" userId="fe899cd594ff6f3a" providerId="LiveId" clId="{DFDF5147-30C5-436D-A994-204A294FB1AD}" dt="2023-06-01T12:56:44.302" v="1" actId="47"/>
        <pc:sldMkLst>
          <pc:docMk/>
          <pc:sldMk cId="0" sldId="947"/>
        </pc:sldMkLst>
      </pc:sldChg>
      <pc:sldChg chg="del">
        <pc:chgData name="Tom Dawes" userId="fe899cd594ff6f3a" providerId="LiveId" clId="{DFDF5147-30C5-436D-A994-204A294FB1AD}" dt="2023-06-01T12:57:23.673" v="3" actId="47"/>
        <pc:sldMkLst>
          <pc:docMk/>
          <pc:sldMk cId="940110136" sldId="949"/>
        </pc:sldMkLst>
      </pc:sldChg>
      <pc:sldChg chg="add">
        <pc:chgData name="Tom Dawes" userId="fe899cd594ff6f3a" providerId="LiveId" clId="{DFDF5147-30C5-436D-A994-204A294FB1AD}" dt="2023-06-01T12:56:41.308" v="0"/>
        <pc:sldMkLst>
          <pc:docMk/>
          <pc:sldMk cId="0" sldId="951"/>
        </pc:sldMkLst>
      </pc:sldChg>
      <pc:sldChg chg="add">
        <pc:chgData name="Tom Dawes" userId="fe899cd594ff6f3a" providerId="LiveId" clId="{DFDF5147-30C5-436D-A994-204A294FB1AD}" dt="2023-06-01T12:57:19.536" v="2"/>
        <pc:sldMkLst>
          <pc:docMk/>
          <pc:sldMk cId="711650497" sldId="95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6BD390-BAA1-4136-97A1-932C02E8044D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EC7C75-985D-4B20-8996-49ED85BCD7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8891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Valencian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n.wikipedia.org/wiki/Falla_monument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</a:p>
          <a:p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Phonics: 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Revisit accents rules 1-3</a:t>
            </a:r>
            <a:endParaRPr lang="en-GB" sz="2800" dirty="0"/>
          </a:p>
          <a:p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Vocabulary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(new words in bold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desfile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[4514] flor [739]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fuego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[884] luz [278] 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mucho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[41]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todo</a:t>
            </a:r>
            <a:r>
              <a:rPr lang="es-ES" sz="1800" b="0" i="0" u="none" strike="noStrike" baseline="300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12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[472]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todo el mundo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[n/a] traje [1689</a:t>
            </a:r>
            <a:endParaRPr lang="en-GB" sz="1800" b="0" i="0" u="none" strike="noStrike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hacer [26] hago, haces, hace baile [2040] ciclismo [&gt;5000] deporte [1489] dibujo [1726] natación [&gt;5000] pastel [&gt;5000] prueba [651] tarjeta [1958]</a:t>
            </a:r>
            <a:r>
              <a:rPr lang="es-ES" sz="2800" dirty="0"/>
              <a:t> </a:t>
            </a:r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jugar [356] amigo [210] amiga [1172] ajedrez [4970] carta [627]  cuerda [2116] escondite [&gt;5000]  fútbol [1471] habitación [1069] hermano [333] hermana [3409] línea [476]  tenis [4856] pelota [2270] solo [181] con [14]  en [5] </a:t>
            </a:r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800" b="1" dirty="0"/>
              <a:t>Frequency of unknown words and cognates</a:t>
            </a:r>
            <a:r>
              <a:rPr lang="en-GB" sz="1800" dirty="0"/>
              <a:t>:</a:t>
            </a:r>
            <a:br>
              <a:rPr lang="en-GB" sz="1800" dirty="0"/>
            </a:br>
            <a:r>
              <a:rPr lang="en-GB" sz="1800" dirty="0"/>
              <a:t>dulce [3450] </a:t>
            </a:r>
            <a:r>
              <a:rPr lang="en-GB" sz="1800" dirty="0" err="1"/>
              <a:t>visitante</a:t>
            </a:r>
            <a:r>
              <a:rPr lang="en-GB" sz="1800" dirty="0"/>
              <a:t> [2428] colegio [628]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any 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By Rafa </a:t>
            </a:r>
            <a:r>
              <a:rPr lang="en-GB" sz="1800" b="1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Esteve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- Own work, CC BY-SA 4.0, https://commons.wikimedia.org/w/index.php?curid=67753089</a:t>
            </a: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1" dirty="0"/>
              <a:t>Timing: 6 minutes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read aloud of a mixture of familiar and unfamiliar words; to give an introduction to this week’s theme: las </a:t>
            </a:r>
            <a:r>
              <a:rPr lang="en-US" b="0" dirty="0" err="1"/>
              <a:t>fallas</a:t>
            </a:r>
            <a:r>
              <a:rPr lang="en-US" b="0" dirty="0"/>
              <a:t> in Valencia, Spain.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Tell pupils that this week they are going to learn about the festival of ‘las </a:t>
            </a:r>
            <a:r>
              <a:rPr lang="en-US" b="0" baseline="0" dirty="0" err="1"/>
              <a:t>Fallas</a:t>
            </a:r>
            <a:r>
              <a:rPr lang="en-US" b="0" baseline="0" dirty="0"/>
              <a:t>’ in Valencia and that these are pictures of the festival.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Pupils work in pairs to </a:t>
            </a:r>
            <a:r>
              <a:rPr lang="en-US" b="0" baseline="0" dirty="0" err="1"/>
              <a:t>practise</a:t>
            </a:r>
            <a:r>
              <a:rPr lang="en-US" b="0" baseline="0" dirty="0"/>
              <a:t> pronouncing activities that are part of this festival.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Teacher elicits pronunciation from pupils and clicks on each picture (as necessary) to hear the phrase pronounced.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Teacher to clarify the meaning of unknown words and cultural references by clicking to bring up callouts.</a:t>
            </a:r>
          </a:p>
          <a:p>
            <a:pPr marL="228600" indent="-228600">
              <a:buAutoNum type="arabicPeriod"/>
            </a:pPr>
            <a:endParaRPr lang="en-US" b="0" baseline="0" dirty="0"/>
          </a:p>
          <a:p>
            <a:pPr marL="0" indent="0">
              <a:buNone/>
            </a:pPr>
            <a:r>
              <a:rPr lang="en-US" b="1" baseline="0" dirty="0"/>
              <a:t>Transcript</a:t>
            </a:r>
            <a:r>
              <a:rPr lang="en-US" b="0" baseline="0" dirty="0"/>
              <a:t>: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 el desfile por la mañana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llevar flores a la Virgen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hacer muchas fotos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llevar un pañuelo fallero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 la mascletà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llevar trajes típicos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escuchar música tradicional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bailar en la calle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pasear por las calles con luces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 la Cremà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cantar el himno de Valencia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comer paella y buñuelos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0" baseline="0" dirty="0"/>
          </a:p>
          <a:p>
            <a:pPr marL="0" indent="0">
              <a:buNone/>
            </a:pPr>
            <a:endParaRPr lang="en-US" b="0" baseline="0" dirty="0"/>
          </a:p>
          <a:p>
            <a:pPr marL="0" indent="0">
              <a:buNone/>
            </a:pPr>
            <a:r>
              <a:rPr lang="en-US" b="1" baseline="0" dirty="0"/>
              <a:t>Picture attributions</a:t>
            </a:r>
            <a:r>
              <a:rPr lang="en-US" b="0" baseline="0" dirty="0"/>
              <a:t>:</a:t>
            </a:r>
            <a:br>
              <a:rPr lang="en-US" b="0" baseline="0" dirty="0"/>
            </a:br>
            <a:r>
              <a:rPr lang="en-US" b="0" baseline="0" dirty="0"/>
              <a:t>1. Ver </a:t>
            </a:r>
            <a:r>
              <a:rPr lang="en-US" b="0" baseline="0" dirty="0" err="1"/>
              <a:t>el</a:t>
            </a:r>
            <a:r>
              <a:rPr lang="en-US" b="0" baseline="0" dirty="0"/>
              <a:t> </a:t>
            </a:r>
            <a:r>
              <a:rPr lang="en-US" b="0" baseline="0" dirty="0" err="1"/>
              <a:t>desfile</a:t>
            </a:r>
            <a:r>
              <a:rPr lang="en-US" b="0" baseline="0" dirty="0"/>
              <a:t> </a:t>
            </a:r>
            <a:r>
              <a:rPr lang="en-US" b="0" baseline="0" dirty="0" err="1"/>
              <a:t>por</a:t>
            </a:r>
            <a:r>
              <a:rPr lang="en-US" b="0" baseline="0" dirty="0"/>
              <a:t> la </a:t>
            </a:r>
            <a:r>
              <a:rPr lang="en-US" b="0" baseline="0" dirty="0" err="1"/>
              <a:t>mañana</a:t>
            </a:r>
            <a:br>
              <a:rPr lang="en-US" b="0" baseline="0" dirty="0"/>
            </a:br>
            <a:r>
              <a:rPr lang="en-US" b="0" baseline="0" dirty="0"/>
              <a:t>2. </a:t>
            </a:r>
            <a:r>
              <a:rPr lang="en-US" b="0" baseline="0" dirty="0" err="1"/>
              <a:t>Llevar</a:t>
            </a:r>
            <a:r>
              <a:rPr lang="en-US" b="0" baseline="0" dirty="0"/>
              <a:t> </a:t>
            </a:r>
            <a:r>
              <a:rPr lang="en-US" b="0" baseline="0" dirty="0" err="1"/>
              <a:t>flores</a:t>
            </a:r>
            <a:r>
              <a:rPr lang="en-US" b="0" baseline="0" dirty="0"/>
              <a:t> a la Virgen - https://valencia.for91days.com/la-ofrenda-flowers-for-the-virgin/</a:t>
            </a:r>
          </a:p>
          <a:p>
            <a:pPr marL="0" indent="0">
              <a:buNone/>
            </a:pPr>
            <a:r>
              <a:rPr lang="en-US" b="0" baseline="0" dirty="0"/>
              <a:t>3. </a:t>
            </a:r>
            <a:r>
              <a:rPr lang="en-US" b="1" baseline="0" dirty="0" err="1"/>
              <a:t>H</a:t>
            </a:r>
            <a:r>
              <a:rPr lang="en-US" b="0" baseline="0" dirty="0" err="1"/>
              <a:t>a</a:t>
            </a:r>
            <a:r>
              <a:rPr lang="en-US" b="1" baseline="0" dirty="0" err="1"/>
              <a:t>ce</a:t>
            </a:r>
            <a:r>
              <a:rPr lang="en-US" b="0" baseline="0" dirty="0" err="1"/>
              <a:t>r</a:t>
            </a:r>
            <a:r>
              <a:rPr lang="en-US" b="0" baseline="0" dirty="0"/>
              <a:t> </a:t>
            </a:r>
            <a:r>
              <a:rPr lang="en-US" b="0" baseline="0" dirty="0" err="1"/>
              <a:t>mu</a:t>
            </a:r>
            <a:r>
              <a:rPr lang="en-US" b="1" baseline="0" dirty="0" err="1"/>
              <a:t>ch</a:t>
            </a:r>
            <a:r>
              <a:rPr lang="en-US" b="0" baseline="0" dirty="0" err="1"/>
              <a:t>as</a:t>
            </a:r>
            <a:r>
              <a:rPr lang="en-US" b="0" baseline="0" dirty="0"/>
              <a:t> </a:t>
            </a:r>
            <a:r>
              <a:rPr lang="en-US" b="0" baseline="0" dirty="0" err="1"/>
              <a:t>fotos</a:t>
            </a:r>
            <a:r>
              <a:rPr lang="en-US" b="0" baseline="0" dirty="0"/>
              <a:t>. https://www.distritofallas.com/2015/03/22/la-moda-del-selfie-dentro-y-fuera-de-las-fallas/</a:t>
            </a:r>
          </a:p>
          <a:p>
            <a:pPr marL="0" indent="0">
              <a:buNone/>
            </a:pPr>
            <a:r>
              <a:rPr lang="en-US" b="0" baseline="0" dirty="0"/>
              <a:t>4. </a:t>
            </a:r>
            <a:r>
              <a:rPr lang="en-US" b="0" baseline="0" dirty="0" err="1"/>
              <a:t>Llevar</a:t>
            </a:r>
            <a:r>
              <a:rPr lang="en-US" b="0" baseline="0" dirty="0"/>
              <a:t> un </a:t>
            </a:r>
            <a:r>
              <a:rPr lang="en-US" b="0" baseline="0" dirty="0" err="1"/>
              <a:t>pañuelo</a:t>
            </a:r>
            <a:r>
              <a:rPr lang="en-US" b="0" baseline="0" dirty="0"/>
              <a:t> </a:t>
            </a:r>
            <a:r>
              <a:rPr lang="en-US" b="0" baseline="0" dirty="0" err="1"/>
              <a:t>fallero</a:t>
            </a:r>
            <a:r>
              <a:rPr lang="en-US" b="0" baseline="0" dirty="0"/>
              <a:t>. https://mercedesalfonso.com/producto/broche-petardo/</a:t>
            </a:r>
          </a:p>
          <a:p>
            <a:pPr marL="0" indent="0">
              <a:buNone/>
            </a:pPr>
            <a:r>
              <a:rPr lang="en-US" b="0" baseline="0" dirty="0"/>
              <a:t>5. Ver la </a:t>
            </a:r>
            <a:r>
              <a:rPr lang="en-US" b="0" baseline="0" dirty="0" err="1"/>
              <a:t>masclet</a:t>
            </a:r>
            <a:r>
              <a:rPr lang="en-GB" b="0" baseline="0" dirty="0"/>
              <a:t>à: https://fallas.com/index.php/main-galeria-va/event/140323mascleta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6.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7. </a:t>
            </a:r>
            <a:r>
              <a:rPr lang="en-US" b="0" baseline="0" dirty="0" err="1"/>
              <a:t>Esuchar</a:t>
            </a:r>
            <a:r>
              <a:rPr lang="en-US" b="0" baseline="0" dirty="0"/>
              <a:t> </a:t>
            </a:r>
            <a:r>
              <a:rPr lang="en-US" b="0" baseline="0" dirty="0" err="1"/>
              <a:t>música</a:t>
            </a:r>
            <a:r>
              <a:rPr lang="en-US" b="0" baseline="0" dirty="0"/>
              <a:t> </a:t>
            </a:r>
            <a:r>
              <a:rPr lang="en-US" b="0" baseline="0" dirty="0" err="1"/>
              <a:t>tradicional</a:t>
            </a:r>
            <a:r>
              <a:rPr lang="en-US" b="0" baseline="0" dirty="0"/>
              <a:t> - </a:t>
            </a:r>
            <a:br>
              <a:rPr lang="en-US" b="0" baseline="0" dirty="0"/>
            </a:br>
            <a:r>
              <a:rPr lang="en-US" b="0" baseline="0" dirty="0"/>
              <a:t>8. </a:t>
            </a:r>
            <a:r>
              <a:rPr lang="en-US" b="0" baseline="0" dirty="0" err="1"/>
              <a:t>bailar</a:t>
            </a:r>
            <a:r>
              <a:rPr lang="en-US" b="0" baseline="0" dirty="0"/>
              <a:t> </a:t>
            </a:r>
            <a:r>
              <a:rPr lang="en-US" b="0" baseline="0" dirty="0" err="1"/>
              <a:t>en</a:t>
            </a:r>
            <a:r>
              <a:rPr lang="en-US" b="0" baseline="0" dirty="0"/>
              <a:t> la </a:t>
            </a:r>
            <a:r>
              <a:rPr lang="en-US" b="0" baseline="0" dirty="0" err="1"/>
              <a:t>calle</a:t>
            </a:r>
            <a:r>
              <a:rPr lang="en-US" b="0" baseline="0" dirty="0"/>
              <a:t> - https://fallas.com/index.php/main-noticies-va/11632-junta-central-fallera-celebra-el-xxv-aniversari-dels-balls-al-carrer-amb-una-gran-festa-de-folklore-valencia-a-la-placa-de-l-ajuntament</a:t>
            </a:r>
            <a:br>
              <a:rPr lang="en-US" b="0" baseline="0" dirty="0"/>
            </a:br>
            <a:r>
              <a:rPr lang="en-US" b="0" baseline="0" dirty="0"/>
              <a:t>9. </a:t>
            </a:r>
            <a:r>
              <a:rPr lang="en-US" b="0" baseline="0" dirty="0" err="1"/>
              <a:t>Pasear</a:t>
            </a:r>
            <a:r>
              <a:rPr lang="en-US" b="0" baseline="0" dirty="0"/>
              <a:t> </a:t>
            </a:r>
            <a:r>
              <a:rPr lang="en-US" b="0" baseline="0" dirty="0" err="1"/>
              <a:t>por</a:t>
            </a:r>
            <a:r>
              <a:rPr lang="en-US" b="0" baseline="0" dirty="0"/>
              <a:t> las </a:t>
            </a:r>
            <a:r>
              <a:rPr lang="en-US" b="0" baseline="0" dirty="0" err="1"/>
              <a:t>calles</a:t>
            </a:r>
            <a:r>
              <a:rPr lang="en-US" b="0" baseline="0" dirty="0"/>
              <a:t> con luces - De </a:t>
            </a:r>
            <a:r>
              <a:rPr lang="en-US" b="0" baseline="0" dirty="0" err="1"/>
              <a:t>Rafa</a:t>
            </a:r>
            <a:r>
              <a:rPr lang="en-US" b="0" baseline="0" dirty="0"/>
              <a:t> </a:t>
            </a:r>
            <a:r>
              <a:rPr lang="en-US" b="0" baseline="0" dirty="0" err="1"/>
              <a:t>Esteve</a:t>
            </a:r>
            <a:r>
              <a:rPr lang="en-US" b="0" baseline="0" dirty="0"/>
              <a:t> - </a:t>
            </a:r>
            <a:r>
              <a:rPr lang="en-US" b="0" baseline="0" dirty="0" err="1"/>
              <a:t>Trabajo</a:t>
            </a:r>
            <a:r>
              <a:rPr lang="en-US" b="0" baseline="0" dirty="0"/>
              <a:t> </a:t>
            </a:r>
            <a:r>
              <a:rPr lang="en-US" b="0" baseline="0" dirty="0" err="1"/>
              <a:t>propio</a:t>
            </a:r>
            <a:r>
              <a:rPr lang="en-US" b="0" baseline="0" dirty="0"/>
              <a:t>, CC BY-SA 4.0, https://commons.wikimedia.org/w/index.php?curid=57607041</a:t>
            </a:r>
          </a:p>
          <a:p>
            <a:pPr marL="0" indent="0">
              <a:buNone/>
            </a:pPr>
            <a:r>
              <a:rPr lang="en-US" b="0" baseline="0" dirty="0"/>
              <a:t>10. Ver la ‘Crem</a:t>
            </a:r>
            <a:r>
              <a:rPr lang="en-GB" b="0" baseline="0" dirty="0"/>
              <a:t>à</a:t>
            </a:r>
            <a:r>
              <a:rPr lang="en-US" b="0" baseline="0" dirty="0"/>
              <a:t>’ - https://www.20minutos.es/imagenes/comunidad-valenciana/valencia/5111154-crema-pone-fin-fallas-2023/</a:t>
            </a:r>
          </a:p>
          <a:p>
            <a:pPr marL="0" indent="0">
              <a:buNone/>
            </a:pPr>
            <a:r>
              <a:rPr lang="en-US" b="0" baseline="0" dirty="0"/>
              <a:t>11. </a:t>
            </a:r>
            <a:r>
              <a:rPr lang="en-US" b="0" baseline="0" dirty="0" err="1"/>
              <a:t>Cantar</a:t>
            </a:r>
            <a:r>
              <a:rPr lang="en-US" b="0" baseline="0" dirty="0"/>
              <a:t> </a:t>
            </a:r>
            <a:r>
              <a:rPr lang="en-US" b="0" baseline="0" dirty="0" err="1"/>
              <a:t>el</a:t>
            </a:r>
            <a:r>
              <a:rPr lang="en-US" b="0" baseline="0" dirty="0"/>
              <a:t> </a:t>
            </a:r>
            <a:r>
              <a:rPr lang="en-US" b="0" baseline="0" dirty="0" err="1"/>
              <a:t>himno</a:t>
            </a:r>
            <a:r>
              <a:rPr lang="en-US" b="0" baseline="0" dirty="0"/>
              <a:t> de Valencia - </a:t>
            </a:r>
            <a:r>
              <a:rPr lang="es-ES" b="0" baseline="0" dirty="0"/>
              <a:t>De Mutxamel - https://commons.wikimedia.org/w/index.php?curid=3250078</a:t>
            </a:r>
          </a:p>
          <a:p>
            <a:pPr marL="0" indent="0">
              <a:buNone/>
            </a:pPr>
            <a:r>
              <a:rPr lang="en-US" b="0" baseline="0" dirty="0"/>
              <a:t>12. Comer paella - </a:t>
            </a:r>
            <a:r>
              <a:rPr lang="es-ES" b="0" baseline="0" dirty="0"/>
              <a:t>De Jan </a:t>
            </a:r>
            <a:r>
              <a:rPr lang="es-ES" b="0" baseline="0" dirty="0" err="1"/>
              <a:t>Harenburg</a:t>
            </a:r>
            <a:r>
              <a:rPr lang="es-ES" b="0" baseline="0" dirty="0"/>
              <a:t> - Trabajo propio, CC BY-SA 4.0, https://commons.wikimedia.org/w/index.php?curid=62140363</a:t>
            </a:r>
          </a:p>
          <a:p>
            <a:pPr marL="0" indent="0">
              <a:buNone/>
            </a:pPr>
            <a:r>
              <a:rPr lang="en-US" b="0" baseline="0" dirty="0"/>
              <a:t>y </a:t>
            </a:r>
            <a:r>
              <a:rPr lang="en-US" b="0" baseline="0" dirty="0" err="1"/>
              <a:t>buñuelos</a:t>
            </a:r>
            <a:r>
              <a:rPr lang="en-US" b="0" baseline="0" dirty="0"/>
              <a:t> - </a:t>
            </a:r>
            <a:r>
              <a:rPr lang="es-ES" b="0" baseline="0" dirty="0"/>
              <a:t>De </a:t>
            </a:r>
            <a:r>
              <a:rPr lang="es-ES" b="0" baseline="0" dirty="0" err="1"/>
              <a:t>Klenje</a:t>
            </a:r>
            <a:r>
              <a:rPr lang="es-ES" b="0" baseline="0" dirty="0"/>
              <a:t> - Trabajo propio, CC BY-SA 3.0, https://commons.wikimedia.org/w/index.php?curid=9479100</a:t>
            </a:r>
            <a:endParaRPr lang="en-US" b="0" baseline="0" dirty="0"/>
          </a:p>
          <a:p>
            <a:pPr marL="0" indent="0">
              <a:buNone/>
            </a:pPr>
            <a:endParaRPr lang="en-US" b="0" baseline="0" dirty="0"/>
          </a:p>
          <a:p>
            <a:pPr marL="0" indent="0">
              <a:buNone/>
            </a:pP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The </a:t>
            </a:r>
            <a:r>
              <a:rPr lang="en-GB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cremà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</a:t>
            </a:r>
            <a:r>
              <a:rPr lang="en-GB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3" tooltip="Valencian"/>
              </a:rPr>
              <a:t>Valencian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for "burning") is the act of setting fire to a </a:t>
            </a:r>
            <a:r>
              <a:rPr lang="en-GB" b="0" i="0" u="none" strike="noStrike" dirty="0" err="1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4" tooltip="Falla monument"/>
              </a:rPr>
              <a:t>falla</a:t>
            </a:r>
            <a:r>
              <a:rPr lang="en-GB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4" tooltip="Falla monument"/>
              </a:rPr>
              <a:t> monument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</a:t>
            </a:r>
            <a:endParaRPr lang="en-US" b="0" baseline="0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written comprehension and read aloud of previously taught vocabulary and new words for this week.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Elicit pronunciation from pupils for the Spanish words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Click for an English prompt.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Elicit the Spanish word from pupils.</a:t>
            </a:r>
            <a:br>
              <a:rPr lang="en-GB" b="0" dirty="0"/>
            </a:br>
            <a:r>
              <a:rPr lang="en-GB" b="0" dirty="0"/>
              <a:t>4. Continue until all 8 items have been seen and heard.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5E8F0-3074-4A24-9073-AEBB7094406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20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</a:t>
            </a:r>
            <a:r>
              <a:rPr lang="en-GB" b="0" dirty="0" err="1"/>
              <a:t>todo</a:t>
            </a:r>
            <a:r>
              <a:rPr lang="en-GB" b="0" dirty="0"/>
              <a:t> and how to use it with masculine and feminine singular and plural nouns.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new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8063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8 minutes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aural recognition of verbs in the 3</a:t>
            </a:r>
            <a:r>
              <a:rPr lang="en-US" b="0" baseline="30000" dirty="0"/>
              <a:t>rd</a:t>
            </a:r>
            <a:r>
              <a:rPr lang="en-US" b="0" dirty="0"/>
              <a:t> persons singular and plural; to understand new information about Peru’s national days.</a:t>
            </a:r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Pupils listen to each phrase.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First, they decide if the missing words must be ‘</a:t>
            </a:r>
            <a:r>
              <a:rPr lang="en-US" b="0" dirty="0" err="1"/>
              <a:t>todo</a:t>
            </a:r>
            <a:r>
              <a:rPr lang="en-US" b="0" dirty="0"/>
              <a:t> </a:t>
            </a:r>
            <a:r>
              <a:rPr lang="en-US" b="0" dirty="0" err="1"/>
              <a:t>el</a:t>
            </a:r>
            <a:r>
              <a:rPr lang="en-US" b="0" dirty="0"/>
              <a:t> </a:t>
            </a:r>
            <a:r>
              <a:rPr lang="en-US" b="0" dirty="0" err="1"/>
              <a:t>mundo</a:t>
            </a:r>
            <a:r>
              <a:rPr lang="en-US" b="0" dirty="0"/>
              <a:t>’ (singular verb) or ‘</a:t>
            </a:r>
            <a:r>
              <a:rPr lang="en-US" b="0" dirty="0" err="1"/>
              <a:t>todos</a:t>
            </a:r>
            <a:r>
              <a:rPr lang="en-US" b="0" dirty="0"/>
              <a:t>’ (plural verb).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Click to check the answers.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Click to listen again. On the 2</a:t>
            </a:r>
            <a:r>
              <a:rPr lang="en-US" b="0" baseline="30000" dirty="0"/>
              <a:t>nd</a:t>
            </a:r>
            <a:r>
              <a:rPr lang="en-US" b="0" dirty="0"/>
              <a:t> time of listening, pupils write the rest of the phrase (i.e., the part following </a:t>
            </a:r>
            <a:r>
              <a:rPr lang="en-US" b="0" dirty="0" err="1"/>
              <a:t>todo</a:t>
            </a:r>
            <a:r>
              <a:rPr lang="en-US" b="0" dirty="0"/>
              <a:t> </a:t>
            </a:r>
            <a:r>
              <a:rPr lang="en-US" b="0" dirty="0" err="1"/>
              <a:t>el</a:t>
            </a:r>
            <a:r>
              <a:rPr lang="en-US" b="0" dirty="0"/>
              <a:t> </a:t>
            </a:r>
            <a:r>
              <a:rPr lang="en-US" b="0" dirty="0" err="1"/>
              <a:t>mundo</a:t>
            </a:r>
            <a:r>
              <a:rPr lang="en-US" b="0" dirty="0"/>
              <a:t>/</a:t>
            </a:r>
            <a:r>
              <a:rPr lang="en-US" b="0" dirty="0" err="1"/>
              <a:t>todos</a:t>
            </a:r>
            <a:r>
              <a:rPr lang="en-US" b="0" dirty="0"/>
              <a:t>) in English.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Click to reveal answers.</a:t>
            </a:r>
          </a:p>
          <a:p>
            <a:endParaRPr lang="en-US" b="1" dirty="0"/>
          </a:p>
          <a:p>
            <a:r>
              <a:rPr lang="en-US" b="1" dirty="0"/>
              <a:t>Transcript:</a:t>
            </a:r>
          </a:p>
          <a:p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El 16 de marzo [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todo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mundo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]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celebra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las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Fallas</a:t>
            </a:r>
            <a:endParaRPr lang="en-GB" sz="1800" b="0" dirty="0">
              <a:solidFill>
                <a:srgbClr val="1F4E79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[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Todos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]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comen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churros o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buñuelos</a:t>
            </a:r>
            <a:endParaRPr lang="en-GB" sz="1800" b="0" dirty="0">
              <a:solidFill>
                <a:srgbClr val="1F4E79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3 [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Todos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]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ven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los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desfiles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por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 la mañana.</a:t>
            </a:r>
          </a:p>
          <a:p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4 [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Todo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el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mundo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]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baila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5 [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Todo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el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mundo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]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ve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 las luces.</a:t>
            </a:r>
          </a:p>
          <a:p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6 [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Todo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el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mundo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]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visita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 los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monumentos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, ‘las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Fallas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’.</a:t>
            </a:r>
            <a:b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</a:b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7 [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Todos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]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llevan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flores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 a la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virgen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. </a:t>
            </a:r>
          </a:p>
          <a:p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8 [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Todos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]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cantan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el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himno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 de Valencia. </a:t>
            </a:r>
          </a:p>
          <a:p>
            <a:endParaRPr lang="en-GB" sz="1800" b="0" dirty="0">
              <a:solidFill>
                <a:srgbClr val="1F4E79"/>
              </a:solidFill>
              <a:effectLst/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r>
              <a:rPr lang="en-GB" sz="1800" b="1" dirty="0"/>
              <a:t>Frequency of unknown words and cognates</a:t>
            </a:r>
            <a:r>
              <a:rPr lang="en-GB" sz="1800" dirty="0"/>
              <a:t>:</a:t>
            </a:r>
            <a:br>
              <a:rPr lang="en-GB" sz="1800" dirty="0"/>
            </a:br>
            <a:r>
              <a:rPr lang="en-GB" sz="1800" dirty="0"/>
              <a:t>dulce [3450] </a:t>
            </a: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sz="1800" dirty="0"/>
          </a:p>
          <a:p>
            <a:endParaRPr lang="en-GB" sz="1800" b="1" dirty="0">
              <a:solidFill>
                <a:srgbClr val="1F4E79"/>
              </a:solidFill>
              <a:effectLst/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endParaRPr lang="en-GB" sz="1200" dirty="0"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effectLst/>
                <a:latin typeface="Calibri" panose="020F0502020204030204" pitchFamily="34" charset="0"/>
              </a:rPr>
              <a:t>Picture attribution</a:t>
            </a:r>
            <a:r>
              <a:rPr lang="en-GB" sz="1200" dirty="0">
                <a:effectLst/>
                <a:latin typeface="Calibri" panose="020F0502020204030204" pitchFamily="34" charset="0"/>
              </a:rPr>
              <a:t>:</a:t>
            </a:r>
            <a:br>
              <a:rPr lang="en-GB" sz="1200" dirty="0">
                <a:effectLst/>
                <a:latin typeface="Calibri" panose="020F0502020204030204" pitchFamily="34" charset="0"/>
              </a:rPr>
            </a:br>
            <a:r>
              <a:rPr lang="es-ES" dirty="0"/>
              <a:t>Churros: https://www.freepik.es/vector-gratis/coleccion-comida-mejicana_850772.htm#query=churros&amp;position=0&amp;from_view=search&amp;track=sph"&gt;Freepik&lt;/a&gt;</a:t>
            </a:r>
            <a:endParaRPr lang="en-GB" dirty="0"/>
          </a:p>
          <a:p>
            <a:r>
              <a:rPr lang="es-ES" b="0" baseline="0" dirty="0"/>
              <a:t>Buñuelos - De </a:t>
            </a:r>
            <a:r>
              <a:rPr lang="es-ES" b="0" baseline="0" dirty="0" err="1"/>
              <a:t>Klenje</a:t>
            </a:r>
            <a:r>
              <a:rPr lang="es-ES" b="0" baseline="0" dirty="0"/>
              <a:t> - Trabajo propio, CC BY-SA 3.0, https://commons.wikimedia.org/w/index.php?curid=9479100</a:t>
            </a:r>
            <a:endParaRPr lang="en-GB" sz="120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0212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</a:t>
            </a:r>
            <a:r>
              <a:rPr lang="en-GB" b="1" dirty="0" err="1"/>
              <a:t>mucho</a:t>
            </a:r>
            <a:r>
              <a:rPr lang="en-GB" b="0" dirty="0"/>
              <a:t> and how to use it with masculine and feminine singular and plural nouns.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new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46619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Timing: 6 minutes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use of the correct forms of </a:t>
            </a:r>
            <a:r>
              <a:rPr lang="en-US" b="0" dirty="0" err="1"/>
              <a:t>mucho</a:t>
            </a:r>
            <a:r>
              <a:rPr lang="en-US" b="0" dirty="0"/>
              <a:t> to match the noun that follows; to </a:t>
            </a:r>
            <a:r>
              <a:rPr lang="en-US" b="0" dirty="0" err="1"/>
              <a:t>practise</a:t>
            </a:r>
            <a:r>
              <a:rPr lang="en-US" b="0" dirty="0"/>
              <a:t> written comprehension of previously taught vocabulary and most of this week’s new words.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Pupils first look at the words that follow the gaps.  For each one (1-8) they decide which form of </a:t>
            </a:r>
            <a:r>
              <a:rPr lang="en-US" b="0" dirty="0" err="1"/>
              <a:t>mucho</a:t>
            </a:r>
            <a:r>
              <a:rPr lang="en-US" b="0" dirty="0"/>
              <a:t> is needed and write it down.</a:t>
            </a:r>
          </a:p>
          <a:p>
            <a:pPr marL="228600" indent="-228600">
              <a:buAutoNum type="arabicPeriod"/>
            </a:pPr>
            <a:r>
              <a:rPr lang="en-US" b="0" dirty="0"/>
              <a:t>Teacher elicits the responses and clicks to reveal the answers.</a:t>
            </a:r>
          </a:p>
          <a:p>
            <a:pPr marL="228600" indent="-228600">
              <a:buAutoNum type="arabicPeriod"/>
            </a:pPr>
            <a:r>
              <a:rPr lang="en-US" b="0" dirty="0"/>
              <a:t>Pupils then read the text aloud with teacher support, as needed.</a:t>
            </a:r>
          </a:p>
          <a:p>
            <a:pPr marL="228600" indent="-228600">
              <a:buAutoNum type="arabicPeriod"/>
            </a:pPr>
            <a:r>
              <a:rPr lang="en-US" b="0" dirty="0"/>
              <a:t>Click on the </a:t>
            </a:r>
            <a:r>
              <a:rPr lang="en-US" b="1" dirty="0"/>
              <a:t>image of Sofía </a:t>
            </a:r>
            <a:r>
              <a:rPr lang="en-US" b="0" dirty="0"/>
              <a:t>to hear an audio version of the text, if desired.</a:t>
            </a:r>
          </a:p>
          <a:p>
            <a:pPr marL="228600" indent="-228600">
              <a:buAutoNum type="arabicPeriod" startAt="5"/>
            </a:pPr>
            <a:r>
              <a:rPr lang="en-US" b="0" dirty="0"/>
              <a:t>Pupils focus on the eight English words and identify the Spanish words from the text.  </a:t>
            </a:r>
          </a:p>
          <a:p>
            <a:pPr marL="228600" indent="-228600">
              <a:buAutoNum type="arabicPeriod" startAt="5"/>
            </a:pPr>
            <a:r>
              <a:rPr lang="en-US" b="0" dirty="0"/>
              <a:t>Pupils can volunteer answers in any order – teacher clicks on the English word and the Spanish translation appears.</a:t>
            </a:r>
          </a:p>
          <a:p>
            <a:r>
              <a:rPr lang="en-US" b="0" dirty="0"/>
              <a:t>4. Teachers elicit an oral translation of the text from the class to consolidate meaning of the text.</a:t>
            </a:r>
          </a:p>
          <a:p>
            <a:r>
              <a:rPr lang="en-US" b="0" dirty="0"/>
              <a:t>5. Teacher can play the video to show a parade. </a:t>
            </a:r>
          </a:p>
          <a:p>
            <a:endParaRPr lang="en-GB" dirty="0"/>
          </a:p>
          <a:p>
            <a:r>
              <a:rPr lang="en-GB" b="1" dirty="0"/>
              <a:t>Note: </a:t>
            </a:r>
            <a:r>
              <a:rPr lang="en-GB" b="0" dirty="0" err="1"/>
              <a:t>Fallas</a:t>
            </a:r>
            <a:r>
              <a:rPr lang="en-GB" b="0" dirty="0"/>
              <a:t> is a UNESCO heritage festival since 2016. For more information: https://en.wikipedia.org/wiki/Valencia_Fallas</a:t>
            </a:r>
          </a:p>
          <a:p>
            <a:br>
              <a:rPr lang="en-GB" dirty="0"/>
            </a:br>
            <a:r>
              <a:rPr lang="en-GB" b="1" dirty="0"/>
              <a:t>Frequency of unknown words and cognates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 err="1"/>
              <a:t>visitante</a:t>
            </a:r>
            <a:r>
              <a:rPr lang="en-GB" dirty="0"/>
              <a:t> [2428] colegio [628] </a:t>
            </a:r>
            <a:r>
              <a:rPr lang="en-GB" dirty="0" err="1"/>
              <a:t>traje</a:t>
            </a:r>
            <a:r>
              <a:rPr lang="en-GB" dirty="0"/>
              <a:t> []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41045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4711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52903-743F-43B9-83F3-F3DB83F04A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62BAAA-547C-49A8-9A22-5A20CE61CE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7C7C1-F979-42AD-BC1C-1A80B6F59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EBE7D-8AA0-4604-B8DE-98BA0900E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3F5D65-B5A9-4DDE-B7A7-9D16B652F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427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8D30D-97BB-4BC8-A43E-FA3DBF7DC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4807E1-14B9-422B-B188-ECDB27E032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B42BD6-2BC8-4412-AC1C-18AE49F39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34020-804E-4786-9FB9-6A649C98F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2210D-B5CA-4A09-BDF8-DBE08F9F9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4406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65509E-974B-4DFC-BB84-A1778A54C9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0A2CE7-E4AC-454F-B64C-1F72BD4D65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00D1F0-D9A9-480A-BAD4-D7388E2F5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A29FC-DC75-4FC0-A9FA-B0720D72A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D38A6-F67B-47FE-BB92-C6069C09C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307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4A69E-80A2-46D4-9D63-416F89B37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738FD-72DE-49E4-919D-8473CCFF13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FAD0A-2D4F-487E-BB15-9A1A99A52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D9E392-82EB-40B5-A665-1DD3664F4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D6B309-D27A-4C60-9E63-AE96E985C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105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CF7C8-E8ED-4372-9855-055842FA2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75FD46-530E-4E24-91D2-2CCADE9DBA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FB243-68A1-46D4-93D3-DF93BD9B7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B32DF-AE2F-4E12-9C59-8C5B6B21D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92E43-3963-4595-8F99-4B117A940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5160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0D949-3558-4D30-8E06-2E613139F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6D5D6-1BA5-43B6-85E9-9F9DFEF4F6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4167C-9DB0-473F-9DA6-EBB545DC32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C0D70E-229B-4FCE-A4C5-BF66E787F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7C1077-E684-4312-BD32-1B6E42F73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50772F-8BEF-4F2E-8763-824C2EA4D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944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9EA22-35EB-4F4B-82C8-CEA37B3A2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A323A9-9E83-49F1-96C9-D7EC6934C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51AFF1-487D-4985-A18B-D4C03FC1C8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122ADA-F6BB-4FC7-A08D-34FFD30D30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FEC994-8A8E-4030-9843-5440F47F5F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7F9F46-B02B-42FE-88C1-3833C6EC9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B8BA00-BC7F-43F0-9DFD-6646BD170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3507A3-21B3-4ECD-ACFF-2584572C5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3936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FC8B4-A1FC-4D98-999A-EBB3CC43A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227761-8567-4456-B14C-04489A825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1E2847-79A8-4E7C-B367-C20A8EB7A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D61DB8-89CC-453B-945D-FBD6BE386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361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9F5237-E42F-4BAC-8012-9D2537B2C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8BD0C3-FBD3-4910-9F2D-A34071B0B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BD69F4-D025-46A9-BC50-F71BD3857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142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2E342-0F66-4E9B-9DB2-CC6E5EDB8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639111-5042-4FF5-AA9F-5D935B100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4955E7-F858-46F5-A8DD-E94FCA004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495BB1-487F-4982-970A-42B8C27F9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3D891-FE26-4D7C-9FED-542B8BD0C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DE94B-9C19-43AF-808B-0D5FF10BF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1304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A8772-6272-4E48-A604-91AAEE2CB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8BF935-E032-4E76-A262-B00A656473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DEFF70-D0B5-41AB-AD60-4F36CE7311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51176A-5FAC-4FD7-8EF1-3804532F1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17F26-294B-430A-9B46-F7AA6641C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DDC26E-A591-4BDC-89B4-3602804AD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550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88EF60-C5F0-43CC-9178-07662FB1C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599554-E0B0-4E84-A5BE-FD50C986C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27394-E562-4E66-9A36-6FFEA9E956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FDFC4-3BD3-4770-AEC7-D8C4BD490BFE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A2DB03-C0A4-4F11-8FC2-3D37A24F5C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97CF8C-2078-40B3-B9B7-7527F0041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9521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audio" Target="../media/audio7.wav"/><Relationship Id="rId18" Type="http://schemas.openxmlformats.org/officeDocument/2006/relationships/audio" Target="../media/audio12.wav"/><Relationship Id="rId26" Type="http://schemas.microsoft.com/office/2007/relationships/hdphoto" Target="../media/hdphoto1.wdp"/><Relationship Id="rId21" Type="http://schemas.openxmlformats.org/officeDocument/2006/relationships/image" Target="../media/image13.jpeg"/><Relationship Id="rId34" Type="http://schemas.openxmlformats.org/officeDocument/2006/relationships/image" Target="../media/image22.jpeg"/><Relationship Id="rId7" Type="http://schemas.openxmlformats.org/officeDocument/2006/relationships/image" Target="../media/image9.png"/><Relationship Id="rId12" Type="http://schemas.openxmlformats.org/officeDocument/2006/relationships/audio" Target="../media/audio6.wav"/><Relationship Id="rId17" Type="http://schemas.openxmlformats.org/officeDocument/2006/relationships/audio" Target="../media/audio11.wav"/><Relationship Id="rId25" Type="http://schemas.openxmlformats.org/officeDocument/2006/relationships/image" Target="../media/image16.png"/><Relationship Id="rId3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10.wav"/><Relationship Id="rId20" Type="http://schemas.openxmlformats.org/officeDocument/2006/relationships/image" Target="../media/image12.jpeg"/><Relationship Id="rId29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11" Type="http://schemas.openxmlformats.org/officeDocument/2006/relationships/audio" Target="../media/audio5.wav"/><Relationship Id="rId24" Type="http://schemas.openxmlformats.org/officeDocument/2006/relationships/image" Target="../media/image5.png"/><Relationship Id="rId32" Type="http://schemas.openxmlformats.org/officeDocument/2006/relationships/image" Target="../media/image20.png"/><Relationship Id="rId37" Type="http://schemas.openxmlformats.org/officeDocument/2006/relationships/image" Target="../media/image24.jpg"/><Relationship Id="rId5" Type="http://schemas.openxmlformats.org/officeDocument/2006/relationships/image" Target="../media/image8.png"/><Relationship Id="rId15" Type="http://schemas.openxmlformats.org/officeDocument/2006/relationships/audio" Target="../media/audio9.wav"/><Relationship Id="rId23" Type="http://schemas.openxmlformats.org/officeDocument/2006/relationships/image" Target="../media/image15.jpeg"/><Relationship Id="rId28" Type="http://schemas.microsoft.com/office/2007/relationships/hdphoto" Target="../media/hdphoto2.wdp"/><Relationship Id="rId36" Type="http://schemas.openxmlformats.org/officeDocument/2006/relationships/audio" Target="../media/audio14.wav"/><Relationship Id="rId10" Type="http://schemas.openxmlformats.org/officeDocument/2006/relationships/audio" Target="../media/audio4.wav"/><Relationship Id="rId19" Type="http://schemas.openxmlformats.org/officeDocument/2006/relationships/image" Target="../media/image11.jpeg"/><Relationship Id="rId31" Type="http://schemas.openxmlformats.org/officeDocument/2006/relationships/image" Target="../media/image19.jpeg"/><Relationship Id="rId4" Type="http://schemas.openxmlformats.org/officeDocument/2006/relationships/audio" Target="../media/audio1.wav"/><Relationship Id="rId9" Type="http://schemas.openxmlformats.org/officeDocument/2006/relationships/audio" Target="../media/audio3.wav"/><Relationship Id="rId14" Type="http://schemas.openxmlformats.org/officeDocument/2006/relationships/audio" Target="../media/audio8.wav"/><Relationship Id="rId22" Type="http://schemas.openxmlformats.org/officeDocument/2006/relationships/image" Target="../media/image14.jpeg"/><Relationship Id="rId27" Type="http://schemas.openxmlformats.org/officeDocument/2006/relationships/image" Target="../media/image17.png"/><Relationship Id="rId30" Type="http://schemas.openxmlformats.org/officeDocument/2006/relationships/image" Target="../media/image18.jpeg"/><Relationship Id="rId35" Type="http://schemas.openxmlformats.org/officeDocument/2006/relationships/image" Target="../media/image23.jpeg"/><Relationship Id="rId8" Type="http://schemas.openxmlformats.org/officeDocument/2006/relationships/image" Target="../media/image10.svg"/><Relationship Id="rId3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audio" Target="../media/audio21.wav"/><Relationship Id="rId18" Type="http://schemas.openxmlformats.org/officeDocument/2006/relationships/audio" Target="../media/audio26.wav"/><Relationship Id="rId26" Type="http://schemas.openxmlformats.org/officeDocument/2006/relationships/image" Target="../media/image32.png"/><Relationship Id="rId3" Type="http://schemas.openxmlformats.org/officeDocument/2006/relationships/audio" Target="../media/audio15.wav"/><Relationship Id="rId21" Type="http://schemas.openxmlformats.org/officeDocument/2006/relationships/audio" Target="../media/audio29.wav"/><Relationship Id="rId7" Type="http://schemas.openxmlformats.org/officeDocument/2006/relationships/image" Target="../media/image10.svg"/><Relationship Id="rId12" Type="http://schemas.openxmlformats.org/officeDocument/2006/relationships/audio" Target="../media/audio20.wav"/><Relationship Id="rId17" Type="http://schemas.openxmlformats.org/officeDocument/2006/relationships/audio" Target="../media/audio25.wav"/><Relationship Id="rId25" Type="http://schemas.openxmlformats.org/officeDocument/2006/relationships/audio" Target="../media/audio33.wav"/><Relationship Id="rId2" Type="http://schemas.openxmlformats.org/officeDocument/2006/relationships/notesSlide" Target="../notesSlides/notesSlide5.xml"/><Relationship Id="rId16" Type="http://schemas.openxmlformats.org/officeDocument/2006/relationships/audio" Target="../media/audio24.wav"/><Relationship Id="rId20" Type="http://schemas.openxmlformats.org/officeDocument/2006/relationships/audio" Target="../media/audio28.wav"/><Relationship Id="rId29" Type="http://schemas.microsoft.com/office/2007/relationships/hdphoto" Target="../media/hdphoto2.wd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11" Type="http://schemas.openxmlformats.org/officeDocument/2006/relationships/audio" Target="../media/audio19.wav"/><Relationship Id="rId24" Type="http://schemas.openxmlformats.org/officeDocument/2006/relationships/audio" Target="../media/audio32.wav"/><Relationship Id="rId5" Type="http://schemas.openxmlformats.org/officeDocument/2006/relationships/audio" Target="../media/audio16.wav"/><Relationship Id="rId15" Type="http://schemas.openxmlformats.org/officeDocument/2006/relationships/audio" Target="../media/audio23.wav"/><Relationship Id="rId23" Type="http://schemas.openxmlformats.org/officeDocument/2006/relationships/audio" Target="../media/audio31.wav"/><Relationship Id="rId28" Type="http://schemas.openxmlformats.org/officeDocument/2006/relationships/image" Target="../media/image17.png"/><Relationship Id="rId10" Type="http://schemas.openxmlformats.org/officeDocument/2006/relationships/audio" Target="../media/audio18.wav"/><Relationship Id="rId19" Type="http://schemas.openxmlformats.org/officeDocument/2006/relationships/audio" Target="../media/audio27.wav"/><Relationship Id="rId31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audio" Target="../media/audio17.wav"/><Relationship Id="rId14" Type="http://schemas.openxmlformats.org/officeDocument/2006/relationships/audio" Target="../media/audio22.wav"/><Relationship Id="rId22" Type="http://schemas.openxmlformats.org/officeDocument/2006/relationships/audio" Target="../media/audio30.wav"/><Relationship Id="rId27" Type="http://schemas.microsoft.com/office/2007/relationships/hdphoto" Target="../media/hdphoto3.wdp"/><Relationship Id="rId30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6.xml"/><Relationship Id="rId7" Type="http://schemas.microsoft.com/office/2007/relationships/hdphoto" Target="../media/hdphoto4.wdp"/><Relationship Id="rId12" Type="http://schemas.openxmlformats.org/officeDocument/2006/relationships/image" Target="../media/image34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5.png"/><Relationship Id="rId11" Type="http://schemas.openxmlformats.org/officeDocument/2006/relationships/image" Target="../media/image33.png"/><Relationship Id="rId5" Type="http://schemas.openxmlformats.org/officeDocument/2006/relationships/image" Target="../media/image2.gif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Sofía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520" y="840137"/>
            <a:ext cx="6454748" cy="5534750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999580FF-A961-4BA5-8243-21EF4FB0D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852" y="2729068"/>
            <a:ext cx="2177196" cy="413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710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8;p2" descr="background rectangle">
            <a:extLst>
              <a:ext uri="{FF2B5EF4-FFF2-40B4-BE49-F238E27FC236}">
                <a16:creationId xmlns:a16="http://schemas.microsoft.com/office/drawing/2014/main" id="{09C118BD-93EE-AD4E-7DBF-29DAD70D199C}"/>
              </a:ext>
            </a:extLst>
          </p:cNvPr>
          <p:cNvSpPr/>
          <p:nvPr/>
        </p:nvSpPr>
        <p:spPr>
          <a:xfrm>
            <a:off x="0" y="127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119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92802" y="5222420"/>
            <a:ext cx="4350984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indent="-457200" fontAlgn="auto">
              <a:buClr>
                <a:srgbClr val="FFFFFF"/>
              </a:buClr>
              <a:buSzPts val="2800"/>
              <a:buFontTx/>
              <a:buChar char="-"/>
              <a:tabLst/>
              <a:defRPr/>
            </a:pPr>
            <a:r>
              <a:rPr lang="fr-FR" sz="2500" b="1" dirty="0" err="1">
                <a:solidFill>
                  <a:schemeClr val="bg2"/>
                </a:solidFill>
                <a:latin typeface="Century Gothic"/>
              </a:rPr>
              <a:t>todo</a:t>
            </a:r>
            <a:r>
              <a:rPr lang="fr-FR" sz="2500" b="1" dirty="0">
                <a:solidFill>
                  <a:schemeClr val="bg2"/>
                </a:solidFill>
                <a:latin typeface="Century Gothic"/>
              </a:rPr>
              <a:t>, </a:t>
            </a:r>
            <a:r>
              <a:rPr lang="fr-FR" sz="2500" b="1" dirty="0" err="1">
                <a:solidFill>
                  <a:schemeClr val="bg2"/>
                </a:solidFill>
                <a:latin typeface="Century Gothic"/>
              </a:rPr>
              <a:t>mucho</a:t>
            </a:r>
            <a:endParaRPr lang="fr-FR" sz="2500" b="1" dirty="0">
              <a:solidFill>
                <a:schemeClr val="bg2"/>
              </a:solidFill>
              <a:latin typeface="Century Gothic"/>
            </a:endParaRPr>
          </a:p>
          <a:p>
            <a:pPr marL="457200" indent="-457200" fontAlgn="auto">
              <a:buClr>
                <a:srgbClr val="FFFFFF"/>
              </a:buClr>
              <a:buSzPts val="2800"/>
              <a:buFontTx/>
              <a:buChar char="-"/>
              <a:tabLst/>
              <a:defRPr/>
            </a:pPr>
            <a:r>
              <a:rPr lang="fr-FR" sz="2500" b="1" dirty="0">
                <a:solidFill>
                  <a:schemeClr val="bg2"/>
                </a:solidFill>
                <a:latin typeface="Century Gothic"/>
              </a:rPr>
              <a:t>-AR / -ER </a:t>
            </a:r>
            <a:r>
              <a:rPr lang="fr-FR" sz="2500" b="1" dirty="0" err="1">
                <a:solidFill>
                  <a:schemeClr val="bg2"/>
                </a:solidFill>
                <a:latin typeface="Century Gothic"/>
              </a:rPr>
              <a:t>verbs</a:t>
            </a:r>
            <a:r>
              <a:rPr lang="fr-FR" sz="2500" b="1" dirty="0">
                <a:solidFill>
                  <a:schemeClr val="bg2"/>
                </a:solidFill>
                <a:latin typeface="Century Gothic"/>
              </a:rPr>
              <a:t>: </a:t>
            </a:r>
            <a:br>
              <a:rPr lang="fr-FR" sz="2500" b="1" dirty="0">
                <a:solidFill>
                  <a:schemeClr val="bg2"/>
                </a:solidFill>
                <a:latin typeface="Century Gothic"/>
              </a:rPr>
            </a:br>
            <a:r>
              <a:rPr lang="fr-FR" sz="2500" b="1" dirty="0" err="1">
                <a:solidFill>
                  <a:schemeClr val="bg2"/>
                </a:solidFill>
                <a:latin typeface="Century Gothic"/>
              </a:rPr>
              <a:t>they</a:t>
            </a:r>
            <a:r>
              <a:rPr lang="fr-FR" sz="2500" b="1" dirty="0">
                <a:solidFill>
                  <a:schemeClr val="bg2"/>
                </a:solidFill>
                <a:latin typeface="Century Gothic"/>
              </a:rPr>
              <a:t>, s/</a:t>
            </a:r>
            <a:r>
              <a:rPr lang="fr-FR" sz="2500" b="1" dirty="0" err="1">
                <a:solidFill>
                  <a:schemeClr val="bg2"/>
                </a:solidFill>
                <a:latin typeface="Century Gothic"/>
              </a:rPr>
              <a:t>he</a:t>
            </a:r>
            <a:endParaRPr lang="fr-FR" sz="2500" b="1" dirty="0">
              <a:solidFill>
                <a:schemeClr val="bg2"/>
              </a:solidFill>
              <a:latin typeface="Century Gothic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5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revisit</a:t>
            </a:r>
            <a:r>
              <a:rPr lang="es-ES" sz="25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25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several</a:t>
            </a:r>
            <a:r>
              <a:rPr lang="es-ES" sz="25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SSC</a:t>
            </a:r>
            <a:endParaRPr lang="es-ES" sz="2500" b="0" i="0" u="none" strike="noStrike" cap="none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Autofit/>
          </a:bodyPr>
          <a:lstStyle/>
          <a:p>
            <a:pPr algn="ctr" rtl="0" fontAlgn="ctr"/>
            <a:r>
              <a:rPr lang="en-GB" sz="3600" b="1" dirty="0">
                <a:solidFill>
                  <a:schemeClr val="bg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Saying what others and I do</a:t>
            </a:r>
          </a:p>
        </p:txBody>
      </p:sp>
      <p:sp>
        <p:nvSpPr>
          <p:cNvPr id="5" name="Google Shape;100;p2">
            <a:extLst>
              <a:ext uri="{FF2B5EF4-FFF2-40B4-BE49-F238E27FC236}">
                <a16:creationId xmlns:a16="http://schemas.microsoft.com/office/drawing/2014/main" id="{6165227F-4C1B-B8D4-BB67-F5314311D9D6}"/>
              </a:ext>
            </a:extLst>
          </p:cNvPr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i="0" u="none" strike="noStrike" cap="none" dirty="0" err="1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verde</a:t>
            </a:r>
            <a:endParaRPr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6E8399-4503-98D1-F3E0-44DFE3AD585A}"/>
              </a:ext>
            </a:extLst>
          </p:cNvPr>
          <p:cNvSpPr/>
          <p:nvPr/>
        </p:nvSpPr>
        <p:spPr>
          <a:xfrm>
            <a:off x="850106" y="2013095"/>
            <a:ext cx="263084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12700" cmpd="sng">
                  <a:solidFill>
                    <a:srgbClr val="0070C0"/>
                  </a:solidFill>
                  <a:prstDash val="solid"/>
                </a:ln>
                <a:solidFill>
                  <a:srgbClr val="8DCBF4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Harlow Solid Italic" panose="04030604020F02020D02" pitchFamily="82" charset="0"/>
              </a:rPr>
              <a:t>Las </a:t>
            </a:r>
            <a:r>
              <a:rPr lang="en-US" sz="4800" b="1" cap="none" spc="0" dirty="0" err="1">
                <a:ln w="12700" cmpd="sng">
                  <a:solidFill>
                    <a:srgbClr val="0070C0"/>
                  </a:solidFill>
                  <a:prstDash val="solid"/>
                </a:ln>
                <a:solidFill>
                  <a:srgbClr val="8DCBF4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Harlow Solid Italic" panose="04030604020F02020D02" pitchFamily="82" charset="0"/>
              </a:rPr>
              <a:t>fallas</a:t>
            </a:r>
            <a:endParaRPr lang="en-US" sz="4800" b="1" cap="none" spc="0" dirty="0">
              <a:ln w="12700" cmpd="sng">
                <a:solidFill>
                  <a:srgbClr val="0070C0"/>
                </a:solidFill>
                <a:prstDash val="solid"/>
              </a:ln>
              <a:solidFill>
                <a:srgbClr val="8DCBF4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Harlow Solid Italic" panose="04030604020F02020D02" pitchFamily="82" charset="0"/>
            </a:endParaRPr>
          </a:p>
        </p:txBody>
      </p:sp>
      <p:pic>
        <p:nvPicPr>
          <p:cNvPr id="1026" name="Picture 2" descr="Paella, Rice, Food, Valencia, Meals">
            <a:extLst>
              <a:ext uri="{FF2B5EF4-FFF2-40B4-BE49-F238E27FC236}">
                <a16:creationId xmlns:a16="http://schemas.microsoft.com/office/drawing/2014/main" id="{EF84A88F-1DD4-8D5A-D615-CF8DD4C2E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567" y="5337198"/>
            <a:ext cx="3238500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4" descr="Bandera de la Comunidad Valenciana">
            <a:extLst>
              <a:ext uri="{FF2B5EF4-FFF2-40B4-BE49-F238E27FC236}">
                <a16:creationId xmlns:a16="http://schemas.microsoft.com/office/drawing/2014/main" id="{BA65E297-F876-4F45-3F80-1FB6A4432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756" y="1821881"/>
            <a:ext cx="1451341" cy="96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2018: Convent Jerusalem-Matemàtic Marzal">
            <a:extLst>
              <a:ext uri="{FF2B5EF4-FFF2-40B4-BE49-F238E27FC236}">
                <a16:creationId xmlns:a16="http://schemas.microsoft.com/office/drawing/2014/main" id="{DA211BD3-91F2-42D8-01D0-2E2028469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930" y="2968088"/>
            <a:ext cx="3543300" cy="2359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" name="Table 6">
            <a:extLst>
              <a:ext uri="{FF2B5EF4-FFF2-40B4-BE49-F238E27FC236}">
                <a16:creationId xmlns:a16="http://schemas.microsoft.com/office/drawing/2014/main" id="{085DCF6A-98F5-4C51-BE05-3BD8FBBC95A6}"/>
              </a:ext>
            </a:extLst>
          </p:cNvPr>
          <p:cNvGraphicFramePr>
            <a:graphicFrameLocks noGrp="1"/>
          </p:cNvGraphicFramePr>
          <p:nvPr/>
        </p:nvGraphicFramePr>
        <p:xfrm>
          <a:off x="83152" y="1344109"/>
          <a:ext cx="10848048" cy="53919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12012">
                  <a:extLst>
                    <a:ext uri="{9D8B030D-6E8A-4147-A177-3AD203B41FA5}">
                      <a16:colId xmlns:a16="http://schemas.microsoft.com/office/drawing/2014/main" val="1717426733"/>
                    </a:ext>
                  </a:extLst>
                </a:gridCol>
                <a:gridCol w="2712012">
                  <a:extLst>
                    <a:ext uri="{9D8B030D-6E8A-4147-A177-3AD203B41FA5}">
                      <a16:colId xmlns:a16="http://schemas.microsoft.com/office/drawing/2014/main" val="1788694114"/>
                    </a:ext>
                  </a:extLst>
                </a:gridCol>
                <a:gridCol w="2712012">
                  <a:extLst>
                    <a:ext uri="{9D8B030D-6E8A-4147-A177-3AD203B41FA5}">
                      <a16:colId xmlns:a16="http://schemas.microsoft.com/office/drawing/2014/main" val="3356412925"/>
                    </a:ext>
                  </a:extLst>
                </a:gridCol>
                <a:gridCol w="2712012">
                  <a:extLst>
                    <a:ext uri="{9D8B030D-6E8A-4147-A177-3AD203B41FA5}">
                      <a16:colId xmlns:a16="http://schemas.microsoft.com/office/drawing/2014/main" val="3543004982"/>
                    </a:ext>
                  </a:extLst>
                </a:gridCol>
              </a:tblGrid>
              <a:tr h="1797326"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</a:rPr>
                        <a:t>1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65B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</a:rPr>
                        <a:t>2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FFE05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</a:rPr>
                        <a:t>3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FF8F8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</a:rPr>
                        <a:t>4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FFE0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6466803"/>
                  </a:ext>
                </a:extLst>
              </a:tr>
              <a:tr h="1797326"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</a:rPr>
                        <a:t>5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65B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</a:rPr>
                        <a:t>6 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FFE05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</a:rPr>
                        <a:t>7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FF8F8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</a:rPr>
                        <a:t>8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FFE0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6738108"/>
                  </a:ext>
                </a:extLst>
              </a:tr>
              <a:tr h="1797326"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</a:rPr>
                        <a:t>9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65B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</a:rPr>
                        <a:t>10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FFE05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</a:rPr>
                        <a:t>11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FF8F8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</a:rPr>
                        <a:t>12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FFE0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9574246"/>
                  </a:ext>
                </a:extLst>
              </a:tr>
            </a:tbl>
          </a:graphicData>
        </a:graphic>
      </p:graphicFrame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9059" y="69730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247890" y="885487"/>
            <a:ext cx="1544012" cy="400110"/>
          </a:xfrm>
          <a:prstGeom prst="rect">
            <a:avLst/>
          </a:prstGeom>
          <a:solidFill>
            <a:srgbClr val="FF4B94"/>
          </a:solidFill>
          <a:ln>
            <a:solidFill>
              <a:srgbClr val="FF4B94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" name="Google Shape;108;p3">
            <a:hlinkClick r:id="" action="ppaction://noaction">
              <a:snd r:embed="rId4" name="3_1.wav"/>
            </a:hlinkClick>
            <a:extLst>
              <a:ext uri="{FF2B5EF4-FFF2-40B4-BE49-F238E27FC236}">
                <a16:creationId xmlns:a16="http://schemas.microsoft.com/office/drawing/2014/main" id="{A2B8486C-2C8F-4BA2-ABC9-39C585CF9966}"/>
              </a:ext>
            </a:extLst>
          </p:cNvPr>
          <p:cNvSpPr txBox="1"/>
          <p:nvPr/>
        </p:nvSpPr>
        <p:spPr>
          <a:xfrm>
            <a:off x="115774" y="50960"/>
            <a:ext cx="306056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3600" b="1" i="0" u="none" strike="noStrike" cap="none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Las </a:t>
            </a:r>
            <a:r>
              <a:rPr lang="en-GB" sz="3600" b="1" i="0" u="none" strike="noStrike" cap="none" dirty="0" err="1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Fallas</a:t>
            </a:r>
            <a:r>
              <a:rPr lang="en-GB" sz="3600" b="1" i="0" u="none" strike="noStrike" cap="none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3600" b="1" i="0" u="none" strike="noStrike" cap="none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de Valencia</a:t>
            </a:r>
            <a:endParaRPr sz="36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Google Shape;170;p8" descr="Jigsaw, Puzzle, Piece, Game, Concept, Solution">
            <a:extLst>
              <a:ext uri="{FF2B5EF4-FFF2-40B4-BE49-F238E27FC236}">
                <a16:creationId xmlns:a16="http://schemas.microsoft.com/office/drawing/2014/main" id="{F02D169E-4CBF-4692-9B66-47A157B8161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47657" y="38524"/>
            <a:ext cx="776168" cy="76940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peech Bubble: Rectangle with Corners Rounded 12">
            <a:hlinkClick r:id="" action="ppaction://noaction">
              <a:snd r:embed="rId6" name="3_2.wav"/>
            </a:hlinkClick>
            <a:extLst>
              <a:ext uri="{FF2B5EF4-FFF2-40B4-BE49-F238E27FC236}">
                <a16:creationId xmlns:a16="http://schemas.microsoft.com/office/drawing/2014/main" id="{7DE9D736-2701-4302-B4B9-307EAB7F9989}"/>
              </a:ext>
            </a:extLst>
          </p:cNvPr>
          <p:cNvSpPr/>
          <p:nvPr/>
        </p:nvSpPr>
        <p:spPr>
          <a:xfrm>
            <a:off x="4066896" y="631696"/>
            <a:ext cx="5989595" cy="430409"/>
          </a:xfrm>
          <a:prstGeom prst="wedgeRoundRectCallout">
            <a:avLst>
              <a:gd name="adj1" fmla="val -59580"/>
              <a:gd name="adj2" fmla="val -2527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Lee la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información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 y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pronuncia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7" name="Graphic 16" descr="Teacher">
            <a:extLst>
              <a:ext uri="{FF2B5EF4-FFF2-40B4-BE49-F238E27FC236}">
                <a16:creationId xmlns:a16="http://schemas.microsoft.com/office/drawing/2014/main" id="{4C2E8332-22AE-4E1C-BD8F-0EE4795E5F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80155" y="365069"/>
            <a:ext cx="914400" cy="914400"/>
          </a:xfrm>
          <a:prstGeom prst="rect">
            <a:avLst/>
          </a:prstGeom>
        </p:spPr>
      </p:pic>
      <p:sp>
        <p:nvSpPr>
          <p:cNvPr id="19" name="Google Shape;387;p19">
            <a:extLst>
              <a:ext uri="{FF2B5EF4-FFF2-40B4-BE49-F238E27FC236}">
                <a16:creationId xmlns:a16="http://schemas.microsoft.com/office/drawing/2014/main" id="{FE259D88-53C3-4A71-8D57-63F7024F7DA0}"/>
              </a:ext>
            </a:extLst>
          </p:cNvPr>
          <p:cNvSpPr/>
          <p:nvPr/>
        </p:nvSpPr>
        <p:spPr>
          <a:xfrm>
            <a:off x="11275063" y="2109954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" name="Google Shape;388;p19">
            <a:extLst>
              <a:ext uri="{FF2B5EF4-FFF2-40B4-BE49-F238E27FC236}">
                <a16:creationId xmlns:a16="http://schemas.microsoft.com/office/drawing/2014/main" id="{A13128DC-5804-4A89-9E4D-15B0B1C18DB6}"/>
              </a:ext>
            </a:extLst>
          </p:cNvPr>
          <p:cNvSpPr/>
          <p:nvPr/>
        </p:nvSpPr>
        <p:spPr>
          <a:xfrm>
            <a:off x="11272696" y="2109952"/>
            <a:ext cx="503528" cy="4156259"/>
          </a:xfrm>
          <a:prstGeom prst="rect">
            <a:avLst/>
          </a:prstGeom>
          <a:solidFill>
            <a:srgbClr val="85CFE1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1" name="Google Shape;389;p19">
            <a:extLst>
              <a:ext uri="{FF2B5EF4-FFF2-40B4-BE49-F238E27FC236}">
                <a16:creationId xmlns:a16="http://schemas.microsoft.com/office/drawing/2014/main" id="{C16870AD-177E-4684-AC7C-0A73C54F7B74}"/>
              </a:ext>
            </a:extLst>
          </p:cNvPr>
          <p:cNvCxnSpPr/>
          <p:nvPr/>
        </p:nvCxnSpPr>
        <p:spPr>
          <a:xfrm>
            <a:off x="11871351" y="2098526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390;p19">
            <a:extLst>
              <a:ext uri="{FF2B5EF4-FFF2-40B4-BE49-F238E27FC236}">
                <a16:creationId xmlns:a16="http://schemas.microsoft.com/office/drawing/2014/main" id="{E03D0E93-D4FF-4815-B9E5-AEA107601E87}"/>
              </a:ext>
            </a:extLst>
          </p:cNvPr>
          <p:cNvCxnSpPr/>
          <p:nvPr/>
        </p:nvCxnSpPr>
        <p:spPr>
          <a:xfrm>
            <a:off x="11870513" y="2098525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391;p19">
            <a:extLst>
              <a:ext uri="{FF2B5EF4-FFF2-40B4-BE49-F238E27FC236}">
                <a16:creationId xmlns:a16="http://schemas.microsoft.com/office/drawing/2014/main" id="{CB286685-4293-434E-AD08-DA9844BFEE0B}"/>
              </a:ext>
            </a:extLst>
          </p:cNvPr>
          <p:cNvCxnSpPr/>
          <p:nvPr/>
        </p:nvCxnSpPr>
        <p:spPr>
          <a:xfrm>
            <a:off x="11893123" y="6254784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394;p19">
            <a:extLst>
              <a:ext uri="{FF2B5EF4-FFF2-40B4-BE49-F238E27FC236}">
                <a16:creationId xmlns:a16="http://schemas.microsoft.com/office/drawing/2014/main" id="{223D74D4-EC58-4D1C-92BF-638FE25950DF}"/>
              </a:ext>
            </a:extLst>
          </p:cNvPr>
          <p:cNvSpPr txBox="1"/>
          <p:nvPr/>
        </p:nvSpPr>
        <p:spPr>
          <a:xfrm>
            <a:off x="11927100" y="5886615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395;p19">
            <a:extLst>
              <a:ext uri="{FF2B5EF4-FFF2-40B4-BE49-F238E27FC236}">
                <a16:creationId xmlns:a16="http://schemas.microsoft.com/office/drawing/2014/main" id="{F2BE8730-ACA0-422C-A76E-4E979F6B1A4B}"/>
              </a:ext>
            </a:extLst>
          </p:cNvPr>
          <p:cNvSpPr/>
          <p:nvPr/>
        </p:nvSpPr>
        <p:spPr>
          <a:xfrm>
            <a:off x="11261190" y="6353411"/>
            <a:ext cx="847658" cy="38267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TextBox 73">
            <a:hlinkClick r:id="" action="ppaction://noaction">
              <a:snd r:embed="rId9" name="3_3.wav"/>
            </a:hlinkClick>
            <a:extLst>
              <a:ext uri="{FF2B5EF4-FFF2-40B4-BE49-F238E27FC236}">
                <a16:creationId xmlns:a16="http://schemas.microsoft.com/office/drawing/2014/main" id="{47883F94-FBEA-405A-9C64-900AED21CE4D}"/>
              </a:ext>
            </a:extLst>
          </p:cNvPr>
          <p:cNvSpPr txBox="1"/>
          <p:nvPr/>
        </p:nvSpPr>
        <p:spPr>
          <a:xfrm>
            <a:off x="32306" y="1773627"/>
            <a:ext cx="14028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desfile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la ma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ñ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ana</a:t>
            </a:r>
          </a:p>
        </p:txBody>
      </p:sp>
      <p:sp>
        <p:nvSpPr>
          <p:cNvPr id="77" name="TextBox 76">
            <a:hlinkClick r:id="" action="ppaction://noaction">
              <a:snd r:embed="rId10" name="3_4.wav"/>
            </a:hlinkClick>
            <a:extLst>
              <a:ext uri="{FF2B5EF4-FFF2-40B4-BE49-F238E27FC236}">
                <a16:creationId xmlns:a16="http://schemas.microsoft.com/office/drawing/2014/main" id="{E0E0BE85-E4EB-4F92-A627-BBC9014F0AE0}"/>
              </a:ext>
            </a:extLst>
          </p:cNvPr>
          <p:cNvSpPr txBox="1"/>
          <p:nvPr/>
        </p:nvSpPr>
        <p:spPr>
          <a:xfrm>
            <a:off x="2757062" y="2429559"/>
            <a:ext cx="2554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ll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evar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flores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a la Vir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</a:p>
        </p:txBody>
      </p:sp>
      <p:sp>
        <p:nvSpPr>
          <p:cNvPr id="78" name="TextBox 77">
            <a:hlinkClick r:id="" action="ppaction://noaction">
              <a:snd r:embed="rId11" name="3_5.wav"/>
            </a:hlinkClick>
            <a:extLst>
              <a:ext uri="{FF2B5EF4-FFF2-40B4-BE49-F238E27FC236}">
                <a16:creationId xmlns:a16="http://schemas.microsoft.com/office/drawing/2014/main" id="{F7CC698E-03C2-4A3A-8C4F-6DE93E52DC30}"/>
              </a:ext>
            </a:extLst>
          </p:cNvPr>
          <p:cNvSpPr txBox="1"/>
          <p:nvPr/>
        </p:nvSpPr>
        <p:spPr>
          <a:xfrm>
            <a:off x="5456202" y="2425914"/>
            <a:ext cx="26926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GB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ce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r </a:t>
            </a:r>
          </a:p>
          <a:p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</a:t>
            </a:r>
            <a:r>
              <a:rPr lang="en-GB" sz="2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as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fotos</a:t>
            </a:r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9" name="TextBox 78">
            <a:hlinkClick r:id="" action="ppaction://noaction">
              <a:snd r:embed="rId12" name="3_6 (online-audio-converter.com).wav"/>
            </a:hlinkClick>
            <a:extLst>
              <a:ext uri="{FF2B5EF4-FFF2-40B4-BE49-F238E27FC236}">
                <a16:creationId xmlns:a16="http://schemas.microsoft.com/office/drawing/2014/main" id="{E4B12DC3-63FC-4275-B56F-1D583EB58904}"/>
              </a:ext>
            </a:extLst>
          </p:cNvPr>
          <p:cNvSpPr txBox="1"/>
          <p:nvPr/>
        </p:nvSpPr>
        <p:spPr>
          <a:xfrm>
            <a:off x="8293343" y="2425915"/>
            <a:ext cx="27518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ll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lang="en-GB" sz="2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ar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un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</a:t>
            </a:r>
            <a:r>
              <a:rPr lang="en-GB" sz="2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ñ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uelo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</a:t>
            </a:r>
            <a:r>
              <a:rPr lang="en-GB" sz="2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ll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ero</a:t>
            </a:r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0" name="TextBox 79">
            <a:hlinkClick r:id="" action="ppaction://noaction">
              <a:snd r:embed="rId13" name="3_7.wav"/>
            </a:hlinkClick>
            <a:extLst>
              <a:ext uri="{FF2B5EF4-FFF2-40B4-BE49-F238E27FC236}">
                <a16:creationId xmlns:a16="http://schemas.microsoft.com/office/drawing/2014/main" id="{1FEA85C4-EF32-43E6-B2F6-113A27B198F9}"/>
              </a:ext>
            </a:extLst>
          </p:cNvPr>
          <p:cNvSpPr txBox="1"/>
          <p:nvPr/>
        </p:nvSpPr>
        <p:spPr>
          <a:xfrm>
            <a:off x="-93907" y="4504327"/>
            <a:ext cx="27300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er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la ‘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mascletà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'</a:t>
            </a:r>
          </a:p>
        </p:txBody>
      </p:sp>
      <p:sp>
        <p:nvSpPr>
          <p:cNvPr id="82" name="TextBox 81">
            <a:hlinkClick r:id="" action="ppaction://noaction">
              <a:snd r:embed="rId14" name="3_9.wav"/>
            </a:hlinkClick>
            <a:extLst>
              <a:ext uri="{FF2B5EF4-FFF2-40B4-BE49-F238E27FC236}">
                <a16:creationId xmlns:a16="http://schemas.microsoft.com/office/drawing/2014/main" id="{5D604BEE-793A-48B6-9141-F59B062AF55A}"/>
              </a:ext>
            </a:extLst>
          </p:cNvPr>
          <p:cNvSpPr txBox="1"/>
          <p:nvPr/>
        </p:nvSpPr>
        <p:spPr>
          <a:xfrm>
            <a:off x="5397845" y="4276213"/>
            <a:ext cx="2985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es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cuch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ar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músi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tradi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ional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3" name="TextBox 82">
            <a:hlinkClick r:id="" action="ppaction://noaction">
              <a:snd r:embed="rId15" name="3_10.wav"/>
            </a:hlinkClick>
            <a:extLst>
              <a:ext uri="{FF2B5EF4-FFF2-40B4-BE49-F238E27FC236}">
                <a16:creationId xmlns:a16="http://schemas.microsoft.com/office/drawing/2014/main" id="{E8B25094-B073-431A-BD36-9D36213D510E}"/>
              </a:ext>
            </a:extLst>
          </p:cNvPr>
          <p:cNvSpPr txBox="1"/>
          <p:nvPr/>
        </p:nvSpPr>
        <p:spPr>
          <a:xfrm>
            <a:off x="8144688" y="4550872"/>
            <a:ext cx="25640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bailar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la </a:t>
            </a:r>
            <a:r>
              <a:rPr lang="en-GB" sz="2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lle</a:t>
            </a:r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5" name="TextBox 84">
            <a:hlinkClick r:id="" action="ppaction://noaction">
              <a:snd r:embed="rId16" name="3_12.wav"/>
            </a:hlinkClick>
            <a:extLst>
              <a:ext uri="{FF2B5EF4-FFF2-40B4-BE49-F238E27FC236}">
                <a16:creationId xmlns:a16="http://schemas.microsoft.com/office/drawing/2014/main" id="{9538F6D4-5600-4B53-97B3-F0AEC18AC1C2}"/>
              </a:ext>
            </a:extLst>
          </p:cNvPr>
          <p:cNvSpPr txBox="1"/>
          <p:nvPr/>
        </p:nvSpPr>
        <p:spPr>
          <a:xfrm>
            <a:off x="2834891" y="5606857"/>
            <a:ext cx="14513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la ‘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Cremà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’</a:t>
            </a:r>
          </a:p>
        </p:txBody>
      </p:sp>
      <p:sp>
        <p:nvSpPr>
          <p:cNvPr id="86" name="TextBox 85">
            <a:hlinkClick r:id="" action="ppaction://noaction">
              <a:snd r:embed="rId17" name="3_13.wav"/>
            </a:hlinkClick>
            <a:extLst>
              <a:ext uri="{FF2B5EF4-FFF2-40B4-BE49-F238E27FC236}">
                <a16:creationId xmlns:a16="http://schemas.microsoft.com/office/drawing/2014/main" id="{2FAA0059-A34A-4193-9F62-F86EB906A77D}"/>
              </a:ext>
            </a:extLst>
          </p:cNvPr>
          <p:cNvSpPr txBox="1"/>
          <p:nvPr/>
        </p:nvSpPr>
        <p:spPr>
          <a:xfrm>
            <a:off x="5526884" y="5618455"/>
            <a:ext cx="25640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ntar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imno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de Valen</a:t>
            </a:r>
            <a:r>
              <a:rPr lang="en-GB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ci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87" name="TextBox 86">
            <a:hlinkClick r:id="" action="ppaction://noaction">
              <a:snd r:embed="rId18" name="3_14.wav"/>
            </a:hlinkClick>
            <a:extLst>
              <a:ext uri="{FF2B5EF4-FFF2-40B4-BE49-F238E27FC236}">
                <a16:creationId xmlns:a16="http://schemas.microsoft.com/office/drawing/2014/main" id="{8BB2AA17-720B-41E3-A3D5-E97E3784925B}"/>
              </a:ext>
            </a:extLst>
          </p:cNvPr>
          <p:cNvSpPr txBox="1"/>
          <p:nvPr/>
        </p:nvSpPr>
        <p:spPr>
          <a:xfrm>
            <a:off x="8444886" y="5038183"/>
            <a:ext cx="26994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mer pae</a:t>
            </a:r>
            <a:r>
              <a:rPr lang="en-GB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ll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</a:p>
        </p:txBody>
      </p:sp>
      <p:pic>
        <p:nvPicPr>
          <p:cNvPr id="2050" name="Picture 2">
            <a:hlinkClick r:id="" action="ppaction://noaction">
              <a:snd r:embed="rId15" name="3_10.wav"/>
            </a:hlinkClick>
            <a:extLst>
              <a:ext uri="{FF2B5EF4-FFF2-40B4-BE49-F238E27FC236}">
                <a16:creationId xmlns:a16="http://schemas.microsoft.com/office/drawing/2014/main" id="{3BB041C2-546B-76BF-611B-A40F901E7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972" y="3191436"/>
            <a:ext cx="2164564" cy="1383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hlinkClick r:id="" action="ppaction://noaction">
              <a:snd r:embed="rId13" name="3_7.wav"/>
            </a:hlinkClick>
            <a:extLst>
              <a:ext uri="{FF2B5EF4-FFF2-40B4-BE49-F238E27FC236}">
                <a16:creationId xmlns:a16="http://schemas.microsoft.com/office/drawing/2014/main" id="{8F324A65-C7DA-4D47-746B-F04313797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83" y="3220381"/>
            <a:ext cx="2013208" cy="129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hlinkClick r:id="" action="ppaction://noaction">
              <a:snd r:embed="rId14" name="3_9.wav"/>
            </a:hlinkClick>
            <a:extLst>
              <a:ext uri="{FF2B5EF4-FFF2-40B4-BE49-F238E27FC236}">
                <a16:creationId xmlns:a16="http://schemas.microsoft.com/office/drawing/2014/main" id="{EB0E5BC8-82D3-AB9E-E8ED-2C73EEA32A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9" r="29010" b="28269"/>
          <a:stretch/>
        </p:blipFill>
        <p:spPr bwMode="auto">
          <a:xfrm>
            <a:off x="5964519" y="3249786"/>
            <a:ext cx="2169744" cy="1069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hlinkClick r:id="" action="ppaction://noaction">
              <a:snd r:embed="rId18" name="3_14.wav"/>
            </a:hlinkClick>
            <a:extLst>
              <a:ext uri="{FF2B5EF4-FFF2-40B4-BE49-F238E27FC236}">
                <a16:creationId xmlns:a16="http://schemas.microsoft.com/office/drawing/2014/main" id="{2C2BDC85-F1B1-BBE8-AD07-E04C5E52B0D7}"/>
              </a:ext>
            </a:extLst>
          </p:cNvPr>
          <p:cNvSpPr txBox="1"/>
          <p:nvPr/>
        </p:nvSpPr>
        <p:spPr>
          <a:xfrm>
            <a:off x="8229042" y="6190304"/>
            <a:ext cx="256400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y</a:t>
            </a:r>
            <a:r>
              <a:rPr lang="en-GB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bu</a:t>
            </a:r>
            <a:r>
              <a:rPr lang="en-GB" sz="2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ñ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uelos</a:t>
            </a:r>
            <a:endParaRPr lang="en-GB" sz="2200" dirty="0"/>
          </a:p>
        </p:txBody>
      </p:sp>
      <p:pic>
        <p:nvPicPr>
          <p:cNvPr id="2058" name="Picture 10" descr="Broche petardo fallero - Mercedes Alfonso - Detalles de Madera  Personalizados">
            <a:hlinkClick r:id="" action="ppaction://noaction">
              <a:snd r:embed="rId12" name="3_6 (online-audio-converter.com).wav"/>
            </a:hlinkClick>
            <a:extLst>
              <a:ext uri="{FF2B5EF4-FFF2-40B4-BE49-F238E27FC236}">
                <a16:creationId xmlns:a16="http://schemas.microsoft.com/office/drawing/2014/main" id="{F1FB9F56-F570-411D-BF83-83EFEA398B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01"/>
          <a:stretch/>
        </p:blipFill>
        <p:spPr bwMode="auto">
          <a:xfrm>
            <a:off x="8873315" y="1406330"/>
            <a:ext cx="1813509" cy="1127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El primer premio en categoría infantil ha sido para la Falla Convent de Jerusalem-Matemàtic Marzal.">
            <a:hlinkClick r:id="" action="ppaction://noaction">
              <a:snd r:embed="rId16" name="3_12.wav"/>
            </a:hlinkClick>
            <a:extLst>
              <a:ext uri="{FF2B5EF4-FFF2-40B4-BE49-F238E27FC236}">
                <a16:creationId xmlns:a16="http://schemas.microsoft.com/office/drawing/2014/main" id="{493B8148-D9BF-305A-0987-4460740B54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3" t="10612" r="22476"/>
          <a:stretch/>
        </p:blipFill>
        <p:spPr bwMode="auto">
          <a:xfrm>
            <a:off x="3974153" y="5003587"/>
            <a:ext cx="1451341" cy="164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Bandera de la Comunidad Valenciana">
            <a:hlinkClick r:id="" action="ppaction://noaction">
              <a:snd r:embed="rId17" name="3_13.wav"/>
            </a:hlinkClick>
            <a:extLst>
              <a:ext uri="{FF2B5EF4-FFF2-40B4-BE49-F238E27FC236}">
                <a16:creationId xmlns:a16="http://schemas.microsoft.com/office/drawing/2014/main" id="{EAB1C00F-741D-7333-1CD2-8A0A71652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921" y="5025543"/>
            <a:ext cx="1451341" cy="96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hlinkClick r:id="" action="ppaction://noaction">
              <a:snd r:embed="rId18" name="3_14.wav"/>
            </a:hlinkClick>
            <a:extLst>
              <a:ext uri="{FF2B5EF4-FFF2-40B4-BE49-F238E27FC236}">
                <a16:creationId xmlns:a16="http://schemas.microsoft.com/office/drawing/2014/main" id="{08819C69-2FDD-627B-272E-46820E029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3807" b="95608" l="781" r="98438">
                        <a14:foregroundMark x1="7129" y1="29722" x2="7129" y2="29722"/>
                        <a14:foregroundMark x1="45801" y1="3953" x2="45801" y2="3953"/>
                        <a14:foregroundMark x1="47070" y1="90337" x2="47070" y2="90337"/>
                        <a14:foregroundMark x1="35938" y1="95608" x2="50488" y2="95608"/>
                        <a14:foregroundMark x1="50488" y1="95608" x2="62988" y2="90630"/>
                        <a14:foregroundMark x1="93945" y1="59590" x2="96365" y2="57016"/>
                        <a14:foregroundMark x1="97070" y1="43485" x2="91895" y2="36457"/>
                        <a14:foregroundMark x1="91895" y1="36457" x2="84375" y2="39824"/>
                        <a14:foregroundMark x1="87305" y1="55783" x2="91504" y2="51830"/>
                        <a14:foregroundMark x1="91504" y1="51830" x2="91504" y2="50805"/>
                        <a14:foregroundMark x1="28613" y1="13031" x2="34375" y2="11127"/>
                        <a14:foregroundMark x1="34375" y1="11127" x2="21191" y2="28111"/>
                        <a14:foregroundMark x1="39063" y1="3367" x2="25000" y2="17277"/>
                        <a14:foregroundMark x1="25000" y1="17277" x2="18164" y2="29429"/>
                        <a14:foregroundMark x1="18164" y1="29429" x2="14369" y2="32649"/>
                        <a14:foregroundMark x1="5229" y1="34319" x2="2637" y2="37921"/>
                        <a14:foregroundMark x1="2637" y1="37921" x2="1519" y2="43126"/>
                        <a14:foregroundMark x1="7813" y1="50220" x2="14746" y2="50805"/>
                        <a14:foregroundMark x1="9766" y1="30307" x2="9766" y2="30307"/>
                        <a14:foregroundMark x1="1953" y1="44510" x2="4785" y2="50805"/>
                        <a14:foregroundMark x1="4785" y1="50805" x2="9863" y2="51537"/>
                        <a14:foregroundMark x1="9863" y1="51537" x2="14355" y2="50952"/>
                        <a14:backgroundMark x1="8887" y1="32796" x2="8887" y2="32796"/>
                        <a14:backgroundMark x1="9766" y1="31479" x2="9766" y2="31479"/>
                        <a14:backgroundMark x1="10059" y1="32650" x2="10059" y2="32650"/>
                        <a14:backgroundMark x1="10254" y1="32650" x2="5273" y2="34407"/>
                        <a14:backgroundMark x1="5273" y1="34407" x2="8594" y2="32943"/>
                        <a14:backgroundMark x1="1172" y1="44363" x2="1172" y2="44363"/>
                        <a14:backgroundMark x1="1055" y1="45309" x2="879" y2="40556"/>
                        <a14:backgroundMark x1="1074" y1="45292" x2="1074" y2="39092"/>
                        <a14:backgroundMark x1="10156" y1="33236" x2="11719" y2="33382"/>
                        <a14:backgroundMark x1="11719" y1="33382" x2="12500" y2="34114"/>
                        <a14:backgroundMark x1="12793" y1="33529" x2="13184" y2="34553"/>
                        <a14:backgroundMark x1="98" y1="44510" x2="814" y2="45523"/>
                        <a14:backgroundMark x1="98340" y1="42606" x2="99805" y2="55490"/>
                        <a14:backgroundMark x1="99805" y1="55490" x2="99219" y2="56955"/>
                        <a14:backgroundMark x1="97559" y1="55490" x2="96875" y2="573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468" y="5477214"/>
            <a:ext cx="1043376" cy="69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>
            <a:hlinkClick r:id="" action="ppaction://noaction">
              <a:snd r:embed="rId18" name="3_14.wav"/>
            </a:hlinkClick>
            <a:extLst>
              <a:ext uri="{FF2B5EF4-FFF2-40B4-BE49-F238E27FC236}">
                <a16:creationId xmlns:a16="http://schemas.microsoft.com/office/drawing/2014/main" id="{2889D97C-A87F-1149-AB2A-B63C93241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983" b="90516" l="10000" r="90000">
                        <a14:foregroundMark x1="38000" y1="90183" x2="54875" y2="905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9767" y="5882286"/>
            <a:ext cx="1118512" cy="84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undefined">
            <a:hlinkClick r:id="" action="ppaction://noaction">
              <a:snd r:embed="rId29" name="3_11.wav"/>
            </a:hlinkClick>
            <a:extLst>
              <a:ext uri="{FF2B5EF4-FFF2-40B4-BE49-F238E27FC236}">
                <a16:creationId xmlns:a16="http://schemas.microsoft.com/office/drawing/2014/main" id="{EE24E8D7-0B2D-C0D2-21A8-DDEC104B7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86" y="4988263"/>
            <a:ext cx="2144775" cy="1085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TextBox 83">
            <a:hlinkClick r:id="" action="ppaction://noaction">
              <a:snd r:embed="rId29" name="3_11.wav"/>
            </a:hlinkClick>
            <a:extLst>
              <a:ext uri="{FF2B5EF4-FFF2-40B4-BE49-F238E27FC236}">
                <a16:creationId xmlns:a16="http://schemas.microsoft.com/office/drawing/2014/main" id="{79A19DB0-D03D-4D1C-95D5-5674632E9573}"/>
              </a:ext>
            </a:extLst>
          </p:cNvPr>
          <p:cNvSpPr txBox="1"/>
          <p:nvPr/>
        </p:nvSpPr>
        <p:spPr>
          <a:xfrm>
            <a:off x="-84939" y="6073646"/>
            <a:ext cx="2975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pasear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las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ll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con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lu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</a:p>
        </p:txBody>
      </p:sp>
      <p:pic>
        <p:nvPicPr>
          <p:cNvPr id="2072" name="Picture 24" descr="Im&amp;aacute;genes de los mejores 'ninots' de las Fallas de Valencia 2023">
            <a:hlinkClick r:id="" action="ppaction://noaction">
              <a:snd r:embed="rId11" name="3_5.wav"/>
            </a:hlinkClick>
            <a:extLst>
              <a:ext uri="{FF2B5EF4-FFF2-40B4-BE49-F238E27FC236}">
                <a16:creationId xmlns:a16="http://schemas.microsoft.com/office/drawing/2014/main" id="{1998B136-68EA-4710-29F1-74583438E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112" y="1397348"/>
            <a:ext cx="1672150" cy="135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ree vector graphics of Camera">
            <a:extLst>
              <a:ext uri="{FF2B5EF4-FFF2-40B4-BE49-F238E27FC236}">
                <a16:creationId xmlns:a16="http://schemas.microsoft.com/office/drawing/2014/main" id="{3CBD64E3-52B5-4ECC-D087-AA3951510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891" y="1392992"/>
            <a:ext cx="478513" cy="32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D9745C8B-7C4F-44C4-B698-0BC964044F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>
            <a:hlinkClick r:id="" action="ppaction://noaction">
              <a:snd r:embed="rId9" name="3_3.wav"/>
            </a:hlinkClick>
            <a:extLst>
              <a:ext uri="{FF2B5EF4-FFF2-40B4-BE49-F238E27FC236}">
                <a16:creationId xmlns:a16="http://schemas.microsoft.com/office/drawing/2014/main" id="{3C37641F-A058-1B08-6205-8620D8A2E0A0}"/>
              </a:ext>
            </a:extLst>
          </p:cNvPr>
          <p:cNvPicPr>
            <a:picLocks noChangeAspect="1"/>
          </p:cNvPicPr>
          <p:nvPr/>
        </p:nvPicPr>
        <p:blipFill rotWithShape="1">
          <a:blip r:embed="rId33"/>
          <a:srcRect l="19503"/>
          <a:stretch/>
        </p:blipFill>
        <p:spPr>
          <a:xfrm>
            <a:off x="1328326" y="1455696"/>
            <a:ext cx="1411146" cy="1615360"/>
          </a:xfrm>
          <a:prstGeom prst="rect">
            <a:avLst/>
          </a:prstGeom>
        </p:spPr>
      </p:pic>
      <p:grpSp>
        <p:nvGrpSpPr>
          <p:cNvPr id="99" name="Group 98">
            <a:extLst>
              <a:ext uri="{FF2B5EF4-FFF2-40B4-BE49-F238E27FC236}">
                <a16:creationId xmlns:a16="http://schemas.microsoft.com/office/drawing/2014/main" id="{6D6FCD65-0767-4A29-B17D-EFC5D206CAB7}"/>
              </a:ext>
            </a:extLst>
          </p:cNvPr>
          <p:cNvGrpSpPr/>
          <p:nvPr/>
        </p:nvGrpSpPr>
        <p:grpSpPr>
          <a:xfrm>
            <a:off x="61381" y="3184859"/>
            <a:ext cx="2871360" cy="1634991"/>
            <a:chOff x="12993581" y="1773922"/>
            <a:chExt cx="2699283" cy="1358777"/>
          </a:xfrm>
        </p:grpSpPr>
        <p:sp>
          <p:nvSpPr>
            <p:cNvPr id="101" name="Speech Bubble: Rectangle with Corners Rounded 100">
              <a:extLst>
                <a:ext uri="{FF2B5EF4-FFF2-40B4-BE49-F238E27FC236}">
                  <a16:creationId xmlns:a16="http://schemas.microsoft.com/office/drawing/2014/main" id="{1E16CD22-9F77-4BB9-90DE-DB3CE44E08A1}"/>
                </a:ext>
              </a:extLst>
            </p:cNvPr>
            <p:cNvSpPr/>
            <p:nvPr/>
          </p:nvSpPr>
          <p:spPr>
            <a:xfrm>
              <a:off x="12996060" y="1773922"/>
              <a:ext cx="2640936" cy="1358777"/>
            </a:xfrm>
            <a:prstGeom prst="wedgeRoundRectCallout">
              <a:avLst>
                <a:gd name="adj1" fmla="val -31799"/>
                <a:gd name="adj2" fmla="val -58990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65BD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DA511199-6AF2-4E52-AF7A-BFBF238C5F73}"/>
                </a:ext>
              </a:extLst>
            </p:cNvPr>
            <p:cNvSpPr txBox="1"/>
            <p:nvPr/>
          </p:nvSpPr>
          <p:spPr>
            <a:xfrm>
              <a:off x="12993581" y="1898925"/>
              <a:ext cx="2699283" cy="116380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7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From </a:t>
              </a:r>
              <a:r>
                <a:rPr lang="en-GB" sz="16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16</a:t>
              </a:r>
              <a:r>
                <a:rPr lang="en-GB" sz="1600" baseline="30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th</a:t>
              </a:r>
              <a:r>
                <a:rPr lang="en-GB" sz="17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to </a:t>
              </a:r>
              <a:r>
                <a:rPr lang="en-GB" sz="16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19</a:t>
              </a:r>
              <a:r>
                <a:rPr lang="en-GB" sz="1600" baseline="30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th</a:t>
              </a:r>
              <a:r>
                <a:rPr lang="en-GB" sz="17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every morning there are parades (</a:t>
              </a:r>
              <a:r>
                <a:rPr lang="en-GB" sz="17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desfiles</a:t>
              </a:r>
              <a:r>
                <a:rPr lang="en-GB" sz="17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) of men and women wearing traditional garments. </a:t>
              </a:r>
            </a:p>
          </p:txBody>
        </p:sp>
      </p:grpSp>
      <p:sp>
        <p:nvSpPr>
          <p:cNvPr id="24" name="Google Shape;393;p19">
            <a:extLst>
              <a:ext uri="{FF2B5EF4-FFF2-40B4-BE49-F238E27FC236}">
                <a16:creationId xmlns:a16="http://schemas.microsoft.com/office/drawing/2014/main" id="{380EF2D1-E190-4DB6-A7E8-1B5857D5D072}"/>
              </a:ext>
            </a:extLst>
          </p:cNvPr>
          <p:cNvSpPr txBox="1"/>
          <p:nvPr/>
        </p:nvSpPr>
        <p:spPr>
          <a:xfrm>
            <a:off x="11582441" y="1747703"/>
            <a:ext cx="95738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Arial"/>
              </a:rPr>
              <a:t>60 s</a:t>
            </a:r>
            <a:endParaRPr b="1" kern="0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Arial"/>
            </a:endParaRP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09529954-4785-4361-9C60-B53BD93BD1CA}"/>
              </a:ext>
            </a:extLst>
          </p:cNvPr>
          <p:cNvGrpSpPr/>
          <p:nvPr/>
        </p:nvGrpSpPr>
        <p:grpSpPr>
          <a:xfrm>
            <a:off x="0" y="5129530"/>
            <a:ext cx="3980225" cy="1575542"/>
            <a:chOff x="13289901" y="6267339"/>
            <a:chExt cx="3980225" cy="1575542"/>
          </a:xfrm>
        </p:grpSpPr>
        <p:sp>
          <p:nvSpPr>
            <p:cNvPr id="95" name="Speech Bubble: Rectangle with Corners Rounded 94">
              <a:extLst>
                <a:ext uri="{FF2B5EF4-FFF2-40B4-BE49-F238E27FC236}">
                  <a16:creationId xmlns:a16="http://schemas.microsoft.com/office/drawing/2014/main" id="{D5C00BF6-C18C-45AB-929A-E3A61D9D0DF4}"/>
                </a:ext>
              </a:extLst>
            </p:cNvPr>
            <p:cNvSpPr/>
            <p:nvPr/>
          </p:nvSpPr>
          <p:spPr>
            <a:xfrm>
              <a:off x="13289901" y="6267339"/>
              <a:ext cx="3980225" cy="1575542"/>
            </a:xfrm>
            <a:prstGeom prst="wedgeRoundRectCallout">
              <a:avLst>
                <a:gd name="adj1" fmla="val 10315"/>
                <a:gd name="adj2" fmla="val -67392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E6F8A260-FB1F-445C-AE43-8BFDD0262C7B}"/>
                </a:ext>
              </a:extLst>
            </p:cNvPr>
            <p:cNvSpPr txBox="1"/>
            <p:nvPr/>
          </p:nvSpPr>
          <p:spPr>
            <a:xfrm>
              <a:off x="13309891" y="6321823"/>
              <a:ext cx="385709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</a:t>
              </a:r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’ </a:t>
              </a:r>
              <a:r>
                <a:rPr lang="en-GB" sz="20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Macletà</a:t>
              </a:r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’</a:t>
              </a:r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is </a:t>
              </a:r>
              <a:r>
                <a:rPr lang="en-GB" sz="2000" i="0" dirty="0">
                  <a:solidFill>
                    <a:srgbClr val="002060"/>
                  </a:solidFill>
                  <a:effectLst/>
                  <a:latin typeface="Century Gothic" panose="020B0502020202020204" pitchFamily="34" charset="0"/>
                </a:rPr>
                <a:t>a concert of explosions of gunpowder with a unique sound that takes place daily at 2.00 p.m.</a:t>
              </a:r>
              <a:endParaRPr lang="en-GB" sz="20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1032" name="Picture 8">
            <a:hlinkClick r:id="" action="ppaction://noaction">
              <a:snd r:embed="rId10" name="3_4.wav"/>
            </a:hlinkClick>
            <a:extLst>
              <a:ext uri="{FF2B5EF4-FFF2-40B4-BE49-F238E27FC236}">
                <a16:creationId xmlns:a16="http://schemas.microsoft.com/office/drawing/2014/main" id="{3E01ED3C-BB56-57D6-DE22-A8341C15C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772" y="1455696"/>
            <a:ext cx="1835983" cy="1279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BD55AC8-9808-6EBC-65CB-54F82619B2C0}"/>
              </a:ext>
            </a:extLst>
          </p:cNvPr>
          <p:cNvGrpSpPr/>
          <p:nvPr/>
        </p:nvGrpSpPr>
        <p:grpSpPr>
          <a:xfrm>
            <a:off x="5526884" y="1436168"/>
            <a:ext cx="4941503" cy="1676594"/>
            <a:chOff x="-4871183" y="3653088"/>
            <a:chExt cx="3646027" cy="1358777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07439F7B-4DAD-44AD-93D3-7AB45A44EE6F}"/>
                </a:ext>
              </a:extLst>
            </p:cNvPr>
            <p:cNvGrpSpPr/>
            <p:nvPr/>
          </p:nvGrpSpPr>
          <p:grpSpPr>
            <a:xfrm>
              <a:off x="-4871183" y="3653088"/>
              <a:ext cx="3646027" cy="1358777"/>
              <a:chOff x="6247776" y="103837"/>
              <a:chExt cx="3646027" cy="1358777"/>
            </a:xfrm>
          </p:grpSpPr>
          <p:sp>
            <p:nvSpPr>
              <p:cNvPr id="75" name="Speech Bubble: Rectangle with Corners Rounded 74">
                <a:extLst>
                  <a:ext uri="{FF2B5EF4-FFF2-40B4-BE49-F238E27FC236}">
                    <a16:creationId xmlns:a16="http://schemas.microsoft.com/office/drawing/2014/main" id="{BBC0B5C2-C1F3-422F-8CCD-9F7771602174}"/>
                  </a:ext>
                </a:extLst>
              </p:cNvPr>
              <p:cNvSpPr/>
              <p:nvPr/>
            </p:nvSpPr>
            <p:spPr>
              <a:xfrm>
                <a:off x="6247776" y="103837"/>
                <a:ext cx="3646027" cy="1358777"/>
              </a:xfrm>
              <a:prstGeom prst="wedgeRoundRectCallout">
                <a:avLst>
                  <a:gd name="adj1" fmla="val -55005"/>
                  <a:gd name="adj2" fmla="val 36477"/>
                  <a:gd name="adj3" fmla="val 16667"/>
                </a:avLst>
              </a:prstGeom>
              <a:solidFill>
                <a:schemeClr val="bg1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330FD809-0705-40DC-B5C5-3F5B0CF463E9}"/>
                  </a:ext>
                </a:extLst>
              </p:cNvPr>
              <p:cNvSpPr txBox="1"/>
              <p:nvPr/>
            </p:nvSpPr>
            <p:spPr>
              <a:xfrm>
                <a:off x="6302932" y="172149"/>
                <a:ext cx="2538534" cy="12596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900" kern="100" dirty="0">
                    <a:solidFill>
                      <a:srgbClr val="002060"/>
                    </a:solidFill>
                    <a:effectLst/>
                    <a:latin typeface="Century Gothic" panose="020B0502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Volunteers sort the bouquets by colours and by the end of the 2</a:t>
                </a:r>
                <a:r>
                  <a:rPr lang="en-GB" sz="1900" kern="100" baseline="30000" dirty="0">
                    <a:solidFill>
                      <a:srgbClr val="002060"/>
                    </a:solidFill>
                    <a:effectLst/>
                    <a:latin typeface="Century Gothic" panose="020B0502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nd</a:t>
                </a:r>
                <a:r>
                  <a:rPr lang="en-GB" sz="1900" kern="100" dirty="0">
                    <a:solidFill>
                      <a:srgbClr val="002060"/>
                    </a:solidFill>
                    <a:effectLst/>
                    <a:latin typeface="Century Gothic" panose="020B0502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day of the offering, the dress is complete.</a:t>
                </a:r>
                <a:endParaRPr lang="en-GB" sz="1900" dirty="0"/>
              </a:p>
            </p:txBody>
          </p:sp>
        </p:grp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6CE493BA-179A-DE12-35D1-B2EBD045CAF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95" t="5394" r="6367"/>
            <a:stretch/>
          </p:blipFill>
          <p:spPr bwMode="auto">
            <a:xfrm>
              <a:off x="-2404295" y="3717705"/>
              <a:ext cx="1058345" cy="1214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8" descr="A person and a child posing in front of a mural&#10;&#10;Description automatically generated with medium confidence">
            <a:hlinkClick r:id="" action="ppaction://noaction">
              <a:snd r:embed="rId36" name="3_8.wav"/>
            </a:hlinkClick>
            <a:extLst>
              <a:ext uri="{FF2B5EF4-FFF2-40B4-BE49-F238E27FC236}">
                <a16:creationId xmlns:a16="http://schemas.microsoft.com/office/drawing/2014/main" id="{9CEA10C9-4E05-99D8-6E7B-BE86BCAF7549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9" t="20463" r="7614" b="10398"/>
          <a:stretch/>
        </p:blipFill>
        <p:spPr>
          <a:xfrm>
            <a:off x="3967212" y="3203888"/>
            <a:ext cx="1451340" cy="1651410"/>
          </a:xfrm>
          <a:prstGeom prst="rect">
            <a:avLst/>
          </a:prstGeom>
        </p:spPr>
      </p:pic>
      <p:sp>
        <p:nvSpPr>
          <p:cNvPr id="10" name="TextBox 9">
            <a:hlinkClick r:id="" action="ppaction://noaction">
              <a:snd r:embed="rId36" name="3_8.wav"/>
            </a:hlinkClick>
            <a:extLst>
              <a:ext uri="{FF2B5EF4-FFF2-40B4-BE49-F238E27FC236}">
                <a16:creationId xmlns:a16="http://schemas.microsoft.com/office/drawing/2014/main" id="{170DBA0A-6E3A-861D-8257-26E16BF1F420}"/>
              </a:ext>
            </a:extLst>
          </p:cNvPr>
          <p:cNvSpPr txBox="1"/>
          <p:nvPr/>
        </p:nvSpPr>
        <p:spPr>
          <a:xfrm>
            <a:off x="2924406" y="3857302"/>
            <a:ext cx="25546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ll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evar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tra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je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típicos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4BFDCB2-479A-9C21-64FB-0095EC43CE8A}"/>
              </a:ext>
            </a:extLst>
          </p:cNvPr>
          <p:cNvGrpSpPr/>
          <p:nvPr/>
        </p:nvGrpSpPr>
        <p:grpSpPr>
          <a:xfrm>
            <a:off x="2946180" y="3369768"/>
            <a:ext cx="5367933" cy="1358777"/>
            <a:chOff x="12996061" y="1773922"/>
            <a:chExt cx="5367933" cy="1358777"/>
          </a:xfrm>
        </p:grpSpPr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id="{2461604C-93B0-36A7-9A8F-444C40723C69}"/>
                </a:ext>
              </a:extLst>
            </p:cNvPr>
            <p:cNvSpPr/>
            <p:nvPr/>
          </p:nvSpPr>
          <p:spPr>
            <a:xfrm>
              <a:off x="12996061" y="1773922"/>
              <a:ext cx="5311914" cy="1358777"/>
            </a:xfrm>
            <a:prstGeom prst="wedgeRoundRectCallout">
              <a:avLst>
                <a:gd name="adj1" fmla="val -34789"/>
                <a:gd name="adj2" fmla="val 76208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65BD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8065EB5-D96B-337D-6F65-8B7DD3A44DBC}"/>
                </a:ext>
              </a:extLst>
            </p:cNvPr>
            <p:cNvSpPr txBox="1"/>
            <p:nvPr/>
          </p:nvSpPr>
          <p:spPr>
            <a:xfrm>
              <a:off x="13140415" y="1859463"/>
              <a:ext cx="5223579" cy="126188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indent="0">
                <a:buNone/>
              </a:pPr>
              <a:r>
                <a:rPr lang="en-GB" sz="19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On 19</a:t>
              </a:r>
              <a:r>
                <a:rPr lang="en-GB" sz="1900" baseline="30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th</a:t>
              </a:r>
              <a:r>
                <a:rPr lang="en-GB" sz="19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March, the festival culminates at midnight with t</a:t>
              </a:r>
              <a:r>
                <a:rPr lang="en-GB" sz="1900" b="0" i="0" dirty="0">
                  <a:solidFill>
                    <a:srgbClr val="002060"/>
                  </a:solidFill>
                  <a:effectLst/>
                  <a:latin typeface="Century Gothic" panose="020B0502020202020204" pitchFamily="34" charset="0"/>
                </a:rPr>
                <a:t>he "</a:t>
              </a:r>
              <a:r>
                <a:rPr lang="en-GB" sz="1900" b="0" i="0" dirty="0" err="1">
                  <a:solidFill>
                    <a:srgbClr val="002060"/>
                  </a:solidFill>
                  <a:effectLst/>
                  <a:latin typeface="Century Gothic" panose="020B0502020202020204" pitchFamily="34" charset="0"/>
                </a:rPr>
                <a:t>Cremà</a:t>
              </a:r>
              <a:r>
                <a:rPr lang="en-GB" sz="1900" b="0" i="0" dirty="0">
                  <a:solidFill>
                    <a:srgbClr val="002060"/>
                  </a:solidFill>
                  <a:effectLst/>
                  <a:latin typeface="Century Gothic" panose="020B0502020202020204" pitchFamily="34" charset="0"/>
                </a:rPr>
                <a:t>“, by burnin</a:t>
              </a:r>
              <a:r>
                <a:rPr lang="en-GB" sz="19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g </a:t>
              </a:r>
              <a:r>
                <a:rPr lang="en-GB" sz="1900" b="0" i="0" dirty="0">
                  <a:solidFill>
                    <a:srgbClr val="002060"/>
                  </a:solidFill>
                  <a:effectLst/>
                  <a:latin typeface="Century Gothic" panose="020B0502020202020204" pitchFamily="34" charset="0"/>
                </a:rPr>
                <a:t>all the </a:t>
              </a:r>
              <a:r>
                <a:rPr lang="en-GB" sz="1900" b="0" i="0" dirty="0" err="1">
                  <a:solidFill>
                    <a:srgbClr val="002060"/>
                  </a:solidFill>
                  <a:effectLst/>
                  <a:latin typeface="Century Gothic" panose="020B0502020202020204" pitchFamily="34" charset="0"/>
                </a:rPr>
                <a:t>Fallas</a:t>
              </a:r>
              <a:r>
                <a:rPr lang="en-GB" sz="19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, turning them </a:t>
              </a:r>
              <a:r>
                <a:rPr lang="en-GB" sz="1900" b="0" i="0" dirty="0">
                  <a:solidFill>
                    <a:srgbClr val="002060"/>
                  </a:solidFill>
                  <a:effectLst/>
                  <a:latin typeface="Century Gothic" panose="020B0502020202020204" pitchFamily="34" charset="0"/>
                </a:rPr>
                <a:t>to ashes amidst music and fireworks.</a:t>
              </a:r>
              <a:endParaRPr lang="en-US" sz="1900" b="0" baseline="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20749E79-014C-4014-9E5F-18BB258F1203}"/>
              </a:ext>
            </a:extLst>
          </p:cNvPr>
          <p:cNvGrpSpPr/>
          <p:nvPr/>
        </p:nvGrpSpPr>
        <p:grpSpPr>
          <a:xfrm>
            <a:off x="2892312" y="3205351"/>
            <a:ext cx="3910233" cy="1704460"/>
            <a:chOff x="16716889" y="3969036"/>
            <a:chExt cx="4081686" cy="823025"/>
          </a:xfrm>
        </p:grpSpPr>
        <p:sp>
          <p:nvSpPr>
            <p:cNvPr id="93" name="Speech Bubble: Rectangle with Corners Rounded 92">
              <a:extLst>
                <a:ext uri="{FF2B5EF4-FFF2-40B4-BE49-F238E27FC236}">
                  <a16:creationId xmlns:a16="http://schemas.microsoft.com/office/drawing/2014/main" id="{3B931BF4-96FD-4A83-8297-74CA973CAE01}"/>
                </a:ext>
              </a:extLst>
            </p:cNvPr>
            <p:cNvSpPr/>
            <p:nvPr/>
          </p:nvSpPr>
          <p:spPr>
            <a:xfrm>
              <a:off x="16716889" y="3969036"/>
              <a:ext cx="4081686" cy="823025"/>
            </a:xfrm>
            <a:prstGeom prst="wedgeRoundRectCallout">
              <a:avLst>
                <a:gd name="adj1" fmla="val 8722"/>
                <a:gd name="adj2" fmla="val -59988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359D27A-8DAD-4C86-9A47-2311FCFF1797}"/>
                </a:ext>
              </a:extLst>
            </p:cNvPr>
            <p:cNvSpPr txBox="1"/>
            <p:nvPr/>
          </p:nvSpPr>
          <p:spPr>
            <a:xfrm>
              <a:off x="16743809" y="4041961"/>
              <a:ext cx="4023476" cy="7100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1700" kern="100" dirty="0">
                  <a:solidFill>
                    <a:srgbClr val="002060"/>
                  </a:solidFill>
                  <a:effectLst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During a two-day parade, tens of thousands of </a:t>
              </a:r>
              <a:r>
                <a:rPr lang="en-GB" sz="1700" i="1" kern="100" dirty="0" err="1">
                  <a:solidFill>
                    <a:srgbClr val="002060"/>
                  </a:solidFill>
                  <a:effectLst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falleros</a:t>
              </a:r>
              <a:r>
                <a:rPr lang="en-GB" sz="1700" kern="100" dirty="0">
                  <a:solidFill>
                    <a:srgbClr val="002060"/>
                  </a:solidFill>
                  <a:effectLst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and </a:t>
              </a:r>
              <a:r>
                <a:rPr lang="en-GB" sz="1700" i="1" kern="100" dirty="0" err="1">
                  <a:solidFill>
                    <a:srgbClr val="002060"/>
                  </a:solidFill>
                  <a:effectLst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falleras</a:t>
              </a:r>
              <a:r>
                <a:rPr lang="en-GB" sz="1700" kern="100" dirty="0">
                  <a:solidFill>
                    <a:srgbClr val="002060"/>
                  </a:solidFill>
                  <a:effectLst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march through the streets to take bouquets for the massive wooden figure of Our Lady of the Forsaken.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FFAFCD7-2968-6439-64C9-3CEF3880F561}"/>
              </a:ext>
            </a:extLst>
          </p:cNvPr>
          <p:cNvSpPr txBox="1"/>
          <p:nvPr/>
        </p:nvSpPr>
        <p:spPr>
          <a:xfrm>
            <a:off x="7690138" y="132897"/>
            <a:ext cx="2366353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traje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= garment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9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3" dur="59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Brain, Idea, Think, Creativity">
            <a:extLst>
              <a:ext uri="{FF2B5EF4-FFF2-40B4-BE49-F238E27FC236}">
                <a16:creationId xmlns:a16="http://schemas.microsoft.com/office/drawing/2014/main" id="{E65167BB-147F-4676-A323-8C013F395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013" y="75587"/>
            <a:ext cx="999490" cy="99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7548" y="1122323"/>
            <a:ext cx="1698356" cy="403881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26F00F-83C0-4901-A16A-ECD5EAC0B269}"/>
              </a:ext>
            </a:extLst>
          </p:cNvPr>
          <p:cNvSpPr/>
          <p:nvPr/>
        </p:nvSpPr>
        <p:spPr>
          <a:xfrm>
            <a:off x="1023364" y="1731155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DD01817-04F3-495E-B05E-D8CFE0A4D257}"/>
              </a:ext>
            </a:extLst>
          </p:cNvPr>
          <p:cNvSpPr/>
          <p:nvPr/>
        </p:nvSpPr>
        <p:spPr>
          <a:xfrm>
            <a:off x="3619215" y="1731155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C4E022A-1F57-420D-B1F6-5E510F373D4B}"/>
              </a:ext>
            </a:extLst>
          </p:cNvPr>
          <p:cNvSpPr/>
          <p:nvPr/>
        </p:nvSpPr>
        <p:spPr>
          <a:xfrm>
            <a:off x="6251580" y="1731155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8E4D031-85BB-4ABE-840D-FD67E8615846}"/>
              </a:ext>
            </a:extLst>
          </p:cNvPr>
          <p:cNvSpPr/>
          <p:nvPr/>
        </p:nvSpPr>
        <p:spPr>
          <a:xfrm>
            <a:off x="8860131" y="1743855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89190A8-7385-4A5A-A2BA-C107930ED54C}"/>
              </a:ext>
            </a:extLst>
          </p:cNvPr>
          <p:cNvSpPr/>
          <p:nvPr/>
        </p:nvSpPr>
        <p:spPr>
          <a:xfrm>
            <a:off x="1018794" y="3451719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868FB99-45B1-4288-AD1F-16875ABBA772}"/>
              </a:ext>
            </a:extLst>
          </p:cNvPr>
          <p:cNvSpPr/>
          <p:nvPr/>
        </p:nvSpPr>
        <p:spPr>
          <a:xfrm>
            <a:off x="6247010" y="3451719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FF9DCD1-4FAB-4B74-A366-8253C0BA6255}"/>
              </a:ext>
            </a:extLst>
          </p:cNvPr>
          <p:cNvSpPr/>
          <p:nvPr/>
        </p:nvSpPr>
        <p:spPr>
          <a:xfrm>
            <a:off x="8842861" y="3464419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0D9B721-9221-400C-B35C-61DCA23A3981}"/>
              </a:ext>
            </a:extLst>
          </p:cNvPr>
          <p:cNvSpPr txBox="1"/>
          <p:nvPr/>
        </p:nvSpPr>
        <p:spPr>
          <a:xfrm>
            <a:off x="3110004" y="3456338"/>
            <a:ext cx="25735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todo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mundo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FD77C3D5-3B9B-4A33-9B07-C0F3FC0FBF20}"/>
              </a:ext>
            </a:extLst>
          </p:cNvPr>
          <p:cNvGrpSpPr/>
          <p:nvPr/>
        </p:nvGrpSpPr>
        <p:grpSpPr>
          <a:xfrm>
            <a:off x="5021288" y="5208081"/>
            <a:ext cx="2339102" cy="1438908"/>
            <a:chOff x="5288327" y="4373236"/>
            <a:chExt cx="2339102" cy="1438908"/>
          </a:xfrm>
        </p:grpSpPr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8DB3722E-1340-4196-A213-B3F1A6AD602A}"/>
                </a:ext>
              </a:extLst>
            </p:cNvPr>
            <p:cNvSpPr/>
            <p:nvPr/>
          </p:nvSpPr>
          <p:spPr>
            <a:xfrm>
              <a:off x="5288327" y="4373236"/>
              <a:ext cx="2339102" cy="143890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1133A909-A885-4E4E-B2D8-4AD1CBF7AA1C}"/>
                </a:ext>
              </a:extLst>
            </p:cNvPr>
            <p:cNvSpPr txBox="1"/>
            <p:nvPr/>
          </p:nvSpPr>
          <p:spPr>
            <a:xfrm>
              <a:off x="5433258" y="4800302"/>
              <a:ext cx="1980533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rgbClr val="FF0066"/>
                  </a:solidFill>
                  <a:latin typeface="Century Gothic" panose="020B0502020202020204" pitchFamily="34" charset="0"/>
                </a:rPr>
                <a:t>light</a:t>
              </a:r>
            </a:p>
          </p:txBody>
        </p:sp>
      </p:grp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DDE6A262-401B-26D6-66D4-5C3D8AA45799}"/>
              </a:ext>
            </a:extLst>
          </p:cNvPr>
          <p:cNvSpPr/>
          <p:nvPr/>
        </p:nvSpPr>
        <p:spPr>
          <a:xfrm>
            <a:off x="1088402" y="192050"/>
            <a:ext cx="4207742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¿Cómo es en español?</a:t>
            </a:r>
          </a:p>
        </p:txBody>
      </p:sp>
      <p:pic>
        <p:nvPicPr>
          <p:cNvPr id="7" name="Graphic 6" descr="Teacher">
            <a:extLst>
              <a:ext uri="{FF2B5EF4-FFF2-40B4-BE49-F238E27FC236}">
                <a16:creationId xmlns:a16="http://schemas.microsoft.com/office/drawing/2014/main" id="{0960BA95-7ECA-197D-308B-0A316CE43F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717" y="54359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C4F1A1B-7E9D-5A16-32C6-DDF6D30F5D33}"/>
              </a:ext>
            </a:extLst>
          </p:cNvPr>
          <p:cNvSpPr txBox="1"/>
          <p:nvPr/>
        </p:nvSpPr>
        <p:spPr>
          <a:xfrm>
            <a:off x="5138860" y="5345432"/>
            <a:ext cx="1980533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much, a lot of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79F9BB-BE1C-0641-0200-EC70B9688A4B}"/>
              </a:ext>
            </a:extLst>
          </p:cNvPr>
          <p:cNvSpPr txBox="1"/>
          <p:nvPr/>
        </p:nvSpPr>
        <p:spPr>
          <a:xfrm>
            <a:off x="5167023" y="5293212"/>
            <a:ext cx="1980533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parade</a:t>
            </a:r>
          </a:p>
          <a:p>
            <a:pPr algn="ctr"/>
            <a:endParaRPr lang="en-GB" sz="32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CFD62E-1244-0C9F-12B2-FE2CAC65C787}"/>
              </a:ext>
            </a:extLst>
          </p:cNvPr>
          <p:cNvSpPr txBox="1"/>
          <p:nvPr/>
        </p:nvSpPr>
        <p:spPr>
          <a:xfrm>
            <a:off x="5213551" y="5370273"/>
            <a:ext cx="1980533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people</a:t>
            </a:r>
          </a:p>
          <a:p>
            <a:pPr algn="ctr"/>
            <a:endParaRPr lang="en-GB" sz="32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5E9FD22-EB9E-769E-1FAD-E065477E0AB5}"/>
              </a:ext>
            </a:extLst>
          </p:cNvPr>
          <p:cNvSpPr txBox="1"/>
          <p:nvPr/>
        </p:nvSpPr>
        <p:spPr>
          <a:xfrm>
            <a:off x="5042606" y="5450482"/>
            <a:ext cx="2219655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everything, </a:t>
            </a:r>
          </a:p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all (of)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87F8F7F-A53F-6A75-4FD7-7EE12AC9E600}"/>
              </a:ext>
            </a:extLst>
          </p:cNvPr>
          <p:cNvSpPr txBox="1"/>
          <p:nvPr/>
        </p:nvSpPr>
        <p:spPr>
          <a:xfrm>
            <a:off x="5042606" y="5493384"/>
            <a:ext cx="2219655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everybody</a:t>
            </a:r>
          </a:p>
          <a:p>
            <a:pPr algn="ctr"/>
            <a:endParaRPr lang="en-GB" sz="28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83E3FD2-63A2-1712-545A-184A345167F1}"/>
              </a:ext>
            </a:extLst>
          </p:cNvPr>
          <p:cNvSpPr txBox="1"/>
          <p:nvPr/>
        </p:nvSpPr>
        <p:spPr>
          <a:xfrm>
            <a:off x="5039005" y="5502414"/>
            <a:ext cx="2219655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fire</a:t>
            </a:r>
          </a:p>
          <a:p>
            <a:pPr algn="ctr"/>
            <a:endParaRPr lang="en-GB" sz="28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DD0CC58-9D3E-A1DF-C772-C569F355E63A}"/>
              </a:ext>
            </a:extLst>
          </p:cNvPr>
          <p:cNvSpPr txBox="1"/>
          <p:nvPr/>
        </p:nvSpPr>
        <p:spPr>
          <a:xfrm>
            <a:off x="5081011" y="5632180"/>
            <a:ext cx="221965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street</a:t>
            </a:r>
          </a:p>
        </p:txBody>
      </p:sp>
      <p:pic>
        <p:nvPicPr>
          <p:cNvPr id="2056" name="Picture 8" descr="Free vector graphics of  garland">
            <a:extLst>
              <a:ext uri="{FF2B5EF4-FFF2-40B4-BE49-F238E27FC236}">
                <a16:creationId xmlns:a16="http://schemas.microsoft.com/office/drawing/2014/main" id="{772712AF-DBB2-1909-A62E-3E457A902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239" y="2351718"/>
            <a:ext cx="2337000" cy="107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DE2052-91A3-42E3-BEE7-CDD7B3FF003E}"/>
              </a:ext>
            </a:extLst>
          </p:cNvPr>
          <p:cNvSpPr txBox="1"/>
          <p:nvPr/>
        </p:nvSpPr>
        <p:spPr>
          <a:xfrm>
            <a:off x="1022322" y="2133366"/>
            <a:ext cx="2178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luz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8739006-65AB-44D5-90A1-DAA973285E7D}"/>
              </a:ext>
            </a:extLst>
          </p:cNvPr>
          <p:cNvSpPr txBox="1"/>
          <p:nvPr/>
        </p:nvSpPr>
        <p:spPr>
          <a:xfrm>
            <a:off x="3707121" y="2164770"/>
            <a:ext cx="2215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todo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8D689A5-3154-48D5-BDAF-F3E9D0A15C89}"/>
              </a:ext>
            </a:extLst>
          </p:cNvPr>
          <p:cNvSpPr txBox="1"/>
          <p:nvPr/>
        </p:nvSpPr>
        <p:spPr>
          <a:xfrm>
            <a:off x="6610149" y="2164770"/>
            <a:ext cx="1980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gente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8B5C0C3-3E1F-428E-9CC7-86E52174F637}"/>
              </a:ext>
            </a:extLst>
          </p:cNvPr>
          <p:cNvSpPr txBox="1"/>
          <p:nvPr/>
        </p:nvSpPr>
        <p:spPr>
          <a:xfrm>
            <a:off x="8929241" y="2155527"/>
            <a:ext cx="2298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desfile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BC5D7F8-C501-4031-A8BA-87D8B3C77018}"/>
              </a:ext>
            </a:extLst>
          </p:cNvPr>
          <p:cNvSpPr txBox="1"/>
          <p:nvPr/>
        </p:nvSpPr>
        <p:spPr>
          <a:xfrm>
            <a:off x="1469461" y="3789424"/>
            <a:ext cx="1790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mucho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C5EFB26-927E-4CBA-A5FC-C64B01598A03}"/>
              </a:ext>
            </a:extLst>
          </p:cNvPr>
          <p:cNvSpPr txBox="1"/>
          <p:nvPr/>
        </p:nvSpPr>
        <p:spPr>
          <a:xfrm>
            <a:off x="6426294" y="3789424"/>
            <a:ext cx="1980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calle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0A994716-0DFC-463B-A2F5-7E07DB8312F0}"/>
              </a:ext>
            </a:extLst>
          </p:cNvPr>
          <p:cNvSpPr txBox="1"/>
          <p:nvPr/>
        </p:nvSpPr>
        <p:spPr>
          <a:xfrm>
            <a:off x="9015455" y="3586398"/>
            <a:ext cx="2125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fuego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AutoShape 2" descr="Free vector graphics of Koster">
            <a:extLst>
              <a:ext uri="{FF2B5EF4-FFF2-40B4-BE49-F238E27FC236}">
                <a16:creationId xmlns:a16="http://schemas.microsoft.com/office/drawing/2014/main" id="{64FFB2BA-0AC0-AD7A-9F53-D4BC24CBEA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76300" y="356157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6" name="AutoShape 6" descr="Free vector graphics of Fire">
            <a:extLst>
              <a:ext uri="{FF2B5EF4-FFF2-40B4-BE49-F238E27FC236}">
                <a16:creationId xmlns:a16="http://schemas.microsoft.com/office/drawing/2014/main" id="{50F82991-F20C-D826-5A40-B758ABF0EA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928700" y="371397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7" name="Picture 2" descr="Free vector graphics of Fire">
            <a:extLst>
              <a:ext uri="{FF2B5EF4-FFF2-40B4-BE49-F238E27FC236}">
                <a16:creationId xmlns:a16="http://schemas.microsoft.com/office/drawing/2014/main" id="{B9C7DE3C-E86E-8EB9-8F77-419BC212B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7075" y="4059831"/>
            <a:ext cx="523875" cy="78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EF32C004-D680-3A6A-AD78-47617DD8B0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1288" y="4269653"/>
            <a:ext cx="903739" cy="574073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D942BD42-3D9C-49BC-B9A0-0CD786B1D474}"/>
              </a:ext>
            </a:extLst>
          </p:cNvPr>
          <p:cNvSpPr/>
          <p:nvPr/>
        </p:nvSpPr>
        <p:spPr>
          <a:xfrm>
            <a:off x="3614645" y="3451719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00BB158-04D5-3840-DB0B-9B9E8ECB9B8E}"/>
              </a:ext>
            </a:extLst>
          </p:cNvPr>
          <p:cNvSpPr/>
          <p:nvPr/>
        </p:nvSpPr>
        <p:spPr>
          <a:xfrm>
            <a:off x="8853250" y="1743855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7712334-CA00-211A-8785-DF0EE1CD4EC3}"/>
              </a:ext>
            </a:extLst>
          </p:cNvPr>
          <p:cNvSpPr/>
          <p:nvPr/>
        </p:nvSpPr>
        <p:spPr>
          <a:xfrm>
            <a:off x="6236233" y="1711021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D40EBAC-9DAC-2F2A-602C-02AB4EBECA44}"/>
              </a:ext>
            </a:extLst>
          </p:cNvPr>
          <p:cNvSpPr/>
          <p:nvPr/>
        </p:nvSpPr>
        <p:spPr>
          <a:xfrm>
            <a:off x="3594442" y="1706314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A4EA208E-7B35-4733-9902-86ACE51E890A}"/>
              </a:ext>
            </a:extLst>
          </p:cNvPr>
          <p:cNvSpPr/>
          <p:nvPr/>
        </p:nvSpPr>
        <p:spPr>
          <a:xfrm>
            <a:off x="1009450" y="1718059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03AB7209-95D3-CA96-0351-76DC65EF4DA9}"/>
              </a:ext>
            </a:extLst>
          </p:cNvPr>
          <p:cNvSpPr/>
          <p:nvPr/>
        </p:nvSpPr>
        <p:spPr>
          <a:xfrm>
            <a:off x="1876478" y="794669"/>
            <a:ext cx="3059685" cy="961066"/>
          </a:xfrm>
          <a:prstGeom prst="wedgeRoundRectCallout">
            <a:avLst>
              <a:gd name="adj1" fmla="val -37565"/>
              <a:gd name="adj2" fmla="val 73867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1E4E79"/>
              </a:buClr>
              <a:buSzPts val="2800"/>
              <a:defRPr/>
            </a:pPr>
            <a:r>
              <a:rPr lang="en-GB" sz="24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⚠ The plural form of ‘lu</a:t>
            </a:r>
            <a:r>
              <a:rPr lang="en-GB" sz="24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</a:t>
            </a:r>
            <a:r>
              <a:rPr lang="en-GB" sz="24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 is ‘lu</a:t>
            </a:r>
            <a:r>
              <a:rPr lang="en-GB" sz="2400" b="1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lang="en-GB" sz="24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es’.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188185D-9D6D-0414-BCC1-C26BE12C2765}"/>
              </a:ext>
            </a:extLst>
          </p:cNvPr>
          <p:cNvSpPr/>
          <p:nvPr/>
        </p:nvSpPr>
        <p:spPr>
          <a:xfrm>
            <a:off x="3606890" y="3468799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D639936-546C-F1D1-FECA-75E935CD20FD}"/>
              </a:ext>
            </a:extLst>
          </p:cNvPr>
          <p:cNvSpPr/>
          <p:nvPr/>
        </p:nvSpPr>
        <p:spPr>
          <a:xfrm>
            <a:off x="1009450" y="3452387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27DCDA2-1DEF-6C1F-CD48-8BEBD0E4FF48}"/>
              </a:ext>
            </a:extLst>
          </p:cNvPr>
          <p:cNvSpPr/>
          <p:nvPr/>
        </p:nvSpPr>
        <p:spPr>
          <a:xfrm>
            <a:off x="6247010" y="3456529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4E16EC1-BE04-3957-8226-BD5D7317A6B4}"/>
              </a:ext>
            </a:extLst>
          </p:cNvPr>
          <p:cNvSpPr/>
          <p:nvPr/>
        </p:nvSpPr>
        <p:spPr>
          <a:xfrm>
            <a:off x="8853250" y="3465492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386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7" grpId="0" animBg="1"/>
      <p:bldP spid="20" grpId="0" animBg="1"/>
      <p:bldP spid="30" grpId="0" animBg="1"/>
      <p:bldP spid="32" grpId="0" animBg="1"/>
      <p:bldP spid="34" grpId="0" animBg="1"/>
      <p:bldP spid="16" grpId="0" animBg="1"/>
      <p:bldP spid="19" grpId="0" animBg="1"/>
      <p:bldP spid="21" grpId="0" animBg="1"/>
      <p:bldP spid="64" grpId="0" animBg="1"/>
      <p:bldP spid="12" grpId="0" animBg="1"/>
      <p:bldP spid="12" grpId="1" animBg="1"/>
      <p:bldP spid="31" grpId="0" animBg="1"/>
      <p:bldP spid="14" grpId="0" animBg="1"/>
      <p:bldP spid="35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863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i="0" u="none" strike="noStrike" cap="none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todo</a:t>
            </a:r>
            <a:endParaRPr lang="en-GB" sz="36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192C025-93E6-477A-8C51-3B5199B2A939}"/>
              </a:ext>
            </a:extLst>
          </p:cNvPr>
          <p:cNvSpPr txBox="1"/>
          <p:nvPr/>
        </p:nvSpPr>
        <p:spPr>
          <a:xfrm>
            <a:off x="204235" y="767367"/>
            <a:ext cx="73007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[everything | all (of)]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B3D2C5-4206-4F45-964E-32EBA3938E56}"/>
              </a:ext>
            </a:extLst>
          </p:cNvPr>
          <p:cNvSpPr txBox="1"/>
          <p:nvPr/>
        </p:nvSpPr>
        <p:spPr>
          <a:xfrm>
            <a:off x="204235" y="1556132"/>
            <a:ext cx="11811664" cy="456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means </a:t>
            </a:r>
            <a:r>
              <a:rPr kumimoji="0" lang="en-GB" sz="2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everything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6" name="Google Shape;183;p8">
            <a:extLst>
              <a:ext uri="{FF2B5EF4-FFF2-40B4-BE49-F238E27FC236}">
                <a16:creationId xmlns:a16="http://schemas.microsoft.com/office/drawing/2014/main" id="{DD51F08D-B8DD-4497-975F-36817498D4B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01798" y="2101298"/>
            <a:ext cx="517599" cy="5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03D5146-6E9E-4B75-8BCF-EFAD82F816F8}"/>
              </a:ext>
            </a:extLst>
          </p:cNvPr>
          <p:cNvSpPr txBox="1"/>
          <p:nvPr/>
        </p:nvSpPr>
        <p:spPr>
          <a:xfrm>
            <a:off x="601131" y="2136414"/>
            <a:ext cx="2145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3A52107-DCAE-42E3-8593-F24FD417854D}"/>
              </a:ext>
            </a:extLst>
          </p:cNvPr>
          <p:cNvSpPr txBox="1"/>
          <p:nvPr/>
        </p:nvSpPr>
        <p:spPr>
          <a:xfrm>
            <a:off x="3819398" y="2136414"/>
            <a:ext cx="311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see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everything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B867EB5-9447-483E-87C3-B13C3ADEA6BF}"/>
              </a:ext>
            </a:extLst>
          </p:cNvPr>
          <p:cNvSpPr txBox="1"/>
          <p:nvPr/>
        </p:nvSpPr>
        <p:spPr>
          <a:xfrm>
            <a:off x="176100" y="2838772"/>
            <a:ext cx="11811664" cy="852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We also use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todo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before a noun to mean </a:t>
            </a:r>
            <a:r>
              <a:rPr lang="en-GB" sz="2400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all (of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). The spelling changes to match gender and number:</a:t>
            </a:r>
            <a:endParaRPr kumimoji="0" lang="en-GB" sz="2400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4" name="Google Shape;183;p8">
            <a:extLst>
              <a:ext uri="{FF2B5EF4-FFF2-40B4-BE49-F238E27FC236}">
                <a16:creationId xmlns:a16="http://schemas.microsoft.com/office/drawing/2014/main" id="{B0A3072C-76C8-4D72-92C0-F344AA032D4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69676" y="4221076"/>
            <a:ext cx="517599" cy="5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5891E711-82D0-415E-9F36-0BF1FE6A8892}"/>
              </a:ext>
            </a:extLst>
          </p:cNvPr>
          <p:cNvSpPr txBox="1"/>
          <p:nvPr/>
        </p:nvSpPr>
        <p:spPr>
          <a:xfrm>
            <a:off x="204235" y="4268153"/>
            <a:ext cx="2145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día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792825C-EBA8-41CB-82B5-088AD0CD2D6A}"/>
              </a:ext>
            </a:extLst>
          </p:cNvPr>
          <p:cNvSpPr txBox="1"/>
          <p:nvPr/>
        </p:nvSpPr>
        <p:spPr>
          <a:xfrm>
            <a:off x="2987275" y="4231541"/>
            <a:ext cx="311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all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day</a:t>
            </a:r>
          </a:p>
        </p:txBody>
      </p:sp>
      <p:pic>
        <p:nvPicPr>
          <p:cNvPr id="47" name="Google Shape;183;p8">
            <a:extLst>
              <a:ext uri="{FF2B5EF4-FFF2-40B4-BE49-F238E27FC236}">
                <a16:creationId xmlns:a16="http://schemas.microsoft.com/office/drawing/2014/main" id="{B04102D5-13DD-4D46-8600-E40EFB98D44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69675" y="4902589"/>
            <a:ext cx="517599" cy="5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AC780B54-83F8-4FB3-B0E6-725521D4D5CA}"/>
              </a:ext>
            </a:extLst>
          </p:cNvPr>
          <p:cNvSpPr txBox="1"/>
          <p:nvPr/>
        </p:nvSpPr>
        <p:spPr>
          <a:xfrm>
            <a:off x="204235" y="4909427"/>
            <a:ext cx="2265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gente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2218E59-FB10-43BB-9994-22BA1648F300}"/>
              </a:ext>
            </a:extLst>
          </p:cNvPr>
          <p:cNvSpPr txBox="1"/>
          <p:nvPr/>
        </p:nvSpPr>
        <p:spPr>
          <a:xfrm>
            <a:off x="2987275" y="4937705"/>
            <a:ext cx="311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all (of)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people</a:t>
            </a:r>
          </a:p>
        </p:txBody>
      </p:sp>
      <p:pic>
        <p:nvPicPr>
          <p:cNvPr id="50" name="Google Shape;183;p8">
            <a:extLst>
              <a:ext uri="{FF2B5EF4-FFF2-40B4-BE49-F238E27FC236}">
                <a16:creationId xmlns:a16="http://schemas.microsoft.com/office/drawing/2014/main" id="{5EAC10B1-E933-4A20-864B-33D60EFFD3E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20887" y="4176189"/>
            <a:ext cx="517599" cy="5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2F4FC1FE-0DE7-4A7B-B793-EEAB0498B60B}"/>
              </a:ext>
            </a:extLst>
          </p:cNvPr>
          <p:cNvSpPr txBox="1"/>
          <p:nvPr/>
        </p:nvSpPr>
        <p:spPr>
          <a:xfrm>
            <a:off x="5878429" y="4202836"/>
            <a:ext cx="2889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desfiles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9DFAFA8-8507-4C50-996A-050E4E3082B4}"/>
              </a:ext>
            </a:extLst>
          </p:cNvPr>
          <p:cNvSpPr txBox="1"/>
          <p:nvPr/>
        </p:nvSpPr>
        <p:spPr>
          <a:xfrm>
            <a:off x="9138487" y="4211305"/>
            <a:ext cx="311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all (of)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</a:t>
            </a:r>
            <a:r>
              <a:rPr lang="en-GB" sz="2400">
                <a:solidFill>
                  <a:srgbClr val="002060"/>
                </a:solidFill>
                <a:latin typeface="Century Gothic" panose="020B0502020202020204" pitchFamily="34" charset="0"/>
              </a:rPr>
              <a:t>parades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3" name="Google Shape;183;p8">
            <a:extLst>
              <a:ext uri="{FF2B5EF4-FFF2-40B4-BE49-F238E27FC236}">
                <a16:creationId xmlns:a16="http://schemas.microsoft.com/office/drawing/2014/main" id="{034EEF6C-5CA5-4813-8679-F9383753786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85495" y="4839080"/>
            <a:ext cx="517599" cy="5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C0FDAF40-BE91-4E51-82CE-BAE6FCC59CB1}"/>
              </a:ext>
            </a:extLst>
          </p:cNvPr>
          <p:cNvSpPr txBox="1"/>
          <p:nvPr/>
        </p:nvSpPr>
        <p:spPr>
          <a:xfrm>
            <a:off x="5878429" y="4917493"/>
            <a:ext cx="3065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las personas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460F8EC-DFE9-4984-80C6-6ED112692A98}"/>
              </a:ext>
            </a:extLst>
          </p:cNvPr>
          <p:cNvSpPr txBox="1"/>
          <p:nvPr/>
        </p:nvSpPr>
        <p:spPr>
          <a:xfrm>
            <a:off x="9160620" y="4880914"/>
            <a:ext cx="311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all (of)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people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3C4AA2-AEF1-414E-B838-FD750CA8C1D9}"/>
              </a:ext>
            </a:extLst>
          </p:cNvPr>
          <p:cNvSpPr txBox="1"/>
          <p:nvPr/>
        </p:nvSpPr>
        <p:spPr>
          <a:xfrm>
            <a:off x="1661512" y="3685742"/>
            <a:ext cx="2404628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singular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1D9E8FE-FBD7-49CE-A17D-C9B15F942E89}"/>
              </a:ext>
            </a:extLst>
          </p:cNvPr>
          <p:cNvSpPr txBox="1"/>
          <p:nvPr/>
        </p:nvSpPr>
        <p:spPr>
          <a:xfrm>
            <a:off x="7741981" y="3707806"/>
            <a:ext cx="2404628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plural</a:t>
            </a:r>
          </a:p>
        </p:txBody>
      </p:sp>
      <p:sp>
        <p:nvSpPr>
          <p:cNvPr id="57" name="Speech Bubble: Rectangle with Corners Rounded 56">
            <a:extLst>
              <a:ext uri="{FF2B5EF4-FFF2-40B4-BE49-F238E27FC236}">
                <a16:creationId xmlns:a16="http://schemas.microsoft.com/office/drawing/2014/main" id="{F3A4E095-E814-4F47-976F-0B65ED3A9E98}"/>
              </a:ext>
            </a:extLst>
          </p:cNvPr>
          <p:cNvSpPr/>
          <p:nvPr/>
        </p:nvSpPr>
        <p:spPr>
          <a:xfrm>
            <a:off x="204235" y="5672574"/>
            <a:ext cx="6331722" cy="984037"/>
          </a:xfrm>
          <a:prstGeom prst="wedgeRoundRectCallout">
            <a:avLst>
              <a:gd name="adj1" fmla="val -30715"/>
              <a:gd name="adj2" fmla="val -82926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1E4E79"/>
              </a:buClr>
              <a:buSzPts val="2800"/>
              <a:defRPr/>
            </a:pPr>
            <a: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⚠ </a:t>
            </a:r>
            <a:r>
              <a:rPr lang="en-GB" sz="20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</a:t>
            </a:r>
            <a:r>
              <a:rPr lang="en-GB" sz="2000" b="1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gente</a:t>
            </a:r>
            <a:r>
              <a:rPr lang="en-GB" sz="20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 singular in Spanish:</a:t>
            </a:r>
            <a:b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Toda </a:t>
            </a:r>
            <a:r>
              <a:rPr lang="en-GB" sz="20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</a:t>
            </a:r>
            <a:r>
              <a:rPr lang="en-GB" sz="2000" b="1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gente</a:t>
            </a:r>
            <a:r>
              <a:rPr lang="en-GB" sz="20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000" u="sng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</a:t>
            </a:r>
            <a:r>
              <a:rPr lang="en-GB" sz="20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000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español</a:t>
            </a:r>
            <a: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b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All the people speak / Everyone speaks Spanish.</a:t>
            </a:r>
          </a:p>
        </p:txBody>
      </p:sp>
      <p:sp>
        <p:nvSpPr>
          <p:cNvPr id="58" name="Speech Bubble: Rectangle with Corners Rounded 57">
            <a:extLst>
              <a:ext uri="{FF2B5EF4-FFF2-40B4-BE49-F238E27FC236}">
                <a16:creationId xmlns:a16="http://schemas.microsoft.com/office/drawing/2014/main" id="{72F9017B-5499-41F3-B173-4879E34E8068}"/>
              </a:ext>
            </a:extLst>
          </p:cNvPr>
          <p:cNvSpPr/>
          <p:nvPr/>
        </p:nvSpPr>
        <p:spPr>
          <a:xfrm>
            <a:off x="6842097" y="5619029"/>
            <a:ext cx="5206500" cy="984037"/>
          </a:xfrm>
          <a:prstGeom prst="wedgeRoundRectCallout">
            <a:avLst>
              <a:gd name="adj1" fmla="val -49950"/>
              <a:gd name="adj2" fmla="val -7555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1E4E79"/>
              </a:buClr>
              <a:buSzPts val="2800"/>
              <a:defRPr/>
            </a:pPr>
            <a: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⚠ </a:t>
            </a:r>
            <a:r>
              <a:rPr lang="en-GB" sz="2000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Todas</a:t>
            </a:r>
            <a: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0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las personas</a:t>
            </a:r>
            <a: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000" u="sng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hablan</a:t>
            </a:r>
            <a: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000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español</a:t>
            </a:r>
            <a: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b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All the people speak Spanish.</a:t>
            </a:r>
          </a:p>
        </p:txBody>
      </p:sp>
      <p:sp>
        <p:nvSpPr>
          <p:cNvPr id="59" name="Speech Bubble: Rectangle with Corners Rounded 58">
            <a:extLst>
              <a:ext uri="{FF2B5EF4-FFF2-40B4-BE49-F238E27FC236}">
                <a16:creationId xmlns:a16="http://schemas.microsoft.com/office/drawing/2014/main" id="{F5B16242-EA04-4E37-AEB9-30CED6723ECD}"/>
              </a:ext>
            </a:extLst>
          </p:cNvPr>
          <p:cNvSpPr/>
          <p:nvPr/>
        </p:nvSpPr>
        <p:spPr>
          <a:xfrm>
            <a:off x="5797143" y="165108"/>
            <a:ext cx="4683605" cy="1416464"/>
          </a:xfrm>
          <a:prstGeom prst="wedgeRoundRectCallout">
            <a:avLst>
              <a:gd name="adj1" fmla="val -31273"/>
              <a:gd name="adj2" fmla="val 7637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1E4E79"/>
              </a:buClr>
              <a:buSzPts val="2800"/>
              <a:defRPr/>
            </a:pPr>
            <a: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⚠ We also just use </a:t>
            </a:r>
            <a:r>
              <a:rPr lang="en-GB" sz="2000" b="1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todos</a:t>
            </a:r>
            <a: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with a plural verb to mean all/everyone:</a:t>
            </a:r>
            <a:b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2000" b="1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Todos</a:t>
            </a:r>
            <a: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000" u="sng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hablan</a:t>
            </a:r>
            <a: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000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español</a:t>
            </a:r>
            <a: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b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All speak/Everyone speaks Spanish.</a:t>
            </a:r>
          </a:p>
        </p:txBody>
      </p:sp>
    </p:spTree>
    <p:extLst>
      <p:ext uri="{BB962C8B-B14F-4D97-AF65-F5344CB8AC3E}">
        <p14:creationId xmlns:p14="http://schemas.microsoft.com/office/powerpoint/2010/main" val="141888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45" grpId="0"/>
      <p:bldP spid="46" grpId="0"/>
      <p:bldP spid="48" grpId="0"/>
      <p:bldP spid="49" grpId="0"/>
      <p:bldP spid="51" grpId="0"/>
      <p:bldP spid="52" grpId="0"/>
      <p:bldP spid="54" grpId="0"/>
      <p:bldP spid="55" grpId="0"/>
      <p:bldP spid="3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221;p10">
            <a:extLst>
              <a:ext uri="{FF2B5EF4-FFF2-40B4-BE49-F238E27FC236}">
                <a16:creationId xmlns:a16="http://schemas.microsoft.com/office/drawing/2014/main" id="{5977E0DB-6879-41DA-899B-C5CCFDAE538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D04D7D-9677-4366-B0D2-1EE33B7FE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983" y="882291"/>
            <a:ext cx="1399358" cy="400110"/>
          </a:xfrm>
          <a:solidFill>
            <a:srgbClr val="68D5C8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7" name="Speech Bubble: Rectangle with Corners Rounded 86">
            <a:hlinkClick r:id="" action="ppaction://noaction">
              <a:snd r:embed="rId5" name="6_1.wav"/>
            </a:hlinkClick>
            <a:extLst>
              <a:ext uri="{FF2B5EF4-FFF2-40B4-BE49-F238E27FC236}">
                <a16:creationId xmlns:a16="http://schemas.microsoft.com/office/drawing/2014/main" id="{91961EF4-2793-483B-A83D-41B0E1328DF2}"/>
              </a:ext>
            </a:extLst>
          </p:cNvPr>
          <p:cNvSpPr/>
          <p:nvPr/>
        </p:nvSpPr>
        <p:spPr>
          <a:xfrm>
            <a:off x="992362" y="244137"/>
            <a:ext cx="3852609" cy="440538"/>
          </a:xfrm>
          <a:prstGeom prst="wedgeRoundRectCallout">
            <a:avLst>
              <a:gd name="adj1" fmla="val -53155"/>
              <a:gd name="adj2" fmla="val 25196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Sofía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visita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 las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Fallas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89" name="Graphic 88" descr="Teacher">
            <a:extLst>
              <a:ext uri="{FF2B5EF4-FFF2-40B4-BE49-F238E27FC236}">
                <a16:creationId xmlns:a16="http://schemas.microsoft.com/office/drawing/2014/main" id="{09CE898F-37A9-4C09-9412-FD696F326D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464" y="62044"/>
            <a:ext cx="914400" cy="914400"/>
          </a:xfrm>
          <a:prstGeom prst="rect">
            <a:avLst/>
          </a:prstGeom>
        </p:spPr>
      </p:pic>
      <p:graphicFrame>
        <p:nvGraphicFramePr>
          <p:cNvPr id="37" name="Content Placeholder 4">
            <a:extLst>
              <a:ext uri="{FF2B5EF4-FFF2-40B4-BE49-F238E27FC236}">
                <a16:creationId xmlns:a16="http://schemas.microsoft.com/office/drawing/2014/main" id="{FB809773-8762-4DF9-A961-864B56DCB135}"/>
              </a:ext>
            </a:extLst>
          </p:cNvPr>
          <p:cNvGraphicFramePr>
            <a:graphicFrameLocks/>
          </p:cNvGraphicFramePr>
          <p:nvPr/>
        </p:nvGraphicFramePr>
        <p:xfrm>
          <a:off x="170259" y="1768526"/>
          <a:ext cx="4798518" cy="4808243"/>
        </p:xfrm>
        <a:graphic>
          <a:graphicData uri="http://schemas.openxmlformats.org/drawingml/2006/table">
            <a:tbl>
              <a:tblPr firstRow="1" bandRow="1"/>
              <a:tblGrid>
                <a:gridCol w="643668">
                  <a:extLst>
                    <a:ext uri="{9D8B030D-6E8A-4147-A177-3AD203B41FA5}">
                      <a16:colId xmlns:a16="http://schemas.microsoft.com/office/drawing/2014/main" val="2548973513"/>
                    </a:ext>
                  </a:extLst>
                </a:gridCol>
                <a:gridCol w="2138128">
                  <a:extLst>
                    <a:ext uri="{9D8B030D-6E8A-4147-A177-3AD203B41FA5}">
                      <a16:colId xmlns:a16="http://schemas.microsoft.com/office/drawing/2014/main" val="1859025906"/>
                    </a:ext>
                  </a:extLst>
                </a:gridCol>
                <a:gridCol w="2016722">
                  <a:extLst>
                    <a:ext uri="{9D8B030D-6E8A-4147-A177-3AD203B41FA5}">
                      <a16:colId xmlns:a16="http://schemas.microsoft.com/office/drawing/2014/main" val="3979149899"/>
                    </a:ext>
                  </a:extLst>
                </a:gridCol>
              </a:tblGrid>
              <a:tr h="8831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000" b="1" baseline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Todo</a:t>
                      </a:r>
                      <a:r>
                        <a:rPr lang="en-GB" sz="2000" b="1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="1" baseline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2000" b="1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="1" baseline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mundo</a:t>
                      </a:r>
                      <a:r>
                        <a:rPr lang="en-GB" sz="2000" b="1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(everyone)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todos</a:t>
                      </a:r>
                      <a:b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(all - they)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764126"/>
                  </a:ext>
                </a:extLst>
              </a:tr>
              <a:tr h="4906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1245337"/>
                  </a:ext>
                </a:extLst>
              </a:tr>
              <a:tr h="4906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3114728"/>
                  </a:ext>
                </a:extLst>
              </a:tr>
              <a:tr h="4906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7591263"/>
                  </a:ext>
                </a:extLst>
              </a:tr>
              <a:tr h="4906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4809608"/>
                  </a:ext>
                </a:extLst>
              </a:tr>
              <a:tr h="4906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333039"/>
                  </a:ext>
                </a:extLst>
              </a:tr>
              <a:tr h="4906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3042220"/>
                  </a:ext>
                </a:extLst>
              </a:tr>
              <a:tr h="4906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016251"/>
                  </a:ext>
                </a:extLst>
              </a:tr>
              <a:tr h="4906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5941149"/>
                  </a:ext>
                </a:extLst>
              </a:tr>
            </a:tbl>
          </a:graphicData>
        </a:graphic>
      </p:graphicFrame>
      <p:pic>
        <p:nvPicPr>
          <p:cNvPr id="38" name="Picture 37" descr="Shape, arrow&#10;&#10;Description automatically generated">
            <a:extLst>
              <a:ext uri="{FF2B5EF4-FFF2-40B4-BE49-F238E27FC236}">
                <a16:creationId xmlns:a16="http://schemas.microsoft.com/office/drawing/2014/main" id="{2B89C088-54A8-4B6B-80FA-40A0F790F2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3673" y="2568843"/>
            <a:ext cx="462709" cy="428729"/>
          </a:xfrm>
          <a:prstGeom prst="rect">
            <a:avLst/>
          </a:prstGeom>
        </p:spPr>
      </p:pic>
      <p:pic>
        <p:nvPicPr>
          <p:cNvPr id="39" name="Picture 38" descr="Shape, arrow&#10;&#10;Description automatically generated">
            <a:extLst>
              <a:ext uri="{FF2B5EF4-FFF2-40B4-BE49-F238E27FC236}">
                <a16:creationId xmlns:a16="http://schemas.microsoft.com/office/drawing/2014/main" id="{275A3621-FEDD-4C1E-B252-B5E909BB96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4925" y="3062694"/>
            <a:ext cx="462709" cy="428729"/>
          </a:xfrm>
          <a:prstGeom prst="rect">
            <a:avLst/>
          </a:prstGeom>
        </p:spPr>
      </p:pic>
      <p:pic>
        <p:nvPicPr>
          <p:cNvPr id="40" name="Picture 39" descr="Shape, arrow&#10;&#10;Description automatically generated">
            <a:extLst>
              <a:ext uri="{FF2B5EF4-FFF2-40B4-BE49-F238E27FC236}">
                <a16:creationId xmlns:a16="http://schemas.microsoft.com/office/drawing/2014/main" id="{7DB91F0B-0C7D-44EE-B14C-D202F9BAC0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94408" y="3579707"/>
            <a:ext cx="462709" cy="428729"/>
          </a:xfrm>
          <a:prstGeom prst="rect">
            <a:avLst/>
          </a:prstGeom>
        </p:spPr>
      </p:pic>
      <p:pic>
        <p:nvPicPr>
          <p:cNvPr id="41" name="Picture 40" descr="Shape, arrow&#10;&#10;Description automatically generated">
            <a:extLst>
              <a:ext uri="{FF2B5EF4-FFF2-40B4-BE49-F238E27FC236}">
                <a16:creationId xmlns:a16="http://schemas.microsoft.com/office/drawing/2014/main" id="{9748A974-6275-4426-863F-C45AE14173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2948" y="4049855"/>
            <a:ext cx="462709" cy="428729"/>
          </a:xfrm>
          <a:prstGeom prst="rect">
            <a:avLst/>
          </a:prstGeom>
        </p:spPr>
      </p:pic>
      <p:pic>
        <p:nvPicPr>
          <p:cNvPr id="42" name="Picture 41" descr="Shape, arrow&#10;&#10;Description automatically generated">
            <a:extLst>
              <a:ext uri="{FF2B5EF4-FFF2-40B4-BE49-F238E27FC236}">
                <a16:creationId xmlns:a16="http://schemas.microsoft.com/office/drawing/2014/main" id="{DA89BAC1-E704-4FF8-BCDA-145C49CD15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8131" y="4478584"/>
            <a:ext cx="462709" cy="428729"/>
          </a:xfrm>
          <a:prstGeom prst="rect">
            <a:avLst/>
          </a:prstGeom>
        </p:spPr>
      </p:pic>
      <p:pic>
        <p:nvPicPr>
          <p:cNvPr id="43" name="Picture 42" descr="Shape, arrow&#10;&#10;Description automatically generated">
            <a:extLst>
              <a:ext uri="{FF2B5EF4-FFF2-40B4-BE49-F238E27FC236}">
                <a16:creationId xmlns:a16="http://schemas.microsoft.com/office/drawing/2014/main" id="{5ADE145B-9BFA-411D-BFAC-7D3F8EB18A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3672" y="5021945"/>
            <a:ext cx="462709" cy="428729"/>
          </a:xfrm>
          <a:prstGeom prst="rect">
            <a:avLst/>
          </a:prstGeom>
        </p:spPr>
      </p:pic>
      <p:pic>
        <p:nvPicPr>
          <p:cNvPr id="44" name="Picture 43" descr="Shape, arrow&#10;&#10;Description automatically generated">
            <a:extLst>
              <a:ext uri="{FF2B5EF4-FFF2-40B4-BE49-F238E27FC236}">
                <a16:creationId xmlns:a16="http://schemas.microsoft.com/office/drawing/2014/main" id="{1D301504-F8CF-4803-98C6-433C8FDADE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93902" y="6071232"/>
            <a:ext cx="462709" cy="428729"/>
          </a:xfrm>
          <a:prstGeom prst="rect">
            <a:avLst/>
          </a:prstGeom>
        </p:spPr>
      </p:pic>
      <p:pic>
        <p:nvPicPr>
          <p:cNvPr id="47" name="Picture 46" descr="Shape, arrow&#10;&#10;Description automatically generated">
            <a:extLst>
              <a:ext uri="{FF2B5EF4-FFF2-40B4-BE49-F238E27FC236}">
                <a16:creationId xmlns:a16="http://schemas.microsoft.com/office/drawing/2014/main" id="{036CAED2-65F3-4280-8670-D3CCAFB027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36423" y="5531682"/>
            <a:ext cx="462709" cy="428729"/>
          </a:xfrm>
          <a:prstGeom prst="rect">
            <a:avLst/>
          </a:prstGeom>
        </p:spPr>
      </p:pic>
      <p:sp>
        <p:nvSpPr>
          <p:cNvPr id="82" name="Rectangle 81">
            <a:hlinkClick r:id="" action="ppaction://noaction">
              <a:snd r:embed="rId9" name="6_10_2.wav"/>
            </a:hlinkClick>
            <a:extLst>
              <a:ext uri="{FF2B5EF4-FFF2-40B4-BE49-F238E27FC236}">
                <a16:creationId xmlns:a16="http://schemas.microsoft.com/office/drawing/2014/main" id="{0D39749E-5B7C-4DCF-A5B1-B84E60951B03}"/>
              </a:ext>
            </a:extLst>
          </p:cNvPr>
          <p:cNvSpPr/>
          <p:nvPr/>
        </p:nvSpPr>
        <p:spPr>
          <a:xfrm>
            <a:off x="277876" y="5624271"/>
            <a:ext cx="410480" cy="397887"/>
          </a:xfrm>
          <a:prstGeom prst="rect">
            <a:avLst/>
          </a:prstGeom>
          <a:solidFill>
            <a:srgbClr val="68D5C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83" name="Rectangle 82">
            <a:hlinkClick r:id="" action="ppaction://noaction">
              <a:snd r:embed="rId10" name="6_4_2.wav"/>
            </a:hlinkClick>
            <a:extLst>
              <a:ext uri="{FF2B5EF4-FFF2-40B4-BE49-F238E27FC236}">
                <a16:creationId xmlns:a16="http://schemas.microsoft.com/office/drawing/2014/main" id="{50487347-3C8E-4438-8843-2E7392A22463}"/>
              </a:ext>
            </a:extLst>
          </p:cNvPr>
          <p:cNvSpPr/>
          <p:nvPr/>
        </p:nvSpPr>
        <p:spPr>
          <a:xfrm>
            <a:off x="303320" y="2692944"/>
            <a:ext cx="410480" cy="397887"/>
          </a:xfrm>
          <a:prstGeom prst="rect">
            <a:avLst/>
          </a:prstGeom>
          <a:solidFill>
            <a:srgbClr val="68D5C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84" name="Rectangle 83">
            <a:hlinkClick r:id="" action="ppaction://noaction">
              <a:snd r:embed="rId11" name="6_5_2.wav"/>
            </a:hlinkClick>
            <a:extLst>
              <a:ext uri="{FF2B5EF4-FFF2-40B4-BE49-F238E27FC236}">
                <a16:creationId xmlns:a16="http://schemas.microsoft.com/office/drawing/2014/main" id="{90AA1797-4E7A-4DD2-86D9-B0627A6B2F13}"/>
              </a:ext>
            </a:extLst>
          </p:cNvPr>
          <p:cNvSpPr/>
          <p:nvPr/>
        </p:nvSpPr>
        <p:spPr>
          <a:xfrm>
            <a:off x="292574" y="3165936"/>
            <a:ext cx="410480" cy="397887"/>
          </a:xfrm>
          <a:prstGeom prst="rect">
            <a:avLst/>
          </a:prstGeom>
          <a:solidFill>
            <a:srgbClr val="68D5C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85" name="Rectangle 84">
            <a:hlinkClick r:id="" action="ppaction://noaction">
              <a:snd r:embed="rId12" name="6_6_2.wav"/>
            </a:hlinkClick>
            <a:extLst>
              <a:ext uri="{FF2B5EF4-FFF2-40B4-BE49-F238E27FC236}">
                <a16:creationId xmlns:a16="http://schemas.microsoft.com/office/drawing/2014/main" id="{7E040310-1A33-47FA-9335-76C7B0C5B039}"/>
              </a:ext>
            </a:extLst>
          </p:cNvPr>
          <p:cNvSpPr/>
          <p:nvPr/>
        </p:nvSpPr>
        <p:spPr>
          <a:xfrm>
            <a:off x="292574" y="3667699"/>
            <a:ext cx="410480" cy="397887"/>
          </a:xfrm>
          <a:prstGeom prst="rect">
            <a:avLst/>
          </a:prstGeom>
          <a:solidFill>
            <a:srgbClr val="68D5C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86" name="Rectangle 85">
            <a:hlinkClick r:id="" action="ppaction://noaction">
              <a:snd r:embed="rId13" name="6_7_2.wav"/>
            </a:hlinkClick>
            <a:extLst>
              <a:ext uri="{FF2B5EF4-FFF2-40B4-BE49-F238E27FC236}">
                <a16:creationId xmlns:a16="http://schemas.microsoft.com/office/drawing/2014/main" id="{6117C231-51FF-4CC8-9F73-BC31BEFEA85D}"/>
              </a:ext>
            </a:extLst>
          </p:cNvPr>
          <p:cNvSpPr/>
          <p:nvPr/>
        </p:nvSpPr>
        <p:spPr>
          <a:xfrm>
            <a:off x="277876" y="4162926"/>
            <a:ext cx="410480" cy="397887"/>
          </a:xfrm>
          <a:prstGeom prst="rect">
            <a:avLst/>
          </a:prstGeom>
          <a:solidFill>
            <a:srgbClr val="68D5C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91" name="Rectangle 90">
            <a:hlinkClick r:id="" action="ppaction://noaction">
              <a:snd r:embed="rId14" name="6_8_2.wav"/>
            </a:hlinkClick>
            <a:extLst>
              <a:ext uri="{FF2B5EF4-FFF2-40B4-BE49-F238E27FC236}">
                <a16:creationId xmlns:a16="http://schemas.microsoft.com/office/drawing/2014/main" id="{617A96E7-A8D3-44F6-945E-C67F1EFCA714}"/>
              </a:ext>
            </a:extLst>
          </p:cNvPr>
          <p:cNvSpPr/>
          <p:nvPr/>
        </p:nvSpPr>
        <p:spPr>
          <a:xfrm>
            <a:off x="277876" y="4642673"/>
            <a:ext cx="410480" cy="397887"/>
          </a:xfrm>
          <a:prstGeom prst="rect">
            <a:avLst/>
          </a:prstGeom>
          <a:solidFill>
            <a:srgbClr val="68D5C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92" name="Rectangle 91">
            <a:hlinkClick r:id="" action="ppaction://noaction">
              <a:snd r:embed="rId15" name="6_9_2.wav"/>
            </a:hlinkClick>
            <a:extLst>
              <a:ext uri="{FF2B5EF4-FFF2-40B4-BE49-F238E27FC236}">
                <a16:creationId xmlns:a16="http://schemas.microsoft.com/office/drawing/2014/main" id="{AD04E2A2-C52F-40DD-9828-0C34F12EC1C5}"/>
              </a:ext>
            </a:extLst>
          </p:cNvPr>
          <p:cNvSpPr/>
          <p:nvPr/>
        </p:nvSpPr>
        <p:spPr>
          <a:xfrm>
            <a:off x="277876" y="5122508"/>
            <a:ext cx="410480" cy="397887"/>
          </a:xfrm>
          <a:prstGeom prst="rect">
            <a:avLst/>
          </a:prstGeom>
          <a:solidFill>
            <a:srgbClr val="68D5C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DDC9D6C-BFA1-460A-9541-16A9E9C12855}"/>
              </a:ext>
            </a:extLst>
          </p:cNvPr>
          <p:cNvSpPr txBox="1"/>
          <p:nvPr/>
        </p:nvSpPr>
        <p:spPr>
          <a:xfrm>
            <a:off x="116692" y="854126"/>
            <a:ext cx="48520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Qué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hacen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las personas?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inglés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52" name="Rectangle 51">
            <a:hlinkClick r:id="" action="ppaction://noaction">
              <a:snd r:embed="rId16" name="6_11_2.wav"/>
            </a:hlinkClick>
            <a:extLst>
              <a:ext uri="{FF2B5EF4-FFF2-40B4-BE49-F238E27FC236}">
                <a16:creationId xmlns:a16="http://schemas.microsoft.com/office/drawing/2014/main" id="{A1698311-7488-441C-AB8C-519007055AF4}"/>
              </a:ext>
            </a:extLst>
          </p:cNvPr>
          <p:cNvSpPr/>
          <p:nvPr/>
        </p:nvSpPr>
        <p:spPr>
          <a:xfrm>
            <a:off x="277876" y="6111800"/>
            <a:ext cx="410480" cy="397887"/>
          </a:xfrm>
          <a:prstGeom prst="rect">
            <a:avLst/>
          </a:prstGeom>
          <a:solidFill>
            <a:srgbClr val="68D5C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1A7411DF-5B56-4A42-9B8E-0E771EFFC388}"/>
              </a:ext>
            </a:extLst>
          </p:cNvPr>
          <p:cNvGraphicFramePr>
            <a:graphicFrameLocks noGrp="1"/>
          </p:cNvGraphicFramePr>
          <p:nvPr/>
        </p:nvGraphicFramePr>
        <p:xfrm>
          <a:off x="5027701" y="2593047"/>
          <a:ext cx="6943013" cy="39369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943013">
                  <a:extLst>
                    <a:ext uri="{9D8B030D-6E8A-4147-A177-3AD203B41FA5}">
                      <a16:colId xmlns:a16="http://schemas.microsoft.com/office/drawing/2014/main" val="187687190"/>
                    </a:ext>
                  </a:extLst>
                </a:gridCol>
              </a:tblGrid>
              <a:tr h="492124"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1239639"/>
                  </a:ext>
                </a:extLst>
              </a:tr>
              <a:tr h="492124"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0676151"/>
                  </a:ext>
                </a:extLst>
              </a:tr>
              <a:tr h="492124"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9604013"/>
                  </a:ext>
                </a:extLst>
              </a:tr>
              <a:tr h="492124"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638192"/>
                  </a:ext>
                </a:extLst>
              </a:tr>
              <a:tr h="492124"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6605836"/>
                  </a:ext>
                </a:extLst>
              </a:tr>
              <a:tr h="492124"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2640894"/>
                  </a:ext>
                </a:extLst>
              </a:tr>
              <a:tr h="492124"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1102368"/>
                  </a:ext>
                </a:extLst>
              </a:tr>
              <a:tr h="492124"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354181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608E13B-AB9D-4F70-8910-8C9E72155CB4}"/>
              </a:ext>
            </a:extLst>
          </p:cNvPr>
          <p:cNvSpPr txBox="1"/>
          <p:nvPr/>
        </p:nvSpPr>
        <p:spPr>
          <a:xfrm>
            <a:off x="5027701" y="2593047"/>
            <a:ext cx="6943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 celebrate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the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Fallas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01A76B0-CF65-4764-B9EE-40F11708B057}"/>
              </a:ext>
            </a:extLst>
          </p:cNvPr>
          <p:cNvSpPr txBox="1"/>
          <p:nvPr/>
        </p:nvSpPr>
        <p:spPr>
          <a:xfrm>
            <a:off x="5042884" y="3080989"/>
            <a:ext cx="6943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 eat churros or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buñuelos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793848B-7DEE-46F2-83D9-D94DF607B52E}"/>
              </a:ext>
            </a:extLst>
          </p:cNvPr>
          <p:cNvSpPr txBox="1"/>
          <p:nvPr/>
        </p:nvSpPr>
        <p:spPr>
          <a:xfrm>
            <a:off x="5078728" y="3557182"/>
            <a:ext cx="6943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 see the parades in the morning.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699457A-169E-4DA7-84D0-51D7F709A5CC}"/>
              </a:ext>
            </a:extLst>
          </p:cNvPr>
          <p:cNvSpPr txBox="1"/>
          <p:nvPr/>
        </p:nvSpPr>
        <p:spPr>
          <a:xfrm>
            <a:off x="5078729" y="4073886"/>
            <a:ext cx="6943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 dance.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F74F42C-CED4-4629-9FF5-C2833E2272E2}"/>
              </a:ext>
            </a:extLst>
          </p:cNvPr>
          <p:cNvSpPr txBox="1"/>
          <p:nvPr/>
        </p:nvSpPr>
        <p:spPr>
          <a:xfrm>
            <a:off x="5132907" y="4574681"/>
            <a:ext cx="6943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 see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the lights around the city.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FD09F9E-B7D7-4369-9009-E57C0041FD20}"/>
              </a:ext>
            </a:extLst>
          </p:cNvPr>
          <p:cNvSpPr txBox="1"/>
          <p:nvPr/>
        </p:nvSpPr>
        <p:spPr>
          <a:xfrm>
            <a:off x="5078729" y="5070017"/>
            <a:ext cx="6943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 visit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the monuments, ‘las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Fallas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’.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D27563F-9DE5-4EFD-A2F5-A9A402359AEF}"/>
              </a:ext>
            </a:extLst>
          </p:cNvPr>
          <p:cNvSpPr txBox="1"/>
          <p:nvPr/>
        </p:nvSpPr>
        <p:spPr>
          <a:xfrm>
            <a:off x="5078729" y="5532371"/>
            <a:ext cx="6943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 take flowers to the Virgin.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8AF67E3-0F89-40D1-934B-415497AFEEEC}"/>
              </a:ext>
            </a:extLst>
          </p:cNvPr>
          <p:cNvSpPr txBox="1"/>
          <p:nvPr/>
        </p:nvSpPr>
        <p:spPr>
          <a:xfrm>
            <a:off x="5078728" y="6027669"/>
            <a:ext cx="6943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 sing the hymn of Valencia. </a:t>
            </a:r>
          </a:p>
        </p:txBody>
      </p:sp>
      <p:sp>
        <p:nvSpPr>
          <p:cNvPr id="49" name="Rectangle 48">
            <a:hlinkClick r:id="" action="ppaction://noaction">
              <a:snd r:embed="rId17" name="6_10_1.wav"/>
            </a:hlinkClick>
            <a:extLst>
              <a:ext uri="{FF2B5EF4-FFF2-40B4-BE49-F238E27FC236}">
                <a16:creationId xmlns:a16="http://schemas.microsoft.com/office/drawing/2014/main" id="{2C78F8E5-6840-E636-B744-A6C0B1D69BD4}"/>
              </a:ext>
            </a:extLst>
          </p:cNvPr>
          <p:cNvSpPr/>
          <p:nvPr/>
        </p:nvSpPr>
        <p:spPr>
          <a:xfrm>
            <a:off x="4697476" y="5567121"/>
            <a:ext cx="410480" cy="397887"/>
          </a:xfrm>
          <a:prstGeom prst="rect">
            <a:avLst/>
          </a:prstGeom>
          <a:solidFill>
            <a:srgbClr val="68D5C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50" name="Rectangle 49">
            <a:hlinkClick r:id="" action="ppaction://noaction">
              <a:snd r:embed="rId18" name="6_4_1.wav"/>
            </a:hlinkClick>
            <a:extLst>
              <a:ext uri="{FF2B5EF4-FFF2-40B4-BE49-F238E27FC236}">
                <a16:creationId xmlns:a16="http://schemas.microsoft.com/office/drawing/2014/main" id="{2FA89BEE-CC83-BBA8-1888-A24AAE7AC028}"/>
              </a:ext>
            </a:extLst>
          </p:cNvPr>
          <p:cNvSpPr/>
          <p:nvPr/>
        </p:nvSpPr>
        <p:spPr>
          <a:xfrm>
            <a:off x="4722920" y="2635794"/>
            <a:ext cx="410480" cy="397887"/>
          </a:xfrm>
          <a:prstGeom prst="rect">
            <a:avLst/>
          </a:prstGeom>
          <a:solidFill>
            <a:srgbClr val="68D5C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1" name="Rectangle 50">
            <a:hlinkClick r:id="" action="ppaction://noaction">
              <a:snd r:embed="rId19" name="6_5_1.wav"/>
            </a:hlinkClick>
            <a:extLst>
              <a:ext uri="{FF2B5EF4-FFF2-40B4-BE49-F238E27FC236}">
                <a16:creationId xmlns:a16="http://schemas.microsoft.com/office/drawing/2014/main" id="{86807CE7-A53F-8583-0C86-CD25511B72B9}"/>
              </a:ext>
            </a:extLst>
          </p:cNvPr>
          <p:cNvSpPr/>
          <p:nvPr/>
        </p:nvSpPr>
        <p:spPr>
          <a:xfrm>
            <a:off x="4712174" y="3108786"/>
            <a:ext cx="410480" cy="397887"/>
          </a:xfrm>
          <a:prstGeom prst="rect">
            <a:avLst/>
          </a:prstGeom>
          <a:solidFill>
            <a:srgbClr val="68D5C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3" name="Rectangle 52">
            <a:hlinkClick r:id="" action="ppaction://noaction">
              <a:snd r:embed="rId20" name="6_6_1.wav"/>
            </a:hlinkClick>
            <a:extLst>
              <a:ext uri="{FF2B5EF4-FFF2-40B4-BE49-F238E27FC236}">
                <a16:creationId xmlns:a16="http://schemas.microsoft.com/office/drawing/2014/main" id="{D3F44337-A4CC-5270-9EB2-A68A90342B93}"/>
              </a:ext>
            </a:extLst>
          </p:cNvPr>
          <p:cNvSpPr/>
          <p:nvPr/>
        </p:nvSpPr>
        <p:spPr>
          <a:xfrm>
            <a:off x="4712174" y="3610549"/>
            <a:ext cx="410480" cy="397887"/>
          </a:xfrm>
          <a:prstGeom prst="rect">
            <a:avLst/>
          </a:prstGeom>
          <a:solidFill>
            <a:srgbClr val="68D5C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6" name="Rectangle 55">
            <a:hlinkClick r:id="" action="ppaction://noaction">
              <a:snd r:embed="rId21" name="6_7_1.wav"/>
            </a:hlinkClick>
            <a:extLst>
              <a:ext uri="{FF2B5EF4-FFF2-40B4-BE49-F238E27FC236}">
                <a16:creationId xmlns:a16="http://schemas.microsoft.com/office/drawing/2014/main" id="{6D5DE17B-4A43-AC7A-186C-38F8079DB838}"/>
              </a:ext>
            </a:extLst>
          </p:cNvPr>
          <p:cNvSpPr/>
          <p:nvPr/>
        </p:nvSpPr>
        <p:spPr>
          <a:xfrm>
            <a:off x="4697476" y="4105776"/>
            <a:ext cx="410480" cy="397887"/>
          </a:xfrm>
          <a:prstGeom prst="rect">
            <a:avLst/>
          </a:prstGeom>
          <a:solidFill>
            <a:srgbClr val="68D5C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57" name="Rectangle 56">
            <a:hlinkClick r:id="" action="ppaction://noaction">
              <a:snd r:embed="rId22" name="6_8_1.wav"/>
            </a:hlinkClick>
            <a:extLst>
              <a:ext uri="{FF2B5EF4-FFF2-40B4-BE49-F238E27FC236}">
                <a16:creationId xmlns:a16="http://schemas.microsoft.com/office/drawing/2014/main" id="{225F1066-3D6D-06F2-84CA-4F70BCE6DD72}"/>
              </a:ext>
            </a:extLst>
          </p:cNvPr>
          <p:cNvSpPr/>
          <p:nvPr/>
        </p:nvSpPr>
        <p:spPr>
          <a:xfrm>
            <a:off x="4697476" y="4585523"/>
            <a:ext cx="410480" cy="397887"/>
          </a:xfrm>
          <a:prstGeom prst="rect">
            <a:avLst/>
          </a:prstGeom>
          <a:solidFill>
            <a:srgbClr val="68D5C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58" name="Rectangle 57">
            <a:hlinkClick r:id="" action="ppaction://noaction">
              <a:snd r:embed="rId23" name="6_9_1.wav"/>
            </a:hlinkClick>
            <a:extLst>
              <a:ext uri="{FF2B5EF4-FFF2-40B4-BE49-F238E27FC236}">
                <a16:creationId xmlns:a16="http://schemas.microsoft.com/office/drawing/2014/main" id="{89556F5A-7D42-7132-D882-B555C30CCB4D}"/>
              </a:ext>
            </a:extLst>
          </p:cNvPr>
          <p:cNvSpPr/>
          <p:nvPr/>
        </p:nvSpPr>
        <p:spPr>
          <a:xfrm>
            <a:off x="4697476" y="5065358"/>
            <a:ext cx="410480" cy="397887"/>
          </a:xfrm>
          <a:prstGeom prst="rect">
            <a:avLst/>
          </a:prstGeom>
          <a:solidFill>
            <a:srgbClr val="68D5C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59" name="Rectangle 58">
            <a:hlinkClick r:id="" action="ppaction://noaction">
              <a:snd r:embed="rId24" name="6_11_1.wav"/>
            </a:hlinkClick>
            <a:extLst>
              <a:ext uri="{FF2B5EF4-FFF2-40B4-BE49-F238E27FC236}">
                <a16:creationId xmlns:a16="http://schemas.microsoft.com/office/drawing/2014/main" id="{A16DC8FA-0A28-A6EE-284C-A37FA91CB88D}"/>
              </a:ext>
            </a:extLst>
          </p:cNvPr>
          <p:cNvSpPr/>
          <p:nvPr/>
        </p:nvSpPr>
        <p:spPr>
          <a:xfrm>
            <a:off x="4697476" y="6054650"/>
            <a:ext cx="410480" cy="397887"/>
          </a:xfrm>
          <a:prstGeom prst="rect">
            <a:avLst/>
          </a:prstGeom>
          <a:solidFill>
            <a:srgbClr val="68D5C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9" name="Rectangle 8">
            <a:hlinkClick r:id="" action="ppaction://noaction">
              <a:snd r:embed="rId25" name="6_3.wav"/>
            </a:hlinkClick>
            <a:extLst>
              <a:ext uri="{FF2B5EF4-FFF2-40B4-BE49-F238E27FC236}">
                <a16:creationId xmlns:a16="http://schemas.microsoft.com/office/drawing/2014/main" id="{091025D5-B5CD-08CB-8917-1710277B0969}"/>
              </a:ext>
            </a:extLst>
          </p:cNvPr>
          <p:cNvSpPr/>
          <p:nvPr/>
        </p:nvSpPr>
        <p:spPr>
          <a:xfrm>
            <a:off x="6189706" y="1454479"/>
            <a:ext cx="5818540" cy="10697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Los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churros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los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buñuelos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son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dulces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       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típicos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Es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comú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n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comerlos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con chocolate caliente.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 descr="A picture containing food, dish&#10;&#10;Description automatically generated">
            <a:extLst>
              <a:ext uri="{FF2B5EF4-FFF2-40B4-BE49-F238E27FC236}">
                <a16:creationId xmlns:a16="http://schemas.microsoft.com/office/drawing/2014/main" id="{B4D9472A-0700-7C08-F14D-68B0292C0D5B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>
                        <a14:foregroundMark x1="13917" y1="53329" x2="13917" y2="53329"/>
                        <a14:foregroundMark x1="19616" y1="53869" x2="19616" y2="53869"/>
                        <a14:foregroundMark x1="20156" y1="58128" x2="20156" y2="58128"/>
                        <a14:backgroundMark x1="55729" y1="21656" x2="55729" y2="21656"/>
                        <a14:backgroundMark x1="58128" y1="25555" x2="47990" y2="29814"/>
                        <a14:backgroundMark x1="47990" y1="29814" x2="42951" y2="346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41536" r="65531" b="36944"/>
          <a:stretch/>
        </p:blipFill>
        <p:spPr>
          <a:xfrm>
            <a:off x="10673286" y="1763461"/>
            <a:ext cx="1297428" cy="810021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68583B14-8614-38C6-BB2D-DD3354105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9983" b="90516" l="10000" r="90000">
                        <a14:foregroundMark x1="38000" y1="90183" x2="54875" y2="905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876" y="1939728"/>
            <a:ext cx="869756" cy="65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62CB5AED-7D02-4B13-BEE3-69AC54CB3067}"/>
              </a:ext>
            </a:extLst>
          </p:cNvPr>
          <p:cNvGrpSpPr/>
          <p:nvPr/>
        </p:nvGrpSpPr>
        <p:grpSpPr>
          <a:xfrm>
            <a:off x="5884221" y="819579"/>
            <a:ext cx="1239669" cy="1064933"/>
            <a:chOff x="6210543" y="3764108"/>
            <a:chExt cx="801046" cy="775262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532FD980-F499-4934-B812-385A1EE9158B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9DA5C280-BADC-4BB7-8D2A-0EE306BF9D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61" name="Picture 60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928B5925-4F95-4D6E-AD6B-9B38F02B9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5FD73C8-0C10-C65A-D04D-F812515E020A}"/>
              </a:ext>
            </a:extLst>
          </p:cNvPr>
          <p:cNvSpPr txBox="1"/>
          <p:nvPr/>
        </p:nvSpPr>
        <p:spPr>
          <a:xfrm>
            <a:off x="7209546" y="926208"/>
            <a:ext cx="233710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dulce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- sweet</a:t>
            </a:r>
          </a:p>
        </p:txBody>
      </p:sp>
    </p:spTree>
    <p:extLst>
      <p:ext uri="{BB962C8B-B14F-4D97-AF65-F5344CB8AC3E}">
        <p14:creationId xmlns:p14="http://schemas.microsoft.com/office/powerpoint/2010/main" val="71165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" grpId="0"/>
      <p:bldP spid="62" grpId="0"/>
      <p:bldP spid="63" grpId="0"/>
      <p:bldP spid="64" grpId="0"/>
      <p:bldP spid="65" grpId="0"/>
      <p:bldP spid="66" grpId="0"/>
      <p:bldP spid="68" grpId="0"/>
      <p:bldP spid="69" grpId="0"/>
      <p:bldP spid="49" grpId="0" animBg="1"/>
      <p:bldP spid="50" grpId="0" animBg="1"/>
      <p:bldP spid="51" grpId="0" animBg="1"/>
      <p:bldP spid="53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863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i="0" u="none" strike="noStrike" cap="none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mucho</a:t>
            </a:r>
            <a:endParaRPr lang="en-GB" sz="36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92045" y="91580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192C025-93E6-477A-8C51-3B5199B2A939}"/>
              </a:ext>
            </a:extLst>
          </p:cNvPr>
          <p:cNvSpPr txBox="1"/>
          <p:nvPr/>
        </p:nvSpPr>
        <p:spPr>
          <a:xfrm>
            <a:off x="204235" y="767367"/>
            <a:ext cx="73007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[much | a lot of]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B3D2C5-4206-4F45-964E-32EBA3938E56}"/>
              </a:ext>
            </a:extLst>
          </p:cNvPr>
          <p:cNvSpPr txBox="1"/>
          <p:nvPr/>
        </p:nvSpPr>
        <p:spPr>
          <a:xfrm>
            <a:off x="204235" y="1556132"/>
            <a:ext cx="11811664" cy="456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Mucho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means </a:t>
            </a:r>
            <a:r>
              <a:rPr kumimoji="0" lang="en-GB" sz="2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much, a lot (of)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6" name="Google Shape;183;p8">
            <a:extLst>
              <a:ext uri="{FF2B5EF4-FFF2-40B4-BE49-F238E27FC236}">
                <a16:creationId xmlns:a16="http://schemas.microsoft.com/office/drawing/2014/main" id="{DD51F08D-B8DD-4497-975F-36817498D4B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01798" y="2101298"/>
            <a:ext cx="517599" cy="5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03D5146-6E9E-4B75-8BCF-EFAD82F816F8}"/>
              </a:ext>
            </a:extLst>
          </p:cNvPr>
          <p:cNvSpPr txBox="1"/>
          <p:nvPr/>
        </p:nvSpPr>
        <p:spPr>
          <a:xfrm>
            <a:off x="601131" y="2136414"/>
            <a:ext cx="2145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mucho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3A52107-DCAE-42E3-8593-F24FD417854D}"/>
              </a:ext>
            </a:extLst>
          </p:cNvPr>
          <p:cNvSpPr txBox="1"/>
          <p:nvPr/>
        </p:nvSpPr>
        <p:spPr>
          <a:xfrm>
            <a:off x="3819398" y="2136414"/>
            <a:ext cx="311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see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lot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B867EB5-9447-483E-87C3-B13C3ADEA6BF}"/>
              </a:ext>
            </a:extLst>
          </p:cNvPr>
          <p:cNvSpPr txBox="1"/>
          <p:nvPr/>
        </p:nvSpPr>
        <p:spPr>
          <a:xfrm>
            <a:off x="188896" y="3174165"/>
            <a:ext cx="8167800" cy="852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also use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mucho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before a noun.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spelling changes to match gender and number:</a:t>
            </a:r>
          </a:p>
        </p:txBody>
      </p:sp>
      <p:pic>
        <p:nvPicPr>
          <p:cNvPr id="44" name="Google Shape;183;p8">
            <a:extLst>
              <a:ext uri="{FF2B5EF4-FFF2-40B4-BE49-F238E27FC236}">
                <a16:creationId xmlns:a16="http://schemas.microsoft.com/office/drawing/2014/main" id="{B0A3072C-76C8-4D72-92C0-F344AA032D4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6407" y="5144631"/>
            <a:ext cx="517599" cy="5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5891E711-82D0-415E-9F36-0BF1FE6A8892}"/>
              </a:ext>
            </a:extLst>
          </p:cNvPr>
          <p:cNvSpPr txBox="1"/>
          <p:nvPr/>
        </p:nvSpPr>
        <p:spPr>
          <a:xfrm>
            <a:off x="70966" y="5191708"/>
            <a:ext cx="2145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much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sol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792825C-EBA8-41CB-82B5-088AD0CD2D6A}"/>
              </a:ext>
            </a:extLst>
          </p:cNvPr>
          <p:cNvSpPr txBox="1"/>
          <p:nvPr/>
        </p:nvSpPr>
        <p:spPr>
          <a:xfrm>
            <a:off x="2854006" y="5155096"/>
            <a:ext cx="311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lot of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sun</a:t>
            </a:r>
          </a:p>
        </p:txBody>
      </p:sp>
      <p:pic>
        <p:nvPicPr>
          <p:cNvPr id="47" name="Google Shape;183;p8">
            <a:extLst>
              <a:ext uri="{FF2B5EF4-FFF2-40B4-BE49-F238E27FC236}">
                <a16:creationId xmlns:a16="http://schemas.microsoft.com/office/drawing/2014/main" id="{B04102D5-13DD-4D46-8600-E40EFB98D44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6406" y="5826144"/>
            <a:ext cx="517599" cy="5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AC780B54-83F8-4FB3-B0E6-725521D4D5CA}"/>
              </a:ext>
            </a:extLst>
          </p:cNvPr>
          <p:cNvSpPr txBox="1"/>
          <p:nvPr/>
        </p:nvSpPr>
        <p:spPr>
          <a:xfrm>
            <a:off x="70966" y="5832982"/>
            <a:ext cx="2265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much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gente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2218E59-FB10-43BB-9994-22BA1648F300}"/>
              </a:ext>
            </a:extLst>
          </p:cNvPr>
          <p:cNvSpPr txBox="1"/>
          <p:nvPr/>
        </p:nvSpPr>
        <p:spPr>
          <a:xfrm>
            <a:off x="2854006" y="5861260"/>
            <a:ext cx="311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lot of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people</a:t>
            </a:r>
          </a:p>
        </p:txBody>
      </p:sp>
      <p:pic>
        <p:nvPicPr>
          <p:cNvPr id="50" name="Google Shape;183;p8">
            <a:extLst>
              <a:ext uri="{FF2B5EF4-FFF2-40B4-BE49-F238E27FC236}">
                <a16:creationId xmlns:a16="http://schemas.microsoft.com/office/drawing/2014/main" id="{5EAC10B1-E933-4A20-864B-33D60EFFD3E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49487" y="5046208"/>
            <a:ext cx="517599" cy="5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2F4FC1FE-0DE7-4A7B-B793-EEAB0498B60B}"/>
              </a:ext>
            </a:extLst>
          </p:cNvPr>
          <p:cNvSpPr txBox="1"/>
          <p:nvPr/>
        </p:nvSpPr>
        <p:spPr>
          <a:xfrm>
            <a:off x="5875360" y="5042819"/>
            <a:ext cx="2889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much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desfiles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9DFAFA8-8507-4C50-996A-050E4E3082B4}"/>
              </a:ext>
            </a:extLst>
          </p:cNvPr>
          <p:cNvSpPr txBox="1"/>
          <p:nvPr/>
        </p:nvSpPr>
        <p:spPr>
          <a:xfrm>
            <a:off x="9367087" y="5081324"/>
            <a:ext cx="311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lot of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parades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3" name="Google Shape;183;p8">
            <a:extLst>
              <a:ext uri="{FF2B5EF4-FFF2-40B4-BE49-F238E27FC236}">
                <a16:creationId xmlns:a16="http://schemas.microsoft.com/office/drawing/2014/main" id="{034EEF6C-5CA5-4813-8679-F9383753786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49487" y="5744330"/>
            <a:ext cx="517599" cy="5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C0FDAF40-BE91-4E51-82CE-BAE6FCC59CB1}"/>
              </a:ext>
            </a:extLst>
          </p:cNvPr>
          <p:cNvSpPr txBox="1"/>
          <p:nvPr/>
        </p:nvSpPr>
        <p:spPr>
          <a:xfrm>
            <a:off x="5878429" y="5787512"/>
            <a:ext cx="3065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much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personas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460F8EC-DFE9-4984-80C6-6ED112692A98}"/>
              </a:ext>
            </a:extLst>
          </p:cNvPr>
          <p:cNvSpPr txBox="1"/>
          <p:nvPr/>
        </p:nvSpPr>
        <p:spPr>
          <a:xfrm>
            <a:off x="9367087" y="5779446"/>
            <a:ext cx="311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lot of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people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3C4AA2-AEF1-414E-B838-FD750CA8C1D9}"/>
              </a:ext>
            </a:extLst>
          </p:cNvPr>
          <p:cNvSpPr txBox="1"/>
          <p:nvPr/>
        </p:nvSpPr>
        <p:spPr>
          <a:xfrm>
            <a:off x="1528243" y="4609297"/>
            <a:ext cx="2404628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singular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1D9E8FE-FBD7-49CE-A17D-C9B15F942E89}"/>
              </a:ext>
            </a:extLst>
          </p:cNvPr>
          <p:cNvSpPr txBox="1"/>
          <p:nvPr/>
        </p:nvSpPr>
        <p:spPr>
          <a:xfrm>
            <a:off x="7741981" y="4577825"/>
            <a:ext cx="2404628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plural</a:t>
            </a:r>
          </a:p>
        </p:txBody>
      </p:sp>
    </p:spTree>
    <p:extLst>
      <p:ext uri="{BB962C8B-B14F-4D97-AF65-F5344CB8AC3E}">
        <p14:creationId xmlns:p14="http://schemas.microsoft.com/office/powerpoint/2010/main" val="180552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45" grpId="0"/>
      <p:bldP spid="46" grpId="0"/>
      <p:bldP spid="48" grpId="0"/>
      <p:bldP spid="49" grpId="0"/>
      <p:bldP spid="51" grpId="0"/>
      <p:bldP spid="52" grpId="0"/>
      <p:bldP spid="54" grpId="0"/>
      <p:bldP spid="55" grpId="0"/>
      <p:bldP spid="3" grpId="0" animBg="1"/>
      <p:bldP spid="5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68EDCDDC-5C95-67F6-A6C6-3BB9ECD0AD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125"/>
          <a:stretch/>
        </p:blipFill>
        <p:spPr>
          <a:xfrm flipH="1">
            <a:off x="9269355" y="506816"/>
            <a:ext cx="1190417" cy="1286107"/>
          </a:xfrm>
          <a:prstGeom prst="rect">
            <a:avLst/>
          </a:prstGeom>
        </p:spPr>
      </p:pic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6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403AF1A-B26F-4459-AD78-854C67DA8588}"/>
              </a:ext>
            </a:extLst>
          </p:cNvPr>
          <p:cNvSpPr/>
          <p:nvPr/>
        </p:nvSpPr>
        <p:spPr>
          <a:xfrm>
            <a:off x="189576" y="97119"/>
            <a:ext cx="71959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¡Es 19 de marzo! </a:t>
            </a:r>
            <a:r>
              <a:rPr lang="es-ES_tradnl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Sofía está en Valencia y manda un mensaje a </a:t>
            </a:r>
            <a:r>
              <a:rPr lang="es-ES_tradnl" sz="2400" b="1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Krina</a:t>
            </a:r>
            <a:r>
              <a:rPr lang="es-ES_tradnl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 Max.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95C85D2-4EFD-4A1D-AE3F-C41B8CD85B06}"/>
              </a:ext>
            </a:extLst>
          </p:cNvPr>
          <p:cNvSpPr/>
          <p:nvPr/>
        </p:nvSpPr>
        <p:spPr>
          <a:xfrm>
            <a:off x="255335" y="1604334"/>
            <a:ext cx="1535365" cy="38123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people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BB1A8EC-C8D0-42C4-AFD2-D672AA77AAAA}"/>
              </a:ext>
            </a:extLst>
          </p:cNvPr>
          <p:cNvSpPr/>
          <p:nvPr/>
        </p:nvSpPr>
        <p:spPr>
          <a:xfrm>
            <a:off x="2023363" y="1597125"/>
            <a:ext cx="1862601" cy="4357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parade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F8C1724-EA53-448D-B0EE-D0603EDA1BF1}"/>
              </a:ext>
            </a:extLst>
          </p:cNvPr>
          <p:cNvSpPr/>
          <p:nvPr/>
        </p:nvSpPr>
        <p:spPr>
          <a:xfrm>
            <a:off x="4345599" y="1585324"/>
            <a:ext cx="2349384" cy="4357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visitor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15FF63D-7AAF-42AB-B3C1-73F3607F115B}"/>
              </a:ext>
            </a:extLst>
          </p:cNvPr>
          <p:cNvSpPr/>
          <p:nvPr/>
        </p:nvSpPr>
        <p:spPr>
          <a:xfrm>
            <a:off x="1480091" y="5743984"/>
            <a:ext cx="1526727" cy="4286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school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9CCF1D5-B9FB-4873-ABC2-DD0E592C8D3A}"/>
              </a:ext>
            </a:extLst>
          </p:cNvPr>
          <p:cNvSpPr/>
          <p:nvPr/>
        </p:nvSpPr>
        <p:spPr>
          <a:xfrm>
            <a:off x="3132864" y="5753995"/>
            <a:ext cx="2280870" cy="4286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everybody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DAE6F69-80D6-4D58-AD59-0AA46C66932D}"/>
              </a:ext>
            </a:extLst>
          </p:cNvPr>
          <p:cNvSpPr/>
          <p:nvPr/>
        </p:nvSpPr>
        <p:spPr>
          <a:xfrm>
            <a:off x="5517941" y="5783007"/>
            <a:ext cx="1227257" cy="4286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country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C78BE64-6800-464F-B5D7-BB07B5FE73A7}"/>
              </a:ext>
            </a:extLst>
          </p:cNvPr>
          <p:cNvSpPr/>
          <p:nvPr/>
        </p:nvSpPr>
        <p:spPr>
          <a:xfrm>
            <a:off x="299838" y="5749035"/>
            <a:ext cx="1088725" cy="4286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outfit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1ED73E3-3630-4A51-B0E7-35C51C6FFABB}"/>
              </a:ext>
            </a:extLst>
          </p:cNvPr>
          <p:cNvSpPr/>
          <p:nvPr/>
        </p:nvSpPr>
        <p:spPr>
          <a:xfrm>
            <a:off x="258180" y="1995506"/>
            <a:ext cx="1535365" cy="411684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gente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5DCE857-128A-4473-A33C-CDE7F32A74F6}"/>
              </a:ext>
            </a:extLst>
          </p:cNvPr>
          <p:cNvSpPr/>
          <p:nvPr/>
        </p:nvSpPr>
        <p:spPr>
          <a:xfrm>
            <a:off x="2023363" y="2025942"/>
            <a:ext cx="1862601" cy="43578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desfile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B50BE4EC-E29A-44CE-A08C-0398518532F0}"/>
              </a:ext>
            </a:extLst>
          </p:cNvPr>
          <p:cNvSpPr/>
          <p:nvPr/>
        </p:nvSpPr>
        <p:spPr>
          <a:xfrm>
            <a:off x="4358379" y="2016516"/>
            <a:ext cx="2341435" cy="459545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/la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visitante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7AC89A2-4DE5-4740-8317-09A73FFE5366}"/>
              </a:ext>
            </a:extLst>
          </p:cNvPr>
          <p:cNvSpPr/>
          <p:nvPr/>
        </p:nvSpPr>
        <p:spPr>
          <a:xfrm>
            <a:off x="1480091" y="6166087"/>
            <a:ext cx="1526728" cy="428669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colegio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0E6877-2DB8-4224-946A-81729F52B1C7}"/>
              </a:ext>
            </a:extLst>
          </p:cNvPr>
          <p:cNvSpPr/>
          <p:nvPr/>
        </p:nvSpPr>
        <p:spPr>
          <a:xfrm>
            <a:off x="3132864" y="6182664"/>
            <a:ext cx="2280870" cy="44679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todo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mundo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BA1A6B6-2BF0-4DCD-941B-8D2D126596C3}"/>
              </a:ext>
            </a:extLst>
          </p:cNvPr>
          <p:cNvSpPr/>
          <p:nvPr/>
        </p:nvSpPr>
        <p:spPr>
          <a:xfrm>
            <a:off x="5545641" y="6190277"/>
            <a:ext cx="1171855" cy="41944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país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BBDA557B-A3E8-4D0A-8E0A-37731BF61E5A}"/>
              </a:ext>
            </a:extLst>
          </p:cNvPr>
          <p:cNvSpPr/>
          <p:nvPr/>
        </p:nvSpPr>
        <p:spPr>
          <a:xfrm>
            <a:off x="299839" y="6162393"/>
            <a:ext cx="1088724" cy="428669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traje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F7E6271-CCF3-4609-82F8-0404A2B88059}"/>
              </a:ext>
            </a:extLst>
          </p:cNvPr>
          <p:cNvSpPr/>
          <p:nvPr/>
        </p:nvSpPr>
        <p:spPr>
          <a:xfrm>
            <a:off x="242688" y="2636384"/>
            <a:ext cx="838696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¡Hola </a:t>
            </a:r>
            <a:r>
              <a:rPr kumimoji="0" lang="es-ES_tradnl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Krina</a:t>
            </a:r>
            <a:r>
              <a:rPr kumimoji="0" lang="es-ES_tradnl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 Max! ¡Felices Fallas! Hoy hace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mucho</a:t>
            </a:r>
            <a:r>
              <a:rPr kumimoji="0" lang="es-ES_tradnl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sol y hay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mucha</a:t>
            </a:r>
            <a:r>
              <a:rPr kumimoji="0" lang="es-ES_tradnl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gente en las calles. Todo el mundo está muy contento porque ¡no hay colegio! Veo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muchas</a:t>
            </a:r>
            <a:r>
              <a:rPr kumimoji="0" lang="es-ES_tradnl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personas por todas partes.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Muchos </a:t>
            </a:r>
            <a:r>
              <a:rPr kumimoji="0" lang="es-ES_tradnl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visitantes son de fuera – de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muchos</a:t>
            </a:r>
            <a:r>
              <a:rPr kumimoji="0" lang="es-ES_tradnl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países del mundo -  pero también hay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muchas</a:t>
            </a:r>
            <a:r>
              <a:rPr kumimoji="0" lang="es-ES_tradnl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personas de Valencia. 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Quique y yo estamos en el desfile. Hay </a:t>
            </a:r>
            <a:r>
              <a:rPr lang="es-ES_tradnl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muchos 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niños con trajes típicos y </a:t>
            </a:r>
            <a:r>
              <a:rPr lang="es-ES_tradnl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mucha  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música.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19559BB-69D1-4CE6-8841-20189FEBE3CE}"/>
              </a:ext>
            </a:extLst>
          </p:cNvPr>
          <p:cNvSpPr txBox="1"/>
          <p:nvPr/>
        </p:nvSpPr>
        <p:spPr>
          <a:xfrm>
            <a:off x="7671677" y="175601"/>
            <a:ext cx="3530406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todas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partes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- everywhere</a:t>
            </a:r>
          </a:p>
        </p:txBody>
      </p: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2DF35671-069A-4773-87A6-3BDBA7E690C7}"/>
              </a:ext>
            </a:extLst>
          </p:cNvPr>
          <p:cNvSpPr/>
          <p:nvPr/>
        </p:nvSpPr>
        <p:spPr>
          <a:xfrm>
            <a:off x="255335" y="960878"/>
            <a:ext cx="8627811" cy="512590"/>
          </a:xfrm>
          <a:prstGeom prst="wedgeRoundRectCallout">
            <a:avLst>
              <a:gd name="adj1" fmla="val 32228"/>
              <a:gd name="adj2" fmla="val -66329"/>
              <a:gd name="adj3" fmla="val 16667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texto. Escribe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mucho,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mucha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muchos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muchas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44" name="Graphic 43" descr="Teacher">
            <a:extLst>
              <a:ext uri="{FF2B5EF4-FFF2-40B4-BE49-F238E27FC236}">
                <a16:creationId xmlns:a16="http://schemas.microsoft.com/office/drawing/2014/main" id="{B62C6D64-0B21-4AE8-8759-83AFFB9154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674460" y="175191"/>
            <a:ext cx="914400" cy="9144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C2D690B-E05E-43DC-B0A2-D4DD24EF5907}"/>
              </a:ext>
            </a:extLst>
          </p:cNvPr>
          <p:cNvGrpSpPr/>
          <p:nvPr/>
        </p:nvGrpSpPr>
        <p:grpSpPr>
          <a:xfrm>
            <a:off x="6745198" y="2667294"/>
            <a:ext cx="1121226" cy="412244"/>
            <a:chOff x="-716667" y="1896696"/>
            <a:chExt cx="1121226" cy="41224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7B57D5D-5F88-4E58-8511-456CDFDE3C17}"/>
                </a:ext>
              </a:extLst>
            </p:cNvPr>
            <p:cNvSpPr/>
            <p:nvPr/>
          </p:nvSpPr>
          <p:spPr>
            <a:xfrm>
              <a:off x="-716667" y="1947258"/>
              <a:ext cx="1121226" cy="36168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_______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EF908FD-C14B-437C-8070-380FF4E037CE}"/>
                </a:ext>
              </a:extLst>
            </p:cNvPr>
            <p:cNvSpPr/>
            <p:nvPr/>
          </p:nvSpPr>
          <p:spPr>
            <a:xfrm>
              <a:off x="-325731" y="1896696"/>
              <a:ext cx="299790" cy="3055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rgbClr val="4A8522"/>
                  </a:solidFill>
                  <a:latin typeface="Century Gothic" panose="020B0502020202020204" pitchFamily="34" charset="0"/>
                </a:rPr>
                <a:t>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BC5EA89-94DC-4107-8C36-1792484FFBF7}"/>
              </a:ext>
            </a:extLst>
          </p:cNvPr>
          <p:cNvGrpSpPr/>
          <p:nvPr/>
        </p:nvGrpSpPr>
        <p:grpSpPr>
          <a:xfrm>
            <a:off x="1186803" y="3050687"/>
            <a:ext cx="1219059" cy="405374"/>
            <a:chOff x="-1068106" y="4303285"/>
            <a:chExt cx="1219059" cy="405374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A2C50DF6-38B3-4FFE-905A-A6D6DA1ABBA6}"/>
                </a:ext>
              </a:extLst>
            </p:cNvPr>
            <p:cNvSpPr/>
            <p:nvPr/>
          </p:nvSpPr>
          <p:spPr>
            <a:xfrm>
              <a:off x="-1068106" y="4336080"/>
              <a:ext cx="1219059" cy="372579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_______</a:t>
              </a: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BADFB0E0-1D96-4344-BF2E-59A917EEF33F}"/>
                </a:ext>
              </a:extLst>
            </p:cNvPr>
            <p:cNvSpPr/>
            <p:nvPr/>
          </p:nvSpPr>
          <p:spPr>
            <a:xfrm>
              <a:off x="-634491" y="4303285"/>
              <a:ext cx="299790" cy="3055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rgbClr val="4A8522"/>
                  </a:solidFill>
                  <a:latin typeface="Century Gothic" panose="020B0502020202020204" pitchFamily="34" charset="0"/>
                </a:rPr>
                <a:t>2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E9AC939-9032-4AD7-93EF-75006D2E4C2A}"/>
              </a:ext>
            </a:extLst>
          </p:cNvPr>
          <p:cNvGrpSpPr/>
          <p:nvPr/>
        </p:nvGrpSpPr>
        <p:grpSpPr>
          <a:xfrm>
            <a:off x="6911558" y="3402487"/>
            <a:ext cx="1219059" cy="371283"/>
            <a:chOff x="-1009563" y="4500613"/>
            <a:chExt cx="1219059" cy="371283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66591305-17FA-4E7F-BFDA-B7DB58F8D5B8}"/>
                </a:ext>
              </a:extLst>
            </p:cNvPr>
            <p:cNvSpPr/>
            <p:nvPr/>
          </p:nvSpPr>
          <p:spPr>
            <a:xfrm>
              <a:off x="-1009563" y="4552664"/>
              <a:ext cx="1219059" cy="31923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_______</a:t>
              </a: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0D41E237-BAF0-457A-B8DE-14FA199AA25E}"/>
                </a:ext>
              </a:extLst>
            </p:cNvPr>
            <p:cNvSpPr/>
            <p:nvPr/>
          </p:nvSpPr>
          <p:spPr>
            <a:xfrm>
              <a:off x="-548328" y="4500613"/>
              <a:ext cx="299790" cy="3055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rgbClr val="4A8522"/>
                  </a:solidFill>
                  <a:latin typeface="Century Gothic" panose="020B0502020202020204" pitchFamily="34" charset="0"/>
                </a:rPr>
                <a:t>3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2B30BE4-4294-4912-BD7E-9190F65FA0C4}"/>
              </a:ext>
            </a:extLst>
          </p:cNvPr>
          <p:cNvGrpSpPr/>
          <p:nvPr/>
        </p:nvGrpSpPr>
        <p:grpSpPr>
          <a:xfrm>
            <a:off x="4320937" y="3773770"/>
            <a:ext cx="1219059" cy="370803"/>
            <a:chOff x="-1131775" y="4702839"/>
            <a:chExt cx="1219059" cy="370803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2D588F2C-B9D4-42E6-871B-8B3188581790}"/>
                </a:ext>
              </a:extLst>
            </p:cNvPr>
            <p:cNvSpPr/>
            <p:nvPr/>
          </p:nvSpPr>
          <p:spPr>
            <a:xfrm>
              <a:off x="-1131775" y="4754409"/>
              <a:ext cx="1219059" cy="31923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_______</a:t>
              </a: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5E2C01FB-EE27-4240-B404-763F0F95D1C6}"/>
                </a:ext>
              </a:extLst>
            </p:cNvPr>
            <p:cNvSpPr/>
            <p:nvPr/>
          </p:nvSpPr>
          <p:spPr>
            <a:xfrm>
              <a:off x="-704958" y="4702839"/>
              <a:ext cx="299790" cy="3055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rgbClr val="4A8522"/>
                  </a:solidFill>
                  <a:latin typeface="Century Gothic" panose="020B0502020202020204" pitchFamily="34" charset="0"/>
                </a:rPr>
                <a:t>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CCA6963-DF4F-4265-9FB9-651C1AB24614}"/>
              </a:ext>
            </a:extLst>
          </p:cNvPr>
          <p:cNvGrpSpPr/>
          <p:nvPr/>
        </p:nvGrpSpPr>
        <p:grpSpPr>
          <a:xfrm>
            <a:off x="1898481" y="4144573"/>
            <a:ext cx="1219059" cy="373792"/>
            <a:chOff x="-796892" y="4962710"/>
            <a:chExt cx="1219059" cy="373792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E0FAD60A-4884-4468-9433-153043631096}"/>
                </a:ext>
              </a:extLst>
            </p:cNvPr>
            <p:cNvSpPr/>
            <p:nvPr/>
          </p:nvSpPr>
          <p:spPr>
            <a:xfrm>
              <a:off x="-796892" y="5017270"/>
              <a:ext cx="1219059" cy="31923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_______</a:t>
              </a: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30E25EE-4AA3-4DEE-BFCF-7566F0D67449}"/>
                </a:ext>
              </a:extLst>
            </p:cNvPr>
            <p:cNvSpPr/>
            <p:nvPr/>
          </p:nvSpPr>
          <p:spPr>
            <a:xfrm>
              <a:off x="-367864" y="4962710"/>
              <a:ext cx="299790" cy="3055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rgbClr val="4A8522"/>
                  </a:solidFill>
                  <a:latin typeface="Century Gothic" panose="020B0502020202020204" pitchFamily="34" charset="0"/>
                </a:rPr>
                <a:t>5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3938616-3728-43C2-95A0-41DADF1DDD5E}"/>
              </a:ext>
            </a:extLst>
          </p:cNvPr>
          <p:cNvGrpSpPr/>
          <p:nvPr/>
        </p:nvGrpSpPr>
        <p:grpSpPr>
          <a:xfrm>
            <a:off x="956951" y="4532290"/>
            <a:ext cx="1219059" cy="379052"/>
            <a:chOff x="-1094126" y="5466527"/>
            <a:chExt cx="1219059" cy="379052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613F3255-D362-4169-AB7F-426454F65716}"/>
                </a:ext>
              </a:extLst>
            </p:cNvPr>
            <p:cNvSpPr/>
            <p:nvPr/>
          </p:nvSpPr>
          <p:spPr>
            <a:xfrm>
              <a:off x="-1094126" y="5526346"/>
              <a:ext cx="1219059" cy="31923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_______</a:t>
              </a: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BBA7B6F8-6CBF-44C3-8885-F2D12B268C0A}"/>
                </a:ext>
              </a:extLst>
            </p:cNvPr>
            <p:cNvSpPr/>
            <p:nvPr/>
          </p:nvSpPr>
          <p:spPr>
            <a:xfrm>
              <a:off x="-662514" y="5466527"/>
              <a:ext cx="299790" cy="3055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rgbClr val="4A8522"/>
                  </a:solidFill>
                  <a:latin typeface="Century Gothic" panose="020B0502020202020204" pitchFamily="34" charset="0"/>
                </a:rPr>
                <a:t>6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4DE5A90-4971-4915-90E0-EAA216E44D1C}"/>
              </a:ext>
            </a:extLst>
          </p:cNvPr>
          <p:cNvGrpSpPr/>
          <p:nvPr/>
        </p:nvGrpSpPr>
        <p:grpSpPr>
          <a:xfrm>
            <a:off x="4183770" y="4868949"/>
            <a:ext cx="1219059" cy="395842"/>
            <a:chOff x="-980825" y="5458022"/>
            <a:chExt cx="1219059" cy="395842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BC20E2E6-D63C-4E8A-BD57-E0B42A0CC65B}"/>
                </a:ext>
              </a:extLst>
            </p:cNvPr>
            <p:cNvSpPr/>
            <p:nvPr/>
          </p:nvSpPr>
          <p:spPr>
            <a:xfrm>
              <a:off x="-980825" y="5500177"/>
              <a:ext cx="1219059" cy="353687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_______</a:t>
              </a: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1EFC468F-6F23-4B98-8B1B-5EB93079F4D9}"/>
                </a:ext>
              </a:extLst>
            </p:cNvPr>
            <p:cNvSpPr/>
            <p:nvPr/>
          </p:nvSpPr>
          <p:spPr>
            <a:xfrm>
              <a:off x="-521191" y="5458022"/>
              <a:ext cx="299790" cy="3055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rgbClr val="4A8522"/>
                  </a:solidFill>
                  <a:latin typeface="Century Gothic" panose="020B0502020202020204" pitchFamily="34" charset="0"/>
                </a:rPr>
                <a:t>7</a:t>
              </a:r>
            </a:p>
          </p:txBody>
        </p:sp>
      </p:grpSp>
      <p:pic>
        <p:nvPicPr>
          <p:cNvPr id="3" name="IMG_118841467">
            <a:hlinkClick r:id="" action="ppaction://media"/>
            <a:extLst>
              <a:ext uri="{FF2B5EF4-FFF2-40B4-BE49-F238E27FC236}">
                <a16:creationId xmlns:a16="http://schemas.microsoft.com/office/drawing/2014/main" id="{6077508B-7DA0-D3AF-24F8-D6D4BB6C12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b="12027"/>
          <a:stretch/>
        </p:blipFill>
        <p:spPr>
          <a:xfrm>
            <a:off x="9418998" y="1661254"/>
            <a:ext cx="2514600" cy="40221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4FA08B5-33ED-46BE-E9DD-2000861E12E4}"/>
              </a:ext>
            </a:extLst>
          </p:cNvPr>
          <p:cNvSpPr/>
          <p:nvPr/>
        </p:nvSpPr>
        <p:spPr>
          <a:xfrm>
            <a:off x="6940104" y="1585324"/>
            <a:ext cx="1276268" cy="4357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sun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53781DD-8747-5491-BF2A-75F1FC86C139}"/>
              </a:ext>
            </a:extLst>
          </p:cNvPr>
          <p:cNvSpPr/>
          <p:nvPr/>
        </p:nvSpPr>
        <p:spPr>
          <a:xfrm>
            <a:off x="6952885" y="2016516"/>
            <a:ext cx="1271950" cy="459545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sol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F4E5CF5-FEA8-3A17-ED01-C83061E841A1}"/>
              </a:ext>
            </a:extLst>
          </p:cNvPr>
          <p:cNvGrpSpPr/>
          <p:nvPr/>
        </p:nvGrpSpPr>
        <p:grpSpPr>
          <a:xfrm>
            <a:off x="1566480" y="5223930"/>
            <a:ext cx="1219059" cy="371283"/>
            <a:chOff x="-7515040" y="4572211"/>
            <a:chExt cx="1219059" cy="371283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AD5935C2-5785-789D-8889-136D984C7520}"/>
                </a:ext>
              </a:extLst>
            </p:cNvPr>
            <p:cNvSpPr/>
            <p:nvPr/>
          </p:nvSpPr>
          <p:spPr>
            <a:xfrm>
              <a:off x="-7515040" y="4624262"/>
              <a:ext cx="1219059" cy="31923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_______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ECC70514-14F4-3E78-7190-893507641130}"/>
                </a:ext>
              </a:extLst>
            </p:cNvPr>
            <p:cNvSpPr/>
            <p:nvPr/>
          </p:nvSpPr>
          <p:spPr>
            <a:xfrm>
              <a:off x="-7053805" y="4572211"/>
              <a:ext cx="299790" cy="3055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rgbClr val="4A8522"/>
                  </a:solidFill>
                  <a:latin typeface="Century Gothic" panose="020B0502020202020204" pitchFamily="34" charset="0"/>
                </a:rPr>
                <a:t>8</a:t>
              </a:r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2348ACDA-5D38-4F90-1FB9-24215CE14DB4}"/>
              </a:ext>
            </a:extLst>
          </p:cNvPr>
          <p:cNvSpPr/>
          <p:nvPr/>
        </p:nvSpPr>
        <p:spPr>
          <a:xfrm>
            <a:off x="8022465" y="5223931"/>
            <a:ext cx="4169535" cy="13671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           A marching band always accompanies each ‘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casal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faller’ (a group of people from a neighbourhood). 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743D8BD-F6FC-4EAE-991C-54E3F8ED1434}"/>
              </a:ext>
            </a:extLst>
          </p:cNvPr>
          <p:cNvGrpSpPr/>
          <p:nvPr/>
        </p:nvGrpSpPr>
        <p:grpSpPr>
          <a:xfrm>
            <a:off x="7896419" y="4544657"/>
            <a:ext cx="1168159" cy="984830"/>
            <a:chOff x="6210543" y="3764108"/>
            <a:chExt cx="801046" cy="775262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F33A0FD1-E98F-48B3-B9AB-C6A8DF808AE9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E2569EFF-4BEB-4F9A-A5E1-B624996FF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56" name="Picture 55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AC3B1074-98E8-4FE2-BA9D-6F9C411B87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9398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48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148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8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963A7152-F457-4ACF-9F8B-E2F39C17D719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Google Shape;421;p21">
            <a:extLst>
              <a:ext uri="{FF2B5EF4-FFF2-40B4-BE49-F238E27FC236}">
                <a16:creationId xmlns:a16="http://schemas.microsoft.com/office/drawing/2014/main" id="{C56FA95A-3C48-4E74-BF3B-4E41A382A86D}"/>
              </a:ext>
            </a:extLst>
          </p:cNvPr>
          <p:cNvSpPr/>
          <p:nvPr/>
        </p:nvSpPr>
        <p:spPr>
          <a:xfrm>
            <a:off x="6215144" y="5128536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00B050"/>
                </a:solidFill>
                <a:latin typeface="Modern Love" panose="04090805081005020601" pitchFamily="82" charset="0"/>
                <a:ea typeface="Arial"/>
                <a:cs typeface="Aharoni" panose="02010803020104030203" pitchFamily="2" charset="-79"/>
                <a:sym typeface="Arial"/>
              </a:rPr>
              <a:t>verde</a:t>
            </a:r>
            <a:endParaRPr dirty="0">
              <a:solidFill>
                <a:srgbClr val="00B050"/>
              </a:solidFill>
              <a:latin typeface="Modern Love" panose="04090805081005020601" pitchFamily="82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511671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5475</TotalTime>
  <Words>2349</Words>
  <Application>Microsoft Office PowerPoint</Application>
  <PresentationFormat>Widescreen</PresentationFormat>
  <Paragraphs>314</Paragraphs>
  <Slides>9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Arial</vt:lpstr>
      <vt:lpstr>Calibri</vt:lpstr>
      <vt:lpstr>Calibri Light</vt:lpstr>
      <vt:lpstr>Century Gothic</vt:lpstr>
      <vt:lpstr>docs-Century Gothic</vt:lpstr>
      <vt:lpstr>Harlow Solid Italic</vt:lpstr>
      <vt:lpstr>Modern Love</vt:lpstr>
      <vt:lpstr>Segoe Print</vt:lpstr>
      <vt:lpstr>Office Theme</vt:lpstr>
      <vt:lpstr>español, con Sofía</vt:lpstr>
      <vt:lpstr>Saying what others and I do</vt:lpstr>
      <vt:lpstr>PowerPoint Presentation</vt:lpstr>
      <vt:lpstr>vocabulario</vt:lpstr>
      <vt:lpstr>todo</vt:lpstr>
      <vt:lpstr>escuchar</vt:lpstr>
      <vt:lpstr>mucho</vt:lpstr>
      <vt:lpstr>leer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Vázquez-Valero</dc:creator>
  <cp:lastModifiedBy>Rachel Hawkes</cp:lastModifiedBy>
  <cp:revision>64</cp:revision>
  <dcterms:created xsi:type="dcterms:W3CDTF">2021-09-24T10:38:38Z</dcterms:created>
  <dcterms:modified xsi:type="dcterms:W3CDTF">2023-06-05T05:38:06Z</dcterms:modified>
</cp:coreProperties>
</file>