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812" r:id="rId2"/>
    <p:sldId id="988" r:id="rId3"/>
    <p:sldId id="949" r:id="rId4"/>
    <p:sldId id="989" r:id="rId5"/>
    <p:sldId id="990" r:id="rId6"/>
    <p:sldId id="991" r:id="rId7"/>
    <p:sldId id="992" r:id="rId8"/>
    <p:sldId id="993" r:id="rId9"/>
    <p:sldId id="994" r:id="rId10"/>
    <p:sldId id="995" r:id="rId11"/>
    <p:sldId id="996" r:id="rId12"/>
    <p:sldId id="997" r:id="rId13"/>
    <p:sldId id="972" r:id="rId14"/>
    <p:sldId id="948" r:id="rId15"/>
    <p:sldId id="986" r:id="rId16"/>
    <p:sldId id="567" r:id="rId17"/>
    <p:sldId id="847" r:id="rId18"/>
    <p:sldId id="9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8E08C"/>
    <a:srgbClr val="9CD45E"/>
    <a:srgbClr val="2BC0C7"/>
    <a:srgbClr val="FF3399"/>
    <a:srgbClr val="C5E0B4"/>
    <a:srgbClr val="CCECFF"/>
    <a:srgbClr val="008000"/>
    <a:srgbClr val="00AB3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842" autoAdjust="0"/>
    <p:restoredTop sz="25628" autoAdjust="0"/>
  </p:normalViewPr>
  <p:slideViewPr>
    <p:cSldViewPr snapToGrid="0">
      <p:cViewPr varScale="1">
        <p:scale>
          <a:sx n="23" d="100"/>
          <a:sy n="23" d="100"/>
        </p:scale>
        <p:origin x="3180" y="3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18/04/2023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Revisit accents rules 1-3</a:t>
            </a:r>
            <a:endParaRPr lang="en-GB" sz="1800" dirty="0"/>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n-GB" sz="1200" b="0" i="0" u="none" strike="noStrike" dirty="0" err="1">
                <a:solidFill>
                  <a:srgbClr val="002060"/>
                </a:solidFill>
                <a:effectLst/>
                <a:latin typeface="Century Gothic" panose="020B0502020202020204" pitchFamily="34" charset="0"/>
              </a:rPr>
              <a:t>bailar</a:t>
            </a:r>
            <a:r>
              <a:rPr lang="en-GB" sz="1200" b="0" i="0" u="none" strike="noStrike" dirty="0">
                <a:solidFill>
                  <a:srgbClr val="002060"/>
                </a:solidFill>
                <a:effectLst/>
                <a:latin typeface="Century Gothic" panose="020B0502020202020204" pitchFamily="34" charset="0"/>
              </a:rPr>
              <a:t> [1323] </a:t>
            </a:r>
            <a:r>
              <a:rPr lang="en-GB" sz="1200" b="0" i="0" u="none" strike="noStrike" dirty="0" err="1">
                <a:solidFill>
                  <a:srgbClr val="002060"/>
                </a:solidFill>
                <a:effectLst/>
                <a:latin typeface="Century Gothic" panose="020B0502020202020204" pitchFamily="34" charset="0"/>
              </a:rPr>
              <a:t>cantar</a:t>
            </a:r>
            <a:r>
              <a:rPr lang="en-GB" sz="1200" b="0" i="0" u="none" strike="noStrike" dirty="0">
                <a:solidFill>
                  <a:srgbClr val="002060"/>
                </a:solidFill>
                <a:effectLst/>
                <a:latin typeface="Century Gothic" panose="020B0502020202020204" pitchFamily="34" charset="0"/>
              </a:rPr>
              <a:t> [717] </a:t>
            </a:r>
            <a:r>
              <a:rPr lang="en-GB" sz="1200" b="0" i="0" u="none" strike="noStrike" dirty="0" err="1">
                <a:solidFill>
                  <a:srgbClr val="002060"/>
                </a:solidFill>
                <a:effectLst/>
                <a:latin typeface="Century Gothic" panose="020B0502020202020204" pitchFamily="34" charset="0"/>
              </a:rPr>
              <a:t>pasear</a:t>
            </a:r>
            <a:r>
              <a:rPr lang="en-GB" sz="1200" b="0" i="0" u="none" strike="noStrike" dirty="0">
                <a:solidFill>
                  <a:srgbClr val="002060"/>
                </a:solidFill>
                <a:effectLst/>
                <a:latin typeface="Century Gothic" panose="020B0502020202020204" pitchFamily="34" charset="0"/>
              </a:rPr>
              <a:t> [1741] </a:t>
            </a:r>
            <a:r>
              <a:rPr lang="en-GB" sz="1200" b="0" i="0" u="none" strike="noStrike" dirty="0" err="1">
                <a:solidFill>
                  <a:srgbClr val="002060"/>
                </a:solidFill>
                <a:effectLst/>
                <a:latin typeface="Century Gothic" panose="020B0502020202020204" pitchFamily="34" charset="0"/>
              </a:rPr>
              <a:t>llevar</a:t>
            </a:r>
            <a:r>
              <a:rPr lang="en-GB" sz="1200" b="0" i="0" u="none" strike="noStrike" dirty="0">
                <a:solidFill>
                  <a:srgbClr val="002060"/>
                </a:solidFill>
                <a:effectLst/>
                <a:latin typeface="Century Gothic" panose="020B0502020202020204" pitchFamily="34" charset="0"/>
              </a:rPr>
              <a:t> [101] caballo [907] </a:t>
            </a:r>
            <a:r>
              <a:rPr lang="en-GB" sz="1200" b="1" i="0" u="none" strike="noStrike" dirty="0" err="1">
                <a:solidFill>
                  <a:srgbClr val="002060"/>
                </a:solidFill>
                <a:effectLst/>
                <a:latin typeface="Century Gothic" panose="020B0502020202020204" pitchFamily="34" charset="0"/>
              </a:rPr>
              <a:t>flor</a:t>
            </a:r>
            <a:r>
              <a:rPr lang="en-GB" sz="1200" b="0" i="0" u="none" strike="noStrike" dirty="0">
                <a:solidFill>
                  <a:srgbClr val="002060"/>
                </a:solidFill>
                <a:effectLst/>
                <a:latin typeface="Century Gothic" panose="020B0502020202020204" pitchFamily="34" charset="0"/>
              </a:rPr>
              <a:t> [739] </a:t>
            </a:r>
            <a:r>
              <a:rPr lang="en-GB" sz="1200" b="1" i="0" u="none" strike="noStrike" dirty="0" err="1">
                <a:solidFill>
                  <a:srgbClr val="002060"/>
                </a:solidFill>
                <a:effectLst/>
                <a:latin typeface="Century Gothic" panose="020B0502020202020204" pitchFamily="34" charset="0"/>
              </a:rPr>
              <a:t>coche</a:t>
            </a:r>
            <a:r>
              <a:rPr lang="en-GB" sz="1200" b="0" i="0" u="none" strike="noStrike" dirty="0">
                <a:solidFill>
                  <a:srgbClr val="002060"/>
                </a:solidFill>
                <a:effectLst/>
                <a:latin typeface="Century Gothic" panose="020B0502020202020204" pitchFamily="34" charset="0"/>
              </a:rPr>
              <a:t> [1190] </a:t>
            </a:r>
            <a:r>
              <a:rPr lang="en-GB" sz="1200" b="1" i="0" u="none" strike="noStrike" dirty="0" err="1">
                <a:solidFill>
                  <a:srgbClr val="002060"/>
                </a:solidFill>
                <a:effectLst/>
                <a:latin typeface="Century Gothic" panose="020B0502020202020204" pitchFamily="34" charset="0"/>
              </a:rPr>
              <a:t>gente</a:t>
            </a:r>
            <a:r>
              <a:rPr lang="en-GB" sz="1200" b="0" i="0" u="none" strike="noStrike" dirty="0">
                <a:solidFill>
                  <a:srgbClr val="002060"/>
                </a:solidFill>
                <a:effectLst/>
                <a:latin typeface="Century Gothic" panose="020B0502020202020204" pitchFamily="34" charset="0"/>
              </a:rPr>
              <a:t> [137] luz [278] </a:t>
            </a:r>
            <a:r>
              <a:rPr lang="en-GB" sz="1200" b="0" i="0" u="none" strike="noStrike" dirty="0" err="1">
                <a:solidFill>
                  <a:srgbClr val="002060"/>
                </a:solidFill>
                <a:effectLst/>
                <a:latin typeface="Century Gothic" panose="020B0502020202020204" pitchFamily="34" charset="0"/>
              </a:rPr>
              <a:t>puerta</a:t>
            </a:r>
            <a:r>
              <a:rPr lang="en-GB" sz="1200" b="0" i="0" u="none" strike="noStrike" dirty="0">
                <a:solidFill>
                  <a:srgbClr val="002060"/>
                </a:solidFill>
                <a:effectLst/>
                <a:latin typeface="Century Gothic" panose="020B0502020202020204" pitchFamily="34" charset="0"/>
              </a:rPr>
              <a:t> [274] </a:t>
            </a:r>
            <a:r>
              <a:rPr lang="en-GB" sz="1200" b="1" i="0" u="none" strike="noStrike" dirty="0" err="1">
                <a:solidFill>
                  <a:srgbClr val="002060"/>
                </a:solidFill>
                <a:effectLst/>
                <a:latin typeface="Century Gothic" panose="020B0502020202020204" pitchFamily="34" charset="0"/>
              </a:rPr>
              <a:t>traje</a:t>
            </a:r>
            <a:r>
              <a:rPr lang="en-GB" sz="1200" b="0" i="0" u="none" strike="noStrike" dirty="0">
                <a:solidFill>
                  <a:srgbClr val="002060"/>
                </a:solidFill>
                <a:effectLst/>
                <a:latin typeface="Century Gothic" panose="020B0502020202020204" pitchFamily="34" charset="0"/>
              </a:rPr>
              <a:t> [1689] </a:t>
            </a:r>
          </a:p>
          <a:p>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llegar [75] centro [316] iglesia [437] mercado [487] piscina [4604] playa [1475] plaza [806] río [496] teatro [605] de1 [2] cerca [1042] lejos [833]</a:t>
            </a:r>
            <a:r>
              <a:rPr lang="es-ES" sz="1800" dirty="0"/>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fin [182] </a:t>
            </a:r>
            <a:r>
              <a:rPr lang="en-GB" sz="1200" b="0"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0" i="0" u="none" strike="noStrike" dirty="0" err="1">
                <a:solidFill>
                  <a:srgbClr val="002060"/>
                </a:solidFill>
                <a:effectLst/>
                <a:latin typeface="Century Gothic" panose="020B0502020202020204" pitchFamily="34" charset="0"/>
              </a:rPr>
              <a:t>ruido</a:t>
            </a:r>
            <a:r>
              <a:rPr lang="en-GB" sz="1200" b="0" i="0" u="none" strike="noStrike" dirty="0">
                <a:solidFill>
                  <a:srgbClr val="002060"/>
                </a:solidFill>
                <a:effectLst/>
                <a:latin typeface="Century Gothic" panose="020B0502020202020204" pitchFamily="34" charset="0"/>
              </a:rPr>
              <a:t> [1034] </a:t>
            </a:r>
            <a:r>
              <a:rPr lang="en-GB" sz="1200" b="0"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a:t>
            </a:r>
            <a:r>
              <a:rPr lang="en-GB" sz="1200" b="0" i="0" u="none" strike="noStrike" dirty="0" err="1">
                <a:solidFill>
                  <a:srgbClr val="002060"/>
                </a:solidFill>
                <a:effectLst/>
                <a:latin typeface="Century Gothic" panose="020B0502020202020204" pitchFamily="34" charset="0"/>
              </a:rPr>
              <a:t>hacer</a:t>
            </a:r>
            <a:r>
              <a:rPr lang="en-GB" sz="1200" b="0" i="0" u="none" strike="noStrike" dirty="0">
                <a:solidFill>
                  <a:srgbClr val="002060"/>
                </a:solidFill>
                <a:effectLst/>
                <a:latin typeface="Century Gothic" panose="020B0502020202020204" pitchFamily="34" charset="0"/>
              </a:rPr>
              <a:t>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 </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avenida</a:t>
            </a:r>
            <a:r>
              <a:rPr lang="en-GB" sz="1200" dirty="0"/>
              <a:t> [1931] </a:t>
            </a:r>
            <a:r>
              <a:rPr lang="es-ES" sz="1200" dirty="0"/>
              <a:t>atracciones [&gt;5000] </a:t>
            </a:r>
            <a:r>
              <a:rPr lang="en-GB" sz="1200" dirty="0"/>
              <a:t>festival [3194] </a:t>
            </a:r>
            <a:r>
              <a:rPr lang="es-ES" sz="1200" dirty="0"/>
              <a:t>limonada [&gt;5000] </a:t>
            </a:r>
            <a:r>
              <a:rPr lang="en-GB" sz="1200" dirty="0" err="1"/>
              <a:t>región</a:t>
            </a:r>
            <a:r>
              <a:rPr lang="en-GB" sz="1200" dirty="0"/>
              <a:t> [545] </a:t>
            </a:r>
            <a:r>
              <a:rPr lang="en-GB" sz="1200" dirty="0" err="1"/>
              <a:t>traje</a:t>
            </a:r>
            <a:r>
              <a:rPr lang="en-GB" sz="1200" dirty="0"/>
              <a:t> [1689] sur [661] </a:t>
            </a:r>
            <a:r>
              <a:rPr lang="en-GB" sz="1200" dirty="0" err="1"/>
              <a:t>colorido</a:t>
            </a:r>
            <a:r>
              <a:rPr lang="en-GB" sz="12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[6/8]</a:t>
            </a:r>
            <a:br>
              <a:rPr lang="en-GB" b="0" baseline="0" dirty="0"/>
            </a:br>
            <a:br>
              <a:rPr lang="en-GB" b="0" baseline="0" dirty="0"/>
            </a:br>
            <a:r>
              <a:rPr lang="en-GB" b="1" baseline="0" dirty="0"/>
              <a:t>Transcription</a:t>
            </a:r>
            <a:r>
              <a:rPr lang="en-GB" b="0" baseline="0" dirty="0"/>
              <a:t>:</a:t>
            </a:r>
            <a:br>
              <a:rPr lang="en-GB" b="0" baseline="0" dirty="0"/>
            </a:br>
            <a:r>
              <a:rPr lang="en-GB" b="0" baseline="0" dirty="0"/>
              <a:t>Ven un </a:t>
            </a:r>
            <a:r>
              <a:rPr lang="en-GB" b="0" baseline="0" dirty="0" err="1"/>
              <a:t>espectáculo</a:t>
            </a:r>
            <a:r>
              <a:rPr lang="en-GB" b="0" baseline="0" dirty="0"/>
              <a:t> de flamenco.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4888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[7/8]</a:t>
            </a:r>
            <a:br>
              <a:rPr lang="en-GB" b="0" baseline="0" dirty="0"/>
            </a:br>
            <a:br>
              <a:rPr lang="en-GB" b="0" baseline="0" dirty="0"/>
            </a:br>
            <a:r>
              <a:rPr lang="en-GB" b="1" baseline="0" dirty="0"/>
              <a:t>Transcription</a:t>
            </a:r>
            <a:r>
              <a:rPr lang="en-GB" b="0" baseline="0" dirty="0"/>
              <a:t>:</a:t>
            </a:r>
            <a:br>
              <a:rPr lang="en-GB" b="0" baseline="0" dirty="0"/>
            </a:br>
            <a:r>
              <a:rPr lang="en-GB" b="0" baseline="0" dirty="0"/>
              <a:t>Lee </a:t>
            </a:r>
            <a:r>
              <a:rPr lang="en-GB" b="0" baseline="0" dirty="0" err="1"/>
              <a:t>el</a:t>
            </a:r>
            <a:r>
              <a:rPr lang="en-GB" b="0" baseline="0" dirty="0"/>
              <a:t> </a:t>
            </a:r>
            <a:r>
              <a:rPr lang="en-GB" b="0" baseline="0" dirty="0" err="1"/>
              <a:t>mapa</a:t>
            </a:r>
            <a:r>
              <a:rPr lang="en-GB" b="0" baseline="0" dirty="0"/>
              <a:t> de la ciudad.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808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[8/8]</a:t>
            </a:r>
            <a:br>
              <a:rPr lang="en-GB" b="0" baseline="0" dirty="0"/>
            </a:br>
            <a:br>
              <a:rPr lang="en-GB" b="0" baseline="0" dirty="0"/>
            </a:br>
            <a:r>
              <a:rPr lang="en-GB" b="1" baseline="0" dirty="0"/>
              <a:t>Transcription</a:t>
            </a:r>
            <a:r>
              <a:rPr lang="en-GB" b="0" baseline="0" dirty="0"/>
              <a:t>:</a:t>
            </a:r>
            <a:br>
              <a:rPr lang="en-GB" b="0" baseline="0" dirty="0"/>
            </a:br>
            <a:r>
              <a:rPr lang="en-GB" b="0" baseline="0" dirty="0"/>
              <a:t>Hace </a:t>
            </a:r>
            <a:r>
              <a:rPr lang="en-GB" b="0" baseline="0" dirty="0" err="1"/>
              <a:t>muchas</a:t>
            </a:r>
            <a:r>
              <a:rPr lang="en-GB" b="0" baseline="0" dirty="0"/>
              <a:t> </a:t>
            </a:r>
            <a:r>
              <a:rPr lang="en-GB" b="0" baseline="0" dirty="0" err="1"/>
              <a:t>fotos</a:t>
            </a:r>
            <a:r>
              <a:rPr lang="en-GB" b="0" baseline="0" dirty="0"/>
              <a:t>.</a:t>
            </a: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012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and Quique do at La Feria de Abril. </a:t>
            </a:r>
          </a:p>
          <a:p>
            <a:pPr marL="228600" indent="-228600">
              <a:buAutoNum type="arabicPeriod"/>
            </a:pPr>
            <a:r>
              <a:rPr lang="en-GB" baseline="0" dirty="0"/>
              <a:t>The Venn diagram shows what Quique and Sofía do together, and what each does on his/her 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a:t>
            </a:r>
            <a:r>
              <a:rPr lang="en-GB" baseline="0" dirty="0" err="1"/>
              <a:t>hace</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err="1"/>
              <a:t>hacer</a:t>
            </a:r>
            <a:r>
              <a:rPr lang="en-US" b="0" dirty="0"/>
              <a:t>, comer, </a:t>
            </a:r>
            <a:r>
              <a:rPr lang="en-US" b="0" dirty="0" err="1"/>
              <a:t>ver</a:t>
            </a:r>
            <a:r>
              <a:rPr lang="en-US" b="0" dirty="0"/>
              <a:t>, </a:t>
            </a:r>
            <a:r>
              <a:rPr lang="en-US" b="0" dirty="0" err="1"/>
              <a:t>pasear</a:t>
            </a:r>
            <a:r>
              <a:rPr lang="en-US" b="0" dirty="0"/>
              <a:t>, </a:t>
            </a:r>
            <a:r>
              <a:rPr lang="en-US" b="0" dirty="0" err="1"/>
              <a:t>llevar</a:t>
            </a:r>
            <a:r>
              <a:rPr lang="en-US" b="0" dirty="0"/>
              <a:t>, leer, comer, </a:t>
            </a:r>
            <a:r>
              <a:rPr lang="en-US" b="0" dirty="0" err="1"/>
              <a:t>estar</a:t>
            </a:r>
            <a:r>
              <a:rPr lang="en-US" b="0" dirty="0"/>
              <a:t>, </a:t>
            </a:r>
            <a:r>
              <a:rPr lang="en-US" b="0" dirty="0" err="1"/>
              <a:t>bailar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br>
              <a:rPr lang="en-GB" b="1" dirty="0"/>
            </a:br>
            <a:endParaRPr lang="en-GB" b="1" dirty="0"/>
          </a:p>
          <a:p>
            <a:r>
              <a:rPr lang="en-GB" b="1" dirty="0"/>
              <a:t>Aim: </a:t>
            </a:r>
            <a:r>
              <a:rPr lang="en-US" b="0" dirty="0"/>
              <a:t>to </a:t>
            </a:r>
            <a:r>
              <a:rPr lang="en-GB" b="0" i="0" dirty="0">
                <a:solidFill>
                  <a:srgbClr val="4D5156"/>
                </a:solidFill>
                <a:effectLst/>
                <a:latin typeface="arial" panose="020B0604020202020204" pitchFamily="34" charset="0"/>
              </a:rPr>
              <a:t>explore </a:t>
            </a:r>
            <a:r>
              <a:rPr lang="en-GB" b="1" i="0" dirty="0">
                <a:solidFill>
                  <a:srgbClr val="4D5156"/>
                </a:solidFill>
                <a:effectLst/>
                <a:latin typeface="arial" panose="020B0604020202020204" pitchFamily="34" charset="0"/>
              </a:rPr>
              <a:t>sound</a:t>
            </a:r>
            <a:r>
              <a:rPr lang="en-GB" b="0" i="0" dirty="0">
                <a:solidFill>
                  <a:srgbClr val="4D5156"/>
                </a:solidFill>
                <a:effectLst/>
                <a:latin typeface="arial" panose="020B0604020202020204" pitchFamily="34" charset="0"/>
              </a:rPr>
              <a:t> and </a:t>
            </a:r>
            <a:r>
              <a:rPr lang="en-GB" b="1" i="0" dirty="0">
                <a:solidFill>
                  <a:srgbClr val="5F6368"/>
                </a:solidFill>
                <a:effectLst/>
                <a:latin typeface="arial" panose="020B0604020202020204" pitchFamily="34" charset="0"/>
              </a:rPr>
              <a:t>rhythm</a:t>
            </a:r>
            <a:r>
              <a:rPr lang="en-GB" b="0" i="0" dirty="0">
                <a:solidFill>
                  <a:srgbClr val="4D5156"/>
                </a:solidFill>
                <a:effectLst/>
                <a:latin typeface="arial" panose="020B0604020202020204" pitchFamily="34" charset="0"/>
              </a:rPr>
              <a:t> in order to </a:t>
            </a:r>
            <a:r>
              <a:rPr lang="en-US" b="0" dirty="0"/>
              <a:t>develop cultural awareness and appreciation of Spanish music. </a:t>
            </a:r>
            <a:br>
              <a:rPr lang="en-GB" dirty="0"/>
            </a:br>
            <a:endParaRPr lang="en-GB" dirty="0"/>
          </a:p>
          <a:p>
            <a:r>
              <a:rPr lang="en-GB" b="1" dirty="0"/>
              <a:t>Procedure:</a:t>
            </a:r>
            <a:br>
              <a:rPr lang="en-GB" dirty="0"/>
            </a:br>
            <a:r>
              <a:rPr lang="en-GB" dirty="0"/>
              <a:t>1. Tell pupils you are going to learn the basics of flamenco rhythms and clarify the key terms. They do not need to recognise these words in the video as pictures are provided.</a:t>
            </a:r>
          </a:p>
          <a:p>
            <a:r>
              <a:rPr lang="en-GB" dirty="0"/>
              <a:t>2. Play the video and encourage pupils to join. Teachers can pause after ‘</a:t>
            </a:r>
            <a:r>
              <a:rPr lang="en-GB" dirty="0" err="1"/>
              <a:t>ahora</a:t>
            </a:r>
            <a:r>
              <a:rPr lang="en-GB" dirty="0"/>
              <a:t> </a:t>
            </a:r>
            <a:r>
              <a:rPr lang="en-GB" dirty="0" err="1"/>
              <a:t>tú</a:t>
            </a:r>
            <a:r>
              <a:rPr lang="en-GB" dirty="0"/>
              <a:t>’ and give pupils time to practise before moving on to the next sequence. </a:t>
            </a: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626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the three accent rules.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They may need to listen to each one several times.  Encourage them!</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where the accents are.  Each of the words has an accent.</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4. Teacher brings up the information about Spanish street names and Cervantes.</a:t>
            </a:r>
          </a:p>
          <a:p>
            <a:pPr marL="0" lvl="0" indent="0" algn="l" rtl="0">
              <a:spcBef>
                <a:spcPts val="0"/>
              </a:spcBef>
              <a:spcAft>
                <a:spcPts val="0"/>
              </a:spcAft>
              <a:buNone/>
            </a:pPr>
            <a:r>
              <a:rPr lang="en-GB" b="0" dirty="0"/>
              <a:t>5. Pupils work in pairs to pronounce the street names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E Calle Valle </a:t>
            </a:r>
            <a:r>
              <a:rPr lang="en-GB" sz="1200" b="0" strike="noStrike" spc="-1" dirty="0" err="1">
                <a:latin typeface="Arial"/>
              </a:rPr>
              <a:t>Inclán</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Avenida Isabel la Católica</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Calle Velázquez</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Can San Pedro </a:t>
            </a:r>
            <a:r>
              <a:rPr lang="en-GB" sz="1200" b="0" strike="noStrike" spc="-1" dirty="0" err="1">
                <a:latin typeface="Arial"/>
              </a:rPr>
              <a:t>Mártir</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4 Calle Colón</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5 Calle </a:t>
            </a:r>
            <a:r>
              <a:rPr lang="en-GB" sz="1200" b="0" strike="noStrike" spc="-1" dirty="0" err="1">
                <a:latin typeface="Arial"/>
              </a:rPr>
              <a:t>Júpiter</a:t>
            </a:r>
            <a:endParaRPr lang="en-GB" sz="1200" b="0" strike="noStrike" spc="-1" dirty="0">
              <a:latin typeface="Arial"/>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By Diego Velázquez - Galería online, Museo del Prado., Public Domain, https://commons.wikimedia.org/w/index.php?curid=15474596</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http://www.gritosdemadrid.es/15x15-calle-de-velazquez-cartel-calle-azulejo/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t>
            </a:r>
            <a:r>
              <a:rPr lang="en-GB" b="0" dirty="0" err="1"/>
              <a:t>Ejemplo</a:t>
            </a:r>
            <a:r>
              <a:rPr lang="en-GB" b="0" dirty="0"/>
              <a:t>] (9 slides in total but it is fine to do fewer)</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transcription of previously taught vocabulary.</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sentence in Spanish and the correct letter A or 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both.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6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ask pupils to translate the </a:t>
            </a:r>
            <a:r>
              <a:rPr lang="en-GB" b="0" baseline="0" dirty="0" err="1"/>
              <a:t>setence</a:t>
            </a:r>
            <a:r>
              <a:rPr lang="en-GB" b="0" baseline="0" dirty="0"/>
              <a:t> into English after transcribing it, and before they see the picture cues.  Note that for this option, teachers will need to adjust the slides so that the singular options are always A.</a:t>
            </a:r>
            <a:br>
              <a:rPr lang="en-GB" b="0" baseline="0" dirty="0"/>
            </a:br>
            <a:br>
              <a:rPr lang="en-GB" b="0" baseline="0" dirty="0"/>
            </a:br>
            <a:r>
              <a:rPr lang="en-GB" b="1" baseline="0" dirty="0"/>
              <a:t>Transcription</a:t>
            </a:r>
            <a:r>
              <a:rPr lang="en-GB" b="0" baseline="0" dirty="0"/>
              <a:t>:</a:t>
            </a:r>
            <a:br>
              <a:rPr lang="en-GB" b="0" baseline="0" dirty="0"/>
            </a:br>
            <a:r>
              <a:rPr lang="en-GB" b="0" baseline="0" dirty="0" err="1"/>
              <a:t>Llevan</a:t>
            </a:r>
            <a:r>
              <a:rPr lang="en-GB" b="0" baseline="0" dirty="0"/>
              <a:t> </a:t>
            </a:r>
            <a:r>
              <a:rPr lang="en-GB" b="0" baseline="0" dirty="0" err="1"/>
              <a:t>una</a:t>
            </a:r>
            <a:r>
              <a:rPr lang="en-GB" b="0" baseline="0" dirty="0"/>
              <a:t> </a:t>
            </a:r>
            <a:r>
              <a:rPr lang="en-GB" b="0" baseline="0" dirty="0" err="1"/>
              <a:t>flor</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Ve</a:t>
            </a:r>
            <a:r>
              <a:rPr lang="en-GB" b="0" baseline="0" dirty="0"/>
              <a:t> las luces con papá.</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https://www.sevilla.org/fiestas-de-la-ciudad/feria-de-sevilla/cuando-es-la-feria</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804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sz="1200" b="0" kern="0" dirty="0">
                <a:solidFill>
                  <a:prstClr val="white"/>
                </a:solidFill>
                <a:latin typeface="Century Gothic" panose="020B0502020202020204" pitchFamily="34" charset="0"/>
              </a:rPr>
              <a:t>Come </a:t>
            </a:r>
            <a:r>
              <a:rPr lang="en-GB" sz="1200" b="0" kern="0" dirty="0" err="1">
                <a:solidFill>
                  <a:prstClr val="white"/>
                </a:solidFill>
                <a:latin typeface="Century Gothic" panose="020B0502020202020204" pitchFamily="34" charset="0"/>
              </a:rPr>
              <a:t>pescado</a:t>
            </a:r>
            <a:r>
              <a:rPr lang="en-GB" sz="1200" b="0" kern="0" dirty="0">
                <a:solidFill>
                  <a:prstClr val="white"/>
                </a:solidFill>
                <a:latin typeface="Century Gothic" panose="020B0502020202020204" pitchFamily="34" charset="0"/>
              </a:rPr>
              <a:t>. ¡Es </a:t>
            </a:r>
            <a:r>
              <a:rPr lang="en-GB" sz="1200" b="0" kern="0" dirty="0" err="1">
                <a:solidFill>
                  <a:prstClr val="white"/>
                </a:solidFill>
                <a:latin typeface="Century Gothic" panose="020B0502020202020204" pitchFamily="34" charset="0"/>
              </a:rPr>
              <a:t>muy</a:t>
            </a:r>
            <a:r>
              <a:rPr lang="en-GB" sz="1200" b="0" kern="0" dirty="0">
                <a:solidFill>
                  <a:prstClr val="white"/>
                </a:solidFill>
                <a:latin typeface="Century Gothic" panose="020B0502020202020204" pitchFamily="34" charset="0"/>
              </a:rPr>
              <a:t> </a:t>
            </a:r>
            <a:r>
              <a:rPr lang="en-GB" sz="1200" b="0" kern="0" dirty="0" err="1">
                <a:solidFill>
                  <a:prstClr val="white"/>
                </a:solidFill>
                <a:latin typeface="Century Gothic" panose="020B0502020202020204" pitchFamily="34" charset="0"/>
              </a:rPr>
              <a:t>típico</a:t>
            </a:r>
            <a:r>
              <a:rPr lang="en-GB" sz="1200" b="0" kern="0" dirty="0">
                <a:solidFill>
                  <a:prstClr val="white"/>
                </a:solidFill>
                <a:latin typeface="Century Gothic" panose="020B0502020202020204" pitchFamily="34" charset="0"/>
              </a:rPr>
              <a:t>!</a:t>
            </a:r>
            <a:endPar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https://asgt.es/feria-de-abril-y-tendencias-gastronomicas/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198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[3/8]</a:t>
            </a:r>
            <a:br>
              <a:rPr lang="en-GB" b="0" baseline="0" dirty="0"/>
            </a:br>
            <a:br>
              <a:rPr lang="en-GB" b="0" baseline="0" dirty="0"/>
            </a:br>
            <a:r>
              <a:rPr lang="en-GB" b="1" baseline="0" dirty="0"/>
              <a:t>Transcription</a:t>
            </a:r>
            <a:r>
              <a:rPr lang="en-GB" b="0" baseline="0" dirty="0"/>
              <a:t>:</a:t>
            </a:r>
            <a:br>
              <a:rPr lang="en-GB" b="0" baseline="0" dirty="0"/>
            </a:br>
            <a:r>
              <a:rPr lang="en-GB" b="0" baseline="0" dirty="0"/>
              <a:t>Están </a:t>
            </a:r>
            <a:r>
              <a:rPr lang="en-GB" b="0" baseline="0" dirty="0" err="1"/>
              <a:t>delante</a:t>
            </a:r>
            <a:r>
              <a:rPr lang="en-GB" b="0" baseline="0" dirty="0"/>
              <a:t> de la </a:t>
            </a:r>
            <a:r>
              <a:rPr lang="en-GB" b="0" baseline="0" dirty="0" err="1"/>
              <a:t>puerta</a:t>
            </a:r>
            <a:r>
              <a:rPr lang="en-GB" b="0" baseline="0" dirty="0"/>
              <a:t> </a:t>
            </a:r>
            <a:r>
              <a:rPr lang="en-GB" b="0" baseline="0" dirty="0" err="1"/>
              <a:t>grande</a:t>
            </a:r>
            <a:r>
              <a:rPr lang="en-GB" b="0" baseline="0" dirty="0"/>
              <a:t>.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https://www.sevilla.org/fiestas-de-la-ciudad/feria-de-sevilla/cuando-es-la-feria</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501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Visita</a:t>
            </a:r>
            <a:r>
              <a:rPr lang="en-GB" b="0" baseline="0" dirty="0"/>
              <a:t> </a:t>
            </a:r>
            <a:r>
              <a:rPr lang="en-GB" b="0" baseline="0" dirty="0" err="1"/>
              <a:t>una</a:t>
            </a:r>
            <a:r>
              <a:rPr lang="en-GB" b="0" baseline="0" dirty="0"/>
              <a:t> plaza muy famosa: la plaza de España.</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26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Pasean</a:t>
            </a:r>
            <a:r>
              <a:rPr lang="en-GB" b="0" baseline="0" dirty="0"/>
              <a:t> por </a:t>
            </a:r>
            <a:r>
              <a:rPr lang="en-GB" b="0" baseline="0" dirty="0" err="1"/>
              <a:t>el</a:t>
            </a:r>
            <a:r>
              <a:rPr lang="en-GB" b="0" baseline="0" dirty="0"/>
              <a:t> </a:t>
            </a:r>
            <a:r>
              <a:rPr lang="en-GB" b="0" baseline="0" dirty="0" err="1"/>
              <a:t>centro</a:t>
            </a:r>
            <a:r>
              <a:rPr lang="en-GB" b="0" baseline="0" dirty="0"/>
              <a:t> de la ciudad. </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7078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18/04/2023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18/04/2023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3.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25.png"/><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2.png"/><Relationship Id="rId18" Type="http://schemas.microsoft.com/office/2007/relationships/hdphoto" Target="../media/hdphoto1.wdp"/><Relationship Id="rId3" Type="http://schemas.openxmlformats.org/officeDocument/2006/relationships/audio" Target="../media/audio25.wav"/><Relationship Id="rId21" Type="http://schemas.openxmlformats.org/officeDocument/2006/relationships/image" Target="../media/image37.png"/><Relationship Id="rId7" Type="http://schemas.openxmlformats.org/officeDocument/2006/relationships/image" Target="../media/image29.svg"/><Relationship Id="rId12" Type="http://schemas.openxmlformats.org/officeDocument/2006/relationships/image" Target="../media/image31.png"/><Relationship Id="rId17" Type="http://schemas.openxmlformats.org/officeDocument/2006/relationships/image" Target="../media/image3.png"/><Relationship Id="rId2" Type="http://schemas.openxmlformats.org/officeDocument/2006/relationships/notesSlide" Target="../notesSlides/notesSlide13.xml"/><Relationship Id="rId16" Type="http://schemas.microsoft.com/office/2007/relationships/hdphoto" Target="../media/hdphoto5.wdp"/><Relationship Id="rId20"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0.png"/><Relationship Id="rId24" Type="http://schemas.openxmlformats.org/officeDocument/2006/relationships/image" Target="../media/image40.png"/><Relationship Id="rId5" Type="http://schemas.openxmlformats.org/officeDocument/2006/relationships/image" Target="../media/image27.png"/><Relationship Id="rId15" Type="http://schemas.openxmlformats.org/officeDocument/2006/relationships/image" Target="../media/image34.png"/><Relationship Id="rId23" Type="http://schemas.openxmlformats.org/officeDocument/2006/relationships/image" Target="../media/image39.png"/><Relationship Id="rId10" Type="http://schemas.openxmlformats.org/officeDocument/2006/relationships/image" Target="../media/image16.gif"/><Relationship Id="rId19" Type="http://schemas.openxmlformats.org/officeDocument/2006/relationships/image" Target="../media/image35.jpg"/><Relationship Id="rId4" Type="http://schemas.openxmlformats.org/officeDocument/2006/relationships/audio" Target="../media/audio26.wav"/><Relationship Id="rId9" Type="http://schemas.openxmlformats.org/officeDocument/2006/relationships/image" Target="../media/image17.gif"/><Relationship Id="rId14" Type="http://schemas.openxmlformats.org/officeDocument/2006/relationships/image" Target="../media/image33.png"/><Relationship Id="rId22"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28.wav"/></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5.xml"/><Relationship Id="rId7"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ideo" Target="https://www.youtube.com/embed/gOD0rdNX26s?feature=oembed" TargetMode="Externa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audio" Target="../media/audio29.wav"/><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5.png"/><Relationship Id="rId15" Type="http://schemas.openxmlformats.org/officeDocument/2006/relationships/image" Target="../media/image7.jpe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2.wav"/><Relationship Id="rId7" Type="http://schemas.openxmlformats.org/officeDocument/2006/relationships/audio" Target="../media/audio15.wav"/><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17.gif"/><Relationship Id="rId4" Type="http://schemas.openxmlformats.org/officeDocument/2006/relationships/audio" Target="../media/audio13.wav"/><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7.wav"/><Relationship Id="rId7"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audio" Target="../media/audio14.wav"/><Relationship Id="rId4" Type="http://schemas.openxmlformats.org/officeDocument/2006/relationships/image" Target="../media/image1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8.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9.wav"/><Relationship Id="rId7"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20.wav"/><Relationship Id="rId7"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21.wav"/><Relationship Id="rId7"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2" name="Picture 8" descr="La Feria de Sevilla, ¿es un lugar para ir con niños?">
            <a:extLst>
              <a:ext uri="{FF2B5EF4-FFF2-40B4-BE49-F238E27FC236}">
                <a16:creationId xmlns:a16="http://schemas.microsoft.com/office/drawing/2014/main" id="{B4481B8E-7FB0-D892-8D18-BB42D1902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1" y="2324073"/>
            <a:ext cx="3993759"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BFE46CD-396B-AEC1-C65A-6809D2C35131}"/>
              </a:ext>
            </a:extLst>
          </p:cNvPr>
          <p:cNvSpPr/>
          <p:nvPr/>
        </p:nvSpPr>
        <p:spPr>
          <a:xfrm>
            <a:off x="19050" y="3934223"/>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pic>
        <p:nvPicPr>
          <p:cNvPr id="14" name="Picture 13" descr="Shape&#10;&#10;Description automatically generated with low confidence">
            <a:extLst>
              <a:ext uri="{FF2B5EF4-FFF2-40B4-BE49-F238E27FC236}">
                <a16:creationId xmlns:a16="http://schemas.microsoft.com/office/drawing/2014/main" id="{4675B23E-8A9C-0AE0-78D9-198EF5858B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3691751" y="2038364"/>
            <a:ext cx="1039747" cy="638193"/>
          </a:xfrm>
          <a:prstGeom prst="rect">
            <a:avLst/>
          </a:prstGeom>
        </p:spPr>
      </p:pic>
      <p:pic>
        <p:nvPicPr>
          <p:cNvPr id="15" name="Picture 6" descr="Vector gratuito ilustración de mujer flamenca dibujada a mano">
            <a:extLst>
              <a:ext uri="{FF2B5EF4-FFF2-40B4-BE49-F238E27FC236}">
                <a16:creationId xmlns:a16="http://schemas.microsoft.com/office/drawing/2014/main" id="{86B25044-C2CF-9E0A-8F95-A9A1FB697C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4907527" y="4765220"/>
            <a:ext cx="1920651" cy="192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4" name="Picture 2" descr="Free photos of To dance">
            <a:extLst>
              <a:ext uri="{FF2B5EF4-FFF2-40B4-BE49-F238E27FC236}">
                <a16:creationId xmlns:a16="http://schemas.microsoft.com/office/drawing/2014/main" id="{C455B361-EC36-CD34-1901-B9B74B04B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072" y="1935009"/>
            <a:ext cx="33432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hotos of To dance">
            <a:extLst>
              <a:ext uri="{FF2B5EF4-FFF2-40B4-BE49-F238E27FC236}">
                <a16:creationId xmlns:a16="http://schemas.microsoft.com/office/drawing/2014/main" id="{4AAD0728-E534-C8E9-E12A-9D9D946BC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891" y="2013942"/>
            <a:ext cx="3343275"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[6/8]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0.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Ven un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espectáculo</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flamenco.</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10256682" y="3327829"/>
            <a:ext cx="1387260" cy="1866314"/>
          </a:xfrm>
          <a:prstGeom prst="rect">
            <a:avLst/>
          </a:prstGeom>
        </p:spPr>
      </p:pic>
      <p:grpSp>
        <p:nvGrpSpPr>
          <p:cNvPr id="7" name="Group 6">
            <a:extLst>
              <a:ext uri="{FF2B5EF4-FFF2-40B4-BE49-F238E27FC236}">
                <a16:creationId xmlns:a16="http://schemas.microsoft.com/office/drawing/2014/main" id="{EE987934-14BF-E64F-35CF-F1ECFB29ACC7}"/>
              </a:ext>
            </a:extLst>
          </p:cNvPr>
          <p:cNvGrpSpPr/>
          <p:nvPr/>
        </p:nvGrpSpPr>
        <p:grpSpPr>
          <a:xfrm>
            <a:off x="4433438" y="3086005"/>
            <a:ext cx="939351" cy="2186005"/>
            <a:chOff x="6056697" y="2556551"/>
            <a:chExt cx="939351" cy="2186005"/>
          </a:xfrm>
        </p:grpSpPr>
        <p:pic>
          <p:nvPicPr>
            <p:cNvPr id="8" name="Picture 7">
              <a:extLst>
                <a:ext uri="{FF2B5EF4-FFF2-40B4-BE49-F238E27FC236}">
                  <a16:creationId xmlns:a16="http://schemas.microsoft.com/office/drawing/2014/main" id="{358E7F86-B117-11A1-6E29-853861B2B1A7}"/>
                </a:ext>
              </a:extLst>
            </p:cNvPr>
            <p:cNvPicPr>
              <a:picLocks noChangeAspect="1"/>
            </p:cNvPicPr>
            <p:nvPr/>
          </p:nvPicPr>
          <p:blipFill rotWithShape="1">
            <a:blip r:embed="rId6"/>
            <a:srcRect r="47659"/>
            <a:stretch/>
          </p:blipFill>
          <p:spPr>
            <a:xfrm>
              <a:off x="6056697" y="2556551"/>
              <a:ext cx="850490" cy="2186005"/>
            </a:xfrm>
            <a:prstGeom prst="rect">
              <a:avLst/>
            </a:prstGeom>
          </p:spPr>
        </p:pic>
        <p:sp>
          <p:nvSpPr>
            <p:cNvPr id="9" name="Rectangle 8">
              <a:extLst>
                <a:ext uri="{FF2B5EF4-FFF2-40B4-BE49-F238E27FC236}">
                  <a16:creationId xmlns:a16="http://schemas.microsoft.com/office/drawing/2014/main" id="{92BC37CC-30D5-A8D4-BEC9-616272A9480E}"/>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Oval 31">
            <a:extLst>
              <a:ext uri="{FF2B5EF4-FFF2-40B4-BE49-F238E27FC236}">
                <a16:creationId xmlns:a16="http://schemas.microsoft.com/office/drawing/2014/main" id="{8DDB8D2A-D5D6-4E53-B81A-89A4FFB5C5A6}"/>
              </a:ext>
            </a:extLst>
          </p:cNvPr>
          <p:cNvSpPr/>
          <p:nvPr/>
        </p:nvSpPr>
        <p:spPr>
          <a:xfrm>
            <a:off x="6737933" y="1772632"/>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6" name="Google Shape;108;p3">
            <a:hlinkClick r:id="" action="ppaction://noaction">
              <a:snd r:embed="rId7" name="4_2.wav"/>
            </a:hlinkClick>
            <a:extLst>
              <a:ext uri="{FF2B5EF4-FFF2-40B4-BE49-F238E27FC236}">
                <a16:creationId xmlns:a16="http://schemas.microsoft.com/office/drawing/2014/main" id="{F6DFCB6C-BD4E-CDF0-3D78-A7F736E1D52B}"/>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98426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a:extLst>
              <a:ext uri="{FF2B5EF4-FFF2-40B4-BE49-F238E27FC236}">
                <a16:creationId xmlns:a16="http://schemas.microsoft.com/office/drawing/2014/main" id="{70A905FC-EAC4-5420-9DAC-FD52D3A26A5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7160564" y="2792307"/>
            <a:ext cx="3249705" cy="245537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[7/8]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6">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1.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mapa</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la ciudad.</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7"/>
          <a:stretch>
            <a:fillRect/>
          </a:stretch>
        </p:blipFill>
        <p:spPr>
          <a:xfrm>
            <a:off x="10256682" y="3327829"/>
            <a:ext cx="1387260" cy="1866314"/>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260751" y="1829315"/>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32F19308-B70C-5D25-C00D-DDD5DA60748C}"/>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1049211" y="2693001"/>
            <a:ext cx="3249705" cy="2455374"/>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F1B7561A-AE70-7F53-09FC-17967DEFE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8225" y="3366049"/>
            <a:ext cx="687478" cy="1789873"/>
          </a:xfrm>
          <a:prstGeom prst="rect">
            <a:avLst/>
          </a:prstGeom>
        </p:spPr>
      </p:pic>
      <p:sp>
        <p:nvSpPr>
          <p:cNvPr id="6" name="Google Shape;108;p3">
            <a:hlinkClick r:id="" action="ppaction://noaction">
              <a:snd r:embed="rId9" name="4_2.wav"/>
            </a:hlinkClick>
            <a:extLst>
              <a:ext uri="{FF2B5EF4-FFF2-40B4-BE49-F238E27FC236}">
                <a16:creationId xmlns:a16="http://schemas.microsoft.com/office/drawing/2014/main" id="{AA03DC47-8EBA-7153-AE43-2B5C3A47C0E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685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[8/8]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2.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Hace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muchas</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fotos</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5"/>
          <a:stretch>
            <a:fillRect/>
          </a:stretch>
        </p:blipFill>
        <p:spPr>
          <a:xfrm>
            <a:off x="9610803" y="3369160"/>
            <a:ext cx="1387260" cy="1866314"/>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992196" y="1736884"/>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nvGrpSpPr>
          <p:cNvPr id="6" name="Group 5">
            <a:extLst>
              <a:ext uri="{FF2B5EF4-FFF2-40B4-BE49-F238E27FC236}">
                <a16:creationId xmlns:a16="http://schemas.microsoft.com/office/drawing/2014/main" id="{8595A564-1474-0D0F-D8D1-F33FD4137577}"/>
              </a:ext>
            </a:extLst>
          </p:cNvPr>
          <p:cNvGrpSpPr/>
          <p:nvPr/>
        </p:nvGrpSpPr>
        <p:grpSpPr>
          <a:xfrm>
            <a:off x="3130418" y="2848866"/>
            <a:ext cx="939351" cy="2186005"/>
            <a:chOff x="6056697" y="2556551"/>
            <a:chExt cx="939351" cy="2186005"/>
          </a:xfrm>
        </p:grpSpPr>
        <p:pic>
          <p:nvPicPr>
            <p:cNvPr id="7" name="Picture 6">
              <a:extLst>
                <a:ext uri="{FF2B5EF4-FFF2-40B4-BE49-F238E27FC236}">
                  <a16:creationId xmlns:a16="http://schemas.microsoft.com/office/drawing/2014/main" id="{2D16325E-167A-D46F-EE99-518120B63972}"/>
                </a:ext>
              </a:extLst>
            </p:cNvPr>
            <p:cNvPicPr>
              <a:picLocks noChangeAspect="1"/>
            </p:cNvPicPr>
            <p:nvPr/>
          </p:nvPicPr>
          <p:blipFill rotWithShape="1">
            <a:blip r:embed="rId5"/>
            <a:srcRect r="47659"/>
            <a:stretch/>
          </p:blipFill>
          <p:spPr>
            <a:xfrm>
              <a:off x="6056697" y="2556551"/>
              <a:ext cx="850490" cy="2186005"/>
            </a:xfrm>
            <a:prstGeom prst="rect">
              <a:avLst/>
            </a:prstGeom>
          </p:spPr>
        </p:pic>
        <p:sp>
          <p:nvSpPr>
            <p:cNvPr id="8" name="Rectangle 7">
              <a:extLst>
                <a:ext uri="{FF2B5EF4-FFF2-40B4-BE49-F238E27FC236}">
                  <a16:creationId xmlns:a16="http://schemas.microsoft.com/office/drawing/2014/main" id="{70E6B1AF-89B6-C6B6-30CC-966FBA29FC57}"/>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194" name="Picture 2" descr="Free vector graphics of Camera">
            <a:extLst>
              <a:ext uri="{FF2B5EF4-FFF2-40B4-BE49-F238E27FC236}">
                <a16:creationId xmlns:a16="http://schemas.microsoft.com/office/drawing/2014/main" id="{FB2EC4C0-030D-2178-D358-4C79D4075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551" y="2953528"/>
            <a:ext cx="1387260" cy="9509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vector graphics of Camera">
            <a:extLst>
              <a:ext uri="{FF2B5EF4-FFF2-40B4-BE49-F238E27FC236}">
                <a16:creationId xmlns:a16="http://schemas.microsoft.com/office/drawing/2014/main" id="{15DC8C3F-EDF7-6EDC-6380-BB8228B1A1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7278" y="2848866"/>
            <a:ext cx="1387260" cy="95094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8;p3">
            <a:hlinkClick r:id="" action="ppaction://noaction">
              <a:snd r:embed="rId7" name="4_2.wav"/>
            </a:hlinkClick>
            <a:extLst>
              <a:ext uri="{FF2B5EF4-FFF2-40B4-BE49-F238E27FC236}">
                <a16:creationId xmlns:a16="http://schemas.microsoft.com/office/drawing/2014/main" id="{1F926A53-68A3-2C90-37A1-CC6367A2687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97129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13_2.wav"/>
            </a:hlinkClick>
            <a:extLst>
              <a:ext uri="{FF2B5EF4-FFF2-40B4-BE49-F238E27FC236}">
                <a16:creationId xmlns:a16="http://schemas.microsoft.com/office/drawing/2014/main" id="{207C148F-45EB-4409-B006-B3FFBC980597}"/>
              </a:ext>
            </a:extLst>
          </p:cNvPr>
          <p:cNvSpPr txBox="1"/>
          <p:nvPr/>
        </p:nvSpPr>
        <p:spPr>
          <a:xfrm>
            <a:off x="123171" y="959256"/>
            <a:ext cx="4084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998407" cy="582075"/>
            <a:chOff x="8587143" y="228599"/>
            <a:chExt cx="4130710"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hlinkClick r:id="" action="ppaction://noaction">
                <a:snd r:embed="rId4" name="13_1.wav"/>
              </a:hlinkClick>
              <a:extLst>
                <a:ext uri="{FF2B5EF4-FFF2-40B4-BE49-F238E27FC236}">
                  <a16:creationId xmlns:a16="http://schemas.microsoft.com/office/drawing/2014/main" id="{F07764BF-ED49-4CCF-A1B9-251BC423E67D}"/>
                </a:ext>
              </a:extLst>
            </p:cNvPr>
            <p:cNvSpPr txBox="1"/>
            <p:nvPr/>
          </p:nvSpPr>
          <p:spPr>
            <a:xfrm>
              <a:off x="8587145" y="340820"/>
              <a:ext cx="4130708" cy="734352"/>
            </a:xfrm>
            <a:prstGeom prst="rect">
              <a:avLst/>
            </a:prstGeom>
            <a:noFill/>
          </p:spPr>
          <p:txBody>
            <a:bodyPr wrap="square">
              <a:spAutoFit/>
            </a:bodyPr>
            <a:lstStyle/>
            <a:p>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Describe la visita a Sevilla de Sofía y Quique.</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5752" y="128500"/>
            <a:ext cx="816961" cy="938928"/>
          </a:xfrm>
          <a:prstGeom prst="rect">
            <a:avLst/>
          </a:prstGeom>
        </p:spPr>
      </p:pic>
      <p:sp>
        <p:nvSpPr>
          <p:cNvPr id="13" name="Oval 12">
            <a:hlinkClick r:id="" action="ppaction://noaction">
              <a:snd r:embed="rId8" name="ils regardent.wav"/>
            </a:hlinkClick>
            <a:extLst>
              <a:ext uri="{FF2B5EF4-FFF2-40B4-BE49-F238E27FC236}">
                <a16:creationId xmlns:a16="http://schemas.microsoft.com/office/drawing/2014/main" id="{63C496E0-C03E-4355-AFC1-37CA595BE103}"/>
              </a:ext>
            </a:extLst>
          </p:cNvPr>
          <p:cNvSpPr/>
          <p:nvPr/>
        </p:nvSpPr>
        <p:spPr>
          <a:xfrm>
            <a:off x="4267200" y="1884721"/>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Oval 13">
            <a:hlinkClick r:id="" action="ppaction://noaction">
              <a:snd r:embed="rId8" name="ils regardent.wav"/>
            </a:hlinkClick>
            <a:extLst>
              <a:ext uri="{FF2B5EF4-FFF2-40B4-BE49-F238E27FC236}">
                <a16:creationId xmlns:a16="http://schemas.microsoft.com/office/drawing/2014/main" id="{A7711DD2-7B20-47ED-927D-BFD5DD8A388F}"/>
              </a:ext>
            </a:extLst>
          </p:cNvPr>
          <p:cNvSpPr/>
          <p:nvPr/>
        </p:nvSpPr>
        <p:spPr>
          <a:xfrm>
            <a:off x="1918863" y="1913473"/>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3317" y="1878744"/>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5695" y="1518526"/>
            <a:ext cx="639259" cy="1664334"/>
          </a:xfrm>
          <a:prstGeom prst="rect">
            <a:avLst/>
          </a:prstGeom>
        </p:spPr>
      </p:pic>
      <p:grpSp>
        <p:nvGrpSpPr>
          <p:cNvPr id="7" name="Group 6">
            <a:extLst>
              <a:ext uri="{FF2B5EF4-FFF2-40B4-BE49-F238E27FC236}">
                <a16:creationId xmlns:a16="http://schemas.microsoft.com/office/drawing/2014/main" id="{2A6FE768-E380-4494-8115-D49F9E4AFA00}"/>
              </a:ext>
            </a:extLst>
          </p:cNvPr>
          <p:cNvGrpSpPr/>
          <p:nvPr/>
        </p:nvGrpSpPr>
        <p:grpSpPr>
          <a:xfrm>
            <a:off x="5970636" y="1672497"/>
            <a:ext cx="1097241" cy="1612696"/>
            <a:chOff x="5624777" y="2885200"/>
            <a:chExt cx="1097241" cy="1612696"/>
          </a:xfrm>
        </p:grpSpPr>
        <p:pic>
          <p:nvPicPr>
            <p:cNvPr id="21" name="Picture 20" descr="A picture containing text, doll, toy&#10;&#10;Description automatically generated">
              <a:extLst>
                <a:ext uri="{FF2B5EF4-FFF2-40B4-BE49-F238E27FC236}">
                  <a16:creationId xmlns:a16="http://schemas.microsoft.com/office/drawing/2014/main" id="{CF91F04E-A593-437F-9C75-EC81D5731E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22" name="Picture 21" descr="A picture containing text, toy, doll&#10;&#10;Description automatically generated">
              <a:extLst>
                <a:ext uri="{FF2B5EF4-FFF2-40B4-BE49-F238E27FC236}">
                  <a16:creationId xmlns:a16="http://schemas.microsoft.com/office/drawing/2014/main" id="{8BF8E893-842C-461C-B37A-B5E9FB1A1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11" name="Picture 10" descr="A picture containing chart&#10;&#10;Description automatically generated">
            <a:extLst>
              <a:ext uri="{FF2B5EF4-FFF2-40B4-BE49-F238E27FC236}">
                <a16:creationId xmlns:a16="http://schemas.microsoft.com/office/drawing/2014/main" id="{6EBE9263-9713-4DCE-8139-65A16149E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0771" y="2454006"/>
            <a:ext cx="362712" cy="725424"/>
          </a:xfrm>
          <a:prstGeom prst="rect">
            <a:avLst/>
          </a:prstGeom>
        </p:spPr>
      </p:pic>
      <p:sp>
        <p:nvSpPr>
          <p:cNvPr id="57" name="TextBox 56">
            <a:extLst>
              <a:ext uri="{FF2B5EF4-FFF2-40B4-BE49-F238E27FC236}">
                <a16:creationId xmlns:a16="http://schemas.microsoft.com/office/drawing/2014/main" id="{319DD5AA-BB01-4DEC-A3ED-048CAE0EF573}"/>
              </a:ext>
            </a:extLst>
          </p:cNvPr>
          <p:cNvSpPr txBox="1"/>
          <p:nvPr/>
        </p:nvSpPr>
        <p:spPr>
          <a:xfrm>
            <a:off x="7589520" y="6351033"/>
            <a:ext cx="4685049" cy="400110"/>
          </a:xfrm>
          <a:prstGeom prst="rect">
            <a:avLst/>
          </a:prstGeom>
          <a:solidFill>
            <a:schemeClr val="accent6">
              <a:lumMod val="40000"/>
              <a:lumOff val="60000"/>
            </a:schemeClr>
          </a:solidFill>
        </p:spPr>
        <p:txBody>
          <a:bodyPr wrap="square" rtlCol="0">
            <a:spAutoFit/>
          </a:bodyPr>
          <a:lstStyle/>
          <a:p>
            <a:pPr algn="ct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coches</a:t>
            </a:r>
            <a:r>
              <a:rPr lang="en-GB" sz="2000" dirty="0">
                <a:solidFill>
                  <a:srgbClr val="002060"/>
                </a:solidFill>
                <a:latin typeface="Century Gothic" panose="020B0502020202020204" pitchFamily="34" charset="0"/>
              </a:rPr>
              <a:t> de </a:t>
            </a:r>
            <a:r>
              <a:rPr lang="en-GB" sz="2000" b="1" dirty="0">
                <a:solidFill>
                  <a:srgbClr val="002060"/>
                </a:solidFill>
                <a:latin typeface="Century Gothic" panose="020B0502020202020204" pitchFamily="34" charset="0"/>
              </a:rPr>
              <a:t>caballos</a:t>
            </a:r>
            <a:r>
              <a:rPr lang="en-GB" sz="2000" dirty="0">
                <a:solidFill>
                  <a:srgbClr val="002060"/>
                </a:solidFill>
                <a:latin typeface="Century Gothic" panose="020B0502020202020204" pitchFamily="34" charset="0"/>
              </a:rPr>
              <a:t> = carriages</a:t>
            </a:r>
          </a:p>
        </p:txBody>
      </p:sp>
      <p:grpSp>
        <p:nvGrpSpPr>
          <p:cNvPr id="68" name="Group 67">
            <a:extLst>
              <a:ext uri="{FF2B5EF4-FFF2-40B4-BE49-F238E27FC236}">
                <a16:creationId xmlns:a16="http://schemas.microsoft.com/office/drawing/2014/main" id="{ECFF2835-1A01-42D9-AB66-96B790734B61}"/>
              </a:ext>
            </a:extLst>
          </p:cNvPr>
          <p:cNvGrpSpPr/>
          <p:nvPr/>
        </p:nvGrpSpPr>
        <p:grpSpPr>
          <a:xfrm>
            <a:off x="2490743" y="3503107"/>
            <a:ext cx="1062041" cy="710072"/>
            <a:chOff x="2930028" y="2475249"/>
            <a:chExt cx="1062041" cy="710072"/>
          </a:xfrm>
        </p:grpSpPr>
        <p:pic>
          <p:nvPicPr>
            <p:cNvPr id="62" name="Picture 61" descr="A picture containing text, businesscard, vector graphics, envelope&#10;&#10;Description automatically generated">
              <a:extLst>
                <a:ext uri="{FF2B5EF4-FFF2-40B4-BE49-F238E27FC236}">
                  <a16:creationId xmlns:a16="http://schemas.microsoft.com/office/drawing/2014/main" id="{CEDFF368-C189-40E8-9777-A20DED1180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03422" y="2475249"/>
              <a:ext cx="688647" cy="613864"/>
            </a:xfrm>
            <a:prstGeom prst="rect">
              <a:avLst/>
            </a:prstGeom>
          </p:spPr>
        </p:pic>
        <p:pic>
          <p:nvPicPr>
            <p:cNvPr id="59" name="Picture 58" descr="Icon&#10;&#10;Description automatically generated">
              <a:extLst>
                <a:ext uri="{FF2B5EF4-FFF2-40B4-BE49-F238E27FC236}">
                  <a16:creationId xmlns:a16="http://schemas.microsoft.com/office/drawing/2014/main" id="{D4332B34-C70F-450B-B014-22F549BB55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30028" y="2773766"/>
              <a:ext cx="601359" cy="411555"/>
            </a:xfrm>
            <a:prstGeom prst="rect">
              <a:avLst/>
            </a:prstGeom>
          </p:spPr>
        </p:pic>
      </p:grpSp>
      <p:sp>
        <p:nvSpPr>
          <p:cNvPr id="3" name="Google Shape;167;p2">
            <a:extLst>
              <a:ext uri="{FF2B5EF4-FFF2-40B4-BE49-F238E27FC236}">
                <a16:creationId xmlns:a16="http://schemas.microsoft.com/office/drawing/2014/main" id="{CC10360F-E13B-4736-BCE6-BEF64EE7E2DB}"/>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42" name="Picture 2" descr="Free vector graphics of Map">
            <a:extLst>
              <a:ext uri="{FF2B5EF4-FFF2-40B4-BE49-F238E27FC236}">
                <a16:creationId xmlns:a16="http://schemas.microsoft.com/office/drawing/2014/main" id="{B9E89D9B-7431-E829-EF3A-56F178ABDB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8445" y="4131236"/>
            <a:ext cx="590740" cy="336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food, dish&#10;&#10;Description automatically generated">
            <a:extLst>
              <a:ext uri="{FF2B5EF4-FFF2-40B4-BE49-F238E27FC236}">
                <a16:creationId xmlns:a16="http://schemas.microsoft.com/office/drawing/2014/main" id="{971D6B73-8438-8368-4691-AE6B2A5B64F1}"/>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6111588" y="4964420"/>
            <a:ext cx="1297428" cy="81002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15BB7DAB-50C9-9BA6-0B25-28268F6F252A}"/>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4738879" y="2951008"/>
            <a:ext cx="936132" cy="574594"/>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E19A3091-A91E-8A17-9E58-77E3E11F2699}"/>
              </a:ext>
            </a:extLst>
          </p:cNvPr>
          <p:cNvPicPr>
            <a:picLocks noChangeAspect="1"/>
          </p:cNvPicPr>
          <p:nvPr/>
        </p:nvPicPr>
        <p:blipFill rotWithShape="1">
          <a:blip r:embed="rId19">
            <a:extLst>
              <a:ext uri="{28A0092B-C50C-407E-A947-70E740481C1C}">
                <a14:useLocalDpi xmlns:a14="http://schemas.microsoft.com/office/drawing/2010/main" val="0"/>
              </a:ext>
            </a:extLst>
          </a:blip>
          <a:srcRect t="56508" r="47372" b="11190"/>
          <a:stretch/>
        </p:blipFill>
        <p:spPr>
          <a:xfrm>
            <a:off x="2994955" y="4984376"/>
            <a:ext cx="1039747" cy="638193"/>
          </a:xfrm>
          <a:prstGeom prst="rect">
            <a:avLst/>
          </a:prstGeom>
        </p:spPr>
      </p:pic>
      <p:pic>
        <p:nvPicPr>
          <p:cNvPr id="10244" name="Picture 4" descr="Free vector graphics of Woman">
            <a:extLst>
              <a:ext uri="{FF2B5EF4-FFF2-40B4-BE49-F238E27FC236}">
                <a16:creationId xmlns:a16="http://schemas.microsoft.com/office/drawing/2014/main" id="{88E761D6-C90F-3A60-5D0E-132EF61CBAF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9150"/>
          <a:stretch/>
        </p:blipFill>
        <p:spPr bwMode="auto">
          <a:xfrm>
            <a:off x="7532667" y="3427021"/>
            <a:ext cx="860761" cy="9312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graphics of Man">
            <a:extLst>
              <a:ext uri="{FF2B5EF4-FFF2-40B4-BE49-F238E27FC236}">
                <a16:creationId xmlns:a16="http://schemas.microsoft.com/office/drawing/2014/main" id="{D629B4F4-3E9A-E625-748E-6377718AF22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53117" y="4566840"/>
            <a:ext cx="567357" cy="8350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58DD21C-CDB2-83B0-4131-50D5D28CCDEB}"/>
              </a:ext>
            </a:extLst>
          </p:cNvPr>
          <p:cNvSpPr txBox="1"/>
          <p:nvPr/>
        </p:nvSpPr>
        <p:spPr>
          <a:xfrm>
            <a:off x="8541020" y="5315563"/>
            <a:ext cx="92365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centre</a:t>
            </a:r>
          </a:p>
        </p:txBody>
      </p:sp>
      <p:pic>
        <p:nvPicPr>
          <p:cNvPr id="25" name="Picture 6" descr="Free vector graphics of Man">
            <a:extLst>
              <a:ext uri="{FF2B5EF4-FFF2-40B4-BE49-F238E27FC236}">
                <a16:creationId xmlns:a16="http://schemas.microsoft.com/office/drawing/2014/main" id="{E0AE1D98-9446-3FA7-31E7-7899897433D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93175" y="2281774"/>
            <a:ext cx="567357" cy="8350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27FAB9-2412-5C7C-7827-5EE4BC9751AC}"/>
              </a:ext>
            </a:extLst>
          </p:cNvPr>
          <p:cNvSpPr txBox="1"/>
          <p:nvPr/>
        </p:nvSpPr>
        <p:spPr>
          <a:xfrm>
            <a:off x="3435358" y="3030497"/>
            <a:ext cx="8931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streets</a:t>
            </a:r>
          </a:p>
        </p:txBody>
      </p:sp>
      <p:sp>
        <p:nvSpPr>
          <p:cNvPr id="27" name="TextBox 26">
            <a:extLst>
              <a:ext uri="{FF2B5EF4-FFF2-40B4-BE49-F238E27FC236}">
                <a16:creationId xmlns:a16="http://schemas.microsoft.com/office/drawing/2014/main" id="{4D1B7558-EC97-9E75-49F6-FCF54CB4A256}"/>
              </a:ext>
            </a:extLst>
          </p:cNvPr>
          <p:cNvSpPr txBox="1"/>
          <p:nvPr/>
        </p:nvSpPr>
        <p:spPr>
          <a:xfrm>
            <a:off x="4619903" y="4467671"/>
            <a:ext cx="116410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 Seville</a:t>
            </a:r>
          </a:p>
        </p:txBody>
      </p:sp>
      <p:sp>
        <p:nvSpPr>
          <p:cNvPr id="31" name="TextBox 30">
            <a:extLst>
              <a:ext uri="{FF2B5EF4-FFF2-40B4-BE49-F238E27FC236}">
                <a16:creationId xmlns:a16="http://schemas.microsoft.com/office/drawing/2014/main" id="{876A94ED-0082-AB41-8B4B-44FC86764041}"/>
              </a:ext>
            </a:extLst>
          </p:cNvPr>
          <p:cNvSpPr txBox="1"/>
          <p:nvPr/>
        </p:nvSpPr>
        <p:spPr>
          <a:xfrm>
            <a:off x="10136636" y="3103855"/>
            <a:ext cx="817853" cy="646331"/>
          </a:xfrm>
          <a:prstGeom prst="rect">
            <a:avLst/>
          </a:prstGeom>
          <a:noFill/>
        </p:spPr>
        <p:txBody>
          <a:bodyPr wrap="none" rtlCol="0">
            <a:spAutoFit/>
          </a:bodyPr>
          <a:lstStyle/>
          <a:p>
            <a:r>
              <a:rPr lang="en-GB" sz="3600" dirty="0"/>
              <a:t>😀</a:t>
            </a:r>
          </a:p>
        </p:txBody>
      </p:sp>
      <p:sp>
        <p:nvSpPr>
          <p:cNvPr id="35" name="TextBox 34">
            <a:extLst>
              <a:ext uri="{FF2B5EF4-FFF2-40B4-BE49-F238E27FC236}">
                <a16:creationId xmlns:a16="http://schemas.microsoft.com/office/drawing/2014/main" id="{4291DC94-95C3-10AE-78B2-E3E17C417A61}"/>
              </a:ext>
            </a:extLst>
          </p:cNvPr>
          <p:cNvSpPr txBox="1"/>
          <p:nvPr/>
        </p:nvSpPr>
        <p:spPr>
          <a:xfrm>
            <a:off x="2954020" y="4260467"/>
            <a:ext cx="1313180" cy="584775"/>
          </a:xfrm>
          <a:prstGeom prst="rect">
            <a:avLst/>
          </a:prstGeom>
          <a:noFill/>
        </p:spPr>
        <p:txBody>
          <a:bodyPr wrap="none" rtlCol="0">
            <a:spAutoFit/>
          </a:bodyPr>
          <a:lstStyle/>
          <a:p>
            <a:r>
              <a:rPr lang="en-GB" sz="3200" dirty="0"/>
              <a:t>👀🐴</a:t>
            </a:r>
          </a:p>
        </p:txBody>
      </p:sp>
      <p:pic>
        <p:nvPicPr>
          <p:cNvPr id="51" name="Picture 50" descr="A picture containing diagram&#10;&#10;Description automatically generated">
            <a:extLst>
              <a:ext uri="{FF2B5EF4-FFF2-40B4-BE49-F238E27FC236}">
                <a16:creationId xmlns:a16="http://schemas.microsoft.com/office/drawing/2014/main" id="{3C9540AD-01C1-FFF2-BF7D-F70897F67E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15686" y="2649013"/>
            <a:ext cx="522944" cy="1152611"/>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A2F0D1D0-5F17-F380-ECE1-A6CB02DEF58F}"/>
              </a:ext>
            </a:extLst>
          </p:cNvPr>
          <p:cNvPicPr>
            <a:picLocks noChangeAspect="1"/>
          </p:cNvPicPr>
          <p:nvPr/>
        </p:nvPicPr>
        <p:blipFill rotWithShape="1">
          <a:blip r:embed="rId23">
            <a:extLst>
              <a:ext uri="{28A0092B-C50C-407E-A947-70E740481C1C}">
                <a14:useLocalDpi xmlns:a14="http://schemas.microsoft.com/office/drawing/2010/main" val="0"/>
              </a:ext>
            </a:extLst>
          </a:blip>
          <a:srcRect r="80114"/>
          <a:stretch/>
        </p:blipFill>
        <p:spPr>
          <a:xfrm>
            <a:off x="235454" y="2091988"/>
            <a:ext cx="362916" cy="1059314"/>
          </a:xfrm>
          <a:prstGeom prst="rect">
            <a:avLst/>
          </a:prstGeom>
        </p:spPr>
      </p:pic>
      <p:pic>
        <p:nvPicPr>
          <p:cNvPr id="53" name="Picture 52" descr="Icon&#10;&#10;Description automatically generated">
            <a:extLst>
              <a:ext uri="{FF2B5EF4-FFF2-40B4-BE49-F238E27FC236}">
                <a16:creationId xmlns:a16="http://schemas.microsoft.com/office/drawing/2014/main" id="{A2E97166-E18F-C86B-A6C6-80DFF080F4A6}"/>
              </a:ext>
            </a:extLst>
          </p:cNvPr>
          <p:cNvPicPr>
            <a:picLocks noChangeAspect="1"/>
          </p:cNvPicPr>
          <p:nvPr/>
        </p:nvPicPr>
        <p:blipFill rotWithShape="1">
          <a:blip r:embed="rId24">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599659" y="1514606"/>
            <a:ext cx="1038350" cy="1067286"/>
          </a:xfrm>
          <a:prstGeom prst="rect">
            <a:avLst/>
          </a:prstGeom>
        </p:spPr>
      </p:pic>
      <p:sp>
        <p:nvSpPr>
          <p:cNvPr id="55" name="TextBox 54">
            <a:extLst>
              <a:ext uri="{FF2B5EF4-FFF2-40B4-BE49-F238E27FC236}">
                <a16:creationId xmlns:a16="http://schemas.microsoft.com/office/drawing/2014/main" id="{E3BC75D8-698C-B1CA-486F-D4B616A1BF71}"/>
              </a:ext>
            </a:extLst>
          </p:cNvPr>
          <p:cNvSpPr txBox="1"/>
          <p:nvPr/>
        </p:nvSpPr>
        <p:spPr>
          <a:xfrm>
            <a:off x="1538327" y="1573248"/>
            <a:ext cx="770380" cy="707886"/>
          </a:xfrm>
          <a:prstGeom prst="rect">
            <a:avLst/>
          </a:prstGeom>
          <a:noFill/>
        </p:spPr>
        <p:txBody>
          <a:bodyPr wrap="square" rtlCol="0">
            <a:spAutoFit/>
          </a:bodyPr>
          <a:lstStyle/>
          <a:p>
            <a:r>
              <a:rPr lang="en-GB" sz="4000" dirty="0"/>
              <a:t>👍</a:t>
            </a:r>
          </a:p>
        </p:txBody>
      </p:sp>
      <p:sp>
        <p:nvSpPr>
          <p:cNvPr id="58" name="TextBox 57">
            <a:extLst>
              <a:ext uri="{FF2B5EF4-FFF2-40B4-BE49-F238E27FC236}">
                <a16:creationId xmlns:a16="http://schemas.microsoft.com/office/drawing/2014/main" id="{2E65A778-9827-FEDB-C13C-5B6FECF015A4}"/>
              </a:ext>
            </a:extLst>
          </p:cNvPr>
          <p:cNvSpPr txBox="1"/>
          <p:nvPr/>
        </p:nvSpPr>
        <p:spPr>
          <a:xfrm>
            <a:off x="1104226" y="2371844"/>
            <a:ext cx="817853" cy="707886"/>
          </a:xfrm>
          <a:prstGeom prst="rect">
            <a:avLst/>
          </a:prstGeom>
          <a:noFill/>
        </p:spPr>
        <p:txBody>
          <a:bodyPr wrap="none" rtlCol="0">
            <a:spAutoFit/>
          </a:bodyPr>
          <a:lstStyle/>
          <a:p>
            <a:r>
              <a:rPr lang="en-GB" sz="4000" dirty="0"/>
              <a:t>👎</a:t>
            </a:r>
          </a:p>
        </p:txBody>
      </p:sp>
    </p:spTree>
    <p:extLst>
      <p:ext uri="{BB962C8B-B14F-4D97-AF65-F5344CB8AC3E}">
        <p14:creationId xmlns:p14="http://schemas.microsoft.com/office/powerpoint/2010/main" val="306478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drink, drinking</a:t>
                      </a:r>
                    </a:p>
                  </a:txBody>
                  <a:tcPr/>
                </a:tc>
                <a:tc>
                  <a:txBody>
                    <a:bodyPr/>
                    <a:lstStyle/>
                    <a:p>
                      <a:r>
                        <a:rPr lang="en-GB" sz="2400" b="1" dirty="0">
                          <a:solidFill>
                            <a:srgbClr val="00B0F0"/>
                          </a:solidFill>
                          <a:latin typeface="Century Gothic" panose="020B0502020202020204" pitchFamily="34" charset="0"/>
                        </a:rPr>
                        <a:t>(the) noise</a:t>
                      </a:r>
                    </a:p>
                  </a:txBody>
                  <a:tcPr/>
                </a:tc>
                <a:tc>
                  <a:txBody>
                    <a:bodyPr/>
                    <a:lstStyle/>
                    <a:p>
                      <a:r>
                        <a:rPr lang="en-GB" sz="2800" b="1" dirty="0">
                          <a:solidFill>
                            <a:srgbClr val="00B0F0"/>
                          </a:solidFill>
                          <a:latin typeface="Century Gothic" panose="020B0502020202020204" pitchFamily="34" charset="0"/>
                        </a:rPr>
                        <a:t>to see, seeing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B0F0"/>
                          </a:solidFill>
                          <a:latin typeface="Century Gothic" panose="020B0502020202020204" pitchFamily="34" charset="0"/>
                        </a:rPr>
                        <a:t>to learn, learning</a:t>
                      </a:r>
                    </a:p>
                  </a:txBody>
                  <a:tcPr/>
                </a:tc>
                <a:tc>
                  <a:txBody>
                    <a:bodyPr/>
                    <a:lstStyle/>
                    <a:p>
                      <a:r>
                        <a:rPr lang="en-GB" sz="2400" b="1" dirty="0">
                          <a:solidFill>
                            <a:srgbClr val="00B0F0"/>
                          </a:solidFill>
                          <a:latin typeface="Century Gothic" panose="020B0502020202020204" pitchFamily="34" charset="0"/>
                        </a:rPr>
                        <a:t>sometimes</a:t>
                      </a:r>
                    </a:p>
                  </a:txBody>
                  <a:tcPr/>
                </a:tc>
                <a:tc>
                  <a:txBody>
                    <a:bodyPr/>
                    <a:lstStyle/>
                    <a:p>
                      <a:r>
                        <a:rPr lang="en-GB" sz="2400" b="1" dirty="0">
                          <a:solidFill>
                            <a:srgbClr val="00B0F0"/>
                          </a:solidFill>
                          <a:latin typeface="Century Gothic" panose="020B0502020202020204" pitchFamily="34" charset="0"/>
                        </a:rPr>
                        <a:t>often</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far (from)</a:t>
                      </a:r>
                    </a:p>
                  </a:txBody>
                  <a:tcPr/>
                </a:tc>
                <a:tc>
                  <a:txBody>
                    <a:bodyPr/>
                    <a:lstStyle/>
                    <a:p>
                      <a:r>
                        <a:rPr lang="en-GB" sz="2800" b="1" dirty="0">
                          <a:solidFill>
                            <a:srgbClr val="92D050"/>
                          </a:solidFill>
                          <a:latin typeface="Century Gothic" panose="020B0502020202020204" pitchFamily="34" charset="0"/>
                        </a:rPr>
                        <a:t>(the) river</a:t>
                      </a:r>
                    </a:p>
                  </a:txBody>
                  <a:tcPr/>
                </a:tc>
                <a:tc>
                  <a:txBody>
                    <a:bodyPr/>
                    <a:lstStyle/>
                    <a:p>
                      <a:r>
                        <a:rPr lang="en-GB" sz="2300" b="1" dirty="0">
                          <a:solidFill>
                            <a:srgbClr val="92D050"/>
                          </a:solidFill>
                          <a:latin typeface="Century Gothic" panose="020B0502020202020204" pitchFamily="34" charset="0"/>
                        </a:rPr>
                        <a:t>to arrive, arriving</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square</a:t>
                      </a:r>
                      <a:endParaRPr lang="en-GB" sz="32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of, from</a:t>
                      </a:r>
                    </a:p>
                  </a:txBody>
                  <a:tcPr/>
                </a:tc>
                <a:tc>
                  <a:txBody>
                    <a:bodyPr/>
                    <a:lstStyle/>
                    <a:p>
                      <a:r>
                        <a:rPr lang="en-GB" sz="2800" b="1" dirty="0">
                          <a:solidFill>
                            <a:srgbClr val="92D050"/>
                          </a:solidFill>
                          <a:latin typeface="Century Gothic" panose="020B0502020202020204" pitchFamily="34" charset="0"/>
                        </a:rPr>
                        <a:t>(the) centre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(the) outfit, dress</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flower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for a walk</a:t>
                      </a:r>
                    </a:p>
                  </a:txBody>
                  <a:tcPr/>
                </a:tc>
                <a:tc>
                  <a:txBody>
                    <a:bodyPr/>
                    <a:lstStyle/>
                    <a:p>
                      <a:r>
                        <a:rPr lang="en-GB" sz="2400" b="1" dirty="0">
                          <a:solidFill>
                            <a:srgbClr val="FF3399"/>
                          </a:solidFill>
                          <a:latin typeface="Century Gothic" panose="020B0502020202020204" pitchFamily="34" charset="0"/>
                        </a:rPr>
                        <a:t>to wear, wearing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car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14_1.wav"/>
            </a:hlinkClick>
            <a:extLst>
              <a:ext uri="{FF2B5EF4-FFF2-40B4-BE49-F238E27FC236}">
                <a16:creationId xmlns:a16="http://schemas.microsoft.com/office/drawing/2014/main" id="{902C8F7A-60E1-47BA-A5D2-269092E24632}"/>
              </a:ext>
            </a:extLst>
          </p:cNvPr>
          <p:cNvSpPr txBox="1"/>
          <p:nvPr/>
        </p:nvSpPr>
        <p:spPr>
          <a:xfrm>
            <a:off x="2705101" y="162517"/>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10327" y="624216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17389" y="625212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033EF5B-C77A-636F-5E0A-F0A88DE247BC}"/>
              </a:ext>
            </a:extLst>
          </p:cNvPr>
          <p:cNvSpPr txBox="1"/>
          <p:nvPr/>
        </p:nvSpPr>
        <p:spPr>
          <a:xfrm>
            <a:off x="3124753" y="5224963"/>
            <a:ext cx="1548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traje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19377C8-F6AB-2798-AC1F-39F45D0CCE55}"/>
              </a:ext>
            </a:extLst>
          </p:cNvPr>
          <p:cNvSpPr txBox="1"/>
          <p:nvPr/>
        </p:nvSpPr>
        <p:spPr>
          <a:xfrm>
            <a:off x="4537952" y="525554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 name="TextBox 7">
            <a:extLst>
              <a:ext uri="{FF2B5EF4-FFF2-40B4-BE49-F238E27FC236}">
                <a16:creationId xmlns:a16="http://schemas.microsoft.com/office/drawing/2014/main" id="{66A69160-6540-B8DA-55D7-4F45A61E6061}"/>
              </a:ext>
            </a:extLst>
          </p:cNvPr>
          <p:cNvSpPr txBox="1"/>
          <p:nvPr/>
        </p:nvSpPr>
        <p:spPr>
          <a:xfrm>
            <a:off x="7465267" y="5263256"/>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66D31F-30FD-7FE5-8389-3DDFB7901AAC}"/>
              </a:ext>
            </a:extLst>
          </p:cNvPr>
          <p:cNvSpPr txBox="1"/>
          <p:nvPr/>
        </p:nvSpPr>
        <p:spPr>
          <a:xfrm>
            <a:off x="2253731" y="427166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10" name="TextBox 9">
            <a:extLst>
              <a:ext uri="{FF2B5EF4-FFF2-40B4-BE49-F238E27FC236}">
                <a16:creationId xmlns:a16="http://schemas.microsoft.com/office/drawing/2014/main" id="{90A75F58-157D-1F30-3C39-F4BD0589795C}"/>
              </a:ext>
            </a:extLst>
          </p:cNvPr>
          <p:cNvSpPr txBox="1"/>
          <p:nvPr/>
        </p:nvSpPr>
        <p:spPr>
          <a:xfrm>
            <a:off x="4553496" y="429444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11" name="TextBox 10">
            <a:extLst>
              <a:ext uri="{FF2B5EF4-FFF2-40B4-BE49-F238E27FC236}">
                <a16:creationId xmlns:a16="http://schemas.microsoft.com/office/drawing/2014/main" id="{138F9C78-DB75-B386-1870-E9214D7A799E}"/>
              </a:ext>
            </a:extLst>
          </p:cNvPr>
          <p:cNvSpPr txBox="1"/>
          <p:nvPr/>
        </p:nvSpPr>
        <p:spPr>
          <a:xfrm>
            <a:off x="7420978" y="423150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centro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F508262-1F23-E4B3-344F-C05B97AF03CC}"/>
              </a:ext>
            </a:extLst>
          </p:cNvPr>
          <p:cNvSpPr txBox="1"/>
          <p:nvPr/>
        </p:nvSpPr>
        <p:spPr>
          <a:xfrm>
            <a:off x="2225841" y="338796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lejos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
        <p:nvSpPr>
          <p:cNvPr id="13" name="TextBox 12">
            <a:extLst>
              <a:ext uri="{FF2B5EF4-FFF2-40B4-BE49-F238E27FC236}">
                <a16:creationId xmlns:a16="http://schemas.microsoft.com/office/drawing/2014/main" id="{8AEB977E-3D8D-2B85-7406-D45F70CB5B93}"/>
              </a:ext>
            </a:extLst>
          </p:cNvPr>
          <p:cNvSpPr txBox="1"/>
          <p:nvPr/>
        </p:nvSpPr>
        <p:spPr>
          <a:xfrm>
            <a:off x="4577656" y="336472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3B19CF0-26F1-6AC1-901A-64194CD8FB1F}"/>
              </a:ext>
            </a:extLst>
          </p:cNvPr>
          <p:cNvSpPr txBox="1"/>
          <p:nvPr/>
        </p:nvSpPr>
        <p:spPr>
          <a:xfrm>
            <a:off x="7420977" y="341280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llegar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C63BE88-80A0-4ECA-3556-A288A3E25FA4}"/>
              </a:ext>
            </a:extLst>
          </p:cNvPr>
          <p:cNvSpPr txBox="1"/>
          <p:nvPr/>
        </p:nvSpPr>
        <p:spPr>
          <a:xfrm>
            <a:off x="2210327" y="240272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9802D19-2FF6-A965-B031-1813AC7714E9}"/>
              </a:ext>
            </a:extLst>
          </p:cNvPr>
          <p:cNvSpPr txBox="1"/>
          <p:nvPr/>
        </p:nvSpPr>
        <p:spPr>
          <a:xfrm>
            <a:off x="4543591" y="24225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52C4E00-5243-6062-9E92-9D55DDD52F57}"/>
              </a:ext>
            </a:extLst>
          </p:cNvPr>
          <p:cNvSpPr txBox="1"/>
          <p:nvPr/>
        </p:nvSpPr>
        <p:spPr>
          <a:xfrm>
            <a:off x="7420977" y="23952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18" name="TextBox 17">
            <a:extLst>
              <a:ext uri="{FF2B5EF4-FFF2-40B4-BE49-F238E27FC236}">
                <a16:creationId xmlns:a16="http://schemas.microsoft.com/office/drawing/2014/main" id="{1A20AF88-B150-3283-5C40-63345CBF5614}"/>
              </a:ext>
            </a:extLst>
          </p:cNvPr>
          <p:cNvSpPr txBox="1"/>
          <p:nvPr/>
        </p:nvSpPr>
        <p:spPr>
          <a:xfrm>
            <a:off x="2210327" y="151237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E654824-D7CB-F942-2DAD-B00F431B1DC4}"/>
              </a:ext>
            </a:extLst>
          </p:cNvPr>
          <p:cNvSpPr txBox="1"/>
          <p:nvPr/>
        </p:nvSpPr>
        <p:spPr>
          <a:xfrm>
            <a:off x="4553496" y="15374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8048E7B-CBC5-845B-189D-367427EA629F}"/>
              </a:ext>
            </a:extLst>
          </p:cNvPr>
          <p:cNvSpPr txBox="1"/>
          <p:nvPr/>
        </p:nvSpPr>
        <p:spPr>
          <a:xfrm>
            <a:off x="7465267" y="152811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60946"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a:t>
            </a:r>
            <a:endParaRPr lang="en-GB" sz="3200" dirty="0"/>
          </a:p>
        </p:txBody>
      </p:sp>
      <p:sp>
        <p:nvSpPr>
          <p:cNvPr id="40" name="Speech Bubble: Rectangle with Corners Rounded 39">
            <a:hlinkClick r:id="" action="ppaction://noaction">
              <a:snd r:embed="rId4" name="15_1.wav"/>
            </a:hlinkClick>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ritmograma</a:t>
            </a:r>
            <a:r>
              <a:rPr lang="en-GB"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93" y="660109"/>
            <a:ext cx="816961" cy="938928"/>
          </a:xfrm>
          <a:prstGeom prst="rect">
            <a:avLst/>
          </a:prstGeom>
        </p:spPr>
      </p:pic>
      <p:sp>
        <p:nvSpPr>
          <p:cNvPr id="5" name="Google Shape;167;p2">
            <a:extLst>
              <a:ext uri="{FF2B5EF4-FFF2-40B4-BE49-F238E27FC236}">
                <a16:creationId xmlns:a16="http://schemas.microsoft.com/office/drawing/2014/main" id="{A174FB74-FE73-24D4-965D-F0CE0421FE26}"/>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Online Media 5" title="Ritmograma rumba flamenca">
            <a:hlinkClick r:id="" action="ppaction://media"/>
            <a:extLst>
              <a:ext uri="{FF2B5EF4-FFF2-40B4-BE49-F238E27FC236}">
                <a16:creationId xmlns:a16="http://schemas.microsoft.com/office/drawing/2014/main" id="{E0A6FC8B-D31F-4A04-E025-7542000B115C}"/>
              </a:ext>
            </a:extLst>
          </p:cNvPr>
          <p:cNvPicPr>
            <a:picLocks noRot="1" noChangeAspect="1"/>
          </p:cNvPicPr>
          <p:nvPr>
            <a:videoFile r:link="rId1"/>
          </p:nvPr>
        </p:nvPicPr>
        <p:blipFill>
          <a:blip r:embed="rId7"/>
          <a:stretch>
            <a:fillRect/>
          </a:stretch>
        </p:blipFill>
        <p:spPr>
          <a:xfrm>
            <a:off x="332810" y="1682683"/>
            <a:ext cx="7991518" cy="4515208"/>
          </a:xfrm>
          <a:prstGeom prst="rect">
            <a:avLst/>
          </a:prstGeom>
        </p:spPr>
      </p:pic>
      <p:grpSp>
        <p:nvGrpSpPr>
          <p:cNvPr id="7" name="Group 6">
            <a:extLst>
              <a:ext uri="{FF2B5EF4-FFF2-40B4-BE49-F238E27FC236}">
                <a16:creationId xmlns:a16="http://schemas.microsoft.com/office/drawing/2014/main" id="{7A8B4EF2-AF90-BAEC-E44C-A3B5D4617BA6}"/>
              </a:ext>
            </a:extLst>
          </p:cNvPr>
          <p:cNvGrpSpPr/>
          <p:nvPr/>
        </p:nvGrpSpPr>
        <p:grpSpPr>
          <a:xfrm>
            <a:off x="11032903" y="135181"/>
            <a:ext cx="967161" cy="896132"/>
            <a:chOff x="6210543" y="3764108"/>
            <a:chExt cx="801046" cy="775262"/>
          </a:xfrm>
        </p:grpSpPr>
        <p:sp>
          <p:nvSpPr>
            <p:cNvPr id="8" name="Oval 7">
              <a:extLst>
                <a:ext uri="{FF2B5EF4-FFF2-40B4-BE49-F238E27FC236}">
                  <a16:creationId xmlns:a16="http://schemas.microsoft.com/office/drawing/2014/main" id="{AFEFA383-0395-FC40-191F-F92F05287AB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5D81892D-711F-CEBE-D50B-BC6F902BAC01}"/>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9" name="Picture 18" descr="A picture containing text, tableware, cup, clipart&#10;&#10;Description automatically generated">
              <a:extLst>
                <a:ext uri="{FF2B5EF4-FFF2-40B4-BE49-F238E27FC236}">
                  <a16:creationId xmlns:a16="http://schemas.microsoft.com/office/drawing/2014/main" id="{EDC58B6F-D2A8-9D38-237A-DE1C60216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3" name="TextBox 22">
            <a:extLst>
              <a:ext uri="{FF2B5EF4-FFF2-40B4-BE49-F238E27FC236}">
                <a16:creationId xmlns:a16="http://schemas.microsoft.com/office/drawing/2014/main" id="{90A54BBA-99F0-6DDB-DC90-984BD1811E15}"/>
              </a:ext>
            </a:extLst>
          </p:cNvPr>
          <p:cNvSpPr txBox="1"/>
          <p:nvPr/>
        </p:nvSpPr>
        <p:spPr>
          <a:xfrm>
            <a:off x="8401050" y="2332672"/>
            <a:ext cx="3714750" cy="2246769"/>
          </a:xfrm>
          <a:prstGeom prst="rect">
            <a:avLst/>
          </a:prstGeom>
          <a:solidFill>
            <a:schemeClr val="accent6">
              <a:lumMod val="40000"/>
              <a:lumOff val="60000"/>
            </a:schemeClr>
          </a:solidFill>
        </p:spPr>
        <p:txBody>
          <a:bodyPr wrap="square">
            <a:spAutoFit/>
          </a:bodyPr>
          <a:lstStyle/>
          <a:p>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chasquido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 snapping</a:t>
            </a:r>
          </a:p>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palma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 clapping</a:t>
            </a:r>
          </a:p>
          <a:p>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puño</a:t>
            </a:r>
            <a:r>
              <a:rPr lang="en-GB" sz="2000" dirty="0">
                <a:solidFill>
                  <a:srgbClr val="002060"/>
                </a:solidFill>
                <a:latin typeface="Century Gothic" panose="020B0502020202020204" pitchFamily="34" charset="0"/>
              </a:rPr>
              <a:t>  👊– knocking on table</a:t>
            </a:r>
          </a:p>
          <a:p>
            <a:r>
              <a:rPr lang="en-GB" sz="2000" b="1" dirty="0">
                <a:solidFill>
                  <a:srgbClr val="002060"/>
                </a:solidFill>
                <a:latin typeface="Century Gothic" panose="020B0502020202020204" pitchFamily="34" charset="0"/>
              </a:rPr>
              <a:t>los pies</a:t>
            </a:r>
            <a:r>
              <a:rPr lang="en-GB" sz="2000" dirty="0">
                <a:solidFill>
                  <a:srgbClr val="002060"/>
                </a:solidFill>
                <a:latin typeface="Century Gothic" panose="020B0502020202020204" pitchFamily="34" charset="0"/>
              </a:rPr>
              <a:t> 🦶 – feet</a:t>
            </a:r>
          </a:p>
          <a:p>
            <a:r>
              <a:rPr lang="en-GB" sz="2000" b="1" dirty="0">
                <a:solidFill>
                  <a:srgbClr val="002060"/>
                </a:solidFill>
                <a:latin typeface="Century Gothic" panose="020B0502020202020204" pitchFamily="34" charset="0"/>
              </a:rPr>
              <a:t>Las </a:t>
            </a:r>
            <a:r>
              <a:rPr lang="en-GB" sz="2000" b="1" dirty="0" err="1">
                <a:solidFill>
                  <a:srgbClr val="002060"/>
                </a:solidFill>
                <a:latin typeface="Century Gothic" panose="020B0502020202020204" pitchFamily="34" charset="0"/>
              </a:rPr>
              <a:t>palmas</a:t>
            </a:r>
            <a:r>
              <a:rPr lang="en-GB" sz="2000" b="1" dirty="0">
                <a:solidFill>
                  <a:srgbClr val="002060"/>
                </a:solidFill>
                <a:latin typeface="Century Gothic" panose="020B0502020202020204" pitchFamily="34" charset="0"/>
              </a:rPr>
              <a:t> en los </a:t>
            </a:r>
            <a:r>
              <a:rPr lang="en-GB" sz="2000" b="1" dirty="0" err="1">
                <a:solidFill>
                  <a:srgbClr val="002060"/>
                </a:solidFill>
                <a:latin typeface="Century Gothic" panose="020B0502020202020204" pitchFamily="34" charset="0"/>
              </a:rPr>
              <a:t>muslos</a:t>
            </a:r>
            <a:r>
              <a:rPr lang="en-GB" sz="2000" dirty="0">
                <a:solidFill>
                  <a:srgbClr val="002060"/>
                </a:solidFill>
                <a:latin typeface="Century Gothic" panose="020B0502020202020204" pitchFamily="34" charset="0"/>
              </a:rPr>
              <a:t> – clapping on legs</a:t>
            </a:r>
          </a:p>
        </p:txBody>
      </p:sp>
      <p:sp>
        <p:nvSpPr>
          <p:cNvPr id="28" name="TextBox 27">
            <a:extLst>
              <a:ext uri="{FF2B5EF4-FFF2-40B4-BE49-F238E27FC236}">
                <a16:creationId xmlns:a16="http://schemas.microsoft.com/office/drawing/2014/main" id="{94B60A8C-F10E-F917-9E6E-2AE1E4449E45}"/>
              </a:ext>
            </a:extLst>
          </p:cNvPr>
          <p:cNvSpPr txBox="1"/>
          <p:nvPr/>
        </p:nvSpPr>
        <p:spPr>
          <a:xfrm>
            <a:off x="8414870" y="1473338"/>
            <a:ext cx="6229350" cy="830997"/>
          </a:xfrm>
          <a:prstGeom prst="rect">
            <a:avLst/>
          </a:prstGeom>
          <a:noFill/>
        </p:spPr>
        <p:txBody>
          <a:bodyPr wrap="square">
            <a:spAutoFit/>
          </a:bodyPr>
          <a:lstStyle/>
          <a:p>
            <a:r>
              <a:rPr lang="en-GB" sz="4800" dirty="0">
                <a:solidFill>
                  <a:srgbClr val="002060"/>
                </a:solidFill>
                <a:latin typeface="Century Gothic" panose="020B0502020202020204" pitchFamily="34" charset="0"/>
              </a:rPr>
              <a:t>🔑</a:t>
            </a:r>
          </a:p>
        </p:txBody>
      </p:sp>
      <p:sp>
        <p:nvSpPr>
          <p:cNvPr id="29" name="TextBox 28">
            <a:extLst>
              <a:ext uri="{FF2B5EF4-FFF2-40B4-BE49-F238E27FC236}">
                <a16:creationId xmlns:a16="http://schemas.microsoft.com/office/drawing/2014/main" id="{8FA103AC-8854-648D-2888-9690FD8AFE81}"/>
              </a:ext>
            </a:extLst>
          </p:cNvPr>
          <p:cNvSpPr txBox="1"/>
          <p:nvPr/>
        </p:nvSpPr>
        <p:spPr>
          <a:xfrm>
            <a:off x="8813715" y="5569482"/>
            <a:ext cx="2417650" cy="707886"/>
          </a:xfrm>
          <a:prstGeom prst="rect">
            <a:avLst/>
          </a:prstGeom>
          <a:noFill/>
        </p:spPr>
        <p:txBody>
          <a:bodyPr wrap="none" rtlCol="0">
            <a:spAutoFit/>
          </a:bodyPr>
          <a:lstStyle/>
          <a:p>
            <a:r>
              <a:rPr lang="en-GB" sz="4000" dirty="0">
                <a:solidFill>
                  <a:srgbClr val="FF0066"/>
                </a:solidFill>
                <a:latin typeface="Modern Love" panose="04090805081005020601" pitchFamily="82" charset="0"/>
              </a:rPr>
              <a:t>1,</a:t>
            </a:r>
            <a:r>
              <a:rPr lang="en-GB" sz="4000" dirty="0">
                <a:solidFill>
                  <a:srgbClr val="002060"/>
                </a:solidFill>
                <a:latin typeface="Modern Love" panose="04090805081005020601" pitchFamily="82" charset="0"/>
              </a:rPr>
              <a:t> 2, </a:t>
            </a:r>
            <a:r>
              <a:rPr lang="en-GB" sz="4000" dirty="0">
                <a:solidFill>
                  <a:srgbClr val="FF0066"/>
                </a:solidFill>
                <a:latin typeface="Modern Love" panose="04090805081005020601" pitchFamily="82" charset="0"/>
              </a:rPr>
              <a:t>3, 4</a:t>
            </a:r>
          </a:p>
        </p:txBody>
      </p:sp>
      <p:sp>
        <p:nvSpPr>
          <p:cNvPr id="30" name="TextBox 29">
            <a:extLst>
              <a:ext uri="{FF2B5EF4-FFF2-40B4-BE49-F238E27FC236}">
                <a16:creationId xmlns:a16="http://schemas.microsoft.com/office/drawing/2014/main" id="{DEBBA96F-3B7B-6C17-D473-2DDB41D63545}"/>
              </a:ext>
            </a:extLst>
          </p:cNvPr>
          <p:cNvSpPr txBox="1"/>
          <p:nvPr/>
        </p:nvSpPr>
        <p:spPr>
          <a:xfrm>
            <a:off x="7299897" y="6277368"/>
            <a:ext cx="466986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The stress falls on number 2 😉</a:t>
            </a:r>
          </a:p>
        </p:txBody>
      </p:sp>
    </p:spTree>
    <p:extLst>
      <p:ext uri="{BB962C8B-B14F-4D97-AF65-F5344CB8AC3E}">
        <p14:creationId xmlns:p14="http://schemas.microsoft.com/office/powerpoint/2010/main" val="15152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827311978"/>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ver</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veces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río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de</a:t>
                      </a:r>
                    </a:p>
                  </a:txBody>
                  <a:tcPr/>
                </a:tc>
                <a:tc>
                  <a:txBody>
                    <a:bodyPr/>
                    <a:lstStyle/>
                    <a:p>
                      <a:r>
                        <a:rPr lang="en-GB" sz="3200" b="0" dirty="0" err="1">
                          <a:solidFill>
                            <a:srgbClr val="002060"/>
                          </a:solidFill>
                          <a:latin typeface="Century Gothic" panose="020B0502020202020204" pitchFamily="34" charset="0"/>
                        </a:rPr>
                        <a:t>llegar</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centro</a:t>
                      </a:r>
                      <a:endParaRPr lang="en-GB" sz="3200" b="0" dirty="0">
                        <a:solidFill>
                          <a:srgbClr val="002060"/>
                        </a:solidFill>
                        <a:latin typeface="Century Gothic" panose="020B0502020202020204" pitchFamily="34" charset="0"/>
                      </a:endParaRPr>
                    </a:p>
                  </a:txBody>
                  <a:tcPr/>
                </a:tc>
                <a:tc>
                  <a:txBody>
                    <a:bodyPr/>
                    <a:lstStyle/>
                    <a:p>
                      <a:r>
                        <a:rPr lang="en-GB" sz="3200" b="0" dirty="0">
                          <a:solidFill>
                            <a:srgbClr val="002060"/>
                          </a:solidFill>
                          <a:latin typeface="Century Gothic" panose="020B0502020202020204" pitchFamily="34" charset="0"/>
                        </a:rPr>
                        <a:t>la plaza</a:t>
                      </a:r>
                    </a:p>
                  </a:txBody>
                  <a:tcPr/>
                </a:tc>
                <a:tc>
                  <a:txBody>
                    <a:bodyPr/>
                    <a:lstStyle/>
                    <a:p>
                      <a:r>
                        <a:rPr lang="en-GB" sz="2800" b="0" dirty="0" err="1">
                          <a:solidFill>
                            <a:srgbClr val="002060"/>
                          </a:solidFill>
                          <a:latin typeface="Century Gothic" panose="020B0502020202020204" pitchFamily="34" charset="0"/>
                        </a:rPr>
                        <a:t>lejos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llevar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bailar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la gente</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flor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coche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932766208"/>
              </p:ext>
            </p:extLst>
          </p:nvPr>
        </p:nvGraphicFramePr>
        <p:xfrm>
          <a:off x="312451" y="1077702"/>
          <a:ext cx="9683902" cy="564166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noise</a:t>
                      </a:r>
                    </a:p>
                  </a:txBody>
                  <a:tcPr/>
                </a:tc>
                <a:tc>
                  <a:txBody>
                    <a:bodyPr/>
                    <a:lstStyle/>
                    <a:p>
                      <a:r>
                        <a:rPr lang="en-GB" sz="2800" b="0" dirty="0">
                          <a:solidFill>
                            <a:srgbClr val="002060"/>
                          </a:solidFill>
                          <a:latin typeface="Century Gothic" panose="020B0502020202020204" pitchFamily="34" charset="0"/>
                        </a:rPr>
                        <a:t>to see, seeing</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learn, learning</a:t>
                      </a:r>
                    </a:p>
                  </a:txBody>
                  <a:tcPr/>
                </a:tc>
                <a:tc>
                  <a:txBody>
                    <a:bodyPr/>
                    <a:lstStyle/>
                    <a:p>
                      <a:r>
                        <a:rPr lang="en-GB" sz="2400" b="0" dirty="0">
                          <a:solidFill>
                            <a:srgbClr val="002060"/>
                          </a:solidFill>
                          <a:latin typeface="Century Gothic" panose="020B0502020202020204" pitchFamily="34" charset="0"/>
                        </a:rPr>
                        <a:t>sometimes</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far</a:t>
                      </a:r>
                    </a:p>
                  </a:txBody>
                  <a:tcPr/>
                </a:tc>
                <a:tc>
                  <a:txBody>
                    <a:bodyPr/>
                    <a:lstStyle/>
                    <a:p>
                      <a:r>
                        <a:rPr lang="en-GB" sz="2800" b="0" dirty="0">
                          <a:solidFill>
                            <a:srgbClr val="002060"/>
                          </a:solidFill>
                          <a:latin typeface="Century Gothic" panose="020B0502020202020204" pitchFamily="34" charset="0"/>
                        </a:rPr>
                        <a:t>river</a:t>
                      </a:r>
                    </a:p>
                  </a:txBody>
                  <a:tcPr/>
                </a:tc>
                <a:tc>
                  <a:txBody>
                    <a:bodyPr/>
                    <a:lstStyle/>
                    <a:p>
                      <a:r>
                        <a:rPr lang="en-GB" sz="3200" b="0" dirty="0">
                          <a:solidFill>
                            <a:srgbClr val="002060"/>
                          </a:solidFill>
                          <a:latin typeface="Century Gothic" panose="020B0502020202020204" pitchFamily="34" charset="0"/>
                        </a:rPr>
                        <a:t>to arrive</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square</a:t>
                      </a:r>
                      <a:endParaRPr lang="en-GB" sz="3200" b="0" dirty="0">
                        <a:solidFill>
                          <a:srgbClr val="002060"/>
                        </a:solidFill>
                        <a:latin typeface="Century Gothic" panose="020B0502020202020204" pitchFamily="34" charset="0"/>
                      </a:endParaRPr>
                    </a:p>
                  </a:txBody>
                  <a:tcPr/>
                </a:tc>
                <a:tc>
                  <a:txBody>
                    <a:bodyPr/>
                    <a:lstStyle/>
                    <a:p>
                      <a:r>
                        <a:rPr lang="en-GB" sz="3200" b="0" dirty="0">
                          <a:solidFill>
                            <a:srgbClr val="002060"/>
                          </a:solidFill>
                          <a:latin typeface="Century Gothic" panose="020B0502020202020204" pitchFamily="34" charset="0"/>
                        </a:rPr>
                        <a:t>of, from</a:t>
                      </a:r>
                    </a:p>
                  </a:txBody>
                  <a:tcPr/>
                </a:tc>
                <a:tc>
                  <a:txBody>
                    <a:bodyPr/>
                    <a:lstStyle/>
                    <a:p>
                      <a:r>
                        <a:rPr lang="en-GB" sz="2800" b="0" dirty="0">
                          <a:solidFill>
                            <a:srgbClr val="002060"/>
                          </a:solidFill>
                          <a:latin typeface="Century Gothic" panose="020B0502020202020204" pitchFamily="34" charset="0"/>
                        </a:rPr>
                        <a:t>centre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dance, dancing</a:t>
                      </a:r>
                    </a:p>
                  </a:txBody>
                  <a:tcPr/>
                </a:tc>
                <a:tc>
                  <a:txBody>
                    <a:bodyPr/>
                    <a:lstStyle/>
                    <a:p>
                      <a:r>
                        <a:rPr lang="en-GB" sz="2800" b="0" dirty="0">
                          <a:solidFill>
                            <a:srgbClr val="002060"/>
                          </a:solidFill>
                          <a:latin typeface="Century Gothic" panose="020B0502020202020204" pitchFamily="34" charset="0"/>
                        </a:rPr>
                        <a:t>people</a:t>
                      </a:r>
                    </a:p>
                  </a:txBody>
                  <a:tcPr/>
                </a:tc>
                <a:tc>
                  <a:txBody>
                    <a:bodyPr/>
                    <a:lstStyle/>
                    <a:p>
                      <a:r>
                        <a:rPr lang="en-GB" sz="2800" b="0" dirty="0">
                          <a:solidFill>
                            <a:srgbClr val="002060"/>
                          </a:solidFill>
                          <a:latin typeface="Century Gothic" panose="020B0502020202020204" pitchFamily="34" charset="0"/>
                        </a:rPr>
                        <a:t>flower</a:t>
                      </a:r>
                    </a:p>
                  </a:txBody>
                  <a:tcPr/>
                </a:tc>
                <a:extLst>
                  <a:ext uri="{0D108BD9-81ED-4DB2-BD59-A6C34878D82A}">
                    <a16:rowId xmlns:a16="http://schemas.microsoft.com/office/drawing/2014/main" val="1047692962"/>
                  </a:ext>
                </a:extLst>
              </a:tr>
              <a:tr h="803117">
                <a:tc rowSpan="2">
                  <a:txBody>
                    <a:bodyPr/>
                    <a:lstStyle/>
                    <a:p>
                      <a:endParaRPr lang="en-GB" b="0" dirty="0">
                        <a:solidFill>
                          <a:srgbClr val="002060"/>
                        </a:solidFill>
                      </a:endParaRPr>
                    </a:p>
                  </a:txBody>
                  <a:tcPr/>
                </a:tc>
                <a:tc>
                  <a:txBody>
                    <a:bodyPr/>
                    <a:lstStyle/>
                    <a:p>
                      <a:r>
                        <a:rPr lang="en-GB" sz="2000" b="0" dirty="0">
                          <a:solidFill>
                            <a:srgbClr val="002060"/>
                          </a:solidFill>
                          <a:latin typeface="Century Gothic" panose="020B0502020202020204" pitchFamily="34" charset="0"/>
                        </a:rPr>
                        <a:t>To go for a walk</a:t>
                      </a:r>
                    </a:p>
                  </a:txBody>
                  <a:tcPr/>
                </a:tc>
                <a:tc>
                  <a:txBody>
                    <a:bodyPr/>
                    <a:lstStyle/>
                    <a:p>
                      <a:r>
                        <a:rPr lang="en-GB" sz="2400" b="0" dirty="0">
                          <a:solidFill>
                            <a:srgbClr val="002060"/>
                          </a:solidFill>
                          <a:latin typeface="Century Gothic" panose="020B0502020202020204" pitchFamily="34" charset="0"/>
                        </a:rPr>
                        <a:t>to wear, wearing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car</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noise</a:t>
                      </a:r>
                    </a:p>
                  </a:txBody>
                  <a:tcPr/>
                </a:tc>
                <a:tc>
                  <a:txBody>
                    <a:bodyPr/>
                    <a:lstStyle/>
                    <a:p>
                      <a:r>
                        <a:rPr lang="en-GB" sz="2800" b="0" dirty="0">
                          <a:solidFill>
                            <a:srgbClr val="002060"/>
                          </a:solidFill>
                          <a:latin typeface="Century Gothic" panose="020B0502020202020204" pitchFamily="34" charset="0"/>
                        </a:rPr>
                        <a:t>to see, seeing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2B251B-D8AB-B172-B6FF-1DB40E024997}"/>
              </a:ext>
            </a:extLst>
          </p:cNvPr>
          <p:cNvSpPr txBox="1"/>
          <p:nvPr/>
        </p:nvSpPr>
        <p:spPr>
          <a:xfrm>
            <a:off x="2398314" y="4658257"/>
            <a:ext cx="167686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upiter</a:t>
            </a:r>
            <a:endPar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sp>
        <p:nvSpPr>
          <p:cNvPr id="102" name="TextBox 101">
            <a:extLst>
              <a:ext uri="{FF2B5EF4-FFF2-40B4-BE49-F238E27FC236}">
                <a16:creationId xmlns:a16="http://schemas.microsoft.com/office/drawing/2014/main" id="{7D04727A-298F-4A33-843B-03E7B1D1654E}"/>
              </a:ext>
            </a:extLst>
          </p:cNvPr>
          <p:cNvSpPr txBox="1"/>
          <p:nvPr/>
        </p:nvSpPr>
        <p:spPr>
          <a:xfrm>
            <a:off x="3824428" y="1903368"/>
            <a:ext cx="14830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nclan</a:t>
            </a:r>
            <a:endPar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graphicFrame>
        <p:nvGraphicFramePr>
          <p:cNvPr id="5" name="Table 4">
            <a:extLst>
              <a:ext uri="{FF2B5EF4-FFF2-40B4-BE49-F238E27FC236}">
                <a16:creationId xmlns:a16="http://schemas.microsoft.com/office/drawing/2014/main" id="{8B42B955-500D-7B16-79FB-5E21F0E54D42}"/>
              </a:ext>
            </a:extLst>
          </p:cNvPr>
          <p:cNvGraphicFramePr>
            <a:graphicFrameLocks noGrp="1"/>
          </p:cNvGraphicFramePr>
          <p:nvPr/>
        </p:nvGraphicFramePr>
        <p:xfrm>
          <a:off x="470900" y="1391152"/>
          <a:ext cx="7525997" cy="3840340"/>
        </p:xfrm>
        <a:graphic>
          <a:graphicData uri="http://schemas.openxmlformats.org/drawingml/2006/table">
            <a:tbl>
              <a:tblPr>
                <a:noFill/>
              </a:tblPr>
              <a:tblGrid>
                <a:gridCol w="556028">
                  <a:extLst>
                    <a:ext uri="{9D8B030D-6E8A-4147-A177-3AD203B41FA5}">
                      <a16:colId xmlns:a16="http://schemas.microsoft.com/office/drawing/2014/main" val="1523036112"/>
                    </a:ext>
                  </a:extLst>
                </a:gridCol>
                <a:gridCol w="6969969">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calles</a:t>
                      </a:r>
                      <a:r>
                        <a:rPr lang="en-GB" sz="2800" b="1" dirty="0">
                          <a:solidFill>
                            <a:srgbClr val="002060"/>
                          </a:solidFill>
                          <a:latin typeface="Century Gothic" panose="020B0502020202020204" pitchFamily="34" charset="0"/>
                          <a:ea typeface="Montserrat"/>
                          <a:cs typeface="Montserrat"/>
                          <a:sym typeface="Montserrat"/>
                        </a:rPr>
                        <a:t> de Sevilla</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V _ _ _ _   I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Avenida Isabel la   _ _ _ _ _ _ _</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a:t>
                      </a:r>
                      <a:r>
                        <a:rPr lang="en-GB" sz="2800" b="0" spc="-150" dirty="0">
                          <a:solidFill>
                            <a:srgbClr val="002060"/>
                          </a:solidFill>
                          <a:latin typeface="Century Gothic" panose="020B0502020202020204" pitchFamily="34" charset="0"/>
                          <a:ea typeface="Montserrat"/>
                          <a:cs typeface="Montserrat"/>
                          <a:sym typeface="Montserrat"/>
                        </a:rPr>
                        <a:t>V _ _ _ z _ _ _ _</a:t>
                      </a:r>
                      <a:endParaRPr sz="2800" b="0" spc="-15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San Pedro _ _ _ _ _ r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J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54" name="Google Shape;111;p3"/>
          <p:cNvPicPr/>
          <p:nvPr/>
        </p:nvPicPr>
        <p:blipFill>
          <a:blip r:embed="rId5"/>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 up 1</a:t>
            </a:r>
          </a:p>
        </p:txBody>
      </p:sp>
      <p:sp>
        <p:nvSpPr>
          <p:cNvPr id="32" name="Rectangle 31">
            <a:hlinkClick r:id="" action="ppaction://noaction">
              <a:snd r:embed="rId6" name="2_3.wav"/>
            </a:hlinkClick>
            <a:extLst>
              <a:ext uri="{FF2B5EF4-FFF2-40B4-BE49-F238E27FC236}">
                <a16:creationId xmlns:a16="http://schemas.microsoft.com/office/drawing/2014/main" id="{8F2D41A7-088F-4358-8DE0-57E59484CC49}"/>
              </a:ext>
            </a:extLst>
          </p:cNvPr>
          <p:cNvSpPr/>
          <p:nvPr/>
        </p:nvSpPr>
        <p:spPr>
          <a:xfrm>
            <a:off x="574829" y="1993441"/>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3" name="Rectangle 32">
            <a:hlinkClick r:id="" action="ppaction://noaction">
              <a:snd r:embed="rId7" name="2_4.wav"/>
            </a:hlinkClick>
            <a:extLst>
              <a:ext uri="{FF2B5EF4-FFF2-40B4-BE49-F238E27FC236}">
                <a16:creationId xmlns:a16="http://schemas.microsoft.com/office/drawing/2014/main" id="{E21AD3D3-04FC-419E-8034-E06B8331BDF8}"/>
              </a:ext>
            </a:extLst>
          </p:cNvPr>
          <p:cNvSpPr/>
          <p:nvPr/>
        </p:nvSpPr>
        <p:spPr>
          <a:xfrm>
            <a:off x="574829" y="2547591"/>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Rectangle 33">
            <a:hlinkClick r:id="" action="ppaction://noaction">
              <a:snd r:embed="rId8" name="2_5.wav"/>
            </a:hlinkClick>
            <a:extLst>
              <a:ext uri="{FF2B5EF4-FFF2-40B4-BE49-F238E27FC236}">
                <a16:creationId xmlns:a16="http://schemas.microsoft.com/office/drawing/2014/main" id="{B62F73B8-0EEA-49E5-B9D5-50A84871A2F4}"/>
              </a:ext>
            </a:extLst>
          </p:cNvPr>
          <p:cNvSpPr/>
          <p:nvPr/>
        </p:nvSpPr>
        <p:spPr>
          <a:xfrm>
            <a:off x="574180" y="304712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9" name="2_7.wav"/>
            </a:hlinkClick>
            <a:extLst>
              <a:ext uri="{FF2B5EF4-FFF2-40B4-BE49-F238E27FC236}">
                <a16:creationId xmlns:a16="http://schemas.microsoft.com/office/drawing/2014/main" id="{8B6062D6-4CB2-4F2B-81BF-CAABF4FCDC80}"/>
              </a:ext>
            </a:extLst>
          </p:cNvPr>
          <p:cNvSpPr/>
          <p:nvPr/>
        </p:nvSpPr>
        <p:spPr>
          <a:xfrm>
            <a:off x="574180" y="416007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Rectangle 41">
            <a:hlinkClick r:id="" action="ppaction://noaction">
              <a:snd r:embed="rId10" name="2_8.wav"/>
            </a:hlinkClick>
            <a:extLst>
              <a:ext uri="{FF2B5EF4-FFF2-40B4-BE49-F238E27FC236}">
                <a16:creationId xmlns:a16="http://schemas.microsoft.com/office/drawing/2014/main" id="{6F81350D-DFE0-4A0A-89D2-C9665F0E9B84}"/>
              </a:ext>
            </a:extLst>
          </p:cNvPr>
          <p:cNvSpPr/>
          <p:nvPr/>
        </p:nvSpPr>
        <p:spPr>
          <a:xfrm>
            <a:off x="563313" y="470266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2410785" y="1918668"/>
            <a:ext cx="11108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a</a:t>
            </a:r>
            <a:r>
              <a:rPr kumimoji="0" lang="en-GB" sz="3200" b="1" i="0" u="none" strike="noStrike" kern="1200" cap="none" spc="63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ll</a:t>
            </a:r>
            <a:r>
              <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e</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3683927" y="1438739"/>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2297152" y="71497"/>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Dónde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tiene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acento</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grpSp>
      <p:sp>
        <p:nvSpPr>
          <p:cNvPr id="57" name="TextBox 56">
            <a:hlinkClick r:id="" action="ppaction://noaction">
              <a:snd r:embed="rId11" name="2_1.wav"/>
            </a:hlinkClick>
            <a:extLst>
              <a:ext uri="{FF2B5EF4-FFF2-40B4-BE49-F238E27FC236}">
                <a16:creationId xmlns:a16="http://schemas.microsoft.com/office/drawing/2014/main" id="{333886CF-351A-460F-A7F2-917D64FA8ED2}"/>
              </a:ext>
            </a:extLst>
          </p:cNvPr>
          <p:cNvSpPr txBox="1"/>
          <p:nvPr/>
        </p:nvSpPr>
        <p:spPr>
          <a:xfrm>
            <a:off x="125021" y="519558"/>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palabras. </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2">
            <a:alphaModFix/>
          </a:blip>
          <a:srcRect/>
          <a:stretch/>
        </p:blipFill>
        <p:spPr>
          <a:xfrm>
            <a:off x="10787001" y="101015"/>
            <a:ext cx="642594" cy="704731"/>
          </a:xfrm>
          <a:prstGeom prst="rect">
            <a:avLst/>
          </a:prstGeom>
          <a:noFill/>
          <a:ln>
            <a:noFill/>
          </a:ln>
        </p:spPr>
      </p:pic>
      <p:sp>
        <p:nvSpPr>
          <p:cNvPr id="66" name="Google Shape;387;p19">
            <a:extLst>
              <a:ext uri="{FF2B5EF4-FFF2-40B4-BE49-F238E27FC236}">
                <a16:creationId xmlns:a16="http://schemas.microsoft.com/office/drawing/2014/main" id="{639DA545-0AE4-46CB-985C-650E27A23798}"/>
              </a:ext>
            </a:extLst>
          </p:cNvPr>
          <p:cNvSpPr/>
          <p:nvPr/>
        </p:nvSpPr>
        <p:spPr>
          <a:xfrm>
            <a:off x="11362103" y="289100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139562" y="636998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Google Shape;388;p19">
            <a:extLst>
              <a:ext uri="{FF2B5EF4-FFF2-40B4-BE49-F238E27FC236}">
                <a16:creationId xmlns:a16="http://schemas.microsoft.com/office/drawing/2014/main" id="{E4B12F0B-38E1-49B1-B408-65A3494F0BA8}"/>
              </a:ext>
            </a:extLst>
          </p:cNvPr>
          <p:cNvSpPr/>
          <p:nvPr/>
        </p:nvSpPr>
        <p:spPr>
          <a:xfrm>
            <a:off x="11357976" y="289100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138540" y="240572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572723" y="88153"/>
            <a:ext cx="2967646" cy="400110"/>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avenida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avenue </a:t>
            </a:r>
          </a:p>
        </p:txBody>
      </p:sp>
      <p:sp>
        <p:nvSpPr>
          <p:cNvPr id="35" name="Rectangle 34">
            <a:hlinkClick r:id="" action="ppaction://noaction">
              <a:snd r:embed="rId13" name="2_6.wav"/>
            </a:hlinkClick>
            <a:extLst>
              <a:ext uri="{FF2B5EF4-FFF2-40B4-BE49-F238E27FC236}">
                <a16:creationId xmlns:a16="http://schemas.microsoft.com/office/drawing/2014/main" id="{3F574D30-8A41-483A-9027-B28E9F5A404C}"/>
              </a:ext>
            </a:extLst>
          </p:cNvPr>
          <p:cNvSpPr/>
          <p:nvPr/>
        </p:nvSpPr>
        <p:spPr>
          <a:xfrm>
            <a:off x="574180" y="3590125"/>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3" name="TextBox 102">
            <a:extLst>
              <a:ext uri="{FF2B5EF4-FFF2-40B4-BE49-F238E27FC236}">
                <a16:creationId xmlns:a16="http://schemas.microsoft.com/office/drawing/2014/main" id="{01BF1891-2A1E-45BF-B69F-21AC743266F6}"/>
              </a:ext>
            </a:extLst>
          </p:cNvPr>
          <p:cNvSpPr txBox="1"/>
          <p:nvPr/>
        </p:nvSpPr>
        <p:spPr>
          <a:xfrm>
            <a:off x="4136497" y="2448275"/>
            <a:ext cx="22356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Catolica</a:t>
            </a:r>
            <a:endPar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sp>
        <p:nvSpPr>
          <p:cNvPr id="104" name="TextBox 103">
            <a:extLst>
              <a:ext uri="{FF2B5EF4-FFF2-40B4-BE49-F238E27FC236}">
                <a16:creationId xmlns:a16="http://schemas.microsoft.com/office/drawing/2014/main" id="{EEFECC55-1DB3-4C03-812D-D301A5DEAA42}"/>
              </a:ext>
            </a:extLst>
          </p:cNvPr>
          <p:cNvSpPr txBox="1"/>
          <p:nvPr/>
        </p:nvSpPr>
        <p:spPr>
          <a:xfrm rot="1020148" flipH="1" flipV="1">
            <a:off x="4321700" y="2036593"/>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sp>
        <p:nvSpPr>
          <p:cNvPr id="108" name="TextBox 107">
            <a:extLst>
              <a:ext uri="{FF2B5EF4-FFF2-40B4-BE49-F238E27FC236}">
                <a16:creationId xmlns:a16="http://schemas.microsoft.com/office/drawing/2014/main" id="{A90137FE-BC2A-4505-BC45-38401D154189}"/>
              </a:ext>
            </a:extLst>
          </p:cNvPr>
          <p:cNvSpPr txBox="1"/>
          <p:nvPr/>
        </p:nvSpPr>
        <p:spPr>
          <a:xfrm>
            <a:off x="2402367" y="3010984"/>
            <a:ext cx="32240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ela</a:t>
            </a:r>
            <a:r>
              <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 </a:t>
            </a:r>
            <a:r>
              <a:rPr kumimoji="0" lang="en-GB" sz="3200" b="1" i="0" u="none" strike="noStrike" kern="1200" cap="none" spc="600" normalizeH="0" baseline="0" noProof="0" dirty="0" err="1">
                <a:ln>
                  <a:noFill/>
                </a:ln>
                <a:solidFill>
                  <a:srgbClr val="92D050"/>
                </a:solidFill>
                <a:effectLst/>
                <a:uLnTx/>
                <a:uFillTx/>
                <a:latin typeface="Dreaming Outloud Pro" panose="03050502040302030504" pitchFamily="66" charset="0"/>
                <a:ea typeface="+mn-ea"/>
                <a:cs typeface="Dreaming Outloud Pro" panose="03050502040302030504" pitchFamily="66" charset="0"/>
              </a:rPr>
              <a:t>quez</a:t>
            </a:r>
            <a:endPar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endParaRPr>
          </a:p>
        </p:txBody>
      </p:sp>
      <p:sp>
        <p:nvSpPr>
          <p:cNvPr id="111" name="TextBox 110">
            <a:extLst>
              <a:ext uri="{FF2B5EF4-FFF2-40B4-BE49-F238E27FC236}">
                <a16:creationId xmlns:a16="http://schemas.microsoft.com/office/drawing/2014/main" id="{B8199166-27D0-41C8-8D66-32ED08BCD00A}"/>
              </a:ext>
            </a:extLst>
          </p:cNvPr>
          <p:cNvSpPr txBox="1"/>
          <p:nvPr/>
        </p:nvSpPr>
        <p:spPr>
          <a:xfrm rot="1020148" flipH="1" flipV="1">
            <a:off x="2046420" y="2606565"/>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sp>
        <p:nvSpPr>
          <p:cNvPr id="112" name="TextBox 111">
            <a:extLst>
              <a:ext uri="{FF2B5EF4-FFF2-40B4-BE49-F238E27FC236}">
                <a16:creationId xmlns:a16="http://schemas.microsoft.com/office/drawing/2014/main" id="{F82E3AED-5471-4980-B4B8-2C53DDD9ACA9}"/>
              </a:ext>
            </a:extLst>
          </p:cNvPr>
          <p:cNvSpPr txBox="1"/>
          <p:nvPr/>
        </p:nvSpPr>
        <p:spPr>
          <a:xfrm>
            <a:off x="3780977" y="3558715"/>
            <a:ext cx="1519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Marti</a:t>
            </a:r>
          </a:p>
        </p:txBody>
      </p:sp>
      <p:sp>
        <p:nvSpPr>
          <p:cNvPr id="113" name="TextBox 112">
            <a:extLst>
              <a:ext uri="{FF2B5EF4-FFF2-40B4-BE49-F238E27FC236}">
                <a16:creationId xmlns:a16="http://schemas.microsoft.com/office/drawing/2014/main" id="{3A18F64A-DFC6-439E-9EF3-F04CB7099A03}"/>
              </a:ext>
            </a:extLst>
          </p:cNvPr>
          <p:cNvSpPr txBox="1"/>
          <p:nvPr/>
        </p:nvSpPr>
        <p:spPr>
          <a:xfrm rot="1020148" flipH="1" flipV="1">
            <a:off x="3415331" y="3150330"/>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sp>
        <p:nvSpPr>
          <p:cNvPr id="73" name="Google Shape;169;p8">
            <a:hlinkClick r:id="" action="ppaction://noaction">
              <a:snd r:embed="rId14" name="1_9.wav"/>
            </a:hlinkClick>
            <a:extLst>
              <a:ext uri="{FF2B5EF4-FFF2-40B4-BE49-F238E27FC236}">
                <a16:creationId xmlns:a16="http://schemas.microsoft.com/office/drawing/2014/main" id="{7EC47D2A-DBD9-4F79-902E-AFE337A733D8}"/>
              </a:ext>
            </a:extLst>
          </p:cNvPr>
          <p:cNvSpPr txBox="1"/>
          <p:nvPr/>
        </p:nvSpPr>
        <p:spPr>
          <a:xfrm>
            <a:off x="1340810" y="5668083"/>
            <a:ext cx="7404984"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Muchas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España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nombre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personas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ejemplo, Diego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Velázquez,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pintor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Meninas’.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sp>
        <p:nvSpPr>
          <p:cNvPr id="7" name="TextBox 6">
            <a:extLst>
              <a:ext uri="{FF2B5EF4-FFF2-40B4-BE49-F238E27FC236}">
                <a16:creationId xmlns:a16="http://schemas.microsoft.com/office/drawing/2014/main" id="{07AE18FE-A008-653D-4595-8C11F8485EB2}"/>
              </a:ext>
            </a:extLst>
          </p:cNvPr>
          <p:cNvSpPr txBox="1"/>
          <p:nvPr/>
        </p:nvSpPr>
        <p:spPr>
          <a:xfrm>
            <a:off x="2201315" y="4124254"/>
            <a:ext cx="15568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600" normalizeH="0" baseline="0" noProof="0" dirty="0">
                <a:ln>
                  <a:noFill/>
                </a:ln>
                <a:solidFill>
                  <a:srgbClr val="92D050"/>
                </a:solidFill>
                <a:effectLst/>
                <a:uLnTx/>
                <a:uFillTx/>
                <a:latin typeface="Dreaming Outloud Pro" panose="03050502040302030504" pitchFamily="66" charset="0"/>
                <a:ea typeface="+mn-ea"/>
                <a:cs typeface="Dreaming Outloud Pro" panose="03050502040302030504" pitchFamily="66" charset="0"/>
              </a:rPr>
              <a:t>Colon</a:t>
            </a:r>
          </a:p>
        </p:txBody>
      </p:sp>
      <p:sp>
        <p:nvSpPr>
          <p:cNvPr id="8" name="TextBox 7">
            <a:extLst>
              <a:ext uri="{FF2B5EF4-FFF2-40B4-BE49-F238E27FC236}">
                <a16:creationId xmlns:a16="http://schemas.microsoft.com/office/drawing/2014/main" id="{8D5F31A4-C61A-7CC5-479D-7E8742ABE53E}"/>
              </a:ext>
            </a:extLst>
          </p:cNvPr>
          <p:cNvSpPr txBox="1"/>
          <p:nvPr/>
        </p:nvSpPr>
        <p:spPr>
          <a:xfrm rot="1020148" flipH="1" flipV="1">
            <a:off x="2909345" y="3769490"/>
            <a:ext cx="471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sp>
        <p:nvSpPr>
          <p:cNvPr id="9" name="TextBox 8">
            <a:extLst>
              <a:ext uri="{FF2B5EF4-FFF2-40B4-BE49-F238E27FC236}">
                <a16:creationId xmlns:a16="http://schemas.microsoft.com/office/drawing/2014/main" id="{94F6457D-098B-5750-637D-251B402FC09F}"/>
              </a:ext>
            </a:extLst>
          </p:cNvPr>
          <p:cNvSpPr txBox="1"/>
          <p:nvPr/>
        </p:nvSpPr>
        <p:spPr>
          <a:xfrm rot="1020148" flipH="1" flipV="1">
            <a:off x="1569909" y="4241272"/>
            <a:ext cx="12372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Dreaming Outloud Pro" panose="03050502040302030504" pitchFamily="66" charset="0"/>
                <a:ea typeface="+mn-ea"/>
                <a:cs typeface="Dreaming Outloud Pro" panose="03050502040302030504" pitchFamily="66" charset="0"/>
              </a:rPr>
              <a:t>‘</a:t>
            </a:r>
          </a:p>
        </p:txBody>
      </p:sp>
      <p:pic>
        <p:nvPicPr>
          <p:cNvPr id="1026" name="Picture 2">
            <a:extLst>
              <a:ext uri="{FF2B5EF4-FFF2-40B4-BE49-F238E27FC236}">
                <a16:creationId xmlns:a16="http://schemas.microsoft.com/office/drawing/2014/main" id="{7E8F6510-4512-075E-86B6-80071A5258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63334" y="4028647"/>
            <a:ext cx="2301461" cy="2646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5×15-Calle-de-Velazquez-Cartel-Calle-Azulejo | Gritos de Madrid">
            <a:extLst>
              <a:ext uri="{FF2B5EF4-FFF2-40B4-BE49-F238E27FC236}">
                <a16:creationId xmlns:a16="http://schemas.microsoft.com/office/drawing/2014/main" id="{7B59366D-AA5B-64C1-38D1-A057C8C752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5021" y="5535498"/>
            <a:ext cx="1139828" cy="1139828"/>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0164F583-D7B5-D1C5-E42F-E9B8B23C3E57}"/>
              </a:ext>
            </a:extLst>
          </p:cNvPr>
          <p:cNvSpPr/>
          <p:nvPr/>
        </p:nvSpPr>
        <p:spPr>
          <a:xfrm>
            <a:off x="10284317" y="3781489"/>
            <a:ext cx="697942" cy="640396"/>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F4941311-6BF4-E1D9-3FE6-F247EC03C359}"/>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10444665" y="3870063"/>
            <a:ext cx="422248" cy="524000"/>
          </a:xfrm>
          <a:prstGeom prst="rect">
            <a:avLst/>
          </a:prstGeom>
        </p:spPr>
      </p:pic>
      <p:pic>
        <p:nvPicPr>
          <p:cNvPr id="15" name="Picture 14" descr="A picture containing text, tableware, cup, clipart&#10;&#10;Description automatically generated">
            <a:extLst>
              <a:ext uri="{FF2B5EF4-FFF2-40B4-BE49-F238E27FC236}">
                <a16:creationId xmlns:a16="http://schemas.microsoft.com/office/drawing/2014/main" id="{A745ED60-B9A6-450A-BEF6-A4822F9E3D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10303778" y="3987952"/>
            <a:ext cx="701053" cy="215473"/>
          </a:xfrm>
          <a:prstGeom prst="rect">
            <a:avLst/>
          </a:prstGeom>
        </p:spPr>
      </p:pic>
      <p:sp>
        <p:nvSpPr>
          <p:cNvPr id="19" name="TextBox 18">
            <a:extLst>
              <a:ext uri="{FF2B5EF4-FFF2-40B4-BE49-F238E27FC236}">
                <a16:creationId xmlns:a16="http://schemas.microsoft.com/office/drawing/2014/main" id="{9C60B856-3DDA-5EE4-9C82-8DB3BF37BE66}"/>
              </a:ext>
            </a:extLst>
          </p:cNvPr>
          <p:cNvSpPr txBox="1"/>
          <p:nvPr/>
        </p:nvSpPr>
        <p:spPr>
          <a:xfrm>
            <a:off x="7570183" y="438211"/>
            <a:ext cx="2970186" cy="707886"/>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pintor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painting</a:t>
            </a:r>
          </a:p>
        </p:txBody>
      </p:sp>
    </p:spTree>
    <p:extLst>
      <p:ext uri="{BB962C8B-B14F-4D97-AF65-F5344CB8AC3E}">
        <p14:creationId xmlns:p14="http://schemas.microsoft.com/office/powerpoint/2010/main" val="14033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500"/>
                                        <p:tgtEl>
                                          <p:spTgt spid="1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500"/>
                                        <p:tgtEl>
                                          <p:spTgt spid="1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fade">
                                      <p:cBhvr>
                                        <p:cTn id="77" dur="500"/>
                                        <p:tgtEl>
                                          <p:spTgt spid="10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par>
                                <p:cTn id="84" presetID="10" presetClass="entr" presetSubtype="0"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subTnLst>
                                    <p:audio>
                                      <p:cMediaNode>
                                        <p:cTn display="0" masterRel="sameClick">
                                          <p:stCondLst>
                                            <p:cond evt="begin" delay="0">
                                              <p:tn val="87"/>
                                            </p:cond>
                                          </p:stCondLst>
                                          <p:endCondLst>
                                            <p:cond evt="onStopAudio" delay="0">
                                              <p:tgtEl>
                                                <p:sldTgt/>
                                              </p:tgtEl>
                                            </p:cond>
                                          </p:endCondLst>
                                        </p:cTn>
                                        <p:tgtEl>
                                          <p:sndTgt r:embed="rId4" name="2_9.wav"/>
                                        </p:tgtEl>
                                      </p:cMediaNode>
                                    </p:audio>
                                  </p:subTnLst>
                                </p:cTn>
                              </p:par>
                              <p:par>
                                <p:cTn id="90" presetID="10" presetClass="entr" presetSubtype="0" fill="hold" nodeType="with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fade">
                                      <p:cBhvr>
                                        <p:cTn id="92" dur="500"/>
                                        <p:tgtEl>
                                          <p:spTgt spid="102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9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8"/>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98"/>
                    </p:tgtEl>
                  </p:cond>
                </p:stCondLst>
                <p:endSync evt="end" delay="0">
                  <p:rtn val="all"/>
                </p:endSync>
                <p:childTnLst>
                  <p:par>
                    <p:cTn id="107" fill="hold">
                      <p:stCondLst>
                        <p:cond delay="0"/>
                      </p:stCondLst>
                      <p:childTnLst>
                        <p:par>
                          <p:cTn id="108" fill="hold">
                            <p:stCondLst>
                              <p:cond delay="0"/>
                            </p:stCondLst>
                            <p:childTnLst>
                              <p:par>
                                <p:cTn id="109" presetID="12" presetClass="exit" presetSubtype="4" fill="hold" grpId="1" nodeType="clickEffect">
                                  <p:stCondLst>
                                    <p:cond delay="0"/>
                                  </p:stCondLst>
                                  <p:childTnLst>
                                    <p:anim calcmode="lin" valueType="num">
                                      <p:cBhvr additive="base">
                                        <p:cTn id="110" dur="59000"/>
                                        <p:tgtEl>
                                          <p:spTgt spid="99"/>
                                        </p:tgtEl>
                                        <p:attrNameLst>
                                          <p:attrName>ppt_y</p:attrName>
                                        </p:attrNameLst>
                                      </p:cBhvr>
                                      <p:tavLst>
                                        <p:tav tm="0">
                                          <p:val>
                                            <p:strVal val="#ppt_y"/>
                                          </p:val>
                                        </p:tav>
                                        <p:tav tm="100000">
                                          <p:val>
                                            <p:strVal val="#ppt_y+#ppt_h*1.125000"/>
                                          </p:val>
                                        </p:tav>
                                      </p:tavLst>
                                    </p:anim>
                                    <p:animEffect transition="out" filter="wipe(down)">
                                      <p:cBhvr>
                                        <p:cTn id="111" dur="59000"/>
                                        <p:tgtEl>
                                          <p:spTgt spid="99"/>
                                        </p:tgtEl>
                                      </p:cBhvr>
                                    </p:animEffect>
                                    <p:set>
                                      <p:cBhvr>
                                        <p:cTn id="112"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12" grpId="0"/>
      <p:bldP spid="102" grpId="0"/>
      <p:bldP spid="6" grpId="0"/>
      <p:bldP spid="43" grpId="0"/>
      <p:bldP spid="66" grpId="0" animBg="1"/>
      <p:bldP spid="98" grpId="0" animBg="1"/>
      <p:bldP spid="99" grpId="0" animBg="1"/>
      <p:bldP spid="99" grpId="1" animBg="1"/>
      <p:bldP spid="100" grpId="0"/>
      <p:bldP spid="103" grpId="0"/>
      <p:bldP spid="104" grpId="0"/>
      <p:bldP spid="108" grpId="0"/>
      <p:bldP spid="111" grpId="0"/>
      <p:bldP spid="112" grpId="0"/>
      <p:bldP spid="113" grpId="0"/>
      <p:bldP spid="73" grpId="0" animBg="1"/>
      <p:bldP spid="7" grpId="0"/>
      <p:bldP spid="8" grpId="0"/>
      <p:bldP spid="9" grpId="0"/>
      <p:bldP spid="1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nvGraphicFramePr>
        <p:xfrm>
          <a:off x="621132" y="952292"/>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menudo</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ruido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beber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a:t>
                      </a:r>
                      <a:r>
                        <a:rPr lang="en-GB" sz="2400" b="1" dirty="0" err="1">
                          <a:solidFill>
                            <a:srgbClr val="00B0F0"/>
                          </a:solidFill>
                          <a:latin typeface="Century Gothic" panose="020B0502020202020204" pitchFamily="34" charset="0"/>
                        </a:rPr>
                        <a:t>veces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río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de</a:t>
                      </a:r>
                    </a:p>
                  </a:txBody>
                  <a:tcPr/>
                </a:tc>
                <a:tc>
                  <a:txBody>
                    <a:bodyPr/>
                    <a:lstStyle/>
                    <a:p>
                      <a:r>
                        <a:rPr lang="en-GB" sz="3200" b="1" dirty="0" err="1">
                          <a:solidFill>
                            <a:srgbClr val="92D050"/>
                          </a:solidFill>
                          <a:latin typeface="Century Gothic" panose="020B0502020202020204" pitchFamily="34" charset="0"/>
                        </a:rPr>
                        <a:t>llegar</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centro</a:t>
                      </a:r>
                      <a:endParaRPr lang="en-GB" sz="32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la plaza</a:t>
                      </a:r>
                    </a:p>
                  </a:txBody>
                  <a:tcPr/>
                </a:tc>
                <a:tc>
                  <a:txBody>
                    <a:bodyPr/>
                    <a:lstStyle/>
                    <a:p>
                      <a:r>
                        <a:rPr lang="en-GB" sz="2800" b="1" dirty="0" err="1">
                          <a:solidFill>
                            <a:srgbClr val="92D050"/>
                          </a:solidFill>
                          <a:latin typeface="Century Gothic" panose="020B0502020202020204" pitchFamily="34" charset="0"/>
                        </a:rPr>
                        <a:t>lejos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pasear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llevar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bailar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gente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flor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coche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2242281" y="62065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people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flower</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570452"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EB76DA7-0A29-8D6F-3ABF-D317DC0E65D6}"/>
              </a:ext>
            </a:extLst>
          </p:cNvPr>
          <p:cNvSpPr txBox="1"/>
          <p:nvPr/>
        </p:nvSpPr>
        <p:spPr>
          <a:xfrm>
            <a:off x="2282187" y="5158751"/>
            <a:ext cx="2678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go on a walk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B9F49DC4-6C42-D17C-AD44-2DC3AD2C03D8}"/>
              </a:ext>
            </a:extLst>
          </p:cNvPr>
          <p:cNvSpPr txBox="1"/>
          <p:nvPr/>
        </p:nvSpPr>
        <p:spPr>
          <a:xfrm>
            <a:off x="4649325" y="517295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wear,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wearing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DEFFF11-763B-630E-D640-9C32B975F5C3}"/>
              </a:ext>
            </a:extLst>
          </p:cNvPr>
          <p:cNvSpPr txBox="1"/>
          <p:nvPr/>
        </p:nvSpPr>
        <p:spPr>
          <a:xfrm>
            <a:off x="7494979" y="5245093"/>
            <a:ext cx="27553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dance, dancing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F5A71A84-1F85-25C8-89E7-50F7DB27B54E}"/>
              </a:ext>
            </a:extLst>
          </p:cNvPr>
          <p:cNvSpPr txBox="1"/>
          <p:nvPr/>
        </p:nvSpPr>
        <p:spPr>
          <a:xfrm>
            <a:off x="2346626" y="428434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centre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3AAA95A-B009-1575-BFBD-63A80C0C8DCC}"/>
              </a:ext>
            </a:extLst>
          </p:cNvPr>
          <p:cNvSpPr txBox="1"/>
          <p:nvPr/>
        </p:nvSpPr>
        <p:spPr>
          <a:xfrm>
            <a:off x="4675663" y="429855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square</a:t>
            </a:r>
          </a:p>
        </p:txBody>
      </p:sp>
      <p:sp>
        <p:nvSpPr>
          <p:cNvPr id="21" name="TextBox 20">
            <a:extLst>
              <a:ext uri="{FF2B5EF4-FFF2-40B4-BE49-F238E27FC236}">
                <a16:creationId xmlns:a16="http://schemas.microsoft.com/office/drawing/2014/main" id="{B41AC576-0B3A-6EE9-769D-7C8D5C0AE804}"/>
              </a:ext>
            </a:extLst>
          </p:cNvPr>
          <p:cNvSpPr txBox="1"/>
          <p:nvPr/>
        </p:nvSpPr>
        <p:spPr>
          <a:xfrm>
            <a:off x="7536773" y="430167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5E8D4DF-CDDA-6B1B-8E84-80FA89454106}"/>
              </a:ext>
            </a:extLst>
          </p:cNvPr>
          <p:cNvSpPr txBox="1"/>
          <p:nvPr/>
        </p:nvSpPr>
        <p:spPr>
          <a:xfrm>
            <a:off x="2386532" y="3312798"/>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river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6068E93-4356-AE73-BC8A-696BF518D58E}"/>
              </a:ext>
            </a:extLst>
          </p:cNvPr>
          <p:cNvSpPr txBox="1"/>
          <p:nvPr/>
        </p:nvSpPr>
        <p:spPr>
          <a:xfrm>
            <a:off x="4696520" y="330795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24" name="TextBox 23">
            <a:extLst>
              <a:ext uri="{FF2B5EF4-FFF2-40B4-BE49-F238E27FC236}">
                <a16:creationId xmlns:a16="http://schemas.microsoft.com/office/drawing/2014/main" id="{9A222909-97C8-9E42-71B3-5464C94535D4}"/>
              </a:ext>
            </a:extLst>
          </p:cNvPr>
          <p:cNvSpPr txBox="1"/>
          <p:nvPr/>
        </p:nvSpPr>
        <p:spPr>
          <a:xfrm>
            <a:off x="7479231" y="3311078"/>
            <a:ext cx="272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arrive, arriving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1C4EBE1-3A05-7A30-D605-438A0D9EFA7A}"/>
              </a:ext>
            </a:extLst>
          </p:cNvPr>
          <p:cNvSpPr txBox="1"/>
          <p:nvPr/>
        </p:nvSpPr>
        <p:spPr>
          <a:xfrm>
            <a:off x="2263136" y="2359739"/>
            <a:ext cx="27309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drink, drinking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8AD09FC-32DD-FF66-903A-5DA31D2A3AEF}"/>
              </a:ext>
            </a:extLst>
          </p:cNvPr>
          <p:cNvSpPr txBox="1"/>
          <p:nvPr/>
        </p:nvSpPr>
        <p:spPr>
          <a:xfrm>
            <a:off x="4772720" y="23548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 seeing</a:t>
            </a:r>
          </a:p>
        </p:txBody>
      </p:sp>
      <p:sp>
        <p:nvSpPr>
          <p:cNvPr id="29" name="TextBox 28">
            <a:extLst>
              <a:ext uri="{FF2B5EF4-FFF2-40B4-BE49-F238E27FC236}">
                <a16:creationId xmlns:a16="http://schemas.microsoft.com/office/drawing/2014/main" id="{8F3537FC-CC3C-D917-A1AC-CD5598B6BDCB}"/>
              </a:ext>
            </a:extLst>
          </p:cNvPr>
          <p:cNvSpPr txBox="1"/>
          <p:nvPr/>
        </p:nvSpPr>
        <p:spPr>
          <a:xfrm>
            <a:off x="7633830" y="235801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sometimes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F8152F7-8637-880D-9866-A33D0A3286F2}"/>
              </a:ext>
            </a:extLst>
          </p:cNvPr>
          <p:cNvSpPr txBox="1"/>
          <p:nvPr/>
        </p:nvSpPr>
        <p:spPr>
          <a:xfrm>
            <a:off x="2242281" y="1408420"/>
            <a:ext cx="2678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learn, learning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A8517061-209D-F66D-D9B1-37CA04D4AB36}"/>
              </a:ext>
            </a:extLst>
          </p:cNvPr>
          <p:cNvSpPr txBox="1"/>
          <p:nvPr/>
        </p:nvSpPr>
        <p:spPr>
          <a:xfrm>
            <a:off x="4793577" y="142144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often</a:t>
            </a:r>
          </a:p>
        </p:txBody>
      </p:sp>
      <p:sp>
        <p:nvSpPr>
          <p:cNvPr id="32" name="TextBox 31">
            <a:extLst>
              <a:ext uri="{FF2B5EF4-FFF2-40B4-BE49-F238E27FC236}">
                <a16:creationId xmlns:a16="http://schemas.microsoft.com/office/drawing/2014/main" id="{D60F7AC4-7CCE-89ED-747E-9BE14794D3EF}"/>
              </a:ext>
            </a:extLst>
          </p:cNvPr>
          <p:cNvSpPr txBox="1"/>
          <p:nvPr/>
        </p:nvSpPr>
        <p:spPr>
          <a:xfrm>
            <a:off x="7730887" y="144361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noise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hlinkClick r:id="" action="ppaction://noaction">
              <a:snd r:embed="rId7" name="3_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17" grpId="0"/>
      <p:bldP spid="18" grpId="0"/>
      <p:bldP spid="21" grpId="0"/>
      <p:bldP spid="22" grpId="0"/>
      <p:bldP spid="23" grpId="0"/>
      <p:bldP spid="24" grpId="0"/>
      <p:bldP spid="26" grpId="0"/>
      <p:bldP spid="27"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6" name="4_2.wav"/>
            </a:hlinkClick>
            <a:extLst>
              <a:ext uri="{FF2B5EF4-FFF2-40B4-BE49-F238E27FC236}">
                <a16:creationId xmlns:a16="http://schemas.microsoft.com/office/drawing/2014/main" id="{489BD0E6-764A-47EF-8762-55FD6BC0D9C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4" name="4_4.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5" name="TextBox 14">
            <a:hlinkClick r:id="" action="ppaction://noaction">
              <a:snd r:embed="rId7" name="exemple.wav"/>
            </a:hlinkClick>
            <a:extLst>
              <a:ext uri="{FF2B5EF4-FFF2-40B4-BE49-F238E27FC236}">
                <a16:creationId xmlns:a16="http://schemas.microsoft.com/office/drawing/2014/main" id="{9B8FA61C-DEB8-4103-8610-6EF570E9FB3A}"/>
              </a:ext>
            </a:extLst>
          </p:cNvPr>
          <p:cNvSpPr txBox="1"/>
          <p:nvPr/>
        </p:nvSpPr>
        <p:spPr>
          <a:xfrm>
            <a:off x="806115" y="1495727"/>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Ejemplo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levan</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flor</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2" name="Oval 31">
            <a:extLst>
              <a:ext uri="{FF2B5EF4-FFF2-40B4-BE49-F238E27FC236}">
                <a16:creationId xmlns:a16="http://schemas.microsoft.com/office/drawing/2014/main" id="{8DDB8D2A-D5D6-4E53-B81A-89A4FFB5C5A6}"/>
              </a:ext>
            </a:extLst>
          </p:cNvPr>
          <p:cNvSpPr/>
          <p:nvPr/>
        </p:nvSpPr>
        <p:spPr>
          <a:xfrm>
            <a:off x="7227324" y="2209609"/>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364814" y="2168218"/>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819999" y="2209608"/>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19" name="Google Shape;108;p3">
            <a:hlinkClick r:id="" action="ppaction://noaction">
              <a:snd r:embed="rId8" name="4_1.wav"/>
            </a:hlinkClick>
            <a:extLst>
              <a:ext uri="{FF2B5EF4-FFF2-40B4-BE49-F238E27FC236}">
                <a16:creationId xmlns:a16="http://schemas.microsoft.com/office/drawing/2014/main" id="{342B4350-38B4-4701-9FB1-F0DAD79AD55F}"/>
              </a:ext>
            </a:extLst>
          </p:cNvPr>
          <p:cNvSpPr txBox="1"/>
          <p:nvPr/>
        </p:nvSpPr>
        <p:spPr>
          <a:xfrm>
            <a:off x="761710" y="107411"/>
            <a:ext cx="946242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9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3: Escucha. ¿Una persona o 2+ personas? </a:t>
            </a:r>
            <a:endParaRPr kumimoji="0" sz="29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 name="Google Shape;167;p2">
            <a:extLst>
              <a:ext uri="{FF2B5EF4-FFF2-40B4-BE49-F238E27FC236}">
                <a16:creationId xmlns:a16="http://schemas.microsoft.com/office/drawing/2014/main" id="{41FD1D14-8F20-98AA-0551-E9536BE1AC8D}"/>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A picture containing text, toy, doll&#10;&#10;Description automatically generated">
            <a:extLst>
              <a:ext uri="{FF2B5EF4-FFF2-40B4-BE49-F238E27FC236}">
                <a16:creationId xmlns:a16="http://schemas.microsoft.com/office/drawing/2014/main" id="{BF9A2E09-2381-F1A6-90FB-E1F5AF57D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4814" y="3040605"/>
            <a:ext cx="909781" cy="2368647"/>
          </a:xfrm>
          <a:prstGeom prst="rect">
            <a:avLst/>
          </a:prstGeom>
        </p:spPr>
      </p:pic>
      <p:grpSp>
        <p:nvGrpSpPr>
          <p:cNvPr id="6" name="Group 5">
            <a:extLst>
              <a:ext uri="{FF2B5EF4-FFF2-40B4-BE49-F238E27FC236}">
                <a16:creationId xmlns:a16="http://schemas.microsoft.com/office/drawing/2014/main" id="{60B7414E-D2AA-07FD-C993-E3AE1397A410}"/>
              </a:ext>
            </a:extLst>
          </p:cNvPr>
          <p:cNvGrpSpPr/>
          <p:nvPr/>
        </p:nvGrpSpPr>
        <p:grpSpPr>
          <a:xfrm>
            <a:off x="8464790" y="3076843"/>
            <a:ext cx="1695742" cy="2280443"/>
            <a:chOff x="5624777" y="2885200"/>
            <a:chExt cx="1097241" cy="1612696"/>
          </a:xfrm>
        </p:grpSpPr>
        <p:pic>
          <p:nvPicPr>
            <p:cNvPr id="7" name="Picture 6" descr="A picture containing text, doll, toy&#10;&#10;Description automatically generated">
              <a:extLst>
                <a:ext uri="{FF2B5EF4-FFF2-40B4-BE49-F238E27FC236}">
                  <a16:creationId xmlns:a16="http://schemas.microsoft.com/office/drawing/2014/main" id="{FF2B1314-31AC-0B1B-1538-DF9FC4368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EE312955-BBE3-CF53-23F0-12191D45E4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9" name="Picture 8" descr="Shape&#10;&#10;Description automatically generated with low confidence">
            <a:extLst>
              <a:ext uri="{FF2B5EF4-FFF2-40B4-BE49-F238E27FC236}">
                <a16:creationId xmlns:a16="http://schemas.microsoft.com/office/drawing/2014/main" id="{0F0A4EE1-E591-1777-5DFC-B23D2ED00EF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9514340" y="3153649"/>
            <a:ext cx="365566" cy="22438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5DCEC8AB-5498-1DDF-CB68-1BB901989B6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9056473" y="3378032"/>
            <a:ext cx="365566" cy="22438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B6C0F76-7B44-68D7-7201-8AA84EA8FD2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2863945" y="3199634"/>
            <a:ext cx="365566" cy="224383"/>
          </a:xfrm>
          <a:prstGeom prst="rect">
            <a:avLst/>
          </a:prstGeom>
        </p:spPr>
      </p:pic>
    </p:spTree>
    <p:extLst>
      <p:ext uri="{BB962C8B-B14F-4D97-AF65-F5344CB8AC3E}">
        <p14:creationId xmlns:p14="http://schemas.microsoft.com/office/powerpoint/2010/main" val="4590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[1/8]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5.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Ve</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las luces con papá. </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a:extLst>
              <a:ext uri="{FF2B5EF4-FFF2-40B4-BE49-F238E27FC236}">
                <a16:creationId xmlns:a16="http://schemas.microsoft.com/office/drawing/2014/main" id="{875CCBEC-7234-3930-54CD-95F9FC268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9912" y="2581292"/>
            <a:ext cx="3831601" cy="2873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9913251" y="4020458"/>
            <a:ext cx="1094099" cy="1471918"/>
          </a:xfrm>
          <a:prstGeom prst="rect">
            <a:avLst/>
          </a:prstGeom>
        </p:spPr>
      </p:pic>
      <p:pic>
        <p:nvPicPr>
          <p:cNvPr id="6" name="Picture 2">
            <a:extLst>
              <a:ext uri="{FF2B5EF4-FFF2-40B4-BE49-F238E27FC236}">
                <a16:creationId xmlns:a16="http://schemas.microsoft.com/office/drawing/2014/main" id="{8C26F31C-65B3-D6D8-AE5E-FEA49AB04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456" y="2505300"/>
            <a:ext cx="3831601" cy="2873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toy, doll&#10;&#10;Description automatically generated">
            <a:extLst>
              <a:ext uri="{FF2B5EF4-FFF2-40B4-BE49-F238E27FC236}">
                <a16:creationId xmlns:a16="http://schemas.microsoft.com/office/drawing/2014/main" id="{4FE81387-CF4C-8D19-346C-BC418B021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571" y="3045251"/>
            <a:ext cx="909781" cy="2368647"/>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92172654-747F-1AF0-D678-A96B68B42E4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4842702" y="3204280"/>
            <a:ext cx="365566" cy="224383"/>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724790" y="1863580"/>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 name="Google Shape;108;p3">
            <a:hlinkClick r:id="" action="ppaction://noaction">
              <a:snd r:embed="rId10" name="4_2.wav"/>
            </a:hlinkClick>
            <a:extLst>
              <a:ext uri="{FF2B5EF4-FFF2-40B4-BE49-F238E27FC236}">
                <a16:creationId xmlns:a16="http://schemas.microsoft.com/office/drawing/2014/main" id="{8254A954-8A6D-850D-6993-4DBB986A3FF7}"/>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713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6.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Come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pescado</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¡Es muy típico!</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2" name="Oval 31">
            <a:extLst>
              <a:ext uri="{FF2B5EF4-FFF2-40B4-BE49-F238E27FC236}">
                <a16:creationId xmlns:a16="http://schemas.microsoft.com/office/drawing/2014/main" id="{8DDB8D2A-D5D6-4E53-B81A-89A4FFB5C5A6}"/>
              </a:ext>
            </a:extLst>
          </p:cNvPr>
          <p:cNvSpPr/>
          <p:nvPr/>
        </p:nvSpPr>
        <p:spPr>
          <a:xfrm>
            <a:off x="6453401" y="1688338"/>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5"/>
          <a:stretch>
            <a:fillRect/>
          </a:stretch>
        </p:blipFill>
        <p:spPr>
          <a:xfrm>
            <a:off x="3592768" y="2556551"/>
            <a:ext cx="1602759" cy="2156230"/>
          </a:xfrm>
          <a:prstGeom prst="rect">
            <a:avLst/>
          </a:prstGeom>
        </p:spPr>
      </p:pic>
      <p:pic>
        <p:nvPicPr>
          <p:cNvPr id="4098" name="Picture 2">
            <a:extLst>
              <a:ext uri="{FF2B5EF4-FFF2-40B4-BE49-F238E27FC236}">
                <a16:creationId xmlns:a16="http://schemas.microsoft.com/office/drawing/2014/main" id="{583BB387-2BEC-8F56-7194-5662848749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80253" y="3522481"/>
            <a:ext cx="1607543" cy="1351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E58BE1-9758-9FA4-EAD7-6645429B3DEF}"/>
              </a:ext>
            </a:extLst>
          </p:cNvPr>
          <p:cNvGrpSpPr/>
          <p:nvPr/>
        </p:nvGrpSpPr>
        <p:grpSpPr>
          <a:xfrm>
            <a:off x="8180004" y="2707815"/>
            <a:ext cx="939351" cy="2186005"/>
            <a:chOff x="6056697" y="2556551"/>
            <a:chExt cx="939351" cy="2186005"/>
          </a:xfrm>
        </p:grpSpPr>
        <p:pic>
          <p:nvPicPr>
            <p:cNvPr id="7" name="Picture 6">
              <a:extLst>
                <a:ext uri="{FF2B5EF4-FFF2-40B4-BE49-F238E27FC236}">
                  <a16:creationId xmlns:a16="http://schemas.microsoft.com/office/drawing/2014/main" id="{3E345815-77B7-7731-17A1-90D6BEBAF219}"/>
                </a:ext>
              </a:extLst>
            </p:cNvPr>
            <p:cNvPicPr>
              <a:picLocks noChangeAspect="1"/>
            </p:cNvPicPr>
            <p:nvPr/>
          </p:nvPicPr>
          <p:blipFill rotWithShape="1">
            <a:blip r:embed="rId5"/>
            <a:srcRect r="47659"/>
            <a:stretch/>
          </p:blipFill>
          <p:spPr>
            <a:xfrm>
              <a:off x="6056697" y="2556551"/>
              <a:ext cx="850490" cy="2186005"/>
            </a:xfrm>
            <a:prstGeom prst="rect">
              <a:avLst/>
            </a:prstGeom>
          </p:spPr>
        </p:pic>
        <p:sp>
          <p:nvSpPr>
            <p:cNvPr id="8" name="Rectangle 7">
              <a:extLst>
                <a:ext uri="{FF2B5EF4-FFF2-40B4-BE49-F238E27FC236}">
                  <a16:creationId xmlns:a16="http://schemas.microsoft.com/office/drawing/2014/main" id="{4F2C5D61-6909-67BD-20C1-17C4CDBC968E}"/>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2">
            <a:extLst>
              <a:ext uri="{FF2B5EF4-FFF2-40B4-BE49-F238E27FC236}">
                <a16:creationId xmlns:a16="http://schemas.microsoft.com/office/drawing/2014/main" id="{837399B8-BB95-FDC3-5789-073B1F7F74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30557" y="3522481"/>
            <a:ext cx="1607543" cy="135168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8;p3">
            <a:hlinkClick r:id="" action="ppaction://noaction">
              <a:snd r:embed="rId8" name="4_2.wav"/>
            </a:hlinkClick>
            <a:extLst>
              <a:ext uri="{FF2B5EF4-FFF2-40B4-BE49-F238E27FC236}">
                <a16:creationId xmlns:a16="http://schemas.microsoft.com/office/drawing/2014/main" id="{3BD00090-1243-2307-68BE-44C28F6DA0C7}"/>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1109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 name="Picture 10" descr="A picture containing sky, outdoor, people, group&#10;&#10;Description automatically generated">
            <a:extLst>
              <a:ext uri="{FF2B5EF4-FFF2-40B4-BE49-F238E27FC236}">
                <a16:creationId xmlns:a16="http://schemas.microsoft.com/office/drawing/2014/main" id="{1F1E1C0C-9CAD-F3C2-5E0A-88184E33F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435" y="1991605"/>
            <a:ext cx="4899222" cy="3266148"/>
          </a:xfrm>
          <a:prstGeom prst="rect">
            <a:avLst/>
          </a:prstGeom>
        </p:spPr>
      </p:pic>
      <p:pic>
        <p:nvPicPr>
          <p:cNvPr id="9" name="Picture 8" descr="A picture containing sky, outdoor, people, group&#10;&#10;Description automatically generated">
            <a:extLst>
              <a:ext uri="{FF2B5EF4-FFF2-40B4-BE49-F238E27FC236}">
                <a16:creationId xmlns:a16="http://schemas.microsoft.com/office/drawing/2014/main" id="{318E544A-BF32-0FB9-E761-DA9E084B4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2" y="1986294"/>
            <a:ext cx="4899222" cy="326614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7.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Están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delante</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la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puerta</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grande</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2381250" y="4226739"/>
            <a:ext cx="762421" cy="1025703"/>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0473" y="3939089"/>
            <a:ext cx="504450" cy="1313353"/>
          </a:xfrm>
          <a:prstGeom prst="rect">
            <a:avLst/>
          </a:prstGeom>
        </p:spPr>
      </p:pic>
      <p:sp>
        <p:nvSpPr>
          <p:cNvPr id="6" name="Google Shape;108;p3">
            <a:hlinkClick r:id="" action="ppaction://noaction">
              <a:snd r:embed="rId8" name="4_2.wav"/>
            </a:hlinkClick>
            <a:extLst>
              <a:ext uri="{FF2B5EF4-FFF2-40B4-BE49-F238E27FC236}">
                <a16:creationId xmlns:a16="http://schemas.microsoft.com/office/drawing/2014/main" id="{AA8981F5-0BF4-65D4-0A0F-297E5A3A89FE}"/>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882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City Square, Spain, Seville">
            <a:extLst>
              <a:ext uri="{FF2B5EF4-FFF2-40B4-BE49-F238E27FC236}">
                <a16:creationId xmlns:a16="http://schemas.microsoft.com/office/drawing/2014/main" id="{B7106E52-5ABA-F5BE-2673-11BB36BA6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157" y="2081626"/>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ity Square, Spain, Seville">
            <a:extLst>
              <a:ext uri="{FF2B5EF4-FFF2-40B4-BE49-F238E27FC236}">
                <a16:creationId xmlns:a16="http://schemas.microsoft.com/office/drawing/2014/main" id="{CBB4352F-E2D2-DEF9-0A1D-DE8B5DBE2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52" y="203351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8.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Visita</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plaza muy famosa: la plaza de España.</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10520522" y="4092208"/>
            <a:ext cx="901413" cy="1212692"/>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341" y="3591957"/>
            <a:ext cx="615387" cy="1602185"/>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 name="Google Shape;108;p3">
            <a:hlinkClick r:id="" action="ppaction://noaction">
              <a:snd r:embed="rId8" name="4_2.wav"/>
            </a:hlinkClick>
            <a:extLst>
              <a:ext uri="{FF2B5EF4-FFF2-40B4-BE49-F238E27FC236}">
                <a16:creationId xmlns:a16="http://schemas.microsoft.com/office/drawing/2014/main" id="{58BF636B-D602-C735-9E63-970F2EDCFC0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143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Free Seville Andalusia photo and picture">
            <a:extLst>
              <a:ext uri="{FF2B5EF4-FFF2-40B4-BE49-F238E27FC236}">
                <a16:creationId xmlns:a16="http://schemas.microsoft.com/office/drawing/2014/main" id="{361E2C8D-FCB8-ACBF-9DD0-2334D8383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313" y="2498974"/>
            <a:ext cx="4619651" cy="26899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ree Seville Andalusia photo and picture">
            <a:extLst>
              <a:ext uri="{FF2B5EF4-FFF2-40B4-BE49-F238E27FC236}">
                <a16:creationId xmlns:a16="http://schemas.microsoft.com/office/drawing/2014/main" id="{9C103AC4-B93C-D185-5237-3661D14AC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036" y="2434439"/>
            <a:ext cx="4619651" cy="2689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[5/8]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9.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Pasean</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por</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centro</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la ciudad. </a:t>
            </a: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2994B2"/>
                </a:solidFill>
                <a:effectLst/>
                <a:uLnTx/>
                <a:uFillTx/>
                <a:latin typeface="Century Gothic" panose="020B0502020202020204" pitchFamily="34" charset="0"/>
                <a:ea typeface="+mn-ea"/>
                <a:cs typeface="+mn-cs"/>
              </a:rPr>
              <a:t>B</a:t>
            </a:r>
          </a:p>
        </p:txBody>
      </p:sp>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2473891" y="4479513"/>
            <a:ext cx="574530" cy="772929"/>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3113" y="4180283"/>
            <a:ext cx="411809" cy="1072159"/>
          </a:xfrm>
          <a:prstGeom prst="rect">
            <a:avLst/>
          </a:prstGeom>
        </p:spPr>
      </p:pic>
      <p:sp>
        <p:nvSpPr>
          <p:cNvPr id="7" name="Google Shape;108;p3">
            <a:hlinkClick r:id="" action="ppaction://noaction">
              <a:snd r:embed="rId8" name="4_2.wav"/>
            </a:hlinkClick>
            <a:extLst>
              <a:ext uri="{FF2B5EF4-FFF2-40B4-BE49-F238E27FC236}">
                <a16:creationId xmlns:a16="http://schemas.microsoft.com/office/drawing/2014/main" id="{0C886F98-71F5-5BD7-D7CA-C834CEEFA80A}"/>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1415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2869</TotalTime>
  <Words>2508</Words>
  <Application>Microsoft Office PowerPoint</Application>
  <PresentationFormat>Widescreen</PresentationFormat>
  <Paragraphs>399</Paragraphs>
  <Slides>18</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Arial</vt:lpstr>
      <vt:lpstr>Calibri</vt:lpstr>
      <vt:lpstr>Calibri Light</vt:lpstr>
      <vt:lpstr>Century Gothic</vt:lpstr>
      <vt:lpstr>docs-Century Gothic</vt:lpstr>
      <vt:lpstr>Dreaming Outloud Pro</vt:lpstr>
      <vt:lpstr>Harlow Solid Italic</vt:lpstr>
      <vt:lpstr>Modern Love</vt:lpstr>
      <vt:lpstr>Segoe Print</vt:lpstr>
      <vt:lpstr>Tw Cen MT</vt:lpstr>
      <vt:lpstr>Office Theme</vt:lpstr>
      <vt:lpstr>Saying what I and others do</vt:lpstr>
      <vt:lpstr>pronunciar</vt:lpstr>
      <vt:lpstr>Follow up 2 </vt:lpstr>
      <vt:lpstr>PowerPoint Presentation</vt:lpstr>
      <vt:lpstr>Follow up 3: [1/8]</vt:lpstr>
      <vt:lpstr>Follow up 3: [2/8]</vt:lpstr>
      <vt:lpstr>Follow up 3: [3/8]</vt:lpstr>
      <vt:lpstr>Follow up 3: [4/8]</vt:lpstr>
      <vt:lpstr>Follow up 3: [5/8]</vt:lpstr>
      <vt:lpstr>Follow up 3: [6/8]</vt:lpstr>
      <vt:lpstr>Follow up 3: [7/8]</vt:lpstr>
      <vt:lpstr>Follow up 3: [8/8]</vt:lpstr>
      <vt:lpstr>Follow up 4: </vt:lpstr>
      <vt:lpstr>Follow up 5:</vt:lpstr>
      <vt:lpstr>Follow up [extra]</vt:lpstr>
      <vt:lpstr>¡adiós!</vt:lpstr>
      <vt:lpstr>Handout: Follow up 2</vt:lpstr>
      <vt:lpstr>Handout: 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23</cp:revision>
  <dcterms:created xsi:type="dcterms:W3CDTF">2022-01-14T14:50:57Z</dcterms:created>
  <dcterms:modified xsi:type="dcterms:W3CDTF">2023-04-19T06:35:49Z</dcterms:modified>
</cp:coreProperties>
</file>