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3" r:id="rId2"/>
    <p:sldId id="985" r:id="rId3"/>
    <p:sldId id="1033" r:id="rId4"/>
    <p:sldId id="1026" r:id="rId5"/>
    <p:sldId id="1028" r:id="rId6"/>
    <p:sldId id="1029" r:id="rId7"/>
    <p:sldId id="1034" r:id="rId8"/>
    <p:sldId id="1030" r:id="rId9"/>
    <p:sldId id="1032" r:id="rId10"/>
    <p:sldId id="5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9CC"/>
    <a:srgbClr val="D41212"/>
    <a:srgbClr val="91EAD2"/>
    <a:srgbClr val="F4D98C"/>
    <a:srgbClr val="D59163"/>
    <a:srgbClr val="B6B6B6"/>
    <a:srgbClr val="FFFFFF"/>
    <a:srgbClr val="ED2B2B"/>
    <a:srgbClr val="F69898"/>
    <a:srgbClr val="EC2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A2CC20-CA50-4050-8DF9-019D433361E2}" v="4" dt="2023-07-05T11:11:12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50764" autoAdjust="0"/>
  </p:normalViewPr>
  <p:slideViewPr>
    <p:cSldViewPr snapToGrid="0">
      <p:cViewPr varScale="1">
        <p:scale>
          <a:sx n="40" d="100"/>
          <a:sy n="40" d="100"/>
        </p:scale>
        <p:origin x="2141" y="34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BA9-D6A4-4CE8-884A-737DBDF8B45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0263-D2D8-41AF-88E1-57F41DEA8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SSC </a:t>
            </a: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revision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(new </a:t>
            </a: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N/A</a:t>
            </a: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persona [108] gente [137] dinero [364] tráfico [&gt;5000]</a:t>
            </a: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2800" dirty="0"/>
              <a:t>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primo [1451] voy [ir 33] vas [ir 33] va [ir 33] estoy [estar 21] está [estar 21] estás [estar 21] calle [269] cine [952] estadio [2581] parque [1354] playa [1475] plaza [806] teatro [605] a [8] el [1] la [1]</a:t>
            </a:r>
            <a:r>
              <a:rPr lang="es-ES" sz="2800" dirty="0"/>
              <a:t> </a:t>
            </a:r>
            <a:endParaRPr lang="en-GB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1" dirty="0"/>
              <a:t>Frequency of unknown words and cognates: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800" b="1" dirty="0"/>
              <a:t>ha (</a:t>
            </a:r>
            <a:r>
              <a:rPr lang="en-GB" sz="1800" b="1" dirty="0" err="1"/>
              <a:t>haber</a:t>
            </a:r>
            <a:r>
              <a:rPr lang="en-GB" sz="1800" b="1" dirty="0"/>
              <a:t>)</a:t>
            </a:r>
            <a:r>
              <a:rPr lang="en-GB" sz="1800" b="0" dirty="0"/>
              <a:t> [13] </a:t>
            </a:r>
            <a:r>
              <a:rPr lang="en-GB" sz="1800" b="1" dirty="0" err="1"/>
              <a:t>balcón</a:t>
            </a:r>
            <a:r>
              <a:rPr lang="en-GB" sz="1800" b="1" dirty="0"/>
              <a:t> </a:t>
            </a:r>
            <a:r>
              <a:rPr lang="en-GB" sz="1800" b="0" dirty="0"/>
              <a:t>[3133]</a:t>
            </a:r>
            <a:r>
              <a:rPr lang="en-GB" sz="1800" b="1" dirty="0"/>
              <a:t> caballero </a:t>
            </a:r>
            <a:r>
              <a:rPr lang="en-GB" sz="1800" b="0" dirty="0"/>
              <a:t>[2056]</a:t>
            </a:r>
            <a:r>
              <a:rPr lang="en-GB" sz="1800" b="1" dirty="0"/>
              <a:t> </a:t>
            </a:r>
            <a:r>
              <a:rPr lang="en-GB" sz="1800" b="0" dirty="0"/>
              <a:t> </a:t>
            </a:r>
            <a:r>
              <a:rPr lang="en-GB" sz="1800" b="1" dirty="0" err="1"/>
              <a:t>torre</a:t>
            </a:r>
            <a:r>
              <a:rPr lang="en-GB" sz="1800" b="0" dirty="0"/>
              <a:t> [2138] </a:t>
            </a:r>
            <a:r>
              <a:rPr lang="en-GB" sz="1800" b="1" dirty="0" err="1"/>
              <a:t>voz</a:t>
            </a:r>
            <a:r>
              <a:rPr lang="en-GB" sz="1800" b="1" dirty="0"/>
              <a:t> </a:t>
            </a:r>
            <a:r>
              <a:rPr lang="en-GB" sz="1800" dirty="0"/>
              <a:t>[252] </a:t>
            </a:r>
            <a:r>
              <a:rPr lang="en-GB" sz="1800" b="1" dirty="0" err="1"/>
              <a:t>alegre</a:t>
            </a:r>
            <a:r>
              <a:rPr lang="en-GB" sz="1800" dirty="0"/>
              <a:t> [2081]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dirty="0"/>
              <a:t>Aim:</a:t>
            </a:r>
            <a:r>
              <a:rPr lang="en-GB" sz="1200" b="0" dirty="0"/>
              <a:t> </a:t>
            </a:r>
            <a:r>
              <a:rPr lang="en-GB" b="0" dirty="0"/>
              <a:t>to revisit some (terms 1-3) SSC </a:t>
            </a:r>
            <a:r>
              <a:rPr lang="en-GB" b="0" baseline="0" dirty="0"/>
              <a:t>[</a:t>
            </a:r>
            <a:r>
              <a:rPr lang="en-GB" b="0" baseline="0" dirty="0" err="1"/>
              <a:t>rr</a:t>
            </a:r>
            <a:r>
              <a:rPr lang="en-GB" b="0" baseline="0" dirty="0"/>
              <a:t>], [z], [</a:t>
            </a:r>
            <a:r>
              <a:rPr lang="en-GB" b="0" baseline="0" dirty="0" err="1"/>
              <a:t>ll</a:t>
            </a:r>
            <a:r>
              <a:rPr lang="en-GB" b="0" baseline="0" dirty="0"/>
              <a:t>], [ca], [co], [h].</a:t>
            </a:r>
          </a:p>
          <a:p>
            <a:endParaRPr lang="en-GB" b="1" dirty="0"/>
          </a:p>
          <a:p>
            <a:r>
              <a:rPr lang="en-GB" b="1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Read the instruction in Spanish and clarify the meaning of ‘</a:t>
            </a:r>
            <a:r>
              <a:rPr lang="en-GB" baseline="0" dirty="0" err="1"/>
              <a:t>sonido</a:t>
            </a:r>
            <a:r>
              <a:rPr lang="en-GB" baseline="0" dirty="0"/>
              <a:t>’.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Ask pupils to write </a:t>
            </a:r>
            <a:r>
              <a:rPr lang="en-GB" b="0" baseline="0" dirty="0"/>
              <a:t>[</a:t>
            </a:r>
            <a:r>
              <a:rPr lang="en-GB" b="0" baseline="0" dirty="0" err="1"/>
              <a:t>rr</a:t>
            </a:r>
            <a:r>
              <a:rPr lang="en-GB" b="0" baseline="0" dirty="0"/>
              <a:t>], [z], [</a:t>
            </a:r>
            <a:r>
              <a:rPr lang="en-GB" b="0" baseline="0" dirty="0" err="1"/>
              <a:t>ll</a:t>
            </a:r>
            <a:r>
              <a:rPr lang="en-GB" b="0" baseline="0" dirty="0"/>
              <a:t>], [ca], [co], [h] and tell the </a:t>
            </a:r>
            <a:r>
              <a:rPr lang="en-GB" b="0" baseline="0" dirty="0" err="1"/>
              <a:t>the</a:t>
            </a:r>
            <a:r>
              <a:rPr lang="en-GB" b="0" baseline="0" dirty="0"/>
              <a:t> need to identify the key sound (or sounds) for each number.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NB. </a:t>
            </a:r>
            <a:r>
              <a:rPr lang="en-GB" baseline="0" dirty="0"/>
              <a:t>Only number 2 contains two of the sounds listed.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3. Click 1-6 to listen to the words.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4. Click to bring up answers.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5. Ask them to volunteer examples of other words they know which contain these SSCs. For example, you could also ask them to find an example of RR (</a:t>
            </a:r>
            <a:r>
              <a:rPr lang="en-GB" baseline="0" dirty="0" err="1"/>
              <a:t>torre</a:t>
            </a:r>
            <a:r>
              <a:rPr lang="en-GB" baseline="0" dirty="0"/>
              <a:t>). What other words can they think of that have this SSC? (Inglaterra, correcto </a:t>
            </a:r>
            <a:r>
              <a:rPr lang="en-GB" baseline="0" dirty="0">
                <a:sym typeface="Wingdings" panose="05000000000000000000" pitchFamily="2" charset="2"/>
              </a:rPr>
              <a:t>). </a:t>
            </a:r>
            <a:endParaRPr lang="en-GB" baseline="0" dirty="0"/>
          </a:p>
          <a:p>
            <a:r>
              <a:rPr lang="en-GB" dirty="0"/>
              <a:t>6. Click ‘</a:t>
            </a:r>
            <a:r>
              <a:rPr lang="en-GB" dirty="0" err="1"/>
              <a:t>inicio</a:t>
            </a:r>
            <a:r>
              <a:rPr lang="en-GB" dirty="0"/>
              <a:t>’ and ask them to work in pairs to a) pronounce the words and b) think of any other examples from their active vocabulary. This would also be a good opportunity to use the knowledge organisers. </a:t>
            </a:r>
          </a:p>
          <a:p>
            <a:endParaRPr lang="en-GB" dirty="0"/>
          </a:p>
          <a:p>
            <a:r>
              <a:rPr lang="en-GB" b="1" dirty="0"/>
              <a:t>Transcript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 err="1"/>
              <a:t>balcón</a:t>
            </a:r>
            <a:br>
              <a:rPr lang="en-GB" dirty="0"/>
            </a:br>
            <a:r>
              <a:rPr lang="en-GB" dirty="0"/>
              <a:t>caballero</a:t>
            </a:r>
            <a:br>
              <a:rPr lang="en-GB" dirty="0"/>
            </a:br>
            <a:r>
              <a:rPr lang="en-GB" dirty="0"/>
              <a:t>ha</a:t>
            </a:r>
            <a:br>
              <a:rPr lang="en-GB" dirty="0"/>
            </a:br>
            <a:r>
              <a:rPr lang="en-GB" dirty="0"/>
              <a:t>plaza</a:t>
            </a:r>
            <a:br>
              <a:rPr lang="en-GB" dirty="0"/>
            </a:br>
            <a:r>
              <a:rPr lang="en-GB" dirty="0" err="1"/>
              <a:t>torre</a:t>
            </a:r>
            <a:br>
              <a:rPr lang="en-GB" dirty="0"/>
            </a:br>
            <a:r>
              <a:rPr lang="en-GB" dirty="0" err="1"/>
              <a:t>blanca</a:t>
            </a:r>
            <a:endParaRPr lang="en-GB" dirty="0"/>
          </a:p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Frequency of unknown words and cognates: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caballero </a:t>
            </a:r>
            <a:r>
              <a:rPr lang="en-GB" b="0" dirty="0"/>
              <a:t>[2056]</a:t>
            </a:r>
            <a:r>
              <a:rPr lang="en-GB" b="1" dirty="0"/>
              <a:t> </a:t>
            </a:r>
            <a:r>
              <a:rPr lang="en-GB" b="1" dirty="0" err="1"/>
              <a:t>balcón</a:t>
            </a:r>
            <a:r>
              <a:rPr lang="en-GB" b="1" dirty="0"/>
              <a:t> </a:t>
            </a:r>
            <a:r>
              <a:rPr lang="en-GB" b="0" dirty="0"/>
              <a:t>[3133] </a:t>
            </a:r>
            <a:r>
              <a:rPr lang="en-GB" b="1" dirty="0"/>
              <a:t>ha (</a:t>
            </a:r>
            <a:r>
              <a:rPr lang="en-GB" b="1" dirty="0" err="1"/>
              <a:t>haber</a:t>
            </a:r>
            <a:r>
              <a:rPr lang="en-GB" b="1" dirty="0"/>
              <a:t>)</a:t>
            </a:r>
            <a:r>
              <a:rPr lang="en-GB" b="0" dirty="0"/>
              <a:t> [13] </a:t>
            </a:r>
            <a:r>
              <a:rPr lang="en-GB" b="1" dirty="0" err="1"/>
              <a:t>torre</a:t>
            </a:r>
            <a:r>
              <a:rPr lang="en-GB" b="0" dirty="0"/>
              <a:t> [2138]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b="0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82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4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r>
              <a:rPr lang="en-GB" b="1" baseline="0" dirty="0"/>
              <a:t>Aim: </a:t>
            </a:r>
            <a:r>
              <a:rPr lang="en-GB" b="0" baseline="0" dirty="0"/>
              <a:t>to introduce vocabulary from with the poem.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0" dirty="0"/>
            </a:br>
            <a:r>
              <a:rPr lang="en-GB" dirty="0"/>
              <a:t>1. words will appear letter by letter. Click for the first letter to appear. After that the rest of the word will appear automatically.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Pupils say the word out loud when they know which number it is and give the translation.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3. </a:t>
            </a:r>
            <a:r>
              <a:rPr lang="en-GB" dirty="0"/>
              <a:t>When the whole word has appeared click to show the correct picture. </a:t>
            </a:r>
            <a:br>
              <a:rPr lang="en-GB" dirty="0"/>
            </a:br>
            <a:r>
              <a:rPr lang="en-GB" dirty="0"/>
              <a:t>4. If desired, click on the picture to hear the Spanish word.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17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Timing: </a:t>
            </a:r>
            <a:r>
              <a:rPr lang="en-GB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minutes</a:t>
            </a:r>
            <a:endParaRPr lang="en-GB" sz="1200" b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Aim: </a:t>
            </a:r>
            <a:r>
              <a:rPr lang="en-GB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Introductory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 to challenging text that is the focus of this lesson for pupils to anticipate what they might be about to work on.</a:t>
            </a:r>
            <a:endParaRPr lang="en-GB" sz="1200" b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Procedure:</a:t>
            </a:r>
          </a:p>
          <a:p>
            <a:pPr marL="228600" indent="-228600"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instruction.</a:t>
            </a:r>
          </a:p>
          <a:p>
            <a:pPr marL="228600" indent="-228600"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to bring the question and types of texts. </a:t>
            </a:r>
          </a:p>
          <a:p>
            <a:pPr marL="228600" indent="-228600"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to read aloud the first four lines of the text and then identify its type.</a:t>
            </a:r>
            <a:r>
              <a:rPr lang="en-GB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GB" sz="120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Artículo</a:t>
            </a:r>
            <a:r>
              <a:rPr lang="en-GB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GB" sz="120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novela</a:t>
            </a:r>
            <a:r>
              <a:rPr lang="en-GB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GB" sz="120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poema</a:t>
            </a:r>
            <a:r>
              <a:rPr lang="en-GB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and ‘</a:t>
            </a:r>
            <a:r>
              <a:rPr lang="en-GB" sz="120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ecuación</a:t>
            </a:r>
            <a:r>
              <a:rPr lang="en-GB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haven’t been taught in the scheme of work but should be recognisable as cognates.</a:t>
            </a:r>
          </a:p>
          <a:p>
            <a:pPr marL="228600" indent="-228600">
              <a:buAutoNum type="arabicPeriod"/>
            </a:pPr>
            <a:r>
              <a:rPr lang="en-GB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to bring further instruction and model the interaction between pupils (speech bubbles A and B). </a:t>
            </a:r>
          </a:p>
          <a:p>
            <a:pPr marL="228600" indent="-228600">
              <a:buAutoNum type="arabicPeriod"/>
            </a:pPr>
            <a:r>
              <a:rPr lang="en-GB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 could prompt certain 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easons why they may suggest</a:t>
            </a:r>
            <a:r>
              <a:rPr lang="en-GB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poem: frases </a:t>
            </a:r>
            <a:r>
              <a:rPr lang="en-GB" sz="120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cortas</a:t>
            </a:r>
            <a:r>
              <a:rPr lang="en-GB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repetición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endParaRPr lang="en-GB" sz="1200" b="0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Frequency of unknown words and cognates: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artículo</a:t>
            </a: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[458] </a:t>
            </a:r>
            <a:r>
              <a:rPr lang="en-GB" sz="1200" b="1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novela</a:t>
            </a: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[735]</a:t>
            </a: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poema</a:t>
            </a: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[1430]</a:t>
            </a: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ecuación</a:t>
            </a: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[4842]</a:t>
            </a:r>
            <a:endParaRPr lang="en-US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83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Timing: </a:t>
            </a:r>
            <a:r>
              <a:rPr lang="en-GB" sz="1200" b="0" dirty="0"/>
              <a:t>1 minute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Aim:</a:t>
            </a:r>
            <a:r>
              <a:rPr lang="en-GB" sz="1200" b="1" baseline="0" dirty="0"/>
              <a:t> </a:t>
            </a:r>
            <a:r>
              <a:rPr lang="en-GB" sz="1200" b="0" baseline="0" dirty="0"/>
              <a:t>slide to remind pupils of the use of ‘</a:t>
            </a:r>
            <a:r>
              <a:rPr lang="en-GB" sz="1200" b="0" baseline="0" dirty="0" err="1"/>
              <a:t>tiene</a:t>
            </a:r>
            <a:r>
              <a:rPr lang="en-GB" sz="1200" b="0" baseline="0" dirty="0"/>
              <a:t>’ . This begins to foster an approach to challenging texts of searching for words that are familiar.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/>
              <a:t>Procedure: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/>
              <a:t>1. Teachers elicit from pupils the meaning of ‘</a:t>
            </a:r>
            <a:r>
              <a:rPr lang="en-GB" sz="1200" baseline="0" dirty="0" err="1"/>
              <a:t>tiene</a:t>
            </a:r>
            <a:r>
              <a:rPr lang="en-GB" sz="1200" baseline="0" dirty="0"/>
              <a:t>’, which they first learnt in Term 1 of Y3/4 week 8.  Since it was introduced, there have been several opportunities to revisit parts of ‘TENER’ in the scheme of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/>
              <a:t>2. Teachers ask pupils why they think ‘</a:t>
            </a:r>
            <a:r>
              <a:rPr lang="en-GB" sz="1200" baseline="0" dirty="0" err="1"/>
              <a:t>tiene</a:t>
            </a:r>
            <a:r>
              <a:rPr lang="en-GB" sz="1200" baseline="0" dirty="0"/>
              <a:t>’ is missing from line 4 of the poem (i.e. to maintain the rhythm/flow), and where it would have gone, if the writer had included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/>
              <a:t>Notes</a:t>
            </a:r>
            <a:br>
              <a:rPr lang="en-GB" sz="1200" b="1" baseline="0" dirty="0"/>
            </a:br>
            <a:r>
              <a:rPr lang="en-GB" sz="1200" dirty="0"/>
              <a:t>Images</a:t>
            </a:r>
            <a:r>
              <a:rPr lang="en-GB" sz="1200" baseline="0" dirty="0"/>
              <a:t> are animated to support the meaning.</a:t>
            </a:r>
            <a:endParaRPr lang="en-GB" sz="1200" b="1" dirty="0"/>
          </a:p>
          <a:p>
            <a:endParaRPr lang="en-GB" sz="1200" b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50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Timing: </a:t>
            </a:r>
            <a:r>
              <a:rPr lang="en-GB" b="0" dirty="0"/>
              <a:t>7</a:t>
            </a:r>
            <a:r>
              <a:rPr lang="en-GB" b="0" baseline="0" dirty="0"/>
              <a:t>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Aim: </a:t>
            </a:r>
            <a:r>
              <a:rPr lang="en-GB" b="0" baseline="0" dirty="0"/>
              <a:t>listening activity to help pupils recognise SSCs and words.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baseline="0" dirty="0"/>
              <a:t>Give pupils 2-3 minutes </a:t>
            </a:r>
            <a:r>
              <a:rPr lang="en-GB" b="0" baseline="0" dirty="0"/>
              <a:t>to practise </a:t>
            </a:r>
            <a:r>
              <a:rPr lang="en-GB" baseline="0" dirty="0"/>
              <a:t>the poem in full.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Next teachers click on the number buttons to play fragments of the poem. Pupils listen and write down the letter that the fragment corresponds to.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The answers can be checked item by item by clicking. This makes it less difficult than listening to all 5 parts and then checking answers.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Click to bring further instruction and bring up English words.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Give pupils 2-3 minutes with a partner to find the Spanish meanings for the seven English words.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Elicit Spanish responses chorally, prompting with the English, e.g., ‘who?’ ‘</a:t>
            </a:r>
            <a:r>
              <a:rPr lang="en-US" b="0" baseline="0" dirty="0" err="1"/>
              <a:t>quién</a:t>
            </a:r>
            <a:r>
              <a:rPr lang="en-US" b="0" baseline="0" dirty="0"/>
              <a:t>’, </a:t>
            </a:r>
            <a:r>
              <a:rPr lang="en-US" b="0" baseline="0" dirty="0" err="1"/>
              <a:t>muy</a:t>
            </a:r>
            <a:r>
              <a:rPr lang="en-US" b="0" baseline="0" dirty="0"/>
              <a:t> bien. </a:t>
            </a:r>
            <a:r>
              <a:rPr lang="en-US" b="0" baseline="0" dirty="0">
                <a:sym typeface="Wingdings" panose="05000000000000000000" pitchFamily="2" charset="2"/>
              </a:rPr>
              <a:t></a:t>
            </a:r>
            <a:br>
              <a:rPr lang="en-US" b="0" baseline="0" dirty="0">
                <a:sym typeface="Wingdings" panose="05000000000000000000" pitchFamily="2" charset="2"/>
              </a:rPr>
            </a:br>
            <a:r>
              <a:rPr lang="en-US" b="1" baseline="0" dirty="0">
                <a:sym typeface="Wingdings" panose="05000000000000000000" pitchFamily="2" charset="2"/>
              </a:rPr>
              <a:t>Note</a:t>
            </a:r>
            <a:r>
              <a:rPr lang="en-US" b="0" baseline="0" dirty="0">
                <a:sym typeface="Wingdings" panose="05000000000000000000" pitchFamily="2" charset="2"/>
              </a:rPr>
              <a:t>: click on each English word to reveal the Spanish translation.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Transcript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u="none" baseline="0" dirty="0"/>
              <a:t>1. </a:t>
            </a:r>
            <a:r>
              <a:rPr lang="es-ES" sz="1200" u="none" dirty="0">
                <a:solidFill>
                  <a:srgbClr val="002060"/>
                </a:solidFill>
                <a:latin typeface="Century Gothic" panose="020B0502020202020204" pitchFamily="34" charset="0"/>
              </a:rPr>
              <a:t>ha pasado un caballero </a:t>
            </a:r>
            <a:br>
              <a:rPr lang="es-ES" sz="1200" u="none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1200" u="none" dirty="0">
                <a:solidFill>
                  <a:srgbClr val="002060"/>
                </a:solidFill>
                <a:latin typeface="Century Gothic" panose="020B0502020202020204" pitchFamily="34" charset="0"/>
              </a:rPr>
              <a:t>-¡ quién sabe por qué pasó !-,</a:t>
            </a:r>
            <a:endParaRPr lang="en-GB" sz="1200" u="none" dirty="0">
              <a:solidFill>
                <a:srgbClr val="002060"/>
              </a:solidFill>
            </a:endParaRPr>
          </a:p>
          <a:p>
            <a:r>
              <a:rPr lang="en-GB" baseline="0" dirty="0"/>
              <a:t>2. </a:t>
            </a:r>
            <a: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balcón y su dama,</a:t>
            </a:r>
          </a:p>
          <a:p>
            <a: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su dama y su blanca flor.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3.</a:t>
            </a:r>
            <a: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La plaza tiene una torre, </a:t>
            </a:r>
            <a:b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la torre tiene un balcón,</a:t>
            </a:r>
            <a:endParaRPr lang="en-GB" sz="1200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4. </a:t>
            </a:r>
            <a: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y se </a:t>
            </a:r>
            <a:r>
              <a:rPr lang="es-ES" sz="1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ha llevado</a:t>
            </a:r>
            <a: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la plaza, </a:t>
            </a:r>
            <a:b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torre y </a:t>
            </a:r>
            <a:r>
              <a:rPr lang="es-ES" sz="1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su</a:t>
            </a:r>
            <a: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balcón,</a:t>
            </a:r>
            <a:endParaRPr lang="en-GB" sz="1200" dirty="0">
              <a:solidFill>
                <a:srgbClr val="002060"/>
              </a:solidFill>
            </a:endParaRPr>
          </a:p>
          <a:p>
            <a:r>
              <a:rPr lang="en-GB" baseline="0" dirty="0"/>
              <a:t>5. </a:t>
            </a:r>
            <a: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el balcón tiene una dama, </a:t>
            </a:r>
            <a:b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la dama una blanca flor.</a:t>
            </a:r>
            <a:endParaRPr lang="en-GB" sz="1200" dirty="0">
              <a:solidFill>
                <a:srgbClr val="002060"/>
              </a:solidFill>
            </a:endParaRPr>
          </a:p>
          <a:p>
            <a:endParaRPr lang="en-GB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Frequency of unknown words and cognates: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 err="1"/>
              <a:t>Organizar</a:t>
            </a:r>
            <a:r>
              <a:rPr lang="en-GB" dirty="0"/>
              <a:t> [1053]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8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reading</a:t>
            </a:r>
            <a:r>
              <a:rPr lang="en-GB" b="0" baseline="0" dirty="0"/>
              <a:t> activity to begin to think more closely about the meaning of each couplet of the poem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Teachers click to reveal a couplet of</a:t>
            </a:r>
            <a:r>
              <a:rPr lang="en-GB" b="0" baseline="0" dirty="0"/>
              <a:t> the poem out of order. Pupils fill in the table with the letters of the couplet.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/>
              <a:t>Answers are shown by clicking.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</a:t>
            </a:r>
            <a:r>
              <a:rPr lang="en-GB" dirty="0"/>
              <a:t>he poem</a:t>
            </a:r>
            <a:r>
              <a:rPr lang="en-GB" baseline="0" dirty="0"/>
              <a:t> appears out of order so that pupils think more carefully about the meaning of different parts of the poem. This way, they can’t simply rely on a predictable order of events to complete the task.</a:t>
            </a:r>
            <a:endParaRPr lang="en-GB" dirty="0"/>
          </a:p>
          <a:p>
            <a:endParaRPr lang="en-GB" sz="1200" b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630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endParaRPr lang="en-GB" b="0" dirty="0"/>
          </a:p>
          <a:p>
            <a:r>
              <a:rPr lang="en-GB" b="1" dirty="0"/>
              <a:t>Aim: </a:t>
            </a:r>
            <a:r>
              <a:rPr lang="en-GB" b="0" dirty="0"/>
              <a:t>to practise read aloud of new and known language, including different tones of voice.</a:t>
            </a:r>
          </a:p>
          <a:p>
            <a:endParaRPr lang="en-GB" b="0" dirty="0"/>
          </a:p>
          <a:p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baseline="0" dirty="0"/>
              <a:t>Read the instruction and bring up the first animation: ‘con </a:t>
            </a:r>
            <a:r>
              <a:rPr lang="en-GB" baseline="0" dirty="0" err="1"/>
              <a:t>voz</a:t>
            </a:r>
            <a:r>
              <a:rPr lang="en-GB" baseline="0" dirty="0"/>
              <a:t> </a:t>
            </a:r>
            <a:r>
              <a:rPr lang="en-GB" baseline="0" dirty="0" err="1"/>
              <a:t>alegre</a:t>
            </a:r>
            <a:r>
              <a:rPr lang="en-GB" baseline="0" dirty="0"/>
              <a:t>’. </a:t>
            </a:r>
          </a:p>
          <a:p>
            <a:pPr marL="228600" indent="-228600">
              <a:buAutoNum type="arabicPeriod"/>
            </a:pPr>
            <a:r>
              <a:rPr lang="en-GB" baseline="0" dirty="0"/>
              <a:t>Pupils read the poem together (alternating lines) with each of the tones prompted (happy, sad, slow, fast, quietly, with a buzzing ‘bee’ voice).</a:t>
            </a:r>
          </a:p>
          <a:p>
            <a:pPr marL="0" indent="0">
              <a:buNone/>
            </a:pPr>
            <a:br>
              <a:rPr lang="en-GB" b="1" baseline="0" dirty="0"/>
            </a:br>
            <a:r>
              <a:rPr lang="en-GB" b="1" baseline="0" dirty="0"/>
              <a:t>NB.</a:t>
            </a:r>
            <a:r>
              <a:rPr lang="en-GB" b="0" baseline="0" dirty="0"/>
              <a:t> Teachers can set the parameters for this activity according to the time available. For example:</a:t>
            </a:r>
          </a:p>
          <a:p>
            <a:pPr marL="228600" indent="-228600">
              <a:buAutoNum type="alphaLcParenR"/>
            </a:pPr>
            <a:r>
              <a:rPr lang="en-GB" b="0" baseline="0" dirty="0"/>
              <a:t>Teachers clarify the meaning of each tone and allow pupils to practise in pairs choosing one, two or three different tones.</a:t>
            </a:r>
          </a:p>
          <a:p>
            <a:pPr marL="228600" indent="-228600">
              <a:buAutoNum type="alphaLcParenR"/>
            </a:pPr>
            <a:r>
              <a:rPr lang="en-GB" b="0" baseline="0" dirty="0"/>
              <a:t>Teachers allocate time (e.g., 1 minute) to practise each tone individually.</a:t>
            </a:r>
          </a:p>
          <a:p>
            <a:pPr marL="228600" indent="-228600">
              <a:buAutoNum type="alphaLcParenR"/>
            </a:pPr>
            <a:r>
              <a:rPr lang="en-GB" b="0" baseline="0" dirty="0"/>
              <a:t>Teachers can allocate time to practise each of the different tones, and then allow pupils to take turns to read the text to each other. This time the speaker decides </a:t>
            </a:r>
            <a:r>
              <a:rPr lang="en-GB" b="0" i="0" baseline="0" dirty="0"/>
              <a:t>the tone in which they will narrate the poem. </a:t>
            </a:r>
            <a:r>
              <a:rPr lang="en-GB" b="0" baseline="0" dirty="0"/>
              <a:t>The partner listens and then asks the partner, e.g., ‘¿Estás </a:t>
            </a:r>
            <a:r>
              <a:rPr lang="en-GB" b="0" baseline="0" dirty="0" err="1"/>
              <a:t>feliz</a:t>
            </a:r>
            <a:r>
              <a:rPr lang="en-GB" b="0" baseline="0" dirty="0"/>
              <a:t> / </a:t>
            </a:r>
            <a:r>
              <a:rPr lang="en-GB" b="0" baseline="0" dirty="0" err="1"/>
              <a:t>alegre</a:t>
            </a:r>
            <a:r>
              <a:rPr lang="en-GB" b="0" baseline="0" dirty="0"/>
              <a:t>?’. Remind pupils of the need to use ‘estás’ to speak directly to ‘you’ (singular). ¿Eres </a:t>
            </a:r>
            <a:r>
              <a:rPr lang="en-GB" b="0" baseline="0" dirty="0" err="1"/>
              <a:t>una</a:t>
            </a:r>
            <a:r>
              <a:rPr lang="en-GB" b="0" baseline="0" dirty="0"/>
              <a:t> </a:t>
            </a:r>
            <a:r>
              <a:rPr lang="en-GB" b="0" baseline="0" dirty="0" err="1"/>
              <a:t>abeja</a:t>
            </a:r>
            <a:r>
              <a:rPr lang="en-GB" b="0" baseline="0" dirty="0"/>
              <a:t>? (This time ‘ser’ as they are asking about a permanent trait!).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b="1" dirty="0"/>
            </a:br>
            <a:r>
              <a:rPr lang="en-GB" b="1" dirty="0"/>
              <a:t>Frequency of unknown words and cognates:</a:t>
            </a:r>
          </a:p>
          <a:p>
            <a:r>
              <a:rPr lang="en-GB" b="1" dirty="0" err="1"/>
              <a:t>voz</a:t>
            </a:r>
            <a:r>
              <a:rPr lang="en-GB" b="1" dirty="0"/>
              <a:t> </a:t>
            </a:r>
            <a:r>
              <a:rPr lang="en-GB" dirty="0"/>
              <a:t>[252] </a:t>
            </a:r>
            <a:r>
              <a:rPr lang="en-GB" b="1" dirty="0" err="1"/>
              <a:t>alegre</a:t>
            </a:r>
            <a:r>
              <a:rPr lang="en-GB" dirty="0"/>
              <a:t> [2081]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32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14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0085-9E05-4721-B2FE-E4C50876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1E7F-C8F8-4876-9E85-E576126B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670-786C-4994-90AC-38DC221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F42B-C116-48FC-824F-975DB8F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3341-A72A-4E50-9297-34B7300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5D9E-6823-44B8-BCF8-13C1091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951F-ED15-493D-8836-C8F9BD9E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37E7-955A-49DC-B3DE-26BB8A3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A4BE-2E42-4B06-9F34-26E11A9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F00-542F-4BDC-822F-C6DDE64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A80A-513E-4252-AC0C-55EE56A1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0647-7275-4826-8E12-E027C1631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F2DF-19CF-4D79-803C-4FE464ED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B955-FDD1-4737-8BF0-24661BA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797-7D01-4300-B803-123C31EF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FD64-A50B-49FB-8517-7730C8A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7240-D4F8-4796-8CCB-22593ECC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D7E2-DA7C-4CA5-8197-B1129EB6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BF29-2A7B-4D27-A12B-EA9E5CC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413-9A55-4275-8394-71640BE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2D99-241A-4CC7-950F-F50CA68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5FD7-F438-4194-BE7B-C0696CA2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AE1D-1737-41A4-896D-FD81FF55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50A-703C-4422-A508-C9E1F38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DAF2-A88F-454F-9EAD-06243D07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44-CC0E-404F-B9C4-ACB311F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99E1-71D1-4005-A188-241BCD85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B0D6A-9D01-4A4C-AAD8-CA7DC158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AAD-C158-4355-B13F-DB496E49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AC5D-CED9-409C-ACC5-9760801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3891-0D2B-46F4-81C7-C3A487F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E98-C8A6-4F22-A816-2F2C7DD0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5D8F-4F8E-4731-BBA2-4D343070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178D-1A5A-468D-9FCA-7C53CB16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F231-E262-49AD-B91F-6554CECF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27F17-6BBC-4F9E-8FAA-AC5D0AFB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AB48-4AC9-454A-BB19-C94CE78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BA71-1FCD-4768-BCA1-F863CCBF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4AE0-1E1A-4F2E-85A0-7C6F469D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07E-74A2-4A16-924C-E163BFF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89330-8BCA-4FE9-A112-EA53B395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4342-EC3B-4746-ACCF-CCE2B0A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6DA6-349D-46B3-BAA4-787E8EB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69702-67B4-4C2F-9506-E073BF4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4947-C1D9-41A1-94D9-288EB2E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AF71-080E-446D-8197-0468E27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F32-7115-4B6A-8F51-39C1CD24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0AA-24AD-48CD-8EF1-17266C9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E7DC-550B-4DFD-8AAF-B28446D6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CD48-3ACF-405B-A0DB-1992C067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C707-E74D-4017-9BA2-1DD6A4E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33C0-52BC-424F-A443-61019B4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2AB-C350-4FDF-A6D5-AED0967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F564D-1F19-4B50-9EEE-B2F668CFB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8C87-B907-4900-8144-DFE4B268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9922-58C6-4732-A74E-B0AB7CF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0685-7898-4EE2-80C5-6DF9C4CF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908F-C67A-4502-8AF7-AF862FEE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9A597-5101-43C1-AE90-249FF1A0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EFEAF-10E9-4C05-8DEE-6D9B2CB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5A13-CD99-4BA4-A888-8813F38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ED-636C-4C19-A9AE-0AA198C1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431B-AEF7-4E46-B492-B48E1EC9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6.png"/><Relationship Id="rId18" Type="http://schemas.openxmlformats.org/officeDocument/2006/relationships/audio" Target="../media/audio13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9.wav"/><Relationship Id="rId17" Type="http://schemas.openxmlformats.org/officeDocument/2006/relationships/audio" Target="../media/audio12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1.wav"/><Relationship Id="rId20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10.wav"/><Relationship Id="rId10" Type="http://schemas.openxmlformats.org/officeDocument/2006/relationships/image" Target="../media/image5.png"/><Relationship Id="rId19" Type="http://schemas.openxmlformats.org/officeDocument/2006/relationships/audio" Target="../media/audio14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6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audio" Target="../media/audio24.wav"/><Relationship Id="rId18" Type="http://schemas.openxmlformats.org/officeDocument/2006/relationships/audio" Target="../media/audio29.wav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7.svg"/><Relationship Id="rId17" Type="http://schemas.openxmlformats.org/officeDocument/2006/relationships/audio" Target="../media/audio28.wav"/><Relationship Id="rId2" Type="http://schemas.openxmlformats.org/officeDocument/2006/relationships/notesSlide" Target="../notesSlides/notesSlide6.xml"/><Relationship Id="rId16" Type="http://schemas.openxmlformats.org/officeDocument/2006/relationships/audio" Target="../media/audio2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0.wav"/><Relationship Id="rId11" Type="http://schemas.openxmlformats.org/officeDocument/2006/relationships/image" Target="../media/image6.png"/><Relationship Id="rId5" Type="http://schemas.openxmlformats.org/officeDocument/2006/relationships/audio" Target="../media/audio19.wav"/><Relationship Id="rId15" Type="http://schemas.openxmlformats.org/officeDocument/2006/relationships/audio" Target="../media/audio26.wav"/><Relationship Id="rId10" Type="http://schemas.openxmlformats.org/officeDocument/2006/relationships/image" Target="../media/image18.png"/><Relationship Id="rId4" Type="http://schemas.openxmlformats.org/officeDocument/2006/relationships/audio" Target="../media/audio18.wav"/><Relationship Id="rId9" Type="http://schemas.openxmlformats.org/officeDocument/2006/relationships/audio" Target="../media/audio23.wav"/><Relationship Id="rId14" Type="http://schemas.openxmlformats.org/officeDocument/2006/relationships/audio" Target="../media/audio2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840137"/>
            <a:ext cx="6454748" cy="5534750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99580FF-A961-4BA5-8243-21EF4FB0D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963A7152-F457-4ACF-9F8B-E2F39C17D71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457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2" descr="background rectangle">
            <a:extLst>
              <a:ext uri="{FF2B5EF4-FFF2-40B4-BE49-F238E27FC236}">
                <a16:creationId xmlns:a16="http://schemas.microsoft.com/office/drawing/2014/main" id="{09C118BD-93EE-AD4E-7DBF-29DAD70D199C}"/>
              </a:ext>
            </a:extLst>
          </p:cNvPr>
          <p:cNvSpPr/>
          <p:nvPr/>
        </p:nvSpPr>
        <p:spPr>
          <a:xfrm>
            <a:off x="0" y="127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19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79"/>
            <a:ext cx="4350984" cy="1325563"/>
          </a:xfrm>
        </p:spPr>
        <p:txBody>
          <a:bodyPr>
            <a:noAutofit/>
          </a:bodyPr>
          <a:lstStyle/>
          <a:p>
            <a:pPr algn="ctr" rtl="0" font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La plaza </a:t>
            </a:r>
            <a:r>
              <a:rPr lang="en-GB" sz="3600" b="1" dirty="0" err="1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tiene</a:t>
            </a: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b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una </a:t>
            </a:r>
            <a:r>
              <a:rPr lang="en-GB" sz="3600" b="1" dirty="0" err="1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torre</a:t>
            </a:r>
            <a:endParaRPr lang="en-GB" sz="3600" b="1" dirty="0">
              <a:solidFill>
                <a:schemeClr val="bg1">
                  <a:lumMod val="9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6165227F-4C1B-B8D4-BB67-F5314311D9D6}"/>
              </a:ext>
            </a:extLst>
          </p:cNvPr>
          <p:cNvSpPr/>
          <p:nvPr/>
        </p:nvSpPr>
        <p:spPr>
          <a:xfrm>
            <a:off x="7281495" y="44507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378E1-2BC7-0B52-0394-513A8B5B1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769" y="3108178"/>
            <a:ext cx="3159634" cy="3730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C86A0-A878-44BD-2C52-8D1DEF9F3A59}"/>
              </a:ext>
            </a:extLst>
          </p:cNvPr>
          <p:cNvSpPr txBox="1"/>
          <p:nvPr/>
        </p:nvSpPr>
        <p:spPr>
          <a:xfrm>
            <a:off x="0" y="1994535"/>
            <a:ext cx="532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n w="12700" cmpd="sng">
                  <a:solidFill>
                    <a:srgbClr val="D619CC"/>
                  </a:solidFill>
                  <a:prstDash val="solid"/>
                </a:ln>
                <a:solidFill>
                  <a:srgbClr val="D619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aguet Script" panose="00000500000000000000" pitchFamily="2" charset="0"/>
              </a:rPr>
              <a:t>Antonio Machado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2">
            <a:extLst>
              <a:ext uri="{FF2B5EF4-FFF2-40B4-BE49-F238E27FC236}">
                <a16:creationId xmlns:a16="http://schemas.microsoft.com/office/drawing/2014/main" id="{EC541C71-C880-A935-6563-7E4D719D2073}"/>
              </a:ext>
            </a:extLst>
          </p:cNvPr>
          <p:cNvGraphicFramePr>
            <a:graphicFrameLocks noGrp="1"/>
          </p:cNvGraphicFramePr>
          <p:nvPr/>
        </p:nvGraphicFramePr>
        <p:xfrm>
          <a:off x="114026" y="1300889"/>
          <a:ext cx="10580852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3117">
                  <a:extLst>
                    <a:ext uri="{9D8B030D-6E8A-4147-A177-3AD203B41FA5}">
                      <a16:colId xmlns:a16="http://schemas.microsoft.com/office/drawing/2014/main" val="3336020609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3112287204"/>
                    </a:ext>
                  </a:extLst>
                </a:gridCol>
                <a:gridCol w="1170492">
                  <a:extLst>
                    <a:ext uri="{9D8B030D-6E8A-4147-A177-3AD203B41FA5}">
                      <a16:colId xmlns:a16="http://schemas.microsoft.com/office/drawing/2014/main" val="902082901"/>
                    </a:ext>
                  </a:extLst>
                </a:gridCol>
                <a:gridCol w="2165665">
                  <a:extLst>
                    <a:ext uri="{9D8B030D-6E8A-4147-A177-3AD203B41FA5}">
                      <a16:colId xmlns:a16="http://schemas.microsoft.com/office/drawing/2014/main" val="190467307"/>
                    </a:ext>
                  </a:extLst>
                </a:gridCol>
                <a:gridCol w="1763475">
                  <a:extLst>
                    <a:ext uri="{9D8B030D-6E8A-4147-A177-3AD203B41FA5}">
                      <a16:colId xmlns:a16="http://schemas.microsoft.com/office/drawing/2014/main" val="1320176791"/>
                    </a:ext>
                  </a:extLst>
                </a:gridCol>
                <a:gridCol w="1763475">
                  <a:extLst>
                    <a:ext uri="{9D8B030D-6E8A-4147-A177-3AD203B41FA5}">
                      <a16:colId xmlns:a16="http://schemas.microsoft.com/office/drawing/2014/main" val="259693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23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38626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CFC9648-BAF6-026B-747E-0616FC24E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049" y="1126466"/>
            <a:ext cx="683562" cy="135201"/>
          </a:xfrm>
        </p:spPr>
        <p:txBody>
          <a:bodyPr>
            <a:noAutofit/>
          </a:bodyPr>
          <a:lstStyle/>
          <a:p>
            <a:r>
              <a:rPr lang="en-GB" sz="600" dirty="0" err="1">
                <a:solidFill>
                  <a:schemeClr val="bg1"/>
                </a:solidFill>
              </a:rPr>
              <a:t>pronunciar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44251" y="73395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608635" y="908825"/>
            <a:ext cx="1544012" cy="400110"/>
          </a:xfrm>
          <a:prstGeom prst="rect">
            <a:avLst/>
          </a:prstGeom>
          <a:solidFill>
            <a:srgbClr val="FF4B94"/>
          </a:solidFill>
          <a:ln>
            <a:solidFill>
              <a:srgbClr val="FF4B94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387;p19">
            <a:extLst>
              <a:ext uri="{FF2B5EF4-FFF2-40B4-BE49-F238E27FC236}">
                <a16:creationId xmlns:a16="http://schemas.microsoft.com/office/drawing/2014/main" id="{B1712E0D-4461-3423-113C-D4C1F45F9FEF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8" name="Google Shape;389;p19">
            <a:extLst>
              <a:ext uri="{FF2B5EF4-FFF2-40B4-BE49-F238E27FC236}">
                <a16:creationId xmlns:a16="http://schemas.microsoft.com/office/drawing/2014/main" id="{56D1C8A2-745B-233E-AAAC-31DB282E837F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390;p19">
            <a:extLst>
              <a:ext uri="{FF2B5EF4-FFF2-40B4-BE49-F238E27FC236}">
                <a16:creationId xmlns:a16="http://schemas.microsoft.com/office/drawing/2014/main" id="{EF39489D-4F73-C089-11C0-F698D0F8B671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391;p19">
            <a:extLst>
              <a:ext uri="{FF2B5EF4-FFF2-40B4-BE49-F238E27FC236}">
                <a16:creationId xmlns:a16="http://schemas.microsoft.com/office/drawing/2014/main" id="{73819100-525F-2317-F354-52ADAE0FCFCD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395;p19">
            <a:extLst>
              <a:ext uri="{FF2B5EF4-FFF2-40B4-BE49-F238E27FC236}">
                <a16:creationId xmlns:a16="http://schemas.microsoft.com/office/drawing/2014/main" id="{3A85BB13-D7D5-46EC-5BA3-EC28CC6D7037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102" name="Google Shape;388;p19">
            <a:extLst>
              <a:ext uri="{FF2B5EF4-FFF2-40B4-BE49-F238E27FC236}">
                <a16:creationId xmlns:a16="http://schemas.microsoft.com/office/drawing/2014/main" id="{2F5E9365-7BFE-3A37-BFBD-794C09A8FC1F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53;p2">
            <a:hlinkClick r:id="" action="ppaction://noaction">
              <a:snd r:embed="rId11" name="e.wav"/>
            </a:hlinkClick>
            <a:extLst>
              <a:ext uri="{FF2B5EF4-FFF2-40B4-BE49-F238E27FC236}">
                <a16:creationId xmlns:a16="http://schemas.microsoft.com/office/drawing/2014/main" id="{65785CBE-E926-8B89-FE10-2E9EADC5DC2E}"/>
              </a:ext>
            </a:extLst>
          </p:cNvPr>
          <p:cNvSpPr txBox="1"/>
          <p:nvPr/>
        </p:nvSpPr>
        <p:spPr>
          <a:xfrm>
            <a:off x="8467833" y="163946"/>
            <a:ext cx="28207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alibri"/>
                <a:cs typeface="Calibri"/>
                <a:sym typeface="Century Gothic"/>
              </a:rPr>
              <a:t>SSC Repaso </a:t>
            </a:r>
            <a:endParaRPr kumimoji="0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peech Bubble: Rectangle with Corners Rounded 122">
            <a:hlinkClick r:id="" action="ppaction://noaction">
              <a:snd r:embed="rId12" name="3_1.wav"/>
            </a:hlinkClick>
            <a:extLst>
              <a:ext uri="{FF2B5EF4-FFF2-40B4-BE49-F238E27FC236}">
                <a16:creationId xmlns:a16="http://schemas.microsoft.com/office/drawing/2014/main" id="{13CA0061-FD94-64E6-5528-62474252F09E}"/>
              </a:ext>
            </a:extLst>
          </p:cNvPr>
          <p:cNvSpPr/>
          <p:nvPr/>
        </p:nvSpPr>
        <p:spPr>
          <a:xfrm>
            <a:off x="962526" y="215642"/>
            <a:ext cx="7038474" cy="491674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Escucha. ¿Qué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sonido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(s)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tienen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palabras?</a:t>
            </a:r>
          </a:p>
        </p:txBody>
      </p:sp>
      <p:pic>
        <p:nvPicPr>
          <p:cNvPr id="28" name="Graphic 27" descr="Teacher">
            <a:extLst>
              <a:ext uri="{FF2B5EF4-FFF2-40B4-BE49-F238E27FC236}">
                <a16:creationId xmlns:a16="http://schemas.microsoft.com/office/drawing/2014/main" id="{632D642D-8CBB-69DD-7E5D-5657E07B45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042" y="99512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7E89B79-67CD-A599-2F96-6681B1B7A772}"/>
              </a:ext>
            </a:extLst>
          </p:cNvPr>
          <p:cNvSpPr txBox="1"/>
          <p:nvPr/>
        </p:nvSpPr>
        <p:spPr>
          <a:xfrm>
            <a:off x="10820964" y="2340324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[1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minuto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268D4A-7888-2D25-70EC-E270242B7D09}"/>
              </a:ext>
            </a:extLst>
          </p:cNvPr>
          <p:cNvSpPr txBox="1"/>
          <p:nvPr/>
        </p:nvSpPr>
        <p:spPr>
          <a:xfrm>
            <a:off x="597902" y="1358438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[ca]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215046-A123-CCEC-FC43-D2A16B226917}"/>
              </a:ext>
            </a:extLst>
          </p:cNvPr>
          <p:cNvSpPr txBox="1"/>
          <p:nvPr/>
        </p:nvSpPr>
        <p:spPr>
          <a:xfrm>
            <a:off x="2321031" y="1361438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[co]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9C2760-43FD-72BA-E40D-AFF7ED8388CB}"/>
              </a:ext>
            </a:extLst>
          </p:cNvPr>
          <p:cNvSpPr txBox="1"/>
          <p:nvPr/>
        </p:nvSpPr>
        <p:spPr>
          <a:xfrm>
            <a:off x="4052106" y="1347686"/>
            <a:ext cx="694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[h]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4E6761-A41B-0A8F-B194-A403199F4486}"/>
              </a:ext>
            </a:extLst>
          </p:cNvPr>
          <p:cNvSpPr txBox="1"/>
          <p:nvPr/>
        </p:nvSpPr>
        <p:spPr>
          <a:xfrm>
            <a:off x="5813335" y="1363386"/>
            <a:ext cx="97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DF3AEF-B0DB-D120-71ED-DD609AD6C41E}"/>
              </a:ext>
            </a:extLst>
          </p:cNvPr>
          <p:cNvSpPr txBox="1"/>
          <p:nvPr/>
        </p:nvSpPr>
        <p:spPr>
          <a:xfrm>
            <a:off x="7448924" y="1396538"/>
            <a:ext cx="97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[z]</a:t>
            </a:r>
          </a:p>
        </p:txBody>
      </p:sp>
      <p:sp>
        <p:nvSpPr>
          <p:cNvPr id="36" name="Rectangle 35">
            <a:hlinkClick r:id="" action="ppaction://noaction">
              <a:snd r:embed="rId15" name="3_2.wav"/>
            </a:hlinkClick>
            <a:extLst>
              <a:ext uri="{FF2B5EF4-FFF2-40B4-BE49-F238E27FC236}">
                <a16:creationId xmlns:a16="http://schemas.microsoft.com/office/drawing/2014/main" id="{D36E15B6-9AD3-8E90-D264-3787DE46D989}"/>
              </a:ext>
            </a:extLst>
          </p:cNvPr>
          <p:cNvSpPr/>
          <p:nvPr/>
        </p:nvSpPr>
        <p:spPr>
          <a:xfrm>
            <a:off x="564513" y="5553954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7" name="Rectangle 36">
            <a:hlinkClick r:id="" action="ppaction://noaction">
              <a:snd r:embed="rId16" name="3_3.wav"/>
            </a:hlinkClick>
            <a:extLst>
              <a:ext uri="{FF2B5EF4-FFF2-40B4-BE49-F238E27FC236}">
                <a16:creationId xmlns:a16="http://schemas.microsoft.com/office/drawing/2014/main" id="{0992C74D-EA3A-6E5D-4F0B-C8D4E720D489}"/>
              </a:ext>
            </a:extLst>
          </p:cNvPr>
          <p:cNvSpPr/>
          <p:nvPr/>
        </p:nvSpPr>
        <p:spPr>
          <a:xfrm>
            <a:off x="1142879" y="5553955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1" name="Rectangle 40">
            <a:hlinkClick r:id="" action="ppaction://noaction">
              <a:snd r:embed="rId17" name="3_4.wav"/>
            </a:hlinkClick>
            <a:extLst>
              <a:ext uri="{FF2B5EF4-FFF2-40B4-BE49-F238E27FC236}">
                <a16:creationId xmlns:a16="http://schemas.microsoft.com/office/drawing/2014/main" id="{1BFAAC49-ECA8-C954-3FD7-81FB9382982D}"/>
              </a:ext>
            </a:extLst>
          </p:cNvPr>
          <p:cNvSpPr/>
          <p:nvPr/>
        </p:nvSpPr>
        <p:spPr>
          <a:xfrm>
            <a:off x="1721245" y="5553955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5" name="Rectangle 44">
            <a:hlinkClick r:id="" action="ppaction://noaction">
              <a:snd r:embed="rId18" name="3_5.wav"/>
            </a:hlinkClick>
            <a:extLst>
              <a:ext uri="{FF2B5EF4-FFF2-40B4-BE49-F238E27FC236}">
                <a16:creationId xmlns:a16="http://schemas.microsoft.com/office/drawing/2014/main" id="{FC9EE649-7DB7-F697-E3E9-0DCAAB2DCC8B}"/>
              </a:ext>
            </a:extLst>
          </p:cNvPr>
          <p:cNvSpPr/>
          <p:nvPr/>
        </p:nvSpPr>
        <p:spPr>
          <a:xfrm>
            <a:off x="2305383" y="5563283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7" name="Rectangle 46">
            <a:hlinkClick r:id="" action="ppaction://noaction">
              <a:snd r:embed="rId19" name="3_6.wav"/>
            </a:hlinkClick>
            <a:extLst>
              <a:ext uri="{FF2B5EF4-FFF2-40B4-BE49-F238E27FC236}">
                <a16:creationId xmlns:a16="http://schemas.microsoft.com/office/drawing/2014/main" id="{35C9632F-D904-ED3A-E44A-475576401888}"/>
              </a:ext>
            </a:extLst>
          </p:cNvPr>
          <p:cNvSpPr/>
          <p:nvPr/>
        </p:nvSpPr>
        <p:spPr>
          <a:xfrm>
            <a:off x="2898520" y="5564596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8" name="Rectangle 47">
            <a:hlinkClick r:id="" action="ppaction://noaction">
              <a:snd r:embed="rId20" name="3_7.wav"/>
            </a:hlinkClick>
            <a:extLst>
              <a:ext uri="{FF2B5EF4-FFF2-40B4-BE49-F238E27FC236}">
                <a16:creationId xmlns:a16="http://schemas.microsoft.com/office/drawing/2014/main" id="{871AA0D3-B279-41B1-10BC-1281DB1DC80F}"/>
              </a:ext>
            </a:extLst>
          </p:cNvPr>
          <p:cNvSpPr/>
          <p:nvPr/>
        </p:nvSpPr>
        <p:spPr>
          <a:xfrm>
            <a:off x="3451231" y="5563283"/>
            <a:ext cx="402893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976ADF-2820-8B1F-B8EB-F5EDFEDC0E62}"/>
              </a:ext>
            </a:extLst>
          </p:cNvPr>
          <p:cNvSpPr txBox="1"/>
          <p:nvPr/>
        </p:nvSpPr>
        <p:spPr>
          <a:xfrm>
            <a:off x="2128972" y="2141144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bal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có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EAFD0B-87C6-E20F-CD73-B5E43F5FC5EC}"/>
              </a:ext>
            </a:extLst>
          </p:cNvPr>
          <p:cNvSpPr txBox="1"/>
          <p:nvPr/>
        </p:nvSpPr>
        <p:spPr>
          <a:xfrm>
            <a:off x="7295452" y="2141144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pla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za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C04136-AD87-B24F-8D62-F7196B82E136}"/>
              </a:ext>
            </a:extLst>
          </p:cNvPr>
          <p:cNvSpPr txBox="1"/>
          <p:nvPr/>
        </p:nvSpPr>
        <p:spPr>
          <a:xfrm>
            <a:off x="3979698" y="2157248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8F76F2-FB6C-BF88-AA33-87E5323FBA06}"/>
              </a:ext>
            </a:extLst>
          </p:cNvPr>
          <p:cNvSpPr txBox="1"/>
          <p:nvPr/>
        </p:nvSpPr>
        <p:spPr>
          <a:xfrm>
            <a:off x="5011271" y="2145822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caba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ero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F02AC6-85C6-9DD1-B06B-204C10B16F18}"/>
              </a:ext>
            </a:extLst>
          </p:cNvPr>
          <p:cNvSpPr txBox="1"/>
          <p:nvPr/>
        </p:nvSpPr>
        <p:spPr>
          <a:xfrm>
            <a:off x="84998" y="2141144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ballero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39D31D-292E-A54F-00D9-7EC83BE56236}"/>
              </a:ext>
            </a:extLst>
          </p:cNvPr>
          <p:cNvSpPr txBox="1"/>
          <p:nvPr/>
        </p:nvSpPr>
        <p:spPr>
          <a:xfrm>
            <a:off x="9495404" y="1399810"/>
            <a:ext cx="97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rr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B9C9F73-803E-693F-BA5E-26CEF80D1200}"/>
              </a:ext>
            </a:extLst>
          </p:cNvPr>
          <p:cNvSpPr txBox="1"/>
          <p:nvPr/>
        </p:nvSpPr>
        <p:spPr>
          <a:xfrm>
            <a:off x="8993361" y="2148530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rr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9BDB5F-643E-8AA3-03C0-7EE674B1E2FB}"/>
              </a:ext>
            </a:extLst>
          </p:cNvPr>
          <p:cNvSpPr txBox="1"/>
          <p:nvPr/>
        </p:nvSpPr>
        <p:spPr>
          <a:xfrm>
            <a:off x="82123" y="2597685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6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blan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C04A6F4-02B6-79B8-56AF-9AD94FA94EA7}"/>
              </a:ext>
            </a:extLst>
          </p:cNvPr>
          <p:cNvSpPr txBox="1"/>
          <p:nvPr/>
        </p:nvSpPr>
        <p:spPr>
          <a:xfrm>
            <a:off x="2646379" y="814732"/>
            <a:ext cx="2415490" cy="369332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sonido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sound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06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_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_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_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_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_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9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9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102" grpId="0" animBg="1"/>
      <p:bldP spid="50" grpId="0"/>
      <p:bldP spid="51" grpId="0"/>
      <p:bldP spid="57" grpId="0"/>
      <p:bldP spid="59" grpId="0"/>
      <p:bldP spid="63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652" y="37899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677" y="37487"/>
            <a:ext cx="930826" cy="9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id="{2E128017-BAD0-94B5-F7B2-2317910FE6C5}"/>
              </a:ext>
            </a:extLst>
          </p:cNvPr>
          <p:cNvSpPr/>
          <p:nvPr/>
        </p:nvSpPr>
        <p:spPr>
          <a:xfrm>
            <a:off x="1129946" y="187504"/>
            <a:ext cx="3201252" cy="518040"/>
          </a:xfrm>
          <a:prstGeom prst="wedgeRoundRectCallout">
            <a:avLst>
              <a:gd name="adj1" fmla="val -58584"/>
              <a:gd name="adj2" fmla="val 40967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palabra es?</a:t>
            </a:r>
          </a:p>
        </p:txBody>
      </p:sp>
      <p:pic>
        <p:nvPicPr>
          <p:cNvPr id="88" name="Graphic 87" descr="Teacher">
            <a:extLst>
              <a:ext uri="{FF2B5EF4-FFF2-40B4-BE49-F238E27FC236}">
                <a16:creationId xmlns:a16="http://schemas.microsoft.com/office/drawing/2014/main" id="{C5254151-878F-39AD-7962-5ED51FC49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88" y="179809"/>
            <a:ext cx="914400" cy="914400"/>
          </a:xfrm>
          <a:prstGeom prst="rect">
            <a:avLst/>
          </a:prstGeom>
        </p:spPr>
      </p:pic>
      <p:pic>
        <p:nvPicPr>
          <p:cNvPr id="2" name="Picture 14" descr="Free Princess Cute vector and picture">
            <a:extLst>
              <a:ext uri="{FF2B5EF4-FFF2-40B4-BE49-F238E27FC236}">
                <a16:creationId xmlns:a16="http://schemas.microsoft.com/office/drawing/2014/main" id="{C7FFC2E0-2612-7382-0198-BF6CFFE1A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171508"/>
            <a:ext cx="1145854" cy="146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5831A-A86A-87A0-43D1-48964D84B8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8314" y="3708400"/>
            <a:ext cx="1669129" cy="3149600"/>
          </a:xfrm>
          <a:prstGeom prst="rect">
            <a:avLst/>
          </a:prstGeom>
        </p:spPr>
      </p:pic>
      <p:pic>
        <p:nvPicPr>
          <p:cNvPr id="5" name="Picture 10" descr="Free Knight Ancient vector and picture">
            <a:extLst>
              <a:ext uri="{FF2B5EF4-FFF2-40B4-BE49-F238E27FC236}">
                <a16:creationId xmlns:a16="http://schemas.microsoft.com/office/drawing/2014/main" id="{707983CF-C3B4-D119-5BA9-F86E3B6F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562" y="4724281"/>
            <a:ext cx="1357898" cy="19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B0A05-CBA9-42D4-4E62-2E63D4E86D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8760" y="1724984"/>
            <a:ext cx="1709123" cy="1666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63FF55-1CAF-EFB2-165E-44D9B228DF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5100" y="3097783"/>
            <a:ext cx="1199804" cy="1666395"/>
          </a:xfrm>
          <a:prstGeom prst="rect">
            <a:avLst/>
          </a:prstGeom>
        </p:spPr>
      </p:pic>
      <p:pic>
        <p:nvPicPr>
          <p:cNvPr id="10" name="Picture 20" descr="Gráficos vectoriales gratis de Paisaje urbano">
            <a:extLst>
              <a:ext uri="{FF2B5EF4-FFF2-40B4-BE49-F238E27FC236}">
                <a16:creationId xmlns:a16="http://schemas.microsoft.com/office/drawing/2014/main" id="{EC71E515-F3A8-6A66-D75E-4C3EE506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685" y="2872444"/>
            <a:ext cx="1382055" cy="14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97A352B-D039-2722-F686-20311B5B9B31}"/>
              </a:ext>
            </a:extLst>
          </p:cNvPr>
          <p:cNvSpPr txBox="1">
            <a:spLocks/>
          </p:cNvSpPr>
          <p:nvPr/>
        </p:nvSpPr>
        <p:spPr>
          <a:xfrm>
            <a:off x="1405746" y="1145918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p</a:t>
            </a: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E5578A03-42F5-5843-35F2-D21B447D8B03}"/>
              </a:ext>
            </a:extLst>
          </p:cNvPr>
          <p:cNvSpPr txBox="1">
            <a:spLocks/>
          </p:cNvSpPr>
          <p:nvPr/>
        </p:nvSpPr>
        <p:spPr>
          <a:xfrm>
            <a:off x="1833692" y="1145918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l</a:t>
            </a: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84B4703A-4BF2-D50C-5E04-2F699D7BC723}"/>
              </a:ext>
            </a:extLst>
          </p:cNvPr>
          <p:cNvSpPr txBox="1">
            <a:spLocks/>
          </p:cNvSpPr>
          <p:nvPr/>
        </p:nvSpPr>
        <p:spPr>
          <a:xfrm>
            <a:off x="2031118" y="1145918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a</a:t>
            </a:r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B0A44B05-BAEF-2737-4FFB-BC63E3740805}"/>
              </a:ext>
            </a:extLst>
          </p:cNvPr>
          <p:cNvSpPr txBox="1">
            <a:spLocks/>
          </p:cNvSpPr>
          <p:nvPr/>
        </p:nvSpPr>
        <p:spPr>
          <a:xfrm>
            <a:off x="2530007" y="1133796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z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64F27F83-AE63-FB3D-58C5-9D6ED427AECF}"/>
              </a:ext>
            </a:extLst>
          </p:cNvPr>
          <p:cNvSpPr txBox="1">
            <a:spLocks/>
          </p:cNvSpPr>
          <p:nvPr/>
        </p:nvSpPr>
        <p:spPr>
          <a:xfrm>
            <a:off x="216212" y="1145918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l</a:t>
            </a:r>
          </a:p>
        </p:txBody>
      </p:sp>
      <p:sp>
        <p:nvSpPr>
          <p:cNvPr id="17" name="Title 11">
            <a:extLst>
              <a:ext uri="{FF2B5EF4-FFF2-40B4-BE49-F238E27FC236}">
                <a16:creationId xmlns:a16="http://schemas.microsoft.com/office/drawing/2014/main" id="{A84D5C5A-B865-6713-77BB-33B7DAF97484}"/>
              </a:ext>
            </a:extLst>
          </p:cNvPr>
          <p:cNvSpPr txBox="1">
            <a:spLocks/>
          </p:cNvSpPr>
          <p:nvPr/>
        </p:nvSpPr>
        <p:spPr>
          <a:xfrm>
            <a:off x="423180" y="1145918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a</a:t>
            </a:r>
          </a:p>
        </p:txBody>
      </p:sp>
      <p:sp>
        <p:nvSpPr>
          <p:cNvPr id="18" name="Title 11">
            <a:extLst>
              <a:ext uri="{FF2B5EF4-FFF2-40B4-BE49-F238E27FC236}">
                <a16:creationId xmlns:a16="http://schemas.microsoft.com/office/drawing/2014/main" id="{A9047B51-508A-5393-43C8-5F0BF1D9B1C1}"/>
              </a:ext>
            </a:extLst>
          </p:cNvPr>
          <p:cNvSpPr txBox="1">
            <a:spLocks/>
          </p:cNvSpPr>
          <p:nvPr/>
        </p:nvSpPr>
        <p:spPr>
          <a:xfrm>
            <a:off x="2905018" y="1133796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8FCD41-0B45-0879-7182-53B00AD87486}"/>
              </a:ext>
            </a:extLst>
          </p:cNvPr>
          <p:cNvSpPr/>
          <p:nvPr/>
        </p:nvSpPr>
        <p:spPr>
          <a:xfrm>
            <a:off x="5762407" y="2661118"/>
            <a:ext cx="1199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a</a:t>
            </a:r>
            <a:endParaRPr lang="en-US" sz="54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9BDDFE-810A-8D7F-9BE3-88B55E957820}"/>
              </a:ext>
            </a:extLst>
          </p:cNvPr>
          <p:cNvSpPr/>
          <p:nvPr/>
        </p:nvSpPr>
        <p:spPr>
          <a:xfrm>
            <a:off x="5676901" y="4981524"/>
            <a:ext cx="1199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87ECC5-E50C-90D1-A1AF-EBAC9FA50D8D}"/>
              </a:ext>
            </a:extLst>
          </p:cNvPr>
          <p:cNvSpPr/>
          <p:nvPr/>
        </p:nvSpPr>
        <p:spPr>
          <a:xfrm>
            <a:off x="7583749" y="2269381"/>
            <a:ext cx="1199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Segoe Print" panose="02000600000000000000" pitchFamily="2" charset="0"/>
              </a:rPr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C6FA7C-3A49-DA3D-D2D0-691416559006}"/>
              </a:ext>
            </a:extLst>
          </p:cNvPr>
          <p:cNvSpPr/>
          <p:nvPr/>
        </p:nvSpPr>
        <p:spPr>
          <a:xfrm>
            <a:off x="7820848" y="3509732"/>
            <a:ext cx="1199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Segoe Print" panose="02000600000000000000" pitchFamily="2" charset="0"/>
              </a:rPr>
              <a:t>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5B0AFD-0F43-A290-2620-42C8F15D0274}"/>
              </a:ext>
            </a:extLst>
          </p:cNvPr>
          <p:cNvSpPr/>
          <p:nvPr/>
        </p:nvSpPr>
        <p:spPr>
          <a:xfrm>
            <a:off x="9292872" y="2633811"/>
            <a:ext cx="1199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B1B0B0-6DF3-0B9D-1628-B0324BB5CCD1}"/>
              </a:ext>
            </a:extLst>
          </p:cNvPr>
          <p:cNvSpPr/>
          <p:nvPr/>
        </p:nvSpPr>
        <p:spPr>
          <a:xfrm>
            <a:off x="9892774" y="4709843"/>
            <a:ext cx="1199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Segoe Print" panose="02000600000000000000" pitchFamily="2" charset="0"/>
              </a:rPr>
              <a:t>f</a:t>
            </a:r>
          </a:p>
        </p:txBody>
      </p:sp>
      <p:sp>
        <p:nvSpPr>
          <p:cNvPr id="28" name="Title 11">
            <a:extLst>
              <a:ext uri="{FF2B5EF4-FFF2-40B4-BE49-F238E27FC236}">
                <a16:creationId xmlns:a16="http://schemas.microsoft.com/office/drawing/2014/main" id="{64F70BC3-E508-5788-C2CA-E6A7225B88BA}"/>
              </a:ext>
            </a:extLst>
          </p:cNvPr>
          <p:cNvSpPr txBox="1">
            <a:spLocks/>
          </p:cNvSpPr>
          <p:nvPr/>
        </p:nvSpPr>
        <p:spPr>
          <a:xfrm>
            <a:off x="1405746" y="1925135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b</a:t>
            </a:r>
          </a:p>
        </p:txBody>
      </p:sp>
      <p:sp>
        <p:nvSpPr>
          <p:cNvPr id="29" name="Title 11">
            <a:extLst>
              <a:ext uri="{FF2B5EF4-FFF2-40B4-BE49-F238E27FC236}">
                <a16:creationId xmlns:a16="http://schemas.microsoft.com/office/drawing/2014/main" id="{158C2463-C65B-FF8D-7216-C7388F60E202}"/>
              </a:ext>
            </a:extLst>
          </p:cNvPr>
          <p:cNvSpPr txBox="1">
            <a:spLocks/>
          </p:cNvSpPr>
          <p:nvPr/>
        </p:nvSpPr>
        <p:spPr>
          <a:xfrm>
            <a:off x="1833692" y="1925135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a</a:t>
            </a:r>
          </a:p>
        </p:txBody>
      </p:sp>
      <p:sp>
        <p:nvSpPr>
          <p:cNvPr id="31" name="Title 11">
            <a:extLst>
              <a:ext uri="{FF2B5EF4-FFF2-40B4-BE49-F238E27FC236}">
                <a16:creationId xmlns:a16="http://schemas.microsoft.com/office/drawing/2014/main" id="{80BD1506-949C-C989-6F6F-ED7D213C9497}"/>
              </a:ext>
            </a:extLst>
          </p:cNvPr>
          <p:cNvSpPr txBox="1">
            <a:spLocks/>
          </p:cNvSpPr>
          <p:nvPr/>
        </p:nvSpPr>
        <p:spPr>
          <a:xfrm>
            <a:off x="2272418" y="1925135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l</a:t>
            </a:r>
          </a:p>
        </p:txBody>
      </p:sp>
      <p:sp>
        <p:nvSpPr>
          <p:cNvPr id="32" name="Title 11">
            <a:extLst>
              <a:ext uri="{FF2B5EF4-FFF2-40B4-BE49-F238E27FC236}">
                <a16:creationId xmlns:a16="http://schemas.microsoft.com/office/drawing/2014/main" id="{4C6F7A83-5B4E-5233-14F0-D16ACFEB0EE4}"/>
              </a:ext>
            </a:extLst>
          </p:cNvPr>
          <p:cNvSpPr txBox="1">
            <a:spLocks/>
          </p:cNvSpPr>
          <p:nvPr/>
        </p:nvSpPr>
        <p:spPr>
          <a:xfrm>
            <a:off x="2453807" y="1913013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c</a:t>
            </a:r>
          </a:p>
        </p:txBody>
      </p:sp>
      <p:sp>
        <p:nvSpPr>
          <p:cNvPr id="33" name="Title 11">
            <a:extLst>
              <a:ext uri="{FF2B5EF4-FFF2-40B4-BE49-F238E27FC236}">
                <a16:creationId xmlns:a16="http://schemas.microsoft.com/office/drawing/2014/main" id="{5C143A5C-F8D5-4FD0-3BE0-BAF19114DAD5}"/>
              </a:ext>
            </a:extLst>
          </p:cNvPr>
          <p:cNvSpPr txBox="1">
            <a:spLocks/>
          </p:cNvSpPr>
          <p:nvPr/>
        </p:nvSpPr>
        <p:spPr>
          <a:xfrm>
            <a:off x="216212" y="1925135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e</a:t>
            </a:r>
          </a:p>
        </p:txBody>
      </p:sp>
      <p:sp>
        <p:nvSpPr>
          <p:cNvPr id="34" name="Title 11">
            <a:extLst>
              <a:ext uri="{FF2B5EF4-FFF2-40B4-BE49-F238E27FC236}">
                <a16:creationId xmlns:a16="http://schemas.microsoft.com/office/drawing/2014/main" id="{BFA18137-009D-1C2B-FAD6-31BEB1668E97}"/>
              </a:ext>
            </a:extLst>
          </p:cNvPr>
          <p:cNvSpPr txBox="1">
            <a:spLocks/>
          </p:cNvSpPr>
          <p:nvPr/>
        </p:nvSpPr>
        <p:spPr>
          <a:xfrm>
            <a:off x="643309" y="1925135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l</a:t>
            </a:r>
          </a:p>
        </p:txBody>
      </p:sp>
      <p:sp>
        <p:nvSpPr>
          <p:cNvPr id="35" name="Title 11">
            <a:extLst>
              <a:ext uri="{FF2B5EF4-FFF2-40B4-BE49-F238E27FC236}">
                <a16:creationId xmlns:a16="http://schemas.microsoft.com/office/drawing/2014/main" id="{C984CE19-9BC4-E7C7-AA8A-F4D03BB73F4B}"/>
              </a:ext>
            </a:extLst>
          </p:cNvPr>
          <p:cNvSpPr txBox="1">
            <a:spLocks/>
          </p:cNvSpPr>
          <p:nvPr/>
        </p:nvSpPr>
        <p:spPr>
          <a:xfrm>
            <a:off x="2879618" y="1913013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ó</a:t>
            </a:r>
          </a:p>
        </p:txBody>
      </p:sp>
      <p:sp>
        <p:nvSpPr>
          <p:cNvPr id="36" name="Title 11">
            <a:extLst>
              <a:ext uri="{FF2B5EF4-FFF2-40B4-BE49-F238E27FC236}">
                <a16:creationId xmlns:a16="http://schemas.microsoft.com/office/drawing/2014/main" id="{385BD688-A1F7-43B8-B952-32EA3CF537BE}"/>
              </a:ext>
            </a:extLst>
          </p:cNvPr>
          <p:cNvSpPr txBox="1">
            <a:spLocks/>
          </p:cNvSpPr>
          <p:nvPr/>
        </p:nvSpPr>
        <p:spPr>
          <a:xfrm>
            <a:off x="3322879" y="1913013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n</a:t>
            </a:r>
          </a:p>
        </p:txBody>
      </p:sp>
      <p:sp>
        <p:nvSpPr>
          <p:cNvPr id="39" name="Title 11">
            <a:extLst>
              <a:ext uri="{FF2B5EF4-FFF2-40B4-BE49-F238E27FC236}">
                <a16:creationId xmlns:a16="http://schemas.microsoft.com/office/drawing/2014/main" id="{B7095F68-0B27-28C9-C115-0E6705B3CCF4}"/>
              </a:ext>
            </a:extLst>
          </p:cNvPr>
          <p:cNvSpPr txBox="1">
            <a:spLocks/>
          </p:cNvSpPr>
          <p:nvPr/>
        </p:nvSpPr>
        <p:spPr>
          <a:xfrm>
            <a:off x="1454475" y="264114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f</a:t>
            </a:r>
          </a:p>
        </p:txBody>
      </p:sp>
      <p:sp>
        <p:nvSpPr>
          <p:cNvPr id="41" name="Title 11">
            <a:extLst>
              <a:ext uri="{FF2B5EF4-FFF2-40B4-BE49-F238E27FC236}">
                <a16:creationId xmlns:a16="http://schemas.microsoft.com/office/drawing/2014/main" id="{E9A10D64-954A-9F79-85EC-C5735316E78B}"/>
              </a:ext>
            </a:extLst>
          </p:cNvPr>
          <p:cNvSpPr txBox="1">
            <a:spLocks/>
          </p:cNvSpPr>
          <p:nvPr/>
        </p:nvSpPr>
        <p:spPr>
          <a:xfrm>
            <a:off x="1760452" y="264114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l</a:t>
            </a:r>
          </a:p>
        </p:txBody>
      </p:sp>
      <p:sp>
        <p:nvSpPr>
          <p:cNvPr id="43" name="Title 11">
            <a:extLst>
              <a:ext uri="{FF2B5EF4-FFF2-40B4-BE49-F238E27FC236}">
                <a16:creationId xmlns:a16="http://schemas.microsoft.com/office/drawing/2014/main" id="{7283B97F-1AE5-74C2-C4BB-03BB9D148A3D}"/>
              </a:ext>
            </a:extLst>
          </p:cNvPr>
          <p:cNvSpPr txBox="1">
            <a:spLocks/>
          </p:cNvSpPr>
          <p:nvPr/>
        </p:nvSpPr>
        <p:spPr>
          <a:xfrm>
            <a:off x="264941" y="264114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l</a:t>
            </a:r>
          </a:p>
        </p:txBody>
      </p:sp>
      <p:sp>
        <p:nvSpPr>
          <p:cNvPr id="44" name="Title 11">
            <a:extLst>
              <a:ext uri="{FF2B5EF4-FFF2-40B4-BE49-F238E27FC236}">
                <a16:creationId xmlns:a16="http://schemas.microsoft.com/office/drawing/2014/main" id="{A2C84753-801D-B4EA-9D16-203CCE1CF6F6}"/>
              </a:ext>
            </a:extLst>
          </p:cNvPr>
          <p:cNvSpPr txBox="1">
            <a:spLocks/>
          </p:cNvSpPr>
          <p:nvPr/>
        </p:nvSpPr>
        <p:spPr>
          <a:xfrm>
            <a:off x="458469" y="264114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a</a:t>
            </a:r>
          </a:p>
        </p:txBody>
      </p:sp>
      <p:sp>
        <p:nvSpPr>
          <p:cNvPr id="45" name="Title 11">
            <a:extLst>
              <a:ext uri="{FF2B5EF4-FFF2-40B4-BE49-F238E27FC236}">
                <a16:creationId xmlns:a16="http://schemas.microsoft.com/office/drawing/2014/main" id="{49AF22E2-E935-D886-7DD1-A61388035B96}"/>
              </a:ext>
            </a:extLst>
          </p:cNvPr>
          <p:cNvSpPr txBox="1">
            <a:spLocks/>
          </p:cNvSpPr>
          <p:nvPr/>
        </p:nvSpPr>
        <p:spPr>
          <a:xfrm>
            <a:off x="1970167" y="264114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o</a:t>
            </a:r>
          </a:p>
        </p:txBody>
      </p:sp>
      <p:sp>
        <p:nvSpPr>
          <p:cNvPr id="46" name="Title 11">
            <a:extLst>
              <a:ext uri="{FF2B5EF4-FFF2-40B4-BE49-F238E27FC236}">
                <a16:creationId xmlns:a16="http://schemas.microsoft.com/office/drawing/2014/main" id="{A33FAD1A-319B-1207-3910-707DE50DA6B8}"/>
              </a:ext>
            </a:extLst>
          </p:cNvPr>
          <p:cNvSpPr txBox="1">
            <a:spLocks/>
          </p:cNvSpPr>
          <p:nvPr/>
        </p:nvSpPr>
        <p:spPr>
          <a:xfrm>
            <a:off x="2413428" y="264114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r</a:t>
            </a:r>
          </a:p>
        </p:txBody>
      </p:sp>
      <p:sp>
        <p:nvSpPr>
          <p:cNvPr id="53" name="Title 11">
            <a:extLst>
              <a:ext uri="{FF2B5EF4-FFF2-40B4-BE49-F238E27FC236}">
                <a16:creationId xmlns:a16="http://schemas.microsoft.com/office/drawing/2014/main" id="{CDD237F1-3DB1-54B4-4689-A8BD803E84FC}"/>
              </a:ext>
            </a:extLst>
          </p:cNvPr>
          <p:cNvSpPr txBox="1">
            <a:spLocks/>
          </p:cNvSpPr>
          <p:nvPr/>
        </p:nvSpPr>
        <p:spPr>
          <a:xfrm>
            <a:off x="1452025" y="3369269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d</a:t>
            </a:r>
          </a:p>
        </p:txBody>
      </p:sp>
      <p:sp>
        <p:nvSpPr>
          <p:cNvPr id="54" name="Title 11">
            <a:extLst>
              <a:ext uri="{FF2B5EF4-FFF2-40B4-BE49-F238E27FC236}">
                <a16:creationId xmlns:a16="http://schemas.microsoft.com/office/drawing/2014/main" id="{17D8F9AC-D2C2-9939-05DC-8DC09A7A1F3E}"/>
              </a:ext>
            </a:extLst>
          </p:cNvPr>
          <p:cNvSpPr txBox="1">
            <a:spLocks/>
          </p:cNvSpPr>
          <p:nvPr/>
        </p:nvSpPr>
        <p:spPr>
          <a:xfrm>
            <a:off x="1879971" y="3369269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a</a:t>
            </a:r>
          </a:p>
        </p:txBody>
      </p:sp>
      <p:sp>
        <p:nvSpPr>
          <p:cNvPr id="55" name="Title 11">
            <a:extLst>
              <a:ext uri="{FF2B5EF4-FFF2-40B4-BE49-F238E27FC236}">
                <a16:creationId xmlns:a16="http://schemas.microsoft.com/office/drawing/2014/main" id="{0CF66172-5AC3-EC3F-2D89-FA4F36019371}"/>
              </a:ext>
            </a:extLst>
          </p:cNvPr>
          <p:cNvSpPr txBox="1">
            <a:spLocks/>
          </p:cNvSpPr>
          <p:nvPr/>
        </p:nvSpPr>
        <p:spPr>
          <a:xfrm>
            <a:off x="2295110" y="3369269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m</a:t>
            </a: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id="{7377EB67-3749-6215-0931-310160009926}"/>
              </a:ext>
            </a:extLst>
          </p:cNvPr>
          <p:cNvSpPr txBox="1">
            <a:spLocks/>
          </p:cNvSpPr>
          <p:nvPr/>
        </p:nvSpPr>
        <p:spPr>
          <a:xfrm>
            <a:off x="2898265" y="3369269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a</a:t>
            </a:r>
          </a:p>
        </p:txBody>
      </p:sp>
      <p:sp>
        <p:nvSpPr>
          <p:cNvPr id="57" name="Title 11">
            <a:extLst>
              <a:ext uri="{FF2B5EF4-FFF2-40B4-BE49-F238E27FC236}">
                <a16:creationId xmlns:a16="http://schemas.microsoft.com/office/drawing/2014/main" id="{FD2D2B48-AEE9-6470-83D1-4DD64860442B}"/>
              </a:ext>
            </a:extLst>
          </p:cNvPr>
          <p:cNvSpPr txBox="1">
            <a:spLocks/>
          </p:cNvSpPr>
          <p:nvPr/>
        </p:nvSpPr>
        <p:spPr>
          <a:xfrm>
            <a:off x="262491" y="3369269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l</a:t>
            </a:r>
          </a:p>
        </p:txBody>
      </p:sp>
      <p:sp>
        <p:nvSpPr>
          <p:cNvPr id="58" name="Title 11">
            <a:extLst>
              <a:ext uri="{FF2B5EF4-FFF2-40B4-BE49-F238E27FC236}">
                <a16:creationId xmlns:a16="http://schemas.microsoft.com/office/drawing/2014/main" id="{32E428EC-F9E5-49B3-64D0-294248F1F17D}"/>
              </a:ext>
            </a:extLst>
          </p:cNvPr>
          <p:cNvSpPr txBox="1">
            <a:spLocks/>
          </p:cNvSpPr>
          <p:nvPr/>
        </p:nvSpPr>
        <p:spPr>
          <a:xfrm>
            <a:off x="469459" y="3369269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a</a:t>
            </a:r>
          </a:p>
        </p:txBody>
      </p:sp>
      <p:sp>
        <p:nvSpPr>
          <p:cNvPr id="60" name="Title 11">
            <a:extLst>
              <a:ext uri="{FF2B5EF4-FFF2-40B4-BE49-F238E27FC236}">
                <a16:creationId xmlns:a16="http://schemas.microsoft.com/office/drawing/2014/main" id="{1946F18A-B1C4-D66A-E31B-D817AB1A1A42}"/>
              </a:ext>
            </a:extLst>
          </p:cNvPr>
          <p:cNvSpPr txBox="1">
            <a:spLocks/>
          </p:cNvSpPr>
          <p:nvPr/>
        </p:nvSpPr>
        <p:spPr>
          <a:xfrm>
            <a:off x="1448396" y="416506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c</a:t>
            </a:r>
          </a:p>
        </p:txBody>
      </p:sp>
      <p:sp>
        <p:nvSpPr>
          <p:cNvPr id="61" name="Title 11">
            <a:extLst>
              <a:ext uri="{FF2B5EF4-FFF2-40B4-BE49-F238E27FC236}">
                <a16:creationId xmlns:a16="http://schemas.microsoft.com/office/drawing/2014/main" id="{084EDD19-853D-A927-EED2-D5BC2672D6BA}"/>
              </a:ext>
            </a:extLst>
          </p:cNvPr>
          <p:cNvSpPr txBox="1">
            <a:spLocks/>
          </p:cNvSpPr>
          <p:nvPr/>
        </p:nvSpPr>
        <p:spPr>
          <a:xfrm>
            <a:off x="1876342" y="416506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a</a:t>
            </a:r>
          </a:p>
        </p:txBody>
      </p:sp>
      <p:sp>
        <p:nvSpPr>
          <p:cNvPr id="62" name="Title 11">
            <a:extLst>
              <a:ext uri="{FF2B5EF4-FFF2-40B4-BE49-F238E27FC236}">
                <a16:creationId xmlns:a16="http://schemas.microsoft.com/office/drawing/2014/main" id="{7B5709A8-C2B8-8DB8-B2F2-04C06AADB24A}"/>
              </a:ext>
            </a:extLst>
          </p:cNvPr>
          <p:cNvSpPr txBox="1">
            <a:spLocks/>
          </p:cNvSpPr>
          <p:nvPr/>
        </p:nvSpPr>
        <p:spPr>
          <a:xfrm>
            <a:off x="2291481" y="416506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b</a:t>
            </a:r>
          </a:p>
        </p:txBody>
      </p:sp>
      <p:sp>
        <p:nvSpPr>
          <p:cNvPr id="63" name="Title 11">
            <a:extLst>
              <a:ext uri="{FF2B5EF4-FFF2-40B4-BE49-F238E27FC236}">
                <a16:creationId xmlns:a16="http://schemas.microsoft.com/office/drawing/2014/main" id="{6844C11D-1E32-D685-5D84-A66C15119234}"/>
              </a:ext>
            </a:extLst>
          </p:cNvPr>
          <p:cNvSpPr txBox="1">
            <a:spLocks/>
          </p:cNvSpPr>
          <p:nvPr/>
        </p:nvSpPr>
        <p:spPr>
          <a:xfrm>
            <a:off x="2705947" y="416506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a</a:t>
            </a:r>
          </a:p>
        </p:txBody>
      </p:sp>
      <p:sp>
        <p:nvSpPr>
          <p:cNvPr id="64" name="Title 11">
            <a:extLst>
              <a:ext uri="{FF2B5EF4-FFF2-40B4-BE49-F238E27FC236}">
                <a16:creationId xmlns:a16="http://schemas.microsoft.com/office/drawing/2014/main" id="{06CA117D-CD0B-3628-8A3B-746B9D40DC70}"/>
              </a:ext>
            </a:extLst>
          </p:cNvPr>
          <p:cNvSpPr txBox="1">
            <a:spLocks/>
          </p:cNvSpPr>
          <p:nvPr/>
        </p:nvSpPr>
        <p:spPr>
          <a:xfrm>
            <a:off x="258862" y="416506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e</a:t>
            </a:r>
          </a:p>
        </p:txBody>
      </p:sp>
      <p:sp>
        <p:nvSpPr>
          <p:cNvPr id="65" name="Title 11">
            <a:extLst>
              <a:ext uri="{FF2B5EF4-FFF2-40B4-BE49-F238E27FC236}">
                <a16:creationId xmlns:a16="http://schemas.microsoft.com/office/drawing/2014/main" id="{BCBFE457-F63F-7260-89BD-9BFA5C11FDE1}"/>
              </a:ext>
            </a:extLst>
          </p:cNvPr>
          <p:cNvSpPr txBox="1">
            <a:spLocks/>
          </p:cNvSpPr>
          <p:nvPr/>
        </p:nvSpPr>
        <p:spPr>
          <a:xfrm>
            <a:off x="702893" y="4165061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l</a:t>
            </a:r>
          </a:p>
        </p:txBody>
      </p:sp>
      <p:sp>
        <p:nvSpPr>
          <p:cNvPr id="66" name="Title 11">
            <a:extLst>
              <a:ext uri="{FF2B5EF4-FFF2-40B4-BE49-F238E27FC236}">
                <a16:creationId xmlns:a16="http://schemas.microsoft.com/office/drawing/2014/main" id="{15074738-8B76-9D6E-3662-851D60B266E2}"/>
              </a:ext>
            </a:extLst>
          </p:cNvPr>
          <p:cNvSpPr txBox="1">
            <a:spLocks/>
          </p:cNvSpPr>
          <p:nvPr/>
        </p:nvSpPr>
        <p:spPr>
          <a:xfrm>
            <a:off x="3111624" y="4194089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l</a:t>
            </a:r>
          </a:p>
        </p:txBody>
      </p:sp>
      <p:sp>
        <p:nvSpPr>
          <p:cNvPr id="67" name="Title 11">
            <a:extLst>
              <a:ext uri="{FF2B5EF4-FFF2-40B4-BE49-F238E27FC236}">
                <a16:creationId xmlns:a16="http://schemas.microsoft.com/office/drawing/2014/main" id="{CFD765D6-6D68-1FAC-D4D9-DEBA47EFC1AC}"/>
              </a:ext>
            </a:extLst>
          </p:cNvPr>
          <p:cNvSpPr txBox="1">
            <a:spLocks/>
          </p:cNvSpPr>
          <p:nvPr/>
        </p:nvSpPr>
        <p:spPr>
          <a:xfrm>
            <a:off x="3263329" y="4193983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l</a:t>
            </a:r>
          </a:p>
        </p:txBody>
      </p:sp>
      <p:sp>
        <p:nvSpPr>
          <p:cNvPr id="68" name="Title 11">
            <a:extLst>
              <a:ext uri="{FF2B5EF4-FFF2-40B4-BE49-F238E27FC236}">
                <a16:creationId xmlns:a16="http://schemas.microsoft.com/office/drawing/2014/main" id="{F6A3A456-F339-E7FF-F3D7-CBA1228C3C7F}"/>
              </a:ext>
            </a:extLst>
          </p:cNvPr>
          <p:cNvSpPr txBox="1">
            <a:spLocks/>
          </p:cNvSpPr>
          <p:nvPr/>
        </p:nvSpPr>
        <p:spPr>
          <a:xfrm>
            <a:off x="3385491" y="4167470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e</a:t>
            </a:r>
          </a:p>
        </p:txBody>
      </p:sp>
      <p:sp>
        <p:nvSpPr>
          <p:cNvPr id="69" name="Title 11">
            <a:extLst>
              <a:ext uri="{FF2B5EF4-FFF2-40B4-BE49-F238E27FC236}">
                <a16:creationId xmlns:a16="http://schemas.microsoft.com/office/drawing/2014/main" id="{B3287059-F12D-4A0D-700C-FB1033EB5C7B}"/>
              </a:ext>
            </a:extLst>
          </p:cNvPr>
          <p:cNvSpPr txBox="1">
            <a:spLocks/>
          </p:cNvSpPr>
          <p:nvPr/>
        </p:nvSpPr>
        <p:spPr>
          <a:xfrm>
            <a:off x="3808545" y="4143687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r</a:t>
            </a:r>
          </a:p>
        </p:txBody>
      </p:sp>
      <p:sp>
        <p:nvSpPr>
          <p:cNvPr id="70" name="Title 11">
            <a:extLst>
              <a:ext uri="{FF2B5EF4-FFF2-40B4-BE49-F238E27FC236}">
                <a16:creationId xmlns:a16="http://schemas.microsoft.com/office/drawing/2014/main" id="{EF79E973-5E03-7597-53CC-DBFA7FA15280}"/>
              </a:ext>
            </a:extLst>
          </p:cNvPr>
          <p:cNvSpPr txBox="1">
            <a:spLocks/>
          </p:cNvSpPr>
          <p:nvPr/>
        </p:nvSpPr>
        <p:spPr>
          <a:xfrm>
            <a:off x="3993219" y="4143687"/>
            <a:ext cx="491590" cy="5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o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3911446-2EF1-9690-BA07-A8A38B83AC0E}"/>
              </a:ext>
            </a:extLst>
          </p:cNvPr>
          <p:cNvSpPr/>
          <p:nvPr/>
        </p:nvSpPr>
        <p:spPr>
          <a:xfrm>
            <a:off x="216212" y="5171508"/>
            <a:ext cx="4643690" cy="1024102"/>
          </a:xfrm>
          <a:prstGeom prst="wedgeRoundRectCallout">
            <a:avLst>
              <a:gd name="adj1" fmla="val 5506"/>
              <a:gd name="adj2" fmla="val -7100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Un caballero es una persona que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monta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a caballo. 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😉</a:t>
            </a:r>
            <a:endParaRPr lang="en-GB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5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5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750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25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00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750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250"/>
                            </p:stCondLst>
                            <p:childTnLst>
                              <p:par>
                                <p:cTn id="41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300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000"/>
                            </p:stCondLst>
                            <p:childTnLst>
                              <p:par>
                                <p:cTn id="42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750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500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/>
      <p:bldP spid="19" grpId="1"/>
      <p:bldP spid="19" grpId="2"/>
      <p:bldP spid="19" grpId="3"/>
      <p:bldP spid="19" grpId="4"/>
      <p:bldP spid="19" grpId="5"/>
      <p:bldP spid="19" grpId="6"/>
      <p:bldP spid="19" grpId="7"/>
      <p:bldP spid="20" grpId="0"/>
      <p:bldP spid="20" grpId="1"/>
      <p:bldP spid="20" grpId="2"/>
      <p:bldP spid="20" grpId="3"/>
      <p:bldP spid="20" grpId="4"/>
      <p:bldP spid="20" grpId="5"/>
      <p:bldP spid="20" grpId="6"/>
      <p:bldP spid="20" grpId="7"/>
      <p:bldP spid="21" grpId="0"/>
      <p:bldP spid="21" grpId="1"/>
      <p:bldP spid="21" grpId="2"/>
      <p:bldP spid="21" grpId="3"/>
      <p:bldP spid="21" grpId="4"/>
      <p:bldP spid="21" grpId="5"/>
      <p:bldP spid="21" grpId="6"/>
      <p:bldP spid="21" grpId="7"/>
      <p:bldP spid="22" grpId="0"/>
      <p:bldP spid="22" grpId="1"/>
      <p:bldP spid="22" grpId="2"/>
      <p:bldP spid="22" grpId="3"/>
      <p:bldP spid="22" grpId="4"/>
      <p:bldP spid="22" grpId="5"/>
      <p:bldP spid="22" grpId="6"/>
      <p:bldP spid="22" grpId="7"/>
      <p:bldP spid="22" grpId="8"/>
      <p:bldP spid="22" grpId="9"/>
      <p:bldP spid="23" grpId="0"/>
      <p:bldP spid="23" grpId="1"/>
      <p:bldP spid="23" grpId="2"/>
      <p:bldP spid="23" grpId="3"/>
      <p:bldP spid="23" grpId="4"/>
      <p:bldP spid="23" grpId="5"/>
      <p:bldP spid="23" grpId="6"/>
      <p:bldP spid="23" grpId="7"/>
      <p:bldP spid="24" grpId="0"/>
      <p:bldP spid="24" grpId="1"/>
      <p:bldP spid="24" grpId="2"/>
      <p:bldP spid="24" grpId="3"/>
      <p:bldP spid="24" grpId="4"/>
      <p:bldP spid="24" grpId="5"/>
      <p:bldP spid="24" grpId="6"/>
      <p:bldP spid="24" grpId="7"/>
      <p:bldP spid="28" grpId="0" build="allAtOnce"/>
      <p:bldP spid="29" grpId="0" build="allAtOnce"/>
      <p:bldP spid="31" grpId="0" build="allAtOnce"/>
      <p:bldP spid="32" grpId="0" build="allAtOnce"/>
      <p:bldP spid="33" grpId="0" build="allAtOnce"/>
      <p:bldP spid="34" grpId="0" build="allAtOnce"/>
      <p:bldP spid="35" grpId="0" build="allAtOnce"/>
      <p:bldP spid="36" grpId="0" build="allAtOnce"/>
      <p:bldP spid="39" grpId="0" build="allAtOnce"/>
      <p:bldP spid="41" grpId="0" build="allAtOnce"/>
      <p:bldP spid="43" grpId="0" build="allAtOnce"/>
      <p:bldP spid="44" grpId="0" build="allAtOnce"/>
      <p:bldP spid="45" grpId="0" build="allAtOnce"/>
      <p:bldP spid="46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D00D8F9-4941-1AAA-4E1E-3CAAC3C6726D}"/>
              </a:ext>
            </a:extLst>
          </p:cNvPr>
          <p:cNvSpPr/>
          <p:nvPr/>
        </p:nvSpPr>
        <p:spPr>
          <a:xfrm>
            <a:off x="1175630" y="228889"/>
            <a:ext cx="4778101" cy="71225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</a:t>
            </a:r>
            <a:r>
              <a:rPr lang="en-GB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texto. ¿Qué es?</a:t>
            </a: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CBECB0FE-5829-882C-4F96-739F98E42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49" y="64845"/>
            <a:ext cx="914400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FF15B9-160F-824A-7B4D-DCF9866A715C}"/>
              </a:ext>
            </a:extLst>
          </p:cNvPr>
          <p:cNvSpPr/>
          <p:nvPr/>
        </p:nvSpPr>
        <p:spPr>
          <a:xfrm>
            <a:off x="547749" y="1656095"/>
            <a:ext cx="5405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 tiene una torre, </a:t>
            </a:r>
          </a:p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torre tiene un balcón,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FFF40-7D7A-4CDF-BD4A-106BD4780D3C}"/>
              </a:ext>
            </a:extLst>
          </p:cNvPr>
          <p:cNvSpPr/>
          <p:nvPr/>
        </p:nvSpPr>
        <p:spPr>
          <a:xfrm>
            <a:off x="547749" y="3047470"/>
            <a:ext cx="5581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 balcón tiene una dama,</a:t>
            </a:r>
          </a:p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dama una blanca flor…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92F3A-3EB0-6F5A-9BC8-422AC6581B7F}"/>
              </a:ext>
            </a:extLst>
          </p:cNvPr>
          <p:cNvGrpSpPr/>
          <p:nvPr/>
        </p:nvGrpSpPr>
        <p:grpSpPr>
          <a:xfrm>
            <a:off x="9053416" y="4322478"/>
            <a:ext cx="2904122" cy="1922904"/>
            <a:chOff x="9300551" y="1651350"/>
            <a:chExt cx="2904122" cy="192290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27A61C78-0F99-9CC3-B5D6-03610B754D24}"/>
                </a:ext>
              </a:extLst>
            </p:cNvPr>
            <p:cNvSpPr/>
            <p:nvPr/>
          </p:nvSpPr>
          <p:spPr>
            <a:xfrm>
              <a:off x="9300551" y="1895633"/>
              <a:ext cx="2904122" cy="1678621"/>
            </a:xfrm>
            <a:prstGeom prst="wedgeEllipseCallout">
              <a:avLst>
                <a:gd name="adj1" fmla="val -35029"/>
                <a:gd name="adj2" fmla="val 60841"/>
              </a:avLst>
            </a:prstGeom>
            <a:solidFill>
              <a:srgbClr val="7DDDFF"/>
            </a:solidFill>
            <a:ln>
              <a:solidFill>
                <a:srgbClr val="7DDD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rgbClr val="002060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96F24B-E554-D3AC-E382-5C96FDC2CBC4}"/>
                </a:ext>
              </a:extLst>
            </p:cNvPr>
            <p:cNvSpPr/>
            <p:nvPr/>
          </p:nvSpPr>
          <p:spPr>
            <a:xfrm>
              <a:off x="9385553" y="1651350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>
                    <a:solidFill>
                      <a:srgbClr val="1D9A78"/>
                    </a:solidFill>
                    <a:prstDash val="solid"/>
                  </a:ln>
                  <a:solidFill>
                    <a:srgbClr val="2994B2"/>
                  </a:solidFill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6930BB-0BB3-6CF0-AEEE-E5D61D903074}"/>
                </a:ext>
              </a:extLst>
            </p:cNvPr>
            <p:cNvSpPr txBox="1"/>
            <p:nvPr/>
          </p:nvSpPr>
          <p:spPr>
            <a:xfrm>
              <a:off x="9671849" y="2137580"/>
              <a:ext cx="227356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Segoe Print" panose="02000600000000000000" pitchFamily="2" charset="0"/>
                </a:rPr>
                <a:t>¡</a:t>
              </a:r>
              <a:r>
                <a:rPr lang="en-GB" sz="2800" dirty="0" err="1">
                  <a:solidFill>
                    <a:srgbClr val="002060"/>
                  </a:solidFill>
                  <a:latin typeface="Segoe Print" panose="02000600000000000000" pitchFamily="2" charset="0"/>
                </a:rPr>
                <a:t>Imposible</a:t>
              </a:r>
              <a:r>
                <a:rPr lang="en-GB" sz="2800" dirty="0">
                  <a:solidFill>
                    <a:srgbClr val="002060"/>
                  </a:solidFill>
                  <a:latin typeface="Segoe Print" panose="02000600000000000000" pitchFamily="2" charset="0"/>
                </a:rPr>
                <a:t>!</a:t>
              </a:r>
            </a:p>
            <a:p>
              <a:pPr algn="ctr"/>
              <a:r>
                <a:rPr lang="en-GB" sz="2800" dirty="0">
                  <a:solidFill>
                    <a:srgbClr val="002060"/>
                  </a:solidFill>
                  <a:latin typeface="Segoe Print" panose="02000600000000000000" pitchFamily="2" charset="0"/>
                </a:rPr>
                <a:t>Es una cancion.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5BB2B2-323D-69A5-0028-D971B706252E}"/>
              </a:ext>
            </a:extLst>
          </p:cNvPr>
          <p:cNvGrpSpPr/>
          <p:nvPr/>
        </p:nvGrpSpPr>
        <p:grpSpPr>
          <a:xfrm>
            <a:off x="6539077" y="4403226"/>
            <a:ext cx="2403392" cy="1488349"/>
            <a:chOff x="6786212" y="1732098"/>
            <a:chExt cx="2403392" cy="1488349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1C3C1879-A894-D70D-0C38-1E0285219A0C}"/>
                </a:ext>
              </a:extLst>
            </p:cNvPr>
            <p:cNvSpPr/>
            <p:nvPr/>
          </p:nvSpPr>
          <p:spPr>
            <a:xfrm>
              <a:off x="6786212" y="1895633"/>
              <a:ext cx="2403392" cy="1324814"/>
            </a:xfrm>
            <a:prstGeom prst="wedgeEllipseCallout">
              <a:avLst>
                <a:gd name="adj1" fmla="val 37533"/>
                <a:gd name="adj2" fmla="val 65984"/>
              </a:avLst>
            </a:prstGeom>
            <a:solidFill>
              <a:srgbClr val="FF75BA"/>
            </a:solidFill>
            <a:ln>
              <a:solidFill>
                <a:srgbClr val="FF75B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Segoe Print" panose="020006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0971DB-8AA3-E505-18CB-6BCF77814117}"/>
                </a:ext>
              </a:extLst>
            </p:cNvPr>
            <p:cNvSpPr/>
            <p:nvPr/>
          </p:nvSpPr>
          <p:spPr>
            <a:xfrm>
              <a:off x="6865336" y="1732098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>
                    <a:solidFill>
                      <a:srgbClr val="1D9A78"/>
                    </a:solidFill>
                    <a:prstDash val="solid"/>
                  </a:ln>
                  <a:solidFill>
                    <a:srgbClr val="2994B2"/>
                  </a:solidFill>
                </a:rPr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AE5CA4-EC75-41BD-9904-DDE7D88EB679}"/>
                </a:ext>
              </a:extLst>
            </p:cNvPr>
            <p:cNvSpPr txBox="1"/>
            <p:nvPr/>
          </p:nvSpPr>
          <p:spPr>
            <a:xfrm>
              <a:off x="6865336" y="2073884"/>
              <a:ext cx="227356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Segoe Print" panose="02000600000000000000" pitchFamily="2" charset="0"/>
                </a:rPr>
                <a:t> Es </a:t>
              </a:r>
              <a:r>
                <a:rPr lang="en-GB" sz="2800" dirty="0" err="1">
                  <a:solidFill>
                    <a:srgbClr val="002060"/>
                  </a:solidFill>
                  <a:latin typeface="Segoe Print" panose="02000600000000000000" pitchFamily="2" charset="0"/>
                </a:rPr>
                <a:t>una</a:t>
              </a:r>
              <a:r>
                <a:rPr lang="en-GB" sz="2800" dirty="0">
                  <a:solidFill>
                    <a:srgbClr val="002060"/>
                  </a:solidFill>
                  <a:latin typeface="Segoe Print" panose="02000600000000000000" pitchFamily="2" charset="0"/>
                </a:rPr>
                <a:t> </a:t>
              </a:r>
              <a:r>
                <a:rPr lang="en-GB" sz="2800" dirty="0" err="1">
                  <a:solidFill>
                    <a:srgbClr val="002060"/>
                  </a:solidFill>
                  <a:latin typeface="Segoe Print" panose="02000600000000000000" pitchFamily="2" charset="0"/>
                </a:rPr>
                <a:t>ecuación</a:t>
              </a:r>
              <a:r>
                <a:rPr lang="en-GB" sz="2800" dirty="0">
                  <a:solidFill>
                    <a:srgbClr val="002060"/>
                  </a:solidFill>
                  <a:latin typeface="Segoe Print" panose="02000600000000000000" pitchFamily="2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90ACE3-D029-7231-AA88-0572350372CF}"/>
                  </a:ext>
                </a:extLst>
              </p:cNvPr>
              <p:cNvSpPr txBox="1"/>
              <p:nvPr/>
            </p:nvSpPr>
            <p:spPr>
              <a:xfrm>
                <a:off x="6920527" y="1945441"/>
                <a:ext cx="460574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un </a:t>
                </a:r>
                <a:r>
                  <a:rPr lang="en-GB" sz="2800" dirty="0" err="1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artículo</a:t>
                </a:r>
                <a:r>
                  <a:rPr lang="en-GB" sz="2800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 de </a:t>
                </a:r>
                <a:r>
                  <a:rPr lang="en-GB" sz="2800" dirty="0" err="1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una</a:t>
                </a:r>
                <a:r>
                  <a:rPr lang="en-GB" sz="2800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revista</a:t>
                </a:r>
                <a:endPara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  <a:p>
                <a:r>
                  <a:rPr lang="en-GB" sz="2800" dirty="0" err="1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una</a:t>
                </a:r>
                <a:r>
                  <a:rPr lang="en-GB" sz="2800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 canción</a:t>
                </a:r>
              </a:p>
              <a:p>
                <a:r>
                  <a:rPr lang="en-GB" sz="2800" dirty="0" err="1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una</a:t>
                </a:r>
                <a:r>
                  <a:rPr lang="en-GB" sz="2800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novela</a:t>
                </a:r>
                <a:endPara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  <a:p>
                <a:r>
                  <a:rPr lang="en-GB" sz="2800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un </a:t>
                </a:r>
                <a:r>
                  <a:rPr lang="en-GB" sz="2800" dirty="0" err="1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poema</a:t>
                </a:r>
                <a:endPara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  <a:p>
                <a:r>
                  <a:rPr lang="en-GB" sz="2800" dirty="0" err="1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una</a:t>
                </a:r>
                <a:r>
                  <a:rPr lang="en-GB" sz="2800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ecuación</a:t>
                </a:r>
                <a:r>
                  <a:rPr lang="en-GB" sz="2800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90ACE3-D029-7231-AA88-057235037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527" y="1945441"/>
                <a:ext cx="4605748" cy="2246769"/>
              </a:xfrm>
              <a:prstGeom prst="rect">
                <a:avLst/>
              </a:prstGeom>
              <a:blipFill>
                <a:blip r:embed="rId7"/>
                <a:stretch>
                  <a:fillRect l="-2646" t="-2710" r="-1455" b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496A318-A2D0-51E3-3B08-249A898235E6}"/>
              </a:ext>
            </a:extLst>
          </p:cNvPr>
          <p:cNvSpPr/>
          <p:nvPr/>
        </p:nvSpPr>
        <p:spPr>
          <a:xfrm>
            <a:off x="2198718" y="4932416"/>
            <a:ext cx="3454206" cy="593504"/>
          </a:xfrm>
          <a:prstGeom prst="wedgeRoundRectCallout">
            <a:avLst>
              <a:gd name="adj1" fmla="val 40101"/>
              <a:gd name="adj2" fmla="val -98117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Reacciona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 😃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417E4C-DC51-3B28-9004-F2567FF97098}"/>
              </a:ext>
            </a:extLst>
          </p:cNvPr>
          <p:cNvSpPr/>
          <p:nvPr/>
        </p:nvSpPr>
        <p:spPr>
          <a:xfrm>
            <a:off x="6238271" y="1281732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Segoe Print" panose="02000600000000000000" pitchFamily="2" charset="0"/>
              </a:rPr>
              <a:t>¿</a:t>
            </a:r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Es</a:t>
            </a:r>
            <a:r>
              <a:rPr lang="en-US" sz="4000" b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Segoe Print" panose="02000600000000000000" pitchFamily="2" charset="0"/>
              </a:rPr>
              <a:t>…</a:t>
            </a:r>
            <a:endParaRPr lang="en-US" sz="4000" b="1" cap="none" spc="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1E592B-7152-B50A-D943-3E8D9E5E7870}"/>
              </a:ext>
            </a:extLst>
          </p:cNvPr>
          <p:cNvSpPr/>
          <p:nvPr/>
        </p:nvSpPr>
        <p:spPr>
          <a:xfrm>
            <a:off x="10254530" y="3586079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Segoe Print" panose="02000600000000000000" pitchFamily="2" charset="0"/>
              </a:rPr>
              <a:t>?</a:t>
            </a:r>
            <a:endParaRPr lang="en-US" sz="4000" b="1" cap="none" spc="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326EB4DF-B9A8-0DCB-42AF-B6C02B06F4A9}"/>
              </a:ext>
            </a:extLst>
          </p:cNvPr>
          <p:cNvSpPr/>
          <p:nvPr/>
        </p:nvSpPr>
        <p:spPr>
          <a:xfrm>
            <a:off x="6367854" y="1884947"/>
            <a:ext cx="5647515" cy="4896441"/>
          </a:xfrm>
          <a:prstGeom prst="flowChartDecision">
            <a:avLst/>
          </a:prstGeom>
          <a:solidFill>
            <a:srgbClr val="F4D98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D00D8F9-4941-1AAA-4E1E-3CAAC3C6726D}"/>
              </a:ext>
            </a:extLst>
          </p:cNvPr>
          <p:cNvSpPr/>
          <p:nvPr/>
        </p:nvSpPr>
        <p:spPr>
          <a:xfrm>
            <a:off x="1175630" y="228889"/>
            <a:ext cx="4778101" cy="71225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</a:t>
            </a:r>
            <a:r>
              <a:rPr lang="en-GB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texto. ¿Qué es?</a:t>
            </a: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CBECB0FE-5829-882C-4F96-739F98E42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49" y="64845"/>
            <a:ext cx="914400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FF15B9-160F-824A-7B4D-DCF9866A715C}"/>
              </a:ext>
            </a:extLst>
          </p:cNvPr>
          <p:cNvSpPr/>
          <p:nvPr/>
        </p:nvSpPr>
        <p:spPr>
          <a:xfrm>
            <a:off x="547749" y="1656095"/>
            <a:ext cx="5405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 tiene una torre, </a:t>
            </a:r>
          </a:p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torre tiene un balcón,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FFF40-7D7A-4CDF-BD4A-106BD4780D3C}"/>
              </a:ext>
            </a:extLst>
          </p:cNvPr>
          <p:cNvSpPr/>
          <p:nvPr/>
        </p:nvSpPr>
        <p:spPr>
          <a:xfrm>
            <a:off x="588370" y="3077223"/>
            <a:ext cx="5581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 balcón tiene una dama,</a:t>
            </a:r>
          </a:p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dama una blanca flor…</a:t>
            </a:r>
          </a:p>
        </p:txBody>
      </p:sp>
      <p:pic>
        <p:nvPicPr>
          <p:cNvPr id="3" name="Picture 2" descr="Free Building Flag vector and picture">
            <a:extLst>
              <a:ext uri="{FF2B5EF4-FFF2-40B4-BE49-F238E27FC236}">
                <a16:creationId xmlns:a16="http://schemas.microsoft.com/office/drawing/2014/main" id="{DA119720-A20E-B05D-3124-30144906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63" y="64845"/>
            <a:ext cx="3180763" cy="60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0FCC9569-46C3-2EE3-3CC4-7E5CDA38147D}"/>
              </a:ext>
            </a:extLst>
          </p:cNvPr>
          <p:cNvSpPr/>
          <p:nvPr/>
        </p:nvSpPr>
        <p:spPr>
          <a:xfrm>
            <a:off x="9391135" y="2680460"/>
            <a:ext cx="353291" cy="575567"/>
          </a:xfrm>
          <a:prstGeom prst="round2SameRect">
            <a:avLst>
              <a:gd name="adj1" fmla="val 50000"/>
              <a:gd name="adj2" fmla="val 4348"/>
            </a:avLst>
          </a:prstGeom>
          <a:solidFill>
            <a:srgbClr val="D591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14" descr="Free Princess Cute vector and picture">
            <a:extLst>
              <a:ext uri="{FF2B5EF4-FFF2-40B4-BE49-F238E27FC236}">
                <a16:creationId xmlns:a16="http://schemas.microsoft.com/office/drawing/2014/main" id="{CFCFADC5-9847-F90E-2D60-CB2394E3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44" y="4496693"/>
            <a:ext cx="1657492" cy="212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A3CEC6-232E-A3A6-86FA-B7F731B6D2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9621">
            <a:off x="5445497" y="4791820"/>
            <a:ext cx="976943" cy="952520"/>
          </a:xfrm>
          <a:prstGeom prst="rect">
            <a:avLst/>
          </a:prstGeom>
        </p:spPr>
      </p:pic>
      <p:pic>
        <p:nvPicPr>
          <p:cNvPr id="16" name="Picture 14" descr="Free Princess Cute vector and picture">
            <a:extLst>
              <a:ext uri="{FF2B5EF4-FFF2-40B4-BE49-F238E27FC236}">
                <a16:creationId xmlns:a16="http://schemas.microsoft.com/office/drawing/2014/main" id="{AA8DA4AE-3AEA-BA57-EAF3-42C79B25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35" y="2737652"/>
            <a:ext cx="401293" cy="5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9EC38D-EA8C-3B4B-EB01-23DE52311D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9621">
            <a:off x="9573209" y="2808450"/>
            <a:ext cx="267650" cy="260959"/>
          </a:xfrm>
          <a:prstGeom prst="rect">
            <a:avLst/>
          </a:prstGeom>
        </p:spPr>
      </p:pic>
      <p:pic>
        <p:nvPicPr>
          <p:cNvPr id="13" name="Picture 22" descr="Free Balustrade Fence vector and picture">
            <a:extLst>
              <a:ext uri="{FF2B5EF4-FFF2-40B4-BE49-F238E27FC236}">
                <a16:creationId xmlns:a16="http://schemas.microsoft.com/office/drawing/2014/main" id="{921F19BD-D7D0-EA25-94DF-E5330D0B7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556" y="3017233"/>
            <a:ext cx="420970" cy="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Free Balustrade Fence vector and picture">
            <a:extLst>
              <a:ext uri="{FF2B5EF4-FFF2-40B4-BE49-F238E27FC236}">
                <a16:creationId xmlns:a16="http://schemas.microsoft.com/office/drawing/2014/main" id="{730E4A79-2B44-32AC-D91C-5EEAED8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85" y="5660514"/>
            <a:ext cx="1689324" cy="10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21" y="61866"/>
            <a:ext cx="914400" cy="914400"/>
          </a:xfrm>
          <a:prstGeom prst="rect">
            <a:avLst/>
          </a:prstGeom>
        </p:spPr>
      </p:pic>
      <p:sp>
        <p:nvSpPr>
          <p:cNvPr id="34" name="Speech Bubble: Rectangle with Corners Rounded 33">
            <a:hlinkClick r:id="" action="ppaction://noaction">
              <a:snd r:embed="rId13" name="7_1.wav"/>
            </a:hlinkClick>
            <a:extLst>
              <a:ext uri="{FF2B5EF4-FFF2-40B4-BE49-F238E27FC236}">
                <a16:creationId xmlns:a16="http://schemas.microsoft.com/office/drawing/2014/main" id="{9917153A-C249-97C1-F522-C83D843581E8}"/>
              </a:ext>
            </a:extLst>
          </p:cNvPr>
          <p:cNvSpPr/>
          <p:nvPr/>
        </p:nvSpPr>
        <p:spPr>
          <a:xfrm>
            <a:off x="1006364" y="190839"/>
            <a:ext cx="7731727" cy="472658"/>
          </a:xfrm>
          <a:prstGeom prst="wedgeRoundRectCallout">
            <a:avLst>
              <a:gd name="adj1" fmla="val -52175"/>
              <a:gd name="adj2" fmla="val 13948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Escucha.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Organiza</a:t>
            </a:r>
            <a:r>
              <a:rPr lang="en-GB" sz="2800" b="1" dirty="0">
                <a:latin typeface="Century Gothic" panose="020B0502020202020204" pitchFamily="34" charset="0"/>
              </a:rPr>
              <a:t> las 5 </a:t>
            </a:r>
            <a:r>
              <a:rPr lang="en-GB" sz="2800" b="1" dirty="0" err="1">
                <a:latin typeface="Century Gothic" panose="020B0502020202020204" pitchFamily="34" charset="0"/>
              </a:rPr>
              <a:t>partes</a:t>
            </a:r>
            <a:r>
              <a:rPr lang="en-GB" sz="2800" b="1" dirty="0">
                <a:latin typeface="Century Gothic" panose="020B0502020202020204" pitchFamily="34" charset="0"/>
              </a:rPr>
              <a:t> del </a:t>
            </a:r>
            <a:r>
              <a:rPr lang="en-GB" sz="2800" b="1" dirty="0" err="1">
                <a:latin typeface="Century Gothic" panose="020B0502020202020204" pitchFamily="34" charset="0"/>
              </a:rPr>
              <a:t>poema</a:t>
            </a:r>
            <a:r>
              <a:rPr lang="en-GB" sz="2800" b="1" dirty="0">
                <a:latin typeface="Century Gothic" panose="020B0502020202020204" pitchFamily="34" charset="0"/>
              </a:rPr>
              <a:t>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CA490-A0BE-67E5-8DD1-9985E9F03A44}"/>
              </a:ext>
            </a:extLst>
          </p:cNvPr>
          <p:cNvSpPr txBox="1"/>
          <p:nvPr/>
        </p:nvSpPr>
        <p:spPr>
          <a:xfrm>
            <a:off x="-121978" y="2136607"/>
            <a:ext cx="7271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entury Gothic" panose="020B0502020202020204" pitchFamily="34" charset="0"/>
              </a:rPr>
              <a:t>    </a:t>
            </a:r>
            <a:br>
              <a:rPr lang="es-ES" sz="3200" dirty="0">
                <a:latin typeface="Century Gothic" panose="020B0502020202020204" pitchFamily="34" charset="0"/>
              </a:rPr>
            </a:b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AAAE5643-C564-95C0-9564-BDD456EFC070}"/>
              </a:ext>
            </a:extLst>
          </p:cNvPr>
          <p:cNvSpPr/>
          <p:nvPr/>
        </p:nvSpPr>
        <p:spPr>
          <a:xfrm>
            <a:off x="6215443" y="924035"/>
            <a:ext cx="232229" cy="798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1B5E0B98-BC11-0088-A8D8-71F73697DF8A}"/>
              </a:ext>
            </a:extLst>
          </p:cNvPr>
          <p:cNvSpPr/>
          <p:nvPr/>
        </p:nvSpPr>
        <p:spPr>
          <a:xfrm>
            <a:off x="6215443" y="1818024"/>
            <a:ext cx="232229" cy="78225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6F02B8BF-6DE2-BCE0-74F6-C0807B7615E6}"/>
              </a:ext>
            </a:extLst>
          </p:cNvPr>
          <p:cNvSpPr/>
          <p:nvPr/>
        </p:nvSpPr>
        <p:spPr>
          <a:xfrm>
            <a:off x="6215446" y="2836481"/>
            <a:ext cx="232229" cy="798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2448F766-B75D-F817-9595-E91B29BB2A0C}"/>
              </a:ext>
            </a:extLst>
          </p:cNvPr>
          <p:cNvSpPr/>
          <p:nvPr/>
        </p:nvSpPr>
        <p:spPr>
          <a:xfrm>
            <a:off x="6215443" y="3810948"/>
            <a:ext cx="232232" cy="75757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E794DFCD-E4E0-8CA3-935A-3BC31FEC1E85}"/>
              </a:ext>
            </a:extLst>
          </p:cNvPr>
          <p:cNvSpPr/>
          <p:nvPr/>
        </p:nvSpPr>
        <p:spPr>
          <a:xfrm>
            <a:off x="6215443" y="4715645"/>
            <a:ext cx="232229" cy="798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A0818-D742-A8E0-459B-7CE9E99F8756}"/>
              </a:ext>
            </a:extLst>
          </p:cNvPr>
          <p:cNvSpPr txBox="1"/>
          <p:nvPr/>
        </p:nvSpPr>
        <p:spPr>
          <a:xfrm>
            <a:off x="1761824" y="891324"/>
            <a:ext cx="392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 tiene una torre, </a:t>
            </a:r>
            <a:b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torre tiene un balcón,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DF5EF0-54A1-413F-D28F-8923F6AD0C29}"/>
              </a:ext>
            </a:extLst>
          </p:cNvPr>
          <p:cNvSpPr txBox="1"/>
          <p:nvPr/>
        </p:nvSpPr>
        <p:spPr>
          <a:xfrm>
            <a:off x="1700142" y="1814010"/>
            <a:ext cx="471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el balcón tiene una dama, </a:t>
            </a:r>
            <a:b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dama una blanca flor.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B6CE6-A15E-A914-A5F8-D176E023B24F}"/>
              </a:ext>
            </a:extLst>
          </p:cNvPr>
          <p:cNvSpPr txBox="1"/>
          <p:nvPr/>
        </p:nvSpPr>
        <p:spPr>
          <a:xfrm>
            <a:off x="1743680" y="2775770"/>
            <a:ext cx="505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ha pasado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un caballero </a:t>
            </a:r>
            <a:b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-¡ </a:t>
            </a:r>
            <a:r>
              <a:rPr lang="es-ES" sz="24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quién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24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sabe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24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por qué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24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pasó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 !-,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7D19F4-AABA-3729-DA5B-11863107535D}"/>
              </a:ext>
            </a:extLst>
          </p:cNvPr>
          <p:cNvSpPr txBox="1"/>
          <p:nvPr/>
        </p:nvSpPr>
        <p:spPr>
          <a:xfrm>
            <a:off x="1743681" y="3737530"/>
            <a:ext cx="505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 se </a:t>
            </a:r>
            <a:r>
              <a:rPr lang="es-ES" sz="24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ha llevado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la plaza, </a:t>
            </a:r>
            <a:b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torre y </a:t>
            </a:r>
            <a:r>
              <a:rPr lang="es-ES" sz="24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su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balcón,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E3BC3-2443-3015-0775-C95623661821}"/>
              </a:ext>
            </a:extLst>
          </p:cNvPr>
          <p:cNvSpPr txBox="1"/>
          <p:nvPr/>
        </p:nvSpPr>
        <p:spPr>
          <a:xfrm>
            <a:off x="1761824" y="4699290"/>
            <a:ext cx="505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balcón y su dama,</a:t>
            </a:r>
          </a:p>
          <a:p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su dama y su blanca flor.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9FDED4F0-C622-0FFC-8998-A163BA44D998}"/>
              </a:ext>
            </a:extLst>
          </p:cNvPr>
          <p:cNvSpPr/>
          <p:nvPr/>
        </p:nvSpPr>
        <p:spPr>
          <a:xfrm flipH="1" flipV="1">
            <a:off x="1277410" y="922103"/>
            <a:ext cx="152400" cy="770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94AF03E6-FC28-ED5C-19D9-ECBEEA68C7D1}"/>
              </a:ext>
            </a:extLst>
          </p:cNvPr>
          <p:cNvSpPr/>
          <p:nvPr/>
        </p:nvSpPr>
        <p:spPr>
          <a:xfrm flipH="1" flipV="1">
            <a:off x="1274690" y="1844365"/>
            <a:ext cx="152400" cy="770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B85C6887-EE2A-736E-3484-F4D647657281}"/>
              </a:ext>
            </a:extLst>
          </p:cNvPr>
          <p:cNvSpPr/>
          <p:nvPr/>
        </p:nvSpPr>
        <p:spPr>
          <a:xfrm flipH="1" flipV="1">
            <a:off x="1277409" y="2836481"/>
            <a:ext cx="152400" cy="770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16692C0C-6EA9-6DDF-315F-935141FA1255}"/>
              </a:ext>
            </a:extLst>
          </p:cNvPr>
          <p:cNvSpPr/>
          <p:nvPr/>
        </p:nvSpPr>
        <p:spPr>
          <a:xfrm flipH="1" flipV="1">
            <a:off x="1277409" y="3810948"/>
            <a:ext cx="152400" cy="770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8A9F14C8-7FB5-E3BD-2A48-27475B28682A}"/>
              </a:ext>
            </a:extLst>
          </p:cNvPr>
          <p:cNvSpPr/>
          <p:nvPr/>
        </p:nvSpPr>
        <p:spPr>
          <a:xfrm flipH="1" flipV="1">
            <a:off x="1274690" y="4760001"/>
            <a:ext cx="152400" cy="770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6895BF-B40B-94D7-AB93-1CDFFC61C8D9}"/>
              </a:ext>
            </a:extLst>
          </p:cNvPr>
          <p:cNvSpPr txBox="1"/>
          <p:nvPr/>
        </p:nvSpPr>
        <p:spPr>
          <a:xfrm flipH="1">
            <a:off x="871912" y="1131741"/>
            <a:ext cx="40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C01C39-2012-50F5-18C3-FCFF6CCF6B0B}"/>
              </a:ext>
            </a:extLst>
          </p:cNvPr>
          <p:cNvSpPr txBox="1"/>
          <p:nvPr/>
        </p:nvSpPr>
        <p:spPr>
          <a:xfrm flipH="1">
            <a:off x="900025" y="2040794"/>
            <a:ext cx="55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8444A3-070C-3197-929E-F688EF2ABFE3}"/>
              </a:ext>
            </a:extLst>
          </p:cNvPr>
          <p:cNvSpPr txBox="1"/>
          <p:nvPr/>
        </p:nvSpPr>
        <p:spPr>
          <a:xfrm flipH="1">
            <a:off x="908129" y="2991213"/>
            <a:ext cx="55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E1C2B8-AF8C-AFFA-66A9-F1FF87D8580D}"/>
              </a:ext>
            </a:extLst>
          </p:cNvPr>
          <p:cNvSpPr txBox="1"/>
          <p:nvPr/>
        </p:nvSpPr>
        <p:spPr>
          <a:xfrm flipH="1">
            <a:off x="900025" y="3952973"/>
            <a:ext cx="55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CE7AC8-E24C-2030-74A0-1C9E063FE580}"/>
              </a:ext>
            </a:extLst>
          </p:cNvPr>
          <p:cNvSpPr txBox="1"/>
          <p:nvPr/>
        </p:nvSpPr>
        <p:spPr>
          <a:xfrm flipH="1">
            <a:off x="898661" y="4914733"/>
            <a:ext cx="55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090318F-D3B9-B94B-AA2A-CB51A10B03AD}"/>
              </a:ext>
            </a:extLst>
          </p:cNvPr>
          <p:cNvGraphicFramePr>
            <a:graphicFrameLocks noGrp="1"/>
          </p:cNvGraphicFramePr>
          <p:nvPr/>
        </p:nvGraphicFramePr>
        <p:xfrm>
          <a:off x="6966528" y="841617"/>
          <a:ext cx="2522869" cy="3821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0956">
                  <a:extLst>
                    <a:ext uri="{9D8B030D-6E8A-4147-A177-3AD203B41FA5}">
                      <a16:colId xmlns:a16="http://schemas.microsoft.com/office/drawing/2014/main" val="2652974249"/>
                    </a:ext>
                  </a:extLst>
                </a:gridCol>
                <a:gridCol w="1411913">
                  <a:extLst>
                    <a:ext uri="{9D8B030D-6E8A-4147-A177-3AD203B41FA5}">
                      <a16:colId xmlns:a16="http://schemas.microsoft.com/office/drawing/2014/main" val="1933131547"/>
                    </a:ext>
                  </a:extLst>
                </a:gridCol>
              </a:tblGrid>
              <a:tr h="835962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192833"/>
                  </a:ext>
                </a:extLst>
              </a:tr>
              <a:tr h="597116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314184"/>
                  </a:ext>
                </a:extLst>
              </a:tr>
              <a:tr h="597116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21108"/>
                  </a:ext>
                </a:extLst>
              </a:tr>
              <a:tr h="597116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794852"/>
                  </a:ext>
                </a:extLst>
              </a:tr>
              <a:tr h="597116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984169"/>
                  </a:ext>
                </a:extLst>
              </a:tr>
              <a:tr h="597116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815444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8D04A3B0-123E-3701-3E63-FC6D0BE2C3AC}"/>
              </a:ext>
            </a:extLst>
          </p:cNvPr>
          <p:cNvSpPr txBox="1"/>
          <p:nvPr/>
        </p:nvSpPr>
        <p:spPr>
          <a:xfrm flipH="1">
            <a:off x="8546632" y="1714106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4617F4-926E-8BA6-986D-DA7C321036E5}"/>
              </a:ext>
            </a:extLst>
          </p:cNvPr>
          <p:cNvSpPr txBox="1"/>
          <p:nvPr/>
        </p:nvSpPr>
        <p:spPr>
          <a:xfrm flipH="1">
            <a:off x="8595375" y="2318129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81A853-02BB-1813-2317-02D1200EF846}"/>
              </a:ext>
            </a:extLst>
          </p:cNvPr>
          <p:cNvSpPr txBox="1"/>
          <p:nvPr/>
        </p:nvSpPr>
        <p:spPr>
          <a:xfrm flipH="1">
            <a:off x="8599065" y="2905871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E0D2AA-1D5E-EFF6-9628-90E378174A5E}"/>
              </a:ext>
            </a:extLst>
          </p:cNvPr>
          <p:cNvSpPr txBox="1"/>
          <p:nvPr/>
        </p:nvSpPr>
        <p:spPr>
          <a:xfrm flipH="1">
            <a:off x="8599066" y="3541905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032283-47C2-4B54-6712-3B79368DF341}"/>
              </a:ext>
            </a:extLst>
          </p:cNvPr>
          <p:cNvSpPr txBox="1"/>
          <p:nvPr/>
        </p:nvSpPr>
        <p:spPr>
          <a:xfrm flipH="1">
            <a:off x="8595375" y="4129647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53" name="Action Button: Forward or Next 42">
            <a:hlinkClick r:id="" action="ppaction://noaction" highlightClick="1">
              <a:snd r:embed="rId14" name="7_2.wav"/>
            </a:hlinkClick>
            <a:extLst>
              <a:ext uri="{FF2B5EF4-FFF2-40B4-BE49-F238E27FC236}">
                <a16:creationId xmlns:a16="http://schemas.microsoft.com/office/drawing/2014/main" id="{1F3F4154-E4BC-33C6-015F-7A33CDA07985}"/>
              </a:ext>
            </a:extLst>
          </p:cNvPr>
          <p:cNvSpPr/>
          <p:nvPr/>
        </p:nvSpPr>
        <p:spPr>
          <a:xfrm>
            <a:off x="7532640" y="1790628"/>
            <a:ext cx="360983" cy="366927"/>
          </a:xfrm>
          <a:prstGeom prst="actionButtonForwardNext">
            <a:avLst/>
          </a:prstGeom>
          <a:solidFill>
            <a:srgbClr val="91E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ction Button: Forward or Next 43">
            <a:hlinkClick r:id="" action="ppaction://noaction" highlightClick="1">
              <a:snd r:embed="rId15" name="7_3.wav"/>
            </a:hlinkClick>
            <a:extLst>
              <a:ext uri="{FF2B5EF4-FFF2-40B4-BE49-F238E27FC236}">
                <a16:creationId xmlns:a16="http://schemas.microsoft.com/office/drawing/2014/main" id="{D184D6DF-D9FE-6539-6427-CFE41D14D604}"/>
              </a:ext>
            </a:extLst>
          </p:cNvPr>
          <p:cNvSpPr/>
          <p:nvPr/>
        </p:nvSpPr>
        <p:spPr>
          <a:xfrm>
            <a:off x="7532640" y="2365497"/>
            <a:ext cx="360983" cy="366927"/>
          </a:xfrm>
          <a:prstGeom prst="actionButtonForwardNext">
            <a:avLst/>
          </a:prstGeom>
          <a:solidFill>
            <a:srgbClr val="91E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ction Button: Forward or Next 44">
            <a:hlinkClick r:id="" action="ppaction://noaction" highlightClick="1">
              <a:snd r:embed="rId16" name="7_4.wav"/>
            </a:hlinkClick>
            <a:extLst>
              <a:ext uri="{FF2B5EF4-FFF2-40B4-BE49-F238E27FC236}">
                <a16:creationId xmlns:a16="http://schemas.microsoft.com/office/drawing/2014/main" id="{4361FF04-D595-A002-CBF9-EE26091EA2B1}"/>
              </a:ext>
            </a:extLst>
          </p:cNvPr>
          <p:cNvSpPr/>
          <p:nvPr/>
        </p:nvSpPr>
        <p:spPr>
          <a:xfrm>
            <a:off x="7532035" y="3029282"/>
            <a:ext cx="360983" cy="366927"/>
          </a:xfrm>
          <a:prstGeom prst="actionButtonForwardNext">
            <a:avLst/>
          </a:prstGeom>
          <a:solidFill>
            <a:srgbClr val="91E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ction Button: Forward or Next 45">
            <a:hlinkClick r:id="" action="ppaction://noaction" highlightClick="1">
              <a:snd r:embed="rId17" name="7_5 (online-audio-converter.com).wav"/>
            </a:hlinkClick>
            <a:extLst>
              <a:ext uri="{FF2B5EF4-FFF2-40B4-BE49-F238E27FC236}">
                <a16:creationId xmlns:a16="http://schemas.microsoft.com/office/drawing/2014/main" id="{3AC916C1-7BB1-9750-855F-31A9A8D2C05C}"/>
              </a:ext>
            </a:extLst>
          </p:cNvPr>
          <p:cNvSpPr/>
          <p:nvPr/>
        </p:nvSpPr>
        <p:spPr>
          <a:xfrm>
            <a:off x="7532035" y="3604151"/>
            <a:ext cx="360983" cy="366927"/>
          </a:xfrm>
          <a:prstGeom prst="actionButtonForwardNext">
            <a:avLst/>
          </a:prstGeom>
          <a:solidFill>
            <a:srgbClr val="91E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ction Button: Forward or Next 46">
            <a:hlinkClick r:id="" action="ppaction://noaction" highlightClick="1">
              <a:snd r:embed="rId18" name="7_6.wav"/>
            </a:hlinkClick>
            <a:extLst>
              <a:ext uri="{FF2B5EF4-FFF2-40B4-BE49-F238E27FC236}">
                <a16:creationId xmlns:a16="http://schemas.microsoft.com/office/drawing/2014/main" id="{6B06625C-4235-9F95-DA8E-1625BABCEC87}"/>
              </a:ext>
            </a:extLst>
          </p:cNvPr>
          <p:cNvSpPr/>
          <p:nvPr/>
        </p:nvSpPr>
        <p:spPr>
          <a:xfrm>
            <a:off x="7525119" y="4179020"/>
            <a:ext cx="360983" cy="366927"/>
          </a:xfrm>
          <a:prstGeom prst="actionButtonForwardNext">
            <a:avLst/>
          </a:prstGeom>
          <a:solidFill>
            <a:srgbClr val="91E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DF464D5-DCA2-DA97-8161-617C1F65E632}"/>
              </a:ext>
            </a:extLst>
          </p:cNvPr>
          <p:cNvSpPr txBox="1"/>
          <p:nvPr/>
        </p:nvSpPr>
        <p:spPr>
          <a:xfrm flipH="1">
            <a:off x="8378145" y="1025045"/>
            <a:ext cx="98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DACB8CD-B75D-EC5F-F2A5-4BEF6E3E91E2}"/>
              </a:ext>
            </a:extLst>
          </p:cNvPr>
          <p:cNvSpPr txBox="1"/>
          <p:nvPr/>
        </p:nvSpPr>
        <p:spPr>
          <a:xfrm flipH="1">
            <a:off x="7009361" y="1014835"/>
            <a:ext cx="110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Order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82C2E38-23D5-65C6-18F4-3E27103E8ECE}"/>
              </a:ext>
            </a:extLst>
          </p:cNvPr>
          <p:cNvSpPr txBox="1"/>
          <p:nvPr/>
        </p:nvSpPr>
        <p:spPr>
          <a:xfrm flipH="1">
            <a:off x="6988125" y="1736625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#1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3B124E7-B001-A2E7-C265-2EB6C151902E}"/>
              </a:ext>
            </a:extLst>
          </p:cNvPr>
          <p:cNvSpPr txBox="1"/>
          <p:nvPr/>
        </p:nvSpPr>
        <p:spPr>
          <a:xfrm flipH="1">
            <a:off x="6986379" y="2350691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#2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8DCFD9-496F-A471-516C-4C677E251E5A}"/>
              </a:ext>
            </a:extLst>
          </p:cNvPr>
          <p:cNvSpPr txBox="1"/>
          <p:nvPr/>
        </p:nvSpPr>
        <p:spPr>
          <a:xfrm flipH="1">
            <a:off x="7001804" y="2920749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#3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FC8B99-A197-5266-CC8D-056226072E73}"/>
              </a:ext>
            </a:extLst>
          </p:cNvPr>
          <p:cNvSpPr txBox="1"/>
          <p:nvPr/>
        </p:nvSpPr>
        <p:spPr>
          <a:xfrm flipH="1">
            <a:off x="6960750" y="3526378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#4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3EACE5-F33E-5A65-3DDF-5CFAF5582E4C}"/>
              </a:ext>
            </a:extLst>
          </p:cNvPr>
          <p:cNvSpPr txBox="1"/>
          <p:nvPr/>
        </p:nvSpPr>
        <p:spPr>
          <a:xfrm flipH="1">
            <a:off x="6960751" y="4138562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#5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7D008E1-4C3D-5024-4BE1-475CA33F4E43}"/>
              </a:ext>
            </a:extLst>
          </p:cNvPr>
          <p:cNvSpPr/>
          <p:nvPr/>
        </p:nvSpPr>
        <p:spPr>
          <a:xfrm>
            <a:off x="3522836" y="6048448"/>
            <a:ext cx="1308572" cy="376646"/>
          </a:xfrm>
          <a:prstGeom prst="roundRect">
            <a:avLst/>
          </a:prstGeom>
          <a:solidFill>
            <a:srgbClr val="CBF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why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F0AA037-EB19-7994-9649-F758CB9E7774}"/>
              </a:ext>
            </a:extLst>
          </p:cNvPr>
          <p:cNvSpPr/>
          <p:nvPr/>
        </p:nvSpPr>
        <p:spPr>
          <a:xfrm>
            <a:off x="3416266" y="6406472"/>
            <a:ext cx="1542117" cy="376646"/>
          </a:xfrm>
          <a:prstGeom prst="round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qué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F1FE8F1-9AF1-FAD9-B531-5D0F48F2556A}"/>
              </a:ext>
            </a:extLst>
          </p:cNvPr>
          <p:cNvSpPr/>
          <p:nvPr/>
        </p:nvSpPr>
        <p:spPr>
          <a:xfrm>
            <a:off x="4994293" y="5717761"/>
            <a:ext cx="1612007" cy="704490"/>
          </a:xfrm>
          <a:prstGeom prst="roundRect">
            <a:avLst/>
          </a:prstGeom>
          <a:solidFill>
            <a:srgbClr val="CBF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he passed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0E46A92-1325-BD6B-A3AC-595DD43C55E7}"/>
              </a:ext>
            </a:extLst>
          </p:cNvPr>
          <p:cNvSpPr/>
          <p:nvPr/>
        </p:nvSpPr>
        <p:spPr>
          <a:xfrm>
            <a:off x="5242687" y="6408684"/>
            <a:ext cx="1167670" cy="376646"/>
          </a:xfrm>
          <a:prstGeom prst="round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pasó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E450F6C-9356-480E-FD59-7F8587DC2BBE}"/>
              </a:ext>
            </a:extLst>
          </p:cNvPr>
          <p:cNvSpPr/>
          <p:nvPr/>
        </p:nvSpPr>
        <p:spPr>
          <a:xfrm>
            <a:off x="6748541" y="5695562"/>
            <a:ext cx="1537271" cy="737505"/>
          </a:xfrm>
          <a:prstGeom prst="roundRect">
            <a:avLst/>
          </a:prstGeom>
          <a:solidFill>
            <a:srgbClr val="CBF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s/he knows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222FA9B1-8E4D-5F8F-EFD0-8B8DD24B6FE5}"/>
              </a:ext>
            </a:extLst>
          </p:cNvPr>
          <p:cNvSpPr/>
          <p:nvPr/>
        </p:nvSpPr>
        <p:spPr>
          <a:xfrm>
            <a:off x="6872634" y="6397432"/>
            <a:ext cx="1237238" cy="376646"/>
          </a:xfrm>
          <a:prstGeom prst="round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sabe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5607869-BE82-B341-645E-E6D80DE17BB2}"/>
              </a:ext>
            </a:extLst>
          </p:cNvPr>
          <p:cNvSpPr/>
          <p:nvPr/>
        </p:nvSpPr>
        <p:spPr>
          <a:xfrm>
            <a:off x="2089562" y="6047896"/>
            <a:ext cx="1237238" cy="376646"/>
          </a:xfrm>
          <a:prstGeom prst="roundRect">
            <a:avLst/>
          </a:prstGeom>
          <a:solidFill>
            <a:srgbClr val="CBF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68DE424-BEDC-33B1-B828-18215784D383}"/>
              </a:ext>
            </a:extLst>
          </p:cNvPr>
          <p:cNvSpPr/>
          <p:nvPr/>
        </p:nvSpPr>
        <p:spPr>
          <a:xfrm>
            <a:off x="2089562" y="6405920"/>
            <a:ext cx="1237238" cy="376646"/>
          </a:xfrm>
          <a:prstGeom prst="round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quién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DA425A1-A957-4599-0B45-74EC3CD92798}"/>
              </a:ext>
            </a:extLst>
          </p:cNvPr>
          <p:cNvSpPr/>
          <p:nvPr/>
        </p:nvSpPr>
        <p:spPr>
          <a:xfrm>
            <a:off x="9963150" y="5760907"/>
            <a:ext cx="1689100" cy="704489"/>
          </a:xfrm>
          <a:prstGeom prst="roundRect">
            <a:avLst/>
          </a:prstGeom>
          <a:solidFill>
            <a:srgbClr val="CBF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s/he has passed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4936866-E4B3-BC0B-3E0F-497F79A34DB7}"/>
              </a:ext>
            </a:extLst>
          </p:cNvPr>
          <p:cNvSpPr/>
          <p:nvPr/>
        </p:nvSpPr>
        <p:spPr>
          <a:xfrm>
            <a:off x="9867228" y="6429548"/>
            <a:ext cx="1933322" cy="376646"/>
          </a:xfrm>
          <a:prstGeom prst="round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 pasado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BFF7BED-D73C-B4C9-A522-D7DD313E9C6B}"/>
              </a:ext>
            </a:extLst>
          </p:cNvPr>
          <p:cNvSpPr/>
          <p:nvPr/>
        </p:nvSpPr>
        <p:spPr>
          <a:xfrm>
            <a:off x="231324" y="5752260"/>
            <a:ext cx="1502688" cy="661948"/>
          </a:xfrm>
          <a:prstGeom prst="roundRect">
            <a:avLst/>
          </a:prstGeom>
          <a:solidFill>
            <a:srgbClr val="CBF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s/he has taken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E2EA7FAA-1704-A13F-CF8B-ECCCA1B4795F}"/>
              </a:ext>
            </a:extLst>
          </p:cNvPr>
          <p:cNvSpPr/>
          <p:nvPr/>
        </p:nvSpPr>
        <p:spPr>
          <a:xfrm>
            <a:off x="57298" y="6395586"/>
            <a:ext cx="1896719" cy="376646"/>
          </a:xfrm>
          <a:prstGeom prst="round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llevado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151FE43-9562-3AE3-6AD8-C2690AC7ACF4}"/>
              </a:ext>
            </a:extLst>
          </p:cNvPr>
          <p:cNvSpPr/>
          <p:nvPr/>
        </p:nvSpPr>
        <p:spPr>
          <a:xfrm>
            <a:off x="8353888" y="5720381"/>
            <a:ext cx="1537271" cy="737505"/>
          </a:xfrm>
          <a:prstGeom prst="roundRect">
            <a:avLst/>
          </a:prstGeom>
          <a:solidFill>
            <a:srgbClr val="CBF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his/her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EF026BC-BF4F-31F8-8251-FD5D7E8C0A07}"/>
              </a:ext>
            </a:extLst>
          </p:cNvPr>
          <p:cNvSpPr/>
          <p:nvPr/>
        </p:nvSpPr>
        <p:spPr>
          <a:xfrm>
            <a:off x="8477981" y="6422251"/>
            <a:ext cx="1237238" cy="376646"/>
          </a:xfrm>
          <a:prstGeom prst="round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su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7" name="Graphic 86" descr="Teacher">
            <a:extLst>
              <a:ext uri="{FF2B5EF4-FFF2-40B4-BE49-F238E27FC236}">
                <a16:creationId xmlns:a16="http://schemas.microsoft.com/office/drawing/2014/main" id="{3AFA1E21-7F28-8B82-386E-E5F587D208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92986" y="4059851"/>
            <a:ext cx="914400" cy="914400"/>
          </a:xfrm>
          <a:prstGeom prst="rect">
            <a:avLst/>
          </a:prstGeom>
        </p:spPr>
      </p:pic>
      <p:sp>
        <p:nvSpPr>
          <p:cNvPr id="88" name="Speech Bubble: Rectangle with Corners Rounded 87">
            <a:extLst>
              <a:ext uri="{FF2B5EF4-FFF2-40B4-BE49-F238E27FC236}">
                <a16:creationId xmlns:a16="http://schemas.microsoft.com/office/drawing/2014/main" id="{83533436-B3E7-4517-E8D0-BB506F7A8C11}"/>
              </a:ext>
            </a:extLst>
          </p:cNvPr>
          <p:cNvSpPr/>
          <p:nvPr/>
        </p:nvSpPr>
        <p:spPr>
          <a:xfrm>
            <a:off x="6638050" y="4902650"/>
            <a:ext cx="5162500" cy="472658"/>
          </a:xfrm>
          <a:prstGeom prst="wedgeRoundRectCallout">
            <a:avLst>
              <a:gd name="adj1" fmla="val 52317"/>
              <a:gd name="adj2" fmla="val -50538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Ahora busca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el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vocabulario 🔎</a:t>
            </a:r>
          </a:p>
        </p:txBody>
      </p:sp>
    </p:spTree>
    <p:extLst>
      <p:ext uri="{BB962C8B-B14F-4D97-AF65-F5344CB8AC3E}">
        <p14:creationId xmlns:p14="http://schemas.microsoft.com/office/powerpoint/2010/main" val="10932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_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7_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7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7_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7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_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2" grpId="0"/>
      <p:bldP spid="69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D00D8F9-4941-1AAA-4E1E-3CAAC3C6726D}"/>
              </a:ext>
            </a:extLst>
          </p:cNvPr>
          <p:cNvSpPr/>
          <p:nvPr/>
        </p:nvSpPr>
        <p:spPr>
          <a:xfrm>
            <a:off x="1175630" y="228889"/>
            <a:ext cx="7514339" cy="71225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latin typeface="Century Gothic" panose="020B0502020202020204" pitchFamily="34" charset="0"/>
              </a:rPr>
              <a:t>Lee </a:t>
            </a:r>
            <a:r>
              <a:rPr lang="en-GB" sz="2800" b="1" dirty="0" err="1"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poema</a:t>
            </a:r>
            <a:r>
              <a:rPr lang="en-GB" sz="2800" b="1" dirty="0">
                <a:latin typeface="Century Gothic" panose="020B0502020202020204" pitchFamily="34" charset="0"/>
              </a:rPr>
              <a:t>. Escribe la letra en la tabla.</a:t>
            </a: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CBECB0FE-5829-882C-4F96-739F98E42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050" y="321303"/>
            <a:ext cx="914400" cy="9144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2B02D48-FB1F-CA04-2469-32D6F24F5584}"/>
              </a:ext>
            </a:extLst>
          </p:cNvPr>
          <p:cNvSpPr txBox="1"/>
          <p:nvPr/>
        </p:nvSpPr>
        <p:spPr>
          <a:xfrm>
            <a:off x="1418312" y="2396889"/>
            <a:ext cx="7271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entury Gothic" panose="020B0502020202020204" pitchFamily="34" charset="0"/>
              </a:rPr>
              <a:t>    </a:t>
            </a:r>
            <a:br>
              <a:rPr lang="es-ES" sz="3200" dirty="0">
                <a:latin typeface="Century Gothic" panose="020B0502020202020204" pitchFamily="34" charset="0"/>
              </a:rPr>
            </a:b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59" name="Right Bracket 58">
            <a:extLst>
              <a:ext uri="{FF2B5EF4-FFF2-40B4-BE49-F238E27FC236}">
                <a16:creationId xmlns:a16="http://schemas.microsoft.com/office/drawing/2014/main" id="{7F895D64-BBBB-91A5-72FB-359C2DEEC2ED}"/>
              </a:ext>
            </a:extLst>
          </p:cNvPr>
          <p:cNvSpPr/>
          <p:nvPr/>
        </p:nvSpPr>
        <p:spPr>
          <a:xfrm>
            <a:off x="5716356" y="1805750"/>
            <a:ext cx="232229" cy="798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ight Bracket 59">
            <a:extLst>
              <a:ext uri="{FF2B5EF4-FFF2-40B4-BE49-F238E27FC236}">
                <a16:creationId xmlns:a16="http://schemas.microsoft.com/office/drawing/2014/main" id="{E5DF76E1-CF7B-9F77-E8C8-25DB463796C7}"/>
              </a:ext>
            </a:extLst>
          </p:cNvPr>
          <p:cNvSpPr/>
          <p:nvPr/>
        </p:nvSpPr>
        <p:spPr>
          <a:xfrm>
            <a:off x="5716356" y="2699739"/>
            <a:ext cx="232229" cy="78225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ight Bracket 60">
            <a:extLst>
              <a:ext uri="{FF2B5EF4-FFF2-40B4-BE49-F238E27FC236}">
                <a16:creationId xmlns:a16="http://schemas.microsoft.com/office/drawing/2014/main" id="{DEDA3058-6123-8AE3-70F9-29A1E4A14E3C}"/>
              </a:ext>
            </a:extLst>
          </p:cNvPr>
          <p:cNvSpPr/>
          <p:nvPr/>
        </p:nvSpPr>
        <p:spPr>
          <a:xfrm>
            <a:off x="5716359" y="3718196"/>
            <a:ext cx="232229" cy="798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ight Bracket 61">
            <a:extLst>
              <a:ext uri="{FF2B5EF4-FFF2-40B4-BE49-F238E27FC236}">
                <a16:creationId xmlns:a16="http://schemas.microsoft.com/office/drawing/2014/main" id="{B681FE42-F675-B837-6003-B75AF44A9952}"/>
              </a:ext>
            </a:extLst>
          </p:cNvPr>
          <p:cNvSpPr/>
          <p:nvPr/>
        </p:nvSpPr>
        <p:spPr>
          <a:xfrm>
            <a:off x="5716356" y="4692663"/>
            <a:ext cx="232232" cy="75757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ight Bracket 62">
            <a:extLst>
              <a:ext uri="{FF2B5EF4-FFF2-40B4-BE49-F238E27FC236}">
                <a16:creationId xmlns:a16="http://schemas.microsoft.com/office/drawing/2014/main" id="{BAF8EA4D-CD6E-C86C-A4E2-DEB6CEA5C5A6}"/>
              </a:ext>
            </a:extLst>
          </p:cNvPr>
          <p:cNvSpPr/>
          <p:nvPr/>
        </p:nvSpPr>
        <p:spPr>
          <a:xfrm>
            <a:off x="5716356" y="5597360"/>
            <a:ext cx="232229" cy="798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021957E-5562-71E3-2338-1B6EE6FAE9F4}"/>
              </a:ext>
            </a:extLst>
          </p:cNvPr>
          <p:cNvSpPr txBox="1"/>
          <p:nvPr/>
        </p:nvSpPr>
        <p:spPr>
          <a:xfrm>
            <a:off x="1177012" y="1773039"/>
            <a:ext cx="392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 tiene una torre, </a:t>
            </a:r>
            <a:b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torre tiene un balcón,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8A80BE-4E3E-24EE-32D2-EF4A6DBD0BF0}"/>
              </a:ext>
            </a:extLst>
          </p:cNvPr>
          <p:cNvSpPr txBox="1"/>
          <p:nvPr/>
        </p:nvSpPr>
        <p:spPr>
          <a:xfrm>
            <a:off x="1115330" y="2695725"/>
            <a:ext cx="471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el balcón tiene una dama, </a:t>
            </a:r>
            <a:b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dama una blanca flor.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CA42719-08F3-9156-90A7-2DCC9D376861}"/>
              </a:ext>
            </a:extLst>
          </p:cNvPr>
          <p:cNvSpPr txBox="1"/>
          <p:nvPr/>
        </p:nvSpPr>
        <p:spPr>
          <a:xfrm>
            <a:off x="1158868" y="3657485"/>
            <a:ext cx="505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ha pasado un caballero </a:t>
            </a:r>
            <a:b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-¡ quién sabe por qué pasó !-,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5890F6-4887-4231-32BA-24BCEF5E5301}"/>
              </a:ext>
            </a:extLst>
          </p:cNvPr>
          <p:cNvSpPr txBox="1"/>
          <p:nvPr/>
        </p:nvSpPr>
        <p:spPr>
          <a:xfrm>
            <a:off x="1158869" y="4619245"/>
            <a:ext cx="505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 se ha llevado la plaza, </a:t>
            </a:r>
            <a:b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torre y su balcón,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A564FC-FD9F-01DB-5935-8A76316AF27C}"/>
              </a:ext>
            </a:extLst>
          </p:cNvPr>
          <p:cNvSpPr txBox="1"/>
          <p:nvPr/>
        </p:nvSpPr>
        <p:spPr>
          <a:xfrm>
            <a:off x="1177012" y="5581005"/>
            <a:ext cx="505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balcón y su dama,</a:t>
            </a:r>
            <a:b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su dama y su blanca flor.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ight Bracket 68">
            <a:extLst>
              <a:ext uri="{FF2B5EF4-FFF2-40B4-BE49-F238E27FC236}">
                <a16:creationId xmlns:a16="http://schemas.microsoft.com/office/drawing/2014/main" id="{DE78E7F8-35A7-A9B5-782C-6AC58CB32F5D}"/>
              </a:ext>
            </a:extLst>
          </p:cNvPr>
          <p:cNvSpPr/>
          <p:nvPr/>
        </p:nvSpPr>
        <p:spPr>
          <a:xfrm flipH="1" flipV="1">
            <a:off x="692598" y="1803818"/>
            <a:ext cx="152400" cy="770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ight Bracket 69">
            <a:extLst>
              <a:ext uri="{FF2B5EF4-FFF2-40B4-BE49-F238E27FC236}">
                <a16:creationId xmlns:a16="http://schemas.microsoft.com/office/drawing/2014/main" id="{5B2F8D57-E861-44AE-3365-820EFF125813}"/>
              </a:ext>
            </a:extLst>
          </p:cNvPr>
          <p:cNvSpPr/>
          <p:nvPr/>
        </p:nvSpPr>
        <p:spPr>
          <a:xfrm flipH="1" flipV="1">
            <a:off x="689878" y="2726080"/>
            <a:ext cx="152400" cy="770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ight Bracket 70">
            <a:extLst>
              <a:ext uri="{FF2B5EF4-FFF2-40B4-BE49-F238E27FC236}">
                <a16:creationId xmlns:a16="http://schemas.microsoft.com/office/drawing/2014/main" id="{63FFC18F-DEA1-CFCC-19B8-90063E869F15}"/>
              </a:ext>
            </a:extLst>
          </p:cNvPr>
          <p:cNvSpPr/>
          <p:nvPr/>
        </p:nvSpPr>
        <p:spPr>
          <a:xfrm flipH="1" flipV="1">
            <a:off x="692597" y="3718196"/>
            <a:ext cx="152400" cy="770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ight Bracket 71">
            <a:extLst>
              <a:ext uri="{FF2B5EF4-FFF2-40B4-BE49-F238E27FC236}">
                <a16:creationId xmlns:a16="http://schemas.microsoft.com/office/drawing/2014/main" id="{1E359FA0-6269-06EB-23AA-E59C16965888}"/>
              </a:ext>
            </a:extLst>
          </p:cNvPr>
          <p:cNvSpPr/>
          <p:nvPr/>
        </p:nvSpPr>
        <p:spPr>
          <a:xfrm flipH="1" flipV="1">
            <a:off x="692597" y="4692663"/>
            <a:ext cx="152400" cy="770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ight Bracket 72">
            <a:extLst>
              <a:ext uri="{FF2B5EF4-FFF2-40B4-BE49-F238E27FC236}">
                <a16:creationId xmlns:a16="http://schemas.microsoft.com/office/drawing/2014/main" id="{46E5FF35-9344-7D9C-1BB8-71B2FE22A5AA}"/>
              </a:ext>
            </a:extLst>
          </p:cNvPr>
          <p:cNvSpPr/>
          <p:nvPr/>
        </p:nvSpPr>
        <p:spPr>
          <a:xfrm flipH="1" flipV="1">
            <a:off x="689878" y="5641716"/>
            <a:ext cx="152400" cy="77028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301F87-E10E-FA34-4949-63C773F0E4EA}"/>
              </a:ext>
            </a:extLst>
          </p:cNvPr>
          <p:cNvSpPr txBox="1"/>
          <p:nvPr/>
        </p:nvSpPr>
        <p:spPr>
          <a:xfrm flipH="1">
            <a:off x="287100" y="2013456"/>
            <a:ext cx="40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8B96B55-AAA7-EB95-54AB-249297BFBD03}"/>
              </a:ext>
            </a:extLst>
          </p:cNvPr>
          <p:cNvSpPr txBox="1"/>
          <p:nvPr/>
        </p:nvSpPr>
        <p:spPr>
          <a:xfrm flipH="1">
            <a:off x="315213" y="2922509"/>
            <a:ext cx="55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0C261E-FB88-A63B-3578-E5F3FB84F304}"/>
              </a:ext>
            </a:extLst>
          </p:cNvPr>
          <p:cNvSpPr txBox="1"/>
          <p:nvPr/>
        </p:nvSpPr>
        <p:spPr>
          <a:xfrm flipH="1">
            <a:off x="338815" y="3872928"/>
            <a:ext cx="55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CE1BA99-5772-1C87-2EC7-4B01BCDE8A9D}"/>
              </a:ext>
            </a:extLst>
          </p:cNvPr>
          <p:cNvSpPr txBox="1"/>
          <p:nvPr/>
        </p:nvSpPr>
        <p:spPr>
          <a:xfrm flipH="1">
            <a:off x="315213" y="4834688"/>
            <a:ext cx="55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1D8862-CB7E-85F8-0F4C-53AA4DE625B0}"/>
              </a:ext>
            </a:extLst>
          </p:cNvPr>
          <p:cNvSpPr txBox="1"/>
          <p:nvPr/>
        </p:nvSpPr>
        <p:spPr>
          <a:xfrm flipH="1">
            <a:off x="313849" y="5796448"/>
            <a:ext cx="55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B410C52C-BA84-6ACE-A33C-05A3A2B10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70828"/>
              </p:ext>
            </p:extLst>
          </p:nvPr>
        </p:nvGraphicFramePr>
        <p:xfrm>
          <a:off x="6689724" y="2396887"/>
          <a:ext cx="5267779" cy="301341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15140">
                  <a:extLst>
                    <a:ext uri="{9D8B030D-6E8A-4147-A177-3AD203B41FA5}">
                      <a16:colId xmlns:a16="http://schemas.microsoft.com/office/drawing/2014/main" val="2652974249"/>
                    </a:ext>
                  </a:extLst>
                </a:gridCol>
                <a:gridCol w="952639">
                  <a:extLst>
                    <a:ext uri="{9D8B030D-6E8A-4147-A177-3AD203B41FA5}">
                      <a16:colId xmlns:a16="http://schemas.microsoft.com/office/drawing/2014/main" val="1933131547"/>
                    </a:ext>
                  </a:extLst>
                </a:gridCol>
              </a:tblGrid>
              <a:tr h="455467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192833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14184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21108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794852"/>
                  </a:ext>
                </a:extLst>
              </a:tr>
              <a:tr h="805826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984169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2BF115C8-6351-00EE-E66E-92C9E4AE0699}"/>
              </a:ext>
            </a:extLst>
          </p:cNvPr>
          <p:cNvSpPr txBox="1"/>
          <p:nvPr/>
        </p:nvSpPr>
        <p:spPr>
          <a:xfrm flipH="1">
            <a:off x="11328012" y="2890812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F1B59B7-46E2-ABB9-9D11-CBC49CEF0190}"/>
              </a:ext>
            </a:extLst>
          </p:cNvPr>
          <p:cNvSpPr txBox="1"/>
          <p:nvPr/>
        </p:nvSpPr>
        <p:spPr>
          <a:xfrm flipH="1">
            <a:off x="11355327" y="3427048"/>
            <a:ext cx="436759" cy="47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7682B0B-5196-3A57-C486-CB4F6C6349C6}"/>
              </a:ext>
            </a:extLst>
          </p:cNvPr>
          <p:cNvSpPr txBox="1"/>
          <p:nvPr/>
        </p:nvSpPr>
        <p:spPr>
          <a:xfrm flipH="1">
            <a:off x="11329147" y="4717028"/>
            <a:ext cx="5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F767BA-1B18-7BF0-56DA-80EF1E9E7D00}"/>
              </a:ext>
            </a:extLst>
          </p:cNvPr>
          <p:cNvSpPr txBox="1"/>
          <p:nvPr/>
        </p:nvSpPr>
        <p:spPr>
          <a:xfrm flipH="1">
            <a:off x="11107998" y="4019083"/>
            <a:ext cx="77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D, 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2E7E7ED-0270-792D-1661-D9629EBC3DCA}"/>
              </a:ext>
            </a:extLst>
          </p:cNvPr>
          <p:cNvSpPr txBox="1"/>
          <p:nvPr/>
        </p:nvSpPr>
        <p:spPr>
          <a:xfrm>
            <a:off x="6702591" y="4747346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Tells us what the square has.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FFBCB80-4AEF-4968-AD35-9D1AE3545BC7}"/>
              </a:ext>
            </a:extLst>
          </p:cNvPr>
          <p:cNvSpPr txBox="1"/>
          <p:nvPr/>
        </p:nvSpPr>
        <p:spPr>
          <a:xfrm>
            <a:off x="6702591" y="3903592"/>
            <a:ext cx="391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Tells us what happens as the man goes past.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28F2730-48F8-AE5A-2DF5-F07364E3F0C0}"/>
              </a:ext>
            </a:extLst>
          </p:cNvPr>
          <p:cNvSpPr txBox="1"/>
          <p:nvPr/>
        </p:nvSpPr>
        <p:spPr>
          <a:xfrm>
            <a:off x="6702591" y="3416488"/>
            <a:ext cx="4048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Tells us who is on the balcony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FB15449-EDA5-34CF-168D-17CF4335850F}"/>
              </a:ext>
            </a:extLst>
          </p:cNvPr>
          <p:cNvSpPr txBox="1"/>
          <p:nvPr/>
        </p:nvSpPr>
        <p:spPr>
          <a:xfrm>
            <a:off x="6687003" y="2890812"/>
            <a:ext cx="392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Tells us that a man goes past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C926701-82D5-993E-28A4-F9EC4E7341B0}"/>
              </a:ext>
            </a:extLst>
          </p:cNvPr>
          <p:cNvSpPr txBox="1"/>
          <p:nvPr/>
        </p:nvSpPr>
        <p:spPr>
          <a:xfrm>
            <a:off x="6702591" y="2425146"/>
            <a:ext cx="425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What the pair of lines describes</a:t>
            </a:r>
          </a:p>
        </p:txBody>
      </p:sp>
    </p:spTree>
    <p:extLst>
      <p:ext uri="{BB962C8B-B14F-4D97-AF65-F5344CB8AC3E}">
        <p14:creationId xmlns:p14="http://schemas.microsoft.com/office/powerpoint/2010/main" val="36002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80" grpId="0"/>
      <p:bldP spid="81" grpId="0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2DF35671-069A-4773-87A6-3BDBA7E690C7}"/>
              </a:ext>
            </a:extLst>
          </p:cNvPr>
          <p:cNvSpPr/>
          <p:nvPr/>
        </p:nvSpPr>
        <p:spPr>
          <a:xfrm>
            <a:off x="1061331" y="95539"/>
            <a:ext cx="5334487" cy="519576"/>
          </a:xfrm>
          <a:prstGeom prst="wedgeRoundRectCallout">
            <a:avLst>
              <a:gd name="adj1" fmla="val -54777"/>
              <a:gd name="adj2" fmla="val 17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/a, lee.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Graphic 43" descr="Teacher">
            <a:extLst>
              <a:ext uri="{FF2B5EF4-FFF2-40B4-BE49-F238E27FC236}">
                <a16:creationId xmlns:a16="http://schemas.microsoft.com/office/drawing/2014/main" id="{B62C6D64-0B21-4AE8-8759-83AFFB915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72" y="-53739"/>
            <a:ext cx="914400" cy="914400"/>
          </a:xfrm>
          <a:prstGeom prst="rect">
            <a:avLst/>
          </a:prstGeom>
        </p:spPr>
      </p:pic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FC534-78B2-31C7-AC48-FB5DFDCDE9EE}"/>
              </a:ext>
            </a:extLst>
          </p:cNvPr>
          <p:cNvSpPr txBox="1"/>
          <p:nvPr/>
        </p:nvSpPr>
        <p:spPr>
          <a:xfrm>
            <a:off x="4988462" y="5882313"/>
            <a:ext cx="3048000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(la)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voice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alegre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happy, lively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baja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- quietly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C4AFA-C47D-A24A-D8F2-1A2D8BCDDDB6}"/>
              </a:ext>
            </a:extLst>
          </p:cNvPr>
          <p:cNvSpPr txBox="1"/>
          <p:nvPr/>
        </p:nvSpPr>
        <p:spPr>
          <a:xfrm>
            <a:off x="371459" y="748465"/>
            <a:ext cx="5008360" cy="663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 tiene una torre,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la torre tiene un balcón,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el balcón tiene una dama,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la dama una blanca flor.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ha pasado un caballero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-¡ quién sabe por qué pasó !-,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y se ha llevado la plaza,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torre y su balcón,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balcón y su dama,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su dama y su blanca flor.</a:t>
            </a:r>
            <a:endParaRPr lang="en-GB" sz="2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6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0C04C-8517-BEDD-D52F-019A1867F5ED}"/>
              </a:ext>
            </a:extLst>
          </p:cNvPr>
          <p:cNvSpPr txBox="1"/>
          <p:nvPr/>
        </p:nvSpPr>
        <p:spPr>
          <a:xfrm>
            <a:off x="5844913" y="123736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alegre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😊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A0CB14-E98D-A60A-4109-6CD49D31470B}"/>
              </a:ext>
            </a:extLst>
          </p:cNvPr>
          <p:cNvSpPr txBox="1"/>
          <p:nvPr/>
        </p:nvSpPr>
        <p:spPr>
          <a:xfrm>
            <a:off x="8373566" y="2031391"/>
            <a:ext cx="2976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triste 🙁</a:t>
            </a:r>
            <a:endParaRPr lang="en-GB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DBA171-D2D6-C0D5-8379-8275FF4CCF8A}"/>
              </a:ext>
            </a:extLst>
          </p:cNvPr>
          <p:cNvSpPr txBox="1"/>
          <p:nvPr/>
        </p:nvSpPr>
        <p:spPr>
          <a:xfrm>
            <a:off x="5844913" y="2423827"/>
            <a:ext cx="2528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lento 🐌</a:t>
            </a:r>
            <a:endParaRPr lang="en-GB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01B1B5-4605-69F9-4CE3-860771E5AD31}"/>
              </a:ext>
            </a:extLst>
          </p:cNvPr>
          <p:cNvSpPr txBox="1"/>
          <p:nvPr/>
        </p:nvSpPr>
        <p:spPr>
          <a:xfrm>
            <a:off x="8105513" y="2861986"/>
            <a:ext cx="3244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🌠</a:t>
            </a:r>
            <a:endParaRPr lang="en-GB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6F8D39-7233-B145-6A41-D4DD7028DC91}"/>
              </a:ext>
            </a:extLst>
          </p:cNvPr>
          <p:cNvSpPr txBox="1"/>
          <p:nvPr/>
        </p:nvSpPr>
        <p:spPr>
          <a:xfrm>
            <a:off x="5844913" y="3539524"/>
            <a:ext cx="2528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baja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🤫 </a:t>
            </a:r>
            <a:endParaRPr lang="en-GB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301CEE-21CB-7B0E-6768-893CAC567806}"/>
              </a:ext>
            </a:extLst>
          </p:cNvPr>
          <p:cNvSpPr txBox="1"/>
          <p:nvPr/>
        </p:nvSpPr>
        <p:spPr>
          <a:xfrm>
            <a:off x="7710563" y="4158373"/>
            <a:ext cx="767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abeja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🐝</a:t>
            </a:r>
          </a:p>
        </p:txBody>
      </p:sp>
      <p:sp>
        <p:nvSpPr>
          <p:cNvPr id="25" name="Google Shape;387;p19">
            <a:extLst>
              <a:ext uri="{FF2B5EF4-FFF2-40B4-BE49-F238E27FC236}">
                <a16:creationId xmlns:a16="http://schemas.microsoft.com/office/drawing/2014/main" id="{9F22C17D-AF4D-07F1-B89D-59AC0D8C02A7}"/>
              </a:ext>
            </a:extLst>
          </p:cNvPr>
          <p:cNvSpPr/>
          <p:nvPr/>
        </p:nvSpPr>
        <p:spPr>
          <a:xfrm>
            <a:off x="11248362" y="282552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" name="Google Shape;389;p19">
            <a:extLst>
              <a:ext uri="{FF2B5EF4-FFF2-40B4-BE49-F238E27FC236}">
                <a16:creationId xmlns:a16="http://schemas.microsoft.com/office/drawing/2014/main" id="{4D381C98-6B69-CAE3-FEE1-EE09EA3AB2FC}"/>
              </a:ext>
            </a:extLst>
          </p:cNvPr>
          <p:cNvCxnSpPr>
            <a:cxnSpLocks/>
          </p:cNvCxnSpPr>
          <p:nvPr/>
        </p:nvCxnSpPr>
        <p:spPr>
          <a:xfrm>
            <a:off x="11946554" y="281409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390;p19">
            <a:extLst>
              <a:ext uri="{FF2B5EF4-FFF2-40B4-BE49-F238E27FC236}">
                <a16:creationId xmlns:a16="http://schemas.microsoft.com/office/drawing/2014/main" id="{B9BD48EF-78A8-B951-D3C6-6E88FDD0F077}"/>
              </a:ext>
            </a:extLst>
          </p:cNvPr>
          <p:cNvCxnSpPr>
            <a:cxnSpLocks/>
          </p:cNvCxnSpPr>
          <p:nvPr/>
        </p:nvCxnSpPr>
        <p:spPr>
          <a:xfrm>
            <a:off x="11938690" y="279818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391;p19">
            <a:extLst>
              <a:ext uri="{FF2B5EF4-FFF2-40B4-BE49-F238E27FC236}">
                <a16:creationId xmlns:a16="http://schemas.microsoft.com/office/drawing/2014/main" id="{D361B171-FA83-8085-17B5-04364ACC32A4}"/>
              </a:ext>
            </a:extLst>
          </p:cNvPr>
          <p:cNvCxnSpPr>
            <a:cxnSpLocks/>
          </p:cNvCxnSpPr>
          <p:nvPr/>
        </p:nvCxnSpPr>
        <p:spPr>
          <a:xfrm>
            <a:off x="11940157" y="619314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395;p19">
            <a:extLst>
              <a:ext uri="{FF2B5EF4-FFF2-40B4-BE49-F238E27FC236}">
                <a16:creationId xmlns:a16="http://schemas.microsoft.com/office/drawing/2014/main" id="{790DA831-098E-7972-97E2-D1C741F67A1C}"/>
              </a:ext>
            </a:extLst>
          </p:cNvPr>
          <p:cNvSpPr/>
          <p:nvPr/>
        </p:nvSpPr>
        <p:spPr>
          <a:xfrm>
            <a:off x="10968670" y="649501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30" name="Google Shape;388;p19">
            <a:extLst>
              <a:ext uri="{FF2B5EF4-FFF2-40B4-BE49-F238E27FC236}">
                <a16:creationId xmlns:a16="http://schemas.microsoft.com/office/drawing/2014/main" id="{7850B903-752F-18A0-AB99-F0C1ED0265BA}"/>
              </a:ext>
            </a:extLst>
          </p:cNvPr>
          <p:cNvSpPr/>
          <p:nvPr/>
        </p:nvSpPr>
        <p:spPr>
          <a:xfrm>
            <a:off x="11244235" y="282552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AC60B3-1AF7-9E39-49AE-BC36550A9476}"/>
              </a:ext>
            </a:extLst>
          </p:cNvPr>
          <p:cNvSpPr txBox="1"/>
          <p:nvPr/>
        </p:nvSpPr>
        <p:spPr>
          <a:xfrm>
            <a:off x="10935264" y="2435574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[1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minuto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466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1.11111E-6 L 2.916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11111E-6 L -4.16667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96296E-6 L -2.91667E-6 -0.07223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07407E-6 L 3.33333E-6 -0.07223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1.48148E-6 L -2.91667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4.81481E-6 L 4.79167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9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9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10676</TotalTime>
  <Words>2266</Words>
  <Application>Microsoft Office PowerPoint</Application>
  <PresentationFormat>Widescreen</PresentationFormat>
  <Paragraphs>311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Baguet Script</vt:lpstr>
      <vt:lpstr>Calibri</vt:lpstr>
      <vt:lpstr>Calibri Light</vt:lpstr>
      <vt:lpstr>Cambria Math</vt:lpstr>
      <vt:lpstr>Century Gothic</vt:lpstr>
      <vt:lpstr>docs-Century Gothic</vt:lpstr>
      <vt:lpstr>Modern Love</vt:lpstr>
      <vt:lpstr>Segoe Print</vt:lpstr>
      <vt:lpstr>Office Theme</vt:lpstr>
      <vt:lpstr>español, con Sofía</vt:lpstr>
      <vt:lpstr>La plaza tiene  una torre</vt:lpstr>
      <vt:lpstr>pronunciar</vt:lpstr>
      <vt:lpstr>vocabulario</vt:lpstr>
      <vt:lpstr>leer</vt:lpstr>
      <vt:lpstr>leer</vt:lpstr>
      <vt:lpstr>escuchar</vt:lpstr>
      <vt:lpstr>leer</vt:lpstr>
      <vt:lpstr>leer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Quique</dc:title>
  <dc:creator>Paula</dc:creator>
  <cp:lastModifiedBy>Rachel Hawkes</cp:lastModifiedBy>
  <cp:revision>124</cp:revision>
  <dcterms:created xsi:type="dcterms:W3CDTF">2022-01-14T09:06:54Z</dcterms:created>
  <dcterms:modified xsi:type="dcterms:W3CDTF">2023-07-05T12:37:14Z</dcterms:modified>
</cp:coreProperties>
</file>