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12" r:id="rId2"/>
    <p:sldId id="982" r:id="rId3"/>
    <p:sldId id="1029" r:id="rId4"/>
    <p:sldId id="1022" r:id="rId5"/>
    <p:sldId id="1030" r:id="rId6"/>
    <p:sldId id="1031" r:id="rId7"/>
    <p:sldId id="5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E8F4"/>
    <a:srgbClr val="82D4EA"/>
    <a:srgbClr val="22A7CC"/>
    <a:srgbClr val="FF4B94"/>
    <a:srgbClr val="FFD5E6"/>
    <a:srgbClr val="DCF0C6"/>
    <a:srgbClr val="C0E399"/>
    <a:srgbClr val="FFB3D2"/>
    <a:srgbClr val="92D050"/>
    <a:srgbClr val="B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AA8D0-0FCD-4B44-910E-21EB058B6433}" v="176" dt="2023-05-14T16:03:35.5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912" autoAdjust="0"/>
    <p:restoredTop sz="53432" autoAdjust="0"/>
  </p:normalViewPr>
  <p:slideViewPr>
    <p:cSldViewPr snapToGrid="0">
      <p:cViewPr varScale="1">
        <p:scale>
          <a:sx n="57" d="100"/>
          <a:sy n="57" d="100"/>
        </p:scale>
        <p:origin x="2022" y="42"/>
      </p:cViewPr>
      <p:guideLst/>
    </p:cSldViewPr>
  </p:slideViewPr>
  <p:outlineViewPr>
    <p:cViewPr>
      <p:scale>
        <a:sx n="33" d="100"/>
        <a:sy n="33" d="100"/>
      </p:scale>
      <p:origin x="0" y="-19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10A3C-6EC1-44B1-AD7A-D13421C00F0D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52B50-4CAA-498F-BA55-B096FCBD9A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35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e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about:blank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jD2xUiea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endParaRPr lang="es-ES_tradnl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Phonics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SSC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revision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Vocabulary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(new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words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):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N/A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persona [108] gente [137] dinero [364] tráfico [&gt;5000]</a:t>
            </a:r>
          </a:p>
          <a:p>
            <a:r>
              <a:rPr lang="es-ES_tradnl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Revisit</a:t>
            </a:r>
            <a:r>
              <a:rPr lang="es-ES_trad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es-ES_trad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s-ES" sz="1800" dirty="0"/>
              <a:t> </a:t>
            </a:r>
            <a:r>
              <a:rPr lang="es-ES" sz="12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primo [1451] voy [ir 33] vas [ir 33] va [ir 33] estoy [estar 21] está [estar 21] estás [estar 21] calle [269] cine [952] estadio [2581] parque [1354] playa [1475] plaza [806] teatro [605] a [8] el [1] la [1]</a:t>
            </a:r>
            <a:r>
              <a:rPr lang="es-ES" sz="1800" dirty="0"/>
              <a:t> </a:t>
            </a:r>
            <a:endParaRPr lang="en-GB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Frequency of unknown words and cognates: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ha (</a:t>
            </a:r>
            <a:r>
              <a:rPr lang="en-GB" sz="1200" b="1" dirty="0" err="1"/>
              <a:t>haber</a:t>
            </a:r>
            <a:r>
              <a:rPr lang="en-GB" sz="1200" b="1" dirty="0"/>
              <a:t>)</a:t>
            </a:r>
            <a:r>
              <a:rPr lang="en-GB" sz="1200" b="0" dirty="0"/>
              <a:t> [13] </a:t>
            </a:r>
            <a:r>
              <a:rPr lang="en-GB" b="1" dirty="0"/>
              <a:t>viajar</a:t>
            </a:r>
            <a:r>
              <a:rPr lang="en-GB" b="0" dirty="0"/>
              <a:t> [902]</a:t>
            </a:r>
            <a:r>
              <a:rPr lang="en-GB" b="0" baseline="0" dirty="0"/>
              <a:t> </a:t>
            </a:r>
            <a:r>
              <a:rPr lang="en-GB" sz="1200" b="1" dirty="0" err="1"/>
              <a:t>balcón</a:t>
            </a:r>
            <a:r>
              <a:rPr lang="en-GB" sz="1200" b="1" dirty="0"/>
              <a:t> </a:t>
            </a:r>
            <a:r>
              <a:rPr lang="en-GB" sz="1200" b="0" dirty="0"/>
              <a:t>[3133]</a:t>
            </a:r>
            <a:r>
              <a:rPr lang="en-GB" sz="1200" b="1" dirty="0"/>
              <a:t> </a:t>
            </a:r>
            <a:r>
              <a:rPr lang="en-GB" b="1" baseline="0" dirty="0" err="1"/>
              <a:t>b</a:t>
            </a:r>
            <a:r>
              <a:rPr lang="en-GB" b="1" dirty="0" err="1"/>
              <a:t>iografía</a:t>
            </a:r>
            <a:r>
              <a:rPr lang="en-GB" b="0" dirty="0"/>
              <a:t> [4236] </a:t>
            </a:r>
            <a:r>
              <a:rPr lang="en-GB" sz="1200" b="1" dirty="0"/>
              <a:t>caballero </a:t>
            </a:r>
            <a:r>
              <a:rPr lang="en-GB" sz="1200" b="0" dirty="0"/>
              <a:t>[2056]</a:t>
            </a:r>
            <a:r>
              <a:rPr lang="en-GB" sz="1200" b="1" dirty="0"/>
              <a:t> </a:t>
            </a:r>
            <a:r>
              <a:rPr lang="en-GB" b="0" dirty="0"/>
              <a:t> </a:t>
            </a:r>
            <a:r>
              <a:rPr lang="en-GB" b="1" dirty="0" err="1"/>
              <a:t>interés</a:t>
            </a:r>
            <a:r>
              <a:rPr lang="en-GB" b="0" dirty="0"/>
              <a:t> [388] </a:t>
            </a:r>
            <a:r>
              <a:rPr lang="en-GB" b="1" baseline="0" dirty="0" err="1"/>
              <a:t>memoria</a:t>
            </a:r>
            <a:r>
              <a:rPr lang="en-GB" b="0" baseline="0" dirty="0"/>
              <a:t> [827] </a:t>
            </a:r>
            <a:r>
              <a:rPr lang="en-GB" b="1" baseline="0" dirty="0" err="1"/>
              <a:t>reflexión</a:t>
            </a:r>
            <a:r>
              <a:rPr lang="en-GB" b="0" baseline="0" dirty="0"/>
              <a:t> [1909] </a:t>
            </a:r>
            <a:r>
              <a:rPr lang="en-GB" b="1" baseline="0" dirty="0"/>
              <a:t>romance</a:t>
            </a:r>
            <a:r>
              <a:rPr lang="en-GB" b="0" baseline="0" dirty="0"/>
              <a:t> [4541] </a:t>
            </a:r>
            <a:r>
              <a:rPr lang="en-GB" sz="1200" b="1" dirty="0" err="1"/>
              <a:t>torre</a:t>
            </a:r>
            <a:r>
              <a:rPr lang="en-GB" sz="1200" b="0" dirty="0"/>
              <a:t> [2138] </a:t>
            </a:r>
            <a:r>
              <a:rPr lang="en-GB" sz="1200" b="1" dirty="0" err="1"/>
              <a:t>voz</a:t>
            </a:r>
            <a:r>
              <a:rPr lang="en-GB" sz="1200" b="1" dirty="0"/>
              <a:t> </a:t>
            </a:r>
            <a:r>
              <a:rPr lang="en-GB" sz="1200" dirty="0"/>
              <a:t>[252] </a:t>
            </a:r>
            <a:r>
              <a:rPr lang="en-GB" sz="1200" b="1" dirty="0" err="1"/>
              <a:t>alegre</a:t>
            </a:r>
            <a:r>
              <a:rPr lang="en-GB" sz="1200" dirty="0"/>
              <a:t> [2081]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unknown words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empezar</a:t>
            </a:r>
            <a:r>
              <a:rPr lang="en-GB" b="0" dirty="0"/>
              <a:t> [175] </a:t>
            </a:r>
            <a:r>
              <a:rPr lang="en-GB" b="1" dirty="0" err="1"/>
              <a:t>encuesta</a:t>
            </a:r>
            <a:r>
              <a:rPr lang="en-GB" b="1" dirty="0"/>
              <a:t> </a:t>
            </a:r>
            <a:r>
              <a:rPr lang="en-GB" b="0" dirty="0"/>
              <a:t>[2077] </a:t>
            </a:r>
            <a:r>
              <a:rPr lang="en-GB" b="1" dirty="0"/>
              <a:t>sobre</a:t>
            </a:r>
            <a:r>
              <a:rPr lang="en-GB" b="0" dirty="0"/>
              <a:t> [62]</a:t>
            </a:r>
            <a:br>
              <a:rPr lang="en-GB" b="0" dirty="0"/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to practise read aloud of new and known language, including different tones of voice.</a:t>
            </a:r>
          </a:p>
          <a:p>
            <a:endParaRPr lang="en-GB" b="0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baseline="0" dirty="0"/>
              <a:t>Read the instruction and bring up the first animation: ‘con </a:t>
            </a:r>
            <a:r>
              <a:rPr lang="en-GB" baseline="0" dirty="0" err="1"/>
              <a:t>voz</a:t>
            </a:r>
            <a:r>
              <a:rPr lang="en-GB" baseline="0" dirty="0"/>
              <a:t> </a:t>
            </a:r>
            <a:r>
              <a:rPr lang="en-GB" baseline="0" dirty="0" err="1"/>
              <a:t>alegre</a:t>
            </a:r>
            <a:r>
              <a:rPr lang="en-GB" baseline="0" dirty="0"/>
              <a:t>’. </a:t>
            </a:r>
          </a:p>
          <a:p>
            <a:pPr marL="228600" indent="-228600">
              <a:buAutoNum type="arabicPeriod"/>
            </a:pPr>
            <a:r>
              <a:rPr lang="en-GB" baseline="0" dirty="0"/>
              <a:t>Pupils read the poem together (alternating lines) with each of the tones prompted (happy, sad, slow, fast, quietly, with a buzzing ‘bee’ voice).</a:t>
            </a:r>
          </a:p>
          <a:p>
            <a:pPr marL="0" indent="0">
              <a:buNone/>
            </a:pPr>
            <a:br>
              <a:rPr lang="en-GB" b="1" baseline="0" dirty="0"/>
            </a:br>
            <a:r>
              <a:rPr lang="en-GB" b="1" baseline="0" dirty="0"/>
              <a:t>NB.</a:t>
            </a:r>
            <a:r>
              <a:rPr lang="en-GB" b="0" baseline="0" dirty="0"/>
              <a:t> Teachers can set the parameters for this activity according to the time available. For example: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clarify the meaning of each tone and allow pupils to practise in pairs choosing one, two or three different tones.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allocate time (e.g., 1 minute) to practise each tone individually.</a:t>
            </a:r>
          </a:p>
          <a:p>
            <a:pPr marL="228600" indent="-228600">
              <a:buAutoNum type="alphaLcParenR"/>
            </a:pPr>
            <a:r>
              <a:rPr lang="en-GB" b="0" baseline="0" dirty="0"/>
              <a:t>Teachers can allocate time to practise each of the different tones, and then allow pupils to take turns to read the text to each other. This time the speaker decides </a:t>
            </a:r>
            <a:r>
              <a:rPr lang="en-GB" b="0" i="0" baseline="0" dirty="0"/>
              <a:t>the tone in which they will narrate the poem. </a:t>
            </a:r>
            <a:r>
              <a:rPr lang="en-GB" b="0" baseline="0" dirty="0"/>
              <a:t>The partner listens and then asks the partner, e.g., ‘¿</a:t>
            </a:r>
            <a:r>
              <a:rPr lang="en-GB" b="0" baseline="0" dirty="0" err="1"/>
              <a:t>Estás</a:t>
            </a:r>
            <a:r>
              <a:rPr lang="en-GB" b="0" baseline="0" dirty="0"/>
              <a:t> </a:t>
            </a:r>
            <a:r>
              <a:rPr lang="en-GB" b="0" baseline="0" dirty="0" err="1"/>
              <a:t>feliz</a:t>
            </a:r>
            <a:r>
              <a:rPr lang="en-GB" b="0" baseline="0" dirty="0"/>
              <a:t> / </a:t>
            </a:r>
            <a:r>
              <a:rPr lang="en-GB" b="0" baseline="0" dirty="0" err="1"/>
              <a:t>alegre</a:t>
            </a:r>
            <a:r>
              <a:rPr lang="en-GB" b="0" baseline="0" dirty="0"/>
              <a:t>?’. Remind pupils of the need to use ‘</a:t>
            </a:r>
            <a:r>
              <a:rPr lang="en-GB" b="0" baseline="0" dirty="0" err="1"/>
              <a:t>estás</a:t>
            </a:r>
            <a:r>
              <a:rPr lang="en-GB" b="0" baseline="0" dirty="0"/>
              <a:t>’ to speak directly to ‘you’ (singular). ¿Eres una </a:t>
            </a:r>
            <a:r>
              <a:rPr lang="en-GB" b="0" baseline="0" dirty="0" err="1"/>
              <a:t>abeja</a:t>
            </a:r>
            <a:r>
              <a:rPr lang="en-GB" b="0" baseline="0" dirty="0"/>
              <a:t>? (This time ‘ser’ as they are asking about a permanent trait!).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b="1" dirty="0"/>
            </a:br>
            <a:r>
              <a:rPr lang="en-GB" b="1" dirty="0"/>
              <a:t>Frequency of unknown words and cognates:</a:t>
            </a:r>
          </a:p>
          <a:p>
            <a:r>
              <a:rPr lang="en-GB" b="1" dirty="0" err="1"/>
              <a:t>voz</a:t>
            </a:r>
            <a:r>
              <a:rPr lang="en-GB" b="1" dirty="0"/>
              <a:t> </a:t>
            </a:r>
            <a:r>
              <a:rPr lang="en-GB" dirty="0"/>
              <a:t>[252] </a:t>
            </a:r>
            <a:r>
              <a:rPr lang="en-GB" b="1" dirty="0" err="1"/>
              <a:t>alegre</a:t>
            </a:r>
            <a:r>
              <a:rPr lang="en-GB" dirty="0"/>
              <a:t> [2081]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baseline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0392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3 minutes</a:t>
            </a:r>
          </a:p>
          <a:p>
            <a:endParaRPr lang="en-GB" b="0" dirty="0"/>
          </a:p>
          <a:p>
            <a:r>
              <a:rPr lang="en-GB" b="1" dirty="0"/>
              <a:t>Aim: </a:t>
            </a:r>
            <a:r>
              <a:rPr lang="en-GB" b="0" dirty="0"/>
              <a:t>to introduce information about </a:t>
            </a:r>
            <a:r>
              <a:rPr lang="en-GB" b="0" baseline="0" dirty="0"/>
              <a:t>the author of the poem, using familiar language and some cognates.</a:t>
            </a:r>
          </a:p>
          <a:p>
            <a:endParaRPr lang="en-GB" b="0" baseline="0" dirty="0"/>
          </a:p>
          <a:p>
            <a:r>
              <a:rPr lang="en-GB" b="1" baseline="0" dirty="0"/>
              <a:t>Procedure:</a:t>
            </a:r>
            <a:endParaRPr lang="en-GB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Read the information and clarify the meaning of ‘</a:t>
            </a:r>
            <a:r>
              <a:rPr lang="en-GB" dirty="0" err="1"/>
              <a:t>autor</a:t>
            </a:r>
            <a:r>
              <a:rPr lang="en-GB" dirty="0"/>
              <a:t>’.</a:t>
            </a:r>
          </a:p>
          <a:p>
            <a:pPr marL="228600" indent="-228600">
              <a:buAutoNum type="arabicPeriod"/>
            </a:pPr>
            <a:r>
              <a:rPr lang="en-GB" baseline="0" dirty="0"/>
              <a:t>Teachers click to go through the slide. </a:t>
            </a:r>
            <a:r>
              <a:rPr lang="en-GB" dirty="0"/>
              <a:t>We can give details of his life in the present tense.</a:t>
            </a:r>
            <a:r>
              <a:rPr lang="en-GB" baseline="0" dirty="0"/>
              <a:t> Pupils can read aloud (whole class) to practise SSC knowledge.</a:t>
            </a:r>
          </a:p>
          <a:p>
            <a:pPr marL="228600" indent="-228600">
              <a:buAutoNum type="arabicPeriod"/>
            </a:pPr>
            <a:r>
              <a:rPr lang="en-GB" dirty="0"/>
              <a:t>Pupils</a:t>
            </a:r>
            <a:r>
              <a:rPr lang="en-GB" baseline="0" dirty="0"/>
              <a:t> could also be asked: </a:t>
            </a:r>
          </a:p>
          <a:p>
            <a:r>
              <a:rPr lang="en-GB" baseline="0" dirty="0"/>
              <a:t>1/ where Sevilla and Madrid are (‘¿</a:t>
            </a:r>
            <a:r>
              <a:rPr lang="en-GB" baseline="0" dirty="0" err="1"/>
              <a:t>Dónde</a:t>
            </a:r>
            <a:r>
              <a:rPr lang="en-GB" baseline="0" dirty="0"/>
              <a:t> está…?) to elicit ‘Está en </a:t>
            </a:r>
            <a:r>
              <a:rPr lang="en-GB" baseline="0" dirty="0" err="1"/>
              <a:t>el</a:t>
            </a:r>
            <a:r>
              <a:rPr lang="en-GB" baseline="0" dirty="0"/>
              <a:t> sur’ or ‘Está en </a:t>
            </a:r>
            <a:r>
              <a:rPr lang="en-GB" baseline="0" dirty="0" err="1"/>
              <a:t>el</a:t>
            </a:r>
            <a:r>
              <a:rPr lang="en-GB" baseline="0" dirty="0"/>
              <a:t> </a:t>
            </a:r>
            <a:r>
              <a:rPr lang="en-GB" baseline="0" dirty="0" err="1"/>
              <a:t>centro</a:t>
            </a:r>
            <a:r>
              <a:rPr lang="en-GB" baseline="0" dirty="0"/>
              <a:t>’. Note: ‘</a:t>
            </a:r>
            <a:r>
              <a:rPr lang="en-GB" baseline="0" dirty="0" err="1"/>
              <a:t>centro</a:t>
            </a:r>
            <a:r>
              <a:rPr lang="en-GB" baseline="0" dirty="0"/>
              <a:t>’ has been taught as a phonics word.</a:t>
            </a:r>
          </a:p>
          <a:p>
            <a:r>
              <a:rPr lang="en-GB" dirty="0"/>
              <a:t>2/ yes-no questions with raised intonation (e.g. ‘</a:t>
            </a:r>
            <a:r>
              <a:rPr lang="en-GB" baseline="0" dirty="0"/>
              <a:t>¿</a:t>
            </a:r>
            <a:r>
              <a:rPr lang="en-GB" dirty="0"/>
              <a:t>Valencia está en </a:t>
            </a:r>
            <a:r>
              <a:rPr lang="en-GB" dirty="0" err="1"/>
              <a:t>el</a:t>
            </a:r>
            <a:r>
              <a:rPr lang="en-GB" dirty="0"/>
              <a:t> </a:t>
            </a:r>
            <a:r>
              <a:rPr lang="en-GB" dirty="0" err="1"/>
              <a:t>norte</a:t>
            </a:r>
            <a:r>
              <a:rPr lang="en-GB" dirty="0"/>
              <a:t>?’). Encourage full answers here (‘No,</a:t>
            </a:r>
            <a:r>
              <a:rPr lang="en-GB" baseline="0" dirty="0"/>
              <a:t> está en </a:t>
            </a:r>
            <a:r>
              <a:rPr lang="en-GB" baseline="0" dirty="0" err="1"/>
              <a:t>el</a:t>
            </a:r>
            <a:r>
              <a:rPr lang="en-GB" baseline="0" dirty="0"/>
              <a:t> sur’).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b="1" dirty="0"/>
              <a:t>Frequency of unknown words/cognates:</a:t>
            </a:r>
          </a:p>
          <a:p>
            <a:r>
              <a:rPr lang="en-GB" b="1" dirty="0"/>
              <a:t>viajar</a:t>
            </a:r>
            <a:r>
              <a:rPr lang="en-GB" b="0" dirty="0"/>
              <a:t> [902]</a:t>
            </a:r>
            <a:r>
              <a:rPr lang="en-GB" b="0" baseline="0" dirty="0"/>
              <a:t> </a:t>
            </a:r>
            <a:r>
              <a:rPr lang="en-GB" b="1" dirty="0" err="1"/>
              <a:t>Biografía</a:t>
            </a:r>
            <a:r>
              <a:rPr lang="en-GB" b="0" dirty="0"/>
              <a:t> [4236] </a:t>
            </a:r>
            <a:r>
              <a:rPr lang="en-GB" b="1" dirty="0" err="1"/>
              <a:t>interés</a:t>
            </a:r>
            <a:r>
              <a:rPr lang="en-GB" b="0" dirty="0"/>
              <a:t> [388] </a:t>
            </a:r>
            <a:r>
              <a:rPr lang="en-GB" b="1" baseline="0" dirty="0" err="1"/>
              <a:t>memoria</a:t>
            </a:r>
            <a:r>
              <a:rPr lang="en-GB" b="0" baseline="0" dirty="0"/>
              <a:t> [827] </a:t>
            </a:r>
            <a:r>
              <a:rPr lang="en-GB" b="1" baseline="0" dirty="0" err="1"/>
              <a:t>reflexión</a:t>
            </a:r>
            <a:r>
              <a:rPr lang="en-GB" b="0" baseline="0" dirty="0"/>
              <a:t> [1909] </a:t>
            </a:r>
            <a:r>
              <a:rPr lang="en-GB" b="1" baseline="0" dirty="0"/>
              <a:t>romance</a:t>
            </a:r>
            <a:r>
              <a:rPr lang="en-GB" b="0" baseline="0" dirty="0"/>
              <a:t> [4541]</a:t>
            </a:r>
            <a:endParaRPr lang="en-GB" b="0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89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Timing: </a:t>
            </a:r>
            <a:r>
              <a:rPr lang="en-GB" b="0" dirty="0"/>
              <a:t>1</a:t>
            </a:r>
            <a:r>
              <a:rPr lang="en-GB" b="0" baseline="0" dirty="0"/>
              <a:t> minute</a:t>
            </a:r>
          </a:p>
          <a:p>
            <a:endParaRPr lang="en-GB" b="0" baseline="0" dirty="0"/>
          </a:p>
          <a:p>
            <a:r>
              <a:rPr lang="en-GB" b="1" baseline="0" dirty="0"/>
              <a:t>Aim: </a:t>
            </a:r>
            <a:r>
              <a:rPr lang="en-GB" b="0" baseline="0" dirty="0"/>
              <a:t>A short activity to sustain the interest of the pupils in the text.</a:t>
            </a:r>
            <a:endParaRPr lang="en-GB" b="1" dirty="0"/>
          </a:p>
          <a:p>
            <a:endParaRPr lang="en-GB" dirty="0"/>
          </a:p>
          <a:p>
            <a:r>
              <a:rPr lang="en-GB" b="1" dirty="0"/>
              <a:t>Procedure:</a:t>
            </a:r>
          </a:p>
          <a:p>
            <a:pPr marL="228600" indent="-228600">
              <a:buAutoNum type="arabicPeriod"/>
            </a:pPr>
            <a:r>
              <a:rPr lang="en-GB" dirty="0"/>
              <a:t>Ask pupils</a:t>
            </a:r>
            <a:r>
              <a:rPr lang="en-GB" baseline="0" dirty="0"/>
              <a:t>, e.g., ‘Es la persona en A?’. Elicit the correct answer (B).</a:t>
            </a:r>
          </a:p>
          <a:p>
            <a:pPr marL="228600" indent="-228600">
              <a:buAutoNum type="arabicPeriod"/>
            </a:pPr>
            <a:r>
              <a:rPr lang="en-GB" dirty="0"/>
              <a:t>Photo A too young (</a:t>
            </a:r>
            <a:r>
              <a:rPr lang="en-GB" dirty="0" err="1"/>
              <a:t>Rafal</a:t>
            </a:r>
            <a:r>
              <a:rPr lang="en-GB" dirty="0"/>
              <a:t> Nadal). Photo</a:t>
            </a:r>
            <a:r>
              <a:rPr lang="en-GB" baseline="0" dirty="0"/>
              <a:t> C is a woman (Frida Kahlo) and they are looking for a male author (</a:t>
            </a:r>
            <a:r>
              <a:rPr lang="en-GB" baseline="0" dirty="0" err="1"/>
              <a:t>el</a:t>
            </a:r>
            <a:r>
              <a:rPr lang="en-GB" baseline="0" dirty="0"/>
              <a:t> </a:t>
            </a:r>
            <a:r>
              <a:rPr lang="en-GB" baseline="0" dirty="0" err="1"/>
              <a:t>autor</a:t>
            </a:r>
            <a:r>
              <a:rPr lang="en-GB" baseline="0" dirty="0"/>
              <a:t>). </a:t>
            </a:r>
          </a:p>
          <a:p>
            <a:pPr marL="228600" indent="-228600">
              <a:buAutoNum type="arabicPeriod"/>
            </a:pPr>
            <a:r>
              <a:rPr lang="en-GB" baseline="0" dirty="0"/>
              <a:t>In B (the correct photo) he also seems calm and composed, which is in tune with the interests mentioned on the last slide.</a:t>
            </a:r>
          </a:p>
          <a:p>
            <a:endParaRPr lang="en-GB" baseline="0" dirty="0"/>
          </a:p>
          <a:p>
            <a:r>
              <a:rPr lang="en-GB" dirty="0"/>
              <a:t>Image sources:</a:t>
            </a:r>
            <a:r>
              <a:rPr lang="en-GB" baseline="0" dirty="0"/>
              <a:t> </a:t>
            </a:r>
          </a:p>
          <a:p>
            <a:r>
              <a:rPr lang="en-GB" baseline="0" dirty="0"/>
              <a:t>A: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Imagen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courtesy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Xavi Sepúlveda,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retrieved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es-E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https://www.cervantesvirtual.com/portales/antonio_machado/dibujos_y_caricaturas/imagen/2022_antonio_machado_xavi_sepulveda</a:t>
            </a:r>
          </a:p>
          <a:p>
            <a:endParaRPr lang="es-ES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A: Photo https://www.morningkids.net/dibujos-para-colorear-id-3030-tenis-rafael-nadal.html</a:t>
            </a:r>
            <a:endParaRPr lang="en-GB" dirty="0"/>
          </a:p>
          <a:p>
            <a:r>
              <a:rPr lang="en-GB" dirty="0"/>
              <a:t>B: </a:t>
            </a:r>
            <a:r>
              <a:rPr lang="en-GB" sz="1200" dirty="0"/>
              <a:t>Photo by Xavi </a:t>
            </a:r>
            <a:r>
              <a:rPr lang="en-GB" sz="1200" dirty="0" err="1"/>
              <a:t>Sepúlveda</a:t>
            </a:r>
            <a:r>
              <a:rPr lang="en-GB" sz="1200" dirty="0"/>
              <a:t> https://www.cervantesvirtual.com/portales/antonio_machado/dibujos_y_caricaturas/imagen/2022_antonio_machado_xavi_sepulveda/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0379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/>
              <a:t>Timing:</a:t>
            </a:r>
            <a:r>
              <a:rPr lang="en-GB" sz="1200" b="1" baseline="0" dirty="0"/>
              <a:t> </a:t>
            </a:r>
            <a:r>
              <a:rPr lang="en-GB" sz="1200" b="0" baseline="0" dirty="0"/>
              <a:t>1 minute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/>
              <a:t>Aim: </a:t>
            </a:r>
            <a:r>
              <a:rPr lang="en-GB" sz="1200" b="0" baseline="0" dirty="0"/>
              <a:t>to revisit some adjectives with ‘estar’ for temporary state.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1200" b="0" baseline="0" dirty="0"/>
              <a:t>Ask pupils to translate the 3 phrases. Ask for other potential descriptions of how he looks, or doesn’t look.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Other adjectives previously taught in the </a:t>
            </a:r>
            <a:r>
              <a:rPr lang="en-GB" baseline="0" dirty="0"/>
              <a:t>Spanish scheme of work could be revisited here: </a:t>
            </a:r>
            <a:r>
              <a:rPr lang="en-GB" baseline="0" dirty="0" err="1"/>
              <a:t>contento</a:t>
            </a:r>
            <a:r>
              <a:rPr lang="en-GB" baseline="0" dirty="0"/>
              <a:t> [1949] elegante [2742] </a:t>
            </a:r>
            <a:r>
              <a:rPr lang="en-GB" baseline="0" dirty="0" err="1"/>
              <a:t>nervioso</a:t>
            </a:r>
            <a:r>
              <a:rPr lang="en-GB" baseline="0" dirty="0"/>
              <a:t> [1521] serio [856] </a:t>
            </a:r>
            <a:r>
              <a:rPr lang="en-GB" baseline="0" dirty="0" err="1"/>
              <a:t>tranquilo</a:t>
            </a:r>
            <a:r>
              <a:rPr lang="en-GB" baseline="0" dirty="0"/>
              <a:t> [1073]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Photo [A] by EFE, is licensed under </a:t>
            </a:r>
            <a:r>
              <a:rPr lang="en-GB" sz="1200" u="sng" dirty="0">
                <a:hlinkClick r:id="rId3"/>
              </a:rPr>
              <a:t>CC BY-SA 4.0</a:t>
            </a:r>
            <a:r>
              <a:rPr lang="fr-FR" sz="1200" u="none" baseline="0" dirty="0"/>
              <a:t> and </a:t>
            </a:r>
            <a:r>
              <a:rPr lang="fr-FR" sz="1200" u="none" baseline="0" dirty="0" err="1"/>
              <a:t>retrieved</a:t>
            </a:r>
            <a:r>
              <a:rPr lang="fr-FR" sz="1200" u="none" baseline="0" dirty="0"/>
              <a:t> </a:t>
            </a:r>
            <a:r>
              <a:rPr lang="fr-FR" sz="1200" u="none" baseline="0" dirty="0" err="1"/>
              <a:t>from</a:t>
            </a:r>
            <a:r>
              <a:rPr lang="fr-FR" sz="1200" u="none" baseline="0" dirty="0"/>
              <a:t> </a:t>
            </a:r>
            <a:r>
              <a:rPr lang="en-GB" sz="1200" dirty="0">
                <a:hlinkClick r:id="rId4"/>
              </a:rPr>
              <a:t>http://www.spainisculture.com/en/artistas_creadores/antonio_machado.html</a:t>
            </a:r>
            <a:endParaRPr lang="en-GB" sz="1200" dirty="0"/>
          </a:p>
          <a:p>
            <a:r>
              <a:rPr lang="en-GB" dirty="0"/>
              <a:t>Photo [B]: </a:t>
            </a:r>
            <a:r>
              <a:rPr lang="en-GB" sz="1200" dirty="0"/>
              <a:t>Photo by Xavi </a:t>
            </a:r>
            <a:r>
              <a:rPr lang="en-GB" sz="1200" dirty="0" err="1"/>
              <a:t>Sepúlveda</a:t>
            </a:r>
            <a:r>
              <a:rPr lang="en-GB" sz="1200" dirty="0"/>
              <a:t> https://www.cervantesvirtual.com/portales/antonio_machado/dibujos_y_caricaturas/imagen/2022_antonio_machado_xavi_sepulveda/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3035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>
                <a:hlinkClick r:id="rId3"/>
              </a:rPr>
              <a:t>https://www.youtube.com/watch?v=Z6jD2xUiea4</a:t>
            </a:r>
            <a:endParaRPr lang="en-GB" dirty="0"/>
          </a:p>
          <a:p>
            <a:r>
              <a:rPr lang="en-GB" dirty="0"/>
              <a:t>Alternative</a:t>
            </a:r>
            <a:r>
              <a:rPr lang="en-GB" baseline="0" dirty="0"/>
              <a:t> version on YouTube (includes audio and text).</a:t>
            </a: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29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714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FB45-3534-4521-B1B1-8954210E5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9EADB7-6318-4B35-93C0-823E6C6A6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6DE4A-6B68-46E2-B264-F1F134023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9B01F-C643-4AC2-B1A0-1766894D2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31232-85E5-4E9A-8518-74790A7D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0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FC649-8E53-45C7-9A1D-E3B36EFF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26A8E-1124-41D9-B347-3FB9EC9BF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10F62-0345-4CA5-A2AE-497C193D9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946DC-3F81-48F2-BA59-EC07DBE60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8546-071B-4A82-A019-66F820D77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89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6D925-0CB0-455F-BCE3-EE1F84789A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A60EB-B497-476A-8979-6768D51D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534B-2F67-4F72-A1E3-D779DF0F6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F9436-ED46-4613-B571-8F15874B2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054A-0C31-4E4F-BD19-DC62A3DF6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42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3BCA6-09C2-414A-B8D7-93316A7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06CEF-C2BD-462D-898E-89B681BA0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EF8E9-A166-4390-BE0A-6A0D317B9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40ABB-3FAF-4A8E-A3FD-FD4567C49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19D7-356D-4508-BCE9-F683A9EE4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3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3FD2-2171-4868-B71D-CCDBBD613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521A2-CA90-48A7-AE44-55C921D0E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4C82C-922F-479E-B304-48E161BA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F13B9-D191-48C8-BD34-281FB22B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8725-DB85-4028-8CDE-7F91DAAA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6C0A-BE55-4598-8ADA-E020F34B5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83A72-A56E-4ED3-BDEB-E45187D6C6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137E6-5C19-4BC8-B026-1427A8880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E56FA8-FBE4-4EA4-9C57-C0B0DC09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64D856-A42A-4CFE-98D0-638F2CC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27EE8-2ABB-4983-97D1-759DC0B93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798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EDA1A-3CAE-493A-807D-BFC6B067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C6A2A-C8CB-492F-AB22-A6ACD5A84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F647C-6E9E-4FB5-85EE-B1BDEA36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A5809-04BF-4B71-ADAE-67760C9EA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2745-A51C-4645-9632-CF8D14A096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9DF777-7985-4614-BEDA-013672D11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A1999-2037-444F-8F2A-1B69EF119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9560F-B0B7-4605-8347-FF6459FAC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4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6606A-6E60-4FE8-9029-2B859F2AA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CC4B81-C828-4F39-A2A4-2C635E95F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B98DD-45A2-458A-AA60-BE4CDA546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995C33-9072-4969-9938-D099446C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3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F5C26-3920-493B-96FC-E4C4C5B9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ED2CE-F43C-4FD3-A83F-F54C2BDF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0619B-3464-4EC9-9E8A-D426BAF8D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96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B1C80-9283-4FB1-B129-8C234933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8226A-4F99-4AA3-A5C8-40708B324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BD867-D147-437F-BEBE-E20FD099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5A0-41DF-491F-80D4-2C6C8FB61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9A323-94E3-4FB5-A363-ECC7B938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030A6-7A46-4E12-A97B-FFA5515EF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6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54B4-7E16-4301-B57E-AE4C47A92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9D3092-3A4B-4A42-824E-7C81AB37E6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59096-1817-48CD-9B5C-454ACB93C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36A90-827D-418A-A020-F4D0E93F5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F6088-544F-4F6D-81F5-EC95C5145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5A2E7-8FEC-4D4B-96B1-2F5E55EC0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36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6BA4C-D651-445A-9940-F1CDB1EF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C3BB2-7214-4A94-80A7-EC0D5514D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7402-B88E-400B-BDBA-E6808A6589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5632F-6C17-43F5-B8D8-BD8B67AD27A7}" type="datetimeFigureOut">
              <a:rPr lang="en-GB" smtClean="0"/>
              <a:t>05/07/2023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EA226-D740-4094-8AC1-3F7822ABC0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1C7B7-BC60-4119-B5CC-FA359C2DF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84962-E4DF-4B53-BFF8-E69044B1CD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1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openxmlformats.org/officeDocument/2006/relationships/image" Target="../media/image5.sv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sv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6jD2xUiea4?feature=oembed" TargetMode="Externa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8;p2" descr="background rectangle">
            <a:extLst>
              <a:ext uri="{FF2B5EF4-FFF2-40B4-BE49-F238E27FC236}">
                <a16:creationId xmlns:a16="http://schemas.microsoft.com/office/drawing/2014/main" id="{A72C2644-B593-2A6E-4B4B-A2B1377E8AD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1489" y="181232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7" y="459781"/>
            <a:ext cx="4350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Saying what I and others like/dislike, and have to do</a:t>
            </a:r>
            <a:endParaRPr lang="en-GB" sz="3600" dirty="0">
              <a:latin typeface="Century Gothic" panose="020B0502020202020204" pitchFamily="34" charset="0"/>
            </a:endParaRPr>
          </a:p>
        </p:txBody>
      </p:sp>
      <p:sp>
        <p:nvSpPr>
          <p:cNvPr id="5" name="Google Shape;100;p2">
            <a:extLst>
              <a:ext uri="{FF2B5EF4-FFF2-40B4-BE49-F238E27FC236}">
                <a16:creationId xmlns:a16="http://schemas.microsoft.com/office/drawing/2014/main" id="{955868C5-9D0A-C07E-2481-5A96F638047B}"/>
              </a:ext>
            </a:extLst>
          </p:cNvPr>
          <p:cNvSpPr/>
          <p:nvPr/>
        </p:nvSpPr>
        <p:spPr>
          <a:xfrm>
            <a:off x="7848456" y="4765200"/>
            <a:ext cx="32144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verde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FCB1AF-E7DD-A810-B186-32A297B69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769" y="3108178"/>
            <a:ext cx="3159634" cy="373077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C8C7BCC-FF53-99DE-D9AD-482D4FA5E3D2}"/>
              </a:ext>
            </a:extLst>
          </p:cNvPr>
          <p:cNvSpPr txBox="1"/>
          <p:nvPr/>
        </p:nvSpPr>
        <p:spPr>
          <a:xfrm>
            <a:off x="0" y="1994535"/>
            <a:ext cx="53222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b="1" dirty="0">
                <a:ln w="12700" cmpd="sng">
                  <a:solidFill>
                    <a:srgbClr val="D619CC"/>
                  </a:solidFill>
                  <a:prstDash val="solid"/>
                </a:ln>
                <a:solidFill>
                  <a:srgbClr val="D619CC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Baguet Script" panose="00000500000000000000" pitchFamily="2" charset="0"/>
              </a:rPr>
              <a:t>Antonio Machado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pic>
        <p:nvPicPr>
          <p:cNvPr id="33" name="Google Shape;111;p3">
            <a:extLst>
              <a:ext uri="{FF2B5EF4-FFF2-40B4-BE49-F238E27FC236}">
                <a16:creationId xmlns:a16="http://schemas.microsoft.com/office/drawing/2014/main" id="{4A9CC4A9-4839-D850-992B-B47A53BD83B3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0389762" y="112351"/>
            <a:ext cx="652272" cy="633852"/>
          </a:xfrm>
          <a:prstGeom prst="rect">
            <a:avLst/>
          </a:prstGeom>
          <a:ln>
            <a:noFill/>
          </a:ln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BDF668FD-7494-F968-80AD-E657E294A9F7}"/>
              </a:ext>
            </a:extLst>
          </p:cNvPr>
          <p:cNvSpPr txBox="1">
            <a:spLocks/>
          </p:cNvSpPr>
          <p:nvPr/>
        </p:nvSpPr>
        <p:spPr>
          <a:xfrm>
            <a:off x="10241133" y="792557"/>
            <a:ext cx="927700" cy="317988"/>
          </a:xfrm>
          <a:prstGeom prst="rect">
            <a:avLst/>
          </a:prstGeom>
          <a:solidFill>
            <a:srgbClr val="22A7CC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2735063C-9F34-61CB-6A1C-36E856F18112}"/>
              </a:ext>
            </a:extLst>
          </p:cNvPr>
          <p:cNvSpPr/>
          <p:nvPr/>
        </p:nvSpPr>
        <p:spPr>
          <a:xfrm>
            <a:off x="4323100" y="128499"/>
            <a:ext cx="5358490" cy="533971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tu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compañero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/.a, lee… 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Graphic 7" descr="Teacher">
            <a:extLst>
              <a:ext uri="{FF2B5EF4-FFF2-40B4-BE49-F238E27FC236}">
                <a16:creationId xmlns:a16="http://schemas.microsoft.com/office/drawing/2014/main" id="{95DD144D-3B97-8EE6-4659-248760ED2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29281" y="0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8AD282-F393-5B6F-807A-EA253B3A75CF}"/>
              </a:ext>
            </a:extLst>
          </p:cNvPr>
          <p:cNvSpPr txBox="1"/>
          <p:nvPr/>
        </p:nvSpPr>
        <p:spPr>
          <a:xfrm>
            <a:off x="4988462" y="5882313"/>
            <a:ext cx="3048000" cy="92333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(la)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voice</a:t>
            </a:r>
          </a:p>
          <a:p>
            <a:pPr algn="ctr"/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alegre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happy, lively</a:t>
            </a:r>
          </a:p>
          <a:p>
            <a:pPr algn="ctr"/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- quietly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B937C-DB55-6839-F306-66C665E32362}"/>
              </a:ext>
            </a:extLst>
          </p:cNvPr>
          <p:cNvSpPr txBox="1"/>
          <p:nvPr/>
        </p:nvSpPr>
        <p:spPr>
          <a:xfrm>
            <a:off x="371459" y="748465"/>
            <a:ext cx="5008360" cy="663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 tiene una torre,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torre tiene un balcón,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el balcón tiene una dama,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la dama una blanca flor.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ha pasado un caballero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-¡ quién sabe por qué pasó !-,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y se ha llevado la plaza, 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torre y su balcón,</a:t>
            </a:r>
          </a:p>
          <a:p>
            <a:pPr>
              <a:lnSpc>
                <a:spcPct val="150000"/>
              </a:lnSpc>
            </a:pP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con su balcón y su dama,</a:t>
            </a:r>
            <a:b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s-ES" sz="2600" dirty="0">
                <a:solidFill>
                  <a:srgbClr val="002060"/>
                </a:solidFill>
                <a:latin typeface="Century Gothic" panose="020B0502020202020204" pitchFamily="34" charset="0"/>
              </a:rPr>
              <a:t>su dama y su blanca flor.</a:t>
            </a:r>
            <a:endParaRPr lang="en-GB" sz="2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600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BFB02C-AB6F-F330-267E-DB27C8306070}"/>
              </a:ext>
            </a:extLst>
          </p:cNvPr>
          <p:cNvSpPr txBox="1"/>
          <p:nvPr/>
        </p:nvSpPr>
        <p:spPr>
          <a:xfrm>
            <a:off x="5844913" y="12373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alegre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😊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34279E-371A-0A40-FE3C-8BADF37D9215}"/>
              </a:ext>
            </a:extLst>
          </p:cNvPr>
          <p:cNvSpPr txBox="1"/>
          <p:nvPr/>
        </p:nvSpPr>
        <p:spPr>
          <a:xfrm>
            <a:off x="8373566" y="2031391"/>
            <a:ext cx="2976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triste 🙁</a:t>
            </a:r>
            <a:endParaRPr lang="en-GB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E595A0B-8DBA-49A5-C909-45014F98F391}"/>
              </a:ext>
            </a:extLst>
          </p:cNvPr>
          <p:cNvSpPr txBox="1"/>
          <p:nvPr/>
        </p:nvSpPr>
        <p:spPr>
          <a:xfrm>
            <a:off x="5844913" y="2423827"/>
            <a:ext cx="25286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 🐌</a:t>
            </a:r>
            <a:endParaRPr lang="en-GB" sz="2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DCE101-CD84-D9FD-ED09-BCF20E10A535}"/>
              </a:ext>
            </a:extLst>
          </p:cNvPr>
          <p:cNvSpPr txBox="1"/>
          <p:nvPr/>
        </p:nvSpPr>
        <p:spPr>
          <a:xfrm>
            <a:off x="8105513" y="2861986"/>
            <a:ext cx="32446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🌠</a:t>
            </a:r>
            <a:endParaRPr lang="en-GB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F84D42-41F5-C5A6-1633-382D2C9BEF08}"/>
              </a:ext>
            </a:extLst>
          </p:cNvPr>
          <p:cNvSpPr txBox="1"/>
          <p:nvPr/>
        </p:nvSpPr>
        <p:spPr>
          <a:xfrm>
            <a:off x="5844913" y="3539524"/>
            <a:ext cx="25286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baja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🤫 </a:t>
            </a:r>
            <a:endParaRPr lang="en-GB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68A80A-94CE-D1F4-258F-93CBF25AC56D}"/>
              </a:ext>
            </a:extLst>
          </p:cNvPr>
          <p:cNvSpPr txBox="1"/>
          <p:nvPr/>
        </p:nvSpPr>
        <p:spPr>
          <a:xfrm>
            <a:off x="7710563" y="4158373"/>
            <a:ext cx="767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voz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abeja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🐝</a:t>
            </a:r>
          </a:p>
        </p:txBody>
      </p:sp>
      <p:sp>
        <p:nvSpPr>
          <p:cNvPr id="23" name="Google Shape;387;p19">
            <a:extLst>
              <a:ext uri="{FF2B5EF4-FFF2-40B4-BE49-F238E27FC236}">
                <a16:creationId xmlns:a16="http://schemas.microsoft.com/office/drawing/2014/main" id="{313F4225-BD50-5417-B8D2-A020F6C6DE33}"/>
              </a:ext>
            </a:extLst>
          </p:cNvPr>
          <p:cNvSpPr/>
          <p:nvPr/>
        </p:nvSpPr>
        <p:spPr>
          <a:xfrm>
            <a:off x="11248362" y="2825527"/>
            <a:ext cx="516951" cy="3379042"/>
          </a:xfrm>
          <a:prstGeom prst="rect">
            <a:avLst/>
          </a:prstGeom>
          <a:solidFill>
            <a:srgbClr val="FF33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5" name="Google Shape;389;p19">
            <a:extLst>
              <a:ext uri="{FF2B5EF4-FFF2-40B4-BE49-F238E27FC236}">
                <a16:creationId xmlns:a16="http://schemas.microsoft.com/office/drawing/2014/main" id="{28577EAB-2E14-D051-2EFB-AE028680BA5A}"/>
              </a:ext>
            </a:extLst>
          </p:cNvPr>
          <p:cNvCxnSpPr>
            <a:cxnSpLocks/>
          </p:cNvCxnSpPr>
          <p:nvPr/>
        </p:nvCxnSpPr>
        <p:spPr>
          <a:xfrm>
            <a:off x="11946554" y="2814099"/>
            <a:ext cx="0" cy="3379044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390;p19">
            <a:extLst>
              <a:ext uri="{FF2B5EF4-FFF2-40B4-BE49-F238E27FC236}">
                <a16:creationId xmlns:a16="http://schemas.microsoft.com/office/drawing/2014/main" id="{B376BF12-5B48-F0D9-95F3-3FCFFFCF741D}"/>
              </a:ext>
            </a:extLst>
          </p:cNvPr>
          <p:cNvCxnSpPr>
            <a:cxnSpLocks/>
          </p:cNvCxnSpPr>
          <p:nvPr/>
        </p:nvCxnSpPr>
        <p:spPr>
          <a:xfrm>
            <a:off x="11938690" y="2798183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" name="Google Shape;391;p19">
            <a:extLst>
              <a:ext uri="{FF2B5EF4-FFF2-40B4-BE49-F238E27FC236}">
                <a16:creationId xmlns:a16="http://schemas.microsoft.com/office/drawing/2014/main" id="{B7A30457-2508-ADF3-B95A-5721617AFF41}"/>
              </a:ext>
            </a:extLst>
          </p:cNvPr>
          <p:cNvCxnSpPr>
            <a:cxnSpLocks/>
          </p:cNvCxnSpPr>
          <p:nvPr/>
        </p:nvCxnSpPr>
        <p:spPr>
          <a:xfrm>
            <a:off x="11940157" y="6193142"/>
            <a:ext cx="223189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395;p19">
            <a:extLst>
              <a:ext uri="{FF2B5EF4-FFF2-40B4-BE49-F238E27FC236}">
                <a16:creationId xmlns:a16="http://schemas.microsoft.com/office/drawing/2014/main" id="{8F04CBD8-09B9-061E-7393-2F21B1CC93FB}"/>
              </a:ext>
            </a:extLst>
          </p:cNvPr>
          <p:cNvSpPr/>
          <p:nvPr/>
        </p:nvSpPr>
        <p:spPr>
          <a:xfrm>
            <a:off x="10968670" y="6495010"/>
            <a:ext cx="1089979" cy="31063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sp>
        <p:nvSpPr>
          <p:cNvPr id="30" name="Google Shape;388;p19">
            <a:extLst>
              <a:ext uri="{FF2B5EF4-FFF2-40B4-BE49-F238E27FC236}">
                <a16:creationId xmlns:a16="http://schemas.microsoft.com/office/drawing/2014/main" id="{AA8A45BA-6E4B-05AF-CFDF-0815A3E4BF64}"/>
              </a:ext>
            </a:extLst>
          </p:cNvPr>
          <p:cNvSpPr/>
          <p:nvPr/>
        </p:nvSpPr>
        <p:spPr>
          <a:xfrm>
            <a:off x="11244235" y="2825525"/>
            <a:ext cx="518389" cy="3379044"/>
          </a:xfrm>
          <a:prstGeom prst="rect">
            <a:avLst/>
          </a:prstGeom>
          <a:solidFill>
            <a:srgbClr val="86CFE2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7DFD3CE-2236-2D95-F2B0-FB8B721C3C83}"/>
              </a:ext>
            </a:extLst>
          </p:cNvPr>
          <p:cNvSpPr txBox="1"/>
          <p:nvPr/>
        </p:nvSpPr>
        <p:spPr>
          <a:xfrm>
            <a:off x="10935264" y="2435574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[1 </a:t>
            </a:r>
            <a:r>
              <a:rPr lang="en-GB" sz="16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minuto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]</a:t>
            </a:r>
          </a:p>
        </p:txBody>
      </p:sp>
      <p:pic>
        <p:nvPicPr>
          <p:cNvPr id="35" name="Google Shape;282;p13" descr="Reading, Book, Symbol, Icon, Reader, Man">
            <a:extLst>
              <a:ext uri="{FF2B5EF4-FFF2-40B4-BE49-F238E27FC236}">
                <a16:creationId xmlns:a16="http://schemas.microsoft.com/office/drawing/2014/main" id="{1A3FC0DF-2997-952C-259C-ABDB6293BB32}"/>
              </a:ext>
            </a:extLst>
          </p:cNvPr>
          <p:cNvPicPr preferRelativeResize="0"/>
          <p:nvPr/>
        </p:nvPicPr>
        <p:blipFill rotWithShape="1">
          <a:blip r:embed="rId6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B897F9EF-0871-2F58-27AB-9E2A8946D221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</p:spTree>
    <p:extLst>
      <p:ext uri="{BB962C8B-B14F-4D97-AF65-F5344CB8AC3E}">
        <p14:creationId xmlns:p14="http://schemas.microsoft.com/office/powerpoint/2010/main" val="33329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1.11111E-6 L 2.91667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11111E-6 L -4.16667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96296E-6 L -2.91667E-6 -0.07223 " pathEditMode="relative" rAng="0" ptsTypes="AA">
                                      <p:cBhvr>
                                        <p:cTn id="3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07407E-6 L 3.33333E-6 -0.07223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1.48148E-6 L -2.91667E-6 -0.07222 " pathEditMode="relative" rAng="0" ptsTypes="AA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9167E-6 -4.81481E-6 L 4.79167E-6 -0.07222 " pathEditMode="relative" rAng="0" ptsTypes="AA">
                                      <p:cBhvr>
                                        <p:cTn id="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9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0" dur="59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090" y="-138151"/>
            <a:ext cx="3602910" cy="1068323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[a] 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0193A5-55F6-F68B-1BAD-F867D18CB8CC}"/>
              </a:ext>
            </a:extLst>
          </p:cNvPr>
          <p:cNvSpPr txBox="1"/>
          <p:nvPr/>
        </p:nvSpPr>
        <p:spPr>
          <a:xfrm>
            <a:off x="466767" y="2014265"/>
            <a:ext cx="58146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 de Sevilla.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Estudia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en Madrid.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Habla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francés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Viaja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mucho a Francia.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7E3A9C-C49E-73D2-57C3-1C705559C49B}"/>
              </a:ext>
            </a:extLst>
          </p:cNvPr>
          <p:cNvSpPr txBox="1"/>
          <p:nvPr/>
        </p:nvSpPr>
        <p:spPr>
          <a:xfrm>
            <a:off x="705669" y="4253839"/>
            <a:ext cx="400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Intereses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4E928-4217-721C-9AE6-5A569417E8E7}"/>
              </a:ext>
            </a:extLst>
          </p:cNvPr>
          <p:cNvSpPr txBox="1"/>
          <p:nvPr/>
        </p:nvSpPr>
        <p:spPr>
          <a:xfrm>
            <a:off x="705669" y="1501469"/>
            <a:ext cx="4005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Biografía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29A06-A1B1-CB0D-EE31-F5274BED6598}"/>
              </a:ext>
            </a:extLst>
          </p:cNvPr>
          <p:cNvSpPr txBox="1"/>
          <p:nvPr/>
        </p:nvSpPr>
        <p:spPr>
          <a:xfrm>
            <a:off x="466767" y="4703973"/>
            <a:ext cx="4005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memoria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reflexión</a:t>
            </a:r>
            <a:endParaRPr lang="en-GB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 romance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Escribir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65609-35DC-64F0-F8ED-8D2CCDA58F36}"/>
              </a:ext>
            </a:extLst>
          </p:cNvPr>
          <p:cNvSpPr txBox="1"/>
          <p:nvPr/>
        </p:nvSpPr>
        <p:spPr>
          <a:xfrm>
            <a:off x="8636000" y="6402689"/>
            <a:ext cx="3557169" cy="400110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viajar 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– to travel, travelling</a:t>
            </a:r>
            <a:endParaRPr lang="en-GB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D3E8A3-7588-6403-8129-80981C4827B7}"/>
              </a:ext>
            </a:extLst>
          </p:cNvPr>
          <p:cNvSpPr txBox="1"/>
          <p:nvPr/>
        </p:nvSpPr>
        <p:spPr>
          <a:xfrm>
            <a:off x="1750924" y="822220"/>
            <a:ext cx="802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*: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Antonio Machado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(1875-1913)</a:t>
            </a:r>
          </a:p>
        </p:txBody>
      </p:sp>
      <p:pic>
        <p:nvPicPr>
          <p:cNvPr id="13" name="Picture 12" descr="A picture containing map, text, atlas&#10;&#10;Description automatically generated">
            <a:extLst>
              <a:ext uri="{FF2B5EF4-FFF2-40B4-BE49-F238E27FC236}">
                <a16:creationId xmlns:a16="http://schemas.microsoft.com/office/drawing/2014/main" id="{9EC73BAB-C9E8-4A6E-F94A-4E18B77F72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12" y="1965324"/>
            <a:ext cx="5008621" cy="386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90" y="39650"/>
            <a:ext cx="3439703" cy="7828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[b]: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A91705D-5459-915B-8BC1-55AD60A1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373" y="2642931"/>
            <a:ext cx="3347574" cy="44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bujo para colorear Rafael Nadal - Tenis">
            <a:extLst>
              <a:ext uri="{FF2B5EF4-FFF2-40B4-BE49-F238E27FC236}">
                <a16:creationId xmlns:a16="http://schemas.microsoft.com/office/drawing/2014/main" id="{64AB2BF6-B772-1D3A-4832-C66E2D064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1" y="3004227"/>
            <a:ext cx="2728977" cy="374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73D60D7-467F-DFCC-1295-FBAB56BA2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270" y="3134744"/>
            <a:ext cx="2679954" cy="348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0BEC23-FD4B-0241-B493-F4868F373A32}"/>
              </a:ext>
            </a:extLst>
          </p:cNvPr>
          <p:cNvSpPr/>
          <p:nvPr/>
        </p:nvSpPr>
        <p:spPr>
          <a:xfrm>
            <a:off x="0" y="2461932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</a:t>
            </a:r>
            <a:endParaRPr lang="en-US" sz="72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488F2D-E79E-7502-8EF5-0C08A2F6104A}"/>
              </a:ext>
            </a:extLst>
          </p:cNvPr>
          <p:cNvSpPr/>
          <p:nvPr/>
        </p:nvSpPr>
        <p:spPr>
          <a:xfrm>
            <a:off x="4053194" y="2461932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E9C24E-F4D8-768D-1EC4-F877D9A9FF56}"/>
              </a:ext>
            </a:extLst>
          </p:cNvPr>
          <p:cNvSpPr/>
          <p:nvPr/>
        </p:nvSpPr>
        <p:spPr>
          <a:xfrm>
            <a:off x="7069613" y="2286194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c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88263B0-15B0-6ABE-7E75-8D318E985754}"/>
              </a:ext>
            </a:extLst>
          </p:cNvPr>
          <p:cNvSpPr/>
          <p:nvPr/>
        </p:nvSpPr>
        <p:spPr>
          <a:xfrm>
            <a:off x="990601" y="1689489"/>
            <a:ext cx="5486400" cy="584775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¿Quién es Antonio Machado?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9BE7436B-23FF-22E4-05F6-7E3E31ECFE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1710985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6EAECF-87BA-2E24-B33A-761DB3D0C27B}"/>
              </a:ext>
            </a:extLst>
          </p:cNvPr>
          <p:cNvSpPr txBox="1"/>
          <p:nvPr/>
        </p:nvSpPr>
        <p:spPr>
          <a:xfrm>
            <a:off x="0" y="881128"/>
            <a:ext cx="8028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autor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*: 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Antonio Machado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(1875-1913)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68F79-122B-4562-A481-AB6400B5E5E1}"/>
              </a:ext>
            </a:extLst>
          </p:cNvPr>
          <p:cNvSpPr txBox="1"/>
          <p:nvPr/>
        </p:nvSpPr>
        <p:spPr>
          <a:xfrm>
            <a:off x="9144000" y="1845857"/>
            <a:ext cx="3048000" cy="369332"/>
          </a:xfrm>
          <a:prstGeom prst="rect">
            <a:avLst/>
          </a:prstGeom>
          <a:solidFill>
            <a:srgbClr val="CAE8AA"/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)</a:t>
            </a:r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autor</a:t>
            </a:r>
            <a:r>
              <a:rPr lang="en-GB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 panose="020B0502020202020204" pitchFamily="34" charset="0"/>
              </a:rPr>
              <a:t>– author (m.)</a:t>
            </a:r>
          </a:p>
        </p:txBody>
      </p:sp>
    </p:spTree>
    <p:extLst>
      <p:ext uri="{BB962C8B-B14F-4D97-AF65-F5344CB8AC3E}">
        <p14:creationId xmlns:p14="http://schemas.microsoft.com/office/powerpoint/2010/main" val="162659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90" y="39650"/>
            <a:ext cx="3439703" cy="7828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 [c]: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88263B0-15B0-6ABE-7E75-8D318E985754}"/>
              </a:ext>
            </a:extLst>
          </p:cNvPr>
          <p:cNvSpPr/>
          <p:nvPr/>
        </p:nvSpPr>
        <p:spPr>
          <a:xfrm>
            <a:off x="1172101" y="983377"/>
            <a:ext cx="7700028" cy="660391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¿Cómo está Antonio Machado en la foto?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9BE7436B-23FF-22E4-05F6-7E3E31ECF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171" y="924592"/>
            <a:ext cx="914400" cy="914400"/>
          </a:xfrm>
          <a:prstGeom prst="rect">
            <a:avLst/>
          </a:prstGeom>
        </p:spPr>
      </p:pic>
      <p:pic>
        <p:nvPicPr>
          <p:cNvPr id="5" name="Picture 2" descr="Antonio Machado Â© EFE">
            <a:extLst>
              <a:ext uri="{FF2B5EF4-FFF2-40B4-BE49-F238E27FC236}">
                <a16:creationId xmlns:a16="http://schemas.microsoft.com/office/drawing/2014/main" id="{737CA43E-B5E3-9BC3-9EAC-5A40EB3D6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5" r="19024"/>
          <a:stretch/>
        </p:blipFill>
        <p:spPr bwMode="auto">
          <a:xfrm>
            <a:off x="420992" y="2156613"/>
            <a:ext cx="3683001" cy="313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C6F01FC-8A07-D554-2419-E2452D7A4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35" y="1381792"/>
            <a:ext cx="3347574" cy="446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361DBB5-6CE3-E47E-272D-7C4134A5203C}"/>
              </a:ext>
            </a:extLst>
          </p:cNvPr>
          <p:cNvSpPr/>
          <p:nvPr/>
        </p:nvSpPr>
        <p:spPr>
          <a:xfrm>
            <a:off x="4422213" y="1966567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effectLst/>
                <a:latin typeface="Segoe Print" panose="02000600000000000000" pitchFamily="2" charset="0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4FFF7C-9AD9-D700-B50D-3435591F8CAB}"/>
              </a:ext>
            </a:extLst>
          </p:cNvPr>
          <p:cNvSpPr/>
          <p:nvPr/>
        </p:nvSpPr>
        <p:spPr>
          <a:xfrm>
            <a:off x="181387" y="1907569"/>
            <a:ext cx="11998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 cmpd="sng">
                  <a:solidFill>
                    <a:srgbClr val="FF0066"/>
                  </a:solidFill>
                  <a:prstDash val="solid"/>
                </a:ln>
                <a:solidFill>
                  <a:srgbClr val="FF4B94"/>
                </a:solidFill>
                <a:latin typeface="Segoe Print" panose="02000600000000000000" pitchFamily="2" charset="0"/>
              </a:rPr>
              <a:t>a</a:t>
            </a:r>
            <a:endParaRPr lang="en-US" sz="7200" b="1" cap="none" spc="0" dirty="0">
              <a:ln w="12700" cmpd="sng">
                <a:solidFill>
                  <a:srgbClr val="FF0066"/>
                </a:solidFill>
                <a:prstDash val="solid"/>
              </a:ln>
              <a:solidFill>
                <a:srgbClr val="FF4B94"/>
              </a:solidFill>
              <a:effectLst/>
              <a:latin typeface="Segoe Print" panose="02000600000000000000" pitchFamily="2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19D6596-441D-DE69-2198-07F4FE018AD7}"/>
              </a:ext>
            </a:extLst>
          </p:cNvPr>
          <p:cNvSpPr/>
          <p:nvPr/>
        </p:nvSpPr>
        <p:spPr>
          <a:xfrm>
            <a:off x="8406231" y="3007957"/>
            <a:ext cx="2403392" cy="1324814"/>
          </a:xfrm>
          <a:prstGeom prst="wedgeEllipseCallout">
            <a:avLst>
              <a:gd name="adj1" fmla="val 37533"/>
              <a:gd name="adj2" fmla="val 65984"/>
            </a:avLst>
          </a:prstGeom>
          <a:solidFill>
            <a:srgbClr val="FF75BA"/>
          </a:solidFill>
          <a:ln>
            <a:solidFill>
              <a:srgbClr val="FF75BA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latin typeface="Segoe Print" panose="020006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587B38-5270-0DF1-6525-4E4287F41975}"/>
              </a:ext>
            </a:extLst>
          </p:cNvPr>
          <p:cNvSpPr txBox="1"/>
          <p:nvPr/>
        </p:nvSpPr>
        <p:spPr>
          <a:xfrm>
            <a:off x="8536060" y="3242436"/>
            <a:ext cx="2273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002060"/>
                </a:solidFill>
                <a:latin typeface="Segoe Print" panose="02000600000000000000" pitchFamily="2" charset="0"/>
              </a:rPr>
              <a:t>Está…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9362B4-E6AE-72A4-253A-0D4BC03DF411}"/>
              </a:ext>
            </a:extLst>
          </p:cNvPr>
          <p:cNvSpPr txBox="1"/>
          <p:nvPr/>
        </p:nvSpPr>
        <p:spPr>
          <a:xfrm>
            <a:off x="10333123" y="4705610"/>
            <a:ext cx="17988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serious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quiet 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happy</a:t>
            </a:r>
          </a:p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pleased</a:t>
            </a:r>
          </a:p>
        </p:txBody>
      </p:sp>
    </p:spTree>
    <p:extLst>
      <p:ext uri="{BB962C8B-B14F-4D97-AF65-F5344CB8AC3E}">
        <p14:creationId xmlns:p14="http://schemas.microsoft.com/office/powerpoint/2010/main" val="6426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290" y="39650"/>
            <a:ext cx="3439703" cy="7828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 :</a:t>
            </a:r>
            <a:endParaRPr lang="en-GB" sz="3200" dirty="0"/>
          </a:p>
        </p:txBody>
      </p:sp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73346DFF-7225-F17B-7032-58916694D167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282;p13" descr="Reading, Book, Symbol, Icon, Reader, Man">
            <a:extLst>
              <a:ext uri="{FF2B5EF4-FFF2-40B4-BE49-F238E27FC236}">
                <a16:creationId xmlns:a16="http://schemas.microsoft.com/office/drawing/2014/main" id="{68B9556B-22E5-0EBF-AAB7-25ADAAA55B1E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918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CB7E1C-E5B3-F467-5429-44ED50529567}"/>
              </a:ext>
            </a:extLst>
          </p:cNvPr>
          <p:cNvSpPr txBox="1">
            <a:spLocks/>
          </p:cNvSpPr>
          <p:nvPr/>
        </p:nvSpPr>
        <p:spPr>
          <a:xfrm>
            <a:off x="11283833" y="91655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B88263B0-15B0-6ABE-7E75-8D318E985754}"/>
              </a:ext>
            </a:extLst>
          </p:cNvPr>
          <p:cNvSpPr/>
          <p:nvPr/>
        </p:nvSpPr>
        <p:spPr>
          <a:xfrm>
            <a:off x="2251767" y="746250"/>
            <a:ext cx="5546033" cy="660391"/>
          </a:xfrm>
          <a:prstGeom prst="wedgeRoundRectCallout">
            <a:avLst>
              <a:gd name="adj1" fmla="val -54777"/>
              <a:gd name="adj2" fmla="val 17196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 y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practica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poema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9BE7436B-23FF-22E4-05F6-7E3E31ECF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2837" y="687465"/>
            <a:ext cx="914400" cy="914400"/>
          </a:xfrm>
          <a:prstGeom prst="rect">
            <a:avLst/>
          </a:prstGeom>
        </p:spPr>
      </p:pic>
      <p:pic>
        <p:nvPicPr>
          <p:cNvPr id="11" name="Online Media 4" title="Poesía infantil La plaza tiene una torre.">
            <a:hlinkClick r:id="" action="ppaction://media"/>
            <a:extLst>
              <a:ext uri="{FF2B5EF4-FFF2-40B4-BE49-F238E27FC236}">
                <a16:creationId xmlns:a16="http://schemas.microsoft.com/office/drawing/2014/main" id="{639CA35B-3414-22E7-EE88-23E51742A06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847237" y="1666797"/>
            <a:ext cx="6671163" cy="50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457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9448</TotalTime>
  <Words>1452</Words>
  <Application>Microsoft Office PowerPoint</Application>
  <PresentationFormat>Widescreen</PresentationFormat>
  <Paragraphs>149</Paragraphs>
  <Slides>7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</vt:lpstr>
      <vt:lpstr>Baguet Script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Saying what I and others like/dislike, and have to do</vt:lpstr>
      <vt:lpstr>Follow up 1: </vt:lpstr>
      <vt:lpstr>Follow up 2 [a] :</vt:lpstr>
      <vt:lpstr>Follow up 2 [b]:</vt:lpstr>
      <vt:lpstr>Follow up 2 [c]:</vt:lpstr>
      <vt:lpstr>Follow up 3 :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Saying what me and others do</dc:title>
  <dc:creator>Paula Vázquez-Valero</dc:creator>
  <cp:lastModifiedBy>Rachel Hawkes</cp:lastModifiedBy>
  <cp:revision>52</cp:revision>
  <dcterms:created xsi:type="dcterms:W3CDTF">2022-01-14T14:50:57Z</dcterms:created>
  <dcterms:modified xsi:type="dcterms:W3CDTF">2023-07-05T12:11:40Z</dcterms:modified>
</cp:coreProperties>
</file>