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53" r:id="rId2"/>
    <p:sldId id="477" r:id="rId3"/>
    <p:sldId id="513" r:id="rId4"/>
    <p:sldId id="565" r:id="rId5"/>
    <p:sldId id="562" r:id="rId6"/>
    <p:sldId id="762" r:id="rId7"/>
    <p:sldId id="834" r:id="rId8"/>
    <p:sldId id="350" r:id="rId9"/>
    <p:sldId id="921" r:id="rId10"/>
    <p:sldId id="922" r:id="rId11"/>
    <p:sldId id="923" r:id="rId12"/>
    <p:sldId id="924" r:id="rId13"/>
    <p:sldId id="763" r:id="rId14"/>
    <p:sldId id="764" r:id="rId15"/>
    <p:sldId id="5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FF"/>
    <a:srgbClr val="FF0066"/>
    <a:srgbClr val="FF3399"/>
    <a:srgbClr val="85CFE1"/>
    <a:srgbClr val="4A8522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85A154-1930-40F8-A2BB-B466155F3CA1}" v="57" dt="2023-01-26T15:15:39.2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13" autoAdjust="0"/>
    <p:restoredTop sz="56169" autoAdjust="0"/>
  </p:normalViewPr>
  <p:slideViewPr>
    <p:cSldViewPr snapToGrid="0">
      <p:cViewPr varScale="1">
        <p:scale>
          <a:sx n="41" d="100"/>
          <a:sy n="41" d="100"/>
        </p:scale>
        <p:origin x="43" y="1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Stress 3</a:t>
            </a:r>
          </a:p>
          <a:p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jugar [356] amigo [210] amiga [1172] carta [627] 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cuerda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[2116]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escondite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[&gt;5000] 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fútbol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[1471] habitación [1069] hermano [333] hermana [3409]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1" i="0" u="none" strike="noStrike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línea </a:t>
            </a:r>
            <a:r>
              <a:rPr lang="es-ES" sz="1800" b="0" i="0" u="none" strike="noStrike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[476]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tenis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[4856] pelota [2270] solo [181] con [14]  en [5] </a:t>
            </a:r>
            <a:endParaRPr lang="en-GB" sz="1200" b="1" i="0" u="none" strike="noStrike" kern="12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beber [1085] aula [3501] bocadillo [&gt;5000] chocolate [3408] comida [906] compañero / compañera [551] ejercicio [1162] español [262] patio [1197] profesor / profesora [501] salón [1722] tarea [995] caliente [1810] en [5]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previously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revisited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–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er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verbs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: aprender  [428] comer [347] hacer [26] leer [209] </a:t>
            </a:r>
          </a:p>
          <a:p>
            <a:r>
              <a:rPr lang="es-ES" sz="12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evisit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tienes [tener 19] tiene [tener 19] árbol [748] calle [269] escuela [424] estadio [2581] hotel [1163] iglesia [437] mentira [1673] museo [1114] parque [1354] piscina [4604] puente [1715] plaza [806] universidad [387] verdad [176] allí [197] aquí [130] blanco [372] bonito [891] perfecto [1115] grande [66] alto [231] verde [812] unos, unas [&gt;5000]</a:t>
            </a:r>
            <a:r>
              <a:rPr lang="es-ES" sz="1800" dirty="0"/>
              <a:t> </a:t>
            </a:r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Glossed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800" b="1" dirty="0" err="1"/>
              <a:t>activo</a:t>
            </a:r>
            <a:r>
              <a:rPr lang="en-US" sz="1800" b="0" dirty="0"/>
              <a:t> [1278]</a:t>
            </a: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[4/5]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FAA6D-8055-400A-BBF5-68275BAEE52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656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[5/5]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FAA6D-8055-400A-BBF5-68275BAEE52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055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3</a:t>
            </a:r>
            <a:r>
              <a:rPr lang="en-GB" b="0" baseline="30000" dirty="0"/>
              <a:t>rd</a:t>
            </a:r>
            <a:r>
              <a:rPr lang="en-GB" b="0" dirty="0"/>
              <a:t> person plural for–</a:t>
            </a:r>
            <a:r>
              <a:rPr lang="en-GB" b="0" dirty="0" err="1"/>
              <a:t>ar</a:t>
            </a:r>
            <a:r>
              <a:rPr lang="en-GB" b="0" dirty="0"/>
              <a:t> verbs and revisit 3</a:t>
            </a:r>
            <a:r>
              <a:rPr lang="en-GB" b="0" baseline="30000" dirty="0"/>
              <a:t>rd</a:t>
            </a:r>
            <a:r>
              <a:rPr lang="en-GB" b="0" dirty="0"/>
              <a:t> person singular.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 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identification of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3</a:t>
            </a:r>
            <a:r>
              <a:rPr lang="en-GB" sz="1200" b="1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rd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 and plural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based on the verb ending; aural recognition of vocabulary.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Part 1</a:t>
            </a: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Ensure pupils are clear about the task.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the example. Ask pupils to tick Quique (he) or ‘A&amp;R’ (they).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the answer.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Play 1-5 and pupils complete.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Click to reveal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Part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1. Listen one more time and ask pupils to write any extra details in English.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lang="en-GB" dirty="0"/>
          </a:p>
          <a:p>
            <a:pPr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E.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al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fútbol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>
              <a:buNone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en la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habitación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>
              <a:buNone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Juegan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parque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>
              <a:buNone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Juegan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al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escondite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>
              <a:buNone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4.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tarde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>
              <a:buNone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Juegan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a la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cuerda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1200" dirty="0">
              <a:effectLst/>
              <a:latin typeface="Calibri" panose="020F0502020204030204" pitchFamily="34" charset="0"/>
            </a:endParaRPr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711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recap one rule of stress without written accents and introduce the other.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Introduce the example words to exemplify the rule.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8778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</a:t>
            </a:r>
            <a:r>
              <a:rPr lang="en-GB" b="0" dirty="0"/>
              <a:t> 3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practise Stress 2 and Stress 3 pronunciation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Pupils work in pairs to pronounce as many Stress 2 words as they can in 60 seconds.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Click on ‘</a:t>
            </a:r>
            <a:r>
              <a:rPr lang="en-GB" dirty="0" err="1"/>
              <a:t>inicio</a:t>
            </a:r>
            <a:r>
              <a:rPr lang="en-GB" dirty="0"/>
              <a:t>’ to start the timer.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b="0" dirty="0"/>
              <a:t>Pupils then practise pronunciation of stress 3 words in pairs.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b="0" dirty="0"/>
              <a:t>Pupils could do this activity as a competitive game, in which the listening pupil checks the speaking pupils’ pronunciation, and if s/he selects and says a word from the wrong category, s/he is sent back to the beginning to start again.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b="0" dirty="0"/>
              <a:t>Click to highlight 12 words from this week’s revisiting sets and elicit English meanings.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b="0" dirty="0"/>
              <a:t>Alternatively, or additionally, prompt students to recall the Spanish by prompting with English meanings of these 12 words. E.g. ¿</a:t>
            </a:r>
            <a:r>
              <a:rPr lang="en-GB" b="0" dirty="0" err="1"/>
              <a:t>Cómo</a:t>
            </a:r>
            <a:r>
              <a:rPr lang="en-GB" b="0" dirty="0"/>
              <a:t> se dice ‘question’ </a:t>
            </a:r>
            <a:r>
              <a:rPr lang="en-GB" b="0" dirty="0" err="1"/>
              <a:t>en</a:t>
            </a:r>
            <a:r>
              <a:rPr lang="en-GB" b="0" dirty="0"/>
              <a:t> </a:t>
            </a:r>
            <a:r>
              <a:rPr lang="en-GB" b="0" dirty="0" err="1"/>
              <a:t>español</a:t>
            </a:r>
            <a:r>
              <a:rPr lang="en-GB" b="0" dirty="0"/>
              <a:t>?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endParaRPr lang="en-GB" b="0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b="1" dirty="0"/>
              <a:t>NB</a:t>
            </a:r>
            <a:r>
              <a:rPr lang="en-GB" b="0" dirty="0"/>
              <a:t>. Most of these words have been previously taught and are being revisited this week.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GB" b="0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8089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(one slide)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this week.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baseline="0" dirty="0"/>
              <a:t>1.Teacher introduces items one by one (word, then picture and English) and pupils practise pronunciation aloud.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Alternatively, </a:t>
            </a:r>
            <a:r>
              <a:rPr lang="en-GB" b="0" dirty="0"/>
              <a:t>pupils </a:t>
            </a:r>
            <a:r>
              <a:rPr lang="en-GB" b="0" baseline="0" dirty="0"/>
              <a:t>work in pairs, reading the Spanish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and pictures (one by one) and pupils try to recall the English orally (chorally), looking at the Spanish (1 minute).</a:t>
            </a:r>
            <a:br>
              <a:rPr lang="en-GB" b="0" baseline="0" dirty="0"/>
            </a:br>
            <a:r>
              <a:rPr lang="en-GB" b="0" baseline="0" dirty="0"/>
              <a:t>3. Teacher removes Spanish word and elicits Spanish from pupils. (The word is replaced with a gapped version).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="0" baseline="0" dirty="0"/>
              <a:t>F</a:t>
            </a:r>
            <a:r>
              <a:rPr lang="en-GB" baseline="0" dirty="0"/>
              <a:t>urther rounds of learning can be facilitated by one pupil turning away from the board, and his/her partner asking him/her the meanings (‘</a:t>
            </a:r>
            <a:r>
              <a:rPr lang="en-GB" baseline="0" dirty="0" err="1"/>
              <a:t>Cómo</a:t>
            </a:r>
            <a:r>
              <a:rPr lang="en-GB" baseline="0" dirty="0"/>
              <a:t> se dice X en español?’).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set the scene for this week’s lesson and introduce pupils to a traditional sport from the Basque Country</a:t>
            </a:r>
            <a:r>
              <a:rPr lang="en-US" b="1" dirty="0"/>
              <a:t>;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comprehension of previously taught vocabulary and recognition of cognates/near-cognates.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read the text aloud with teacher support, as needed.</a:t>
            </a:r>
          </a:p>
          <a:p>
            <a:pPr marL="228600" indent="-228600">
              <a:buAutoNum type="arabicPeriod"/>
            </a:pPr>
            <a:r>
              <a:rPr lang="en-US" b="0" dirty="0"/>
              <a:t>Click on Sofía to hear an audio version of the text, if desired.</a:t>
            </a:r>
          </a:p>
          <a:p>
            <a:r>
              <a:rPr lang="en-US" b="0" dirty="0"/>
              <a:t>3. Pupils focus on the English words and identify the Spanish words from the bold words in the text.  Pupils can volunteer answers in any click – teacher clicks on the English word and the Spanish translation appears.</a:t>
            </a:r>
          </a:p>
          <a:p>
            <a:r>
              <a:rPr lang="en-US" b="0" dirty="0"/>
              <a:t>4. Teachers elicit an oral translation of the text from the class to establish the context of this week’s lesson.</a:t>
            </a:r>
          </a:p>
          <a:p>
            <a:endParaRPr lang="en-US" b="0" dirty="0"/>
          </a:p>
          <a:p>
            <a:r>
              <a:rPr lang="en-US" b="1" dirty="0" err="1"/>
              <a:t>activo</a:t>
            </a:r>
            <a:r>
              <a:rPr lang="en-US" b="0" dirty="0"/>
              <a:t> [1278]</a:t>
            </a:r>
          </a:p>
          <a:p>
            <a:endParaRPr lang="en-US" b="0" dirty="0"/>
          </a:p>
          <a:p>
            <a:r>
              <a:rPr lang="en-US" b="0" dirty="0"/>
              <a:t>Children playing pelota </a:t>
            </a:r>
            <a:r>
              <a:rPr lang="en-US" b="0" dirty="0" err="1"/>
              <a:t>vasca</a:t>
            </a:r>
            <a:r>
              <a:rPr lang="en-US" b="0" dirty="0"/>
              <a:t>: https://elpais.com/ccaa/2015/11/30/paisvasco/1448887844_697093.html#?prm=copy_link</a:t>
            </a:r>
          </a:p>
          <a:p>
            <a:r>
              <a:rPr lang="en-US" b="0" dirty="0"/>
              <a:t>Rackets: https://frontonmexico.com.mx/mundial-absoluto-de-pelota-vasca-barcelona-2018/</a:t>
            </a:r>
          </a:p>
          <a:p>
            <a:r>
              <a:rPr lang="en-GB" dirty="0"/>
              <a:t>Map: De TUBS - </a:t>
            </a:r>
            <a:r>
              <a:rPr lang="en-GB" dirty="0" err="1"/>
              <a:t>Esta</a:t>
            </a:r>
            <a:r>
              <a:rPr lang="en-GB" dirty="0"/>
              <a:t> imagen vectorial </a:t>
            </a:r>
            <a:r>
              <a:rPr lang="en-GB" dirty="0" err="1"/>
              <a:t>incluye</a:t>
            </a:r>
            <a:r>
              <a:rPr lang="en-GB" dirty="0"/>
              <a:t> </a:t>
            </a:r>
            <a:r>
              <a:rPr lang="en-GB" dirty="0" err="1"/>
              <a:t>elementos</a:t>
            </a:r>
            <a:r>
              <a:rPr lang="en-GB" dirty="0"/>
              <a:t> que </a:t>
            </a:r>
            <a:r>
              <a:rPr lang="en-GB" dirty="0" err="1"/>
              <a:t>han</a:t>
            </a:r>
            <a:r>
              <a:rPr lang="en-GB" dirty="0"/>
              <a:t> </a:t>
            </a:r>
            <a:r>
              <a:rPr lang="en-GB" dirty="0" err="1"/>
              <a:t>sido</a:t>
            </a:r>
            <a:r>
              <a:rPr lang="en-GB" dirty="0"/>
              <a:t> </a:t>
            </a:r>
            <a:r>
              <a:rPr lang="en-GB" dirty="0" err="1"/>
              <a:t>tomados</a:t>
            </a:r>
            <a:r>
              <a:rPr lang="en-GB" dirty="0"/>
              <a:t> o </a:t>
            </a:r>
            <a:r>
              <a:rPr lang="en-GB" dirty="0" err="1"/>
              <a:t>adaptados</a:t>
            </a:r>
            <a:r>
              <a:rPr lang="en-GB" dirty="0"/>
              <a:t> de </a:t>
            </a:r>
            <a:r>
              <a:rPr lang="en-GB" dirty="0" err="1"/>
              <a:t>esta</a:t>
            </a:r>
            <a:r>
              <a:rPr lang="en-GB" dirty="0"/>
              <a:t>:, CC BY-SA 3.0, https://commons.wikimedia.org/w/index.php?curid=14520652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8332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the use of the preposition ‘a’ after ‘jugar’, and the contraction ‘al’.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‘to the’.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587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identify the correct preposition and article or contraction.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bring the sentence, and focus pupils attention to gender of the noun (</a:t>
            </a:r>
            <a:r>
              <a:rPr lang="en-GB" dirty="0" err="1"/>
              <a:t>fútbol</a:t>
            </a:r>
            <a:r>
              <a:rPr lang="en-GB" dirty="0"/>
              <a:t> = masculine).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Give pupils 20-30 seconds to read the sentence aloud in pairs and decide the correct word for the gap.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Elicit response from pupils.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There are 5 sentences in total, including the example.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on the pink letter/number to hear the audio.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FAA6D-8055-400A-BBF5-68275BAEE52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43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[2/5]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FAA6D-8055-400A-BBF5-68275BAEE52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674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[3/5]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FAA6D-8055-400A-BBF5-68275BAEE52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484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8.wav"/><Relationship Id="rId3" Type="http://schemas.openxmlformats.org/officeDocument/2006/relationships/image" Target="../media/image12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audio" Target="../media/audio45.wav"/><Relationship Id="rId4" Type="http://schemas.openxmlformats.org/officeDocument/2006/relationships/image" Target="../media/image22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9.wav"/><Relationship Id="rId3" Type="http://schemas.openxmlformats.org/officeDocument/2006/relationships/image" Target="../media/image12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audio" Target="../media/audio45.wav"/><Relationship Id="rId4" Type="http://schemas.openxmlformats.org/officeDocument/2006/relationships/image" Target="../media/image22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0.wav"/><Relationship Id="rId3" Type="http://schemas.openxmlformats.org/officeDocument/2006/relationships/image" Target="../media/image12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audio" Target="../media/audio45.wav"/><Relationship Id="rId4" Type="http://schemas.openxmlformats.org/officeDocument/2006/relationships/image" Target="../media/image22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5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7.wav"/><Relationship Id="rId13" Type="http://schemas.openxmlformats.org/officeDocument/2006/relationships/image" Target="../media/image15.png"/><Relationship Id="rId3" Type="http://schemas.openxmlformats.org/officeDocument/2006/relationships/audio" Target="../media/audio53.wav"/><Relationship Id="rId7" Type="http://schemas.openxmlformats.org/officeDocument/2006/relationships/audio" Target="../media/audio56.wav"/><Relationship Id="rId12" Type="http://schemas.openxmlformats.org/officeDocument/2006/relationships/audio" Target="../media/audio61.wav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6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audio" Target="../media/audio60.wav"/><Relationship Id="rId5" Type="http://schemas.openxmlformats.org/officeDocument/2006/relationships/audio" Target="../media/audio55.wav"/><Relationship Id="rId15" Type="http://schemas.openxmlformats.org/officeDocument/2006/relationships/image" Target="../media/image21.svg"/><Relationship Id="rId10" Type="http://schemas.openxmlformats.org/officeDocument/2006/relationships/audio" Target="../media/audio59.wav"/><Relationship Id="rId4" Type="http://schemas.openxmlformats.org/officeDocument/2006/relationships/audio" Target="../media/audio54.wav"/><Relationship Id="rId9" Type="http://schemas.openxmlformats.org/officeDocument/2006/relationships/audio" Target="../media/audio58.wav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6.png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audio" Target="../media/audio18.wav"/><Relationship Id="rId18" Type="http://schemas.openxmlformats.org/officeDocument/2006/relationships/audio" Target="../media/audio23.wav"/><Relationship Id="rId3" Type="http://schemas.openxmlformats.org/officeDocument/2006/relationships/image" Target="../media/image12.png"/><Relationship Id="rId7" Type="http://schemas.openxmlformats.org/officeDocument/2006/relationships/audio" Target="../media/audio12.wav"/><Relationship Id="rId12" Type="http://schemas.openxmlformats.org/officeDocument/2006/relationships/audio" Target="../media/audio17.wav"/><Relationship Id="rId17" Type="http://schemas.openxmlformats.org/officeDocument/2006/relationships/audio" Target="../media/audio22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21.wav"/><Relationship Id="rId20" Type="http://schemas.openxmlformats.org/officeDocument/2006/relationships/audio" Target="../media/audio25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5" Type="http://schemas.openxmlformats.org/officeDocument/2006/relationships/audio" Target="../media/audio10.wav"/><Relationship Id="rId15" Type="http://schemas.openxmlformats.org/officeDocument/2006/relationships/audio" Target="../media/audio20.wav"/><Relationship Id="rId10" Type="http://schemas.openxmlformats.org/officeDocument/2006/relationships/audio" Target="../media/audio15.wav"/><Relationship Id="rId19" Type="http://schemas.openxmlformats.org/officeDocument/2006/relationships/audio" Target="../media/audio24.wav"/><Relationship Id="rId4" Type="http://schemas.openxmlformats.org/officeDocument/2006/relationships/audio" Target="../media/audio9.wav"/><Relationship Id="rId9" Type="http://schemas.openxmlformats.org/officeDocument/2006/relationships/audio" Target="../media/audio14.wav"/><Relationship Id="rId14" Type="http://schemas.openxmlformats.org/officeDocument/2006/relationships/audio" Target="../media/audio19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1.svg"/><Relationship Id="rId3" Type="http://schemas.openxmlformats.org/officeDocument/2006/relationships/audio" Target="../media/audio26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9.wav"/><Relationship Id="rId11" Type="http://schemas.openxmlformats.org/officeDocument/2006/relationships/image" Target="../media/image19.jpeg"/><Relationship Id="rId5" Type="http://schemas.openxmlformats.org/officeDocument/2006/relationships/audio" Target="../media/audio28.wav"/><Relationship Id="rId10" Type="http://schemas.openxmlformats.org/officeDocument/2006/relationships/image" Target="../media/image8.png"/><Relationship Id="rId4" Type="http://schemas.openxmlformats.org/officeDocument/2006/relationships/audio" Target="../media/audio27.wav"/><Relationship Id="rId9" Type="http://schemas.openxmlformats.org/officeDocument/2006/relationships/image" Target="../media/image9.png"/><Relationship Id="rId14" Type="http://schemas.openxmlformats.org/officeDocument/2006/relationships/audio" Target="../media/audio30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13" Type="http://schemas.openxmlformats.org/officeDocument/2006/relationships/audio" Target="../media/audio39.wav"/><Relationship Id="rId18" Type="http://schemas.openxmlformats.org/officeDocument/2006/relationships/image" Target="../media/image25.png"/><Relationship Id="rId3" Type="http://schemas.openxmlformats.org/officeDocument/2006/relationships/audio" Target="../media/audio31.wav"/><Relationship Id="rId21" Type="http://schemas.openxmlformats.org/officeDocument/2006/relationships/audio" Target="../media/audio40.wav"/><Relationship Id="rId7" Type="http://schemas.openxmlformats.org/officeDocument/2006/relationships/audio" Target="../media/audio35.wav"/><Relationship Id="rId12" Type="http://schemas.microsoft.com/office/2007/relationships/hdphoto" Target="../media/hdphoto1.wdp"/><Relationship Id="rId17" Type="http://schemas.microsoft.com/office/2007/relationships/hdphoto" Target="../media/hdphoto2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4.wav"/><Relationship Id="rId11" Type="http://schemas.openxmlformats.org/officeDocument/2006/relationships/image" Target="../media/image22.png"/><Relationship Id="rId5" Type="http://schemas.openxmlformats.org/officeDocument/2006/relationships/audio" Target="../media/audio33.wav"/><Relationship Id="rId15" Type="http://schemas.openxmlformats.org/officeDocument/2006/relationships/image" Target="../media/image23.jpeg"/><Relationship Id="rId23" Type="http://schemas.openxmlformats.org/officeDocument/2006/relationships/image" Target="../media/image6.png"/><Relationship Id="rId10" Type="http://schemas.openxmlformats.org/officeDocument/2006/relationships/audio" Target="../media/audio38.wav"/><Relationship Id="rId19" Type="http://schemas.openxmlformats.org/officeDocument/2006/relationships/image" Target="../media/image20.png"/><Relationship Id="rId4" Type="http://schemas.openxmlformats.org/officeDocument/2006/relationships/audio" Target="../media/audio32.wav"/><Relationship Id="rId9" Type="http://schemas.openxmlformats.org/officeDocument/2006/relationships/audio" Target="../media/audio37.wav"/><Relationship Id="rId14" Type="http://schemas.openxmlformats.org/officeDocument/2006/relationships/image" Target="../media/image4.jpeg"/><Relationship Id="rId2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4.wav"/><Relationship Id="rId5" Type="http://schemas.openxmlformats.org/officeDocument/2006/relationships/audio" Target="../media/audio43.wav"/><Relationship Id="rId4" Type="http://schemas.openxmlformats.org/officeDocument/2006/relationships/audio" Target="../media/audio4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5.wav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22.png"/><Relationship Id="rId9" Type="http://schemas.openxmlformats.org/officeDocument/2006/relationships/audio" Target="../media/audio4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3" Type="http://schemas.openxmlformats.org/officeDocument/2006/relationships/image" Target="../media/image12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audio" Target="../media/audio45.wav"/><Relationship Id="rId4" Type="http://schemas.openxmlformats.org/officeDocument/2006/relationships/image" Target="../media/image22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3A5114-FE4F-43BE-A5D9-6EEFF3FE6E06}"/>
              </a:ext>
            </a:extLst>
          </p:cNvPr>
          <p:cNvSpPr/>
          <p:nvPr/>
        </p:nvSpPr>
        <p:spPr>
          <a:xfrm>
            <a:off x="2036064" y="3543734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a la</a:t>
            </a:r>
          </a:p>
        </p:txBody>
      </p:sp>
      <p:pic>
        <p:nvPicPr>
          <p:cNvPr id="11" name="Google Shape;319;p15" descr="Speech Icon, Voice, Talking, Audio, Speech">
            <a:extLst>
              <a:ext uri="{FF2B5EF4-FFF2-40B4-BE49-F238E27FC236}">
                <a16:creationId xmlns:a16="http://schemas.microsoft.com/office/drawing/2014/main" id="{FACDBD76-4317-4AF7-BE76-8E0B58B38D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2154" y="22697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07;p14">
            <a:extLst>
              <a:ext uri="{FF2B5EF4-FFF2-40B4-BE49-F238E27FC236}">
                <a16:creationId xmlns:a16="http://schemas.microsoft.com/office/drawing/2014/main" id="{F933F113-ADFF-4ADB-A94B-728DBC8F8035}"/>
              </a:ext>
            </a:extLst>
          </p:cNvPr>
          <p:cNvSpPr txBox="1"/>
          <p:nvPr/>
        </p:nvSpPr>
        <p:spPr>
          <a:xfrm>
            <a:off x="10923147" y="108777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14" name="Google Shape;283;p13">
            <a:extLst>
              <a:ext uri="{FF2B5EF4-FFF2-40B4-BE49-F238E27FC236}">
                <a16:creationId xmlns:a16="http://schemas.microsoft.com/office/drawing/2014/main" id="{305ECFDA-7EDC-4E62-8FFB-4B91E8B1E848}"/>
              </a:ext>
            </a:extLst>
          </p:cNvPr>
          <p:cNvSpPr txBox="1"/>
          <p:nvPr/>
        </p:nvSpPr>
        <p:spPr>
          <a:xfrm>
            <a:off x="10204573" y="1087777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Google Shape;282;p13" descr="Reading, Book, Symbol, Icon, Reader, Man">
            <a:extLst>
              <a:ext uri="{FF2B5EF4-FFF2-40B4-BE49-F238E27FC236}">
                <a16:creationId xmlns:a16="http://schemas.microsoft.com/office/drawing/2014/main" id="{E937FB71-4B9D-DA51-92A1-EA718DE79560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40345" y="220337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9A3051AC-5F60-3120-1323-944967C23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485" y="-34176"/>
            <a:ext cx="914400" cy="914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275847-BCD1-115B-B938-F9EA9F45667D}"/>
              </a:ext>
            </a:extLst>
          </p:cNvPr>
          <p:cNvSpPr/>
          <p:nvPr/>
        </p:nvSpPr>
        <p:spPr>
          <a:xfrm>
            <a:off x="4489842" y="3553089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al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62919EE-94F4-E52D-5622-3D6ADAD4E9F5}"/>
              </a:ext>
            </a:extLst>
          </p:cNvPr>
          <p:cNvSpPr/>
          <p:nvPr/>
        </p:nvSpPr>
        <p:spPr>
          <a:xfrm>
            <a:off x="7003438" y="3543734"/>
            <a:ext cx="1856916" cy="1191688"/>
          </a:xfrm>
          <a:custGeom>
            <a:avLst/>
            <a:gdLst>
              <a:gd name="connsiteX0" fmla="*/ 0 w 1856916"/>
              <a:gd name="connsiteY0" fmla="*/ 0 h 1191688"/>
              <a:gd name="connsiteX1" fmla="*/ 445660 w 1856916"/>
              <a:gd name="connsiteY1" fmla="*/ 0 h 1191688"/>
              <a:gd name="connsiteX2" fmla="*/ 909889 w 1856916"/>
              <a:gd name="connsiteY2" fmla="*/ 0 h 1191688"/>
              <a:gd name="connsiteX3" fmla="*/ 1392687 w 1856916"/>
              <a:gd name="connsiteY3" fmla="*/ 0 h 1191688"/>
              <a:gd name="connsiteX4" fmla="*/ 1856916 w 1856916"/>
              <a:gd name="connsiteY4" fmla="*/ 0 h 1191688"/>
              <a:gd name="connsiteX5" fmla="*/ 1856916 w 1856916"/>
              <a:gd name="connsiteY5" fmla="*/ 607761 h 1191688"/>
              <a:gd name="connsiteX6" fmla="*/ 1856916 w 1856916"/>
              <a:gd name="connsiteY6" fmla="*/ 1191688 h 1191688"/>
              <a:gd name="connsiteX7" fmla="*/ 1355549 w 1856916"/>
              <a:gd name="connsiteY7" fmla="*/ 1191688 h 1191688"/>
              <a:gd name="connsiteX8" fmla="*/ 854181 w 1856916"/>
              <a:gd name="connsiteY8" fmla="*/ 1191688 h 1191688"/>
              <a:gd name="connsiteX9" fmla="*/ 0 w 1856916"/>
              <a:gd name="connsiteY9" fmla="*/ 1191688 h 1191688"/>
              <a:gd name="connsiteX10" fmla="*/ 0 w 1856916"/>
              <a:gd name="connsiteY10" fmla="*/ 607761 h 1191688"/>
              <a:gd name="connsiteX11" fmla="*/ 0 w 1856916"/>
              <a:gd name="connsiteY11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6916" h="1191688" fill="none" extrusionOk="0">
                <a:moveTo>
                  <a:pt x="0" y="0"/>
                </a:moveTo>
                <a:cubicBezTo>
                  <a:pt x="92840" y="-12220"/>
                  <a:pt x="288087" y="42749"/>
                  <a:pt x="445660" y="0"/>
                </a:cubicBezTo>
                <a:cubicBezTo>
                  <a:pt x="603233" y="-42749"/>
                  <a:pt x="797306" y="43245"/>
                  <a:pt x="909889" y="0"/>
                </a:cubicBezTo>
                <a:cubicBezTo>
                  <a:pt x="1022472" y="-43245"/>
                  <a:pt x="1158054" y="50634"/>
                  <a:pt x="1392687" y="0"/>
                </a:cubicBezTo>
                <a:cubicBezTo>
                  <a:pt x="1627320" y="-50634"/>
                  <a:pt x="1644549" y="19464"/>
                  <a:pt x="1856916" y="0"/>
                </a:cubicBezTo>
                <a:cubicBezTo>
                  <a:pt x="1872745" y="231603"/>
                  <a:pt x="1840363" y="438484"/>
                  <a:pt x="1856916" y="607761"/>
                </a:cubicBezTo>
                <a:cubicBezTo>
                  <a:pt x="1873469" y="777038"/>
                  <a:pt x="1846215" y="982555"/>
                  <a:pt x="1856916" y="1191688"/>
                </a:cubicBezTo>
                <a:cubicBezTo>
                  <a:pt x="1708960" y="1215101"/>
                  <a:pt x="1460012" y="1155033"/>
                  <a:pt x="1355549" y="1191688"/>
                </a:cubicBezTo>
                <a:cubicBezTo>
                  <a:pt x="1251086" y="1228343"/>
                  <a:pt x="1103820" y="1175954"/>
                  <a:pt x="854181" y="1191688"/>
                </a:cubicBezTo>
                <a:cubicBezTo>
                  <a:pt x="604542" y="1207422"/>
                  <a:pt x="275633" y="1189931"/>
                  <a:pt x="0" y="1191688"/>
                </a:cubicBezTo>
                <a:cubicBezTo>
                  <a:pt x="-60202" y="937506"/>
                  <a:pt x="65324" y="841522"/>
                  <a:pt x="0" y="607761"/>
                </a:cubicBezTo>
                <a:cubicBezTo>
                  <a:pt x="-65324" y="374000"/>
                  <a:pt x="63079" y="198820"/>
                  <a:pt x="0" y="0"/>
                </a:cubicBezTo>
                <a:close/>
              </a:path>
              <a:path w="1856916" h="1191688" stroke="0" extrusionOk="0">
                <a:moveTo>
                  <a:pt x="0" y="0"/>
                </a:moveTo>
                <a:cubicBezTo>
                  <a:pt x="158709" y="-44610"/>
                  <a:pt x="276146" y="26241"/>
                  <a:pt x="445660" y="0"/>
                </a:cubicBezTo>
                <a:cubicBezTo>
                  <a:pt x="615174" y="-26241"/>
                  <a:pt x="684459" y="10063"/>
                  <a:pt x="854181" y="0"/>
                </a:cubicBezTo>
                <a:cubicBezTo>
                  <a:pt x="1023903" y="-10063"/>
                  <a:pt x="1233859" y="17201"/>
                  <a:pt x="1355549" y="0"/>
                </a:cubicBezTo>
                <a:cubicBezTo>
                  <a:pt x="1477239" y="-17201"/>
                  <a:pt x="1615284" y="40778"/>
                  <a:pt x="1856916" y="0"/>
                </a:cubicBezTo>
                <a:cubicBezTo>
                  <a:pt x="1874362" y="200152"/>
                  <a:pt x="1812847" y="466444"/>
                  <a:pt x="1856916" y="583927"/>
                </a:cubicBezTo>
                <a:cubicBezTo>
                  <a:pt x="1900985" y="701410"/>
                  <a:pt x="1788018" y="1046559"/>
                  <a:pt x="1856916" y="1191688"/>
                </a:cubicBezTo>
                <a:cubicBezTo>
                  <a:pt x="1712459" y="1212701"/>
                  <a:pt x="1531580" y="1185200"/>
                  <a:pt x="1392687" y="1191688"/>
                </a:cubicBezTo>
                <a:cubicBezTo>
                  <a:pt x="1253794" y="1198176"/>
                  <a:pt x="1023741" y="1140461"/>
                  <a:pt x="891320" y="1191688"/>
                </a:cubicBezTo>
                <a:cubicBezTo>
                  <a:pt x="758899" y="1242915"/>
                  <a:pt x="577141" y="1153370"/>
                  <a:pt x="482798" y="1191688"/>
                </a:cubicBezTo>
                <a:cubicBezTo>
                  <a:pt x="388455" y="1230006"/>
                  <a:pt x="165032" y="1142792"/>
                  <a:pt x="0" y="1191688"/>
                </a:cubicBezTo>
                <a:cubicBezTo>
                  <a:pt x="-2322" y="1003558"/>
                  <a:pt x="61136" y="856971"/>
                  <a:pt x="0" y="595844"/>
                </a:cubicBezTo>
                <a:cubicBezTo>
                  <a:pt x="-61136" y="334717"/>
                  <a:pt x="39508" y="13247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los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hlinkClick r:id="" action="ppaction://noaction">
              <a:snd r:embed="rId8" name="8_4.wav"/>
            </a:hlinkClick>
            <a:extLst>
              <a:ext uri="{FF2B5EF4-FFF2-40B4-BE49-F238E27FC236}">
                <a16:creationId xmlns:a16="http://schemas.microsoft.com/office/drawing/2014/main" id="{318972AA-5B5D-E83D-86B1-61E5E5708813}"/>
              </a:ext>
            </a:extLst>
          </p:cNvPr>
          <p:cNvSpPr/>
          <p:nvPr/>
        </p:nvSpPr>
        <p:spPr>
          <a:xfrm>
            <a:off x="654738" y="1087777"/>
            <a:ext cx="101021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12700" cmpd="sng">
                  <a:solidFill>
                    <a:srgbClr val="CC3399"/>
                  </a:solidFill>
                  <a:prstDash val="solid"/>
                </a:ln>
                <a:solidFill>
                  <a:srgbClr val="FF3399"/>
                </a:solidFill>
                <a:effectLst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266039-9F1C-CF54-0DC3-FAD730E6AF7C}"/>
              </a:ext>
            </a:extLst>
          </p:cNvPr>
          <p:cNvSpPr txBox="1"/>
          <p:nvPr/>
        </p:nvSpPr>
        <p:spPr>
          <a:xfrm>
            <a:off x="1981452" y="1693246"/>
            <a:ext cx="83824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Juego</a:t>
            </a: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____ </a:t>
            </a:r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escondite</a:t>
            </a: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26E00AF-2777-2B10-96D9-1D6923EEA4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899" y="3399017"/>
            <a:ext cx="527764" cy="54975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0AECDA3-AF0E-4F77-9F81-63D7960F3993}"/>
              </a:ext>
            </a:extLst>
          </p:cNvPr>
          <p:cNvSpPr txBox="1"/>
          <p:nvPr/>
        </p:nvSpPr>
        <p:spPr>
          <a:xfrm>
            <a:off x="7946655" y="-153444"/>
            <a:ext cx="18726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8E752B1-A729-FACE-1897-A1E9F84D9A40}"/>
              </a:ext>
            </a:extLst>
          </p:cNvPr>
          <p:cNvSpPr/>
          <p:nvPr/>
        </p:nvSpPr>
        <p:spPr>
          <a:xfrm>
            <a:off x="1159844" y="88980"/>
            <a:ext cx="6233329" cy="612318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extBox 2">
            <a:hlinkClick r:id="" action="ppaction://noaction">
              <a:snd r:embed="rId10" name="8_1.wav"/>
            </a:hlinkClick>
            <a:extLst>
              <a:ext uri="{FF2B5EF4-FFF2-40B4-BE49-F238E27FC236}">
                <a16:creationId xmlns:a16="http://schemas.microsoft.com/office/drawing/2014/main" id="{74D6A17F-A77B-5F38-9746-0A5C06A918B6}"/>
              </a:ext>
            </a:extLst>
          </p:cNvPr>
          <p:cNvSpPr txBox="1"/>
          <p:nvPr/>
        </p:nvSpPr>
        <p:spPr>
          <a:xfrm>
            <a:off x="1268853" y="109708"/>
            <a:ext cx="623332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 las frases ¿Qué palabra es?</a:t>
            </a:r>
          </a:p>
        </p:txBody>
      </p:sp>
    </p:spTree>
    <p:extLst>
      <p:ext uri="{BB962C8B-B14F-4D97-AF65-F5344CB8AC3E}">
        <p14:creationId xmlns:p14="http://schemas.microsoft.com/office/powerpoint/2010/main" val="34355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3A5114-FE4F-43BE-A5D9-6EEFF3FE6E06}"/>
              </a:ext>
            </a:extLst>
          </p:cNvPr>
          <p:cNvSpPr/>
          <p:nvPr/>
        </p:nvSpPr>
        <p:spPr>
          <a:xfrm>
            <a:off x="2036064" y="3543734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a las</a:t>
            </a:r>
          </a:p>
        </p:txBody>
      </p:sp>
      <p:pic>
        <p:nvPicPr>
          <p:cNvPr id="11" name="Google Shape;319;p15" descr="Speech Icon, Voice, Talking, Audio, Speech">
            <a:extLst>
              <a:ext uri="{FF2B5EF4-FFF2-40B4-BE49-F238E27FC236}">
                <a16:creationId xmlns:a16="http://schemas.microsoft.com/office/drawing/2014/main" id="{FACDBD76-4317-4AF7-BE76-8E0B58B38D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2154" y="22697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07;p14">
            <a:extLst>
              <a:ext uri="{FF2B5EF4-FFF2-40B4-BE49-F238E27FC236}">
                <a16:creationId xmlns:a16="http://schemas.microsoft.com/office/drawing/2014/main" id="{F933F113-ADFF-4ADB-A94B-728DBC8F8035}"/>
              </a:ext>
            </a:extLst>
          </p:cNvPr>
          <p:cNvSpPr txBox="1"/>
          <p:nvPr/>
        </p:nvSpPr>
        <p:spPr>
          <a:xfrm>
            <a:off x="10923147" y="108777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14" name="Google Shape;283;p13">
            <a:extLst>
              <a:ext uri="{FF2B5EF4-FFF2-40B4-BE49-F238E27FC236}">
                <a16:creationId xmlns:a16="http://schemas.microsoft.com/office/drawing/2014/main" id="{305ECFDA-7EDC-4E62-8FFB-4B91E8B1E848}"/>
              </a:ext>
            </a:extLst>
          </p:cNvPr>
          <p:cNvSpPr txBox="1"/>
          <p:nvPr/>
        </p:nvSpPr>
        <p:spPr>
          <a:xfrm>
            <a:off x="10204573" y="1087777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Google Shape;282;p13" descr="Reading, Book, Symbol, Icon, Reader, Man">
            <a:extLst>
              <a:ext uri="{FF2B5EF4-FFF2-40B4-BE49-F238E27FC236}">
                <a16:creationId xmlns:a16="http://schemas.microsoft.com/office/drawing/2014/main" id="{E937FB71-4B9D-DA51-92A1-EA718DE79560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40345" y="220337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9A3051AC-5F60-3120-1323-944967C23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485" y="-34176"/>
            <a:ext cx="914400" cy="914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275847-BCD1-115B-B938-F9EA9F45667D}"/>
              </a:ext>
            </a:extLst>
          </p:cNvPr>
          <p:cNvSpPr/>
          <p:nvPr/>
        </p:nvSpPr>
        <p:spPr>
          <a:xfrm>
            <a:off x="4489842" y="3553089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al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62919EE-94F4-E52D-5622-3D6ADAD4E9F5}"/>
              </a:ext>
            </a:extLst>
          </p:cNvPr>
          <p:cNvSpPr/>
          <p:nvPr/>
        </p:nvSpPr>
        <p:spPr>
          <a:xfrm>
            <a:off x="7003438" y="3543734"/>
            <a:ext cx="1856916" cy="1191688"/>
          </a:xfrm>
          <a:custGeom>
            <a:avLst/>
            <a:gdLst>
              <a:gd name="connsiteX0" fmla="*/ 0 w 1856916"/>
              <a:gd name="connsiteY0" fmla="*/ 0 h 1191688"/>
              <a:gd name="connsiteX1" fmla="*/ 445660 w 1856916"/>
              <a:gd name="connsiteY1" fmla="*/ 0 h 1191688"/>
              <a:gd name="connsiteX2" fmla="*/ 909889 w 1856916"/>
              <a:gd name="connsiteY2" fmla="*/ 0 h 1191688"/>
              <a:gd name="connsiteX3" fmla="*/ 1392687 w 1856916"/>
              <a:gd name="connsiteY3" fmla="*/ 0 h 1191688"/>
              <a:gd name="connsiteX4" fmla="*/ 1856916 w 1856916"/>
              <a:gd name="connsiteY4" fmla="*/ 0 h 1191688"/>
              <a:gd name="connsiteX5" fmla="*/ 1856916 w 1856916"/>
              <a:gd name="connsiteY5" fmla="*/ 607761 h 1191688"/>
              <a:gd name="connsiteX6" fmla="*/ 1856916 w 1856916"/>
              <a:gd name="connsiteY6" fmla="*/ 1191688 h 1191688"/>
              <a:gd name="connsiteX7" fmla="*/ 1355549 w 1856916"/>
              <a:gd name="connsiteY7" fmla="*/ 1191688 h 1191688"/>
              <a:gd name="connsiteX8" fmla="*/ 854181 w 1856916"/>
              <a:gd name="connsiteY8" fmla="*/ 1191688 h 1191688"/>
              <a:gd name="connsiteX9" fmla="*/ 0 w 1856916"/>
              <a:gd name="connsiteY9" fmla="*/ 1191688 h 1191688"/>
              <a:gd name="connsiteX10" fmla="*/ 0 w 1856916"/>
              <a:gd name="connsiteY10" fmla="*/ 607761 h 1191688"/>
              <a:gd name="connsiteX11" fmla="*/ 0 w 1856916"/>
              <a:gd name="connsiteY11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6916" h="1191688" fill="none" extrusionOk="0">
                <a:moveTo>
                  <a:pt x="0" y="0"/>
                </a:moveTo>
                <a:cubicBezTo>
                  <a:pt x="92840" y="-12220"/>
                  <a:pt x="288087" y="42749"/>
                  <a:pt x="445660" y="0"/>
                </a:cubicBezTo>
                <a:cubicBezTo>
                  <a:pt x="603233" y="-42749"/>
                  <a:pt x="797306" y="43245"/>
                  <a:pt x="909889" y="0"/>
                </a:cubicBezTo>
                <a:cubicBezTo>
                  <a:pt x="1022472" y="-43245"/>
                  <a:pt x="1158054" y="50634"/>
                  <a:pt x="1392687" y="0"/>
                </a:cubicBezTo>
                <a:cubicBezTo>
                  <a:pt x="1627320" y="-50634"/>
                  <a:pt x="1644549" y="19464"/>
                  <a:pt x="1856916" y="0"/>
                </a:cubicBezTo>
                <a:cubicBezTo>
                  <a:pt x="1872745" y="231603"/>
                  <a:pt x="1840363" y="438484"/>
                  <a:pt x="1856916" y="607761"/>
                </a:cubicBezTo>
                <a:cubicBezTo>
                  <a:pt x="1873469" y="777038"/>
                  <a:pt x="1846215" y="982555"/>
                  <a:pt x="1856916" y="1191688"/>
                </a:cubicBezTo>
                <a:cubicBezTo>
                  <a:pt x="1708960" y="1215101"/>
                  <a:pt x="1460012" y="1155033"/>
                  <a:pt x="1355549" y="1191688"/>
                </a:cubicBezTo>
                <a:cubicBezTo>
                  <a:pt x="1251086" y="1228343"/>
                  <a:pt x="1103820" y="1175954"/>
                  <a:pt x="854181" y="1191688"/>
                </a:cubicBezTo>
                <a:cubicBezTo>
                  <a:pt x="604542" y="1207422"/>
                  <a:pt x="275633" y="1189931"/>
                  <a:pt x="0" y="1191688"/>
                </a:cubicBezTo>
                <a:cubicBezTo>
                  <a:pt x="-60202" y="937506"/>
                  <a:pt x="65324" y="841522"/>
                  <a:pt x="0" y="607761"/>
                </a:cubicBezTo>
                <a:cubicBezTo>
                  <a:pt x="-65324" y="374000"/>
                  <a:pt x="63079" y="198820"/>
                  <a:pt x="0" y="0"/>
                </a:cubicBezTo>
                <a:close/>
              </a:path>
              <a:path w="1856916" h="1191688" stroke="0" extrusionOk="0">
                <a:moveTo>
                  <a:pt x="0" y="0"/>
                </a:moveTo>
                <a:cubicBezTo>
                  <a:pt x="158709" y="-44610"/>
                  <a:pt x="276146" y="26241"/>
                  <a:pt x="445660" y="0"/>
                </a:cubicBezTo>
                <a:cubicBezTo>
                  <a:pt x="615174" y="-26241"/>
                  <a:pt x="684459" y="10063"/>
                  <a:pt x="854181" y="0"/>
                </a:cubicBezTo>
                <a:cubicBezTo>
                  <a:pt x="1023903" y="-10063"/>
                  <a:pt x="1233859" y="17201"/>
                  <a:pt x="1355549" y="0"/>
                </a:cubicBezTo>
                <a:cubicBezTo>
                  <a:pt x="1477239" y="-17201"/>
                  <a:pt x="1615284" y="40778"/>
                  <a:pt x="1856916" y="0"/>
                </a:cubicBezTo>
                <a:cubicBezTo>
                  <a:pt x="1874362" y="200152"/>
                  <a:pt x="1812847" y="466444"/>
                  <a:pt x="1856916" y="583927"/>
                </a:cubicBezTo>
                <a:cubicBezTo>
                  <a:pt x="1900985" y="701410"/>
                  <a:pt x="1788018" y="1046559"/>
                  <a:pt x="1856916" y="1191688"/>
                </a:cubicBezTo>
                <a:cubicBezTo>
                  <a:pt x="1712459" y="1212701"/>
                  <a:pt x="1531580" y="1185200"/>
                  <a:pt x="1392687" y="1191688"/>
                </a:cubicBezTo>
                <a:cubicBezTo>
                  <a:pt x="1253794" y="1198176"/>
                  <a:pt x="1023741" y="1140461"/>
                  <a:pt x="891320" y="1191688"/>
                </a:cubicBezTo>
                <a:cubicBezTo>
                  <a:pt x="758899" y="1242915"/>
                  <a:pt x="577141" y="1153370"/>
                  <a:pt x="482798" y="1191688"/>
                </a:cubicBezTo>
                <a:cubicBezTo>
                  <a:pt x="388455" y="1230006"/>
                  <a:pt x="165032" y="1142792"/>
                  <a:pt x="0" y="1191688"/>
                </a:cubicBezTo>
                <a:cubicBezTo>
                  <a:pt x="-2322" y="1003558"/>
                  <a:pt x="61136" y="856971"/>
                  <a:pt x="0" y="595844"/>
                </a:cubicBezTo>
                <a:cubicBezTo>
                  <a:pt x="-61136" y="334717"/>
                  <a:pt x="39508" y="13247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a la</a:t>
            </a:r>
          </a:p>
        </p:txBody>
      </p:sp>
      <p:sp>
        <p:nvSpPr>
          <p:cNvPr id="8" name="Rectangle 7">
            <a:hlinkClick r:id="" action="ppaction://noaction">
              <a:snd r:embed="rId8" name="8_5.wav"/>
            </a:hlinkClick>
            <a:extLst>
              <a:ext uri="{FF2B5EF4-FFF2-40B4-BE49-F238E27FC236}">
                <a16:creationId xmlns:a16="http://schemas.microsoft.com/office/drawing/2014/main" id="{318972AA-5B5D-E83D-86B1-61E5E5708813}"/>
              </a:ext>
            </a:extLst>
          </p:cNvPr>
          <p:cNvSpPr/>
          <p:nvPr/>
        </p:nvSpPr>
        <p:spPr>
          <a:xfrm>
            <a:off x="654738" y="1087777"/>
            <a:ext cx="101021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2700" cmpd="sng">
                  <a:solidFill>
                    <a:srgbClr val="CC3399"/>
                  </a:solidFill>
                  <a:prstDash val="solid"/>
                </a:ln>
                <a:solidFill>
                  <a:srgbClr val="FF3399"/>
                </a:solidFill>
                <a:latin typeface="Century Gothic" panose="020B0502020202020204" pitchFamily="34" charset="0"/>
              </a:rPr>
              <a:t>3</a:t>
            </a:r>
            <a:endParaRPr lang="en-US" sz="11500" b="1" cap="none" spc="0" dirty="0">
              <a:ln w="12700" cmpd="sng">
                <a:solidFill>
                  <a:srgbClr val="CC3399"/>
                </a:solidFill>
                <a:prstDash val="solid"/>
              </a:ln>
              <a:solidFill>
                <a:srgbClr val="FF339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266039-9F1C-CF54-0DC3-FAD730E6AF7C}"/>
              </a:ext>
            </a:extLst>
          </p:cNvPr>
          <p:cNvSpPr txBox="1"/>
          <p:nvPr/>
        </p:nvSpPr>
        <p:spPr>
          <a:xfrm>
            <a:off x="1981452" y="1693246"/>
            <a:ext cx="7106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Juego</a:t>
            </a: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____ pelota.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26E00AF-2777-2B10-96D9-1D6923EEA4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121" y="3317020"/>
            <a:ext cx="527764" cy="54975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0AECDA3-AF0E-4F77-9F81-63D7960F3993}"/>
              </a:ext>
            </a:extLst>
          </p:cNvPr>
          <p:cNvSpPr txBox="1"/>
          <p:nvPr/>
        </p:nvSpPr>
        <p:spPr>
          <a:xfrm>
            <a:off x="7946655" y="-153444"/>
            <a:ext cx="18726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30C641F-0049-AA33-2EB9-9BECE7539A0A}"/>
              </a:ext>
            </a:extLst>
          </p:cNvPr>
          <p:cNvSpPr/>
          <p:nvPr/>
        </p:nvSpPr>
        <p:spPr>
          <a:xfrm>
            <a:off x="1159844" y="88980"/>
            <a:ext cx="6233329" cy="612318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extBox 2">
            <a:hlinkClick r:id="" action="ppaction://noaction">
              <a:snd r:embed="rId10" name="8_1.wav"/>
            </a:hlinkClick>
            <a:extLst>
              <a:ext uri="{FF2B5EF4-FFF2-40B4-BE49-F238E27FC236}">
                <a16:creationId xmlns:a16="http://schemas.microsoft.com/office/drawing/2014/main" id="{6BCD3E81-7790-2B2D-7BC6-DE34BBF125DD}"/>
              </a:ext>
            </a:extLst>
          </p:cNvPr>
          <p:cNvSpPr txBox="1"/>
          <p:nvPr/>
        </p:nvSpPr>
        <p:spPr>
          <a:xfrm>
            <a:off x="1268853" y="109708"/>
            <a:ext cx="623332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 las frases ¿Qué palabra es?</a:t>
            </a:r>
          </a:p>
        </p:txBody>
      </p:sp>
    </p:spTree>
    <p:extLst>
      <p:ext uri="{BB962C8B-B14F-4D97-AF65-F5344CB8AC3E}">
        <p14:creationId xmlns:p14="http://schemas.microsoft.com/office/powerpoint/2010/main" val="364599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3A5114-FE4F-43BE-A5D9-6EEFF3FE6E06}"/>
              </a:ext>
            </a:extLst>
          </p:cNvPr>
          <p:cNvSpPr/>
          <p:nvPr/>
        </p:nvSpPr>
        <p:spPr>
          <a:xfrm>
            <a:off x="2036064" y="3543734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al</a:t>
            </a:r>
          </a:p>
        </p:txBody>
      </p:sp>
      <p:pic>
        <p:nvPicPr>
          <p:cNvPr id="11" name="Google Shape;319;p15" descr="Speech Icon, Voice, Talking, Audio, Speech">
            <a:extLst>
              <a:ext uri="{FF2B5EF4-FFF2-40B4-BE49-F238E27FC236}">
                <a16:creationId xmlns:a16="http://schemas.microsoft.com/office/drawing/2014/main" id="{FACDBD76-4317-4AF7-BE76-8E0B58B38D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2154" y="22697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07;p14">
            <a:extLst>
              <a:ext uri="{FF2B5EF4-FFF2-40B4-BE49-F238E27FC236}">
                <a16:creationId xmlns:a16="http://schemas.microsoft.com/office/drawing/2014/main" id="{F933F113-ADFF-4ADB-A94B-728DBC8F8035}"/>
              </a:ext>
            </a:extLst>
          </p:cNvPr>
          <p:cNvSpPr txBox="1"/>
          <p:nvPr/>
        </p:nvSpPr>
        <p:spPr>
          <a:xfrm>
            <a:off x="10923147" y="108777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14" name="Google Shape;283;p13">
            <a:extLst>
              <a:ext uri="{FF2B5EF4-FFF2-40B4-BE49-F238E27FC236}">
                <a16:creationId xmlns:a16="http://schemas.microsoft.com/office/drawing/2014/main" id="{305ECFDA-7EDC-4E62-8FFB-4B91E8B1E848}"/>
              </a:ext>
            </a:extLst>
          </p:cNvPr>
          <p:cNvSpPr txBox="1"/>
          <p:nvPr/>
        </p:nvSpPr>
        <p:spPr>
          <a:xfrm>
            <a:off x="10204573" y="1087777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Google Shape;282;p13" descr="Reading, Book, Symbol, Icon, Reader, Man">
            <a:extLst>
              <a:ext uri="{FF2B5EF4-FFF2-40B4-BE49-F238E27FC236}">
                <a16:creationId xmlns:a16="http://schemas.microsoft.com/office/drawing/2014/main" id="{E937FB71-4B9D-DA51-92A1-EA718DE79560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40345" y="220337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9A3051AC-5F60-3120-1323-944967C23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485" y="-34176"/>
            <a:ext cx="914400" cy="914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275847-BCD1-115B-B938-F9EA9F45667D}"/>
              </a:ext>
            </a:extLst>
          </p:cNvPr>
          <p:cNvSpPr/>
          <p:nvPr/>
        </p:nvSpPr>
        <p:spPr>
          <a:xfrm>
            <a:off x="4489842" y="3553089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a las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62919EE-94F4-E52D-5622-3D6ADAD4E9F5}"/>
              </a:ext>
            </a:extLst>
          </p:cNvPr>
          <p:cNvSpPr/>
          <p:nvPr/>
        </p:nvSpPr>
        <p:spPr>
          <a:xfrm>
            <a:off x="7003438" y="3543734"/>
            <a:ext cx="1856916" cy="1191688"/>
          </a:xfrm>
          <a:custGeom>
            <a:avLst/>
            <a:gdLst>
              <a:gd name="connsiteX0" fmla="*/ 0 w 1856916"/>
              <a:gd name="connsiteY0" fmla="*/ 0 h 1191688"/>
              <a:gd name="connsiteX1" fmla="*/ 445660 w 1856916"/>
              <a:gd name="connsiteY1" fmla="*/ 0 h 1191688"/>
              <a:gd name="connsiteX2" fmla="*/ 909889 w 1856916"/>
              <a:gd name="connsiteY2" fmla="*/ 0 h 1191688"/>
              <a:gd name="connsiteX3" fmla="*/ 1392687 w 1856916"/>
              <a:gd name="connsiteY3" fmla="*/ 0 h 1191688"/>
              <a:gd name="connsiteX4" fmla="*/ 1856916 w 1856916"/>
              <a:gd name="connsiteY4" fmla="*/ 0 h 1191688"/>
              <a:gd name="connsiteX5" fmla="*/ 1856916 w 1856916"/>
              <a:gd name="connsiteY5" fmla="*/ 607761 h 1191688"/>
              <a:gd name="connsiteX6" fmla="*/ 1856916 w 1856916"/>
              <a:gd name="connsiteY6" fmla="*/ 1191688 h 1191688"/>
              <a:gd name="connsiteX7" fmla="*/ 1355549 w 1856916"/>
              <a:gd name="connsiteY7" fmla="*/ 1191688 h 1191688"/>
              <a:gd name="connsiteX8" fmla="*/ 854181 w 1856916"/>
              <a:gd name="connsiteY8" fmla="*/ 1191688 h 1191688"/>
              <a:gd name="connsiteX9" fmla="*/ 0 w 1856916"/>
              <a:gd name="connsiteY9" fmla="*/ 1191688 h 1191688"/>
              <a:gd name="connsiteX10" fmla="*/ 0 w 1856916"/>
              <a:gd name="connsiteY10" fmla="*/ 607761 h 1191688"/>
              <a:gd name="connsiteX11" fmla="*/ 0 w 1856916"/>
              <a:gd name="connsiteY11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6916" h="1191688" fill="none" extrusionOk="0">
                <a:moveTo>
                  <a:pt x="0" y="0"/>
                </a:moveTo>
                <a:cubicBezTo>
                  <a:pt x="92840" y="-12220"/>
                  <a:pt x="288087" y="42749"/>
                  <a:pt x="445660" y="0"/>
                </a:cubicBezTo>
                <a:cubicBezTo>
                  <a:pt x="603233" y="-42749"/>
                  <a:pt x="797306" y="43245"/>
                  <a:pt x="909889" y="0"/>
                </a:cubicBezTo>
                <a:cubicBezTo>
                  <a:pt x="1022472" y="-43245"/>
                  <a:pt x="1158054" y="50634"/>
                  <a:pt x="1392687" y="0"/>
                </a:cubicBezTo>
                <a:cubicBezTo>
                  <a:pt x="1627320" y="-50634"/>
                  <a:pt x="1644549" y="19464"/>
                  <a:pt x="1856916" y="0"/>
                </a:cubicBezTo>
                <a:cubicBezTo>
                  <a:pt x="1872745" y="231603"/>
                  <a:pt x="1840363" y="438484"/>
                  <a:pt x="1856916" y="607761"/>
                </a:cubicBezTo>
                <a:cubicBezTo>
                  <a:pt x="1873469" y="777038"/>
                  <a:pt x="1846215" y="982555"/>
                  <a:pt x="1856916" y="1191688"/>
                </a:cubicBezTo>
                <a:cubicBezTo>
                  <a:pt x="1708960" y="1215101"/>
                  <a:pt x="1460012" y="1155033"/>
                  <a:pt x="1355549" y="1191688"/>
                </a:cubicBezTo>
                <a:cubicBezTo>
                  <a:pt x="1251086" y="1228343"/>
                  <a:pt x="1103820" y="1175954"/>
                  <a:pt x="854181" y="1191688"/>
                </a:cubicBezTo>
                <a:cubicBezTo>
                  <a:pt x="604542" y="1207422"/>
                  <a:pt x="275633" y="1189931"/>
                  <a:pt x="0" y="1191688"/>
                </a:cubicBezTo>
                <a:cubicBezTo>
                  <a:pt x="-60202" y="937506"/>
                  <a:pt x="65324" y="841522"/>
                  <a:pt x="0" y="607761"/>
                </a:cubicBezTo>
                <a:cubicBezTo>
                  <a:pt x="-65324" y="374000"/>
                  <a:pt x="63079" y="198820"/>
                  <a:pt x="0" y="0"/>
                </a:cubicBezTo>
                <a:close/>
              </a:path>
              <a:path w="1856916" h="1191688" stroke="0" extrusionOk="0">
                <a:moveTo>
                  <a:pt x="0" y="0"/>
                </a:moveTo>
                <a:cubicBezTo>
                  <a:pt x="158709" y="-44610"/>
                  <a:pt x="276146" y="26241"/>
                  <a:pt x="445660" y="0"/>
                </a:cubicBezTo>
                <a:cubicBezTo>
                  <a:pt x="615174" y="-26241"/>
                  <a:pt x="684459" y="10063"/>
                  <a:pt x="854181" y="0"/>
                </a:cubicBezTo>
                <a:cubicBezTo>
                  <a:pt x="1023903" y="-10063"/>
                  <a:pt x="1233859" y="17201"/>
                  <a:pt x="1355549" y="0"/>
                </a:cubicBezTo>
                <a:cubicBezTo>
                  <a:pt x="1477239" y="-17201"/>
                  <a:pt x="1615284" y="40778"/>
                  <a:pt x="1856916" y="0"/>
                </a:cubicBezTo>
                <a:cubicBezTo>
                  <a:pt x="1874362" y="200152"/>
                  <a:pt x="1812847" y="466444"/>
                  <a:pt x="1856916" y="583927"/>
                </a:cubicBezTo>
                <a:cubicBezTo>
                  <a:pt x="1900985" y="701410"/>
                  <a:pt x="1788018" y="1046559"/>
                  <a:pt x="1856916" y="1191688"/>
                </a:cubicBezTo>
                <a:cubicBezTo>
                  <a:pt x="1712459" y="1212701"/>
                  <a:pt x="1531580" y="1185200"/>
                  <a:pt x="1392687" y="1191688"/>
                </a:cubicBezTo>
                <a:cubicBezTo>
                  <a:pt x="1253794" y="1198176"/>
                  <a:pt x="1023741" y="1140461"/>
                  <a:pt x="891320" y="1191688"/>
                </a:cubicBezTo>
                <a:cubicBezTo>
                  <a:pt x="758899" y="1242915"/>
                  <a:pt x="577141" y="1153370"/>
                  <a:pt x="482798" y="1191688"/>
                </a:cubicBezTo>
                <a:cubicBezTo>
                  <a:pt x="388455" y="1230006"/>
                  <a:pt x="165032" y="1142792"/>
                  <a:pt x="0" y="1191688"/>
                </a:cubicBezTo>
                <a:cubicBezTo>
                  <a:pt x="-2322" y="1003558"/>
                  <a:pt x="61136" y="856971"/>
                  <a:pt x="0" y="595844"/>
                </a:cubicBezTo>
                <a:cubicBezTo>
                  <a:pt x="-61136" y="334717"/>
                  <a:pt x="39508" y="13247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a la</a:t>
            </a:r>
          </a:p>
        </p:txBody>
      </p:sp>
      <p:sp>
        <p:nvSpPr>
          <p:cNvPr id="8" name="Rectangle 7">
            <a:hlinkClick r:id="" action="ppaction://noaction">
              <a:snd r:embed="rId8" name="8_6.wav"/>
            </a:hlinkClick>
            <a:extLst>
              <a:ext uri="{FF2B5EF4-FFF2-40B4-BE49-F238E27FC236}">
                <a16:creationId xmlns:a16="http://schemas.microsoft.com/office/drawing/2014/main" id="{318972AA-5B5D-E83D-86B1-61E5E5708813}"/>
              </a:ext>
            </a:extLst>
          </p:cNvPr>
          <p:cNvSpPr/>
          <p:nvPr/>
        </p:nvSpPr>
        <p:spPr>
          <a:xfrm>
            <a:off x="654738" y="1087777"/>
            <a:ext cx="101021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12700" cmpd="sng">
                  <a:solidFill>
                    <a:srgbClr val="CC3399"/>
                  </a:solidFill>
                  <a:prstDash val="solid"/>
                </a:ln>
                <a:solidFill>
                  <a:srgbClr val="FF3399"/>
                </a:solidFill>
                <a:effectLst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266039-9F1C-CF54-0DC3-FAD730E6AF7C}"/>
              </a:ext>
            </a:extLst>
          </p:cNvPr>
          <p:cNvSpPr txBox="1"/>
          <p:nvPr/>
        </p:nvSpPr>
        <p:spPr>
          <a:xfrm>
            <a:off x="1981452" y="1693246"/>
            <a:ext cx="63979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Juego</a:t>
            </a: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____ </a:t>
            </a:r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tenis</a:t>
            </a: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26E00AF-2777-2B10-96D9-1D6923EEA4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74" y="3398704"/>
            <a:ext cx="527764" cy="54975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0AECDA3-AF0E-4F77-9F81-63D7960F3993}"/>
              </a:ext>
            </a:extLst>
          </p:cNvPr>
          <p:cNvSpPr txBox="1"/>
          <p:nvPr/>
        </p:nvSpPr>
        <p:spPr>
          <a:xfrm>
            <a:off x="7946655" y="-153444"/>
            <a:ext cx="18726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[5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327535E0-B7C3-E8C6-3C32-39CC4BB6CBDA}"/>
              </a:ext>
            </a:extLst>
          </p:cNvPr>
          <p:cNvSpPr/>
          <p:nvPr/>
        </p:nvSpPr>
        <p:spPr>
          <a:xfrm>
            <a:off x="1159844" y="88980"/>
            <a:ext cx="6233329" cy="612318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extBox 2">
            <a:hlinkClick r:id="" action="ppaction://noaction">
              <a:snd r:embed="rId10" name="8_1.wav"/>
            </a:hlinkClick>
            <a:extLst>
              <a:ext uri="{FF2B5EF4-FFF2-40B4-BE49-F238E27FC236}">
                <a16:creationId xmlns:a16="http://schemas.microsoft.com/office/drawing/2014/main" id="{C9570D2A-CE38-EA3F-F086-7E71A341A18D}"/>
              </a:ext>
            </a:extLst>
          </p:cNvPr>
          <p:cNvSpPr txBox="1"/>
          <p:nvPr/>
        </p:nvSpPr>
        <p:spPr>
          <a:xfrm>
            <a:off x="1268853" y="109708"/>
            <a:ext cx="623332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 las frases ¿Qué palabra es?</a:t>
            </a:r>
          </a:p>
        </p:txBody>
      </p:sp>
    </p:spTree>
    <p:extLst>
      <p:ext uri="{BB962C8B-B14F-4D97-AF65-F5344CB8AC3E}">
        <p14:creationId xmlns:p14="http://schemas.microsoft.com/office/powerpoint/2010/main" val="165847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[–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verbs: ‘S/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he,it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’ vs. ‘they’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176100" y="1936714"/>
            <a:ext cx="11811664" cy="51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S/he, 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with a verb, we remove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-a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196100" y="2538868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they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with a verb,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remove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6100" y="503579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815082" y="4460741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parque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764270" y="5144416"/>
            <a:ext cx="637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play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in the park.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6D549E74-435A-45BC-A722-4E5E9ACA6D35}"/>
              </a:ext>
            </a:extLst>
          </p:cNvPr>
          <p:cNvSpPr txBox="1"/>
          <p:nvPr/>
        </p:nvSpPr>
        <p:spPr>
          <a:xfrm>
            <a:off x="810623" y="3586796"/>
            <a:ext cx="1569808" cy="5231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sym typeface="Century Gothic"/>
              </a:rPr>
              <a:t>S/he, it</a:t>
            </a:r>
            <a:endParaRPr sz="2800" b="1" dirty="0">
              <a:solidFill>
                <a:srgbClr val="002060"/>
              </a:solidFill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693ADD6C-FDA4-4765-BE52-A91C3648DB13}"/>
              </a:ext>
            </a:extLst>
          </p:cNvPr>
          <p:cNvSpPr txBox="1"/>
          <p:nvPr/>
        </p:nvSpPr>
        <p:spPr>
          <a:xfrm>
            <a:off x="8642497" y="3518729"/>
            <a:ext cx="1689938" cy="5231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sym typeface="Century Gothic"/>
              </a:rPr>
              <a:t>they</a:t>
            </a:r>
            <a:endParaRPr sz="2800" b="1" dirty="0">
              <a:solidFill>
                <a:srgbClr val="002060"/>
              </a:solidFill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EB3905ED-A40D-4981-8ACD-5FC17F81020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55879" y="497203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176B4AB-2712-47F9-A4E4-A9DAB18FE5A2}"/>
              </a:ext>
            </a:extLst>
          </p:cNvPr>
          <p:cNvSpPr txBox="1"/>
          <p:nvPr/>
        </p:nvSpPr>
        <p:spPr>
          <a:xfrm>
            <a:off x="7212007" y="4383726"/>
            <a:ext cx="674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patio. 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6C9F30-05E4-4777-BD02-0B4F163444D2}"/>
              </a:ext>
            </a:extLst>
          </p:cNvPr>
          <p:cNvSpPr txBox="1"/>
          <p:nvPr/>
        </p:nvSpPr>
        <p:spPr>
          <a:xfrm>
            <a:off x="7145905" y="5109417"/>
            <a:ext cx="515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They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play in the playground.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38AFA5F-AD5F-2184-7B7F-08669E2627D6}"/>
              </a:ext>
            </a:extLst>
          </p:cNvPr>
          <p:cNvSpPr/>
          <p:nvPr/>
        </p:nvSpPr>
        <p:spPr>
          <a:xfrm>
            <a:off x="2754489" y="3056382"/>
            <a:ext cx="5452533" cy="1166889"/>
          </a:xfrm>
          <a:prstGeom prst="wedgeRoundRectCallout">
            <a:avLst>
              <a:gd name="adj1" fmla="val -27167"/>
              <a:gd name="adj2" fmla="val 6806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verb ‘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jugar’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is an example of a verb that does not follow the rules. Notice that 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jug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 (jugar) changes to ‘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</a:t>
            </a:r>
            <a:r>
              <a:rPr lang="en-GB" sz="2000" b="1" dirty="0" err="1">
                <a:solidFill>
                  <a:srgbClr val="FF2D82"/>
                </a:solidFill>
                <a:latin typeface="Century Gothic" panose="020B0502020202020204" pitchFamily="34" charset="0"/>
              </a:rPr>
              <a:t>e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  <a:r>
              <a:rPr lang="en-GB" sz="2000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475;p51">
            <a:extLst>
              <a:ext uri="{FF2B5EF4-FFF2-40B4-BE49-F238E27FC236}">
                <a16:creationId xmlns:a16="http://schemas.microsoft.com/office/drawing/2014/main" id="{F39EB708-2787-4ADD-51EC-9F2A53A0742F}"/>
              </a:ext>
            </a:extLst>
          </p:cNvPr>
          <p:cNvSpPr txBox="1"/>
          <p:nvPr/>
        </p:nvSpPr>
        <p:spPr>
          <a:xfrm>
            <a:off x="163736" y="2008261"/>
            <a:ext cx="8373752" cy="6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2060"/>
              </a:buClr>
              <a:buSzPts val="4200"/>
            </a:pPr>
            <a:endParaRPr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491;p51">
            <a:extLst>
              <a:ext uri="{FF2B5EF4-FFF2-40B4-BE49-F238E27FC236}">
                <a16:creationId xmlns:a16="http://schemas.microsoft.com/office/drawing/2014/main" id="{83AF6330-B071-9655-F507-FA024C81EC63}"/>
              </a:ext>
            </a:extLst>
          </p:cNvPr>
          <p:cNvSpPr txBox="1"/>
          <p:nvPr/>
        </p:nvSpPr>
        <p:spPr>
          <a:xfrm>
            <a:off x="204236" y="1431235"/>
            <a:ext cx="8283998" cy="59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Some verbs do not follow the general rules.</a:t>
            </a:r>
            <a:r>
              <a:rPr lang="en-GB" sz="2800" dirty="0"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 </a:t>
            </a:r>
            <a:endParaRPr sz="28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66522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 animBg="1"/>
      <p:bldP spid="32" grpId="0" animBg="1"/>
      <p:bldP spid="36" grpId="0"/>
      <p:bldP spid="38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042954"/>
              </p:ext>
            </p:extLst>
          </p:nvPr>
        </p:nvGraphicFramePr>
        <p:xfrm>
          <a:off x="281338" y="1903558"/>
          <a:ext cx="4976462" cy="4912411"/>
        </p:xfrm>
        <a:graphic>
          <a:graphicData uri="http://schemas.openxmlformats.org/drawingml/2006/table">
            <a:tbl>
              <a:tblPr firstRow="1" bandRow="1"/>
              <a:tblGrid>
                <a:gridCol w="982822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898140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</a:tblGrid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&amp; 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748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0548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00163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34121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34360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63886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hlinkClick r:id="" action="ppaction://noaction">
              <a:snd r:embed="rId7" name="10_4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453040" y="2709476"/>
            <a:ext cx="563736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8" name="10_5.wav"/>
            </a:hlinkClick>
            <a:extLst>
              <a:ext uri="{FF2B5EF4-FFF2-40B4-BE49-F238E27FC236}">
                <a16:creationId xmlns:a16="http://schemas.microsoft.com/office/drawing/2014/main" id="{E28D5A53-71C1-4968-9AA5-BA652A94B34D}"/>
              </a:ext>
            </a:extLst>
          </p:cNvPr>
          <p:cNvSpPr/>
          <p:nvPr/>
        </p:nvSpPr>
        <p:spPr>
          <a:xfrm>
            <a:off x="453041" y="3374339"/>
            <a:ext cx="563736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9" name="10_6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453041" y="4080923"/>
            <a:ext cx="563736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10" name="10_7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464561" y="4795911"/>
            <a:ext cx="563736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11" name="10_8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453039" y="5471072"/>
            <a:ext cx="563736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12" name="10_9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453038" y="6190889"/>
            <a:ext cx="563736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E064DA-866D-411A-831A-1DD48085893F}"/>
              </a:ext>
            </a:extLst>
          </p:cNvPr>
          <p:cNvSpPr txBox="1"/>
          <p:nvPr/>
        </p:nvSpPr>
        <p:spPr>
          <a:xfrm>
            <a:off x="177454" y="1426624"/>
            <a:ext cx="3727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A5A3AE1-0713-4C09-AFA5-469E8E043C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406" y="2646183"/>
            <a:ext cx="527764" cy="54975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2042D8E-5507-49B1-AE19-B647277A64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108" y="3389421"/>
            <a:ext cx="527764" cy="54975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957416A-64BA-41A8-BCFB-559D4F7564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43" y="4043025"/>
            <a:ext cx="527764" cy="54975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47ACD91-86CB-409D-B6F6-A59EC12561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406" y="4815521"/>
            <a:ext cx="527764" cy="54975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685B140-B1EC-4A59-9DCD-672B8FCED4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565" y="5487009"/>
            <a:ext cx="527764" cy="54975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DB8D087-4161-4DE4-8516-7DDD331A8C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626" y="6169470"/>
            <a:ext cx="527764" cy="54975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5DF3C7D-7879-4455-98B7-B5F89101606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83" y="1413249"/>
            <a:ext cx="399199" cy="41583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0C9AD7-9369-41D3-9CF4-3946227595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727816"/>
              </p:ext>
            </p:extLst>
          </p:nvPr>
        </p:nvGraphicFramePr>
        <p:xfrm>
          <a:off x="5449458" y="1815422"/>
          <a:ext cx="3655255" cy="4995837"/>
        </p:xfrm>
        <a:graphic>
          <a:graphicData uri="http://schemas.openxmlformats.org/drawingml/2006/table">
            <a:tbl>
              <a:tblPr firstRow="1" bandRow="1"/>
              <a:tblGrid>
                <a:gridCol w="3655255">
                  <a:extLst>
                    <a:ext uri="{9D8B030D-6E8A-4147-A177-3AD203B41FA5}">
                      <a16:colId xmlns:a16="http://schemas.microsoft.com/office/drawing/2014/main" val="3571594493"/>
                    </a:ext>
                  </a:extLst>
                </a:gridCol>
              </a:tblGrid>
              <a:tr h="91561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información extra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130114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582694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247571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783337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113840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115285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8714215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0F45E885-B9F5-4F8E-9E58-C5C79FB575C5}"/>
              </a:ext>
            </a:extLst>
          </p:cNvPr>
          <p:cNvSpPr txBox="1"/>
          <p:nvPr/>
        </p:nvSpPr>
        <p:spPr>
          <a:xfrm>
            <a:off x="5607535" y="2826486"/>
            <a:ext cx="34660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football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8B9C9-FAA5-420B-A2DE-ADD994D76C35}"/>
              </a:ext>
            </a:extLst>
          </p:cNvPr>
          <p:cNvSpPr txBox="1"/>
          <p:nvPr/>
        </p:nvSpPr>
        <p:spPr>
          <a:xfrm>
            <a:off x="5607177" y="3531255"/>
            <a:ext cx="3286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 the room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060449-E0AB-4B39-9567-1A1E36756454}"/>
              </a:ext>
            </a:extLst>
          </p:cNvPr>
          <p:cNvSpPr txBox="1"/>
          <p:nvPr/>
        </p:nvSpPr>
        <p:spPr>
          <a:xfrm>
            <a:off x="5607177" y="4236024"/>
            <a:ext cx="34664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in the park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E9B68A-A349-4DDF-B801-FBF72277927B}"/>
              </a:ext>
            </a:extLst>
          </p:cNvPr>
          <p:cNvSpPr txBox="1"/>
          <p:nvPr/>
        </p:nvSpPr>
        <p:spPr>
          <a:xfrm>
            <a:off x="5607177" y="4897302"/>
            <a:ext cx="34664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hide and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seek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2CB180-1937-4F24-B40D-CDEA41BD6669}"/>
              </a:ext>
            </a:extLst>
          </p:cNvPr>
          <p:cNvSpPr txBox="1"/>
          <p:nvPr/>
        </p:nvSpPr>
        <p:spPr>
          <a:xfrm>
            <a:off x="5607177" y="5592670"/>
            <a:ext cx="3497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in the afternoon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80EBA0-CEAB-406D-B59A-E45A27ED514F}"/>
              </a:ext>
            </a:extLst>
          </p:cNvPr>
          <p:cNvSpPr txBox="1"/>
          <p:nvPr/>
        </p:nvSpPr>
        <p:spPr>
          <a:xfrm>
            <a:off x="5607177" y="6242284"/>
            <a:ext cx="3792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skipping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2A222487-FF55-16AE-7112-ED7281C175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-30090"/>
            <a:ext cx="1043752" cy="1043752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16" name="10_1.wav"/>
            </a:hlinkClick>
            <a:extLst>
              <a:ext uri="{FF2B5EF4-FFF2-40B4-BE49-F238E27FC236}">
                <a16:creationId xmlns:a16="http://schemas.microsoft.com/office/drawing/2014/main" id="{1898F224-F56A-D8E0-633F-358A27ABE50E}"/>
              </a:ext>
            </a:extLst>
          </p:cNvPr>
          <p:cNvSpPr/>
          <p:nvPr/>
        </p:nvSpPr>
        <p:spPr>
          <a:xfrm>
            <a:off x="1076408" y="253324"/>
            <a:ext cx="3436633" cy="490286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038EF90-1F81-B0C2-0D1F-FD2EDBF012D5}"/>
              </a:ext>
            </a:extLst>
          </p:cNvPr>
          <p:cNvSpPr/>
          <p:nvPr/>
        </p:nvSpPr>
        <p:spPr>
          <a:xfrm>
            <a:off x="840804" y="813932"/>
            <a:ext cx="6439666" cy="490286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o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Rubén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C988684-5930-1E7B-1B67-A04D50BD8F95}"/>
              </a:ext>
            </a:extLst>
          </p:cNvPr>
          <p:cNvSpPr/>
          <p:nvPr/>
        </p:nvSpPr>
        <p:spPr>
          <a:xfrm>
            <a:off x="7397105" y="1420459"/>
            <a:ext cx="4005983" cy="588031"/>
          </a:xfrm>
          <a:prstGeom prst="wedgeRoundRectCallout">
            <a:avLst>
              <a:gd name="adj1" fmla="val -56537"/>
              <a:gd name="adj2" fmla="val -3706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📝 en inglés.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Picture 16" descr="United, Flag, Kingdom, British, Great, Britain">
            <a:extLst>
              <a:ext uri="{FF2B5EF4-FFF2-40B4-BE49-F238E27FC236}">
                <a16:creationId xmlns:a16="http://schemas.microsoft.com/office/drawing/2014/main" id="{EC4EEC5C-63EC-9443-EE1B-4FC8300E6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987" y="1546121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2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36" grpId="0"/>
      <p:bldP spid="38" grpId="0"/>
      <p:bldP spid="39" grpId="0"/>
      <p:bldP spid="40" grpId="0"/>
      <p:bldP spid="41" grpId="0"/>
      <p:bldP spid="42" grpId="0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1167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2" descr="background rectangle">
            <a:extLst>
              <a:ext uri="{FF2B5EF4-FFF2-40B4-BE49-F238E27FC236}">
                <a16:creationId xmlns:a16="http://schemas.microsoft.com/office/drawing/2014/main" id="{09C118BD-93EE-AD4E-7DBF-29DAD70D199C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8321" y="15729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92802" y="5222420"/>
            <a:ext cx="435098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-ar 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verbs</a:t>
            </a: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I, s/he, 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</a:t>
            </a:r>
            <a:endParaRPr lang="es-ES" sz="2400" b="1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Stress 3</a:t>
            </a:r>
            <a:endParaRPr lang="es-ES" sz="24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others and I do</a:t>
            </a:r>
          </a:p>
        </p:txBody>
      </p:sp>
      <p:sp>
        <p:nvSpPr>
          <p:cNvPr id="5" name="Google Shape;100;p2">
            <a:extLst>
              <a:ext uri="{FF2B5EF4-FFF2-40B4-BE49-F238E27FC236}">
                <a16:creationId xmlns:a16="http://schemas.microsoft.com/office/drawing/2014/main" id="{6165227F-4C1B-B8D4-BB67-F5314311D9D6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CF78C-09F2-B63A-4D0B-8E7A7A6EC803}"/>
              </a:ext>
            </a:extLst>
          </p:cNvPr>
          <p:cNvSpPr txBox="1"/>
          <p:nvPr/>
        </p:nvSpPr>
        <p:spPr>
          <a:xfrm>
            <a:off x="291620" y="2166984"/>
            <a:ext cx="3369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n w="10160">
                  <a:solidFill>
                    <a:srgbClr val="FF99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El tiempo libre</a:t>
            </a:r>
          </a:p>
        </p:txBody>
      </p:sp>
      <p:pic>
        <p:nvPicPr>
          <p:cNvPr id="9" name="Picture 4" descr="La pelota vasca pierde el apellido | País Vasco | EL PAÍS">
            <a:extLst>
              <a:ext uri="{FF2B5EF4-FFF2-40B4-BE49-F238E27FC236}">
                <a16:creationId xmlns:a16="http://schemas.microsoft.com/office/drawing/2014/main" id="{FB0D742B-FEDB-B491-1526-E7590A6A8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930" y="4750476"/>
            <a:ext cx="2900140" cy="192629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3DD3433-E336-9082-1188-1B67DB70FB62}"/>
              </a:ext>
            </a:extLst>
          </p:cNvPr>
          <p:cNvGrpSpPr/>
          <p:nvPr/>
        </p:nvGrpSpPr>
        <p:grpSpPr>
          <a:xfrm>
            <a:off x="6654992" y="4179360"/>
            <a:ext cx="969726" cy="996506"/>
            <a:chOff x="6210543" y="3764108"/>
            <a:chExt cx="801046" cy="77526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925ABE9-C938-B3CB-C1B3-6154B9404284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2A066EA-76B9-ED0E-8427-5B778B65B0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3" name="Picture 12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1C2DD68E-1FD9-230A-88AF-57E0980EC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612629-5A93-469F-D59A-05C938ADC70C}"/>
              </a:ext>
            </a:extLst>
          </p:cNvPr>
          <p:cNvGrpSpPr/>
          <p:nvPr/>
        </p:nvGrpSpPr>
        <p:grpSpPr>
          <a:xfrm>
            <a:off x="2640708" y="2704605"/>
            <a:ext cx="1586583" cy="1569621"/>
            <a:chOff x="8199383" y="6129799"/>
            <a:chExt cx="3008278" cy="2557704"/>
          </a:xfrm>
        </p:grpSpPr>
        <p:pic>
          <p:nvPicPr>
            <p:cNvPr id="14" name="Picture 10" descr="Basketball, Ball, Sport, Orange Ball">
              <a:extLst>
                <a:ext uri="{FF2B5EF4-FFF2-40B4-BE49-F238E27FC236}">
                  <a16:creationId xmlns:a16="http://schemas.microsoft.com/office/drawing/2014/main" id="{58B4813F-9BB0-04B8-2D83-72BA383984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2989" y="6611268"/>
              <a:ext cx="1101799" cy="1101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Tenis, Pelota, Amarillo, Deporte, Juego">
              <a:extLst>
                <a:ext uri="{FF2B5EF4-FFF2-40B4-BE49-F238E27FC236}">
                  <a16:creationId xmlns:a16="http://schemas.microsoft.com/office/drawing/2014/main" id="{8D784A7F-B584-1ECB-F29E-26936A36A8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5486" y="6129799"/>
              <a:ext cx="518604" cy="523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Fútbol, Pelota, Deporte, Redondo">
              <a:extLst>
                <a:ext uri="{FF2B5EF4-FFF2-40B4-BE49-F238E27FC236}">
                  <a16:creationId xmlns:a16="http://schemas.microsoft.com/office/drawing/2014/main" id="{0654CED7-96B6-C840-7D11-F6478E1DD9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7888" y="6611268"/>
              <a:ext cx="859773" cy="859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Pelota, Detallado, Luz Y Sombra, Rojo">
              <a:extLst>
                <a:ext uri="{FF2B5EF4-FFF2-40B4-BE49-F238E27FC236}">
                  <a16:creationId xmlns:a16="http://schemas.microsoft.com/office/drawing/2014/main" id="{29004A7B-CF85-E2F2-646C-F6AC9DFEA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9383" y="7521219"/>
              <a:ext cx="1413262" cy="1166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Fútbol, Brown, Piel De Cerdo, Cordón">
              <a:extLst>
                <a:ext uri="{FF2B5EF4-FFF2-40B4-BE49-F238E27FC236}">
                  <a16:creationId xmlns:a16="http://schemas.microsoft.com/office/drawing/2014/main" id="{CA93F6DA-88EB-D0BD-7B5D-D452665799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12045">
              <a:off x="9549790" y="7624792"/>
              <a:ext cx="1309995" cy="796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072830" y="17411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108;p3">
            <a:extLst>
              <a:ext uri="{FF2B5EF4-FFF2-40B4-BE49-F238E27FC236}">
                <a16:creationId xmlns:a16="http://schemas.microsoft.com/office/drawing/2014/main" id="{8F334ADB-59D6-4113-8286-E88D6E104CF4}"/>
              </a:ext>
            </a:extLst>
          </p:cNvPr>
          <p:cNvSpPr txBox="1"/>
          <p:nvPr/>
        </p:nvSpPr>
        <p:spPr>
          <a:xfrm>
            <a:off x="171901" y="292500"/>
            <a:ext cx="4572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44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Stress 2</a:t>
            </a:r>
            <a:endParaRPr lang="en-GB" sz="4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108;p3">
            <a:extLst>
              <a:ext uri="{FF2B5EF4-FFF2-40B4-BE49-F238E27FC236}">
                <a16:creationId xmlns:a16="http://schemas.microsoft.com/office/drawing/2014/main" id="{2DF5379B-FEFD-4AA9-A0CE-B7379B9D9344}"/>
              </a:ext>
            </a:extLst>
          </p:cNvPr>
          <p:cNvSpPr txBox="1"/>
          <p:nvPr/>
        </p:nvSpPr>
        <p:spPr>
          <a:xfrm>
            <a:off x="171901" y="950285"/>
            <a:ext cx="10115099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 have learned to 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stress the </a:t>
            </a:r>
            <a:r>
              <a:rPr lang="en-GB" sz="2800" b="0" i="0" u="sng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penultimate syllable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(second to last) for any word ending in a 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vowel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‘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’ or ‘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’,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where there is no written accent.</a:t>
            </a:r>
            <a:endParaRPr lang="en-GB" sz="2800" b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2800" b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b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108;p3">
            <a:extLst>
              <a:ext uri="{FF2B5EF4-FFF2-40B4-BE49-F238E27FC236}">
                <a16:creationId xmlns:a16="http://schemas.microsoft.com/office/drawing/2014/main" id="{BA50D542-CD9F-43C9-9E83-620F77EF33E7}"/>
              </a:ext>
            </a:extLst>
          </p:cNvPr>
          <p:cNvSpPr txBox="1"/>
          <p:nvPr/>
        </p:nvSpPr>
        <p:spPr>
          <a:xfrm>
            <a:off x="231101" y="251416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pasado</a:t>
            </a:r>
            <a:endParaRPr sz="3200" i="0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108;p3">
            <a:extLst>
              <a:ext uri="{FF2B5EF4-FFF2-40B4-BE49-F238E27FC236}">
                <a16:creationId xmlns:a16="http://schemas.microsoft.com/office/drawing/2014/main" id="{746027AF-9738-4108-82AC-2CD579487DB4}"/>
              </a:ext>
            </a:extLst>
          </p:cNvPr>
          <p:cNvSpPr txBox="1"/>
          <p:nvPr/>
        </p:nvSpPr>
        <p:spPr>
          <a:xfrm>
            <a:off x="3329508" y="2489702"/>
            <a:ext cx="177407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nunca</a:t>
            </a:r>
            <a:endParaRPr sz="3200" i="0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1EED76C-0C82-416C-B05F-E087BCF74928}"/>
              </a:ext>
            </a:extLst>
          </p:cNvPr>
          <p:cNvSpPr/>
          <p:nvPr/>
        </p:nvSpPr>
        <p:spPr>
          <a:xfrm>
            <a:off x="871955" y="2529868"/>
            <a:ext cx="428346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3AE4902-06BC-459D-BA33-48F9DD5AD37D}"/>
              </a:ext>
            </a:extLst>
          </p:cNvPr>
          <p:cNvSpPr/>
          <p:nvPr/>
        </p:nvSpPr>
        <p:spPr>
          <a:xfrm>
            <a:off x="3384666" y="2514164"/>
            <a:ext cx="750661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Google Shape;108;p3">
            <a:extLst>
              <a:ext uri="{FF2B5EF4-FFF2-40B4-BE49-F238E27FC236}">
                <a16:creationId xmlns:a16="http://schemas.microsoft.com/office/drawing/2014/main" id="{33C9FC38-38BE-421D-BED0-2EECD828DFC6}"/>
              </a:ext>
            </a:extLst>
          </p:cNvPr>
          <p:cNvSpPr txBox="1"/>
          <p:nvPr/>
        </p:nvSpPr>
        <p:spPr>
          <a:xfrm>
            <a:off x="6591108" y="2467006"/>
            <a:ext cx="177407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orden</a:t>
            </a:r>
            <a:endParaRPr sz="3200" i="0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776A17C-271E-4B6F-B2C0-3A09E21D5815}"/>
              </a:ext>
            </a:extLst>
          </p:cNvPr>
          <p:cNvSpPr/>
          <p:nvPr/>
        </p:nvSpPr>
        <p:spPr>
          <a:xfrm>
            <a:off x="6693593" y="2514076"/>
            <a:ext cx="414842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Google Shape;108;p3">
            <a:extLst>
              <a:ext uri="{FF2B5EF4-FFF2-40B4-BE49-F238E27FC236}">
                <a16:creationId xmlns:a16="http://schemas.microsoft.com/office/drawing/2014/main" id="{76C67B93-3F77-40F6-8924-8B04256601E3}"/>
              </a:ext>
            </a:extLst>
          </p:cNvPr>
          <p:cNvSpPr txBox="1"/>
          <p:nvPr/>
        </p:nvSpPr>
        <p:spPr>
          <a:xfrm>
            <a:off x="231101" y="5055015"/>
            <a:ext cx="26671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amor</a:t>
            </a:r>
            <a:endParaRPr sz="32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742FA14-5156-4D66-B81A-5E9A0484C7C8}"/>
              </a:ext>
            </a:extLst>
          </p:cNvPr>
          <p:cNvSpPr/>
          <p:nvPr/>
        </p:nvSpPr>
        <p:spPr>
          <a:xfrm>
            <a:off x="608772" y="5080164"/>
            <a:ext cx="796377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Google Shape;108;p3">
            <a:extLst>
              <a:ext uri="{FF2B5EF4-FFF2-40B4-BE49-F238E27FC236}">
                <a16:creationId xmlns:a16="http://schemas.microsoft.com/office/drawing/2014/main" id="{94A396E4-7A71-4DB3-A3AA-81E458125ED3}"/>
              </a:ext>
            </a:extLst>
          </p:cNvPr>
          <p:cNvSpPr txBox="1"/>
          <p:nvPr/>
        </p:nvSpPr>
        <p:spPr>
          <a:xfrm>
            <a:off x="1926259" y="2575632"/>
            <a:ext cx="118758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[past]</a:t>
            </a:r>
            <a:endParaRPr sz="24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108;p3">
            <a:extLst>
              <a:ext uri="{FF2B5EF4-FFF2-40B4-BE49-F238E27FC236}">
                <a16:creationId xmlns:a16="http://schemas.microsoft.com/office/drawing/2014/main" id="{90A596F3-CCA0-496B-BA87-09D02DB819B2}"/>
              </a:ext>
            </a:extLst>
          </p:cNvPr>
          <p:cNvSpPr txBox="1"/>
          <p:nvPr/>
        </p:nvSpPr>
        <p:spPr>
          <a:xfrm>
            <a:off x="4849852" y="2584725"/>
            <a:ext cx="19108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[never]</a:t>
            </a:r>
            <a:endParaRPr sz="24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108;p3">
            <a:extLst>
              <a:ext uri="{FF2B5EF4-FFF2-40B4-BE49-F238E27FC236}">
                <a16:creationId xmlns:a16="http://schemas.microsoft.com/office/drawing/2014/main" id="{CCE51D64-E85A-465D-9F90-279A7414599E}"/>
              </a:ext>
            </a:extLst>
          </p:cNvPr>
          <p:cNvSpPr txBox="1"/>
          <p:nvPr/>
        </p:nvSpPr>
        <p:spPr>
          <a:xfrm>
            <a:off x="7927766" y="2528561"/>
            <a:ext cx="19108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[order]</a:t>
            </a:r>
            <a:endParaRPr sz="24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EB0F4A-3F84-4D14-9072-DEA1351A0079}"/>
              </a:ext>
            </a:extLst>
          </p:cNvPr>
          <p:cNvSpPr txBox="1"/>
          <p:nvPr/>
        </p:nvSpPr>
        <p:spPr>
          <a:xfrm>
            <a:off x="171901" y="4112274"/>
            <a:ext cx="12394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For all other words, stress the </a:t>
            </a:r>
            <a:r>
              <a:rPr lang="en-GB" sz="2800" b="0" i="0" u="sng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final syllable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800" b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4" name="Google Shape;108;p3">
            <a:extLst>
              <a:ext uri="{FF2B5EF4-FFF2-40B4-BE49-F238E27FC236}">
                <a16:creationId xmlns:a16="http://schemas.microsoft.com/office/drawing/2014/main" id="{5C4F1327-13F5-41DF-A203-68C8775ED95C}"/>
              </a:ext>
            </a:extLst>
          </p:cNvPr>
          <p:cNvSpPr txBox="1"/>
          <p:nvPr/>
        </p:nvSpPr>
        <p:spPr>
          <a:xfrm>
            <a:off x="171901" y="3459135"/>
            <a:ext cx="4572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44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Stress 3</a:t>
            </a:r>
          </a:p>
        </p:txBody>
      </p:sp>
      <p:pic>
        <p:nvPicPr>
          <p:cNvPr id="25" name="Picture 8" descr="Corazón, Lindo Corazon, Corazones">
            <a:extLst>
              <a:ext uri="{FF2B5EF4-FFF2-40B4-BE49-F238E27FC236}">
                <a16:creationId xmlns:a16="http://schemas.microsoft.com/office/drawing/2014/main" id="{BFAF5F16-465D-462D-A07B-B66CAE3E7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85" y="4952715"/>
            <a:ext cx="834313" cy="90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108;p3">
            <a:extLst>
              <a:ext uri="{FF2B5EF4-FFF2-40B4-BE49-F238E27FC236}">
                <a16:creationId xmlns:a16="http://schemas.microsoft.com/office/drawing/2014/main" id="{3AAC7AE5-06F1-4F61-ACB5-2D70BBC05DA6}"/>
              </a:ext>
            </a:extLst>
          </p:cNvPr>
          <p:cNvSpPr txBox="1"/>
          <p:nvPr/>
        </p:nvSpPr>
        <p:spPr>
          <a:xfrm>
            <a:off x="3219333" y="5055015"/>
            <a:ext cx="26671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profesional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CB80F7F-CCB7-4721-ACFF-C0FBBBF27233}"/>
              </a:ext>
            </a:extLst>
          </p:cNvPr>
          <p:cNvSpPr/>
          <p:nvPr/>
        </p:nvSpPr>
        <p:spPr>
          <a:xfrm>
            <a:off x="4892773" y="5113367"/>
            <a:ext cx="796377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Google Shape;108;p3">
            <a:extLst>
              <a:ext uri="{FF2B5EF4-FFF2-40B4-BE49-F238E27FC236}">
                <a16:creationId xmlns:a16="http://schemas.microsoft.com/office/drawing/2014/main" id="{5604EF78-98BC-43F4-ABF3-34D0894832F3}"/>
              </a:ext>
            </a:extLst>
          </p:cNvPr>
          <p:cNvSpPr txBox="1"/>
          <p:nvPr/>
        </p:nvSpPr>
        <p:spPr>
          <a:xfrm>
            <a:off x="6178329" y="5081755"/>
            <a:ext cx="26671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feroz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E0CF61-1EC3-41B9-8BFC-6DAAF604D8D4}"/>
              </a:ext>
            </a:extLst>
          </p:cNvPr>
          <p:cNvSpPr/>
          <p:nvPr/>
        </p:nvSpPr>
        <p:spPr>
          <a:xfrm>
            <a:off x="6646275" y="5083541"/>
            <a:ext cx="796377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074" name="Picture 2" descr="Gato, León, Animal, Fauna Silvestre">
            <a:extLst>
              <a:ext uri="{FF2B5EF4-FFF2-40B4-BE49-F238E27FC236}">
                <a16:creationId xmlns:a16="http://schemas.microsoft.com/office/drawing/2014/main" id="{AB1F3093-D9BC-46B8-AAC1-FE0F21A89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255" y="4568461"/>
            <a:ext cx="1599623" cy="132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108;p3">
            <a:extLst>
              <a:ext uri="{FF2B5EF4-FFF2-40B4-BE49-F238E27FC236}">
                <a16:creationId xmlns:a16="http://schemas.microsoft.com/office/drawing/2014/main" id="{BE1F0ADC-38B9-4D02-83EF-C46BE5EF191E}"/>
              </a:ext>
            </a:extLst>
          </p:cNvPr>
          <p:cNvSpPr txBox="1"/>
          <p:nvPr/>
        </p:nvSpPr>
        <p:spPr>
          <a:xfrm>
            <a:off x="9528131" y="2467006"/>
            <a:ext cx="15239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casas</a:t>
            </a:r>
            <a:endParaRPr sz="3200" i="0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C398A7-2BCA-4390-BB02-BA39DEACFCFD}"/>
              </a:ext>
            </a:extLst>
          </p:cNvPr>
          <p:cNvCxnSpPr/>
          <p:nvPr/>
        </p:nvCxnSpPr>
        <p:spPr>
          <a:xfrm>
            <a:off x="871955" y="2581024"/>
            <a:ext cx="0" cy="47071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B0774DE-F95E-48C7-AC4D-DB8373C96276}"/>
              </a:ext>
            </a:extLst>
          </p:cNvPr>
          <p:cNvCxnSpPr/>
          <p:nvPr/>
        </p:nvCxnSpPr>
        <p:spPr>
          <a:xfrm>
            <a:off x="1308134" y="2575632"/>
            <a:ext cx="0" cy="47071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B8021ED-0EEE-4BA5-98C6-271374DF9783}"/>
              </a:ext>
            </a:extLst>
          </p:cNvPr>
          <p:cNvCxnSpPr/>
          <p:nvPr/>
        </p:nvCxnSpPr>
        <p:spPr>
          <a:xfrm>
            <a:off x="4170497" y="2575632"/>
            <a:ext cx="0" cy="47071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C111A8E-D3FF-4B0F-A75F-D3D8925E557A}"/>
              </a:ext>
            </a:extLst>
          </p:cNvPr>
          <p:cNvCxnSpPr/>
          <p:nvPr/>
        </p:nvCxnSpPr>
        <p:spPr>
          <a:xfrm>
            <a:off x="7095386" y="2584725"/>
            <a:ext cx="0" cy="47071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7B17E28-2F57-4D1D-A4F6-9ECE29F3F7A1}"/>
              </a:ext>
            </a:extLst>
          </p:cNvPr>
          <p:cNvCxnSpPr/>
          <p:nvPr/>
        </p:nvCxnSpPr>
        <p:spPr>
          <a:xfrm>
            <a:off x="10157818" y="2580178"/>
            <a:ext cx="0" cy="47071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72DEA14-C4A2-4E44-9B95-6089FC2B7A6C}"/>
              </a:ext>
            </a:extLst>
          </p:cNvPr>
          <p:cNvSpPr/>
          <p:nvPr/>
        </p:nvSpPr>
        <p:spPr>
          <a:xfrm>
            <a:off x="9533049" y="2499848"/>
            <a:ext cx="610205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Google Shape;108;p3">
            <a:extLst>
              <a:ext uri="{FF2B5EF4-FFF2-40B4-BE49-F238E27FC236}">
                <a16:creationId xmlns:a16="http://schemas.microsoft.com/office/drawing/2014/main" id="{7D9AE7A6-B665-4A2F-BF3F-C68F0F4739C8}"/>
              </a:ext>
            </a:extLst>
          </p:cNvPr>
          <p:cNvSpPr txBox="1"/>
          <p:nvPr/>
        </p:nvSpPr>
        <p:spPr>
          <a:xfrm>
            <a:off x="10879092" y="2548669"/>
            <a:ext cx="19108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[houses]</a:t>
            </a:r>
            <a:endParaRPr sz="24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1EEE03F-9E77-43B6-A856-7F26A4A8825B}"/>
              </a:ext>
            </a:extLst>
          </p:cNvPr>
          <p:cNvCxnSpPr/>
          <p:nvPr/>
        </p:nvCxnSpPr>
        <p:spPr>
          <a:xfrm>
            <a:off x="605337" y="5127463"/>
            <a:ext cx="0" cy="47071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3C01C7C-D2A4-4614-8AEF-080A0209F345}"/>
              </a:ext>
            </a:extLst>
          </p:cNvPr>
          <p:cNvCxnSpPr/>
          <p:nvPr/>
        </p:nvCxnSpPr>
        <p:spPr>
          <a:xfrm>
            <a:off x="3993114" y="5162778"/>
            <a:ext cx="0" cy="47071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C55A107-D7D8-4A10-A0C6-6DE9D13DB9A8}"/>
              </a:ext>
            </a:extLst>
          </p:cNvPr>
          <p:cNvCxnSpPr/>
          <p:nvPr/>
        </p:nvCxnSpPr>
        <p:spPr>
          <a:xfrm>
            <a:off x="4382858" y="5162777"/>
            <a:ext cx="0" cy="47071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5D38338-A6F8-4DC7-9E7E-8DE5A42D5525}"/>
              </a:ext>
            </a:extLst>
          </p:cNvPr>
          <p:cNvCxnSpPr/>
          <p:nvPr/>
        </p:nvCxnSpPr>
        <p:spPr>
          <a:xfrm>
            <a:off x="4892773" y="5137172"/>
            <a:ext cx="0" cy="47071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8588304-907B-4C33-AF06-C11F733702B8}"/>
              </a:ext>
            </a:extLst>
          </p:cNvPr>
          <p:cNvCxnSpPr/>
          <p:nvPr/>
        </p:nvCxnSpPr>
        <p:spPr>
          <a:xfrm>
            <a:off x="6646275" y="5170167"/>
            <a:ext cx="0" cy="47071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Google Shape;108;p3">
            <a:extLst>
              <a:ext uri="{FF2B5EF4-FFF2-40B4-BE49-F238E27FC236}">
                <a16:creationId xmlns:a16="http://schemas.microsoft.com/office/drawing/2014/main" id="{00B11249-8FCA-4DFC-8F19-9DBC5CDCCDD3}"/>
              </a:ext>
            </a:extLst>
          </p:cNvPr>
          <p:cNvSpPr txBox="1"/>
          <p:nvPr/>
        </p:nvSpPr>
        <p:spPr>
          <a:xfrm>
            <a:off x="1595049" y="5793655"/>
            <a:ext cx="118758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[love]</a:t>
            </a:r>
            <a:endParaRPr sz="24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08;p3">
            <a:extLst>
              <a:ext uri="{FF2B5EF4-FFF2-40B4-BE49-F238E27FC236}">
                <a16:creationId xmlns:a16="http://schemas.microsoft.com/office/drawing/2014/main" id="{3F32E10D-700F-47A8-B5B0-BC9584BD0458}"/>
              </a:ext>
            </a:extLst>
          </p:cNvPr>
          <p:cNvSpPr txBox="1"/>
          <p:nvPr/>
        </p:nvSpPr>
        <p:spPr>
          <a:xfrm>
            <a:off x="7370721" y="5822287"/>
            <a:ext cx="186841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[ferocious]</a:t>
            </a:r>
            <a:endParaRPr sz="2400" i="0" u="sng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108;p3">
            <a:extLst>
              <a:ext uri="{FF2B5EF4-FFF2-40B4-BE49-F238E27FC236}">
                <a16:creationId xmlns:a16="http://schemas.microsoft.com/office/drawing/2014/main" id="{E15CED94-E080-461A-8915-64D2EF9095A8}"/>
              </a:ext>
            </a:extLst>
          </p:cNvPr>
          <p:cNvSpPr txBox="1"/>
          <p:nvPr/>
        </p:nvSpPr>
        <p:spPr>
          <a:xfrm>
            <a:off x="9221466" y="5113157"/>
            <a:ext cx="26671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verdad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9A53635-D2AA-48FE-8735-8E31E7A74027}"/>
              </a:ext>
            </a:extLst>
          </p:cNvPr>
          <p:cNvSpPr/>
          <p:nvPr/>
        </p:nvSpPr>
        <p:spPr>
          <a:xfrm>
            <a:off x="9934298" y="5085971"/>
            <a:ext cx="796377" cy="584735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10D7D64-9873-4C5B-82A4-8558511F5355}"/>
              </a:ext>
            </a:extLst>
          </p:cNvPr>
          <p:cNvCxnSpPr/>
          <p:nvPr/>
        </p:nvCxnSpPr>
        <p:spPr>
          <a:xfrm>
            <a:off x="9921909" y="5162777"/>
            <a:ext cx="0" cy="47071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A5775825-C440-474A-BF01-FC6FCF5D653B}"/>
              </a:ext>
            </a:extLst>
          </p:cNvPr>
          <p:cNvGrpSpPr/>
          <p:nvPr/>
        </p:nvGrpSpPr>
        <p:grpSpPr>
          <a:xfrm>
            <a:off x="10661102" y="4635494"/>
            <a:ext cx="2174113" cy="1454073"/>
            <a:chOff x="10661102" y="4635494"/>
            <a:chExt cx="2174113" cy="1454073"/>
          </a:xfrm>
        </p:grpSpPr>
        <p:sp>
          <p:nvSpPr>
            <p:cNvPr id="49" name="Google Shape;108;p3">
              <a:extLst>
                <a:ext uri="{FF2B5EF4-FFF2-40B4-BE49-F238E27FC236}">
                  <a16:creationId xmlns:a16="http://schemas.microsoft.com/office/drawing/2014/main" id="{BD3C6F45-88D2-44B2-A79B-FF2A8E59A1EE}"/>
                </a:ext>
              </a:extLst>
            </p:cNvPr>
            <p:cNvSpPr txBox="1"/>
            <p:nvPr/>
          </p:nvSpPr>
          <p:spPr>
            <a:xfrm>
              <a:off x="10966796" y="5627943"/>
              <a:ext cx="186841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[truth]</a:t>
              </a:r>
              <a:endParaRPr sz="2400" i="0" u="sng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9326112-3224-47ED-AE2C-D0A76CDA7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6753" y="4635494"/>
              <a:ext cx="527764" cy="549754"/>
            </a:xfrm>
            <a:prstGeom prst="rect">
              <a:avLst/>
            </a:prstGeom>
          </p:spPr>
        </p:pic>
        <p:pic>
          <p:nvPicPr>
            <p:cNvPr id="7" name="Picture 6" descr="Text, logo&#10;&#10;Description automatically generated">
              <a:extLst>
                <a:ext uri="{FF2B5EF4-FFF2-40B4-BE49-F238E27FC236}">
                  <a16:creationId xmlns:a16="http://schemas.microsoft.com/office/drawing/2014/main" id="{ECF2FBC1-9498-47F4-9171-32A196C2C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1102" y="4985662"/>
              <a:ext cx="1599623" cy="8810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274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 animBg="1"/>
      <p:bldP spid="83" grpId="0" animBg="1"/>
      <p:bldP spid="84" grpId="0"/>
      <p:bldP spid="85" grpId="0" animBg="1"/>
      <p:bldP spid="86" grpId="0"/>
      <p:bldP spid="87" grpId="0" animBg="1"/>
      <p:bldP spid="88" grpId="0"/>
      <p:bldP spid="89" grpId="0"/>
      <p:bldP spid="90" grpId="0"/>
      <p:bldP spid="23" grpId="0"/>
      <p:bldP spid="24" grpId="0"/>
      <p:bldP spid="26" grpId="0"/>
      <p:bldP spid="27" grpId="0" animBg="1"/>
      <p:bldP spid="29" grpId="0"/>
      <p:bldP spid="30" grpId="0" animBg="1"/>
      <p:bldP spid="28" grpId="0"/>
      <p:bldP spid="36" grpId="0" animBg="1"/>
      <p:bldP spid="37" grpId="0"/>
      <p:bldP spid="43" grpId="0"/>
      <p:bldP spid="44" grpId="0"/>
      <p:bldP spid="45" grpId="0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hlinkClick r:id="" action="ppaction://noaction">
              <a:snd r:embed="rId4" name="4_0.wav"/>
            </a:hlinkClick>
            <a:extLst>
              <a:ext uri="{FF2B5EF4-FFF2-40B4-BE49-F238E27FC236}">
                <a16:creationId xmlns:a16="http://schemas.microsoft.com/office/drawing/2014/main" id="{FD545407-C9CD-4036-83E5-294B45E9B985}"/>
              </a:ext>
            </a:extLst>
          </p:cNvPr>
          <p:cNvSpPr txBox="1"/>
          <p:nvPr/>
        </p:nvSpPr>
        <p:spPr>
          <a:xfrm>
            <a:off x="246046" y="143859"/>
            <a:ext cx="3982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Pronuncia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parejas.</a:t>
            </a: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D524C29D-7C1A-4FEE-AA32-FB6284C13942}"/>
              </a:ext>
            </a:extLst>
          </p:cNvPr>
          <p:cNvSpPr/>
          <p:nvPr/>
        </p:nvSpPr>
        <p:spPr>
          <a:xfrm>
            <a:off x="11101807" y="1944684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EC5C554E-8A37-42A2-B4CB-4EAEBD1D9B72}"/>
              </a:ext>
            </a:extLst>
          </p:cNvPr>
          <p:cNvSpPr/>
          <p:nvPr/>
        </p:nvSpPr>
        <p:spPr>
          <a:xfrm>
            <a:off x="11099440" y="1944682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2145DBE6-D39F-4F19-80A3-10EAE35FF95B}"/>
              </a:ext>
            </a:extLst>
          </p:cNvPr>
          <p:cNvCxnSpPr/>
          <p:nvPr/>
        </p:nvCxnSpPr>
        <p:spPr>
          <a:xfrm>
            <a:off x="11785179" y="1933256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A54922C4-025F-4765-8F80-C043F47A4CF9}"/>
              </a:ext>
            </a:extLst>
          </p:cNvPr>
          <p:cNvCxnSpPr/>
          <p:nvPr/>
        </p:nvCxnSpPr>
        <p:spPr>
          <a:xfrm>
            <a:off x="11762570" y="1933255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9A9D9DC8-E6B0-439F-A22E-7A267C01E2AF}"/>
              </a:ext>
            </a:extLst>
          </p:cNvPr>
          <p:cNvCxnSpPr/>
          <p:nvPr/>
        </p:nvCxnSpPr>
        <p:spPr>
          <a:xfrm>
            <a:off x="11785180" y="608951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FB5EFF07-2036-496F-B979-7CF69843CEDB}"/>
              </a:ext>
            </a:extLst>
          </p:cNvPr>
          <p:cNvSpPr txBox="1"/>
          <p:nvPr/>
        </p:nvSpPr>
        <p:spPr>
          <a:xfrm>
            <a:off x="11785325" y="1967583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/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F0196A70-0893-4DE5-B950-3276274FCA24}"/>
              </a:ext>
            </a:extLst>
          </p:cNvPr>
          <p:cNvSpPr txBox="1"/>
          <p:nvPr/>
        </p:nvSpPr>
        <p:spPr>
          <a:xfrm>
            <a:off x="11868144" y="5683245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dirty="0"/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EAFEC037-491F-441A-B362-780687C16FB4}"/>
              </a:ext>
            </a:extLst>
          </p:cNvPr>
          <p:cNvSpPr/>
          <p:nvPr/>
        </p:nvSpPr>
        <p:spPr>
          <a:xfrm>
            <a:off x="10958857" y="6319934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75" name="Rectangle: Rounded Corners 74">
            <a:hlinkClick r:id="" action="ppaction://noaction">
              <a:snd r:embed="rId5" name="4_2.wav"/>
            </a:hlinkClick>
            <a:extLst>
              <a:ext uri="{FF2B5EF4-FFF2-40B4-BE49-F238E27FC236}">
                <a16:creationId xmlns:a16="http://schemas.microsoft.com/office/drawing/2014/main" id="{F5E0F1F9-A226-4C4C-A070-66A5560D94EA}"/>
              </a:ext>
            </a:extLst>
          </p:cNvPr>
          <p:cNvSpPr/>
          <p:nvPr/>
        </p:nvSpPr>
        <p:spPr>
          <a:xfrm rot="249488">
            <a:off x="3614721" y="1713474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verdad</a:t>
            </a:r>
            <a:endParaRPr lang="en-GB" sz="2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ectangle: Rounded Corners 75">
            <a:hlinkClick r:id="" action="ppaction://noaction">
              <a:snd r:embed="rId6" name="4_14.wav"/>
            </a:hlinkClick>
            <a:extLst>
              <a:ext uri="{FF2B5EF4-FFF2-40B4-BE49-F238E27FC236}">
                <a16:creationId xmlns:a16="http://schemas.microsoft.com/office/drawing/2014/main" id="{ACEC2BDE-A06C-45CE-A0CD-721662F3F3ED}"/>
              </a:ext>
            </a:extLst>
          </p:cNvPr>
          <p:cNvSpPr/>
          <p:nvPr/>
        </p:nvSpPr>
        <p:spPr>
          <a:xfrm rot="507599">
            <a:off x="3049377" y="5277954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amor</a:t>
            </a:r>
          </a:p>
        </p:txBody>
      </p:sp>
      <p:sp>
        <p:nvSpPr>
          <p:cNvPr id="77" name="Rectangle: Rounded Corners 76">
            <a:hlinkClick r:id="" action="ppaction://noaction">
              <a:snd r:embed="rId7" name="4_10.wav"/>
            </a:hlinkClick>
            <a:extLst>
              <a:ext uri="{FF2B5EF4-FFF2-40B4-BE49-F238E27FC236}">
                <a16:creationId xmlns:a16="http://schemas.microsoft.com/office/drawing/2014/main" id="{4D60118B-33BE-4635-9550-D2EBFA558502}"/>
              </a:ext>
            </a:extLst>
          </p:cNvPr>
          <p:cNvSpPr/>
          <p:nvPr/>
        </p:nvSpPr>
        <p:spPr>
          <a:xfrm rot="249488">
            <a:off x="2944602" y="4114324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tenemos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Rectangle: Rounded Corners 77">
            <a:hlinkClick r:id="" action="ppaction://noaction">
              <a:snd r:embed="rId8" name="4_7.wav"/>
            </a:hlinkClick>
            <a:extLst>
              <a:ext uri="{FF2B5EF4-FFF2-40B4-BE49-F238E27FC236}">
                <a16:creationId xmlns:a16="http://schemas.microsoft.com/office/drawing/2014/main" id="{6FF0A62B-BA13-4842-BDB3-63FE6DC9E481}"/>
              </a:ext>
            </a:extLst>
          </p:cNvPr>
          <p:cNvSpPr/>
          <p:nvPr/>
        </p:nvSpPr>
        <p:spPr>
          <a:xfrm rot="249488">
            <a:off x="5850751" y="2792715"/>
            <a:ext cx="1896258" cy="44733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Rectangle: Rounded Corners 78">
            <a:hlinkClick r:id="" action="ppaction://noaction">
              <a:snd r:embed="rId9" name="4_15.wav"/>
            </a:hlinkClick>
            <a:extLst>
              <a:ext uri="{FF2B5EF4-FFF2-40B4-BE49-F238E27FC236}">
                <a16:creationId xmlns:a16="http://schemas.microsoft.com/office/drawing/2014/main" id="{9EC48C1F-7C82-4197-BB31-3833A2A5CF2D}"/>
              </a:ext>
            </a:extLst>
          </p:cNvPr>
          <p:cNvSpPr/>
          <p:nvPr/>
        </p:nvSpPr>
        <p:spPr>
          <a:xfrm rot="249488">
            <a:off x="5517112" y="5254020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tener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Rectangle: Rounded Corners 79">
            <a:hlinkClick r:id="" action="ppaction://noaction">
              <a:snd r:embed="rId10" name="4_3.wav"/>
            </a:hlinkClick>
            <a:extLst>
              <a:ext uri="{FF2B5EF4-FFF2-40B4-BE49-F238E27FC236}">
                <a16:creationId xmlns:a16="http://schemas.microsoft.com/office/drawing/2014/main" id="{8ED4F6AD-6527-40EB-828C-027581AC906D}"/>
              </a:ext>
            </a:extLst>
          </p:cNvPr>
          <p:cNvSpPr/>
          <p:nvPr/>
        </p:nvSpPr>
        <p:spPr>
          <a:xfrm>
            <a:off x="6094329" y="1578297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Rectangle: Rounded Corners 80">
            <a:hlinkClick r:id="" action="ppaction://noaction">
              <a:snd r:embed="rId11" name="4_5.wav"/>
            </a:hlinkClick>
            <a:extLst>
              <a:ext uri="{FF2B5EF4-FFF2-40B4-BE49-F238E27FC236}">
                <a16:creationId xmlns:a16="http://schemas.microsoft.com/office/drawing/2014/main" id="{8F5C7D5C-4FC9-4280-87E7-EF4DC4884FAF}"/>
              </a:ext>
            </a:extLst>
          </p:cNvPr>
          <p:cNvSpPr/>
          <p:nvPr/>
        </p:nvSpPr>
        <p:spPr>
          <a:xfrm rot="249488">
            <a:off x="549499" y="2733847"/>
            <a:ext cx="1987382" cy="477332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actividad</a:t>
            </a:r>
            <a:endParaRPr lang="en-GB" sz="2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Rectangle: Rounded Corners 82">
            <a:hlinkClick r:id="" action="ppaction://noaction">
              <a:snd r:embed="rId12" name="4_11.wav"/>
            </a:hlinkClick>
            <a:extLst>
              <a:ext uri="{FF2B5EF4-FFF2-40B4-BE49-F238E27FC236}">
                <a16:creationId xmlns:a16="http://schemas.microsoft.com/office/drawing/2014/main" id="{C58F158E-ADCA-455D-BBBA-963F125313C7}"/>
              </a:ext>
            </a:extLst>
          </p:cNvPr>
          <p:cNvSpPr/>
          <p:nvPr/>
        </p:nvSpPr>
        <p:spPr>
          <a:xfrm rot="249488">
            <a:off x="5709935" y="3999160"/>
            <a:ext cx="2070090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profesional</a:t>
            </a:r>
            <a:endParaRPr lang="en-GB" sz="2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Rectangle: Rounded Corners 83">
            <a:hlinkClick r:id="" action="ppaction://noaction">
              <a:snd r:embed="rId13" name="4_6.wav"/>
            </a:hlinkClick>
            <a:extLst>
              <a:ext uri="{FF2B5EF4-FFF2-40B4-BE49-F238E27FC236}">
                <a16:creationId xmlns:a16="http://schemas.microsoft.com/office/drawing/2014/main" id="{76289D0C-CCE2-4D02-97A7-A019D7828A4F}"/>
              </a:ext>
            </a:extLst>
          </p:cNvPr>
          <p:cNvSpPr/>
          <p:nvPr/>
        </p:nvSpPr>
        <p:spPr>
          <a:xfrm rot="21315175">
            <a:off x="3220618" y="2783142"/>
            <a:ext cx="1908711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responder</a:t>
            </a:r>
            <a:endParaRPr lang="en-GB" sz="2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Rectangle: Rounded Corners 84">
            <a:hlinkClick r:id="" action="ppaction://noaction">
              <a:snd r:embed="rId14" name="4_12.wav"/>
            </a:hlinkClick>
            <a:extLst>
              <a:ext uri="{FF2B5EF4-FFF2-40B4-BE49-F238E27FC236}">
                <a16:creationId xmlns:a16="http://schemas.microsoft.com/office/drawing/2014/main" id="{337EE1E9-48CE-42CF-84E4-523461AA4350}"/>
              </a:ext>
            </a:extLst>
          </p:cNvPr>
          <p:cNvSpPr/>
          <p:nvPr/>
        </p:nvSpPr>
        <p:spPr>
          <a:xfrm rot="249488">
            <a:off x="8701216" y="4024214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feroz</a:t>
            </a:r>
            <a:endParaRPr lang="en-GB" sz="2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Rectangle: Rounded Corners 85">
            <a:hlinkClick r:id="" action="ppaction://noaction">
              <a:snd r:embed="rId15" name="4_8.wav"/>
            </a:hlinkClick>
            <a:extLst>
              <a:ext uri="{FF2B5EF4-FFF2-40B4-BE49-F238E27FC236}">
                <a16:creationId xmlns:a16="http://schemas.microsoft.com/office/drawing/2014/main" id="{37BF96ED-EE7E-4C3D-A28B-6D47312BBB08}"/>
              </a:ext>
            </a:extLst>
          </p:cNvPr>
          <p:cNvSpPr/>
          <p:nvPr/>
        </p:nvSpPr>
        <p:spPr>
          <a:xfrm rot="249488">
            <a:off x="8583384" y="2741701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revista</a:t>
            </a:r>
            <a:endParaRPr lang="en-GB" sz="2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Rectangle: Rounded Corners 89">
            <a:hlinkClick r:id="" action="ppaction://noaction">
              <a:snd r:embed="rId16" name="4_4.wav"/>
            </a:hlinkClick>
            <a:extLst>
              <a:ext uri="{FF2B5EF4-FFF2-40B4-BE49-F238E27FC236}">
                <a16:creationId xmlns:a16="http://schemas.microsoft.com/office/drawing/2014/main" id="{4048B95B-17A0-42AC-89E5-AD2F709176D6}"/>
              </a:ext>
            </a:extLst>
          </p:cNvPr>
          <p:cNvSpPr/>
          <p:nvPr/>
        </p:nvSpPr>
        <p:spPr>
          <a:xfrm rot="249488">
            <a:off x="8307525" y="1517283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vencer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Rectangle: Rounded Corners 90">
            <a:hlinkClick r:id="" action="ppaction://noaction">
              <a:snd r:embed="rId17" name="4_1.wav"/>
            </a:hlinkClick>
            <a:extLst>
              <a:ext uri="{FF2B5EF4-FFF2-40B4-BE49-F238E27FC236}">
                <a16:creationId xmlns:a16="http://schemas.microsoft.com/office/drawing/2014/main" id="{8DCA02C8-9BB1-4B5C-A4F8-6C6B743DFAA4}"/>
              </a:ext>
            </a:extLst>
          </p:cNvPr>
          <p:cNvSpPr/>
          <p:nvPr/>
        </p:nvSpPr>
        <p:spPr>
          <a:xfrm rot="249488">
            <a:off x="907663" y="1716890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: Rounded Corners 29">
            <a:hlinkClick r:id="" action="ppaction://noaction">
              <a:snd r:embed="rId18" name="4_16.wav"/>
            </a:hlinkClick>
            <a:extLst>
              <a:ext uri="{FF2B5EF4-FFF2-40B4-BE49-F238E27FC236}">
                <a16:creationId xmlns:a16="http://schemas.microsoft.com/office/drawing/2014/main" id="{605EA0BE-F1F9-44D8-BF56-99F072695AB1}"/>
              </a:ext>
            </a:extLst>
          </p:cNvPr>
          <p:cNvSpPr/>
          <p:nvPr/>
        </p:nvSpPr>
        <p:spPr>
          <a:xfrm rot="249488">
            <a:off x="8456323" y="5113366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sobre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ectangle: Rounded Corners 30">
            <a:hlinkClick r:id="" action="ppaction://noaction">
              <a:snd r:embed="rId19" name="4_9.wav"/>
            </a:hlinkClick>
            <a:extLst>
              <a:ext uri="{FF2B5EF4-FFF2-40B4-BE49-F238E27FC236}">
                <a16:creationId xmlns:a16="http://schemas.microsoft.com/office/drawing/2014/main" id="{3C769882-4BB3-48B6-A731-8042D5CB2D27}"/>
              </a:ext>
            </a:extLst>
          </p:cNvPr>
          <p:cNvSpPr/>
          <p:nvPr/>
        </p:nvSpPr>
        <p:spPr>
          <a:xfrm rot="249488">
            <a:off x="408918" y="3822497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aprender</a:t>
            </a:r>
            <a:endParaRPr lang="en-GB" sz="2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ectangle: Rounded Corners 31">
            <a:hlinkClick r:id="" action="ppaction://noaction">
              <a:snd r:embed="rId20" name="4_13.wav"/>
            </a:hlinkClick>
            <a:extLst>
              <a:ext uri="{FF2B5EF4-FFF2-40B4-BE49-F238E27FC236}">
                <a16:creationId xmlns:a16="http://schemas.microsoft.com/office/drawing/2014/main" id="{603373C4-3139-4561-8335-44B7A43D160C}"/>
              </a:ext>
            </a:extLst>
          </p:cNvPr>
          <p:cNvSpPr/>
          <p:nvPr/>
        </p:nvSpPr>
        <p:spPr>
          <a:xfrm rot="21102735">
            <a:off x="693336" y="5113366"/>
            <a:ext cx="1699708" cy="461624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mentira</a:t>
            </a:r>
            <a:endParaRPr lang="en-GB" sz="2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49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" dur="5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75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4" grpId="0" animBg="1"/>
      <p:bldP spid="86" grpId="0" animBg="1"/>
      <p:bldP spid="90" grpId="0" animBg="1"/>
      <p:bldP spid="91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869963D-3F68-44B4-9219-3835EAFC735B}"/>
              </a:ext>
            </a:extLst>
          </p:cNvPr>
          <p:cNvSpPr txBox="1"/>
          <p:nvPr/>
        </p:nvSpPr>
        <p:spPr>
          <a:xfrm>
            <a:off x="21379" y="2305482"/>
            <a:ext cx="2658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cuerda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BB40C0-B7A3-43D1-AC5F-ED31B9CE9630}"/>
              </a:ext>
            </a:extLst>
          </p:cNvPr>
          <p:cNvSpPr txBox="1"/>
          <p:nvPr/>
        </p:nvSpPr>
        <p:spPr>
          <a:xfrm>
            <a:off x="2578393" y="232258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fútbol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81CAC6-A66F-4330-81B8-B6A970A25C2D}"/>
              </a:ext>
            </a:extLst>
          </p:cNvPr>
          <p:cNvSpPr txBox="1"/>
          <p:nvPr/>
        </p:nvSpPr>
        <p:spPr>
          <a:xfrm>
            <a:off x="5542749" y="2276452"/>
            <a:ext cx="3305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escondite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86124D-73DC-45AF-91DA-6447BE1A776B}"/>
              </a:ext>
            </a:extLst>
          </p:cNvPr>
          <p:cNvSpPr txBox="1"/>
          <p:nvPr/>
        </p:nvSpPr>
        <p:spPr>
          <a:xfrm>
            <a:off x="5131754" y="4995166"/>
            <a:ext cx="380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[hide and seek]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232645-AA0D-49A8-8942-AB221F5B6BD3}"/>
              </a:ext>
            </a:extLst>
          </p:cNvPr>
          <p:cNvSpPr txBox="1"/>
          <p:nvPr/>
        </p:nvSpPr>
        <p:spPr>
          <a:xfrm>
            <a:off x="-129233" y="1613614"/>
            <a:ext cx="2786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 _  c_ _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rd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73BA0B-8E35-4FC1-A0ED-D6A5AAE953F7}"/>
              </a:ext>
            </a:extLst>
          </p:cNvPr>
          <p:cNvSpPr txBox="1"/>
          <p:nvPr/>
        </p:nvSpPr>
        <p:spPr>
          <a:xfrm>
            <a:off x="2486639" y="1625356"/>
            <a:ext cx="3145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 _   f_ _ _ o _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85D390-75F3-4C77-8520-9446AB460EA0}"/>
              </a:ext>
            </a:extLst>
          </p:cNvPr>
          <p:cNvSpPr txBox="1"/>
          <p:nvPr/>
        </p:nvSpPr>
        <p:spPr>
          <a:xfrm>
            <a:off x="5131754" y="1600598"/>
            <a:ext cx="460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 _  e_ c_ _ d_ t _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4785AF-069D-48F7-9666-A82C6C5828C5}"/>
              </a:ext>
            </a:extLst>
          </p:cNvPr>
          <p:cNvSpPr txBox="1"/>
          <p:nvPr/>
        </p:nvSpPr>
        <p:spPr>
          <a:xfrm>
            <a:off x="6721" y="1613614"/>
            <a:ext cx="25716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cuerda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04F957-E070-42BF-92F3-0076BA8EB388}"/>
              </a:ext>
            </a:extLst>
          </p:cNvPr>
          <p:cNvSpPr txBox="1"/>
          <p:nvPr/>
        </p:nvSpPr>
        <p:spPr>
          <a:xfrm>
            <a:off x="5191823" y="1632865"/>
            <a:ext cx="400723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escondite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89521D-DE0B-4E05-B709-B052008B03C2}"/>
              </a:ext>
            </a:extLst>
          </p:cNvPr>
          <p:cNvSpPr txBox="1"/>
          <p:nvPr/>
        </p:nvSpPr>
        <p:spPr>
          <a:xfrm>
            <a:off x="2713572" y="1600598"/>
            <a:ext cx="272480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fútbol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8D6BF9-434B-9F24-D780-8F89D4409406}"/>
              </a:ext>
            </a:extLst>
          </p:cNvPr>
          <p:cNvGrpSpPr/>
          <p:nvPr/>
        </p:nvGrpSpPr>
        <p:grpSpPr>
          <a:xfrm>
            <a:off x="-304345" y="3068759"/>
            <a:ext cx="3222447" cy="2164362"/>
            <a:chOff x="-129399" y="2266640"/>
            <a:chExt cx="3222447" cy="216436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5604FA3-C5E1-4B85-891F-44282D2E2C2E}"/>
                </a:ext>
              </a:extLst>
            </p:cNvPr>
            <p:cNvSpPr txBox="1"/>
            <p:nvPr/>
          </p:nvSpPr>
          <p:spPr>
            <a:xfrm>
              <a:off x="-129399" y="3907782"/>
              <a:ext cx="32224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[rope]</a:t>
              </a:r>
            </a:p>
          </p:txBody>
        </p:sp>
        <p:pic>
          <p:nvPicPr>
            <p:cNvPr id="1026" name="Picture 2" descr="Gente, La Vida, Estilo De Vida">
              <a:extLst>
                <a:ext uri="{FF2B5EF4-FFF2-40B4-BE49-F238E27FC236}">
                  <a16:creationId xmlns:a16="http://schemas.microsoft.com/office/drawing/2014/main" id="{5B37BA03-CA84-D10A-1C66-07C92C24E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545" y="2266640"/>
              <a:ext cx="1090560" cy="1591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214F01-05A6-EB8A-08A2-FE12D7888BD4}"/>
              </a:ext>
            </a:extLst>
          </p:cNvPr>
          <p:cNvGrpSpPr/>
          <p:nvPr/>
        </p:nvGrpSpPr>
        <p:grpSpPr>
          <a:xfrm>
            <a:off x="2382158" y="3446193"/>
            <a:ext cx="3222447" cy="1771151"/>
            <a:chOff x="2467700" y="2654609"/>
            <a:chExt cx="3222447" cy="177115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ABA6694-8A28-4062-AA44-4042FFD88098}"/>
                </a:ext>
              </a:extLst>
            </p:cNvPr>
            <p:cNvSpPr txBox="1"/>
            <p:nvPr/>
          </p:nvSpPr>
          <p:spPr>
            <a:xfrm>
              <a:off x="2467700" y="3902540"/>
              <a:ext cx="32224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[football]</a:t>
              </a:r>
            </a:p>
          </p:txBody>
        </p:sp>
        <p:pic>
          <p:nvPicPr>
            <p:cNvPr id="1028" name="Picture 4" descr="Fútbol, Pelota, Deporte, Redondo">
              <a:extLst>
                <a:ext uri="{FF2B5EF4-FFF2-40B4-BE49-F238E27FC236}">
                  <a16:creationId xmlns:a16="http://schemas.microsoft.com/office/drawing/2014/main" id="{9C167AE6-7FE4-3441-7415-E6DDB29FF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782" y="2654609"/>
              <a:ext cx="1166284" cy="1166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nis, Pelota, Amarillo, Deporte, Juego">
            <a:extLst>
              <a:ext uri="{FF2B5EF4-FFF2-40B4-BE49-F238E27FC236}">
                <a16:creationId xmlns:a16="http://schemas.microsoft.com/office/drawing/2014/main" id="{753B5138-67C7-37B5-4C32-6BBF2E3E8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749" y="3090370"/>
            <a:ext cx="1309995" cy="132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iño, Hide And Seek, Parque, Chico, Ocultación">
            <a:extLst>
              <a:ext uri="{FF2B5EF4-FFF2-40B4-BE49-F238E27FC236}">
                <a16:creationId xmlns:a16="http://schemas.microsoft.com/office/drawing/2014/main" id="{220F00CF-CAC1-A53F-4841-E8362EBB3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77"/>
          <a:stretch/>
        </p:blipFill>
        <p:spPr bwMode="auto">
          <a:xfrm>
            <a:off x="6184136" y="3103279"/>
            <a:ext cx="1832614" cy="18918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CA654F-C350-AC93-4185-4A6346284DAB}"/>
              </a:ext>
            </a:extLst>
          </p:cNvPr>
          <p:cNvSpPr txBox="1"/>
          <p:nvPr/>
        </p:nvSpPr>
        <p:spPr>
          <a:xfrm>
            <a:off x="8848127" y="2298859"/>
            <a:ext cx="3305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tenis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0FF24A-10E9-8DAF-08A5-51F4531537FE}"/>
              </a:ext>
            </a:extLst>
          </p:cNvPr>
          <p:cNvSpPr txBox="1"/>
          <p:nvPr/>
        </p:nvSpPr>
        <p:spPr>
          <a:xfrm>
            <a:off x="8712552" y="4456171"/>
            <a:ext cx="380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[tennis]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55C8F8-6DA7-91C1-9414-77C38A532DD6}"/>
              </a:ext>
            </a:extLst>
          </p:cNvPr>
          <p:cNvSpPr txBox="1"/>
          <p:nvPr/>
        </p:nvSpPr>
        <p:spPr>
          <a:xfrm>
            <a:off x="9322516" y="1613614"/>
            <a:ext cx="2584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 _  t_ _ _ 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34A45F-2A45-BC0D-1CC5-68A85E716069}"/>
              </a:ext>
            </a:extLst>
          </p:cNvPr>
          <p:cNvSpPr txBox="1"/>
          <p:nvPr/>
        </p:nvSpPr>
        <p:spPr>
          <a:xfrm>
            <a:off x="9312452" y="1628100"/>
            <a:ext cx="23165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tenis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1AB26EA5-8F9F-CFB3-433A-3652859D28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-30090"/>
            <a:ext cx="1043752" cy="1043752"/>
          </a:xfrm>
          <a:prstGeom prst="rect">
            <a:avLst/>
          </a:prstGeom>
        </p:spPr>
      </p:pic>
      <p:sp>
        <p:nvSpPr>
          <p:cNvPr id="20" name="Speech Bubble: Rectangle with Corners Rounded 19">
            <a:hlinkClick r:id="" action="ppaction://noaction">
              <a:snd r:embed="rId14" name="5_1.wav"/>
            </a:hlinkClick>
            <a:extLst>
              <a:ext uri="{FF2B5EF4-FFF2-40B4-BE49-F238E27FC236}">
                <a16:creationId xmlns:a16="http://schemas.microsoft.com/office/drawing/2014/main" id="{2305F4B1-E48D-D0BE-8F02-444D30699038}"/>
              </a:ext>
            </a:extLst>
          </p:cNvPr>
          <p:cNvSpPr/>
          <p:nvPr/>
        </p:nvSpPr>
        <p:spPr>
          <a:xfrm>
            <a:off x="838285" y="252778"/>
            <a:ext cx="4766319" cy="490286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Escucha,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repite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y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aprende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📢.</a:t>
            </a:r>
          </a:p>
        </p:txBody>
      </p:sp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40" grpId="0"/>
      <p:bldP spid="40" grpId="1"/>
      <p:bldP spid="46" grpId="0"/>
      <p:bldP spid="46" grpId="1"/>
      <p:bldP spid="49" grpId="0"/>
      <p:bldP spid="49" grpId="1"/>
      <p:bldP spid="49" grpId="2"/>
      <p:bldP spid="49" grpId="3"/>
      <p:bldP spid="49" grpId="4"/>
      <p:bldP spid="28" grpId="0"/>
      <p:bldP spid="29" grpId="0"/>
      <p:bldP spid="31" grpId="0"/>
      <p:bldP spid="25" grpId="0" animBg="1"/>
      <p:bldP spid="27" grpId="0" animBg="1"/>
      <p:bldP spid="26" grpId="0" animBg="1"/>
      <p:bldP spid="14" grpId="0"/>
      <p:bldP spid="14" grpId="1"/>
      <p:bldP spid="15" grpId="0"/>
      <p:bldP spid="15" grpId="1"/>
      <p:bldP spid="15" grpId="2"/>
      <p:bldP spid="18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11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9" name="Rectangle 18">
            <a:hlinkClick r:id="" action="ppaction://noaction">
              <a:snd r:embed="rId13" name="6_2.wav"/>
            </a:hlinkClick>
            <a:extLst>
              <a:ext uri="{FF2B5EF4-FFF2-40B4-BE49-F238E27FC236}">
                <a16:creationId xmlns:a16="http://schemas.microsoft.com/office/drawing/2014/main" id="{1403AF1A-B26F-4459-AD78-854C67DA8588}"/>
              </a:ext>
            </a:extLst>
          </p:cNvPr>
          <p:cNvSpPr/>
          <p:nvPr/>
        </p:nvSpPr>
        <p:spPr>
          <a:xfrm>
            <a:off x="161542" y="2237072"/>
            <a:ext cx="79640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Sofía es muy activa* y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ama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 deporte. En clase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aprende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sobre deportes típicos en España,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 ejemplo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la pelota vasca en el País Vasco. Necesitas una pelota pequeña y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paleta, la mano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raquetas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diferentes. Es muy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popular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México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también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GB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95C85D2-4EFD-4A1D-AE3F-C41B8CD85B06}"/>
              </a:ext>
            </a:extLst>
          </p:cNvPr>
          <p:cNvSpPr/>
          <p:nvPr/>
        </p:nvSpPr>
        <p:spPr>
          <a:xfrm>
            <a:off x="132527" y="1073551"/>
            <a:ext cx="1610212" cy="5173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rackets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B1A8EC-C8D0-42C4-AFD2-D672AA77AAAA}"/>
              </a:ext>
            </a:extLst>
          </p:cNvPr>
          <p:cNvSpPr/>
          <p:nvPr/>
        </p:nvSpPr>
        <p:spPr>
          <a:xfrm>
            <a:off x="1973489" y="1082717"/>
            <a:ext cx="2044322" cy="5173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s/he loves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447AC13-520C-4E7E-8438-A73D0EB36C12}"/>
              </a:ext>
            </a:extLst>
          </p:cNvPr>
          <p:cNvSpPr/>
          <p:nvPr/>
        </p:nvSpPr>
        <p:spPr>
          <a:xfrm>
            <a:off x="4161967" y="1061731"/>
            <a:ext cx="1657652" cy="5173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popular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F8C1724-EA53-448D-B0EE-D0603EDA1BF1}"/>
              </a:ext>
            </a:extLst>
          </p:cNvPr>
          <p:cNvSpPr/>
          <p:nvPr/>
        </p:nvSpPr>
        <p:spPr>
          <a:xfrm>
            <a:off x="6030613" y="1073972"/>
            <a:ext cx="2016100" cy="5173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paddle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1ED73E3-3630-4A51-B0E7-35C51C6FFABB}"/>
              </a:ext>
            </a:extLst>
          </p:cNvPr>
          <p:cNvSpPr/>
          <p:nvPr/>
        </p:nvSpPr>
        <p:spPr>
          <a:xfrm>
            <a:off x="78737" y="1587505"/>
            <a:ext cx="1803851" cy="5173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raquetas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5DCE857-128A-4473-A33C-CDE7F32A74F6}"/>
              </a:ext>
            </a:extLst>
          </p:cNvPr>
          <p:cNvSpPr/>
          <p:nvPr/>
        </p:nvSpPr>
        <p:spPr>
          <a:xfrm>
            <a:off x="1954883" y="1576197"/>
            <a:ext cx="2009138" cy="5173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ama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1474B71-C500-4C39-BCA4-CED09CE97526}"/>
              </a:ext>
            </a:extLst>
          </p:cNvPr>
          <p:cNvSpPr/>
          <p:nvPr/>
        </p:nvSpPr>
        <p:spPr>
          <a:xfrm>
            <a:off x="4108177" y="1573308"/>
            <a:ext cx="1714500" cy="5173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popular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50BE4EC-E29A-44CE-A08C-0398518532F0}"/>
              </a:ext>
            </a:extLst>
          </p:cNvPr>
          <p:cNvSpPr/>
          <p:nvPr/>
        </p:nvSpPr>
        <p:spPr>
          <a:xfrm>
            <a:off x="5932766" y="1567446"/>
            <a:ext cx="2196451" cy="5173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paleta</a:t>
            </a:r>
          </a:p>
        </p:txBody>
      </p:sp>
      <p:pic>
        <p:nvPicPr>
          <p:cNvPr id="4100" name="Picture 4" descr="La pelota vasca pierde el apellido | País Vasco | EL PAÍS">
            <a:extLst>
              <a:ext uri="{FF2B5EF4-FFF2-40B4-BE49-F238E27FC236}">
                <a16:creationId xmlns:a16="http://schemas.microsoft.com/office/drawing/2014/main" id="{68827260-022B-9B6F-7E58-78F751BB2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430" y="2018293"/>
            <a:ext cx="2900140" cy="192629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undial absoluto de Pelota vasca">
            <a:extLst>
              <a:ext uri="{FF2B5EF4-FFF2-40B4-BE49-F238E27FC236}">
                <a16:creationId xmlns:a16="http://schemas.microsoft.com/office/drawing/2014/main" id="{73475554-49F9-399A-0C83-EA1E2FE16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486" y="711793"/>
            <a:ext cx="2395870" cy="126022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FB59C4-06F0-C0A3-A817-55061363662A}"/>
              </a:ext>
            </a:extLst>
          </p:cNvPr>
          <p:cNvSpPr/>
          <p:nvPr/>
        </p:nvSpPr>
        <p:spPr>
          <a:xfrm>
            <a:off x="215331" y="5053054"/>
            <a:ext cx="2159107" cy="5173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s/he learns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A3F028B-9DC1-B2C4-74B9-2D8FA9492234}"/>
              </a:ext>
            </a:extLst>
          </p:cNvPr>
          <p:cNvSpPr/>
          <p:nvPr/>
        </p:nvSpPr>
        <p:spPr>
          <a:xfrm>
            <a:off x="2486608" y="5051462"/>
            <a:ext cx="1675359" cy="5173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too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DE050C-61FE-AD86-6970-3D1234F82A80}"/>
              </a:ext>
            </a:extLst>
          </p:cNvPr>
          <p:cNvSpPr/>
          <p:nvPr/>
        </p:nvSpPr>
        <p:spPr>
          <a:xfrm>
            <a:off x="258364" y="5567008"/>
            <a:ext cx="2031162" cy="5173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aprende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D7CE25-BE60-78B9-6E50-E34A12BB18EE}"/>
              </a:ext>
            </a:extLst>
          </p:cNvPr>
          <p:cNvSpPr/>
          <p:nvPr/>
        </p:nvSpPr>
        <p:spPr>
          <a:xfrm>
            <a:off x="2435728" y="5544942"/>
            <a:ext cx="1764117" cy="5173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también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3ED969-9E99-CD45-7C08-12F669436927}"/>
              </a:ext>
            </a:extLst>
          </p:cNvPr>
          <p:cNvSpPr/>
          <p:nvPr/>
        </p:nvSpPr>
        <p:spPr>
          <a:xfrm>
            <a:off x="4331124" y="5051462"/>
            <a:ext cx="1795010" cy="5173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hand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7E2A97F-BAB1-8F4C-9998-E86281157C79}"/>
              </a:ext>
            </a:extLst>
          </p:cNvPr>
          <p:cNvSpPr/>
          <p:nvPr/>
        </p:nvSpPr>
        <p:spPr>
          <a:xfrm>
            <a:off x="4312518" y="5544942"/>
            <a:ext cx="1764117" cy="5173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mano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920E59-C7E4-2E47-484F-68D39699D31C}"/>
              </a:ext>
            </a:extLst>
          </p:cNvPr>
          <p:cNvSpPr/>
          <p:nvPr/>
        </p:nvSpPr>
        <p:spPr>
          <a:xfrm>
            <a:off x="6202739" y="5051489"/>
            <a:ext cx="2292248" cy="5173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for example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51BA71D-D6A5-12F0-C5E7-47FE9B38925F}"/>
              </a:ext>
            </a:extLst>
          </p:cNvPr>
          <p:cNvSpPr/>
          <p:nvPr/>
        </p:nvSpPr>
        <p:spPr>
          <a:xfrm>
            <a:off x="6188400" y="5544969"/>
            <a:ext cx="2252797" cy="5173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por</a:t>
            </a:r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ejemplo</a:t>
            </a:r>
          </a:p>
        </p:txBody>
      </p:sp>
      <p:pic>
        <p:nvPicPr>
          <p:cNvPr id="4098" name="Picture 2" descr="Una pelota vasca: núcleo de madera, hilo de oveja latxa y dos piezas de piel con forma de 8.">
            <a:extLst>
              <a:ext uri="{FF2B5EF4-FFF2-40B4-BE49-F238E27FC236}">
                <a16:creationId xmlns:a16="http://schemas.microsoft.com/office/drawing/2014/main" id="{A0C21156-B533-B6F7-8DF2-8BDA1A29A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67" b="94065" l="10000" r="90000">
                        <a14:foregroundMark x1="48333" y1="8605" x2="48333" y2="8605"/>
                        <a14:foregroundMark x1="52000" y1="7715" x2="52000" y2="7715"/>
                        <a14:foregroundMark x1="49667" y1="94065" x2="49667" y2="94065"/>
                        <a14:foregroundMark x1="49667" y1="91840" x2="49667" y2="91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739" y="122476"/>
            <a:ext cx="1294028" cy="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AADF0F2F-D7DF-1C8C-DB47-4F8A30223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486" y="3994207"/>
            <a:ext cx="3269488" cy="280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27DC092B-702B-1F7B-744C-7087BC6B6B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0" y="-30090"/>
            <a:ext cx="1043752" cy="1043752"/>
          </a:xfrm>
          <a:prstGeom prst="rect">
            <a:avLst/>
          </a:prstGeom>
        </p:spPr>
      </p:pic>
      <p:sp>
        <p:nvSpPr>
          <p:cNvPr id="16" name="Speech Bubble: Rectangle with Corners Rounded 15">
            <a:hlinkClick r:id="" action="ppaction://noaction">
              <a:snd r:embed="rId21" name="6_1.wav"/>
            </a:hlinkClick>
            <a:extLst>
              <a:ext uri="{FF2B5EF4-FFF2-40B4-BE49-F238E27FC236}">
                <a16:creationId xmlns:a16="http://schemas.microsoft.com/office/drawing/2014/main" id="{7219FBC4-AFB2-0A60-EF37-D2842D380F7C}"/>
              </a:ext>
            </a:extLst>
          </p:cNvPr>
          <p:cNvSpPr/>
          <p:nvPr/>
        </p:nvSpPr>
        <p:spPr>
          <a:xfrm>
            <a:off x="838285" y="252778"/>
            <a:ext cx="5584030" cy="490286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texto y busca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vocabulario.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376BCAB-C2F4-8F06-488F-BD597FE81A65}"/>
              </a:ext>
            </a:extLst>
          </p:cNvPr>
          <p:cNvSpPr txBox="1">
            <a:spLocks/>
          </p:cNvSpPr>
          <p:nvPr/>
        </p:nvSpPr>
        <p:spPr>
          <a:xfrm>
            <a:off x="8494987" y="198380"/>
            <a:ext cx="2499057" cy="3365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activa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= active (f)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56AB018-EE96-644C-145E-E6C866B07883}"/>
              </a:ext>
            </a:extLst>
          </p:cNvPr>
          <p:cNvGrpSpPr/>
          <p:nvPr/>
        </p:nvGrpSpPr>
        <p:grpSpPr>
          <a:xfrm>
            <a:off x="11109492" y="1447177"/>
            <a:ext cx="969726" cy="996506"/>
            <a:chOff x="6210543" y="3764108"/>
            <a:chExt cx="801046" cy="77526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FD9DDD8-AF35-2C69-B10E-CAC0B374C060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CBC83D8-C386-C87E-F99D-662916D624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9" name="Picture 28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E66ACA30-DE63-9B84-CF79-B5A80E94F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80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8" grpId="0" animBg="1"/>
      <p:bldP spid="9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476;p51">
            <a:extLst>
              <a:ext uri="{FF2B5EF4-FFF2-40B4-BE49-F238E27FC236}">
                <a16:creationId xmlns:a16="http://schemas.microsoft.com/office/drawing/2014/main" id="{2E44FE98-51E0-4959-A1D5-D0FC947E009D}"/>
              </a:ext>
            </a:extLst>
          </p:cNvPr>
          <p:cNvSpPr txBox="1"/>
          <p:nvPr/>
        </p:nvSpPr>
        <p:spPr>
          <a:xfrm>
            <a:off x="795656" y="4987668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Juego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tenis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‘al’ &amp; ‘a la’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04236" y="891042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[to the]</a:t>
            </a: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5" y="1580548"/>
            <a:ext cx="11506695" cy="57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verb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‘jugar’ is always followed by the preposition ‘a’ (‘to’).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476;p51">
            <a:extLst>
              <a:ext uri="{FF2B5EF4-FFF2-40B4-BE49-F238E27FC236}">
                <a16:creationId xmlns:a16="http://schemas.microsoft.com/office/drawing/2014/main" id="{778AA927-3795-43D6-83E6-CAF75256DD8B}"/>
              </a:ext>
            </a:extLst>
          </p:cNvPr>
          <p:cNvSpPr txBox="1"/>
          <p:nvPr/>
        </p:nvSpPr>
        <p:spPr>
          <a:xfrm>
            <a:off x="724800" y="2275667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Juego</a:t>
            </a:r>
            <a:r>
              <a:rPr lang="en-GB" sz="2800" b="1" dirty="0">
                <a:solidFill>
                  <a:srgbClr val="5B9BD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pelota.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485;p51">
            <a:extLst>
              <a:ext uri="{FF2B5EF4-FFF2-40B4-BE49-F238E27FC236}">
                <a16:creationId xmlns:a16="http://schemas.microsoft.com/office/drawing/2014/main" id="{41ACE95B-7835-4C32-B101-93FB8A5E2F5B}"/>
              </a:ext>
            </a:extLst>
          </p:cNvPr>
          <p:cNvSpPr txBox="1"/>
          <p:nvPr/>
        </p:nvSpPr>
        <p:spPr>
          <a:xfrm>
            <a:off x="795656" y="2798867"/>
            <a:ext cx="65050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play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ball.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F7116DF7-885F-42DE-BC00-F3CA779FCD3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8186" y="283085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485;p51">
            <a:extLst>
              <a:ext uri="{FF2B5EF4-FFF2-40B4-BE49-F238E27FC236}">
                <a16:creationId xmlns:a16="http://schemas.microsoft.com/office/drawing/2014/main" id="{F68A88EB-6F97-4F55-897F-70E7672FDD3E}"/>
              </a:ext>
            </a:extLst>
          </p:cNvPr>
          <p:cNvSpPr txBox="1"/>
          <p:nvPr/>
        </p:nvSpPr>
        <p:spPr>
          <a:xfrm>
            <a:off x="899009" y="5699593"/>
            <a:ext cx="3699823" cy="602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play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tennis.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0AC4293B-F980-4FEF-9526-8D97232132D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6526" y="573638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561;p58">
            <a:extLst>
              <a:ext uri="{FF2B5EF4-FFF2-40B4-BE49-F238E27FC236}">
                <a16:creationId xmlns:a16="http://schemas.microsoft.com/office/drawing/2014/main" id="{5E828AC6-EBF2-4B88-9EEC-1A99E000EACE}"/>
              </a:ext>
            </a:extLst>
          </p:cNvPr>
          <p:cNvSpPr txBox="1"/>
          <p:nvPr/>
        </p:nvSpPr>
        <p:spPr>
          <a:xfrm>
            <a:off x="204235" y="4444893"/>
            <a:ext cx="11205201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2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When the noun is singular and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masculine,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+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 becomes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32" name="Google Shape;485;p51">
            <a:extLst>
              <a:ext uri="{FF2B5EF4-FFF2-40B4-BE49-F238E27FC236}">
                <a16:creationId xmlns:a16="http://schemas.microsoft.com/office/drawing/2014/main" id="{80993648-7025-47D4-ABD4-4D91654EAC4B}"/>
              </a:ext>
            </a:extLst>
          </p:cNvPr>
          <p:cNvSpPr txBox="1"/>
          <p:nvPr/>
        </p:nvSpPr>
        <p:spPr>
          <a:xfrm>
            <a:off x="7022565" y="5645446"/>
            <a:ext cx="4965199" cy="40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play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hide and seek.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39301F14-74EC-48B7-8A85-30CB3F93F4F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85095" y="5630223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476;p51">
            <a:extLst>
              <a:ext uri="{FF2B5EF4-FFF2-40B4-BE49-F238E27FC236}">
                <a16:creationId xmlns:a16="http://schemas.microsoft.com/office/drawing/2014/main" id="{44EA3C40-6807-4ECA-9D47-8B2ED14CC9B4}"/>
              </a:ext>
            </a:extLst>
          </p:cNvPr>
          <p:cNvSpPr txBox="1"/>
          <p:nvPr/>
        </p:nvSpPr>
        <p:spPr>
          <a:xfrm>
            <a:off x="7022565" y="5043040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Juego</a:t>
            </a:r>
            <a:r>
              <a:rPr lang="en-GB" sz="2800" b="1" dirty="0">
                <a:solidFill>
                  <a:srgbClr val="5B9BD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escondite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lang="en-GB" sz="1400" dirty="0">
              <a:solidFill>
                <a:prstClr val="black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724D488B-E317-4638-B4D1-67FC0FB995FA}"/>
              </a:ext>
            </a:extLst>
          </p:cNvPr>
          <p:cNvSpPr/>
          <p:nvPr/>
        </p:nvSpPr>
        <p:spPr>
          <a:xfrm>
            <a:off x="285978" y="5025802"/>
            <a:ext cx="4576745" cy="1450330"/>
          </a:xfrm>
          <a:prstGeom prst="wedgeRoundRectCallout">
            <a:avLst>
              <a:gd name="adj1" fmla="val 43868"/>
              <a:gd name="adj2" fmla="val 7227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Note how ‘al’ (to the) is not needed in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English, but you do in Spanish!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476;p51">
            <a:extLst>
              <a:ext uri="{FF2B5EF4-FFF2-40B4-BE49-F238E27FC236}">
                <a16:creationId xmlns:a16="http://schemas.microsoft.com/office/drawing/2014/main" id="{A77D56BB-DDF4-5828-0113-85EB25DDEB76}"/>
              </a:ext>
            </a:extLst>
          </p:cNvPr>
          <p:cNvSpPr txBox="1"/>
          <p:nvPr/>
        </p:nvSpPr>
        <p:spPr>
          <a:xfrm>
            <a:off x="5357928" y="2349462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Juego</a:t>
            </a:r>
            <a:r>
              <a:rPr lang="en-GB" sz="2800" b="1" dirty="0">
                <a:solidFill>
                  <a:srgbClr val="5B9BD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cartas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485;p51">
            <a:extLst>
              <a:ext uri="{FF2B5EF4-FFF2-40B4-BE49-F238E27FC236}">
                <a16:creationId xmlns:a16="http://schemas.microsoft.com/office/drawing/2014/main" id="{26CB74D4-56DA-EEB5-C47E-520831009ADD}"/>
              </a:ext>
            </a:extLst>
          </p:cNvPr>
          <p:cNvSpPr txBox="1"/>
          <p:nvPr/>
        </p:nvSpPr>
        <p:spPr>
          <a:xfrm>
            <a:off x="5428784" y="2872662"/>
            <a:ext cx="65050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play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cards.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Google Shape;183;p8">
            <a:extLst>
              <a:ext uri="{FF2B5EF4-FFF2-40B4-BE49-F238E27FC236}">
                <a16:creationId xmlns:a16="http://schemas.microsoft.com/office/drawing/2014/main" id="{2799D9F5-0440-3AF8-FEE2-D0AFDE7645B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91314" y="2904653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021DA10-D1C4-AE12-2E25-7D11108EE198}"/>
              </a:ext>
            </a:extLst>
          </p:cNvPr>
          <p:cNvSpPr txBox="1"/>
          <p:nvPr/>
        </p:nvSpPr>
        <p:spPr>
          <a:xfrm>
            <a:off x="406079" y="3530327"/>
            <a:ext cx="1120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 las cartas ’ literally translates as ‘I play to the cards’.</a:t>
            </a:r>
          </a:p>
        </p:txBody>
      </p:sp>
    </p:spTree>
    <p:extLst>
      <p:ext uri="{BB962C8B-B14F-4D97-AF65-F5344CB8AC3E}">
        <p14:creationId xmlns:p14="http://schemas.microsoft.com/office/powerpoint/2010/main" val="101502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3A5114-FE4F-43BE-A5D9-6EEFF3FE6E06}"/>
              </a:ext>
            </a:extLst>
          </p:cNvPr>
          <p:cNvSpPr/>
          <p:nvPr/>
        </p:nvSpPr>
        <p:spPr>
          <a:xfrm>
            <a:off x="2036064" y="3543734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a la</a:t>
            </a:r>
          </a:p>
        </p:txBody>
      </p:sp>
      <p:pic>
        <p:nvPicPr>
          <p:cNvPr id="11" name="Google Shape;319;p15" descr="Speech Icon, Voice, Talking, Audio, Speech">
            <a:extLst>
              <a:ext uri="{FF2B5EF4-FFF2-40B4-BE49-F238E27FC236}">
                <a16:creationId xmlns:a16="http://schemas.microsoft.com/office/drawing/2014/main" id="{FACDBD76-4317-4AF7-BE76-8E0B58B38D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2154" y="22697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07;p14">
            <a:extLst>
              <a:ext uri="{FF2B5EF4-FFF2-40B4-BE49-F238E27FC236}">
                <a16:creationId xmlns:a16="http://schemas.microsoft.com/office/drawing/2014/main" id="{F933F113-ADFF-4ADB-A94B-728DBC8F8035}"/>
              </a:ext>
            </a:extLst>
          </p:cNvPr>
          <p:cNvSpPr txBox="1"/>
          <p:nvPr/>
        </p:nvSpPr>
        <p:spPr>
          <a:xfrm>
            <a:off x="10923147" y="108777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14" name="Google Shape;283;p13">
            <a:extLst>
              <a:ext uri="{FF2B5EF4-FFF2-40B4-BE49-F238E27FC236}">
                <a16:creationId xmlns:a16="http://schemas.microsoft.com/office/drawing/2014/main" id="{305ECFDA-7EDC-4E62-8FFB-4B91E8B1E848}"/>
              </a:ext>
            </a:extLst>
          </p:cNvPr>
          <p:cNvSpPr txBox="1"/>
          <p:nvPr/>
        </p:nvSpPr>
        <p:spPr>
          <a:xfrm>
            <a:off x="10204573" y="1087777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Google Shape;282;p13" descr="Reading, Book, Symbol, Icon, Reader, Man">
            <a:extLst>
              <a:ext uri="{FF2B5EF4-FFF2-40B4-BE49-F238E27FC236}">
                <a16:creationId xmlns:a16="http://schemas.microsoft.com/office/drawing/2014/main" id="{E937FB71-4B9D-DA51-92A1-EA718DE79560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40345" y="220337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EF13324-92C7-BFDF-D0F5-3D14544639EB}"/>
              </a:ext>
            </a:extLst>
          </p:cNvPr>
          <p:cNvSpPr/>
          <p:nvPr/>
        </p:nvSpPr>
        <p:spPr>
          <a:xfrm>
            <a:off x="1159844" y="88980"/>
            <a:ext cx="6233329" cy="612318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hlinkClick r:id="" action="ppaction://noaction">
              <a:snd r:embed="rId6" name="8_1.wav"/>
            </a:hlinkClick>
            <a:extLst>
              <a:ext uri="{FF2B5EF4-FFF2-40B4-BE49-F238E27FC236}">
                <a16:creationId xmlns:a16="http://schemas.microsoft.com/office/drawing/2014/main" id="{409B4365-5FA5-EE04-D199-9D52F369D250}"/>
              </a:ext>
            </a:extLst>
          </p:cNvPr>
          <p:cNvSpPr txBox="1"/>
          <p:nvPr/>
        </p:nvSpPr>
        <p:spPr>
          <a:xfrm>
            <a:off x="1268853" y="109708"/>
            <a:ext cx="623332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 las frases ¿Qué palabra es?</a:t>
            </a: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9A3051AC-5F60-3120-1323-944967C23D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85" y="-34176"/>
            <a:ext cx="914400" cy="914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275847-BCD1-115B-B938-F9EA9F45667D}"/>
              </a:ext>
            </a:extLst>
          </p:cNvPr>
          <p:cNvSpPr/>
          <p:nvPr/>
        </p:nvSpPr>
        <p:spPr>
          <a:xfrm>
            <a:off x="4489842" y="3553089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a las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62919EE-94F4-E52D-5622-3D6ADAD4E9F5}"/>
              </a:ext>
            </a:extLst>
          </p:cNvPr>
          <p:cNvSpPr/>
          <p:nvPr/>
        </p:nvSpPr>
        <p:spPr>
          <a:xfrm>
            <a:off x="7003438" y="3543734"/>
            <a:ext cx="1856916" cy="1191688"/>
          </a:xfrm>
          <a:custGeom>
            <a:avLst/>
            <a:gdLst>
              <a:gd name="connsiteX0" fmla="*/ 0 w 1856916"/>
              <a:gd name="connsiteY0" fmla="*/ 0 h 1191688"/>
              <a:gd name="connsiteX1" fmla="*/ 445660 w 1856916"/>
              <a:gd name="connsiteY1" fmla="*/ 0 h 1191688"/>
              <a:gd name="connsiteX2" fmla="*/ 909889 w 1856916"/>
              <a:gd name="connsiteY2" fmla="*/ 0 h 1191688"/>
              <a:gd name="connsiteX3" fmla="*/ 1392687 w 1856916"/>
              <a:gd name="connsiteY3" fmla="*/ 0 h 1191688"/>
              <a:gd name="connsiteX4" fmla="*/ 1856916 w 1856916"/>
              <a:gd name="connsiteY4" fmla="*/ 0 h 1191688"/>
              <a:gd name="connsiteX5" fmla="*/ 1856916 w 1856916"/>
              <a:gd name="connsiteY5" fmla="*/ 607761 h 1191688"/>
              <a:gd name="connsiteX6" fmla="*/ 1856916 w 1856916"/>
              <a:gd name="connsiteY6" fmla="*/ 1191688 h 1191688"/>
              <a:gd name="connsiteX7" fmla="*/ 1355549 w 1856916"/>
              <a:gd name="connsiteY7" fmla="*/ 1191688 h 1191688"/>
              <a:gd name="connsiteX8" fmla="*/ 854181 w 1856916"/>
              <a:gd name="connsiteY8" fmla="*/ 1191688 h 1191688"/>
              <a:gd name="connsiteX9" fmla="*/ 0 w 1856916"/>
              <a:gd name="connsiteY9" fmla="*/ 1191688 h 1191688"/>
              <a:gd name="connsiteX10" fmla="*/ 0 w 1856916"/>
              <a:gd name="connsiteY10" fmla="*/ 607761 h 1191688"/>
              <a:gd name="connsiteX11" fmla="*/ 0 w 1856916"/>
              <a:gd name="connsiteY11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6916" h="1191688" fill="none" extrusionOk="0">
                <a:moveTo>
                  <a:pt x="0" y="0"/>
                </a:moveTo>
                <a:cubicBezTo>
                  <a:pt x="92840" y="-12220"/>
                  <a:pt x="288087" y="42749"/>
                  <a:pt x="445660" y="0"/>
                </a:cubicBezTo>
                <a:cubicBezTo>
                  <a:pt x="603233" y="-42749"/>
                  <a:pt x="797306" y="43245"/>
                  <a:pt x="909889" y="0"/>
                </a:cubicBezTo>
                <a:cubicBezTo>
                  <a:pt x="1022472" y="-43245"/>
                  <a:pt x="1158054" y="50634"/>
                  <a:pt x="1392687" y="0"/>
                </a:cubicBezTo>
                <a:cubicBezTo>
                  <a:pt x="1627320" y="-50634"/>
                  <a:pt x="1644549" y="19464"/>
                  <a:pt x="1856916" y="0"/>
                </a:cubicBezTo>
                <a:cubicBezTo>
                  <a:pt x="1872745" y="231603"/>
                  <a:pt x="1840363" y="438484"/>
                  <a:pt x="1856916" y="607761"/>
                </a:cubicBezTo>
                <a:cubicBezTo>
                  <a:pt x="1873469" y="777038"/>
                  <a:pt x="1846215" y="982555"/>
                  <a:pt x="1856916" y="1191688"/>
                </a:cubicBezTo>
                <a:cubicBezTo>
                  <a:pt x="1708960" y="1215101"/>
                  <a:pt x="1460012" y="1155033"/>
                  <a:pt x="1355549" y="1191688"/>
                </a:cubicBezTo>
                <a:cubicBezTo>
                  <a:pt x="1251086" y="1228343"/>
                  <a:pt x="1103820" y="1175954"/>
                  <a:pt x="854181" y="1191688"/>
                </a:cubicBezTo>
                <a:cubicBezTo>
                  <a:pt x="604542" y="1207422"/>
                  <a:pt x="275633" y="1189931"/>
                  <a:pt x="0" y="1191688"/>
                </a:cubicBezTo>
                <a:cubicBezTo>
                  <a:pt x="-60202" y="937506"/>
                  <a:pt x="65324" y="841522"/>
                  <a:pt x="0" y="607761"/>
                </a:cubicBezTo>
                <a:cubicBezTo>
                  <a:pt x="-65324" y="374000"/>
                  <a:pt x="63079" y="198820"/>
                  <a:pt x="0" y="0"/>
                </a:cubicBezTo>
                <a:close/>
              </a:path>
              <a:path w="1856916" h="1191688" stroke="0" extrusionOk="0">
                <a:moveTo>
                  <a:pt x="0" y="0"/>
                </a:moveTo>
                <a:cubicBezTo>
                  <a:pt x="158709" y="-44610"/>
                  <a:pt x="276146" y="26241"/>
                  <a:pt x="445660" y="0"/>
                </a:cubicBezTo>
                <a:cubicBezTo>
                  <a:pt x="615174" y="-26241"/>
                  <a:pt x="684459" y="10063"/>
                  <a:pt x="854181" y="0"/>
                </a:cubicBezTo>
                <a:cubicBezTo>
                  <a:pt x="1023903" y="-10063"/>
                  <a:pt x="1233859" y="17201"/>
                  <a:pt x="1355549" y="0"/>
                </a:cubicBezTo>
                <a:cubicBezTo>
                  <a:pt x="1477239" y="-17201"/>
                  <a:pt x="1615284" y="40778"/>
                  <a:pt x="1856916" y="0"/>
                </a:cubicBezTo>
                <a:cubicBezTo>
                  <a:pt x="1874362" y="200152"/>
                  <a:pt x="1812847" y="466444"/>
                  <a:pt x="1856916" y="583927"/>
                </a:cubicBezTo>
                <a:cubicBezTo>
                  <a:pt x="1900985" y="701410"/>
                  <a:pt x="1788018" y="1046559"/>
                  <a:pt x="1856916" y="1191688"/>
                </a:cubicBezTo>
                <a:cubicBezTo>
                  <a:pt x="1712459" y="1212701"/>
                  <a:pt x="1531580" y="1185200"/>
                  <a:pt x="1392687" y="1191688"/>
                </a:cubicBezTo>
                <a:cubicBezTo>
                  <a:pt x="1253794" y="1198176"/>
                  <a:pt x="1023741" y="1140461"/>
                  <a:pt x="891320" y="1191688"/>
                </a:cubicBezTo>
                <a:cubicBezTo>
                  <a:pt x="758899" y="1242915"/>
                  <a:pt x="577141" y="1153370"/>
                  <a:pt x="482798" y="1191688"/>
                </a:cubicBezTo>
                <a:cubicBezTo>
                  <a:pt x="388455" y="1230006"/>
                  <a:pt x="165032" y="1142792"/>
                  <a:pt x="0" y="1191688"/>
                </a:cubicBezTo>
                <a:cubicBezTo>
                  <a:pt x="-2322" y="1003558"/>
                  <a:pt x="61136" y="856971"/>
                  <a:pt x="0" y="595844"/>
                </a:cubicBezTo>
                <a:cubicBezTo>
                  <a:pt x="-61136" y="334717"/>
                  <a:pt x="39508" y="13247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al</a:t>
            </a:r>
          </a:p>
        </p:txBody>
      </p:sp>
      <p:sp>
        <p:nvSpPr>
          <p:cNvPr id="8" name="Rectangle 7">
            <a:hlinkClick r:id="" action="ppaction://noaction">
              <a:snd r:embed="rId9" name="8_2.wav"/>
            </a:hlinkClick>
            <a:extLst>
              <a:ext uri="{FF2B5EF4-FFF2-40B4-BE49-F238E27FC236}">
                <a16:creationId xmlns:a16="http://schemas.microsoft.com/office/drawing/2014/main" id="{318972AA-5B5D-E83D-86B1-61E5E5708813}"/>
              </a:ext>
            </a:extLst>
          </p:cNvPr>
          <p:cNvSpPr/>
          <p:nvPr/>
        </p:nvSpPr>
        <p:spPr>
          <a:xfrm>
            <a:off x="684394" y="1087777"/>
            <a:ext cx="95090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2700" cmpd="sng">
                  <a:solidFill>
                    <a:srgbClr val="CC3399"/>
                  </a:solidFill>
                  <a:prstDash val="solid"/>
                </a:ln>
                <a:solidFill>
                  <a:srgbClr val="FF3399"/>
                </a:solidFill>
                <a:latin typeface="Century Gothic" panose="020B0502020202020204" pitchFamily="34" charset="0"/>
              </a:rPr>
              <a:t>E</a:t>
            </a:r>
            <a:endParaRPr lang="en-US" sz="11500" b="1" cap="none" spc="0" dirty="0">
              <a:ln w="12700" cmpd="sng">
                <a:solidFill>
                  <a:srgbClr val="CC3399"/>
                </a:solidFill>
                <a:prstDash val="solid"/>
              </a:ln>
              <a:solidFill>
                <a:srgbClr val="FF339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266039-9F1C-CF54-0DC3-FAD730E6AF7C}"/>
              </a:ext>
            </a:extLst>
          </p:cNvPr>
          <p:cNvSpPr txBox="1"/>
          <p:nvPr/>
        </p:nvSpPr>
        <p:spPr>
          <a:xfrm>
            <a:off x="1981452" y="1693246"/>
            <a:ext cx="67826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Juego</a:t>
            </a: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____ </a:t>
            </a:r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fútbol</a:t>
            </a: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26E00AF-2777-2B10-96D9-1D6923EEA4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308" y="3314266"/>
            <a:ext cx="527764" cy="54975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0AECDA3-AF0E-4F77-9F81-63D7960F3993}"/>
              </a:ext>
            </a:extLst>
          </p:cNvPr>
          <p:cNvSpPr txBox="1"/>
          <p:nvPr/>
        </p:nvSpPr>
        <p:spPr>
          <a:xfrm>
            <a:off x="7946655" y="-153444"/>
            <a:ext cx="18950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1/5</a:t>
            </a: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49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3A5114-FE4F-43BE-A5D9-6EEFF3FE6E06}"/>
              </a:ext>
            </a:extLst>
          </p:cNvPr>
          <p:cNvSpPr/>
          <p:nvPr/>
        </p:nvSpPr>
        <p:spPr>
          <a:xfrm>
            <a:off x="2036064" y="3543734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a la</a:t>
            </a:r>
          </a:p>
        </p:txBody>
      </p:sp>
      <p:pic>
        <p:nvPicPr>
          <p:cNvPr id="11" name="Google Shape;319;p15" descr="Speech Icon, Voice, Talking, Audio, Speech">
            <a:extLst>
              <a:ext uri="{FF2B5EF4-FFF2-40B4-BE49-F238E27FC236}">
                <a16:creationId xmlns:a16="http://schemas.microsoft.com/office/drawing/2014/main" id="{FACDBD76-4317-4AF7-BE76-8E0B58B38D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2154" y="22697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07;p14">
            <a:extLst>
              <a:ext uri="{FF2B5EF4-FFF2-40B4-BE49-F238E27FC236}">
                <a16:creationId xmlns:a16="http://schemas.microsoft.com/office/drawing/2014/main" id="{F933F113-ADFF-4ADB-A94B-728DBC8F8035}"/>
              </a:ext>
            </a:extLst>
          </p:cNvPr>
          <p:cNvSpPr txBox="1"/>
          <p:nvPr/>
        </p:nvSpPr>
        <p:spPr>
          <a:xfrm>
            <a:off x="10923147" y="108777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14" name="Google Shape;283;p13">
            <a:extLst>
              <a:ext uri="{FF2B5EF4-FFF2-40B4-BE49-F238E27FC236}">
                <a16:creationId xmlns:a16="http://schemas.microsoft.com/office/drawing/2014/main" id="{305ECFDA-7EDC-4E62-8FFB-4B91E8B1E848}"/>
              </a:ext>
            </a:extLst>
          </p:cNvPr>
          <p:cNvSpPr txBox="1"/>
          <p:nvPr/>
        </p:nvSpPr>
        <p:spPr>
          <a:xfrm>
            <a:off x="10204573" y="1087777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Google Shape;282;p13" descr="Reading, Book, Symbol, Icon, Reader, Man">
            <a:extLst>
              <a:ext uri="{FF2B5EF4-FFF2-40B4-BE49-F238E27FC236}">
                <a16:creationId xmlns:a16="http://schemas.microsoft.com/office/drawing/2014/main" id="{E937FB71-4B9D-DA51-92A1-EA718DE79560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40345" y="220337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9A3051AC-5F60-3120-1323-944967C23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485" y="-34176"/>
            <a:ext cx="914400" cy="914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275847-BCD1-115B-B938-F9EA9F45667D}"/>
              </a:ext>
            </a:extLst>
          </p:cNvPr>
          <p:cNvSpPr/>
          <p:nvPr/>
        </p:nvSpPr>
        <p:spPr>
          <a:xfrm>
            <a:off x="4489842" y="3553089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a las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62919EE-94F4-E52D-5622-3D6ADAD4E9F5}"/>
              </a:ext>
            </a:extLst>
          </p:cNvPr>
          <p:cNvSpPr/>
          <p:nvPr/>
        </p:nvSpPr>
        <p:spPr>
          <a:xfrm>
            <a:off x="7003438" y="3543734"/>
            <a:ext cx="1856916" cy="1191688"/>
          </a:xfrm>
          <a:custGeom>
            <a:avLst/>
            <a:gdLst>
              <a:gd name="connsiteX0" fmla="*/ 0 w 1856916"/>
              <a:gd name="connsiteY0" fmla="*/ 0 h 1191688"/>
              <a:gd name="connsiteX1" fmla="*/ 445660 w 1856916"/>
              <a:gd name="connsiteY1" fmla="*/ 0 h 1191688"/>
              <a:gd name="connsiteX2" fmla="*/ 909889 w 1856916"/>
              <a:gd name="connsiteY2" fmla="*/ 0 h 1191688"/>
              <a:gd name="connsiteX3" fmla="*/ 1392687 w 1856916"/>
              <a:gd name="connsiteY3" fmla="*/ 0 h 1191688"/>
              <a:gd name="connsiteX4" fmla="*/ 1856916 w 1856916"/>
              <a:gd name="connsiteY4" fmla="*/ 0 h 1191688"/>
              <a:gd name="connsiteX5" fmla="*/ 1856916 w 1856916"/>
              <a:gd name="connsiteY5" fmla="*/ 607761 h 1191688"/>
              <a:gd name="connsiteX6" fmla="*/ 1856916 w 1856916"/>
              <a:gd name="connsiteY6" fmla="*/ 1191688 h 1191688"/>
              <a:gd name="connsiteX7" fmla="*/ 1355549 w 1856916"/>
              <a:gd name="connsiteY7" fmla="*/ 1191688 h 1191688"/>
              <a:gd name="connsiteX8" fmla="*/ 854181 w 1856916"/>
              <a:gd name="connsiteY8" fmla="*/ 1191688 h 1191688"/>
              <a:gd name="connsiteX9" fmla="*/ 0 w 1856916"/>
              <a:gd name="connsiteY9" fmla="*/ 1191688 h 1191688"/>
              <a:gd name="connsiteX10" fmla="*/ 0 w 1856916"/>
              <a:gd name="connsiteY10" fmla="*/ 607761 h 1191688"/>
              <a:gd name="connsiteX11" fmla="*/ 0 w 1856916"/>
              <a:gd name="connsiteY11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6916" h="1191688" fill="none" extrusionOk="0">
                <a:moveTo>
                  <a:pt x="0" y="0"/>
                </a:moveTo>
                <a:cubicBezTo>
                  <a:pt x="92840" y="-12220"/>
                  <a:pt x="288087" y="42749"/>
                  <a:pt x="445660" y="0"/>
                </a:cubicBezTo>
                <a:cubicBezTo>
                  <a:pt x="603233" y="-42749"/>
                  <a:pt x="797306" y="43245"/>
                  <a:pt x="909889" y="0"/>
                </a:cubicBezTo>
                <a:cubicBezTo>
                  <a:pt x="1022472" y="-43245"/>
                  <a:pt x="1158054" y="50634"/>
                  <a:pt x="1392687" y="0"/>
                </a:cubicBezTo>
                <a:cubicBezTo>
                  <a:pt x="1627320" y="-50634"/>
                  <a:pt x="1644549" y="19464"/>
                  <a:pt x="1856916" y="0"/>
                </a:cubicBezTo>
                <a:cubicBezTo>
                  <a:pt x="1872745" y="231603"/>
                  <a:pt x="1840363" y="438484"/>
                  <a:pt x="1856916" y="607761"/>
                </a:cubicBezTo>
                <a:cubicBezTo>
                  <a:pt x="1873469" y="777038"/>
                  <a:pt x="1846215" y="982555"/>
                  <a:pt x="1856916" y="1191688"/>
                </a:cubicBezTo>
                <a:cubicBezTo>
                  <a:pt x="1708960" y="1215101"/>
                  <a:pt x="1460012" y="1155033"/>
                  <a:pt x="1355549" y="1191688"/>
                </a:cubicBezTo>
                <a:cubicBezTo>
                  <a:pt x="1251086" y="1228343"/>
                  <a:pt x="1103820" y="1175954"/>
                  <a:pt x="854181" y="1191688"/>
                </a:cubicBezTo>
                <a:cubicBezTo>
                  <a:pt x="604542" y="1207422"/>
                  <a:pt x="275633" y="1189931"/>
                  <a:pt x="0" y="1191688"/>
                </a:cubicBezTo>
                <a:cubicBezTo>
                  <a:pt x="-60202" y="937506"/>
                  <a:pt x="65324" y="841522"/>
                  <a:pt x="0" y="607761"/>
                </a:cubicBezTo>
                <a:cubicBezTo>
                  <a:pt x="-65324" y="374000"/>
                  <a:pt x="63079" y="198820"/>
                  <a:pt x="0" y="0"/>
                </a:cubicBezTo>
                <a:close/>
              </a:path>
              <a:path w="1856916" h="1191688" stroke="0" extrusionOk="0">
                <a:moveTo>
                  <a:pt x="0" y="0"/>
                </a:moveTo>
                <a:cubicBezTo>
                  <a:pt x="158709" y="-44610"/>
                  <a:pt x="276146" y="26241"/>
                  <a:pt x="445660" y="0"/>
                </a:cubicBezTo>
                <a:cubicBezTo>
                  <a:pt x="615174" y="-26241"/>
                  <a:pt x="684459" y="10063"/>
                  <a:pt x="854181" y="0"/>
                </a:cubicBezTo>
                <a:cubicBezTo>
                  <a:pt x="1023903" y="-10063"/>
                  <a:pt x="1233859" y="17201"/>
                  <a:pt x="1355549" y="0"/>
                </a:cubicBezTo>
                <a:cubicBezTo>
                  <a:pt x="1477239" y="-17201"/>
                  <a:pt x="1615284" y="40778"/>
                  <a:pt x="1856916" y="0"/>
                </a:cubicBezTo>
                <a:cubicBezTo>
                  <a:pt x="1874362" y="200152"/>
                  <a:pt x="1812847" y="466444"/>
                  <a:pt x="1856916" y="583927"/>
                </a:cubicBezTo>
                <a:cubicBezTo>
                  <a:pt x="1900985" y="701410"/>
                  <a:pt x="1788018" y="1046559"/>
                  <a:pt x="1856916" y="1191688"/>
                </a:cubicBezTo>
                <a:cubicBezTo>
                  <a:pt x="1712459" y="1212701"/>
                  <a:pt x="1531580" y="1185200"/>
                  <a:pt x="1392687" y="1191688"/>
                </a:cubicBezTo>
                <a:cubicBezTo>
                  <a:pt x="1253794" y="1198176"/>
                  <a:pt x="1023741" y="1140461"/>
                  <a:pt x="891320" y="1191688"/>
                </a:cubicBezTo>
                <a:cubicBezTo>
                  <a:pt x="758899" y="1242915"/>
                  <a:pt x="577141" y="1153370"/>
                  <a:pt x="482798" y="1191688"/>
                </a:cubicBezTo>
                <a:cubicBezTo>
                  <a:pt x="388455" y="1230006"/>
                  <a:pt x="165032" y="1142792"/>
                  <a:pt x="0" y="1191688"/>
                </a:cubicBezTo>
                <a:cubicBezTo>
                  <a:pt x="-2322" y="1003558"/>
                  <a:pt x="61136" y="856971"/>
                  <a:pt x="0" y="595844"/>
                </a:cubicBezTo>
                <a:cubicBezTo>
                  <a:pt x="-61136" y="334717"/>
                  <a:pt x="39508" y="13247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al</a:t>
            </a:r>
          </a:p>
        </p:txBody>
      </p:sp>
      <p:sp>
        <p:nvSpPr>
          <p:cNvPr id="8" name="Rectangle 7">
            <a:hlinkClick r:id="" action="ppaction://noaction">
              <a:snd r:embed="rId8" name="8_3.wav"/>
            </a:hlinkClick>
            <a:extLst>
              <a:ext uri="{FF2B5EF4-FFF2-40B4-BE49-F238E27FC236}">
                <a16:creationId xmlns:a16="http://schemas.microsoft.com/office/drawing/2014/main" id="{318972AA-5B5D-E83D-86B1-61E5E5708813}"/>
              </a:ext>
            </a:extLst>
          </p:cNvPr>
          <p:cNvSpPr/>
          <p:nvPr/>
        </p:nvSpPr>
        <p:spPr>
          <a:xfrm>
            <a:off x="654738" y="1087777"/>
            <a:ext cx="101021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12700" cmpd="sng">
                  <a:solidFill>
                    <a:srgbClr val="CC3399"/>
                  </a:solidFill>
                  <a:prstDash val="solid"/>
                </a:ln>
                <a:solidFill>
                  <a:srgbClr val="FF3399"/>
                </a:solidFill>
                <a:effectLst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266039-9F1C-CF54-0DC3-FAD730E6AF7C}"/>
              </a:ext>
            </a:extLst>
          </p:cNvPr>
          <p:cNvSpPr txBox="1"/>
          <p:nvPr/>
        </p:nvSpPr>
        <p:spPr>
          <a:xfrm>
            <a:off x="1981452" y="1693246"/>
            <a:ext cx="73997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Juego</a:t>
            </a: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____ </a:t>
            </a:r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cuerda</a:t>
            </a: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26E00AF-2777-2B10-96D9-1D6923EEA4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312" y="3398704"/>
            <a:ext cx="527764" cy="54975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0AECDA3-AF0E-4F77-9F81-63D7960F3993}"/>
              </a:ext>
            </a:extLst>
          </p:cNvPr>
          <p:cNvSpPr txBox="1"/>
          <p:nvPr/>
        </p:nvSpPr>
        <p:spPr>
          <a:xfrm>
            <a:off x="7946655" y="-153444"/>
            <a:ext cx="18726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5BC42634-134D-2999-F9E6-35605FA0D842}"/>
              </a:ext>
            </a:extLst>
          </p:cNvPr>
          <p:cNvSpPr/>
          <p:nvPr/>
        </p:nvSpPr>
        <p:spPr>
          <a:xfrm>
            <a:off x="1159844" y="88980"/>
            <a:ext cx="6233329" cy="612318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extBox 2">
            <a:hlinkClick r:id="" action="ppaction://noaction">
              <a:snd r:embed="rId10" name="8_1.wav"/>
            </a:hlinkClick>
            <a:extLst>
              <a:ext uri="{FF2B5EF4-FFF2-40B4-BE49-F238E27FC236}">
                <a16:creationId xmlns:a16="http://schemas.microsoft.com/office/drawing/2014/main" id="{F2E2847B-CF76-5765-50B8-EB5C955FF85E}"/>
              </a:ext>
            </a:extLst>
          </p:cNvPr>
          <p:cNvSpPr txBox="1"/>
          <p:nvPr/>
        </p:nvSpPr>
        <p:spPr>
          <a:xfrm>
            <a:off x="1268853" y="109708"/>
            <a:ext cx="623332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 las frases ¿Qué palabra es?</a:t>
            </a:r>
          </a:p>
        </p:txBody>
      </p:sp>
    </p:spTree>
    <p:extLst>
      <p:ext uri="{BB962C8B-B14F-4D97-AF65-F5344CB8AC3E}">
        <p14:creationId xmlns:p14="http://schemas.microsoft.com/office/powerpoint/2010/main" val="151954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4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3948</TotalTime>
  <Words>2057</Words>
  <Application>Microsoft Office PowerPoint</Application>
  <PresentationFormat>Widescreen</PresentationFormat>
  <Paragraphs>302</Paragraphs>
  <Slides>15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español, con Sofía</vt:lpstr>
      <vt:lpstr>Saying what others and I do</vt:lpstr>
      <vt:lpstr>pronunciar</vt:lpstr>
      <vt:lpstr>pronunciar</vt:lpstr>
      <vt:lpstr>vocabulario</vt:lpstr>
      <vt:lpstr>leer</vt:lpstr>
      <vt:lpstr>Using ‘al’ &amp; ‘a la’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Knowing who does what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Tom Dawes</cp:lastModifiedBy>
  <cp:revision>51</cp:revision>
  <dcterms:created xsi:type="dcterms:W3CDTF">2021-09-24T10:38:38Z</dcterms:created>
  <dcterms:modified xsi:type="dcterms:W3CDTF">2023-01-26T16:23:00Z</dcterms:modified>
</cp:coreProperties>
</file>