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1"/>
  </p:notesMasterIdLst>
  <p:sldIdLst>
    <p:sldId id="353" r:id="rId4"/>
    <p:sldId id="634" r:id="rId5"/>
    <p:sldId id="580" r:id="rId6"/>
    <p:sldId id="581" r:id="rId7"/>
    <p:sldId id="582" r:id="rId8"/>
    <p:sldId id="583" r:id="rId9"/>
    <p:sldId id="584" r:id="rId10"/>
    <p:sldId id="573" r:id="rId11"/>
    <p:sldId id="574" r:id="rId12"/>
    <p:sldId id="575" r:id="rId13"/>
    <p:sldId id="576" r:id="rId14"/>
    <p:sldId id="577" r:id="rId15"/>
    <p:sldId id="578" r:id="rId16"/>
    <p:sldId id="579" r:id="rId17"/>
    <p:sldId id="635" r:id="rId18"/>
    <p:sldId id="636" r:id="rId19"/>
    <p:sldId id="637" r:id="rId20"/>
    <p:sldId id="638" r:id="rId21"/>
    <p:sldId id="639" r:id="rId22"/>
    <p:sldId id="640" r:id="rId23"/>
    <p:sldId id="641" r:id="rId24"/>
    <p:sldId id="642" r:id="rId25"/>
    <p:sldId id="643" r:id="rId26"/>
    <p:sldId id="644" r:id="rId27"/>
    <p:sldId id="645" r:id="rId28"/>
    <p:sldId id="646" r:id="rId29"/>
    <p:sldId id="64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EEAF6"/>
    <a:srgbClr val="FEB4B4"/>
    <a:srgbClr val="FE7E7E"/>
    <a:srgbClr val="FF99FF"/>
    <a:srgbClr val="65A270"/>
    <a:srgbClr val="79DD79"/>
    <a:srgbClr val="91EAD2"/>
    <a:srgbClr val="C1EF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7" autoAdjust="0"/>
    <p:restoredTop sz="69918" autoAdjust="0"/>
  </p:normalViewPr>
  <p:slideViewPr>
    <p:cSldViewPr snapToGrid="0">
      <p:cViewPr varScale="1">
        <p:scale>
          <a:sx n="79" d="100"/>
          <a:sy n="79" d="100"/>
        </p:scale>
        <p:origin x="1896" y="108"/>
      </p:cViewPr>
      <p:guideLst/>
    </p:cSldViewPr>
  </p:slideViewPr>
  <p:outlineViewPr>
    <p:cViewPr>
      <p:scale>
        <a:sx n="33" d="100"/>
        <a:sy n="33" d="100"/>
      </p:scale>
      <p:origin x="0" y="-66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15/03/2023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400" b="0" strike="noStrike" spc="-1" dirty="0">
                <a:solidFill>
                  <a:srgbClr val="000000"/>
                </a:solidFill>
                <a:latin typeface="+mn-lt"/>
                <a:ea typeface="Calibri"/>
              </a:rPr>
              <a:t>Artwork by Steve Clarke. Pronoun pictures from NCELP (www.ncelp.org). All additional pictures selected from </a:t>
            </a:r>
            <a:r>
              <a:rPr lang="en-GB" sz="1400" b="0" strike="noStrike" spc="-1" dirty="0" err="1">
                <a:solidFill>
                  <a:srgbClr val="000000"/>
                </a:solidFill>
                <a:latin typeface="+mn-lt"/>
                <a:ea typeface="Calibri"/>
              </a:rPr>
              <a:t>Pixabay</a:t>
            </a:r>
            <a:r>
              <a:rPr lang="en-GB" sz="1400" b="0" strike="noStrike" spc="-1" dirty="0">
                <a:solidFill>
                  <a:srgbClr val="000000"/>
                </a:solidFill>
                <a:latin typeface="+mn-lt"/>
                <a:ea typeface="Calibri"/>
              </a:rPr>
              <a:t> and are</a:t>
            </a:r>
          </a:p>
          <a:p>
            <a:pPr marL="0" indent="-216000">
              <a:lnSpc>
                <a:spcPct val="100000"/>
              </a:lnSpc>
            </a:pPr>
            <a:r>
              <a:rPr lang="en-GB" sz="1400" b="0" strike="noStrike" spc="-1" dirty="0">
                <a:solidFill>
                  <a:srgbClr val="000000"/>
                </a:solidFill>
                <a:latin typeface="+mn-lt"/>
                <a:ea typeface="Calibri"/>
              </a:rPr>
              <a:t>available under a Creative Commons license, no attribution required.</a:t>
            </a:r>
            <a:endParaRPr lang="en-GB" sz="14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0" strike="noStrike" spc="-1" dirty="0">
                <a:latin typeface="Arial"/>
              </a:rPr>
              <a:t>This lesson contains vocabulary and grammar assessments to check progress in the words and structures introduced and practised in the first two terms of this year’s course, as well as those from the previous two years. </a:t>
            </a:r>
            <a:br>
              <a:rPr lang="en-GB" sz="1200" b="0" strike="noStrike" spc="-1" dirty="0">
                <a:latin typeface="Arial"/>
              </a:rPr>
            </a:br>
            <a:r>
              <a:rPr lang="en-GB" sz="1200" b="0" strike="noStrike" spc="-1" dirty="0">
                <a:latin typeface="Arial"/>
              </a:rPr>
              <a:t>The ratio of old to new language in the quiz is very approximately 50:50.</a:t>
            </a:r>
            <a:br>
              <a:rPr lang="en-GB" sz="1200" b="0" strike="noStrike" spc="-1" dirty="0">
                <a:latin typeface="Arial"/>
              </a:rPr>
            </a:b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9249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7595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7122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4393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400" b="0" strike="noStrike" spc="-1" dirty="0">
                <a:solidFill>
                  <a:srgbClr val="000000"/>
                </a:solidFill>
                <a:latin typeface="+mn-lt"/>
                <a:ea typeface="Calibri"/>
              </a:rPr>
              <a:t>Artwork by Steve Clarke. Pronoun pictures from NCELP (www.ncelp.org). All additional pictures selected from </a:t>
            </a:r>
            <a:r>
              <a:rPr lang="en-GB" sz="1400" b="0" strike="noStrike" spc="-1" dirty="0" err="1">
                <a:solidFill>
                  <a:srgbClr val="000000"/>
                </a:solidFill>
                <a:latin typeface="+mn-lt"/>
                <a:ea typeface="Calibri"/>
              </a:rPr>
              <a:t>Pixabay</a:t>
            </a:r>
            <a:r>
              <a:rPr lang="en-GB" sz="1400" b="0" strike="noStrike" spc="-1" dirty="0">
                <a:solidFill>
                  <a:srgbClr val="000000"/>
                </a:solidFill>
                <a:latin typeface="+mn-lt"/>
                <a:ea typeface="Calibri"/>
              </a:rPr>
              <a:t> and are</a:t>
            </a:r>
          </a:p>
          <a:p>
            <a:pPr marL="0" indent="-216000">
              <a:lnSpc>
                <a:spcPct val="100000"/>
              </a:lnSpc>
            </a:pPr>
            <a:r>
              <a:rPr lang="en-GB" sz="1400" b="0" strike="noStrike" spc="-1" dirty="0">
                <a:solidFill>
                  <a:srgbClr val="000000"/>
                </a:solidFill>
                <a:latin typeface="+mn-lt"/>
                <a:ea typeface="Calibri"/>
              </a:rPr>
              <a:t>available under a Creative Commons license, no attribution required.</a:t>
            </a:r>
            <a:endParaRPr lang="en-GB" sz="14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0" strike="noStrike" spc="-1" dirty="0">
                <a:latin typeface="Arial"/>
              </a:rPr>
              <a:t>This lesson contains vocabulary and grammar assessments to check progress in the words and structures introduced and practised in the first two terms of this year’s course, as well as those from the previous two years. </a:t>
            </a:r>
            <a:br>
              <a:rPr lang="en-GB" sz="1200" b="0" strike="noStrike" spc="-1" dirty="0">
                <a:latin typeface="Arial"/>
              </a:rPr>
            </a:br>
            <a:r>
              <a:rPr lang="en-GB" sz="1200" b="0" strike="noStrike" spc="-1" dirty="0">
                <a:latin typeface="Arial"/>
              </a:rPr>
              <a:t>The ratio of old to new language in the quiz is very approximately 50:50.</a:t>
            </a:r>
            <a:br>
              <a:rPr lang="en-GB" sz="1200" b="0" strike="noStrike" spc="-1" dirty="0">
                <a:latin typeface="Arial"/>
              </a:rPr>
            </a:b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4842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vocabulary taught in weeks 1-23 of the course.</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After items 1-4, continue to the next slide to complete the remainder of the task.</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cuerda…..</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cuerda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veintiuno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veintiuno</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beber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beber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ruido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ruido</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patio…..patio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celebrar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celebrar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por…..por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5266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cuerda…..</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cuerda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veintiuno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veintiuno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beber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beber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ruido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ruido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patio…..patio</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celebrar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celebrar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por…..por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3891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escondite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escondite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delante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delante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triste….triste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nadar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nadar</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endParaRPr lang="en-GB" sz="12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catorce</a:t>
            </a: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catorce</a:t>
            </a:r>
            <a:endParaRPr lang="en-GB" sz="12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aula…..aula</a:t>
            </a:r>
            <a:endParaRPr lang="en-GB" sz="12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detrás</a:t>
            </a: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detrás</a:t>
            </a:r>
            <a:endParaRPr lang="en-GB" sz="12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0156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escondite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escondite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delante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delante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triste….triste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nadar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nadar</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catorce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catorce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aula…..aula</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detrás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detrás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7266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1. Siempre soy tranquilo.</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2. Canta una canción.</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3. No llevas uniforme.</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4. Normalmente como naranjas.</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5. Practican la guitarra.</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6. Estamos aquí.</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937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vocabulary taught in weeks 1-23 of the course.</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After items 1-4, continue to the next slide to complete the remainder of the task.</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cuerda…..</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cuerda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veintiuno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veintiuno</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beber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beber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ruido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ruido</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patio…..patio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celebrar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celebrar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por…..por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5034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6273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0701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5057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5771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772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5538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158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cuerda…..</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cuerda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veintiuno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veintiuno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beber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beber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ruido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ruido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patio…..patio</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celebrar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celebrar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por…..por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253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escondite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escondite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delante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delante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triste….triste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nadar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nadar</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endParaRPr lang="en-GB" sz="12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catorce</a:t>
            </a: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catorce</a:t>
            </a:r>
            <a:endParaRPr lang="en-GB" sz="12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aula…..aula</a:t>
            </a:r>
            <a:endParaRPr lang="en-GB" sz="12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detrás</a:t>
            </a:r>
            <a: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2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detrás</a:t>
            </a:r>
            <a:endParaRPr lang="en-GB" sz="12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796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escondite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escondite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delante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delante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triste….triste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nadar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nadar</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catorce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catorce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aula…..aula</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detrás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detrás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157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1. Siempre soy tranquilo.</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2. Canta una canción.</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3. No llevas uniforme.</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4. Normalmente como naranjas.</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5. Practican la guitarra.</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6. Estamos aquí.</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997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7391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7267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531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15/03/2023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15/03/2023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15/03/2023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9550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0661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51147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0201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6805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9573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32246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39789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15/03/2023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06469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45937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5183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484244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032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82817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48437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55408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12293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963530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15/03/2023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81355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924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09033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272223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64290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1420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15/03/2023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15/03/2023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15/03/2023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15/03/2023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15/03/2023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15/03/2023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15/03/2023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02846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871567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4.png"/><Relationship Id="rId7" Type="http://schemas.openxmlformats.org/officeDocument/2006/relationships/audio" Target="../media/audio24.wav"/><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audio" Target="../media/audio23.wav"/><Relationship Id="rId5" Type="http://schemas.openxmlformats.org/officeDocument/2006/relationships/audio" Target="../media/audio22.wav"/><Relationship Id="rId10" Type="http://schemas.openxmlformats.org/officeDocument/2006/relationships/image" Target="../media/image9.svg"/><Relationship Id="rId4" Type="http://schemas.openxmlformats.org/officeDocument/2006/relationships/image" Target="../media/image5.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audio" Target="../media/audio29.wav"/><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audio" Target="../media/audio33.wav"/><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audio" Target="../media/audio37.wav"/><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4.png"/><Relationship Id="rId7" Type="http://schemas.openxmlformats.org/officeDocument/2006/relationships/audio" Target="../media/audio41.wav"/><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audio" Target="../media/audio40.wav"/><Relationship Id="rId11" Type="http://schemas.openxmlformats.org/officeDocument/2006/relationships/image" Target="../media/image9.svg"/><Relationship Id="rId5" Type="http://schemas.openxmlformats.org/officeDocument/2006/relationships/audio" Target="../media/audio39.wav"/><Relationship Id="rId10" Type="http://schemas.openxmlformats.org/officeDocument/2006/relationships/image" Target="../media/image8.png"/><Relationship Id="rId4" Type="http://schemas.openxmlformats.org/officeDocument/2006/relationships/audio" Target="../media/audio38.wav"/><Relationship Id="rId9" Type="http://schemas.openxmlformats.org/officeDocument/2006/relationships/audio" Target="../media/audio43.wav"/></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8.xml"/><Relationship Id="rId5" Type="http://schemas.openxmlformats.org/officeDocument/2006/relationships/image" Target="../media/image9.sv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4.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6.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s>
</file>

<file path=ppt/slides/_rels/slide7.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4.png"/><Relationship Id="rId7" Type="http://schemas.openxmlformats.org/officeDocument/2006/relationships/audio" Target="../media/audio19.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8.wav"/><Relationship Id="rId5" Type="http://schemas.openxmlformats.org/officeDocument/2006/relationships/audio" Target="../media/audio9.wav"/><Relationship Id="rId4" Type="http://schemas.openxmlformats.org/officeDocument/2006/relationships/audio" Target="../media/audio17.wav"/><Relationship Id="rId9" Type="http://schemas.openxmlformats.org/officeDocument/2006/relationships/audio" Target="../media/audio21.wav"/></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9" name="TextBox 8">
            <a:extLst>
              <a:ext uri="{FF2B5EF4-FFF2-40B4-BE49-F238E27FC236}">
                <a16:creationId xmlns:a16="http://schemas.microsoft.com/office/drawing/2014/main" id="{A4C810D2-AB7E-40A3-BEE7-2E60D2494A81}"/>
              </a:ext>
            </a:extLst>
          </p:cNvPr>
          <p:cNvSpPr txBox="1"/>
          <p:nvPr/>
        </p:nvSpPr>
        <p:spPr>
          <a:xfrm rot="21084136">
            <a:off x="9049557" y="2967085"/>
            <a:ext cx="2302752" cy="1077218"/>
          </a:xfrm>
          <a:prstGeom prst="rect">
            <a:avLst/>
          </a:prstGeom>
          <a:solidFill>
            <a:schemeClr val="bg1"/>
          </a:solidFill>
        </p:spPr>
        <p:txBody>
          <a:bodyPr wrap="square">
            <a:spAutoFit/>
          </a:bodyPr>
          <a:lstStyle/>
          <a:p>
            <a:pPr algn="ctr"/>
            <a:r>
              <a:rPr lang="en-GB" sz="3200" b="1" dirty="0">
                <a:solidFill>
                  <a:srgbClr val="002060"/>
                </a:solidFill>
                <a:latin typeface="Segoe Print" panose="02000600000000000000" pitchFamily="2" charset="0"/>
              </a:rPr>
              <a:t>¡</a:t>
            </a:r>
            <a:r>
              <a:rPr lang="en-GB" sz="3200" b="1" dirty="0" err="1">
                <a:solidFill>
                  <a:srgbClr val="002060"/>
                </a:solidFill>
                <a:latin typeface="Segoe Print" panose="02000600000000000000" pitchFamily="2" charset="0"/>
              </a:rPr>
              <a:t>Felices</a:t>
            </a:r>
            <a:r>
              <a:rPr lang="en-GB" sz="3200" b="1" dirty="0">
                <a:solidFill>
                  <a:srgbClr val="002060"/>
                </a:solidFill>
                <a:latin typeface="Segoe Print" panose="02000600000000000000" pitchFamily="2" charset="0"/>
              </a:rPr>
              <a:t> </a:t>
            </a:r>
            <a:r>
              <a:rPr lang="en-GB" sz="3200" b="1" dirty="0" err="1">
                <a:solidFill>
                  <a:srgbClr val="002060"/>
                </a:solidFill>
                <a:latin typeface="Segoe Print" panose="02000600000000000000" pitchFamily="2" charset="0"/>
              </a:rPr>
              <a:t>Pascuas</a:t>
            </a:r>
            <a:r>
              <a:rPr lang="en-GB" sz="3200" b="1" dirty="0">
                <a:solidFill>
                  <a:srgbClr val="002060"/>
                </a:solidFill>
                <a:latin typeface="Segoe Print" panose="02000600000000000000" pitchFamily="2" charset="0"/>
              </a:rPr>
              <a:t>!</a:t>
            </a:r>
          </a:p>
        </p:txBody>
      </p:sp>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0" y="-2657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6145" name="Picture 3" descr="Icon&#10;&#10;Description automatically generated">
            <a:extLst>
              <a:ext uri="{FF2B5EF4-FFF2-40B4-BE49-F238E27FC236}">
                <a16:creationId xmlns:a16="http://schemas.microsoft.com/office/drawing/2014/main" id="{B35284CD-DE8A-4FEE-8AFE-B5F057A0B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238" y="388472"/>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BF3B7FB-4CA7-4DFE-8280-59E059BF9CB2}"/>
              </a:ext>
            </a:extLst>
          </p:cNvPr>
          <p:cNvSpPr/>
          <p:nvPr/>
        </p:nvSpPr>
        <p:spPr>
          <a:xfrm>
            <a:off x="2042608" y="342792"/>
            <a:ext cx="6664004"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B</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Put a (X) next to the person the sentence is about.</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D70898B-831F-4B2E-A85D-153C49EBF98B}"/>
              </a:ext>
            </a:extLst>
          </p:cNvPr>
          <p:cNvGraphicFramePr>
            <a:graphicFrameLocks noGrp="1"/>
          </p:cNvGraphicFramePr>
          <p:nvPr>
            <p:extLst>
              <p:ext uri="{D42A27DB-BD31-4B8C-83A1-F6EECF244321}">
                <p14:modId xmlns:p14="http://schemas.microsoft.com/office/powerpoint/2010/main" val="2227903789"/>
              </p:ext>
            </p:extLst>
          </p:nvPr>
        </p:nvGraphicFramePr>
        <p:xfrm>
          <a:off x="2071786" y="747326"/>
          <a:ext cx="8714997" cy="6026469"/>
        </p:xfrm>
        <a:graphic>
          <a:graphicData uri="http://schemas.openxmlformats.org/drawingml/2006/table">
            <a:tbl>
              <a:tblPr firstRow="1" firstCol="1" bandRow="1"/>
              <a:tblGrid>
                <a:gridCol w="406073">
                  <a:extLst>
                    <a:ext uri="{9D8B030D-6E8A-4147-A177-3AD203B41FA5}">
                      <a16:colId xmlns:a16="http://schemas.microsoft.com/office/drawing/2014/main" val="1739481410"/>
                    </a:ext>
                  </a:extLst>
                </a:gridCol>
                <a:gridCol w="1849264">
                  <a:extLst>
                    <a:ext uri="{9D8B030D-6E8A-4147-A177-3AD203B41FA5}">
                      <a16:colId xmlns:a16="http://schemas.microsoft.com/office/drawing/2014/main" val="943069559"/>
                    </a:ext>
                  </a:extLst>
                </a:gridCol>
                <a:gridCol w="1850860">
                  <a:extLst>
                    <a:ext uri="{9D8B030D-6E8A-4147-A177-3AD203B41FA5}">
                      <a16:colId xmlns:a16="http://schemas.microsoft.com/office/drawing/2014/main" val="2778095454"/>
                    </a:ext>
                  </a:extLst>
                </a:gridCol>
                <a:gridCol w="273640">
                  <a:extLst>
                    <a:ext uri="{9D8B030D-6E8A-4147-A177-3AD203B41FA5}">
                      <a16:colId xmlns:a16="http://schemas.microsoft.com/office/drawing/2014/main" val="816931420"/>
                    </a:ext>
                  </a:extLst>
                </a:gridCol>
                <a:gridCol w="411656">
                  <a:extLst>
                    <a:ext uri="{9D8B030D-6E8A-4147-A177-3AD203B41FA5}">
                      <a16:colId xmlns:a16="http://schemas.microsoft.com/office/drawing/2014/main" val="4153938320"/>
                    </a:ext>
                  </a:extLst>
                </a:gridCol>
                <a:gridCol w="1961752">
                  <a:extLst>
                    <a:ext uri="{9D8B030D-6E8A-4147-A177-3AD203B41FA5}">
                      <a16:colId xmlns:a16="http://schemas.microsoft.com/office/drawing/2014/main" val="2317158079"/>
                    </a:ext>
                  </a:extLst>
                </a:gridCol>
                <a:gridCol w="1961752">
                  <a:extLst>
                    <a:ext uri="{9D8B030D-6E8A-4147-A177-3AD203B41FA5}">
                      <a16:colId xmlns:a16="http://schemas.microsoft.com/office/drawing/2014/main" val="3673322158"/>
                    </a:ext>
                  </a:extLst>
                </a:gridCol>
              </a:tblGrid>
              <a:tr h="1950760">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Va</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al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restaurante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Practico</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tenis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2755002"/>
                  </a:ext>
                </a:extLst>
              </a:tr>
              <a:tr h="1883827">
                <a:tc>
                  <a:txBody>
                    <a:bodyPr/>
                    <a:lstStyle/>
                    <a:p>
                      <a:pPr>
                        <a:lnSpc>
                          <a:spcPct val="107000"/>
                        </a:lnSpc>
                        <a:spcAft>
                          <a:spcPts val="0"/>
                        </a:spcAft>
                      </a:pPr>
                      <a:r>
                        <a:rPr lang="en-US"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Buscas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información</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Jugamos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ahora</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687987"/>
                  </a:ext>
                </a:extLst>
              </a:tr>
              <a:tr h="1883827">
                <a:tc>
                  <a:txBody>
                    <a:bodyPr/>
                    <a:lstStyle/>
                    <a:p>
                      <a:pPr>
                        <a:lnSpc>
                          <a:spcPct val="107000"/>
                        </a:lnSpc>
                        <a:spcAft>
                          <a:spcPts val="0"/>
                        </a:spcAft>
                      </a:pPr>
                      <a:r>
                        <a:rPr lang="en-US"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Bebemos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chocolate caliente.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Mandan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tarjetas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876522"/>
                  </a:ext>
                </a:extLst>
              </a:tr>
            </a:tbl>
          </a:graphicData>
        </a:graphic>
      </p:graphicFrame>
    </p:spTree>
    <p:extLst>
      <p:ext uri="{BB962C8B-B14F-4D97-AF65-F5344CB8AC3E}">
        <p14:creationId xmlns:p14="http://schemas.microsoft.com/office/powerpoint/2010/main" val="308334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10" name="Rectangle 9">
            <a:extLst>
              <a:ext uri="{FF2B5EF4-FFF2-40B4-BE49-F238E27FC236}">
                <a16:creationId xmlns:a16="http://schemas.microsoft.com/office/drawing/2014/main" id="{9CD5F834-EE22-4D85-A1FF-DECB400CA362}"/>
              </a:ext>
            </a:extLst>
          </p:cNvPr>
          <p:cNvSpPr/>
          <p:nvPr/>
        </p:nvSpPr>
        <p:spPr>
          <a:xfrm>
            <a:off x="356784" y="1708588"/>
            <a:ext cx="10843653" cy="40453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Put a cross (x)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next to the correct English meaning.</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1" name="Rectangle 3">
            <a:extLst>
              <a:ext uri="{FF2B5EF4-FFF2-40B4-BE49-F238E27FC236}">
                <a16:creationId xmlns:a16="http://schemas.microsoft.com/office/drawing/2014/main" id="{349A5AC8-A18F-4746-8D48-EC14DBE8DEC7}"/>
              </a:ext>
            </a:extLst>
          </p:cNvPr>
          <p:cNvSpPr>
            <a:spLocks noChangeArrowheads="1"/>
          </p:cNvSpPr>
          <p:nvPr/>
        </p:nvSpPr>
        <p:spPr bwMode="auto">
          <a:xfrm>
            <a:off x="2182714" y="82969"/>
            <a:ext cx="921135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 English, Aymara doesn’t have grammatical gender and adjectives go before the noun.  Verb forms are different, too. </a:t>
            </a:r>
            <a:r>
              <a:rPr kumimoji="0" lang="en-GB"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Nina with her Spanish grammar by answering the questions in this part of the quiz. </a:t>
            </a: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2" name="Picture 3" descr="Icon&#10;&#10;Description automatically generated">
            <a:extLst>
              <a:ext uri="{FF2B5EF4-FFF2-40B4-BE49-F238E27FC236}">
                <a16:creationId xmlns:a16="http://schemas.microsoft.com/office/drawing/2014/main" id="{5073F9FE-C912-40BC-8E40-56C2A9578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91" y="481118"/>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B4EC8E0-D7DA-402B-A27E-8FD37A6C84B6}"/>
              </a:ext>
            </a:extLst>
          </p:cNvPr>
          <p:cNvSpPr/>
          <p:nvPr/>
        </p:nvSpPr>
        <p:spPr>
          <a:xfrm>
            <a:off x="321119" y="3773474"/>
            <a:ext cx="9289723"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ESTAR or SER?</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Put a</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next to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5090043D-87B8-493A-B975-D237D8C25D63}"/>
              </a:ext>
            </a:extLst>
          </p:cNvPr>
          <p:cNvGraphicFramePr>
            <a:graphicFrameLocks noGrp="1"/>
          </p:cNvGraphicFramePr>
          <p:nvPr>
            <p:extLst>
              <p:ext uri="{D42A27DB-BD31-4B8C-83A1-F6EECF244321}">
                <p14:modId xmlns:p14="http://schemas.microsoft.com/office/powerpoint/2010/main" val="2201134661"/>
              </p:ext>
            </p:extLst>
          </p:nvPr>
        </p:nvGraphicFramePr>
        <p:xfrm>
          <a:off x="581891" y="4231060"/>
          <a:ext cx="8054110" cy="2363724"/>
        </p:xfrm>
        <a:graphic>
          <a:graphicData uri="http://schemas.openxmlformats.org/drawingml/2006/table">
            <a:tbl>
              <a:tblPr firstRow="1" firstCol="1" bandRow="1"/>
              <a:tblGrid>
                <a:gridCol w="545541">
                  <a:extLst>
                    <a:ext uri="{9D8B030D-6E8A-4147-A177-3AD203B41FA5}">
                      <a16:colId xmlns:a16="http://schemas.microsoft.com/office/drawing/2014/main" val="1532299263"/>
                    </a:ext>
                  </a:extLst>
                </a:gridCol>
                <a:gridCol w="3030033">
                  <a:extLst>
                    <a:ext uri="{9D8B030D-6E8A-4147-A177-3AD203B41FA5}">
                      <a16:colId xmlns:a16="http://schemas.microsoft.com/office/drawing/2014/main" val="737873418"/>
                    </a:ext>
                  </a:extLst>
                </a:gridCol>
                <a:gridCol w="4478536">
                  <a:extLst>
                    <a:ext uri="{9D8B030D-6E8A-4147-A177-3AD203B41FA5}">
                      <a16:colId xmlns:a16="http://schemas.microsoft.com/office/drawing/2014/main" val="2417932506"/>
                    </a:ext>
                  </a:extLst>
                </a:gridCol>
              </a:tblGrid>
              <a:tr h="50800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effectLst/>
                          <a:latin typeface="Calibri" panose="020F0502020204030204" pitchFamily="34" charset="0"/>
                          <a:ea typeface="DengXia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Estás…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Eres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serio ahora.</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21078"/>
                  </a:ext>
                </a:extLst>
              </a:tr>
              <a:tr h="53213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effectLst/>
                          <a:latin typeface="Calibri" panose="020F0502020204030204" pitchFamily="34" charset="0"/>
                          <a:ea typeface="DengXia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Somos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Estamos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en la escuela.</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9742681"/>
                  </a:ext>
                </a:extLst>
              </a:tr>
              <a:tr h="381635">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a:effectLst/>
                          <a:latin typeface="Calibri" panose="020F050202020403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Están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Son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nerviosos siempre.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4805580"/>
                  </a:ext>
                </a:extLst>
              </a:tr>
            </a:tbl>
          </a:graphicData>
        </a:graphic>
      </p:graphicFrame>
      <p:sp>
        <p:nvSpPr>
          <p:cNvPr id="14" name="Right Brace 13" descr="right brace to connect possible answers with the question">
            <a:extLst>
              <a:ext uri="{FF2B5EF4-FFF2-40B4-BE49-F238E27FC236}">
                <a16:creationId xmlns:a16="http://schemas.microsoft.com/office/drawing/2014/main" id="{99DF19F8-8BA0-4E87-9FE0-7A2EDAC23E60}"/>
              </a:ext>
            </a:extLst>
          </p:cNvPr>
          <p:cNvSpPr/>
          <p:nvPr/>
        </p:nvSpPr>
        <p:spPr>
          <a:xfrm>
            <a:off x="3325039" y="4252796"/>
            <a:ext cx="211374" cy="701692"/>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Right Brace 14" descr="right brace to connect possible answers with the question">
            <a:extLst>
              <a:ext uri="{FF2B5EF4-FFF2-40B4-BE49-F238E27FC236}">
                <a16:creationId xmlns:a16="http://schemas.microsoft.com/office/drawing/2014/main" id="{5AFC3850-5445-4BC0-B428-EB6171BC0EF0}"/>
              </a:ext>
            </a:extLst>
          </p:cNvPr>
          <p:cNvSpPr/>
          <p:nvPr/>
        </p:nvSpPr>
        <p:spPr>
          <a:xfrm>
            <a:off x="3316801" y="5060593"/>
            <a:ext cx="211374" cy="699398"/>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Right Brace 15" descr="right brace to connect possible answers with the question">
            <a:extLst>
              <a:ext uri="{FF2B5EF4-FFF2-40B4-BE49-F238E27FC236}">
                <a16:creationId xmlns:a16="http://schemas.microsoft.com/office/drawing/2014/main" id="{D8233FE8-EF53-429A-BCE6-A5C8E7ACEEC2}"/>
              </a:ext>
            </a:extLst>
          </p:cNvPr>
          <p:cNvSpPr/>
          <p:nvPr/>
        </p:nvSpPr>
        <p:spPr>
          <a:xfrm>
            <a:off x="3316801" y="5866096"/>
            <a:ext cx="211374" cy="701692"/>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6F5C4A5F-F620-418A-BD7F-CC6671BD7267}"/>
              </a:ext>
            </a:extLst>
          </p:cNvPr>
          <p:cNvGraphicFramePr>
            <a:graphicFrameLocks noGrp="1"/>
          </p:cNvGraphicFramePr>
          <p:nvPr>
            <p:extLst>
              <p:ext uri="{D42A27DB-BD31-4B8C-83A1-F6EECF244321}">
                <p14:modId xmlns:p14="http://schemas.microsoft.com/office/powerpoint/2010/main" val="3151746187"/>
              </p:ext>
            </p:extLst>
          </p:nvPr>
        </p:nvGraphicFramePr>
        <p:xfrm>
          <a:off x="367428" y="2229792"/>
          <a:ext cx="11590109" cy="1237488"/>
        </p:xfrm>
        <a:graphic>
          <a:graphicData uri="http://schemas.openxmlformats.org/drawingml/2006/table">
            <a:tbl>
              <a:tblPr firstRow="1" firstCol="1" bandRow="1"/>
              <a:tblGrid>
                <a:gridCol w="3331160">
                  <a:extLst>
                    <a:ext uri="{9D8B030D-6E8A-4147-A177-3AD203B41FA5}">
                      <a16:colId xmlns:a16="http://schemas.microsoft.com/office/drawing/2014/main" val="1586311863"/>
                    </a:ext>
                  </a:extLst>
                </a:gridCol>
                <a:gridCol w="3913424">
                  <a:extLst>
                    <a:ext uri="{9D8B030D-6E8A-4147-A177-3AD203B41FA5}">
                      <a16:colId xmlns:a16="http://schemas.microsoft.com/office/drawing/2014/main" val="416966337"/>
                    </a:ext>
                  </a:extLst>
                </a:gridCol>
                <a:gridCol w="4345525">
                  <a:extLst>
                    <a:ext uri="{9D8B030D-6E8A-4147-A177-3AD203B41FA5}">
                      <a16:colId xmlns:a16="http://schemas.microsoft.com/office/drawing/2014/main" val="3166547533"/>
                    </a:ext>
                  </a:extLst>
                </a:gridCol>
              </a:tblGrid>
              <a:tr h="272415">
                <a:tc>
                  <a:txBody>
                    <a:bodyPr/>
                    <a:lstStyle/>
                    <a:p>
                      <a:pPr>
                        <a:lnSpc>
                          <a:spcPct val="107000"/>
                        </a:lnSpc>
                        <a:spcAft>
                          <a:spcPts val="800"/>
                        </a:spcAft>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No </a:t>
                      </a:r>
                      <a:r>
                        <a:rPr lang="en-GB" sz="2000" dirty="0" err="1">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escucho</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hoy.</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I am listening today.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I am not listening today.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140604703"/>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Caminamos ahora.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We are not walking now.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We are walking now.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478582526"/>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Participas</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err="1">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siempre</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You always take part.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You don’t always take part.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799535077"/>
                  </a:ext>
                </a:extLst>
              </a:tr>
              <a:tr h="122883">
                <a:tc>
                  <a:txBody>
                    <a:bodyPr/>
                    <a:lstStyle/>
                    <a:p>
                      <a:pPr>
                        <a:lnSpc>
                          <a:spcPct val="107000"/>
                        </a:lnSpc>
                        <a:spcAft>
                          <a:spcPts val="800"/>
                        </a:spcAft>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 No comprenden</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They don’t understand.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They understand.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502022205"/>
                  </a:ext>
                </a:extLst>
              </a:tr>
            </a:tbl>
          </a:graphicData>
        </a:graphic>
      </p:graphicFrame>
      <p:sp>
        <p:nvSpPr>
          <p:cNvPr id="4" name="Rectangle 1">
            <a:extLst>
              <a:ext uri="{FF2B5EF4-FFF2-40B4-BE49-F238E27FC236}">
                <a16:creationId xmlns:a16="http://schemas.microsoft.com/office/drawing/2014/main" id="{CFA2B928-ADCD-4DB5-BC3A-D4C6EE83AAB7}"/>
              </a:ext>
            </a:extLst>
          </p:cNvPr>
          <p:cNvSpPr>
            <a:spLocks noChangeArrowheads="1"/>
          </p:cNvSpPr>
          <p:nvPr/>
        </p:nvSpPr>
        <p:spPr bwMode="auto">
          <a:xfrm>
            <a:off x="367747" y="195008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US" altLang="zh-CN" sz="20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4253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8" name="Rectangle 1">
            <a:extLst>
              <a:ext uri="{FF2B5EF4-FFF2-40B4-BE49-F238E27FC236}">
                <a16:creationId xmlns:a16="http://schemas.microsoft.com/office/drawing/2014/main" id="{8AB641FB-C5F4-40B7-8104-F9E83D9C6508}"/>
              </a:ext>
            </a:extLst>
          </p:cNvPr>
          <p:cNvSpPr>
            <a:spLocks noChangeArrowheads="1"/>
          </p:cNvSpPr>
          <p:nvPr/>
        </p:nvSpPr>
        <p:spPr bwMode="auto">
          <a:xfrm>
            <a:off x="234462" y="684908"/>
            <a:ext cx="8896987" cy="40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to make a question.</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75CD8BA0-0951-4E61-8115-D62E9772B194}"/>
              </a:ext>
            </a:extLst>
          </p:cNvPr>
          <p:cNvGraphicFramePr>
            <a:graphicFrameLocks noGrp="1"/>
          </p:cNvGraphicFramePr>
          <p:nvPr>
            <p:extLst>
              <p:ext uri="{D42A27DB-BD31-4B8C-83A1-F6EECF244321}">
                <p14:modId xmlns:p14="http://schemas.microsoft.com/office/powerpoint/2010/main" val="1299671501"/>
              </p:ext>
            </p:extLst>
          </p:nvPr>
        </p:nvGraphicFramePr>
        <p:xfrm>
          <a:off x="360731" y="1209729"/>
          <a:ext cx="10596027" cy="1923288"/>
        </p:xfrm>
        <a:graphic>
          <a:graphicData uri="http://schemas.openxmlformats.org/drawingml/2006/table">
            <a:tbl>
              <a:tblPr firstRow="1" firstCol="1" bandRow="1"/>
              <a:tblGrid>
                <a:gridCol w="510188">
                  <a:extLst>
                    <a:ext uri="{9D8B030D-6E8A-4147-A177-3AD203B41FA5}">
                      <a16:colId xmlns:a16="http://schemas.microsoft.com/office/drawing/2014/main" val="446294625"/>
                    </a:ext>
                  </a:extLst>
                </a:gridCol>
                <a:gridCol w="2247092">
                  <a:extLst>
                    <a:ext uri="{9D8B030D-6E8A-4147-A177-3AD203B41FA5}">
                      <a16:colId xmlns:a16="http://schemas.microsoft.com/office/drawing/2014/main" val="4208043007"/>
                    </a:ext>
                  </a:extLst>
                </a:gridCol>
                <a:gridCol w="7838747">
                  <a:extLst>
                    <a:ext uri="{9D8B030D-6E8A-4147-A177-3AD203B41FA5}">
                      <a16:colId xmlns:a16="http://schemas.microsoft.com/office/drawing/2014/main" val="25794870"/>
                    </a:ext>
                  </a:extLst>
                </a:gridCol>
              </a:tblGrid>
              <a:tr h="62611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veinte</a:t>
                      </a:r>
                      <a:b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tías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tiene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739917"/>
                  </a:ext>
                </a:extLst>
              </a:tr>
              <a:tr h="61722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en el salón</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celebran</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 fiesta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320915"/>
                  </a:ext>
                </a:extLst>
              </a:tr>
            </a:tbl>
          </a:graphicData>
        </a:graphic>
      </p:graphicFrame>
      <p:sp>
        <p:nvSpPr>
          <p:cNvPr id="4" name="Rectangle 3">
            <a:extLst>
              <a:ext uri="{FF2B5EF4-FFF2-40B4-BE49-F238E27FC236}">
                <a16:creationId xmlns:a16="http://schemas.microsoft.com/office/drawing/2014/main" id="{31406E48-69A4-400E-A9D1-FF61F40D4E0C}"/>
              </a:ext>
            </a:extLst>
          </p:cNvPr>
          <p:cNvSpPr/>
          <p:nvPr/>
        </p:nvSpPr>
        <p:spPr>
          <a:xfrm>
            <a:off x="360731" y="3164345"/>
            <a:ext cx="9733755"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Singular or plural?</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Put a</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next to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E20FBA5C-909E-452C-B571-ACDFBC9B380A}"/>
              </a:ext>
            </a:extLst>
          </p:cNvPr>
          <p:cNvGraphicFramePr>
            <a:graphicFrameLocks noGrp="1"/>
          </p:cNvGraphicFramePr>
          <p:nvPr>
            <p:extLst>
              <p:ext uri="{D42A27DB-BD31-4B8C-83A1-F6EECF244321}">
                <p14:modId xmlns:p14="http://schemas.microsoft.com/office/powerpoint/2010/main" val="3846634102"/>
              </p:ext>
            </p:extLst>
          </p:nvPr>
        </p:nvGraphicFramePr>
        <p:xfrm>
          <a:off x="360731" y="3568879"/>
          <a:ext cx="5735269" cy="3151632"/>
        </p:xfrm>
        <a:graphic>
          <a:graphicData uri="http://schemas.openxmlformats.org/drawingml/2006/table">
            <a:tbl>
              <a:tblPr firstRow="1" firstCol="1" bandRow="1"/>
              <a:tblGrid>
                <a:gridCol w="479528">
                  <a:extLst>
                    <a:ext uri="{9D8B030D-6E8A-4147-A177-3AD203B41FA5}">
                      <a16:colId xmlns:a16="http://schemas.microsoft.com/office/drawing/2014/main" val="2757740876"/>
                    </a:ext>
                  </a:extLst>
                </a:gridCol>
                <a:gridCol w="2125363">
                  <a:extLst>
                    <a:ext uri="{9D8B030D-6E8A-4147-A177-3AD203B41FA5}">
                      <a16:colId xmlns:a16="http://schemas.microsoft.com/office/drawing/2014/main" val="2078663748"/>
                    </a:ext>
                  </a:extLst>
                </a:gridCol>
                <a:gridCol w="3130378">
                  <a:extLst>
                    <a:ext uri="{9D8B030D-6E8A-4147-A177-3AD203B41FA5}">
                      <a16:colId xmlns:a16="http://schemas.microsoft.com/office/drawing/2014/main" val="969242471"/>
                    </a:ext>
                  </a:extLst>
                </a:gridCol>
              </a:tblGrid>
              <a:tr h="676786">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effectLst/>
                          <a:latin typeface="Calibri" panose="020F0502020204030204" pitchFamily="34" charset="0"/>
                          <a:ea typeface="DengXian" panose="02010600030101010101" pitchFamily="2" charset="-122"/>
                          <a:cs typeface="Times New Roman" panose="02020603050405020304" pitchFamily="18" charset="0"/>
                        </a:rPr>
                        <a:t> </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Son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independientes.</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425306"/>
                  </a:ext>
                </a:extLst>
              </a:tr>
              <a:tr h="676786">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a:effectLst/>
                          <a:latin typeface="Calibri" panose="020F050202020403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Está…</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Están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preparada.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0307172"/>
                  </a:ext>
                </a:extLst>
              </a:tr>
              <a:tr h="676786">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a:effectLst/>
                          <a:latin typeface="Calibri" panose="020F050202020403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Son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importante.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523516"/>
                  </a:ext>
                </a:extLst>
              </a:tr>
              <a:tr h="676786">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a:effectLst/>
                          <a:latin typeface="Calibri" panose="020F050202020403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Están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Está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fantásticos.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851388"/>
                  </a:ext>
                </a:extLst>
              </a:tr>
            </a:tbl>
          </a:graphicData>
        </a:graphic>
      </p:graphicFrame>
      <p:sp>
        <p:nvSpPr>
          <p:cNvPr id="10" name="Right Brace 9" descr="right brace to connect possible answers with the question">
            <a:extLst>
              <a:ext uri="{FF2B5EF4-FFF2-40B4-BE49-F238E27FC236}">
                <a16:creationId xmlns:a16="http://schemas.microsoft.com/office/drawing/2014/main" id="{F7192BF6-6247-423F-9831-AC54AA386DE2}"/>
              </a:ext>
            </a:extLst>
          </p:cNvPr>
          <p:cNvSpPr/>
          <p:nvPr/>
        </p:nvSpPr>
        <p:spPr>
          <a:xfrm>
            <a:off x="2437593" y="3701148"/>
            <a:ext cx="192088" cy="484188"/>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Right Brace 10" descr="right brace to connect possible answers with the question">
            <a:extLst>
              <a:ext uri="{FF2B5EF4-FFF2-40B4-BE49-F238E27FC236}">
                <a16:creationId xmlns:a16="http://schemas.microsoft.com/office/drawing/2014/main" id="{1444F3D1-50F1-4F77-9292-D5776818821E}"/>
              </a:ext>
            </a:extLst>
          </p:cNvPr>
          <p:cNvSpPr/>
          <p:nvPr/>
        </p:nvSpPr>
        <p:spPr>
          <a:xfrm>
            <a:off x="2437593" y="4505551"/>
            <a:ext cx="192088" cy="485775"/>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Right Brace 11" descr="right brace to connect possible answers with the question">
            <a:extLst>
              <a:ext uri="{FF2B5EF4-FFF2-40B4-BE49-F238E27FC236}">
                <a16:creationId xmlns:a16="http://schemas.microsoft.com/office/drawing/2014/main" id="{0EB2A8AA-C2E6-4452-A8D7-DB06DE83631B}"/>
              </a:ext>
            </a:extLst>
          </p:cNvPr>
          <p:cNvSpPr/>
          <p:nvPr/>
        </p:nvSpPr>
        <p:spPr>
          <a:xfrm>
            <a:off x="2437593" y="5311541"/>
            <a:ext cx="192088" cy="484188"/>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Right Brace 12" descr="right brace to connect possible answers with the question">
            <a:extLst>
              <a:ext uri="{FF2B5EF4-FFF2-40B4-BE49-F238E27FC236}">
                <a16:creationId xmlns:a16="http://schemas.microsoft.com/office/drawing/2014/main" id="{CB4B389D-B5DD-4CE5-878B-12267A99E7B7}"/>
              </a:ext>
            </a:extLst>
          </p:cNvPr>
          <p:cNvSpPr/>
          <p:nvPr/>
        </p:nvSpPr>
        <p:spPr>
          <a:xfrm>
            <a:off x="2437593" y="6082907"/>
            <a:ext cx="192088" cy="485775"/>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9724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8" name="Rectangle 1">
            <a:extLst>
              <a:ext uri="{FF2B5EF4-FFF2-40B4-BE49-F238E27FC236}">
                <a16:creationId xmlns:a16="http://schemas.microsoft.com/office/drawing/2014/main" id="{8AB641FB-C5F4-40B7-8104-F9E83D9C6508}"/>
              </a:ext>
            </a:extLst>
          </p:cNvPr>
          <p:cNvSpPr>
            <a:spLocks noChangeArrowheads="1"/>
          </p:cNvSpPr>
          <p:nvPr/>
        </p:nvSpPr>
        <p:spPr bwMode="auto">
          <a:xfrm>
            <a:off x="234462" y="684908"/>
            <a:ext cx="4844596" cy="40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G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a:t>
            </a:r>
            <a:r>
              <a:rPr lang="en-US"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the word or words for ‘to the’.</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7" name="Rectangle 6">
            <a:extLst>
              <a:ext uri="{FF2B5EF4-FFF2-40B4-BE49-F238E27FC236}">
                <a16:creationId xmlns:a16="http://schemas.microsoft.com/office/drawing/2014/main" id="{87A548F0-FDF8-4B89-9CCB-70A78F8067C2}"/>
              </a:ext>
            </a:extLst>
          </p:cNvPr>
          <p:cNvSpPr/>
          <p:nvPr/>
        </p:nvSpPr>
        <p:spPr>
          <a:xfrm>
            <a:off x="234462" y="3289121"/>
            <a:ext cx="9937336"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Write the Spanish for the English given in brackets. </a:t>
            </a:r>
            <a:r>
              <a:rPr kumimoji="0" lang="en-US" sz="2000" b="0" i="0" u="sng"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Use the clues to help you</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B9836F77-C472-4951-8E16-EF5DC2FEBA38}"/>
              </a:ext>
            </a:extLst>
          </p:cNvPr>
          <p:cNvGraphicFramePr>
            <a:graphicFrameLocks noGrp="1"/>
          </p:cNvGraphicFramePr>
          <p:nvPr>
            <p:extLst>
              <p:ext uri="{D42A27DB-BD31-4B8C-83A1-F6EECF244321}">
                <p14:modId xmlns:p14="http://schemas.microsoft.com/office/powerpoint/2010/main" val="159473237"/>
              </p:ext>
            </p:extLst>
          </p:nvPr>
        </p:nvGraphicFramePr>
        <p:xfrm>
          <a:off x="360730" y="3849759"/>
          <a:ext cx="10179583" cy="2397760"/>
        </p:xfrm>
        <a:graphic>
          <a:graphicData uri="http://schemas.openxmlformats.org/drawingml/2006/table">
            <a:tbl>
              <a:tblPr firstRow="1" firstCol="1" bandRow="1"/>
              <a:tblGrid>
                <a:gridCol w="397123">
                  <a:extLst>
                    <a:ext uri="{9D8B030D-6E8A-4147-A177-3AD203B41FA5}">
                      <a16:colId xmlns:a16="http://schemas.microsoft.com/office/drawing/2014/main" val="369884004"/>
                    </a:ext>
                  </a:extLst>
                </a:gridCol>
                <a:gridCol w="7242765">
                  <a:extLst>
                    <a:ext uri="{9D8B030D-6E8A-4147-A177-3AD203B41FA5}">
                      <a16:colId xmlns:a16="http://schemas.microsoft.com/office/drawing/2014/main" val="502208061"/>
                    </a:ext>
                  </a:extLst>
                </a:gridCol>
                <a:gridCol w="2539695">
                  <a:extLst>
                    <a:ext uri="{9D8B030D-6E8A-4147-A177-3AD203B41FA5}">
                      <a16:colId xmlns:a16="http://schemas.microsoft.com/office/drawing/2014/main" val="65107082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Clues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4933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el lunes. (I go| I am going)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go</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20196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una carta. (we have)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tener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5691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 un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parque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(they have)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tener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628449"/>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cada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semana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(you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go|you</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are going)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go</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076853"/>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 de Perú. (he is)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ser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281434"/>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presente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estar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591457"/>
                  </a:ext>
                </a:extLst>
              </a:tr>
            </a:tbl>
          </a:graphicData>
        </a:graphic>
      </p:graphicFrame>
      <p:pic>
        <p:nvPicPr>
          <p:cNvPr id="15" name="Picture 2" descr="Pen, Write, Pencil, Writing Tool, Work, Message, Blue">
            <a:extLst>
              <a:ext uri="{FF2B5EF4-FFF2-40B4-BE49-F238E27FC236}">
                <a16:creationId xmlns:a16="http://schemas.microsoft.com/office/drawing/2014/main" id="{7E07BB94-9887-49C3-B69C-0788CFC2E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3709" y="1624388"/>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3">
            <a:extLst>
              <a:ext uri="{FF2B5EF4-FFF2-40B4-BE49-F238E27FC236}">
                <a16:creationId xmlns:a16="http://schemas.microsoft.com/office/drawing/2014/main" id="{0364CEA9-2B06-4B01-8058-9FC3989F439A}"/>
              </a:ext>
            </a:extLst>
          </p:cNvPr>
          <p:cNvSpPr txBox="1">
            <a:spLocks/>
          </p:cNvSpPr>
          <p:nvPr/>
        </p:nvSpPr>
        <p:spPr>
          <a:xfrm>
            <a:off x="10931719" y="2549936"/>
            <a:ext cx="1260281" cy="461665"/>
          </a:xfrm>
          <a:prstGeom prst="rect">
            <a:avLst/>
          </a:prstGeom>
          <a:solidFill>
            <a:srgbClr val="92D05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aphicFrame>
        <p:nvGraphicFramePr>
          <p:cNvPr id="4" name="Table 3">
            <a:extLst>
              <a:ext uri="{FF2B5EF4-FFF2-40B4-BE49-F238E27FC236}">
                <a16:creationId xmlns:a16="http://schemas.microsoft.com/office/drawing/2014/main" id="{15C5D80E-6BCA-407A-A0CD-A3F5FEA145F1}"/>
              </a:ext>
            </a:extLst>
          </p:cNvPr>
          <p:cNvGraphicFramePr>
            <a:graphicFrameLocks noGrp="1"/>
          </p:cNvGraphicFramePr>
          <p:nvPr>
            <p:extLst>
              <p:ext uri="{D42A27DB-BD31-4B8C-83A1-F6EECF244321}">
                <p14:modId xmlns:p14="http://schemas.microsoft.com/office/powerpoint/2010/main" val="816623759"/>
              </p:ext>
            </p:extLst>
          </p:nvPr>
        </p:nvGraphicFramePr>
        <p:xfrm>
          <a:off x="469854" y="1245546"/>
          <a:ext cx="4390903" cy="1474216"/>
        </p:xfrm>
        <a:graphic>
          <a:graphicData uri="http://schemas.openxmlformats.org/drawingml/2006/table">
            <a:tbl>
              <a:tblPr firstRow="1" firstCol="1" bandRow="1"/>
              <a:tblGrid>
                <a:gridCol w="387205">
                  <a:extLst>
                    <a:ext uri="{9D8B030D-6E8A-4147-A177-3AD203B41FA5}">
                      <a16:colId xmlns:a16="http://schemas.microsoft.com/office/drawing/2014/main" val="2764114682"/>
                    </a:ext>
                  </a:extLst>
                </a:gridCol>
                <a:gridCol w="4003698">
                  <a:extLst>
                    <a:ext uri="{9D8B030D-6E8A-4147-A177-3AD203B41FA5}">
                      <a16:colId xmlns:a16="http://schemas.microsoft.com/office/drawing/2014/main" val="3651474764"/>
                    </a:ext>
                  </a:extLst>
                </a:gridCol>
              </a:tblGrid>
              <a:tr h="626110">
                <a:tc>
                  <a:txBody>
                    <a:bodyPr/>
                    <a:lstStyle/>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 plaza (f)</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717254"/>
                  </a:ext>
                </a:extLst>
              </a:tr>
              <a:tr h="617220">
                <a:tc>
                  <a:txBody>
                    <a:bodyPr/>
                    <a:lstStyle/>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 museo (m)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1585233"/>
                  </a:ext>
                </a:extLst>
              </a:tr>
            </a:tbl>
          </a:graphicData>
        </a:graphic>
      </p:graphicFrame>
    </p:spTree>
    <p:extLst>
      <p:ext uri="{BB962C8B-B14F-4D97-AF65-F5344CB8AC3E}">
        <p14:creationId xmlns:p14="http://schemas.microsoft.com/office/powerpoint/2010/main" val="4211344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10931719" y="1042412"/>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2" name="Rectangle 1">
            <a:extLst>
              <a:ext uri="{FF2B5EF4-FFF2-40B4-BE49-F238E27FC236}">
                <a16:creationId xmlns:a16="http://schemas.microsoft.com/office/drawing/2014/main" id="{FF8860C7-B15D-4168-A522-7FCA902ADF16}"/>
              </a:ext>
            </a:extLst>
          </p:cNvPr>
          <p:cNvSpPr/>
          <p:nvPr/>
        </p:nvSpPr>
        <p:spPr>
          <a:xfrm>
            <a:off x="292443" y="217453"/>
            <a:ext cx="10831266" cy="79989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a:t>
            </a:r>
            <a:r>
              <a:rPr kumimoji="0" lang="en-GB" sz="24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Spanish article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or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some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The gender (and number) of the noun is provided.</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CED806EE-AAA0-4B7F-BB65-7828987682AB}"/>
              </a:ext>
            </a:extLst>
          </p:cNvPr>
          <p:cNvGraphicFramePr>
            <a:graphicFrameLocks noGrp="1"/>
          </p:cNvGraphicFramePr>
          <p:nvPr>
            <p:extLst>
              <p:ext uri="{D42A27DB-BD31-4B8C-83A1-F6EECF244321}">
                <p14:modId xmlns:p14="http://schemas.microsoft.com/office/powerpoint/2010/main" val="2535154032"/>
              </p:ext>
            </p:extLst>
          </p:nvPr>
        </p:nvGraphicFramePr>
        <p:xfrm>
          <a:off x="292443" y="1097671"/>
          <a:ext cx="6836410" cy="1369060"/>
        </p:xfrm>
        <a:graphic>
          <a:graphicData uri="http://schemas.openxmlformats.org/drawingml/2006/table">
            <a:tbl>
              <a:tblPr firstRow="1" firstCol="1" bandRow="1"/>
              <a:tblGrid>
                <a:gridCol w="355358">
                  <a:extLst>
                    <a:ext uri="{9D8B030D-6E8A-4147-A177-3AD203B41FA5}">
                      <a16:colId xmlns:a16="http://schemas.microsoft.com/office/drawing/2014/main" val="1158933331"/>
                    </a:ext>
                  </a:extLst>
                </a:gridCol>
                <a:gridCol w="6481052">
                  <a:extLst>
                    <a:ext uri="{9D8B030D-6E8A-4147-A177-3AD203B41FA5}">
                      <a16:colId xmlns:a16="http://schemas.microsoft.com/office/drawing/2014/main" val="2006198327"/>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  _______ concierto.(m)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172104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_tradnl"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Hay ________ calles. (fpl)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7139036"/>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Son 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puentes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mpl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256197"/>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Hay 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universidad</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(f)</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862254"/>
                  </a:ext>
                </a:extLst>
              </a:tr>
            </a:tbl>
          </a:graphicData>
        </a:graphic>
      </p:graphicFrame>
      <p:sp>
        <p:nvSpPr>
          <p:cNvPr id="5" name="Rectangle 4">
            <a:extLst>
              <a:ext uri="{FF2B5EF4-FFF2-40B4-BE49-F238E27FC236}">
                <a16:creationId xmlns:a16="http://schemas.microsoft.com/office/drawing/2014/main" id="{7A1ABC08-9CBB-4801-8607-C12D77D26B15}"/>
              </a:ext>
            </a:extLst>
          </p:cNvPr>
          <p:cNvSpPr/>
          <p:nvPr/>
        </p:nvSpPr>
        <p:spPr>
          <a:xfrm>
            <a:off x="292442" y="2770119"/>
            <a:ext cx="11434119" cy="40453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Spanish article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The gender (and number) of the noun is provided.</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8" name="Table 7">
            <a:extLst>
              <a:ext uri="{FF2B5EF4-FFF2-40B4-BE49-F238E27FC236}">
                <a16:creationId xmlns:a16="http://schemas.microsoft.com/office/drawing/2014/main" id="{FD905012-D438-4964-8961-EBBB61F38491}"/>
              </a:ext>
            </a:extLst>
          </p:cNvPr>
          <p:cNvGraphicFramePr>
            <a:graphicFrameLocks noGrp="1"/>
          </p:cNvGraphicFramePr>
          <p:nvPr>
            <p:extLst>
              <p:ext uri="{D42A27DB-BD31-4B8C-83A1-F6EECF244321}">
                <p14:modId xmlns:p14="http://schemas.microsoft.com/office/powerpoint/2010/main" val="3108452010"/>
              </p:ext>
            </p:extLst>
          </p:nvPr>
        </p:nvGraphicFramePr>
        <p:xfrm>
          <a:off x="292442" y="3478041"/>
          <a:ext cx="6836410" cy="1369060"/>
        </p:xfrm>
        <a:graphic>
          <a:graphicData uri="http://schemas.openxmlformats.org/drawingml/2006/table">
            <a:tbl>
              <a:tblPr firstRow="1" firstCol="1" bandRow="1"/>
              <a:tblGrid>
                <a:gridCol w="355358">
                  <a:extLst>
                    <a:ext uri="{9D8B030D-6E8A-4147-A177-3AD203B41FA5}">
                      <a16:colId xmlns:a16="http://schemas.microsoft.com/office/drawing/2014/main" val="3989940271"/>
                    </a:ext>
                  </a:extLst>
                </a:gridCol>
                <a:gridCol w="6481052">
                  <a:extLst>
                    <a:ext uri="{9D8B030D-6E8A-4147-A177-3AD203B41FA5}">
                      <a16:colId xmlns:a16="http://schemas.microsoft.com/office/drawing/2014/main" val="3943623833"/>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árbol (m) grande.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857076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gafas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fpl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rojas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079695"/>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compañeros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mpl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interesantes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871080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iglesia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(f)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pequeña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8351754"/>
                  </a:ext>
                </a:extLst>
              </a:tr>
            </a:tbl>
          </a:graphicData>
        </a:graphic>
      </p:graphicFrame>
    </p:spTree>
    <p:extLst>
      <p:ext uri="{BB962C8B-B14F-4D97-AF65-F5344CB8AC3E}">
        <p14:creationId xmlns:p14="http://schemas.microsoft.com/office/powerpoint/2010/main" val="3192422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828849" y="5146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err="1">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verde</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Vocabulary &amp; Grammar Quiz</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Easter activity</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44237" y="-148854"/>
            <a:ext cx="4439457" cy="2021196"/>
          </a:xfrm>
        </p:spPr>
        <p:txBody>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endParaRPr lang="en-GB" sz="3600" dirty="0"/>
          </a:p>
        </p:txBody>
      </p:sp>
      <p:pic>
        <p:nvPicPr>
          <p:cNvPr id="4" name="Picture 3" descr="Logo, company name&#10;&#10;Description automatically generated">
            <a:extLst>
              <a:ext uri="{FF2B5EF4-FFF2-40B4-BE49-F238E27FC236}">
                <a16:creationId xmlns:a16="http://schemas.microsoft.com/office/drawing/2014/main" id="{6B4FBE99-E650-42AB-B727-61385DA89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11" y="2011652"/>
            <a:ext cx="3987359" cy="2722796"/>
          </a:xfrm>
          <a:prstGeom prst="rect">
            <a:avLst/>
          </a:prstGeom>
        </p:spPr>
      </p:pic>
      <p:pic>
        <p:nvPicPr>
          <p:cNvPr id="9" name="Picture 8">
            <a:extLst>
              <a:ext uri="{FF2B5EF4-FFF2-40B4-BE49-F238E27FC236}">
                <a16:creationId xmlns:a16="http://schemas.microsoft.com/office/drawing/2014/main" id="{14D4A7AB-3199-4ED4-8DED-8864BD7D5121}"/>
              </a:ext>
            </a:extLst>
          </p:cNvPr>
          <p:cNvPicPr>
            <a:picLocks noChangeAspect="1"/>
          </p:cNvPicPr>
          <p:nvPr/>
        </p:nvPicPr>
        <p:blipFill>
          <a:blip r:embed="rId4"/>
          <a:stretch>
            <a:fillRect/>
          </a:stretch>
        </p:blipFill>
        <p:spPr>
          <a:xfrm>
            <a:off x="5018901" y="126153"/>
            <a:ext cx="6454748" cy="5534750"/>
          </a:xfrm>
          <a:prstGeom prst="rect">
            <a:avLst/>
          </a:prstGeom>
        </p:spPr>
      </p:pic>
      <p:sp>
        <p:nvSpPr>
          <p:cNvPr id="10" name="TextBox 9">
            <a:extLst>
              <a:ext uri="{FF2B5EF4-FFF2-40B4-BE49-F238E27FC236}">
                <a16:creationId xmlns:a16="http://schemas.microsoft.com/office/drawing/2014/main" id="{07409150-F4ED-4174-882D-A35BA713BAA0}"/>
              </a:ext>
            </a:extLst>
          </p:cNvPr>
          <p:cNvSpPr txBox="1"/>
          <p:nvPr/>
        </p:nvSpPr>
        <p:spPr>
          <a:xfrm rot="21084136">
            <a:off x="8510938" y="2253101"/>
            <a:ext cx="2302752" cy="107721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a:t>
            </a:r>
            <a:r>
              <a:rPr kumimoji="0" lang="en-GB" sz="3200" b="1" i="0" u="none" strike="noStrike" kern="1200" cap="none" spc="0" normalizeH="0" baseline="0" noProof="0" dirty="0" err="1">
                <a:ln>
                  <a:noFill/>
                </a:ln>
                <a:solidFill>
                  <a:srgbClr val="002060"/>
                </a:solidFill>
                <a:effectLst/>
                <a:uLnTx/>
                <a:uFillTx/>
                <a:latin typeface="Segoe Print" panose="02000600000000000000" pitchFamily="2" charset="0"/>
              </a:rPr>
              <a:t>Felices</a:t>
            </a: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 </a:t>
            </a:r>
            <a:r>
              <a:rPr kumimoji="0" lang="en-GB" sz="3200" b="1" i="0" u="none" strike="noStrike" kern="1200" cap="none" spc="0" normalizeH="0" baseline="0" noProof="0" dirty="0" err="1">
                <a:ln>
                  <a:noFill/>
                </a:ln>
                <a:solidFill>
                  <a:srgbClr val="002060"/>
                </a:solidFill>
                <a:effectLst/>
                <a:uLnTx/>
                <a:uFillTx/>
                <a:latin typeface="Segoe Print" panose="02000600000000000000" pitchFamily="2" charset="0"/>
              </a:rPr>
              <a:t>Pascuas</a:t>
            </a: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a:t>
            </a:r>
          </a:p>
        </p:txBody>
      </p:sp>
    </p:spTree>
    <p:extLst>
      <p:ext uri="{BB962C8B-B14F-4D97-AF65-F5344CB8AC3E}">
        <p14:creationId xmlns:p14="http://schemas.microsoft.com/office/powerpoint/2010/main" val="174168114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2049" name="Picture 1">
            <a:extLst>
              <a:ext uri="{FF2B5EF4-FFF2-40B4-BE49-F238E27FC236}">
                <a16:creationId xmlns:a16="http://schemas.microsoft.com/office/drawing/2014/main" id="{5EE30E75-D477-44F0-9375-8600CD97D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86" y="546058"/>
            <a:ext cx="1250321" cy="12604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7BDF996-8870-4063-9E57-6193D88A767D}"/>
              </a:ext>
            </a:extLst>
          </p:cNvPr>
          <p:cNvSpPr>
            <a:spLocks noChangeArrowheads="1"/>
          </p:cNvSpPr>
          <p:nvPr/>
        </p:nvSpPr>
        <p:spPr bwMode="auto">
          <a:xfrm>
            <a:off x="1490869" y="790855"/>
            <a:ext cx="93137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home,</a:t>
            </a: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Nina</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speaks Aymara, a language spoken by Aymara people of Peru and Bolivia. She is learning Spanish at school, like you.  </a:t>
            </a:r>
            <a:r>
              <a:rPr kumimoji="0" lang="en-GB"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Nina by answering the questions in this quiz. </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nvGraphicFramePr>
        <p:xfrm>
          <a:off x="549965" y="2748028"/>
          <a:ext cx="11092069" cy="3723641"/>
        </p:xfrm>
        <a:graphic>
          <a:graphicData uri="http://schemas.openxmlformats.org/drawingml/2006/table">
            <a:tbl>
              <a:tblPr firstRow="1" firstCol="1" bandRow="1"/>
              <a:tblGrid>
                <a:gridCol w="1692234">
                  <a:extLst>
                    <a:ext uri="{9D8B030D-6E8A-4147-A177-3AD203B41FA5}">
                      <a16:colId xmlns:a16="http://schemas.microsoft.com/office/drawing/2014/main" val="3187160654"/>
                    </a:ext>
                  </a:extLst>
                </a:gridCol>
                <a:gridCol w="2637106">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197485">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197485">
                <a:tc rowSpan="2">
                  <a:txBody>
                    <a:bodyPr/>
                    <a:lstStyle/>
                    <a:p>
                      <a:pPr algn="l">
                        <a:lnSpc>
                          <a:spcPct val="107000"/>
                        </a:lnSpc>
                        <a:spcAft>
                          <a:spcPts val="0"/>
                        </a:spcAft>
                      </a:pPr>
                      <a:r>
                        <a:rPr lang="en-US"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Ej</a:t>
                      </a: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shirt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rope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common</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48093714"/>
                  </a:ext>
                </a:extLst>
              </a:tr>
              <a:tr h="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767488"/>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1.</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21</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20</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31</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34554256"/>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485202"/>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2.</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visit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dance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look for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drink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91161622"/>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781579"/>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noise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dress</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forest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blond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578788903"/>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573799"/>
                  </a:ext>
                </a:extLst>
              </a:tr>
            </a:tbl>
          </a:graphicData>
        </a:graphic>
      </p:graphicFrame>
      <p:sp>
        <p:nvSpPr>
          <p:cNvPr id="7" name="Rectangle 6">
            <a:extLst>
              <a:ext uri="{FF2B5EF4-FFF2-40B4-BE49-F238E27FC236}">
                <a16:creationId xmlns:a16="http://schemas.microsoft.com/office/drawing/2014/main" id="{5064AD82-C920-4696-B0E2-374B002B45AD}"/>
              </a:ext>
            </a:extLst>
          </p:cNvPr>
          <p:cNvSpPr/>
          <p:nvPr/>
        </p:nvSpPr>
        <p:spPr>
          <a:xfrm>
            <a:off x="221286" y="1991184"/>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25" name="Rectangle 24">
            <a:hlinkClick r:id="" action="ppaction://noaction">
              <a:snd r:embed="rId5" name="A2.wav"/>
            </a:hlinkClick>
            <a:extLst>
              <a:ext uri="{FF2B5EF4-FFF2-40B4-BE49-F238E27FC236}">
                <a16:creationId xmlns:a16="http://schemas.microsoft.com/office/drawing/2014/main" id="{7CF744EA-E14F-47FB-87E0-CB3516B2AB46}"/>
              </a:ext>
            </a:extLst>
          </p:cNvPr>
          <p:cNvSpPr/>
          <p:nvPr/>
        </p:nvSpPr>
        <p:spPr>
          <a:xfrm>
            <a:off x="1103384" y="438404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6" name="Rectangle 25">
            <a:hlinkClick r:id="" action="ppaction://noaction">
              <a:snd r:embed="rId6" name="A3.wav"/>
            </a:hlinkClick>
            <a:extLst>
              <a:ext uri="{FF2B5EF4-FFF2-40B4-BE49-F238E27FC236}">
                <a16:creationId xmlns:a16="http://schemas.microsoft.com/office/drawing/2014/main" id="{6C501E43-1ED9-43FC-8DA3-D2FA59389E80}"/>
              </a:ext>
            </a:extLst>
          </p:cNvPr>
          <p:cNvSpPr/>
          <p:nvPr/>
        </p:nvSpPr>
        <p:spPr>
          <a:xfrm>
            <a:off x="1103383" y="509240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27" name="Rectangle 26">
            <a:hlinkClick r:id="" action="ppaction://noaction">
              <a:snd r:embed="rId7" name="A4.wav"/>
            </a:hlinkClick>
            <a:extLst>
              <a:ext uri="{FF2B5EF4-FFF2-40B4-BE49-F238E27FC236}">
                <a16:creationId xmlns:a16="http://schemas.microsoft.com/office/drawing/2014/main" id="{AB289FE0-3CBB-47AA-8EA9-6C40541C3370}"/>
              </a:ext>
            </a:extLst>
          </p:cNvPr>
          <p:cNvSpPr/>
          <p:nvPr/>
        </p:nvSpPr>
        <p:spPr>
          <a:xfrm>
            <a:off x="1103382" y="589332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31" name="Rectangle 30">
            <a:hlinkClick r:id="" action="ppaction://noaction">
              <a:snd r:embed="rId8" name="A1.wav"/>
            </a:hlinkClick>
            <a:extLst>
              <a:ext uri="{FF2B5EF4-FFF2-40B4-BE49-F238E27FC236}">
                <a16:creationId xmlns:a16="http://schemas.microsoft.com/office/drawing/2014/main" id="{300E9D9A-80FD-4E4A-8C12-9E4E6BA1DC43}"/>
              </a:ext>
            </a:extLst>
          </p:cNvPr>
          <p:cNvSpPr/>
          <p:nvPr/>
        </p:nvSpPr>
        <p:spPr>
          <a:xfrm>
            <a:off x="1105289" y="345625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pic>
        <p:nvPicPr>
          <p:cNvPr id="13" name="Graphic 12" descr="Close">
            <a:extLst>
              <a:ext uri="{FF2B5EF4-FFF2-40B4-BE49-F238E27FC236}">
                <a16:creationId xmlns:a16="http://schemas.microsoft.com/office/drawing/2014/main" id="{0A671339-B9AB-47F3-BA40-62EC155E2A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13583" y="3733657"/>
            <a:ext cx="282416" cy="282416"/>
          </a:xfrm>
          <a:prstGeom prst="rect">
            <a:avLst/>
          </a:prstGeom>
        </p:spPr>
      </p:pic>
      <p:pic>
        <p:nvPicPr>
          <p:cNvPr id="14" name="Graphic 13" descr="Close">
            <a:extLst>
              <a:ext uri="{FF2B5EF4-FFF2-40B4-BE49-F238E27FC236}">
                <a16:creationId xmlns:a16="http://schemas.microsoft.com/office/drawing/2014/main" id="{E1ED24E7-4546-4319-8BF2-5E32ED9F35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24913" y="4687634"/>
            <a:ext cx="282416" cy="282416"/>
          </a:xfrm>
          <a:prstGeom prst="rect">
            <a:avLst/>
          </a:prstGeom>
        </p:spPr>
      </p:pic>
      <p:pic>
        <p:nvPicPr>
          <p:cNvPr id="15" name="Graphic 14" descr="Close">
            <a:extLst>
              <a:ext uri="{FF2B5EF4-FFF2-40B4-BE49-F238E27FC236}">
                <a16:creationId xmlns:a16="http://schemas.microsoft.com/office/drawing/2014/main" id="{014CDFB7-5FF0-4EE1-A7C9-3F902C8683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46220" y="5412016"/>
            <a:ext cx="282416" cy="282416"/>
          </a:xfrm>
          <a:prstGeom prst="rect">
            <a:avLst/>
          </a:prstGeom>
        </p:spPr>
      </p:pic>
      <p:pic>
        <p:nvPicPr>
          <p:cNvPr id="16" name="Graphic 15" descr="Close">
            <a:extLst>
              <a:ext uri="{FF2B5EF4-FFF2-40B4-BE49-F238E27FC236}">
                <a16:creationId xmlns:a16="http://schemas.microsoft.com/office/drawing/2014/main" id="{A87FB32F-9964-4362-8CDC-6A9D3BB644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24913" y="6170734"/>
            <a:ext cx="282416" cy="282416"/>
          </a:xfrm>
          <a:prstGeom prst="rect">
            <a:avLst/>
          </a:prstGeom>
        </p:spPr>
      </p:pic>
    </p:spTree>
    <p:extLst>
      <p:ext uri="{BB962C8B-B14F-4D97-AF65-F5344CB8AC3E}">
        <p14:creationId xmlns:p14="http://schemas.microsoft.com/office/powerpoint/2010/main" val="41797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nvGraphicFramePr>
        <p:xfrm>
          <a:off x="549965" y="1789308"/>
          <a:ext cx="11092069" cy="4882473"/>
        </p:xfrm>
        <a:graphic>
          <a:graphicData uri="http://schemas.openxmlformats.org/drawingml/2006/table">
            <a:tbl>
              <a:tblPr firstRow="1" firstCol="1" bandRow="1"/>
              <a:tblGrid>
                <a:gridCol w="2164670">
                  <a:extLst>
                    <a:ext uri="{9D8B030D-6E8A-4147-A177-3AD203B41FA5}">
                      <a16:colId xmlns:a16="http://schemas.microsoft.com/office/drawing/2014/main" val="3187160654"/>
                    </a:ext>
                  </a:extLst>
                </a:gridCol>
                <a:gridCol w="2164670">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518372">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518372">
                <a:tc rowSpan="2">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question</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perfect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swimming pool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playground</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94491986"/>
                  </a:ext>
                </a:extLst>
              </a:tr>
              <a:tr h="561797">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614602"/>
                  </a:ext>
                </a:extLst>
              </a:tr>
              <a:tr h="518372">
                <a:tc rowSpan="2">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sing</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celebrate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cook</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create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396004296"/>
                  </a:ext>
                </a:extLst>
              </a:tr>
              <a:tr h="561797">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695266"/>
                  </a:ext>
                </a:extLst>
              </a:tr>
              <a:tr h="518372">
                <a:tc rowSpan="2">
                  <a:txBody>
                    <a:bodyPr/>
                    <a:lstStyle/>
                    <a:p>
                      <a:pPr algn="l">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6.</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head</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face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race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carol</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5075424"/>
                  </a:ext>
                </a:extLst>
              </a:tr>
              <a:tr h="561797">
                <a:tc vMerge="1">
                  <a:txBody>
                    <a:bodyPr/>
                    <a:lstStyle/>
                    <a:p>
                      <a:endParaRPr lang="en-GB"/>
                    </a:p>
                  </a:txBody>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016009"/>
                  </a:ext>
                </a:extLst>
              </a:tr>
              <a:tr h="561797">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through</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and</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also</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but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882543852"/>
                  </a:ext>
                </a:extLst>
              </a:tr>
              <a:tr h="561797">
                <a:tc vMerge="1">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104108"/>
                  </a:ext>
                </a:extLst>
              </a:tr>
            </a:tbl>
          </a:graphicData>
        </a:graphic>
      </p:graphicFrame>
      <p:sp>
        <p:nvSpPr>
          <p:cNvPr id="8" name="Rectangle 7">
            <a:extLst>
              <a:ext uri="{FF2B5EF4-FFF2-40B4-BE49-F238E27FC236}">
                <a16:creationId xmlns:a16="http://schemas.microsoft.com/office/drawing/2014/main" id="{065BDAF5-74DD-4440-8681-CF52DFECEC81}"/>
              </a:ext>
            </a:extLst>
          </p:cNvPr>
          <p:cNvSpPr/>
          <p:nvPr/>
        </p:nvSpPr>
        <p:spPr>
          <a:xfrm>
            <a:off x="221286" y="1063981"/>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hlinkClick r:id="" action="ppaction://noaction">
              <a:snd r:embed="rId4" name="A5.wav"/>
            </a:hlinkClick>
            <a:extLst>
              <a:ext uri="{FF2B5EF4-FFF2-40B4-BE49-F238E27FC236}">
                <a16:creationId xmlns:a16="http://schemas.microsoft.com/office/drawing/2014/main" id="{F4AB4C7B-3669-4704-A145-5FB93E424FBB}"/>
              </a:ext>
            </a:extLst>
          </p:cNvPr>
          <p:cNvSpPr/>
          <p:nvPr/>
        </p:nvSpPr>
        <p:spPr>
          <a:xfrm>
            <a:off x="1337136" y="272067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0" name="Rectangle 9">
            <a:hlinkClick r:id="" action="ppaction://noaction">
              <a:snd r:embed="rId5" name="A6.wav"/>
            </a:hlinkClick>
            <a:extLst>
              <a:ext uri="{FF2B5EF4-FFF2-40B4-BE49-F238E27FC236}">
                <a16:creationId xmlns:a16="http://schemas.microsoft.com/office/drawing/2014/main" id="{1506FE46-3464-4A18-905B-44CFB5C87AA4}"/>
              </a:ext>
            </a:extLst>
          </p:cNvPr>
          <p:cNvSpPr/>
          <p:nvPr/>
        </p:nvSpPr>
        <p:spPr>
          <a:xfrm>
            <a:off x="1337135" y="372626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1" name="Rectangle 10">
            <a:hlinkClick r:id="" action="ppaction://noaction">
              <a:snd r:embed="rId6" name="A7.wav"/>
            </a:hlinkClick>
            <a:extLst>
              <a:ext uri="{FF2B5EF4-FFF2-40B4-BE49-F238E27FC236}">
                <a16:creationId xmlns:a16="http://schemas.microsoft.com/office/drawing/2014/main" id="{A5096ADA-87DF-4DC8-8CCD-B3C9ED27E42C}"/>
              </a:ext>
            </a:extLst>
          </p:cNvPr>
          <p:cNvSpPr/>
          <p:nvPr/>
        </p:nvSpPr>
        <p:spPr>
          <a:xfrm>
            <a:off x="1337134" y="473186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3" name="Rectangle 12">
            <a:hlinkClick r:id="" action="ppaction://noaction">
              <a:snd r:embed="rId7" name="A8.wav"/>
            </a:hlinkClick>
            <a:extLst>
              <a:ext uri="{FF2B5EF4-FFF2-40B4-BE49-F238E27FC236}">
                <a16:creationId xmlns:a16="http://schemas.microsoft.com/office/drawing/2014/main" id="{DDCDA99A-365B-46E5-8510-5A9CEBAB3494}"/>
              </a:ext>
            </a:extLst>
          </p:cNvPr>
          <p:cNvSpPr/>
          <p:nvPr/>
        </p:nvSpPr>
        <p:spPr>
          <a:xfrm>
            <a:off x="1337134" y="5803854"/>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4" name="Graphic 13" descr="Close">
            <a:extLst>
              <a:ext uri="{FF2B5EF4-FFF2-40B4-BE49-F238E27FC236}">
                <a16:creationId xmlns:a16="http://schemas.microsoft.com/office/drawing/2014/main" id="{4D4AF834-C92A-4E21-AED2-FD333B09A3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71551" y="2962769"/>
            <a:ext cx="282416" cy="282416"/>
          </a:xfrm>
          <a:prstGeom prst="rect">
            <a:avLst/>
          </a:prstGeom>
        </p:spPr>
      </p:pic>
      <p:pic>
        <p:nvPicPr>
          <p:cNvPr id="15" name="Graphic 14" descr="Close">
            <a:extLst>
              <a:ext uri="{FF2B5EF4-FFF2-40B4-BE49-F238E27FC236}">
                <a16:creationId xmlns:a16="http://schemas.microsoft.com/office/drawing/2014/main" id="{6E0B6D1B-6CE1-47B5-8DE9-1CC33A7131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7651" y="4075268"/>
            <a:ext cx="282416" cy="282416"/>
          </a:xfrm>
          <a:prstGeom prst="rect">
            <a:avLst/>
          </a:prstGeom>
        </p:spPr>
      </p:pic>
      <p:pic>
        <p:nvPicPr>
          <p:cNvPr id="16" name="Graphic 15" descr="Close">
            <a:extLst>
              <a:ext uri="{FF2B5EF4-FFF2-40B4-BE49-F238E27FC236}">
                <a16:creationId xmlns:a16="http://schemas.microsoft.com/office/drawing/2014/main" id="{229D40D7-3181-4C78-B3D8-A43413D636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67251" y="5131658"/>
            <a:ext cx="282416" cy="282416"/>
          </a:xfrm>
          <a:prstGeom prst="rect">
            <a:avLst/>
          </a:prstGeom>
        </p:spPr>
      </p:pic>
      <p:pic>
        <p:nvPicPr>
          <p:cNvPr id="17" name="Graphic 16" descr="Close">
            <a:extLst>
              <a:ext uri="{FF2B5EF4-FFF2-40B4-BE49-F238E27FC236}">
                <a16:creationId xmlns:a16="http://schemas.microsoft.com/office/drawing/2014/main" id="{BC9C98A3-792F-4C28-BF89-53BA3E552C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49996" y="6259916"/>
            <a:ext cx="282416" cy="282416"/>
          </a:xfrm>
          <a:prstGeom prst="rect">
            <a:avLst/>
          </a:prstGeom>
        </p:spPr>
      </p:pic>
    </p:spTree>
    <p:extLst>
      <p:ext uri="{BB962C8B-B14F-4D97-AF65-F5344CB8AC3E}">
        <p14:creationId xmlns:p14="http://schemas.microsoft.com/office/powerpoint/2010/main" val="67303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3" name="Table 2">
            <a:extLst>
              <a:ext uri="{FF2B5EF4-FFF2-40B4-BE49-F238E27FC236}">
                <a16:creationId xmlns:a16="http://schemas.microsoft.com/office/drawing/2014/main" id="{5F8DA0CB-D765-4F22-A48D-1DF5D2142277}"/>
              </a:ext>
            </a:extLst>
          </p:cNvPr>
          <p:cNvGraphicFramePr>
            <a:graphicFrameLocks noGrp="1"/>
          </p:cNvGraphicFramePr>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game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position/location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game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hlinkClick r:id="" action="ppaction://noaction">
              <a:snd r:embed="rId4" name="B2.wav"/>
            </a:hlinkClick>
            <a:extLst>
              <a:ext uri="{FF2B5EF4-FFF2-40B4-BE49-F238E27FC236}">
                <a16:creationId xmlns:a16="http://schemas.microsoft.com/office/drawing/2014/main" id="{58B64526-C5A3-4EE9-9052-D36EEC8E709B}"/>
              </a:ext>
            </a:extLst>
          </p:cNvPr>
          <p:cNvSpPr/>
          <p:nvPr/>
        </p:nvSpPr>
        <p:spPr>
          <a:xfrm>
            <a:off x="308251" y="342900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B3.wav"/>
            </a:hlinkClick>
            <a:extLst>
              <a:ext uri="{FF2B5EF4-FFF2-40B4-BE49-F238E27FC236}">
                <a16:creationId xmlns:a16="http://schemas.microsoft.com/office/drawing/2014/main" id="{AB760A95-843A-42FB-BB9B-1226926F009B}"/>
              </a:ext>
            </a:extLst>
          </p:cNvPr>
          <p:cNvSpPr/>
          <p:nvPr/>
        </p:nvSpPr>
        <p:spPr>
          <a:xfrm>
            <a:off x="308251" y="432037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B4.wav"/>
            </a:hlinkClick>
            <a:extLst>
              <a:ext uri="{FF2B5EF4-FFF2-40B4-BE49-F238E27FC236}">
                <a16:creationId xmlns:a16="http://schemas.microsoft.com/office/drawing/2014/main" id="{EA2C1D43-D6D6-41E6-AC4E-586F134938C4}"/>
              </a:ext>
            </a:extLst>
          </p:cNvPr>
          <p:cNvSpPr/>
          <p:nvPr/>
        </p:nvSpPr>
        <p:spPr>
          <a:xfrm>
            <a:off x="308252" y="516871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hlinkClick r:id="" action="ppaction://noaction">
              <a:snd r:embed="rId7" name="B1.wav"/>
            </a:hlinkClick>
            <a:extLst>
              <a:ext uri="{FF2B5EF4-FFF2-40B4-BE49-F238E27FC236}">
                <a16:creationId xmlns:a16="http://schemas.microsoft.com/office/drawing/2014/main" id="{2ED0203D-AF69-4B88-8F46-F307BF6C0BAF}"/>
              </a:ext>
            </a:extLst>
          </p:cNvPr>
          <p:cNvSpPr/>
          <p:nvPr/>
        </p:nvSpPr>
        <p:spPr>
          <a:xfrm>
            <a:off x="308251" y="268239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pic>
        <p:nvPicPr>
          <p:cNvPr id="14" name="Graphic 13" descr="Close">
            <a:extLst>
              <a:ext uri="{FF2B5EF4-FFF2-40B4-BE49-F238E27FC236}">
                <a16:creationId xmlns:a16="http://schemas.microsoft.com/office/drawing/2014/main" id="{2DEEBA1A-271D-4ADC-818F-887DD0DD85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69522" y="2959800"/>
            <a:ext cx="282416" cy="282416"/>
          </a:xfrm>
          <a:prstGeom prst="rect">
            <a:avLst/>
          </a:prstGeom>
        </p:spPr>
      </p:pic>
      <p:pic>
        <p:nvPicPr>
          <p:cNvPr id="15" name="Graphic 14" descr="Close">
            <a:extLst>
              <a:ext uri="{FF2B5EF4-FFF2-40B4-BE49-F238E27FC236}">
                <a16:creationId xmlns:a16="http://schemas.microsoft.com/office/drawing/2014/main" id="{56989D54-E8E6-4300-90DA-C9797DC259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0571" y="3733189"/>
            <a:ext cx="282416" cy="282416"/>
          </a:xfrm>
          <a:prstGeom prst="rect">
            <a:avLst/>
          </a:prstGeom>
        </p:spPr>
      </p:pic>
      <p:pic>
        <p:nvPicPr>
          <p:cNvPr id="16" name="Graphic 15" descr="Close">
            <a:extLst>
              <a:ext uri="{FF2B5EF4-FFF2-40B4-BE49-F238E27FC236}">
                <a16:creationId xmlns:a16="http://schemas.microsoft.com/office/drawing/2014/main" id="{D7B4F956-D28A-4BBA-B087-EB02DC64E9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16918" y="4529681"/>
            <a:ext cx="282416" cy="282416"/>
          </a:xfrm>
          <a:prstGeom prst="rect">
            <a:avLst/>
          </a:prstGeom>
        </p:spPr>
      </p:pic>
      <p:pic>
        <p:nvPicPr>
          <p:cNvPr id="17" name="Graphic 16" descr="Close">
            <a:extLst>
              <a:ext uri="{FF2B5EF4-FFF2-40B4-BE49-F238E27FC236}">
                <a16:creationId xmlns:a16="http://schemas.microsoft.com/office/drawing/2014/main" id="{9C7430D0-690D-4192-9055-6AFCD0527B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70050" y="5333045"/>
            <a:ext cx="282416" cy="282416"/>
          </a:xfrm>
          <a:prstGeom prst="rect">
            <a:avLst/>
          </a:prstGeom>
        </p:spPr>
      </p:pic>
    </p:spTree>
    <p:extLst>
      <p:ext uri="{BB962C8B-B14F-4D97-AF65-F5344CB8AC3E}">
        <p14:creationId xmlns:p14="http://schemas.microsoft.com/office/powerpoint/2010/main" val="41832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graphicFrame>
        <p:nvGraphicFramePr>
          <p:cNvPr id="15" name="Table 14">
            <a:extLst>
              <a:ext uri="{FF2B5EF4-FFF2-40B4-BE49-F238E27FC236}">
                <a16:creationId xmlns:a16="http://schemas.microsoft.com/office/drawing/2014/main" id="{BA8A7714-160C-4211-A917-7041D44F99E5}"/>
              </a:ext>
            </a:extLst>
          </p:cNvPr>
          <p:cNvGraphicFramePr>
            <a:graphicFrameLocks noGrp="1"/>
          </p:cNvGraphicFramePr>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position/location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colour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sp>
        <p:nvSpPr>
          <p:cNvPr id="16" name="Rectangle 15">
            <a:hlinkClick r:id="" action="ppaction://noaction">
              <a:snd r:embed="rId4" name="B6.wav"/>
            </a:hlinkClick>
            <a:extLst>
              <a:ext uri="{FF2B5EF4-FFF2-40B4-BE49-F238E27FC236}">
                <a16:creationId xmlns:a16="http://schemas.microsoft.com/office/drawing/2014/main" id="{451E031E-0961-4787-A043-BDEA8271FF06}"/>
              </a:ext>
            </a:extLst>
          </p:cNvPr>
          <p:cNvSpPr/>
          <p:nvPr/>
        </p:nvSpPr>
        <p:spPr>
          <a:xfrm>
            <a:off x="308251" y="358761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7" name="Rectangle 16">
            <a:hlinkClick r:id="" action="ppaction://noaction">
              <a:snd r:embed="rId5" name="B7.wav"/>
            </a:hlinkClick>
            <a:extLst>
              <a:ext uri="{FF2B5EF4-FFF2-40B4-BE49-F238E27FC236}">
                <a16:creationId xmlns:a16="http://schemas.microsoft.com/office/drawing/2014/main" id="{31976673-2EC2-4051-852A-C321FDCA63F3}"/>
              </a:ext>
            </a:extLst>
          </p:cNvPr>
          <p:cNvSpPr/>
          <p:nvPr/>
        </p:nvSpPr>
        <p:spPr>
          <a:xfrm>
            <a:off x="308250" y="4308526"/>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8" name="Rectangle 17">
            <a:hlinkClick r:id="" action="ppaction://noaction">
              <a:snd r:embed="rId6" name="B8.wav"/>
            </a:hlinkClick>
            <a:extLst>
              <a:ext uri="{FF2B5EF4-FFF2-40B4-BE49-F238E27FC236}">
                <a16:creationId xmlns:a16="http://schemas.microsoft.com/office/drawing/2014/main" id="{21826E2D-7784-43D0-9EAC-4A8A1700B0A1}"/>
              </a:ext>
            </a:extLst>
          </p:cNvPr>
          <p:cNvSpPr/>
          <p:nvPr/>
        </p:nvSpPr>
        <p:spPr>
          <a:xfrm>
            <a:off x="308250" y="514941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
        <p:nvSpPr>
          <p:cNvPr id="19" name="Rectangle 18">
            <a:hlinkClick r:id="" action="ppaction://noaction">
              <a:snd r:embed="rId7" name="B5.wav"/>
            </a:hlinkClick>
            <a:extLst>
              <a:ext uri="{FF2B5EF4-FFF2-40B4-BE49-F238E27FC236}">
                <a16:creationId xmlns:a16="http://schemas.microsoft.com/office/drawing/2014/main" id="{9E86BFAC-03B5-4F0D-8C63-F17B411DA558}"/>
              </a:ext>
            </a:extLst>
          </p:cNvPr>
          <p:cNvSpPr/>
          <p:nvPr/>
        </p:nvSpPr>
        <p:spPr>
          <a:xfrm>
            <a:off x="308250" y="271716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pic>
        <p:nvPicPr>
          <p:cNvPr id="11" name="Graphic 10" descr="Close">
            <a:extLst>
              <a:ext uri="{FF2B5EF4-FFF2-40B4-BE49-F238E27FC236}">
                <a16:creationId xmlns:a16="http://schemas.microsoft.com/office/drawing/2014/main" id="{42BFFEE9-9AD4-4164-AF03-203501CBF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55455" y="2938300"/>
            <a:ext cx="282416" cy="282416"/>
          </a:xfrm>
          <a:prstGeom prst="rect">
            <a:avLst/>
          </a:prstGeom>
        </p:spPr>
      </p:pic>
      <p:pic>
        <p:nvPicPr>
          <p:cNvPr id="13" name="Graphic 12" descr="Close">
            <a:extLst>
              <a:ext uri="{FF2B5EF4-FFF2-40B4-BE49-F238E27FC236}">
                <a16:creationId xmlns:a16="http://schemas.microsoft.com/office/drawing/2014/main" id="{D789C56A-7E92-47D5-B688-BBF532E57D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0571" y="3733189"/>
            <a:ext cx="282416" cy="282416"/>
          </a:xfrm>
          <a:prstGeom prst="rect">
            <a:avLst/>
          </a:prstGeom>
        </p:spPr>
      </p:pic>
      <p:pic>
        <p:nvPicPr>
          <p:cNvPr id="14" name="Graphic 13" descr="Close">
            <a:extLst>
              <a:ext uri="{FF2B5EF4-FFF2-40B4-BE49-F238E27FC236}">
                <a16:creationId xmlns:a16="http://schemas.microsoft.com/office/drawing/2014/main" id="{41460598-F006-410B-A7EE-8AFD8F6E27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40895" y="4532941"/>
            <a:ext cx="282416" cy="282416"/>
          </a:xfrm>
          <a:prstGeom prst="rect">
            <a:avLst/>
          </a:prstGeom>
        </p:spPr>
      </p:pic>
      <p:pic>
        <p:nvPicPr>
          <p:cNvPr id="20" name="Graphic 19" descr="Close">
            <a:extLst>
              <a:ext uri="{FF2B5EF4-FFF2-40B4-BE49-F238E27FC236}">
                <a16:creationId xmlns:a16="http://schemas.microsoft.com/office/drawing/2014/main" id="{405F8180-3E5D-4B54-8614-195299EFE3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55455" y="5330588"/>
            <a:ext cx="282416" cy="282416"/>
          </a:xfrm>
          <a:prstGeom prst="rect">
            <a:avLst/>
          </a:prstGeom>
        </p:spPr>
      </p:pic>
    </p:spTree>
    <p:extLst>
      <p:ext uri="{BB962C8B-B14F-4D97-AF65-F5344CB8AC3E}">
        <p14:creationId xmlns:p14="http://schemas.microsoft.com/office/powerpoint/2010/main" val="296839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828849" y="5146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err="1">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verde</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Vocabulary &amp; Grammar Quiz</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Easter activity</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44237" y="-148854"/>
            <a:ext cx="4439457" cy="2021196"/>
          </a:xfrm>
        </p:spPr>
        <p:txBody>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endParaRPr lang="en-GB" sz="3600" dirty="0"/>
          </a:p>
        </p:txBody>
      </p:sp>
      <p:pic>
        <p:nvPicPr>
          <p:cNvPr id="4" name="Picture 3" descr="Logo, company name&#10;&#10;Description automatically generated">
            <a:extLst>
              <a:ext uri="{FF2B5EF4-FFF2-40B4-BE49-F238E27FC236}">
                <a16:creationId xmlns:a16="http://schemas.microsoft.com/office/drawing/2014/main" id="{6B4FBE99-E650-42AB-B727-61385DA89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11" y="2011652"/>
            <a:ext cx="3987359" cy="2722796"/>
          </a:xfrm>
          <a:prstGeom prst="rect">
            <a:avLst/>
          </a:prstGeom>
        </p:spPr>
      </p:pic>
      <p:pic>
        <p:nvPicPr>
          <p:cNvPr id="9" name="Picture 8">
            <a:extLst>
              <a:ext uri="{FF2B5EF4-FFF2-40B4-BE49-F238E27FC236}">
                <a16:creationId xmlns:a16="http://schemas.microsoft.com/office/drawing/2014/main" id="{14D4A7AB-3199-4ED4-8DED-8864BD7D5121}"/>
              </a:ext>
            </a:extLst>
          </p:cNvPr>
          <p:cNvPicPr>
            <a:picLocks noChangeAspect="1"/>
          </p:cNvPicPr>
          <p:nvPr/>
        </p:nvPicPr>
        <p:blipFill>
          <a:blip r:embed="rId4"/>
          <a:stretch>
            <a:fillRect/>
          </a:stretch>
        </p:blipFill>
        <p:spPr>
          <a:xfrm>
            <a:off x="5018901" y="126153"/>
            <a:ext cx="6454748" cy="5534750"/>
          </a:xfrm>
          <a:prstGeom prst="rect">
            <a:avLst/>
          </a:prstGeom>
        </p:spPr>
      </p:pic>
      <p:sp>
        <p:nvSpPr>
          <p:cNvPr id="10" name="TextBox 9">
            <a:extLst>
              <a:ext uri="{FF2B5EF4-FFF2-40B4-BE49-F238E27FC236}">
                <a16:creationId xmlns:a16="http://schemas.microsoft.com/office/drawing/2014/main" id="{07409150-F4ED-4174-882D-A35BA713BAA0}"/>
              </a:ext>
            </a:extLst>
          </p:cNvPr>
          <p:cNvSpPr txBox="1"/>
          <p:nvPr/>
        </p:nvSpPr>
        <p:spPr>
          <a:xfrm rot="21084136">
            <a:off x="8510938" y="2253101"/>
            <a:ext cx="2302752" cy="1077218"/>
          </a:xfrm>
          <a:prstGeom prst="rect">
            <a:avLst/>
          </a:prstGeom>
          <a:solidFill>
            <a:schemeClr val="bg1"/>
          </a:solidFill>
        </p:spPr>
        <p:txBody>
          <a:bodyPr wrap="square">
            <a:spAutoFit/>
          </a:bodyPr>
          <a:lstStyle/>
          <a:p>
            <a:pPr algn="ctr"/>
            <a:r>
              <a:rPr lang="en-GB" sz="3200" b="1" dirty="0">
                <a:solidFill>
                  <a:srgbClr val="002060"/>
                </a:solidFill>
                <a:latin typeface="Segoe Print" panose="02000600000000000000" pitchFamily="2" charset="0"/>
              </a:rPr>
              <a:t>¡</a:t>
            </a:r>
            <a:r>
              <a:rPr lang="en-GB" sz="3200" b="1" dirty="0" err="1">
                <a:solidFill>
                  <a:srgbClr val="002060"/>
                </a:solidFill>
                <a:latin typeface="Segoe Print" panose="02000600000000000000" pitchFamily="2" charset="0"/>
              </a:rPr>
              <a:t>Felices</a:t>
            </a:r>
            <a:r>
              <a:rPr lang="en-GB" sz="3200" b="1" dirty="0">
                <a:solidFill>
                  <a:srgbClr val="002060"/>
                </a:solidFill>
                <a:latin typeface="Segoe Print" panose="02000600000000000000" pitchFamily="2" charset="0"/>
              </a:rPr>
              <a:t> </a:t>
            </a:r>
            <a:r>
              <a:rPr lang="en-GB" sz="3200" b="1" dirty="0" err="1">
                <a:solidFill>
                  <a:srgbClr val="002060"/>
                </a:solidFill>
                <a:latin typeface="Segoe Print" panose="02000600000000000000" pitchFamily="2" charset="0"/>
              </a:rPr>
              <a:t>Pascuas</a:t>
            </a:r>
            <a:r>
              <a:rPr lang="en-GB" sz="3200" b="1" dirty="0">
                <a:solidFill>
                  <a:srgbClr val="002060"/>
                </a:solidFill>
                <a:latin typeface="Segoe Print" panose="02000600000000000000" pitchFamily="2" charset="0"/>
              </a:rPr>
              <a: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697680"/>
            <a:ext cx="10731636" cy="85702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person or people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that the sentence is about.</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sentence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0996D19A-E213-4F25-9E9B-5BD9E3E7D76A}"/>
              </a:ext>
            </a:extLst>
          </p:cNvPr>
          <p:cNvGraphicFramePr>
            <a:graphicFrameLocks noGrp="1"/>
          </p:cNvGraphicFramePr>
          <p:nvPr/>
        </p:nvGraphicFramePr>
        <p:xfrm>
          <a:off x="221286" y="1956244"/>
          <a:ext cx="11708117" cy="3649110"/>
        </p:xfrm>
        <a:graphic>
          <a:graphicData uri="http://schemas.openxmlformats.org/drawingml/2006/table">
            <a:tbl>
              <a:tblPr firstRow="1" firstCol="1" bandRow="1"/>
              <a:tblGrid>
                <a:gridCol w="595627">
                  <a:extLst>
                    <a:ext uri="{9D8B030D-6E8A-4147-A177-3AD203B41FA5}">
                      <a16:colId xmlns:a16="http://schemas.microsoft.com/office/drawing/2014/main" val="3350208969"/>
                    </a:ext>
                  </a:extLst>
                </a:gridCol>
                <a:gridCol w="1293241">
                  <a:extLst>
                    <a:ext uri="{9D8B030D-6E8A-4147-A177-3AD203B41FA5}">
                      <a16:colId xmlns:a16="http://schemas.microsoft.com/office/drawing/2014/main" val="2110466493"/>
                    </a:ext>
                  </a:extLst>
                </a:gridCol>
                <a:gridCol w="478301">
                  <a:extLst>
                    <a:ext uri="{9D8B030D-6E8A-4147-A177-3AD203B41FA5}">
                      <a16:colId xmlns:a16="http://schemas.microsoft.com/office/drawing/2014/main" val="4193266758"/>
                    </a:ext>
                  </a:extLst>
                </a:gridCol>
                <a:gridCol w="1688123">
                  <a:extLst>
                    <a:ext uri="{9D8B030D-6E8A-4147-A177-3AD203B41FA5}">
                      <a16:colId xmlns:a16="http://schemas.microsoft.com/office/drawing/2014/main" val="560461943"/>
                    </a:ext>
                  </a:extLst>
                </a:gridCol>
                <a:gridCol w="407964">
                  <a:extLst>
                    <a:ext uri="{9D8B030D-6E8A-4147-A177-3AD203B41FA5}">
                      <a16:colId xmlns:a16="http://schemas.microsoft.com/office/drawing/2014/main" val="2315940513"/>
                    </a:ext>
                  </a:extLst>
                </a:gridCol>
                <a:gridCol w="2039815">
                  <a:extLst>
                    <a:ext uri="{9D8B030D-6E8A-4147-A177-3AD203B41FA5}">
                      <a16:colId xmlns:a16="http://schemas.microsoft.com/office/drawing/2014/main" val="1066403538"/>
                    </a:ext>
                  </a:extLst>
                </a:gridCol>
                <a:gridCol w="492369">
                  <a:extLst>
                    <a:ext uri="{9D8B030D-6E8A-4147-A177-3AD203B41FA5}">
                      <a16:colId xmlns:a16="http://schemas.microsoft.com/office/drawing/2014/main" val="2386005084"/>
                    </a:ext>
                  </a:extLst>
                </a:gridCol>
                <a:gridCol w="1758462">
                  <a:extLst>
                    <a:ext uri="{9D8B030D-6E8A-4147-A177-3AD203B41FA5}">
                      <a16:colId xmlns:a16="http://schemas.microsoft.com/office/drawing/2014/main" val="682074576"/>
                    </a:ext>
                  </a:extLst>
                </a:gridCol>
                <a:gridCol w="633046">
                  <a:extLst>
                    <a:ext uri="{9D8B030D-6E8A-4147-A177-3AD203B41FA5}">
                      <a16:colId xmlns:a16="http://schemas.microsoft.com/office/drawing/2014/main" val="3754303024"/>
                    </a:ext>
                  </a:extLst>
                </a:gridCol>
                <a:gridCol w="1828800">
                  <a:extLst>
                    <a:ext uri="{9D8B030D-6E8A-4147-A177-3AD203B41FA5}">
                      <a16:colId xmlns:a16="http://schemas.microsoft.com/office/drawing/2014/main" val="3319827490"/>
                    </a:ext>
                  </a:extLst>
                </a:gridCol>
                <a:gridCol w="492369">
                  <a:extLst>
                    <a:ext uri="{9D8B030D-6E8A-4147-A177-3AD203B41FA5}">
                      <a16:colId xmlns:a16="http://schemas.microsoft.com/office/drawing/2014/main" val="106279253"/>
                    </a:ext>
                  </a:extLst>
                </a:gridCol>
              </a:tblGrid>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091139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12756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152081"/>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778353"/>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798879"/>
                  </a:ext>
                </a:extLst>
              </a:tr>
              <a:tr h="608185">
                <a:tc>
                  <a:txBody>
                    <a:bodyPr/>
                    <a:lstStyle/>
                    <a:p>
                      <a:pPr algn="ctr">
                        <a:lnSpc>
                          <a:spcPct val="107000"/>
                        </a:lnSpc>
                        <a:spcAft>
                          <a:spcPts val="0"/>
                        </a:spcAft>
                      </a:pP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924555"/>
                  </a:ext>
                </a:extLst>
              </a:tr>
            </a:tbl>
          </a:graphicData>
        </a:graphic>
      </p:graphicFrame>
      <p:sp>
        <p:nvSpPr>
          <p:cNvPr id="8" name="Rectangle 7">
            <a:hlinkClick r:id="" action="ppaction://noaction">
              <a:snd r:embed="rId4" name="C1.wav"/>
            </a:hlinkClick>
            <a:extLst>
              <a:ext uri="{FF2B5EF4-FFF2-40B4-BE49-F238E27FC236}">
                <a16:creationId xmlns:a16="http://schemas.microsoft.com/office/drawing/2014/main" id="{732F3E8C-A901-4AC1-97D6-B4655C335EF2}"/>
              </a:ext>
            </a:extLst>
          </p:cNvPr>
          <p:cNvSpPr/>
          <p:nvPr/>
        </p:nvSpPr>
        <p:spPr>
          <a:xfrm>
            <a:off x="270215" y="20680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5" name="C2.wav"/>
            </a:hlinkClick>
            <a:extLst>
              <a:ext uri="{FF2B5EF4-FFF2-40B4-BE49-F238E27FC236}">
                <a16:creationId xmlns:a16="http://schemas.microsoft.com/office/drawing/2014/main" id="{891240E2-DA0F-4647-8FE7-8701E0765EA8}"/>
              </a:ext>
            </a:extLst>
          </p:cNvPr>
          <p:cNvSpPr/>
          <p:nvPr/>
        </p:nvSpPr>
        <p:spPr>
          <a:xfrm>
            <a:off x="270213" y="267293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6" name="C3.wav"/>
            </a:hlinkClick>
            <a:extLst>
              <a:ext uri="{FF2B5EF4-FFF2-40B4-BE49-F238E27FC236}">
                <a16:creationId xmlns:a16="http://schemas.microsoft.com/office/drawing/2014/main" id="{7E28A838-C528-46E0-A9D3-D26779F851D5}"/>
              </a:ext>
            </a:extLst>
          </p:cNvPr>
          <p:cNvSpPr/>
          <p:nvPr/>
        </p:nvSpPr>
        <p:spPr>
          <a:xfrm>
            <a:off x="270213" y="328937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C4.wav"/>
            </a:hlinkClick>
            <a:extLst>
              <a:ext uri="{FF2B5EF4-FFF2-40B4-BE49-F238E27FC236}">
                <a16:creationId xmlns:a16="http://schemas.microsoft.com/office/drawing/2014/main" id="{3D21F499-5F53-447B-ABAA-1A92F782B553}"/>
              </a:ext>
            </a:extLst>
          </p:cNvPr>
          <p:cNvSpPr/>
          <p:nvPr/>
        </p:nvSpPr>
        <p:spPr>
          <a:xfrm>
            <a:off x="274011" y="385113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hlinkClick r:id="" action="ppaction://noaction">
              <a:snd r:embed="rId8" name="C5.wav"/>
            </a:hlinkClick>
            <a:extLst>
              <a:ext uri="{FF2B5EF4-FFF2-40B4-BE49-F238E27FC236}">
                <a16:creationId xmlns:a16="http://schemas.microsoft.com/office/drawing/2014/main" id="{E146B8BE-7173-48F7-8F31-C3FAC2BA3367}"/>
              </a:ext>
            </a:extLst>
          </p:cNvPr>
          <p:cNvSpPr/>
          <p:nvPr/>
        </p:nvSpPr>
        <p:spPr>
          <a:xfrm>
            <a:off x="274011" y="4455894"/>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4" name="Rectangle 13">
            <a:hlinkClick r:id="" action="ppaction://noaction">
              <a:snd r:embed="rId9" name="C6.wav"/>
            </a:hlinkClick>
            <a:extLst>
              <a:ext uri="{FF2B5EF4-FFF2-40B4-BE49-F238E27FC236}">
                <a16:creationId xmlns:a16="http://schemas.microsoft.com/office/drawing/2014/main" id="{BAA99AEF-6692-430D-803B-2A79F10BEAD0}"/>
              </a:ext>
            </a:extLst>
          </p:cNvPr>
          <p:cNvSpPr/>
          <p:nvPr/>
        </p:nvSpPr>
        <p:spPr>
          <a:xfrm>
            <a:off x="288079" y="5074717"/>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pic>
        <p:nvPicPr>
          <p:cNvPr id="15" name="Graphic 14" descr="Close">
            <a:extLst>
              <a:ext uri="{FF2B5EF4-FFF2-40B4-BE49-F238E27FC236}">
                <a16:creationId xmlns:a16="http://schemas.microsoft.com/office/drawing/2014/main" id="{EB1DA7DA-3436-48B1-BF24-2972C92837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54458" y="2119694"/>
            <a:ext cx="282416" cy="282416"/>
          </a:xfrm>
          <a:prstGeom prst="rect">
            <a:avLst/>
          </a:prstGeom>
        </p:spPr>
      </p:pic>
      <p:pic>
        <p:nvPicPr>
          <p:cNvPr id="16" name="Graphic 15" descr="Close">
            <a:extLst>
              <a:ext uri="{FF2B5EF4-FFF2-40B4-BE49-F238E27FC236}">
                <a16:creationId xmlns:a16="http://schemas.microsoft.com/office/drawing/2014/main" id="{E3EDBCF1-2FB5-4A68-85F5-3104BC9599A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26458" y="2726969"/>
            <a:ext cx="282416" cy="282416"/>
          </a:xfrm>
          <a:prstGeom prst="rect">
            <a:avLst/>
          </a:prstGeom>
        </p:spPr>
      </p:pic>
      <p:pic>
        <p:nvPicPr>
          <p:cNvPr id="17" name="Graphic 16" descr="Close">
            <a:extLst>
              <a:ext uri="{FF2B5EF4-FFF2-40B4-BE49-F238E27FC236}">
                <a16:creationId xmlns:a16="http://schemas.microsoft.com/office/drawing/2014/main" id="{264858E8-0275-4A4E-AD92-92B2A7AF9C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36476" y="3327939"/>
            <a:ext cx="282416" cy="282416"/>
          </a:xfrm>
          <a:prstGeom prst="rect">
            <a:avLst/>
          </a:prstGeom>
        </p:spPr>
      </p:pic>
      <p:pic>
        <p:nvPicPr>
          <p:cNvPr id="18" name="Graphic 17" descr="Close">
            <a:extLst>
              <a:ext uri="{FF2B5EF4-FFF2-40B4-BE49-F238E27FC236}">
                <a16:creationId xmlns:a16="http://schemas.microsoft.com/office/drawing/2014/main" id="{62E3AAB7-8C41-4B26-90D8-31844246AC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54458" y="3937962"/>
            <a:ext cx="282416" cy="282416"/>
          </a:xfrm>
          <a:prstGeom prst="rect">
            <a:avLst/>
          </a:prstGeom>
        </p:spPr>
      </p:pic>
      <p:pic>
        <p:nvPicPr>
          <p:cNvPr id="19" name="Graphic 18" descr="Close">
            <a:extLst>
              <a:ext uri="{FF2B5EF4-FFF2-40B4-BE49-F238E27FC236}">
                <a16:creationId xmlns:a16="http://schemas.microsoft.com/office/drawing/2014/main" id="{8066E322-D929-4679-B737-EB0BA69E64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39136" y="4556785"/>
            <a:ext cx="282416" cy="282416"/>
          </a:xfrm>
          <a:prstGeom prst="rect">
            <a:avLst/>
          </a:prstGeom>
        </p:spPr>
      </p:pic>
      <p:pic>
        <p:nvPicPr>
          <p:cNvPr id="20" name="Graphic 19" descr="Close">
            <a:extLst>
              <a:ext uri="{FF2B5EF4-FFF2-40B4-BE49-F238E27FC236}">
                <a16:creationId xmlns:a16="http://schemas.microsoft.com/office/drawing/2014/main" id="{311C7EFF-4B9E-456B-9FCC-85E3A8A8B9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47628" y="5161540"/>
            <a:ext cx="282416" cy="282416"/>
          </a:xfrm>
          <a:prstGeom prst="rect">
            <a:avLst/>
          </a:prstGeom>
        </p:spPr>
      </p:pic>
    </p:spTree>
    <p:extLst>
      <p:ext uri="{BB962C8B-B14F-4D97-AF65-F5344CB8AC3E}">
        <p14:creationId xmlns:p14="http://schemas.microsoft.com/office/powerpoint/2010/main" val="35831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3" name="Rectangle 2">
            <a:extLst>
              <a:ext uri="{FF2B5EF4-FFF2-40B4-BE49-F238E27FC236}">
                <a16:creationId xmlns:a16="http://schemas.microsoft.com/office/drawing/2014/main" id="{2F0F38E9-4757-49EC-BBEF-14AA9CEAAEE3}"/>
              </a:ext>
            </a:extLst>
          </p:cNvPr>
          <p:cNvSpPr/>
          <p:nvPr/>
        </p:nvSpPr>
        <p:spPr>
          <a:xfrm>
            <a:off x="234462" y="496650"/>
            <a:ext cx="12959068" cy="574099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Spanish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b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Quique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va a menudo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 la piscina.		Quique _______ ______ to the swimming pool.</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Escucha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 ruido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S/he hears ____ _________.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Tu tío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pasea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por</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la calle.			 __________ ________ walks ____________ the street.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Beben</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chocolate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caliente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 __________ ________ chocolate.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¿Juegas al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escondite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Are you playing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_______________________?</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Tengo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una tarea importante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hoy.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 have ____ ______________ ___________ today.	</a:t>
            </a:r>
            <a:br>
              <a:rPr lang="en-GB" dirty="0">
                <a:latin typeface="Calibri" panose="020F0502020204030204" pitchFamily="34" charset="0"/>
                <a:ea typeface="DengXia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a:t>
            </a:r>
            <a:r>
              <a:rPr lang="en-GB" sz="20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Voy</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lago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sábado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 ____ __________ to the _______ on Saturday?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Mi primo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organiza la mochila.		___ _______ is organising the bag.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Nunca</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comemos chocolate.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We ____________ eat chocolate.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Leo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sobre una isla</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 am reading _________ ___ _________.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4EADA9AB-1AC7-4F2D-9D09-A9C3DD5DAB84}"/>
              </a:ext>
            </a:extLst>
          </p:cNvPr>
          <p:cNvSpPr txBox="1"/>
          <p:nvPr/>
        </p:nvSpPr>
        <p:spPr>
          <a:xfrm>
            <a:off x="6713996" y="1093498"/>
            <a:ext cx="2090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often goes</a:t>
            </a:r>
          </a:p>
        </p:txBody>
      </p:sp>
      <p:sp>
        <p:nvSpPr>
          <p:cNvPr id="7" name="TextBox 6">
            <a:extLst>
              <a:ext uri="{FF2B5EF4-FFF2-40B4-BE49-F238E27FC236}">
                <a16:creationId xmlns:a16="http://schemas.microsoft.com/office/drawing/2014/main" id="{DE37BC6E-9054-434C-A0D7-F29E92A78BD2}"/>
              </a:ext>
            </a:extLst>
          </p:cNvPr>
          <p:cNvSpPr txBox="1"/>
          <p:nvPr/>
        </p:nvSpPr>
        <p:spPr>
          <a:xfrm>
            <a:off x="7161817" y="1484023"/>
            <a:ext cx="2090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 noise</a:t>
            </a:r>
          </a:p>
        </p:txBody>
      </p:sp>
      <p:sp>
        <p:nvSpPr>
          <p:cNvPr id="8" name="TextBox 7">
            <a:extLst>
              <a:ext uri="{FF2B5EF4-FFF2-40B4-BE49-F238E27FC236}">
                <a16:creationId xmlns:a16="http://schemas.microsoft.com/office/drawing/2014/main" id="{96C54B4E-8357-44EC-A63F-DDA49487CD15}"/>
              </a:ext>
            </a:extLst>
          </p:cNvPr>
          <p:cNvSpPr txBox="1"/>
          <p:nvPr/>
        </p:nvSpPr>
        <p:spPr>
          <a:xfrm>
            <a:off x="6257076" y="1945688"/>
            <a:ext cx="2090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Your uncle</a:t>
            </a:r>
          </a:p>
        </p:txBody>
      </p:sp>
      <p:sp>
        <p:nvSpPr>
          <p:cNvPr id="9" name="TextBox 8">
            <a:extLst>
              <a:ext uri="{FF2B5EF4-FFF2-40B4-BE49-F238E27FC236}">
                <a16:creationId xmlns:a16="http://schemas.microsoft.com/office/drawing/2014/main" id="{A15AFC22-9FA9-4CBF-B532-759681F5FDF8}"/>
              </a:ext>
            </a:extLst>
          </p:cNvPr>
          <p:cNvSpPr txBox="1"/>
          <p:nvPr/>
        </p:nvSpPr>
        <p:spPr>
          <a:xfrm>
            <a:off x="9109602" y="1945688"/>
            <a:ext cx="2090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through</a:t>
            </a:r>
          </a:p>
        </p:txBody>
      </p:sp>
      <p:sp>
        <p:nvSpPr>
          <p:cNvPr id="10" name="TextBox 9">
            <a:extLst>
              <a:ext uri="{FF2B5EF4-FFF2-40B4-BE49-F238E27FC236}">
                <a16:creationId xmlns:a16="http://schemas.microsoft.com/office/drawing/2014/main" id="{52B845DD-730A-4FF5-9A7E-D9348DE4372C}"/>
              </a:ext>
            </a:extLst>
          </p:cNvPr>
          <p:cNvSpPr txBox="1"/>
          <p:nvPr/>
        </p:nvSpPr>
        <p:spPr>
          <a:xfrm>
            <a:off x="5934925" y="2422059"/>
            <a:ext cx="3365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They drink hot</a:t>
            </a:r>
          </a:p>
        </p:txBody>
      </p:sp>
      <p:sp>
        <p:nvSpPr>
          <p:cNvPr id="11" name="TextBox 10">
            <a:extLst>
              <a:ext uri="{FF2B5EF4-FFF2-40B4-BE49-F238E27FC236}">
                <a16:creationId xmlns:a16="http://schemas.microsoft.com/office/drawing/2014/main" id="{52D730F8-740D-45B7-A349-59B942D69878}"/>
              </a:ext>
            </a:extLst>
          </p:cNvPr>
          <p:cNvSpPr txBox="1"/>
          <p:nvPr/>
        </p:nvSpPr>
        <p:spPr>
          <a:xfrm>
            <a:off x="8066252" y="2883485"/>
            <a:ext cx="2467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hide and seek</a:t>
            </a:r>
          </a:p>
        </p:txBody>
      </p:sp>
      <p:sp>
        <p:nvSpPr>
          <p:cNvPr id="12" name="TextBox 11">
            <a:extLst>
              <a:ext uri="{FF2B5EF4-FFF2-40B4-BE49-F238E27FC236}">
                <a16:creationId xmlns:a16="http://schemas.microsoft.com/office/drawing/2014/main" id="{7B926C77-D5CA-4CCD-99AA-626E2C1CA3A9}"/>
              </a:ext>
            </a:extLst>
          </p:cNvPr>
          <p:cNvSpPr txBox="1"/>
          <p:nvPr/>
        </p:nvSpPr>
        <p:spPr>
          <a:xfrm>
            <a:off x="6819696" y="3344911"/>
            <a:ext cx="2775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0066"/>
                </a:solidFill>
                <a:latin typeface="Century Gothic" panose="020B0502020202020204" pitchFamily="34" charset="0"/>
              </a:rPr>
              <a:t>an important task</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BFDE5C16-8024-4CC1-809A-CF7541FEC2F3}"/>
              </a:ext>
            </a:extLst>
          </p:cNvPr>
          <p:cNvSpPr txBox="1"/>
          <p:nvPr/>
        </p:nvSpPr>
        <p:spPr>
          <a:xfrm>
            <a:off x="6257075" y="3771308"/>
            <a:ext cx="2090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Am I going</a:t>
            </a:r>
          </a:p>
        </p:txBody>
      </p:sp>
      <p:sp>
        <p:nvSpPr>
          <p:cNvPr id="14" name="TextBox 13">
            <a:extLst>
              <a:ext uri="{FF2B5EF4-FFF2-40B4-BE49-F238E27FC236}">
                <a16:creationId xmlns:a16="http://schemas.microsoft.com/office/drawing/2014/main" id="{8C53360E-1EA4-4336-B6A6-38B1BDD18220}"/>
              </a:ext>
            </a:extLst>
          </p:cNvPr>
          <p:cNvSpPr txBox="1"/>
          <p:nvPr/>
        </p:nvSpPr>
        <p:spPr>
          <a:xfrm>
            <a:off x="9252652" y="3771308"/>
            <a:ext cx="2090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lake</a:t>
            </a:r>
          </a:p>
        </p:txBody>
      </p:sp>
      <p:sp>
        <p:nvSpPr>
          <p:cNvPr id="15" name="TextBox 14">
            <a:extLst>
              <a:ext uri="{FF2B5EF4-FFF2-40B4-BE49-F238E27FC236}">
                <a16:creationId xmlns:a16="http://schemas.microsoft.com/office/drawing/2014/main" id="{0D52418D-CDBB-4C0C-A32E-B53F7A5191E1}"/>
              </a:ext>
            </a:extLst>
          </p:cNvPr>
          <p:cNvSpPr txBox="1"/>
          <p:nvPr/>
        </p:nvSpPr>
        <p:spPr>
          <a:xfrm>
            <a:off x="5526703" y="4252054"/>
            <a:ext cx="2090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My cousin</a:t>
            </a:r>
          </a:p>
        </p:txBody>
      </p:sp>
      <p:sp>
        <p:nvSpPr>
          <p:cNvPr id="16" name="TextBox 15">
            <a:extLst>
              <a:ext uri="{FF2B5EF4-FFF2-40B4-BE49-F238E27FC236}">
                <a16:creationId xmlns:a16="http://schemas.microsoft.com/office/drawing/2014/main" id="{52539281-797F-4740-88E2-D121AB38E31C}"/>
              </a:ext>
            </a:extLst>
          </p:cNvPr>
          <p:cNvSpPr txBox="1"/>
          <p:nvPr/>
        </p:nvSpPr>
        <p:spPr>
          <a:xfrm>
            <a:off x="6475007" y="4694160"/>
            <a:ext cx="1142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never</a:t>
            </a:r>
          </a:p>
        </p:txBody>
      </p:sp>
      <p:sp>
        <p:nvSpPr>
          <p:cNvPr id="17" name="TextBox 16">
            <a:extLst>
              <a:ext uri="{FF2B5EF4-FFF2-40B4-BE49-F238E27FC236}">
                <a16:creationId xmlns:a16="http://schemas.microsoft.com/office/drawing/2014/main" id="{719B6CFF-5F98-4F78-A755-7D7361B74362}"/>
              </a:ext>
            </a:extLst>
          </p:cNvPr>
          <p:cNvSpPr txBox="1"/>
          <p:nvPr/>
        </p:nvSpPr>
        <p:spPr>
          <a:xfrm>
            <a:off x="7522994" y="5170531"/>
            <a:ext cx="2775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about an island</a:t>
            </a:r>
          </a:p>
        </p:txBody>
      </p:sp>
    </p:spTree>
    <p:extLst>
      <p:ext uri="{BB962C8B-B14F-4D97-AF65-F5344CB8AC3E}">
        <p14:creationId xmlns:p14="http://schemas.microsoft.com/office/powerpoint/2010/main" val="30784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10931719" y="1042412"/>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995AE36D-4BFC-45EC-A9D2-7D5BE2D77322}"/>
              </a:ext>
            </a:extLst>
          </p:cNvPr>
          <p:cNvSpPr/>
          <p:nvPr/>
        </p:nvSpPr>
        <p:spPr>
          <a:xfrm>
            <a:off x="260139" y="843981"/>
            <a:ext cx="12304255" cy="6014019"/>
          </a:xfrm>
          <a:prstGeom prst="rect">
            <a:avLst/>
          </a:prstGeom>
        </p:spPr>
        <p:txBody>
          <a:bodyPr wrap="square">
            <a:spAutoFit/>
          </a:bodyPr>
          <a:lstStyle/>
          <a:p>
            <a:pPr>
              <a:lnSpc>
                <a:spcPct val="107000"/>
              </a:lnSpc>
              <a:spcAft>
                <a:spcPts val="80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Translate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 complete the Spanish sentence.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It is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common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in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Peru</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Es ___________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Going</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to school is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fun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 a la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escuela</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es 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I have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my things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Tengo_____________ 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dress</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 smart.			____ ____________ es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elegante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Being</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in</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forest</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 normal.	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 ________ es normal.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restaurant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special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____ ________________ es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She is thirteen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years old.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 ________________ años.	    (write </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Where are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your friends</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Dónde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están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 ____________?</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end</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of the film es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difficult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 ______ de la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película</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es _________.(write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My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favourite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sport is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football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Mi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deporte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___________ es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BD7CC922-D391-420E-9C89-8531A20D4BB4}"/>
              </a:ext>
            </a:extLst>
          </p:cNvPr>
          <p:cNvSpPr txBox="1"/>
          <p:nvPr/>
        </p:nvSpPr>
        <p:spPr>
          <a:xfrm>
            <a:off x="5265024" y="1269462"/>
            <a:ext cx="12602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común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0E8150E-C0DD-49F7-809F-1FEE8D65C2D9}"/>
              </a:ext>
            </a:extLst>
          </p:cNvPr>
          <p:cNvSpPr txBox="1"/>
          <p:nvPr/>
        </p:nvSpPr>
        <p:spPr>
          <a:xfrm>
            <a:off x="7035208" y="1269461"/>
            <a:ext cx="12602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Perú</a:t>
            </a:r>
          </a:p>
        </p:txBody>
      </p:sp>
      <p:sp>
        <p:nvSpPr>
          <p:cNvPr id="9" name="TextBox 8">
            <a:extLst>
              <a:ext uri="{FF2B5EF4-FFF2-40B4-BE49-F238E27FC236}">
                <a16:creationId xmlns:a16="http://schemas.microsoft.com/office/drawing/2014/main" id="{9F074F40-D2D7-4937-BFA0-80EEDE5D18BC}"/>
              </a:ext>
            </a:extLst>
          </p:cNvPr>
          <p:cNvSpPr txBox="1"/>
          <p:nvPr/>
        </p:nvSpPr>
        <p:spPr>
          <a:xfrm>
            <a:off x="4634883" y="1869503"/>
            <a:ext cx="12602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Ir</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6DA4FD2-64B5-4A8B-8C12-FE367C425FAC}"/>
              </a:ext>
            </a:extLst>
          </p:cNvPr>
          <p:cNvSpPr txBox="1"/>
          <p:nvPr/>
        </p:nvSpPr>
        <p:spPr>
          <a:xfrm>
            <a:off x="7501346" y="1869502"/>
            <a:ext cx="15882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66"/>
                </a:solidFill>
                <a:latin typeface="Century Gothic" panose="020B0502020202020204" pitchFamily="34" charset="0"/>
              </a:rPr>
              <a:t>divertido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9675CB98-89D3-408E-B1D4-6F0372506230}"/>
              </a:ext>
            </a:extLst>
          </p:cNvPr>
          <p:cNvSpPr txBox="1"/>
          <p:nvPr/>
        </p:nvSpPr>
        <p:spPr>
          <a:xfrm>
            <a:off x="7297485" y="4103626"/>
            <a:ext cx="2677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0066"/>
                </a:solidFill>
                <a:latin typeface="Century Gothic" panose="020B0502020202020204" pitchFamily="34" charset="0"/>
              </a:rPr>
              <a:t>especial</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FE7BEB7-2C2C-47B7-957B-2DC240DF91B2}"/>
              </a:ext>
            </a:extLst>
          </p:cNvPr>
          <p:cNvSpPr txBox="1"/>
          <p:nvPr/>
        </p:nvSpPr>
        <p:spPr>
          <a:xfrm>
            <a:off x="4556309" y="2967335"/>
            <a:ext cx="2677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0066"/>
                </a:solidFill>
                <a:latin typeface="Century Gothic" panose="020B0502020202020204" pitchFamily="34" charset="0"/>
              </a:rPr>
              <a:t>El </a:t>
            </a:r>
            <a:r>
              <a:rPr lang="en-GB" sz="2400" b="1" dirty="0" err="1">
                <a:solidFill>
                  <a:srgbClr val="FF0066"/>
                </a:solidFill>
                <a:latin typeface="Century Gothic" panose="020B0502020202020204" pitchFamily="34" charset="0"/>
              </a:rPr>
              <a:t>vestido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6E40A38-B36B-432D-9D83-53C5EE03E6CA}"/>
              </a:ext>
            </a:extLst>
          </p:cNvPr>
          <p:cNvSpPr txBox="1"/>
          <p:nvPr/>
        </p:nvSpPr>
        <p:spPr>
          <a:xfrm>
            <a:off x="4747922" y="3528917"/>
            <a:ext cx="1147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66"/>
                </a:solidFill>
                <a:latin typeface="Century Gothic" panose="020B0502020202020204" pitchFamily="34" charset="0"/>
              </a:rPr>
              <a:t>Estar</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7E4B341-701D-4069-A661-B0644166D0C3}"/>
              </a:ext>
            </a:extLst>
          </p:cNvPr>
          <p:cNvSpPr txBox="1"/>
          <p:nvPr/>
        </p:nvSpPr>
        <p:spPr>
          <a:xfrm>
            <a:off x="5696352" y="3528916"/>
            <a:ext cx="2677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66"/>
                </a:solidFill>
                <a:latin typeface="Century Gothic" panose="020B0502020202020204" pitchFamily="34" charset="0"/>
              </a:rPr>
              <a:t>el</a:t>
            </a:r>
            <a:r>
              <a:rPr lang="en-GB" sz="2400" b="1" dirty="0">
                <a:solidFill>
                  <a:srgbClr val="FF0066"/>
                </a:solidFill>
                <a:latin typeface="Century Gothic" panose="020B0502020202020204" pitchFamily="34" charset="0"/>
              </a:rPr>
              <a:t> bosque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1A2A0F71-90C1-41E4-B7D3-0900BD818EF1}"/>
              </a:ext>
            </a:extLst>
          </p:cNvPr>
          <p:cNvSpPr txBox="1"/>
          <p:nvPr/>
        </p:nvSpPr>
        <p:spPr>
          <a:xfrm>
            <a:off x="4823635" y="4103626"/>
            <a:ext cx="2677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0066"/>
                </a:solidFill>
                <a:latin typeface="Century Gothic" panose="020B0502020202020204" pitchFamily="34" charset="0"/>
              </a:rPr>
              <a:t>El </a:t>
            </a:r>
            <a:r>
              <a:rPr lang="en-GB" sz="2400" b="1" dirty="0" err="1">
                <a:solidFill>
                  <a:srgbClr val="FF0066"/>
                </a:solidFill>
                <a:latin typeface="Century Gothic" panose="020B0502020202020204" pitchFamily="34" charset="0"/>
              </a:rPr>
              <a:t>restaurante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299C8E4A-2A99-42CD-A171-3929C224638E}"/>
              </a:ext>
            </a:extLst>
          </p:cNvPr>
          <p:cNvSpPr txBox="1"/>
          <p:nvPr/>
        </p:nvSpPr>
        <p:spPr>
          <a:xfrm>
            <a:off x="5958629" y="2445274"/>
            <a:ext cx="2677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0066"/>
                </a:solidFill>
                <a:latin typeface="Century Gothic" panose="020B0502020202020204" pitchFamily="34" charset="0"/>
              </a:rPr>
              <a:t>mis </a:t>
            </a:r>
            <a:r>
              <a:rPr lang="en-GB" sz="2400" b="1" dirty="0" err="1">
                <a:solidFill>
                  <a:srgbClr val="FF0066"/>
                </a:solidFill>
                <a:latin typeface="Century Gothic" panose="020B0502020202020204" pitchFamily="34" charset="0"/>
              </a:rPr>
              <a:t>cosas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8A1D52C9-6AA6-4580-8C1B-4FB3963E076D}"/>
              </a:ext>
            </a:extLst>
          </p:cNvPr>
          <p:cNvSpPr txBox="1"/>
          <p:nvPr/>
        </p:nvSpPr>
        <p:spPr>
          <a:xfrm>
            <a:off x="5061203" y="4612724"/>
            <a:ext cx="2677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0066"/>
                </a:solidFill>
                <a:latin typeface="Century Gothic" panose="020B0502020202020204" pitchFamily="34" charset="0"/>
              </a:rPr>
              <a:t>Tiene </a:t>
            </a:r>
            <a:r>
              <a:rPr lang="en-GB" sz="2400" b="1" dirty="0" err="1">
                <a:solidFill>
                  <a:srgbClr val="FF0066"/>
                </a:solidFill>
                <a:latin typeface="Century Gothic" panose="020B0502020202020204" pitchFamily="34" charset="0"/>
              </a:rPr>
              <a:t>trece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6F8ECDD9-CBDF-4E62-AEF4-0D80D8F5F19A}"/>
              </a:ext>
            </a:extLst>
          </p:cNvPr>
          <p:cNvSpPr txBox="1"/>
          <p:nvPr/>
        </p:nvSpPr>
        <p:spPr>
          <a:xfrm>
            <a:off x="6412266" y="5207738"/>
            <a:ext cx="2677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66"/>
                </a:solidFill>
                <a:latin typeface="Century Gothic" panose="020B0502020202020204" pitchFamily="34" charset="0"/>
              </a:rPr>
              <a:t>tus</a:t>
            </a:r>
            <a:r>
              <a:rPr lang="en-GB" sz="2400" b="1" dirty="0">
                <a:solidFill>
                  <a:srgbClr val="FF0066"/>
                </a:solidFill>
                <a:latin typeface="Century Gothic" panose="020B0502020202020204" pitchFamily="34" charset="0"/>
              </a:rPr>
              <a:t> amigos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5745462-DF93-4AB9-999F-C38F29FBA8AD}"/>
              </a:ext>
            </a:extLst>
          </p:cNvPr>
          <p:cNvSpPr txBox="1"/>
          <p:nvPr/>
        </p:nvSpPr>
        <p:spPr>
          <a:xfrm>
            <a:off x="4319079" y="5716836"/>
            <a:ext cx="2677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0066"/>
                </a:solidFill>
                <a:latin typeface="Century Gothic" panose="020B0502020202020204" pitchFamily="34" charset="0"/>
              </a:rPr>
              <a:t>El fin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D69706A0-A94E-4739-8F1F-EF44F616C8C6}"/>
              </a:ext>
            </a:extLst>
          </p:cNvPr>
          <p:cNvSpPr txBox="1"/>
          <p:nvPr/>
        </p:nvSpPr>
        <p:spPr>
          <a:xfrm>
            <a:off x="7834305" y="5763040"/>
            <a:ext cx="21408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66"/>
                </a:solidFill>
                <a:latin typeface="Century Gothic" panose="020B0502020202020204" pitchFamily="34" charset="0"/>
              </a:rPr>
              <a:t>difícil</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46B2808-4C32-4806-9452-BD0FEAC39B5B}"/>
              </a:ext>
            </a:extLst>
          </p:cNvPr>
          <p:cNvSpPr txBox="1"/>
          <p:nvPr/>
        </p:nvSpPr>
        <p:spPr>
          <a:xfrm>
            <a:off x="5696352" y="6318342"/>
            <a:ext cx="26777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66"/>
                </a:solidFill>
                <a:latin typeface="Century Gothic" panose="020B0502020202020204" pitchFamily="34" charset="0"/>
              </a:rPr>
              <a:t>favorito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6463B192-0696-4A7E-A6A0-FE041AF4723B}"/>
              </a:ext>
            </a:extLst>
          </p:cNvPr>
          <p:cNvSpPr txBox="1"/>
          <p:nvPr/>
        </p:nvSpPr>
        <p:spPr>
          <a:xfrm>
            <a:off x="7834305" y="6306911"/>
            <a:ext cx="21408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66"/>
                </a:solidFill>
                <a:latin typeface="Century Gothic" panose="020B0502020202020204" pitchFamily="34" charset="0"/>
              </a:rPr>
              <a:t>fútbol</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142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0" y="-2657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6145" name="Picture 3" descr="Icon&#10;&#10;Description automatically generated">
            <a:extLst>
              <a:ext uri="{FF2B5EF4-FFF2-40B4-BE49-F238E27FC236}">
                <a16:creationId xmlns:a16="http://schemas.microsoft.com/office/drawing/2014/main" id="{B35284CD-DE8A-4FEE-8AFE-B5F057A0B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238" y="388472"/>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BF3B7FB-4CA7-4DFE-8280-59E059BF9CB2}"/>
              </a:ext>
            </a:extLst>
          </p:cNvPr>
          <p:cNvSpPr/>
          <p:nvPr/>
        </p:nvSpPr>
        <p:spPr>
          <a:xfrm>
            <a:off x="2042608" y="342792"/>
            <a:ext cx="6664004"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B</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Put a (X) next to the person the sentence is about.</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D70898B-831F-4B2E-A85D-153C49EBF98B}"/>
              </a:ext>
            </a:extLst>
          </p:cNvPr>
          <p:cNvGraphicFramePr>
            <a:graphicFrameLocks noGrp="1"/>
          </p:cNvGraphicFramePr>
          <p:nvPr/>
        </p:nvGraphicFramePr>
        <p:xfrm>
          <a:off x="2071786" y="747326"/>
          <a:ext cx="8714997" cy="6026469"/>
        </p:xfrm>
        <a:graphic>
          <a:graphicData uri="http://schemas.openxmlformats.org/drawingml/2006/table">
            <a:tbl>
              <a:tblPr firstRow="1" firstCol="1" bandRow="1"/>
              <a:tblGrid>
                <a:gridCol w="406073">
                  <a:extLst>
                    <a:ext uri="{9D8B030D-6E8A-4147-A177-3AD203B41FA5}">
                      <a16:colId xmlns:a16="http://schemas.microsoft.com/office/drawing/2014/main" val="1739481410"/>
                    </a:ext>
                  </a:extLst>
                </a:gridCol>
                <a:gridCol w="1849264">
                  <a:extLst>
                    <a:ext uri="{9D8B030D-6E8A-4147-A177-3AD203B41FA5}">
                      <a16:colId xmlns:a16="http://schemas.microsoft.com/office/drawing/2014/main" val="943069559"/>
                    </a:ext>
                  </a:extLst>
                </a:gridCol>
                <a:gridCol w="1850860">
                  <a:extLst>
                    <a:ext uri="{9D8B030D-6E8A-4147-A177-3AD203B41FA5}">
                      <a16:colId xmlns:a16="http://schemas.microsoft.com/office/drawing/2014/main" val="2778095454"/>
                    </a:ext>
                  </a:extLst>
                </a:gridCol>
                <a:gridCol w="273640">
                  <a:extLst>
                    <a:ext uri="{9D8B030D-6E8A-4147-A177-3AD203B41FA5}">
                      <a16:colId xmlns:a16="http://schemas.microsoft.com/office/drawing/2014/main" val="816931420"/>
                    </a:ext>
                  </a:extLst>
                </a:gridCol>
                <a:gridCol w="411656">
                  <a:extLst>
                    <a:ext uri="{9D8B030D-6E8A-4147-A177-3AD203B41FA5}">
                      <a16:colId xmlns:a16="http://schemas.microsoft.com/office/drawing/2014/main" val="4153938320"/>
                    </a:ext>
                  </a:extLst>
                </a:gridCol>
                <a:gridCol w="1961752">
                  <a:extLst>
                    <a:ext uri="{9D8B030D-6E8A-4147-A177-3AD203B41FA5}">
                      <a16:colId xmlns:a16="http://schemas.microsoft.com/office/drawing/2014/main" val="2317158079"/>
                    </a:ext>
                  </a:extLst>
                </a:gridCol>
                <a:gridCol w="1961752">
                  <a:extLst>
                    <a:ext uri="{9D8B030D-6E8A-4147-A177-3AD203B41FA5}">
                      <a16:colId xmlns:a16="http://schemas.microsoft.com/office/drawing/2014/main" val="3673322158"/>
                    </a:ext>
                  </a:extLst>
                </a:gridCol>
              </a:tblGrid>
              <a:tr h="1950760">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Va</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al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restaurante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Practico</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tenis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2755002"/>
                  </a:ext>
                </a:extLst>
              </a:tr>
              <a:tr h="1883827">
                <a:tc>
                  <a:txBody>
                    <a:bodyPr/>
                    <a:lstStyle/>
                    <a:p>
                      <a:pPr>
                        <a:lnSpc>
                          <a:spcPct val="107000"/>
                        </a:lnSpc>
                        <a:spcAft>
                          <a:spcPts val="0"/>
                        </a:spcAft>
                      </a:pPr>
                      <a:r>
                        <a:rPr lang="en-US"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Buscas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información</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180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Jugamos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ahora</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687987"/>
                  </a:ext>
                </a:extLst>
              </a:tr>
              <a:tr h="1883827">
                <a:tc>
                  <a:txBody>
                    <a:bodyPr/>
                    <a:lstStyle/>
                    <a:p>
                      <a:pPr>
                        <a:lnSpc>
                          <a:spcPct val="107000"/>
                        </a:lnSpc>
                        <a:spcAft>
                          <a:spcPts val="0"/>
                        </a:spcAft>
                      </a:pPr>
                      <a:r>
                        <a:rPr lang="en-US"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Bebemos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chocolate caliente.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zh-CN" sz="18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8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it</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1800" dirty="0">
                          <a:solidFill>
                            <a:srgbClr val="002060"/>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8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5197" marR="65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Mandan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tarjetas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876522"/>
                  </a:ext>
                </a:extLst>
              </a:tr>
            </a:tbl>
          </a:graphicData>
        </a:graphic>
      </p:graphicFrame>
      <p:pic>
        <p:nvPicPr>
          <p:cNvPr id="8" name="Graphic 7" descr="Close">
            <a:extLst>
              <a:ext uri="{FF2B5EF4-FFF2-40B4-BE49-F238E27FC236}">
                <a16:creationId xmlns:a16="http://schemas.microsoft.com/office/drawing/2014/main" id="{CBB696D9-97BD-4E63-9285-1407C9BEFC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35812" y="1655460"/>
            <a:ext cx="282416" cy="282416"/>
          </a:xfrm>
          <a:prstGeom prst="rect">
            <a:avLst/>
          </a:prstGeom>
        </p:spPr>
      </p:pic>
      <p:pic>
        <p:nvPicPr>
          <p:cNvPr id="9" name="Graphic 8" descr="Close">
            <a:extLst>
              <a:ext uri="{FF2B5EF4-FFF2-40B4-BE49-F238E27FC236}">
                <a16:creationId xmlns:a16="http://schemas.microsoft.com/office/drawing/2014/main" id="{6C3F94D2-F17B-4C8E-ADA2-A353A58C81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1744" y="3259656"/>
            <a:ext cx="282416" cy="282416"/>
          </a:xfrm>
          <a:prstGeom prst="rect">
            <a:avLst/>
          </a:prstGeom>
        </p:spPr>
      </p:pic>
      <p:pic>
        <p:nvPicPr>
          <p:cNvPr id="10" name="Graphic 9" descr="Close">
            <a:extLst>
              <a:ext uri="{FF2B5EF4-FFF2-40B4-BE49-F238E27FC236}">
                <a16:creationId xmlns:a16="http://schemas.microsoft.com/office/drawing/2014/main" id="{AA10101A-189C-4272-88C7-0146EDE493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1744" y="6138810"/>
            <a:ext cx="282416" cy="282416"/>
          </a:xfrm>
          <a:prstGeom prst="rect">
            <a:avLst/>
          </a:prstGeom>
        </p:spPr>
      </p:pic>
      <p:pic>
        <p:nvPicPr>
          <p:cNvPr id="11" name="Graphic 10" descr="Close">
            <a:extLst>
              <a:ext uri="{FF2B5EF4-FFF2-40B4-BE49-F238E27FC236}">
                <a16:creationId xmlns:a16="http://schemas.microsoft.com/office/drawing/2014/main" id="{6EBD0DCE-5957-4E59-AA6B-2B7D1AD9EB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10864" y="777769"/>
            <a:ext cx="282416" cy="282416"/>
          </a:xfrm>
          <a:prstGeom prst="rect">
            <a:avLst/>
          </a:prstGeom>
        </p:spPr>
      </p:pic>
      <p:pic>
        <p:nvPicPr>
          <p:cNvPr id="12" name="Graphic 11" descr="Close">
            <a:extLst>
              <a:ext uri="{FF2B5EF4-FFF2-40B4-BE49-F238E27FC236}">
                <a16:creationId xmlns:a16="http://schemas.microsoft.com/office/drawing/2014/main" id="{5786837F-7D50-4DEA-AD91-B901D31E17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10864" y="4145442"/>
            <a:ext cx="282416" cy="282416"/>
          </a:xfrm>
          <a:prstGeom prst="rect">
            <a:avLst/>
          </a:prstGeom>
        </p:spPr>
      </p:pic>
      <p:pic>
        <p:nvPicPr>
          <p:cNvPr id="13" name="Graphic 12" descr="Close">
            <a:extLst>
              <a:ext uri="{FF2B5EF4-FFF2-40B4-BE49-F238E27FC236}">
                <a16:creationId xmlns:a16="http://schemas.microsoft.com/office/drawing/2014/main" id="{E1A85635-28E1-4B68-BB96-3262C60BB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10864" y="6491379"/>
            <a:ext cx="282416" cy="282416"/>
          </a:xfrm>
          <a:prstGeom prst="rect">
            <a:avLst/>
          </a:prstGeom>
        </p:spPr>
      </p:pic>
    </p:spTree>
    <p:extLst>
      <p:ext uri="{BB962C8B-B14F-4D97-AF65-F5344CB8AC3E}">
        <p14:creationId xmlns:p14="http://schemas.microsoft.com/office/powerpoint/2010/main" val="32523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10" name="Rectangle 9">
            <a:extLst>
              <a:ext uri="{FF2B5EF4-FFF2-40B4-BE49-F238E27FC236}">
                <a16:creationId xmlns:a16="http://schemas.microsoft.com/office/drawing/2014/main" id="{9CD5F834-EE22-4D85-A1FF-DECB400CA362}"/>
              </a:ext>
            </a:extLst>
          </p:cNvPr>
          <p:cNvSpPr/>
          <p:nvPr/>
        </p:nvSpPr>
        <p:spPr>
          <a:xfrm>
            <a:off x="356784" y="1708588"/>
            <a:ext cx="10843653" cy="40453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Put a cross (x)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next to the correct English meaning.</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1" name="Rectangle 3">
            <a:extLst>
              <a:ext uri="{FF2B5EF4-FFF2-40B4-BE49-F238E27FC236}">
                <a16:creationId xmlns:a16="http://schemas.microsoft.com/office/drawing/2014/main" id="{349A5AC8-A18F-4746-8D48-EC14DBE8DEC7}"/>
              </a:ext>
            </a:extLst>
          </p:cNvPr>
          <p:cNvSpPr>
            <a:spLocks noChangeArrowheads="1"/>
          </p:cNvSpPr>
          <p:nvPr/>
        </p:nvSpPr>
        <p:spPr bwMode="auto">
          <a:xfrm>
            <a:off x="2182714" y="82969"/>
            <a:ext cx="921135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 English, Aymara doesn’t have grammatical gender and adjectives go before the noun.  Verb forms are different, too. </a:t>
            </a:r>
            <a:r>
              <a:rPr kumimoji="0" lang="en-GB"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Nina with her Spanish grammar by answering the questions in this part of the quiz. </a:t>
            </a: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2" name="Picture 3" descr="Icon&#10;&#10;Description automatically generated">
            <a:extLst>
              <a:ext uri="{FF2B5EF4-FFF2-40B4-BE49-F238E27FC236}">
                <a16:creationId xmlns:a16="http://schemas.microsoft.com/office/drawing/2014/main" id="{5073F9FE-C912-40BC-8E40-56C2A9578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91" y="481118"/>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B4EC8E0-D7DA-402B-A27E-8FD37A6C84B6}"/>
              </a:ext>
            </a:extLst>
          </p:cNvPr>
          <p:cNvSpPr/>
          <p:nvPr/>
        </p:nvSpPr>
        <p:spPr>
          <a:xfrm>
            <a:off x="321119" y="3773474"/>
            <a:ext cx="9289723"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ESTAR or SER?</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Put a</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next to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5090043D-87B8-493A-B975-D237D8C25D63}"/>
              </a:ext>
            </a:extLst>
          </p:cNvPr>
          <p:cNvGraphicFramePr>
            <a:graphicFrameLocks noGrp="1"/>
          </p:cNvGraphicFramePr>
          <p:nvPr/>
        </p:nvGraphicFramePr>
        <p:xfrm>
          <a:off x="581891" y="4231060"/>
          <a:ext cx="8054110" cy="2363724"/>
        </p:xfrm>
        <a:graphic>
          <a:graphicData uri="http://schemas.openxmlformats.org/drawingml/2006/table">
            <a:tbl>
              <a:tblPr firstRow="1" firstCol="1" bandRow="1"/>
              <a:tblGrid>
                <a:gridCol w="545541">
                  <a:extLst>
                    <a:ext uri="{9D8B030D-6E8A-4147-A177-3AD203B41FA5}">
                      <a16:colId xmlns:a16="http://schemas.microsoft.com/office/drawing/2014/main" val="1532299263"/>
                    </a:ext>
                  </a:extLst>
                </a:gridCol>
                <a:gridCol w="3030033">
                  <a:extLst>
                    <a:ext uri="{9D8B030D-6E8A-4147-A177-3AD203B41FA5}">
                      <a16:colId xmlns:a16="http://schemas.microsoft.com/office/drawing/2014/main" val="737873418"/>
                    </a:ext>
                  </a:extLst>
                </a:gridCol>
                <a:gridCol w="4478536">
                  <a:extLst>
                    <a:ext uri="{9D8B030D-6E8A-4147-A177-3AD203B41FA5}">
                      <a16:colId xmlns:a16="http://schemas.microsoft.com/office/drawing/2014/main" val="2417932506"/>
                    </a:ext>
                  </a:extLst>
                </a:gridCol>
              </a:tblGrid>
              <a:tr h="50800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effectLst/>
                          <a:latin typeface="Calibri" panose="020F0502020204030204" pitchFamily="34" charset="0"/>
                          <a:ea typeface="DengXia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Estás…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Eres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serio ahora.</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21078"/>
                  </a:ext>
                </a:extLst>
              </a:tr>
              <a:tr h="53213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effectLst/>
                          <a:latin typeface="Calibri" panose="020F0502020204030204" pitchFamily="34" charset="0"/>
                          <a:ea typeface="DengXia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Somos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Estamos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en la escuela.</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9742681"/>
                  </a:ext>
                </a:extLst>
              </a:tr>
              <a:tr h="381635">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a:effectLst/>
                          <a:latin typeface="Calibri" panose="020F050202020403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Están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Son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nerviosos siempre.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4805580"/>
                  </a:ext>
                </a:extLst>
              </a:tr>
            </a:tbl>
          </a:graphicData>
        </a:graphic>
      </p:graphicFrame>
      <p:sp>
        <p:nvSpPr>
          <p:cNvPr id="14" name="Right Brace 13" descr="right brace to connect possible answers with the question">
            <a:extLst>
              <a:ext uri="{FF2B5EF4-FFF2-40B4-BE49-F238E27FC236}">
                <a16:creationId xmlns:a16="http://schemas.microsoft.com/office/drawing/2014/main" id="{99DF19F8-8BA0-4E87-9FE0-7A2EDAC23E60}"/>
              </a:ext>
            </a:extLst>
          </p:cNvPr>
          <p:cNvSpPr/>
          <p:nvPr/>
        </p:nvSpPr>
        <p:spPr>
          <a:xfrm>
            <a:off x="3325039" y="4252796"/>
            <a:ext cx="211374" cy="701692"/>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Right Brace 14" descr="right brace to connect possible answers with the question">
            <a:extLst>
              <a:ext uri="{FF2B5EF4-FFF2-40B4-BE49-F238E27FC236}">
                <a16:creationId xmlns:a16="http://schemas.microsoft.com/office/drawing/2014/main" id="{5AFC3850-5445-4BC0-B428-EB6171BC0EF0}"/>
              </a:ext>
            </a:extLst>
          </p:cNvPr>
          <p:cNvSpPr/>
          <p:nvPr/>
        </p:nvSpPr>
        <p:spPr>
          <a:xfrm>
            <a:off x="3316801" y="5060593"/>
            <a:ext cx="211374" cy="699398"/>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Right Brace 15" descr="right brace to connect possible answers with the question">
            <a:extLst>
              <a:ext uri="{FF2B5EF4-FFF2-40B4-BE49-F238E27FC236}">
                <a16:creationId xmlns:a16="http://schemas.microsoft.com/office/drawing/2014/main" id="{D8233FE8-EF53-429A-BCE6-A5C8E7ACEEC2}"/>
              </a:ext>
            </a:extLst>
          </p:cNvPr>
          <p:cNvSpPr/>
          <p:nvPr/>
        </p:nvSpPr>
        <p:spPr>
          <a:xfrm>
            <a:off x="3316801" y="5866096"/>
            <a:ext cx="211374" cy="701692"/>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6F5C4A5F-F620-418A-BD7F-CC6671BD7267}"/>
              </a:ext>
            </a:extLst>
          </p:cNvPr>
          <p:cNvGraphicFramePr>
            <a:graphicFrameLocks noGrp="1"/>
          </p:cNvGraphicFramePr>
          <p:nvPr/>
        </p:nvGraphicFramePr>
        <p:xfrm>
          <a:off x="367428" y="2229792"/>
          <a:ext cx="11590109" cy="1237488"/>
        </p:xfrm>
        <a:graphic>
          <a:graphicData uri="http://schemas.openxmlformats.org/drawingml/2006/table">
            <a:tbl>
              <a:tblPr firstRow="1" firstCol="1" bandRow="1"/>
              <a:tblGrid>
                <a:gridCol w="3331160">
                  <a:extLst>
                    <a:ext uri="{9D8B030D-6E8A-4147-A177-3AD203B41FA5}">
                      <a16:colId xmlns:a16="http://schemas.microsoft.com/office/drawing/2014/main" val="1586311863"/>
                    </a:ext>
                  </a:extLst>
                </a:gridCol>
                <a:gridCol w="3913424">
                  <a:extLst>
                    <a:ext uri="{9D8B030D-6E8A-4147-A177-3AD203B41FA5}">
                      <a16:colId xmlns:a16="http://schemas.microsoft.com/office/drawing/2014/main" val="416966337"/>
                    </a:ext>
                  </a:extLst>
                </a:gridCol>
                <a:gridCol w="4345525">
                  <a:extLst>
                    <a:ext uri="{9D8B030D-6E8A-4147-A177-3AD203B41FA5}">
                      <a16:colId xmlns:a16="http://schemas.microsoft.com/office/drawing/2014/main" val="3166547533"/>
                    </a:ext>
                  </a:extLst>
                </a:gridCol>
              </a:tblGrid>
              <a:tr h="272415">
                <a:tc>
                  <a:txBody>
                    <a:bodyPr/>
                    <a:lstStyle/>
                    <a:p>
                      <a:pPr>
                        <a:lnSpc>
                          <a:spcPct val="107000"/>
                        </a:lnSpc>
                        <a:spcAft>
                          <a:spcPts val="800"/>
                        </a:spcAft>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No </a:t>
                      </a:r>
                      <a:r>
                        <a:rPr lang="en-GB" sz="2000" dirty="0" err="1">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escucho</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hoy.</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I am listening today.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I am not listening today.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140604703"/>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Caminamos ahora.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We are not walking now.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We are walking now.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478582526"/>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Participas</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err="1">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siempre</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You always take part.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You don’t always take part.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799535077"/>
                  </a:ext>
                </a:extLst>
              </a:tr>
              <a:tr h="122883">
                <a:tc>
                  <a:txBody>
                    <a:bodyPr/>
                    <a:lstStyle/>
                    <a:p>
                      <a:pPr>
                        <a:lnSpc>
                          <a:spcPct val="107000"/>
                        </a:lnSpc>
                        <a:spcAft>
                          <a:spcPts val="800"/>
                        </a:spcAft>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 No comprenden</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They don’t understand.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They understand.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502022205"/>
                  </a:ext>
                </a:extLst>
              </a:tr>
            </a:tbl>
          </a:graphicData>
        </a:graphic>
      </p:graphicFrame>
      <p:sp>
        <p:nvSpPr>
          <p:cNvPr id="4" name="Rectangle 1">
            <a:extLst>
              <a:ext uri="{FF2B5EF4-FFF2-40B4-BE49-F238E27FC236}">
                <a16:creationId xmlns:a16="http://schemas.microsoft.com/office/drawing/2014/main" id="{CFA2B928-ADCD-4DB5-BC3A-D4C6EE83AAB7}"/>
              </a:ext>
            </a:extLst>
          </p:cNvPr>
          <p:cNvSpPr>
            <a:spLocks noChangeArrowheads="1"/>
          </p:cNvSpPr>
          <p:nvPr/>
        </p:nvSpPr>
        <p:spPr bwMode="auto">
          <a:xfrm>
            <a:off x="367747" y="195008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US" altLang="zh-CN" sz="2000" b="0" i="0" u="none" strike="noStrike" cap="none" normalizeH="0" baseline="0">
              <a:ln>
                <a:noFill/>
              </a:ln>
              <a:solidFill>
                <a:schemeClr val="tx1"/>
              </a:solidFill>
              <a:effectLst/>
              <a:latin typeface="Arial" panose="020B0604020202020204" pitchFamily="34" charset="0"/>
            </a:endParaRPr>
          </a:p>
        </p:txBody>
      </p:sp>
      <p:pic>
        <p:nvPicPr>
          <p:cNvPr id="17" name="Graphic 16" descr="Close">
            <a:extLst>
              <a:ext uri="{FF2B5EF4-FFF2-40B4-BE49-F238E27FC236}">
                <a16:creationId xmlns:a16="http://schemas.microsoft.com/office/drawing/2014/main" id="{50016508-4FB4-48B2-A5AC-90E222DDC0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2385" y="2257019"/>
            <a:ext cx="282416" cy="282416"/>
          </a:xfrm>
          <a:prstGeom prst="rect">
            <a:avLst/>
          </a:prstGeom>
        </p:spPr>
      </p:pic>
      <p:pic>
        <p:nvPicPr>
          <p:cNvPr id="18" name="Graphic 17" descr="Close">
            <a:extLst>
              <a:ext uri="{FF2B5EF4-FFF2-40B4-BE49-F238E27FC236}">
                <a16:creationId xmlns:a16="http://schemas.microsoft.com/office/drawing/2014/main" id="{BBCA9E53-EDBB-497E-9523-2F37E1C5CE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2385" y="2514897"/>
            <a:ext cx="282416" cy="282416"/>
          </a:xfrm>
          <a:prstGeom prst="rect">
            <a:avLst/>
          </a:prstGeom>
        </p:spPr>
      </p:pic>
      <p:pic>
        <p:nvPicPr>
          <p:cNvPr id="19" name="Graphic 18" descr="Close">
            <a:extLst>
              <a:ext uri="{FF2B5EF4-FFF2-40B4-BE49-F238E27FC236}">
                <a16:creationId xmlns:a16="http://schemas.microsoft.com/office/drawing/2014/main" id="{E33662E7-2869-4EEC-8C69-80FA38CDAF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52140" y="2824540"/>
            <a:ext cx="282416" cy="282416"/>
          </a:xfrm>
          <a:prstGeom prst="rect">
            <a:avLst/>
          </a:prstGeom>
        </p:spPr>
      </p:pic>
      <p:pic>
        <p:nvPicPr>
          <p:cNvPr id="20" name="Graphic 19" descr="Close">
            <a:extLst>
              <a:ext uri="{FF2B5EF4-FFF2-40B4-BE49-F238E27FC236}">
                <a16:creationId xmlns:a16="http://schemas.microsoft.com/office/drawing/2014/main" id="{2A53B633-4A8E-44C6-952B-47BD28733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60135" y="3146584"/>
            <a:ext cx="282416" cy="282416"/>
          </a:xfrm>
          <a:prstGeom prst="rect">
            <a:avLst/>
          </a:prstGeom>
        </p:spPr>
      </p:pic>
      <p:pic>
        <p:nvPicPr>
          <p:cNvPr id="21" name="Graphic 20" descr="Close">
            <a:extLst>
              <a:ext uri="{FF2B5EF4-FFF2-40B4-BE49-F238E27FC236}">
                <a16:creationId xmlns:a16="http://schemas.microsoft.com/office/drawing/2014/main" id="{0B77EE75-7EF9-4938-80CC-6187BCBEBF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5195" y="4258984"/>
            <a:ext cx="282416" cy="282416"/>
          </a:xfrm>
          <a:prstGeom prst="rect">
            <a:avLst/>
          </a:prstGeom>
        </p:spPr>
      </p:pic>
      <p:pic>
        <p:nvPicPr>
          <p:cNvPr id="22" name="Graphic 21" descr="Close">
            <a:extLst>
              <a:ext uri="{FF2B5EF4-FFF2-40B4-BE49-F238E27FC236}">
                <a16:creationId xmlns:a16="http://schemas.microsoft.com/office/drawing/2014/main" id="{7B0635D4-E7D4-45F3-97A3-8BD280D45D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5195" y="5470604"/>
            <a:ext cx="282416" cy="282416"/>
          </a:xfrm>
          <a:prstGeom prst="rect">
            <a:avLst/>
          </a:prstGeom>
        </p:spPr>
      </p:pic>
      <p:pic>
        <p:nvPicPr>
          <p:cNvPr id="23" name="Graphic 22" descr="Close">
            <a:extLst>
              <a:ext uri="{FF2B5EF4-FFF2-40B4-BE49-F238E27FC236}">
                <a16:creationId xmlns:a16="http://schemas.microsoft.com/office/drawing/2014/main" id="{19D5645F-59D9-4FD3-A394-A68FD86F5D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5195" y="6312368"/>
            <a:ext cx="282416" cy="282416"/>
          </a:xfrm>
          <a:prstGeom prst="rect">
            <a:avLst/>
          </a:prstGeom>
        </p:spPr>
      </p:pic>
    </p:spTree>
    <p:extLst>
      <p:ext uri="{BB962C8B-B14F-4D97-AF65-F5344CB8AC3E}">
        <p14:creationId xmlns:p14="http://schemas.microsoft.com/office/powerpoint/2010/main" val="32719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8" name="Rectangle 1">
            <a:extLst>
              <a:ext uri="{FF2B5EF4-FFF2-40B4-BE49-F238E27FC236}">
                <a16:creationId xmlns:a16="http://schemas.microsoft.com/office/drawing/2014/main" id="{8AB641FB-C5F4-40B7-8104-F9E83D9C6508}"/>
              </a:ext>
            </a:extLst>
          </p:cNvPr>
          <p:cNvSpPr>
            <a:spLocks noChangeArrowheads="1"/>
          </p:cNvSpPr>
          <p:nvPr/>
        </p:nvSpPr>
        <p:spPr bwMode="auto">
          <a:xfrm>
            <a:off x="234462" y="684908"/>
            <a:ext cx="8896987" cy="40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to make a question.</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75CD8BA0-0951-4E61-8115-D62E9772B194}"/>
              </a:ext>
            </a:extLst>
          </p:cNvPr>
          <p:cNvGraphicFramePr>
            <a:graphicFrameLocks noGrp="1"/>
          </p:cNvGraphicFramePr>
          <p:nvPr/>
        </p:nvGraphicFramePr>
        <p:xfrm>
          <a:off x="360731" y="1209729"/>
          <a:ext cx="10596027" cy="1923288"/>
        </p:xfrm>
        <a:graphic>
          <a:graphicData uri="http://schemas.openxmlformats.org/drawingml/2006/table">
            <a:tbl>
              <a:tblPr firstRow="1" firstCol="1" bandRow="1"/>
              <a:tblGrid>
                <a:gridCol w="510188">
                  <a:extLst>
                    <a:ext uri="{9D8B030D-6E8A-4147-A177-3AD203B41FA5}">
                      <a16:colId xmlns:a16="http://schemas.microsoft.com/office/drawing/2014/main" val="446294625"/>
                    </a:ext>
                  </a:extLst>
                </a:gridCol>
                <a:gridCol w="2247092">
                  <a:extLst>
                    <a:ext uri="{9D8B030D-6E8A-4147-A177-3AD203B41FA5}">
                      <a16:colId xmlns:a16="http://schemas.microsoft.com/office/drawing/2014/main" val="4208043007"/>
                    </a:ext>
                  </a:extLst>
                </a:gridCol>
                <a:gridCol w="7838747">
                  <a:extLst>
                    <a:ext uri="{9D8B030D-6E8A-4147-A177-3AD203B41FA5}">
                      <a16:colId xmlns:a16="http://schemas.microsoft.com/office/drawing/2014/main" val="25794870"/>
                    </a:ext>
                  </a:extLst>
                </a:gridCol>
              </a:tblGrid>
              <a:tr h="62611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veinte</a:t>
                      </a:r>
                      <a:b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tías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tiene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739917"/>
                  </a:ext>
                </a:extLst>
              </a:tr>
              <a:tr h="61722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en el salón</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celebran</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 fiesta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320915"/>
                  </a:ext>
                </a:extLst>
              </a:tr>
            </a:tbl>
          </a:graphicData>
        </a:graphic>
      </p:graphicFrame>
      <p:sp>
        <p:nvSpPr>
          <p:cNvPr id="4" name="Rectangle 3">
            <a:extLst>
              <a:ext uri="{FF2B5EF4-FFF2-40B4-BE49-F238E27FC236}">
                <a16:creationId xmlns:a16="http://schemas.microsoft.com/office/drawing/2014/main" id="{31406E48-69A4-400E-A9D1-FF61F40D4E0C}"/>
              </a:ext>
            </a:extLst>
          </p:cNvPr>
          <p:cNvSpPr/>
          <p:nvPr/>
        </p:nvSpPr>
        <p:spPr>
          <a:xfrm>
            <a:off x="360731" y="3164345"/>
            <a:ext cx="9733755"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Singular or plural?</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Put a</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next to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E20FBA5C-909E-452C-B571-ACDFBC9B380A}"/>
              </a:ext>
            </a:extLst>
          </p:cNvPr>
          <p:cNvGraphicFramePr>
            <a:graphicFrameLocks noGrp="1"/>
          </p:cNvGraphicFramePr>
          <p:nvPr/>
        </p:nvGraphicFramePr>
        <p:xfrm>
          <a:off x="360731" y="3568879"/>
          <a:ext cx="5735269" cy="3151632"/>
        </p:xfrm>
        <a:graphic>
          <a:graphicData uri="http://schemas.openxmlformats.org/drawingml/2006/table">
            <a:tbl>
              <a:tblPr firstRow="1" firstCol="1" bandRow="1"/>
              <a:tblGrid>
                <a:gridCol w="479528">
                  <a:extLst>
                    <a:ext uri="{9D8B030D-6E8A-4147-A177-3AD203B41FA5}">
                      <a16:colId xmlns:a16="http://schemas.microsoft.com/office/drawing/2014/main" val="2757740876"/>
                    </a:ext>
                  </a:extLst>
                </a:gridCol>
                <a:gridCol w="2125363">
                  <a:extLst>
                    <a:ext uri="{9D8B030D-6E8A-4147-A177-3AD203B41FA5}">
                      <a16:colId xmlns:a16="http://schemas.microsoft.com/office/drawing/2014/main" val="2078663748"/>
                    </a:ext>
                  </a:extLst>
                </a:gridCol>
                <a:gridCol w="3130378">
                  <a:extLst>
                    <a:ext uri="{9D8B030D-6E8A-4147-A177-3AD203B41FA5}">
                      <a16:colId xmlns:a16="http://schemas.microsoft.com/office/drawing/2014/main" val="969242471"/>
                    </a:ext>
                  </a:extLst>
                </a:gridCol>
              </a:tblGrid>
              <a:tr h="676786">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effectLst/>
                          <a:latin typeface="Calibri" panose="020F0502020204030204" pitchFamily="34" charset="0"/>
                          <a:ea typeface="DengXian" panose="02010600030101010101" pitchFamily="2" charset="-122"/>
                          <a:cs typeface="Times New Roman" panose="02020603050405020304" pitchFamily="18" charset="0"/>
                        </a:rPr>
                        <a:t> </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Son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independientes.</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425306"/>
                  </a:ext>
                </a:extLst>
              </a:tr>
              <a:tr h="676786">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a:effectLst/>
                          <a:latin typeface="Calibri" panose="020F050202020403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Está…</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Están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preparada.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0307172"/>
                  </a:ext>
                </a:extLst>
              </a:tr>
              <a:tr h="676786">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a:effectLst/>
                          <a:latin typeface="Calibri" panose="020F050202020403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Son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importante.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523516"/>
                  </a:ext>
                </a:extLst>
              </a:tr>
              <a:tr h="676786">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a:effectLst/>
                          <a:latin typeface="Calibri" panose="020F050202020403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Están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Está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fantásticos.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851388"/>
                  </a:ext>
                </a:extLst>
              </a:tr>
            </a:tbl>
          </a:graphicData>
        </a:graphic>
      </p:graphicFrame>
      <p:sp>
        <p:nvSpPr>
          <p:cNvPr id="10" name="Right Brace 9" descr="right brace to connect possible answers with the question">
            <a:extLst>
              <a:ext uri="{FF2B5EF4-FFF2-40B4-BE49-F238E27FC236}">
                <a16:creationId xmlns:a16="http://schemas.microsoft.com/office/drawing/2014/main" id="{F7192BF6-6247-423F-9831-AC54AA386DE2}"/>
              </a:ext>
            </a:extLst>
          </p:cNvPr>
          <p:cNvSpPr/>
          <p:nvPr/>
        </p:nvSpPr>
        <p:spPr>
          <a:xfrm>
            <a:off x="2437593" y="3701148"/>
            <a:ext cx="192088" cy="484188"/>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Right Brace 10" descr="right brace to connect possible answers with the question">
            <a:extLst>
              <a:ext uri="{FF2B5EF4-FFF2-40B4-BE49-F238E27FC236}">
                <a16:creationId xmlns:a16="http://schemas.microsoft.com/office/drawing/2014/main" id="{1444F3D1-50F1-4F77-9292-D5776818821E}"/>
              </a:ext>
            </a:extLst>
          </p:cNvPr>
          <p:cNvSpPr/>
          <p:nvPr/>
        </p:nvSpPr>
        <p:spPr>
          <a:xfrm>
            <a:off x="2437593" y="4505551"/>
            <a:ext cx="192088" cy="485775"/>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Right Brace 11" descr="right brace to connect possible answers with the question">
            <a:extLst>
              <a:ext uri="{FF2B5EF4-FFF2-40B4-BE49-F238E27FC236}">
                <a16:creationId xmlns:a16="http://schemas.microsoft.com/office/drawing/2014/main" id="{0EB2A8AA-C2E6-4452-A8D7-DB06DE83631B}"/>
              </a:ext>
            </a:extLst>
          </p:cNvPr>
          <p:cNvSpPr/>
          <p:nvPr/>
        </p:nvSpPr>
        <p:spPr>
          <a:xfrm>
            <a:off x="2437593" y="5311541"/>
            <a:ext cx="192088" cy="484188"/>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Right Brace 12" descr="right brace to connect possible answers with the question">
            <a:extLst>
              <a:ext uri="{FF2B5EF4-FFF2-40B4-BE49-F238E27FC236}">
                <a16:creationId xmlns:a16="http://schemas.microsoft.com/office/drawing/2014/main" id="{CB4B389D-B5DD-4CE5-878B-12267A99E7B7}"/>
              </a:ext>
            </a:extLst>
          </p:cNvPr>
          <p:cNvSpPr/>
          <p:nvPr/>
        </p:nvSpPr>
        <p:spPr>
          <a:xfrm>
            <a:off x="2437593" y="6082907"/>
            <a:ext cx="192088" cy="485775"/>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596FB4BA-093C-4F2D-8FBF-AD19C1DCEEB3}"/>
              </a:ext>
            </a:extLst>
          </p:cNvPr>
          <p:cNvSpPr txBox="1"/>
          <p:nvPr/>
        </p:nvSpPr>
        <p:spPr>
          <a:xfrm>
            <a:off x="5227608" y="1392100"/>
            <a:ext cx="4708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Tiene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veinte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tías</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4CA2F946-68DC-4CD6-A5DB-F95675881965}"/>
              </a:ext>
            </a:extLst>
          </p:cNvPr>
          <p:cNvSpPr txBox="1"/>
          <p:nvPr/>
        </p:nvSpPr>
        <p:spPr>
          <a:xfrm>
            <a:off x="4844278" y="2353989"/>
            <a:ext cx="59481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Celebran</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una fiesta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salón</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pic>
        <p:nvPicPr>
          <p:cNvPr id="17" name="Graphic 16" descr="Close">
            <a:extLst>
              <a:ext uri="{FF2B5EF4-FFF2-40B4-BE49-F238E27FC236}">
                <a16:creationId xmlns:a16="http://schemas.microsoft.com/office/drawing/2014/main" id="{1B469C29-C730-463E-A846-4D88970DBA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779" y="4058790"/>
            <a:ext cx="282416" cy="282416"/>
          </a:xfrm>
          <a:prstGeom prst="rect">
            <a:avLst/>
          </a:prstGeom>
        </p:spPr>
      </p:pic>
      <p:pic>
        <p:nvPicPr>
          <p:cNvPr id="18" name="Graphic 17" descr="Close">
            <a:extLst>
              <a:ext uri="{FF2B5EF4-FFF2-40B4-BE49-F238E27FC236}">
                <a16:creationId xmlns:a16="http://schemas.microsoft.com/office/drawing/2014/main" id="{FB19ECFF-9EFB-4346-A7AA-B663B2CD01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994" y="4382478"/>
            <a:ext cx="282416" cy="282416"/>
          </a:xfrm>
          <a:prstGeom prst="rect">
            <a:avLst/>
          </a:prstGeom>
        </p:spPr>
      </p:pic>
      <p:pic>
        <p:nvPicPr>
          <p:cNvPr id="19" name="Graphic 18" descr="Close">
            <a:extLst>
              <a:ext uri="{FF2B5EF4-FFF2-40B4-BE49-F238E27FC236}">
                <a16:creationId xmlns:a16="http://schemas.microsoft.com/office/drawing/2014/main" id="{46C5587A-F1DF-4CAA-B1CD-2723B13BAD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994" y="5606834"/>
            <a:ext cx="282416" cy="282416"/>
          </a:xfrm>
          <a:prstGeom prst="rect">
            <a:avLst/>
          </a:prstGeom>
        </p:spPr>
      </p:pic>
      <p:pic>
        <p:nvPicPr>
          <p:cNvPr id="20" name="Graphic 19" descr="Close">
            <a:extLst>
              <a:ext uri="{FF2B5EF4-FFF2-40B4-BE49-F238E27FC236}">
                <a16:creationId xmlns:a16="http://schemas.microsoft.com/office/drawing/2014/main" id="{693958A8-37F2-49CB-A143-6A65A92C8F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994" y="5941699"/>
            <a:ext cx="282416" cy="282416"/>
          </a:xfrm>
          <a:prstGeom prst="rect">
            <a:avLst/>
          </a:prstGeom>
        </p:spPr>
      </p:pic>
    </p:spTree>
    <p:extLst>
      <p:ext uri="{BB962C8B-B14F-4D97-AF65-F5344CB8AC3E}">
        <p14:creationId xmlns:p14="http://schemas.microsoft.com/office/powerpoint/2010/main" val="18930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8" name="Rectangle 1">
            <a:extLst>
              <a:ext uri="{FF2B5EF4-FFF2-40B4-BE49-F238E27FC236}">
                <a16:creationId xmlns:a16="http://schemas.microsoft.com/office/drawing/2014/main" id="{8AB641FB-C5F4-40B7-8104-F9E83D9C6508}"/>
              </a:ext>
            </a:extLst>
          </p:cNvPr>
          <p:cNvSpPr>
            <a:spLocks noChangeArrowheads="1"/>
          </p:cNvSpPr>
          <p:nvPr/>
        </p:nvSpPr>
        <p:spPr bwMode="auto">
          <a:xfrm>
            <a:off x="234462" y="684908"/>
            <a:ext cx="4844596" cy="40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G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a:t>
            </a:r>
            <a:r>
              <a:rPr lang="en-US"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the word or words for ‘to the’.</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7" name="Rectangle 6">
            <a:extLst>
              <a:ext uri="{FF2B5EF4-FFF2-40B4-BE49-F238E27FC236}">
                <a16:creationId xmlns:a16="http://schemas.microsoft.com/office/drawing/2014/main" id="{87A548F0-FDF8-4B89-9CCB-70A78F8067C2}"/>
              </a:ext>
            </a:extLst>
          </p:cNvPr>
          <p:cNvSpPr/>
          <p:nvPr/>
        </p:nvSpPr>
        <p:spPr>
          <a:xfrm>
            <a:off x="234462" y="3289121"/>
            <a:ext cx="9937336"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Write the Spanish for the English given in brackets. </a:t>
            </a:r>
            <a:r>
              <a:rPr kumimoji="0" lang="en-US" sz="2000" b="0" i="0" u="sng"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Use the clues to help you</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B9836F77-C472-4951-8E16-EF5DC2FEBA38}"/>
              </a:ext>
            </a:extLst>
          </p:cNvPr>
          <p:cNvGraphicFramePr>
            <a:graphicFrameLocks noGrp="1"/>
          </p:cNvGraphicFramePr>
          <p:nvPr/>
        </p:nvGraphicFramePr>
        <p:xfrm>
          <a:off x="360730" y="3849759"/>
          <a:ext cx="10179583" cy="2397760"/>
        </p:xfrm>
        <a:graphic>
          <a:graphicData uri="http://schemas.openxmlformats.org/drawingml/2006/table">
            <a:tbl>
              <a:tblPr firstRow="1" firstCol="1" bandRow="1"/>
              <a:tblGrid>
                <a:gridCol w="397123">
                  <a:extLst>
                    <a:ext uri="{9D8B030D-6E8A-4147-A177-3AD203B41FA5}">
                      <a16:colId xmlns:a16="http://schemas.microsoft.com/office/drawing/2014/main" val="369884004"/>
                    </a:ext>
                  </a:extLst>
                </a:gridCol>
                <a:gridCol w="7242765">
                  <a:extLst>
                    <a:ext uri="{9D8B030D-6E8A-4147-A177-3AD203B41FA5}">
                      <a16:colId xmlns:a16="http://schemas.microsoft.com/office/drawing/2014/main" val="502208061"/>
                    </a:ext>
                  </a:extLst>
                </a:gridCol>
                <a:gridCol w="2539695">
                  <a:extLst>
                    <a:ext uri="{9D8B030D-6E8A-4147-A177-3AD203B41FA5}">
                      <a16:colId xmlns:a16="http://schemas.microsoft.com/office/drawing/2014/main" val="65107082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Clues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4933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el lunes. (I go| I am going)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go</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20196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una carta. (we have)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tener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5691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 un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parque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(they have)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tener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628449"/>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cada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semana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(you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go|you</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are going)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go</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076853"/>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 de Perú. (he is)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ser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281434"/>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presente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is)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estar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591457"/>
                  </a:ext>
                </a:extLst>
              </a:tr>
            </a:tbl>
          </a:graphicData>
        </a:graphic>
      </p:graphicFrame>
      <p:pic>
        <p:nvPicPr>
          <p:cNvPr id="15" name="Picture 2" descr="Pen, Write, Pencil, Writing Tool, Work, Message, Blue">
            <a:extLst>
              <a:ext uri="{FF2B5EF4-FFF2-40B4-BE49-F238E27FC236}">
                <a16:creationId xmlns:a16="http://schemas.microsoft.com/office/drawing/2014/main" id="{7E07BB94-9887-49C3-B69C-0788CFC2E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3709" y="1624388"/>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3">
            <a:extLst>
              <a:ext uri="{FF2B5EF4-FFF2-40B4-BE49-F238E27FC236}">
                <a16:creationId xmlns:a16="http://schemas.microsoft.com/office/drawing/2014/main" id="{0364CEA9-2B06-4B01-8058-9FC3989F439A}"/>
              </a:ext>
            </a:extLst>
          </p:cNvPr>
          <p:cNvSpPr txBox="1">
            <a:spLocks/>
          </p:cNvSpPr>
          <p:nvPr/>
        </p:nvSpPr>
        <p:spPr>
          <a:xfrm>
            <a:off x="10931719" y="2549936"/>
            <a:ext cx="1260281" cy="461665"/>
          </a:xfrm>
          <a:prstGeom prst="rect">
            <a:avLst/>
          </a:prstGeom>
          <a:solidFill>
            <a:srgbClr val="92D05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aphicFrame>
        <p:nvGraphicFramePr>
          <p:cNvPr id="4" name="Table 3">
            <a:extLst>
              <a:ext uri="{FF2B5EF4-FFF2-40B4-BE49-F238E27FC236}">
                <a16:creationId xmlns:a16="http://schemas.microsoft.com/office/drawing/2014/main" id="{15C5D80E-6BCA-407A-A0CD-A3F5FEA145F1}"/>
              </a:ext>
            </a:extLst>
          </p:cNvPr>
          <p:cNvGraphicFramePr>
            <a:graphicFrameLocks noGrp="1"/>
          </p:cNvGraphicFramePr>
          <p:nvPr/>
        </p:nvGraphicFramePr>
        <p:xfrm>
          <a:off x="469854" y="1245546"/>
          <a:ext cx="4390903" cy="1474216"/>
        </p:xfrm>
        <a:graphic>
          <a:graphicData uri="http://schemas.openxmlformats.org/drawingml/2006/table">
            <a:tbl>
              <a:tblPr firstRow="1" firstCol="1" bandRow="1"/>
              <a:tblGrid>
                <a:gridCol w="387205">
                  <a:extLst>
                    <a:ext uri="{9D8B030D-6E8A-4147-A177-3AD203B41FA5}">
                      <a16:colId xmlns:a16="http://schemas.microsoft.com/office/drawing/2014/main" val="2764114682"/>
                    </a:ext>
                  </a:extLst>
                </a:gridCol>
                <a:gridCol w="4003698">
                  <a:extLst>
                    <a:ext uri="{9D8B030D-6E8A-4147-A177-3AD203B41FA5}">
                      <a16:colId xmlns:a16="http://schemas.microsoft.com/office/drawing/2014/main" val="3651474764"/>
                    </a:ext>
                  </a:extLst>
                </a:gridCol>
              </a:tblGrid>
              <a:tr h="626110">
                <a:tc>
                  <a:txBody>
                    <a:bodyPr/>
                    <a:lstStyle/>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 plaza (f)</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717254"/>
                  </a:ext>
                </a:extLst>
              </a:tr>
              <a:tr h="617220">
                <a:tc>
                  <a:txBody>
                    <a:bodyPr/>
                    <a:lstStyle/>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 museo (m)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1585233"/>
                  </a:ext>
                </a:extLst>
              </a:tr>
            </a:tbl>
          </a:graphicData>
        </a:graphic>
      </p:graphicFrame>
      <p:sp>
        <p:nvSpPr>
          <p:cNvPr id="11" name="TextBox 10">
            <a:extLst>
              <a:ext uri="{FF2B5EF4-FFF2-40B4-BE49-F238E27FC236}">
                <a16:creationId xmlns:a16="http://schemas.microsoft.com/office/drawing/2014/main" id="{2F94E3B7-7401-4813-8A2E-E48D191ABC6B}"/>
              </a:ext>
            </a:extLst>
          </p:cNvPr>
          <p:cNvSpPr txBox="1"/>
          <p:nvPr/>
        </p:nvSpPr>
        <p:spPr>
          <a:xfrm>
            <a:off x="1471534" y="1334369"/>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 la</a:t>
            </a:r>
          </a:p>
        </p:txBody>
      </p:sp>
      <p:sp>
        <p:nvSpPr>
          <p:cNvPr id="12" name="TextBox 11">
            <a:extLst>
              <a:ext uri="{FF2B5EF4-FFF2-40B4-BE49-F238E27FC236}">
                <a16:creationId xmlns:a16="http://schemas.microsoft.com/office/drawing/2014/main" id="{0D59CD31-DA1B-4897-9A55-242BB0CFABAF}"/>
              </a:ext>
            </a:extLst>
          </p:cNvPr>
          <p:cNvSpPr txBox="1"/>
          <p:nvPr/>
        </p:nvSpPr>
        <p:spPr>
          <a:xfrm>
            <a:off x="1471533" y="2091958"/>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al</a:t>
            </a:r>
          </a:p>
        </p:txBody>
      </p:sp>
      <p:sp>
        <p:nvSpPr>
          <p:cNvPr id="13" name="TextBox 12">
            <a:extLst>
              <a:ext uri="{FF2B5EF4-FFF2-40B4-BE49-F238E27FC236}">
                <a16:creationId xmlns:a16="http://schemas.microsoft.com/office/drawing/2014/main" id="{2C14F190-3AE7-4B6A-92EF-0101560EFFA8}"/>
              </a:ext>
            </a:extLst>
          </p:cNvPr>
          <p:cNvSpPr txBox="1"/>
          <p:nvPr/>
        </p:nvSpPr>
        <p:spPr>
          <a:xfrm>
            <a:off x="861109" y="4080622"/>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Voy</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202A0C7F-36C7-4581-8388-73BF0F697C95}"/>
              </a:ext>
            </a:extLst>
          </p:cNvPr>
          <p:cNvSpPr txBox="1"/>
          <p:nvPr/>
        </p:nvSpPr>
        <p:spPr>
          <a:xfrm>
            <a:off x="861109" y="4458279"/>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Tenemos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0165F898-4792-4D80-9E93-98E59822DDB2}"/>
              </a:ext>
            </a:extLst>
          </p:cNvPr>
          <p:cNvSpPr txBox="1"/>
          <p:nvPr/>
        </p:nvSpPr>
        <p:spPr>
          <a:xfrm>
            <a:off x="861108" y="4789670"/>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Tienen</a:t>
            </a:r>
          </a:p>
        </p:txBody>
      </p:sp>
      <p:sp>
        <p:nvSpPr>
          <p:cNvPr id="19" name="TextBox 18">
            <a:extLst>
              <a:ext uri="{FF2B5EF4-FFF2-40B4-BE49-F238E27FC236}">
                <a16:creationId xmlns:a16="http://schemas.microsoft.com/office/drawing/2014/main" id="{19D1989C-2899-47E7-8808-ED71F4445F21}"/>
              </a:ext>
            </a:extLst>
          </p:cNvPr>
          <p:cNvSpPr txBox="1"/>
          <p:nvPr/>
        </p:nvSpPr>
        <p:spPr>
          <a:xfrm>
            <a:off x="861108" y="5150789"/>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Vas</a:t>
            </a:r>
          </a:p>
        </p:txBody>
      </p:sp>
      <p:sp>
        <p:nvSpPr>
          <p:cNvPr id="20" name="TextBox 19">
            <a:extLst>
              <a:ext uri="{FF2B5EF4-FFF2-40B4-BE49-F238E27FC236}">
                <a16:creationId xmlns:a16="http://schemas.microsoft.com/office/drawing/2014/main" id="{ACF50D6A-CFEA-43AA-9D6B-831A1A8AFBAF}"/>
              </a:ext>
            </a:extLst>
          </p:cNvPr>
          <p:cNvSpPr txBox="1"/>
          <p:nvPr/>
        </p:nvSpPr>
        <p:spPr>
          <a:xfrm>
            <a:off x="680955" y="5482180"/>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Es</a:t>
            </a:r>
          </a:p>
        </p:txBody>
      </p:sp>
      <p:sp>
        <p:nvSpPr>
          <p:cNvPr id="21" name="TextBox 20">
            <a:extLst>
              <a:ext uri="{FF2B5EF4-FFF2-40B4-BE49-F238E27FC236}">
                <a16:creationId xmlns:a16="http://schemas.microsoft.com/office/drawing/2014/main" id="{6314B856-E962-4FA8-961D-EC278F0BD835}"/>
              </a:ext>
            </a:extLst>
          </p:cNvPr>
          <p:cNvSpPr txBox="1"/>
          <p:nvPr/>
        </p:nvSpPr>
        <p:spPr>
          <a:xfrm>
            <a:off x="680955" y="5836358"/>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66"/>
                </a:solidFill>
                <a:latin typeface="Century Gothic" panose="020B0502020202020204" pitchFamily="34" charset="0"/>
              </a:rPr>
              <a:t>Está</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905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7" grpId="0"/>
      <p:bldP spid="18"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10931719" y="1042412"/>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2" name="Rectangle 1">
            <a:extLst>
              <a:ext uri="{FF2B5EF4-FFF2-40B4-BE49-F238E27FC236}">
                <a16:creationId xmlns:a16="http://schemas.microsoft.com/office/drawing/2014/main" id="{FF8860C7-B15D-4168-A522-7FCA902ADF16}"/>
              </a:ext>
            </a:extLst>
          </p:cNvPr>
          <p:cNvSpPr/>
          <p:nvPr/>
        </p:nvSpPr>
        <p:spPr>
          <a:xfrm>
            <a:off x="292443" y="217453"/>
            <a:ext cx="10831266" cy="79989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a:t>
            </a:r>
            <a:r>
              <a:rPr kumimoji="0" lang="en-GB" sz="24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Spanish article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or ‘</a:t>
            </a: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some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The gender (and number) of the noun is provided.</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CED806EE-AAA0-4B7F-BB65-7828987682AB}"/>
              </a:ext>
            </a:extLst>
          </p:cNvPr>
          <p:cNvGraphicFramePr>
            <a:graphicFrameLocks noGrp="1"/>
          </p:cNvGraphicFramePr>
          <p:nvPr/>
        </p:nvGraphicFramePr>
        <p:xfrm>
          <a:off x="292443" y="1097671"/>
          <a:ext cx="6836410" cy="1369060"/>
        </p:xfrm>
        <a:graphic>
          <a:graphicData uri="http://schemas.openxmlformats.org/drawingml/2006/table">
            <a:tbl>
              <a:tblPr firstRow="1" firstCol="1" bandRow="1"/>
              <a:tblGrid>
                <a:gridCol w="355358">
                  <a:extLst>
                    <a:ext uri="{9D8B030D-6E8A-4147-A177-3AD203B41FA5}">
                      <a16:colId xmlns:a16="http://schemas.microsoft.com/office/drawing/2014/main" val="1158933331"/>
                    </a:ext>
                  </a:extLst>
                </a:gridCol>
                <a:gridCol w="6481052">
                  <a:extLst>
                    <a:ext uri="{9D8B030D-6E8A-4147-A177-3AD203B41FA5}">
                      <a16:colId xmlns:a16="http://schemas.microsoft.com/office/drawing/2014/main" val="2006198327"/>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  _______ concierto.(m)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172104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_tradnl"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Hay ________ calles. (fpl)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7139036"/>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Son 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puentes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mpl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256197"/>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Hay 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universidad</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(f)</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862254"/>
                  </a:ext>
                </a:extLst>
              </a:tr>
            </a:tbl>
          </a:graphicData>
        </a:graphic>
      </p:graphicFrame>
      <p:sp>
        <p:nvSpPr>
          <p:cNvPr id="5" name="Rectangle 4">
            <a:extLst>
              <a:ext uri="{FF2B5EF4-FFF2-40B4-BE49-F238E27FC236}">
                <a16:creationId xmlns:a16="http://schemas.microsoft.com/office/drawing/2014/main" id="{7A1ABC08-9CBB-4801-8607-C12D77D26B15}"/>
              </a:ext>
            </a:extLst>
          </p:cNvPr>
          <p:cNvSpPr/>
          <p:nvPr/>
        </p:nvSpPr>
        <p:spPr>
          <a:xfrm>
            <a:off x="292442" y="2770119"/>
            <a:ext cx="11434119" cy="40453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Spanish article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The gender (and number) of the noun is provided.</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8" name="Table 7">
            <a:extLst>
              <a:ext uri="{FF2B5EF4-FFF2-40B4-BE49-F238E27FC236}">
                <a16:creationId xmlns:a16="http://schemas.microsoft.com/office/drawing/2014/main" id="{FD905012-D438-4964-8961-EBBB61F38491}"/>
              </a:ext>
            </a:extLst>
          </p:cNvPr>
          <p:cNvGraphicFramePr>
            <a:graphicFrameLocks noGrp="1"/>
          </p:cNvGraphicFramePr>
          <p:nvPr/>
        </p:nvGraphicFramePr>
        <p:xfrm>
          <a:off x="292442" y="3478041"/>
          <a:ext cx="6836410" cy="1369060"/>
        </p:xfrm>
        <a:graphic>
          <a:graphicData uri="http://schemas.openxmlformats.org/drawingml/2006/table">
            <a:tbl>
              <a:tblPr firstRow="1" firstCol="1" bandRow="1"/>
              <a:tblGrid>
                <a:gridCol w="355358">
                  <a:extLst>
                    <a:ext uri="{9D8B030D-6E8A-4147-A177-3AD203B41FA5}">
                      <a16:colId xmlns:a16="http://schemas.microsoft.com/office/drawing/2014/main" val="3989940271"/>
                    </a:ext>
                  </a:extLst>
                </a:gridCol>
                <a:gridCol w="6481052">
                  <a:extLst>
                    <a:ext uri="{9D8B030D-6E8A-4147-A177-3AD203B41FA5}">
                      <a16:colId xmlns:a16="http://schemas.microsoft.com/office/drawing/2014/main" val="3943623833"/>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árbol (m) grande.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857076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gafas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fpl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rojas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079695"/>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compañeros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mpl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interesantes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871080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18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iglesia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(f)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pequeña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8351754"/>
                  </a:ext>
                </a:extLst>
              </a:tr>
            </a:tbl>
          </a:graphicData>
        </a:graphic>
      </p:graphicFrame>
      <p:sp>
        <p:nvSpPr>
          <p:cNvPr id="9" name="TextBox 8">
            <a:extLst>
              <a:ext uri="{FF2B5EF4-FFF2-40B4-BE49-F238E27FC236}">
                <a16:creationId xmlns:a16="http://schemas.microsoft.com/office/drawing/2014/main" id="{B194F569-89A0-4E94-B03D-DDC1E067FD38}"/>
              </a:ext>
            </a:extLst>
          </p:cNvPr>
          <p:cNvSpPr txBox="1"/>
          <p:nvPr/>
        </p:nvSpPr>
        <p:spPr>
          <a:xfrm>
            <a:off x="748568" y="1017352"/>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un</a:t>
            </a:r>
          </a:p>
        </p:txBody>
      </p:sp>
      <p:sp>
        <p:nvSpPr>
          <p:cNvPr id="10" name="TextBox 9">
            <a:extLst>
              <a:ext uri="{FF2B5EF4-FFF2-40B4-BE49-F238E27FC236}">
                <a16:creationId xmlns:a16="http://schemas.microsoft.com/office/drawing/2014/main" id="{80E63262-07D2-4E97-8AF4-6DFADEFC1D76}"/>
              </a:ext>
            </a:extLst>
          </p:cNvPr>
          <p:cNvSpPr txBox="1"/>
          <p:nvPr/>
        </p:nvSpPr>
        <p:spPr>
          <a:xfrm>
            <a:off x="987718" y="1357675"/>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unas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D848726C-D251-4007-891E-1FBF8AB10ADD}"/>
              </a:ext>
            </a:extLst>
          </p:cNvPr>
          <p:cNvSpPr txBox="1"/>
          <p:nvPr/>
        </p:nvSpPr>
        <p:spPr>
          <a:xfrm>
            <a:off x="987717" y="1713905"/>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1AB130A-7161-49E1-8145-46D00382AF56}"/>
              </a:ext>
            </a:extLst>
          </p:cNvPr>
          <p:cNvSpPr txBox="1"/>
          <p:nvPr/>
        </p:nvSpPr>
        <p:spPr>
          <a:xfrm>
            <a:off x="987717" y="2027678"/>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una</a:t>
            </a:r>
          </a:p>
        </p:txBody>
      </p:sp>
      <p:sp>
        <p:nvSpPr>
          <p:cNvPr id="13" name="TextBox 12">
            <a:extLst>
              <a:ext uri="{FF2B5EF4-FFF2-40B4-BE49-F238E27FC236}">
                <a16:creationId xmlns:a16="http://schemas.microsoft.com/office/drawing/2014/main" id="{ED7A1A62-5BC1-4876-B986-C58F65948B45}"/>
              </a:ext>
            </a:extLst>
          </p:cNvPr>
          <p:cNvSpPr txBox="1"/>
          <p:nvPr/>
        </p:nvSpPr>
        <p:spPr>
          <a:xfrm>
            <a:off x="292442" y="3429000"/>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El</a:t>
            </a:r>
          </a:p>
        </p:txBody>
      </p:sp>
      <p:sp>
        <p:nvSpPr>
          <p:cNvPr id="14" name="TextBox 13">
            <a:extLst>
              <a:ext uri="{FF2B5EF4-FFF2-40B4-BE49-F238E27FC236}">
                <a16:creationId xmlns:a16="http://schemas.microsoft.com/office/drawing/2014/main" id="{99DC9702-2857-4C1D-8FE7-1707ED8F5E9F}"/>
              </a:ext>
            </a:extLst>
          </p:cNvPr>
          <p:cNvSpPr txBox="1"/>
          <p:nvPr/>
        </p:nvSpPr>
        <p:spPr>
          <a:xfrm>
            <a:off x="197139" y="3732388"/>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Las</a:t>
            </a:r>
          </a:p>
        </p:txBody>
      </p:sp>
      <p:sp>
        <p:nvSpPr>
          <p:cNvPr id="15" name="TextBox 14">
            <a:extLst>
              <a:ext uri="{FF2B5EF4-FFF2-40B4-BE49-F238E27FC236}">
                <a16:creationId xmlns:a16="http://schemas.microsoft.com/office/drawing/2014/main" id="{7D7575CD-97D9-466C-893F-06E086EC92C7}"/>
              </a:ext>
            </a:extLst>
          </p:cNvPr>
          <p:cNvSpPr txBox="1"/>
          <p:nvPr/>
        </p:nvSpPr>
        <p:spPr>
          <a:xfrm>
            <a:off x="244790" y="4058911"/>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Los</a:t>
            </a:r>
          </a:p>
        </p:txBody>
      </p:sp>
      <p:sp>
        <p:nvSpPr>
          <p:cNvPr id="16" name="TextBox 15">
            <a:extLst>
              <a:ext uri="{FF2B5EF4-FFF2-40B4-BE49-F238E27FC236}">
                <a16:creationId xmlns:a16="http://schemas.microsoft.com/office/drawing/2014/main" id="{302D96DF-FF52-47DF-984B-896730F659AB}"/>
              </a:ext>
            </a:extLst>
          </p:cNvPr>
          <p:cNvSpPr txBox="1"/>
          <p:nvPr/>
        </p:nvSpPr>
        <p:spPr>
          <a:xfrm>
            <a:off x="292441" y="4417881"/>
            <a:ext cx="15811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La</a:t>
            </a:r>
          </a:p>
        </p:txBody>
      </p:sp>
    </p:spTree>
    <p:extLst>
      <p:ext uri="{BB962C8B-B14F-4D97-AF65-F5344CB8AC3E}">
        <p14:creationId xmlns:p14="http://schemas.microsoft.com/office/powerpoint/2010/main" val="211240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2049" name="Picture 1">
            <a:extLst>
              <a:ext uri="{FF2B5EF4-FFF2-40B4-BE49-F238E27FC236}">
                <a16:creationId xmlns:a16="http://schemas.microsoft.com/office/drawing/2014/main" id="{5EE30E75-D477-44F0-9375-8600CD97D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86" y="546058"/>
            <a:ext cx="1250321" cy="12604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7BDF996-8870-4063-9E57-6193D88A767D}"/>
              </a:ext>
            </a:extLst>
          </p:cNvPr>
          <p:cNvSpPr>
            <a:spLocks noChangeArrowheads="1"/>
          </p:cNvSpPr>
          <p:nvPr/>
        </p:nvSpPr>
        <p:spPr bwMode="auto">
          <a:xfrm>
            <a:off x="1490869" y="790855"/>
            <a:ext cx="93137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home,</a:t>
            </a: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Nina</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speaks Aymara, a language spoken by Aymara people of Peru and Bolivia. She is learning Spanish at school, like you.  </a:t>
            </a:r>
            <a:r>
              <a:rPr kumimoji="0" lang="en-GB"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Nina by answering the questions in this quiz. </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extLst>
              <p:ext uri="{D42A27DB-BD31-4B8C-83A1-F6EECF244321}">
                <p14:modId xmlns:p14="http://schemas.microsoft.com/office/powerpoint/2010/main" val="2373181383"/>
              </p:ext>
            </p:extLst>
          </p:nvPr>
        </p:nvGraphicFramePr>
        <p:xfrm>
          <a:off x="549965" y="2748028"/>
          <a:ext cx="11092069" cy="3723641"/>
        </p:xfrm>
        <a:graphic>
          <a:graphicData uri="http://schemas.openxmlformats.org/drawingml/2006/table">
            <a:tbl>
              <a:tblPr firstRow="1" firstCol="1" bandRow="1"/>
              <a:tblGrid>
                <a:gridCol w="1692234">
                  <a:extLst>
                    <a:ext uri="{9D8B030D-6E8A-4147-A177-3AD203B41FA5}">
                      <a16:colId xmlns:a16="http://schemas.microsoft.com/office/drawing/2014/main" val="3187160654"/>
                    </a:ext>
                  </a:extLst>
                </a:gridCol>
                <a:gridCol w="2637106">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197485">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197485">
                <a:tc rowSpan="2">
                  <a:txBody>
                    <a:bodyPr/>
                    <a:lstStyle/>
                    <a:p>
                      <a:pPr algn="l">
                        <a:lnSpc>
                          <a:spcPct val="107000"/>
                        </a:lnSpc>
                        <a:spcAft>
                          <a:spcPts val="0"/>
                        </a:spcAft>
                      </a:pPr>
                      <a:r>
                        <a:rPr lang="en-US"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Ej</a:t>
                      </a: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shirt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rope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common</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48093714"/>
                  </a:ext>
                </a:extLst>
              </a:tr>
              <a:tr h="0">
                <a:tc vMerge="1">
                  <a:txBody>
                    <a:bodyPr/>
                    <a:lstStyle/>
                    <a:p>
                      <a:endParaRPr lang="en-GB"/>
                    </a:p>
                  </a:txBody>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767488"/>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1.</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21</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20</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31</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34554256"/>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485202"/>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2.</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visit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dance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look for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drink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91161622"/>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781579"/>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noise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dress</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forest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blond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578788903"/>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573799"/>
                  </a:ext>
                </a:extLst>
              </a:tr>
            </a:tbl>
          </a:graphicData>
        </a:graphic>
      </p:graphicFrame>
      <p:sp>
        <p:nvSpPr>
          <p:cNvPr id="7" name="Rectangle 6">
            <a:extLst>
              <a:ext uri="{FF2B5EF4-FFF2-40B4-BE49-F238E27FC236}">
                <a16:creationId xmlns:a16="http://schemas.microsoft.com/office/drawing/2014/main" id="{5064AD82-C920-4696-B0E2-374B002B45AD}"/>
              </a:ext>
            </a:extLst>
          </p:cNvPr>
          <p:cNvSpPr/>
          <p:nvPr/>
        </p:nvSpPr>
        <p:spPr>
          <a:xfrm>
            <a:off x="221286" y="1991184"/>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25" name="Rectangle 24">
            <a:hlinkClick r:id="" action="ppaction://noaction">
              <a:snd r:embed="rId5" name="1_2.wav"/>
            </a:hlinkClick>
            <a:extLst>
              <a:ext uri="{FF2B5EF4-FFF2-40B4-BE49-F238E27FC236}">
                <a16:creationId xmlns:a16="http://schemas.microsoft.com/office/drawing/2014/main" id="{7CF744EA-E14F-47FB-87E0-CB3516B2AB46}"/>
              </a:ext>
            </a:extLst>
          </p:cNvPr>
          <p:cNvSpPr/>
          <p:nvPr/>
        </p:nvSpPr>
        <p:spPr>
          <a:xfrm>
            <a:off x="1103384" y="438404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6" name="Rectangle 25">
            <a:hlinkClick r:id="" action="ppaction://noaction">
              <a:snd r:embed="rId6" name="1_3.wav"/>
            </a:hlinkClick>
            <a:extLst>
              <a:ext uri="{FF2B5EF4-FFF2-40B4-BE49-F238E27FC236}">
                <a16:creationId xmlns:a16="http://schemas.microsoft.com/office/drawing/2014/main" id="{6C501E43-1ED9-43FC-8DA3-D2FA59389E80}"/>
              </a:ext>
            </a:extLst>
          </p:cNvPr>
          <p:cNvSpPr/>
          <p:nvPr/>
        </p:nvSpPr>
        <p:spPr>
          <a:xfrm>
            <a:off x="1103383" y="509240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27" name="Rectangle 26">
            <a:hlinkClick r:id="" action="ppaction://noaction">
              <a:snd r:embed="rId7" name="1_4.wav"/>
            </a:hlinkClick>
            <a:extLst>
              <a:ext uri="{FF2B5EF4-FFF2-40B4-BE49-F238E27FC236}">
                <a16:creationId xmlns:a16="http://schemas.microsoft.com/office/drawing/2014/main" id="{AB289FE0-3CBB-47AA-8EA9-6C40541C3370}"/>
              </a:ext>
            </a:extLst>
          </p:cNvPr>
          <p:cNvSpPr/>
          <p:nvPr/>
        </p:nvSpPr>
        <p:spPr>
          <a:xfrm>
            <a:off x="1103382" y="589332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31" name="Rectangle 30">
            <a:hlinkClick r:id="" action="ppaction://noaction">
              <a:snd r:embed="rId8" name="1_1.wav"/>
            </a:hlinkClick>
            <a:extLst>
              <a:ext uri="{FF2B5EF4-FFF2-40B4-BE49-F238E27FC236}">
                <a16:creationId xmlns:a16="http://schemas.microsoft.com/office/drawing/2014/main" id="{300E9D9A-80FD-4E4A-8C12-9E4E6BA1DC43}"/>
              </a:ext>
            </a:extLst>
          </p:cNvPr>
          <p:cNvSpPr/>
          <p:nvPr/>
        </p:nvSpPr>
        <p:spPr>
          <a:xfrm>
            <a:off x="1105289" y="345625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Tree>
    <p:extLst>
      <p:ext uri="{BB962C8B-B14F-4D97-AF65-F5344CB8AC3E}">
        <p14:creationId xmlns:p14="http://schemas.microsoft.com/office/powerpoint/2010/main" val="3347411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extLst>
              <p:ext uri="{D42A27DB-BD31-4B8C-83A1-F6EECF244321}">
                <p14:modId xmlns:p14="http://schemas.microsoft.com/office/powerpoint/2010/main" val="3692745118"/>
              </p:ext>
            </p:extLst>
          </p:nvPr>
        </p:nvGraphicFramePr>
        <p:xfrm>
          <a:off x="549965" y="1789308"/>
          <a:ext cx="11092069" cy="4882473"/>
        </p:xfrm>
        <a:graphic>
          <a:graphicData uri="http://schemas.openxmlformats.org/drawingml/2006/table">
            <a:tbl>
              <a:tblPr firstRow="1" firstCol="1" bandRow="1"/>
              <a:tblGrid>
                <a:gridCol w="2164670">
                  <a:extLst>
                    <a:ext uri="{9D8B030D-6E8A-4147-A177-3AD203B41FA5}">
                      <a16:colId xmlns:a16="http://schemas.microsoft.com/office/drawing/2014/main" val="3187160654"/>
                    </a:ext>
                  </a:extLst>
                </a:gridCol>
                <a:gridCol w="2164670">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518372">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518372">
                <a:tc rowSpan="2">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question</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perfect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swimming pool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playground</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94491986"/>
                  </a:ext>
                </a:extLst>
              </a:tr>
              <a:tr h="561797">
                <a:tc vMerge="1">
                  <a:txBody>
                    <a:bodyPr/>
                    <a:lstStyle/>
                    <a:p>
                      <a:endParaRPr lang="en-GB"/>
                    </a:p>
                  </a:txBody>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614602"/>
                  </a:ext>
                </a:extLst>
              </a:tr>
              <a:tr h="518372">
                <a:tc rowSpan="2">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sing</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celebrate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cook</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create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396004296"/>
                  </a:ext>
                </a:extLst>
              </a:tr>
              <a:tr h="561797">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695266"/>
                  </a:ext>
                </a:extLst>
              </a:tr>
              <a:tr h="518372">
                <a:tc rowSpan="2">
                  <a:txBody>
                    <a:bodyPr/>
                    <a:lstStyle/>
                    <a:p>
                      <a:pPr algn="l">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6.</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head</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face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race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carol</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5075424"/>
                  </a:ext>
                </a:extLst>
              </a:tr>
              <a:tr h="561797">
                <a:tc vMerge="1">
                  <a:txBody>
                    <a:bodyPr/>
                    <a:lstStyle/>
                    <a:p>
                      <a:endParaRPr lang="en-GB"/>
                    </a:p>
                  </a:txBody>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016009"/>
                  </a:ext>
                </a:extLst>
              </a:tr>
              <a:tr h="561797">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through</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and</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also</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but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882543852"/>
                  </a:ext>
                </a:extLst>
              </a:tr>
              <a:tr h="561797">
                <a:tc vMerge="1">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104108"/>
                  </a:ext>
                </a:extLst>
              </a:tr>
            </a:tbl>
          </a:graphicData>
        </a:graphic>
      </p:graphicFrame>
      <p:sp>
        <p:nvSpPr>
          <p:cNvPr id="8" name="Rectangle 7">
            <a:extLst>
              <a:ext uri="{FF2B5EF4-FFF2-40B4-BE49-F238E27FC236}">
                <a16:creationId xmlns:a16="http://schemas.microsoft.com/office/drawing/2014/main" id="{065BDAF5-74DD-4440-8681-CF52DFECEC81}"/>
              </a:ext>
            </a:extLst>
          </p:cNvPr>
          <p:cNvSpPr/>
          <p:nvPr/>
        </p:nvSpPr>
        <p:spPr>
          <a:xfrm>
            <a:off x="221286" y="1063981"/>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hlinkClick r:id="" action="ppaction://noaction">
              <a:snd r:embed="rId4" name="1_5.wav"/>
            </a:hlinkClick>
            <a:extLst>
              <a:ext uri="{FF2B5EF4-FFF2-40B4-BE49-F238E27FC236}">
                <a16:creationId xmlns:a16="http://schemas.microsoft.com/office/drawing/2014/main" id="{F4AB4C7B-3669-4704-A145-5FB93E424FBB}"/>
              </a:ext>
            </a:extLst>
          </p:cNvPr>
          <p:cNvSpPr/>
          <p:nvPr/>
        </p:nvSpPr>
        <p:spPr>
          <a:xfrm>
            <a:off x="1337136" y="272067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0" name="Rectangle 9">
            <a:hlinkClick r:id="" action="ppaction://noaction">
              <a:snd r:embed="rId5" name="1_6.wav"/>
            </a:hlinkClick>
            <a:extLst>
              <a:ext uri="{FF2B5EF4-FFF2-40B4-BE49-F238E27FC236}">
                <a16:creationId xmlns:a16="http://schemas.microsoft.com/office/drawing/2014/main" id="{1506FE46-3464-4A18-905B-44CFB5C87AA4}"/>
              </a:ext>
            </a:extLst>
          </p:cNvPr>
          <p:cNvSpPr/>
          <p:nvPr/>
        </p:nvSpPr>
        <p:spPr>
          <a:xfrm>
            <a:off x="1337135" y="372626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1" name="Rectangle 10">
            <a:hlinkClick r:id="" action="ppaction://noaction">
              <a:snd r:embed="rId6" name="1_7.wav"/>
            </a:hlinkClick>
            <a:extLst>
              <a:ext uri="{FF2B5EF4-FFF2-40B4-BE49-F238E27FC236}">
                <a16:creationId xmlns:a16="http://schemas.microsoft.com/office/drawing/2014/main" id="{A5096ADA-87DF-4DC8-8CCD-B3C9ED27E42C}"/>
              </a:ext>
            </a:extLst>
          </p:cNvPr>
          <p:cNvSpPr/>
          <p:nvPr/>
        </p:nvSpPr>
        <p:spPr>
          <a:xfrm>
            <a:off x="1337134" y="473186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3" name="Rectangle 12">
            <a:hlinkClick r:id="" action="ppaction://noaction">
              <a:snd r:embed="rId7" name="1_8.wav"/>
            </a:hlinkClick>
            <a:extLst>
              <a:ext uri="{FF2B5EF4-FFF2-40B4-BE49-F238E27FC236}">
                <a16:creationId xmlns:a16="http://schemas.microsoft.com/office/drawing/2014/main" id="{DDCDA99A-365B-46E5-8510-5A9CEBAB3494}"/>
              </a:ext>
            </a:extLst>
          </p:cNvPr>
          <p:cNvSpPr/>
          <p:nvPr/>
        </p:nvSpPr>
        <p:spPr>
          <a:xfrm>
            <a:off x="1337134" y="5803854"/>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220271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3" name="Table 2">
            <a:extLst>
              <a:ext uri="{FF2B5EF4-FFF2-40B4-BE49-F238E27FC236}">
                <a16:creationId xmlns:a16="http://schemas.microsoft.com/office/drawing/2014/main" id="{5F8DA0CB-D765-4F22-A48D-1DF5D2142277}"/>
              </a:ext>
            </a:extLst>
          </p:cNvPr>
          <p:cNvGraphicFramePr>
            <a:graphicFrameLocks noGrp="1"/>
          </p:cNvGraphicFramePr>
          <p:nvPr>
            <p:extLst>
              <p:ext uri="{D42A27DB-BD31-4B8C-83A1-F6EECF244321}">
                <p14:modId xmlns:p14="http://schemas.microsoft.com/office/powerpoint/2010/main" val="479985962"/>
              </p:ext>
            </p:extLst>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game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position/location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game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hlinkClick r:id="" action="ppaction://noaction">
              <a:snd r:embed="rId4" name="2_2.wav"/>
            </a:hlinkClick>
            <a:extLst>
              <a:ext uri="{FF2B5EF4-FFF2-40B4-BE49-F238E27FC236}">
                <a16:creationId xmlns:a16="http://schemas.microsoft.com/office/drawing/2014/main" id="{58B64526-C5A3-4EE9-9052-D36EEC8E709B}"/>
              </a:ext>
            </a:extLst>
          </p:cNvPr>
          <p:cNvSpPr/>
          <p:nvPr/>
        </p:nvSpPr>
        <p:spPr>
          <a:xfrm>
            <a:off x="308251" y="342900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2_3.wav"/>
            </a:hlinkClick>
            <a:extLst>
              <a:ext uri="{FF2B5EF4-FFF2-40B4-BE49-F238E27FC236}">
                <a16:creationId xmlns:a16="http://schemas.microsoft.com/office/drawing/2014/main" id="{AB760A95-843A-42FB-BB9B-1226926F009B}"/>
              </a:ext>
            </a:extLst>
          </p:cNvPr>
          <p:cNvSpPr/>
          <p:nvPr/>
        </p:nvSpPr>
        <p:spPr>
          <a:xfrm>
            <a:off x="308251" y="432037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2_4.wav"/>
            </a:hlinkClick>
            <a:extLst>
              <a:ext uri="{FF2B5EF4-FFF2-40B4-BE49-F238E27FC236}">
                <a16:creationId xmlns:a16="http://schemas.microsoft.com/office/drawing/2014/main" id="{EA2C1D43-D6D6-41E6-AC4E-586F134938C4}"/>
              </a:ext>
            </a:extLst>
          </p:cNvPr>
          <p:cNvSpPr/>
          <p:nvPr/>
        </p:nvSpPr>
        <p:spPr>
          <a:xfrm>
            <a:off x="308252" y="516871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hlinkClick r:id="" action="ppaction://noaction">
              <a:snd r:embed="rId7" name="2_1.wav"/>
            </a:hlinkClick>
            <a:extLst>
              <a:ext uri="{FF2B5EF4-FFF2-40B4-BE49-F238E27FC236}">
                <a16:creationId xmlns:a16="http://schemas.microsoft.com/office/drawing/2014/main" id="{2ED0203D-AF69-4B88-8F46-F307BF6C0BAF}"/>
              </a:ext>
            </a:extLst>
          </p:cNvPr>
          <p:cNvSpPr/>
          <p:nvPr/>
        </p:nvSpPr>
        <p:spPr>
          <a:xfrm>
            <a:off x="308251" y="268239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Tree>
    <p:extLst>
      <p:ext uri="{BB962C8B-B14F-4D97-AF65-F5344CB8AC3E}">
        <p14:creationId xmlns:p14="http://schemas.microsoft.com/office/powerpoint/2010/main" val="2809765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graphicFrame>
        <p:nvGraphicFramePr>
          <p:cNvPr id="15" name="Table 14">
            <a:extLst>
              <a:ext uri="{FF2B5EF4-FFF2-40B4-BE49-F238E27FC236}">
                <a16:creationId xmlns:a16="http://schemas.microsoft.com/office/drawing/2014/main" id="{BA8A7714-160C-4211-A917-7041D44F99E5}"/>
              </a:ext>
            </a:extLst>
          </p:cNvPr>
          <p:cNvGraphicFramePr>
            <a:graphicFrameLocks noGrp="1"/>
          </p:cNvGraphicFramePr>
          <p:nvPr>
            <p:extLst>
              <p:ext uri="{D42A27DB-BD31-4B8C-83A1-F6EECF244321}">
                <p14:modId xmlns:p14="http://schemas.microsoft.com/office/powerpoint/2010/main" val="1795942708"/>
              </p:ext>
            </p:extLst>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position/location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colour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sp>
        <p:nvSpPr>
          <p:cNvPr id="16" name="Rectangle 15">
            <a:hlinkClick r:id="" action="ppaction://noaction">
              <a:snd r:embed="rId4" name="2_6.wav"/>
            </a:hlinkClick>
            <a:extLst>
              <a:ext uri="{FF2B5EF4-FFF2-40B4-BE49-F238E27FC236}">
                <a16:creationId xmlns:a16="http://schemas.microsoft.com/office/drawing/2014/main" id="{451E031E-0961-4787-A043-BDEA8271FF06}"/>
              </a:ext>
            </a:extLst>
          </p:cNvPr>
          <p:cNvSpPr/>
          <p:nvPr/>
        </p:nvSpPr>
        <p:spPr>
          <a:xfrm>
            <a:off x="308251" y="358761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7" name="Rectangle 16">
            <a:hlinkClick r:id="" action="ppaction://noaction">
              <a:snd r:embed="rId5" name="2_7.wav"/>
            </a:hlinkClick>
            <a:extLst>
              <a:ext uri="{FF2B5EF4-FFF2-40B4-BE49-F238E27FC236}">
                <a16:creationId xmlns:a16="http://schemas.microsoft.com/office/drawing/2014/main" id="{31976673-2EC2-4051-852A-C321FDCA63F3}"/>
              </a:ext>
            </a:extLst>
          </p:cNvPr>
          <p:cNvSpPr/>
          <p:nvPr/>
        </p:nvSpPr>
        <p:spPr>
          <a:xfrm>
            <a:off x="308250" y="4308526"/>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8" name="Rectangle 17">
            <a:hlinkClick r:id="" action="ppaction://noaction">
              <a:snd r:embed="rId6" name="2_8.wav"/>
            </a:hlinkClick>
            <a:extLst>
              <a:ext uri="{FF2B5EF4-FFF2-40B4-BE49-F238E27FC236}">
                <a16:creationId xmlns:a16="http://schemas.microsoft.com/office/drawing/2014/main" id="{21826E2D-7784-43D0-9EAC-4A8A1700B0A1}"/>
              </a:ext>
            </a:extLst>
          </p:cNvPr>
          <p:cNvSpPr/>
          <p:nvPr/>
        </p:nvSpPr>
        <p:spPr>
          <a:xfrm>
            <a:off x="308250" y="514941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
        <p:nvSpPr>
          <p:cNvPr id="19" name="Rectangle 18">
            <a:hlinkClick r:id="" action="ppaction://noaction">
              <a:snd r:embed="rId7" name="2_5.wav"/>
            </a:hlinkClick>
            <a:extLst>
              <a:ext uri="{FF2B5EF4-FFF2-40B4-BE49-F238E27FC236}">
                <a16:creationId xmlns:a16="http://schemas.microsoft.com/office/drawing/2014/main" id="{9E86BFAC-03B5-4F0D-8C63-F17B411DA558}"/>
              </a:ext>
            </a:extLst>
          </p:cNvPr>
          <p:cNvSpPr/>
          <p:nvPr/>
        </p:nvSpPr>
        <p:spPr>
          <a:xfrm>
            <a:off x="308250" y="271716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Tree>
    <p:extLst>
      <p:ext uri="{BB962C8B-B14F-4D97-AF65-F5344CB8AC3E}">
        <p14:creationId xmlns:p14="http://schemas.microsoft.com/office/powerpoint/2010/main" val="2616091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697680"/>
            <a:ext cx="10731636" cy="85702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person or people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that the sentence is about.</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sentence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0996D19A-E213-4F25-9E9B-5BD9E3E7D76A}"/>
              </a:ext>
            </a:extLst>
          </p:cNvPr>
          <p:cNvGraphicFramePr>
            <a:graphicFrameLocks noGrp="1"/>
          </p:cNvGraphicFramePr>
          <p:nvPr>
            <p:extLst>
              <p:ext uri="{D42A27DB-BD31-4B8C-83A1-F6EECF244321}">
                <p14:modId xmlns:p14="http://schemas.microsoft.com/office/powerpoint/2010/main" val="3676803379"/>
              </p:ext>
            </p:extLst>
          </p:nvPr>
        </p:nvGraphicFramePr>
        <p:xfrm>
          <a:off x="221286" y="1956244"/>
          <a:ext cx="11708117" cy="3649110"/>
        </p:xfrm>
        <a:graphic>
          <a:graphicData uri="http://schemas.openxmlformats.org/drawingml/2006/table">
            <a:tbl>
              <a:tblPr firstRow="1" firstCol="1" bandRow="1"/>
              <a:tblGrid>
                <a:gridCol w="595627">
                  <a:extLst>
                    <a:ext uri="{9D8B030D-6E8A-4147-A177-3AD203B41FA5}">
                      <a16:colId xmlns:a16="http://schemas.microsoft.com/office/drawing/2014/main" val="3350208969"/>
                    </a:ext>
                  </a:extLst>
                </a:gridCol>
                <a:gridCol w="1293241">
                  <a:extLst>
                    <a:ext uri="{9D8B030D-6E8A-4147-A177-3AD203B41FA5}">
                      <a16:colId xmlns:a16="http://schemas.microsoft.com/office/drawing/2014/main" val="2110466493"/>
                    </a:ext>
                  </a:extLst>
                </a:gridCol>
                <a:gridCol w="478301">
                  <a:extLst>
                    <a:ext uri="{9D8B030D-6E8A-4147-A177-3AD203B41FA5}">
                      <a16:colId xmlns:a16="http://schemas.microsoft.com/office/drawing/2014/main" val="4193266758"/>
                    </a:ext>
                  </a:extLst>
                </a:gridCol>
                <a:gridCol w="1688123">
                  <a:extLst>
                    <a:ext uri="{9D8B030D-6E8A-4147-A177-3AD203B41FA5}">
                      <a16:colId xmlns:a16="http://schemas.microsoft.com/office/drawing/2014/main" val="560461943"/>
                    </a:ext>
                  </a:extLst>
                </a:gridCol>
                <a:gridCol w="407964">
                  <a:extLst>
                    <a:ext uri="{9D8B030D-6E8A-4147-A177-3AD203B41FA5}">
                      <a16:colId xmlns:a16="http://schemas.microsoft.com/office/drawing/2014/main" val="2315940513"/>
                    </a:ext>
                  </a:extLst>
                </a:gridCol>
                <a:gridCol w="2039815">
                  <a:extLst>
                    <a:ext uri="{9D8B030D-6E8A-4147-A177-3AD203B41FA5}">
                      <a16:colId xmlns:a16="http://schemas.microsoft.com/office/drawing/2014/main" val="1066403538"/>
                    </a:ext>
                  </a:extLst>
                </a:gridCol>
                <a:gridCol w="492369">
                  <a:extLst>
                    <a:ext uri="{9D8B030D-6E8A-4147-A177-3AD203B41FA5}">
                      <a16:colId xmlns:a16="http://schemas.microsoft.com/office/drawing/2014/main" val="2386005084"/>
                    </a:ext>
                  </a:extLst>
                </a:gridCol>
                <a:gridCol w="1758462">
                  <a:extLst>
                    <a:ext uri="{9D8B030D-6E8A-4147-A177-3AD203B41FA5}">
                      <a16:colId xmlns:a16="http://schemas.microsoft.com/office/drawing/2014/main" val="682074576"/>
                    </a:ext>
                  </a:extLst>
                </a:gridCol>
                <a:gridCol w="633046">
                  <a:extLst>
                    <a:ext uri="{9D8B030D-6E8A-4147-A177-3AD203B41FA5}">
                      <a16:colId xmlns:a16="http://schemas.microsoft.com/office/drawing/2014/main" val="3754303024"/>
                    </a:ext>
                  </a:extLst>
                </a:gridCol>
                <a:gridCol w="1828800">
                  <a:extLst>
                    <a:ext uri="{9D8B030D-6E8A-4147-A177-3AD203B41FA5}">
                      <a16:colId xmlns:a16="http://schemas.microsoft.com/office/drawing/2014/main" val="3319827490"/>
                    </a:ext>
                  </a:extLst>
                </a:gridCol>
                <a:gridCol w="492369">
                  <a:extLst>
                    <a:ext uri="{9D8B030D-6E8A-4147-A177-3AD203B41FA5}">
                      <a16:colId xmlns:a16="http://schemas.microsoft.com/office/drawing/2014/main" val="106279253"/>
                    </a:ext>
                  </a:extLst>
                </a:gridCol>
              </a:tblGrid>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091139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12756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152081"/>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778353"/>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798879"/>
                  </a:ext>
                </a:extLst>
              </a:tr>
              <a:tr h="608185">
                <a:tc>
                  <a:txBody>
                    <a:bodyPr/>
                    <a:lstStyle/>
                    <a:p>
                      <a:pPr algn="ctr">
                        <a:lnSpc>
                          <a:spcPct val="107000"/>
                        </a:lnSpc>
                        <a:spcAft>
                          <a:spcPts val="0"/>
                        </a:spcAft>
                      </a:pP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924555"/>
                  </a:ext>
                </a:extLst>
              </a:tr>
            </a:tbl>
          </a:graphicData>
        </a:graphic>
      </p:graphicFrame>
      <p:sp>
        <p:nvSpPr>
          <p:cNvPr id="8" name="Rectangle 7">
            <a:hlinkClick r:id="" action="ppaction://noaction">
              <a:snd r:embed="rId4" name="3_1.wav"/>
            </a:hlinkClick>
            <a:extLst>
              <a:ext uri="{FF2B5EF4-FFF2-40B4-BE49-F238E27FC236}">
                <a16:creationId xmlns:a16="http://schemas.microsoft.com/office/drawing/2014/main" id="{732F3E8C-A901-4AC1-97D6-B4655C335EF2}"/>
              </a:ext>
            </a:extLst>
          </p:cNvPr>
          <p:cNvSpPr/>
          <p:nvPr/>
        </p:nvSpPr>
        <p:spPr>
          <a:xfrm>
            <a:off x="270215" y="20680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5" name="2_2.wav"/>
            </a:hlinkClick>
            <a:extLst>
              <a:ext uri="{FF2B5EF4-FFF2-40B4-BE49-F238E27FC236}">
                <a16:creationId xmlns:a16="http://schemas.microsoft.com/office/drawing/2014/main" id="{891240E2-DA0F-4647-8FE7-8701E0765EA8}"/>
              </a:ext>
            </a:extLst>
          </p:cNvPr>
          <p:cNvSpPr/>
          <p:nvPr/>
        </p:nvSpPr>
        <p:spPr>
          <a:xfrm>
            <a:off x="270213" y="267293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6" name="3_3.wav"/>
            </a:hlinkClick>
            <a:extLst>
              <a:ext uri="{FF2B5EF4-FFF2-40B4-BE49-F238E27FC236}">
                <a16:creationId xmlns:a16="http://schemas.microsoft.com/office/drawing/2014/main" id="{7E28A838-C528-46E0-A9D3-D26779F851D5}"/>
              </a:ext>
            </a:extLst>
          </p:cNvPr>
          <p:cNvSpPr/>
          <p:nvPr/>
        </p:nvSpPr>
        <p:spPr>
          <a:xfrm>
            <a:off x="270213" y="328937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3_4.wav"/>
            </a:hlinkClick>
            <a:extLst>
              <a:ext uri="{FF2B5EF4-FFF2-40B4-BE49-F238E27FC236}">
                <a16:creationId xmlns:a16="http://schemas.microsoft.com/office/drawing/2014/main" id="{3D21F499-5F53-447B-ABAA-1A92F782B553}"/>
              </a:ext>
            </a:extLst>
          </p:cNvPr>
          <p:cNvSpPr/>
          <p:nvPr/>
        </p:nvSpPr>
        <p:spPr>
          <a:xfrm>
            <a:off x="274011" y="385113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hlinkClick r:id="" action="ppaction://noaction">
              <a:snd r:embed="rId8" name="3_5.wav"/>
            </a:hlinkClick>
            <a:extLst>
              <a:ext uri="{FF2B5EF4-FFF2-40B4-BE49-F238E27FC236}">
                <a16:creationId xmlns:a16="http://schemas.microsoft.com/office/drawing/2014/main" id="{E146B8BE-7173-48F7-8F31-C3FAC2BA3367}"/>
              </a:ext>
            </a:extLst>
          </p:cNvPr>
          <p:cNvSpPr/>
          <p:nvPr/>
        </p:nvSpPr>
        <p:spPr>
          <a:xfrm>
            <a:off x="274011" y="4455894"/>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4" name="Rectangle 13">
            <a:hlinkClick r:id="" action="ppaction://noaction">
              <a:snd r:embed="rId9" name="3_6.wav"/>
            </a:hlinkClick>
            <a:extLst>
              <a:ext uri="{FF2B5EF4-FFF2-40B4-BE49-F238E27FC236}">
                <a16:creationId xmlns:a16="http://schemas.microsoft.com/office/drawing/2014/main" id="{BAA99AEF-6692-430D-803B-2A79F10BEAD0}"/>
              </a:ext>
            </a:extLst>
          </p:cNvPr>
          <p:cNvSpPr/>
          <p:nvPr/>
        </p:nvSpPr>
        <p:spPr>
          <a:xfrm>
            <a:off x="288079" y="5074717"/>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Tree>
    <p:extLst>
      <p:ext uri="{BB962C8B-B14F-4D97-AF65-F5344CB8AC3E}">
        <p14:creationId xmlns:p14="http://schemas.microsoft.com/office/powerpoint/2010/main" val="8404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3" name="Rectangle 2">
            <a:extLst>
              <a:ext uri="{FF2B5EF4-FFF2-40B4-BE49-F238E27FC236}">
                <a16:creationId xmlns:a16="http://schemas.microsoft.com/office/drawing/2014/main" id="{2F0F38E9-4757-49EC-BBEF-14AA9CEAAEE3}"/>
              </a:ext>
            </a:extLst>
          </p:cNvPr>
          <p:cNvSpPr/>
          <p:nvPr/>
        </p:nvSpPr>
        <p:spPr>
          <a:xfrm>
            <a:off x="234462" y="496650"/>
            <a:ext cx="12959068" cy="574099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Spanish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b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Quique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va a menudo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 la piscina.		Quique _______ ______ to the swimming pool.</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Escucha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 ruido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S/he hears ____ _________.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Tu tío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pasea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por</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la calle.			 __________ ________ walks _________ the street.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Beben</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chocolate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caliente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 __________ ________ chocolate.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¿Juegas al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escondite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Are you playing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_______________________?</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Tengo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una tarea importante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hoy.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 have ____ ______________ ___________ today.	</a:t>
            </a:r>
            <a:br>
              <a:rPr lang="en-GB" dirty="0">
                <a:latin typeface="Calibri" panose="020F0502020204030204" pitchFamily="34" charset="0"/>
                <a:ea typeface="DengXia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a:t>
            </a:r>
            <a:r>
              <a:rPr lang="en-GB" sz="20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Voy</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lago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sábado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 ____ __________ to the _______ on Saturday?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Mi primo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organiza la mochila.		___ _______ is organising the bag.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Nunca</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comemos chocolate.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We ____________ eat chocolate.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Leo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sobre una isla</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 am reading _________ ___ _________.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38608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10931719" y="1042412"/>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995AE36D-4BFC-45EC-A9D2-7D5BE2D77322}"/>
              </a:ext>
            </a:extLst>
          </p:cNvPr>
          <p:cNvSpPr/>
          <p:nvPr/>
        </p:nvSpPr>
        <p:spPr>
          <a:xfrm>
            <a:off x="260139" y="843981"/>
            <a:ext cx="12304255" cy="6014019"/>
          </a:xfrm>
          <a:prstGeom prst="rect">
            <a:avLst/>
          </a:prstGeom>
        </p:spPr>
        <p:txBody>
          <a:bodyPr wrap="square">
            <a:spAutoFit/>
          </a:bodyPr>
          <a:lstStyle/>
          <a:p>
            <a:pPr>
              <a:lnSpc>
                <a:spcPct val="107000"/>
              </a:lnSpc>
              <a:spcAft>
                <a:spcPts val="80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Translate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 complete the Spanish sentence.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It is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common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in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Peru</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Es ___________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Going</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to school is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fun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 a la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escuela</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es 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I have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my things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Tengo_____________ 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dress</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 smart.			____ ____________ es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elegante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Being</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in</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forest</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 normal.	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 ________ es normal.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restaurant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special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____ ________________ es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She is 13</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years old.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 ________________ años.	    (write </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Where are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your friends</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Dónde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están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 ____________?</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end</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of the film es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difficult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 ______ de la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película</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es _________.(write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My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favourite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sport is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football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Mi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deporte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___________ es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28233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4954</TotalTime>
  <Words>4690</Words>
  <Application>Microsoft Office PowerPoint</Application>
  <PresentationFormat>Widescreen</PresentationFormat>
  <Paragraphs>1108</Paragraphs>
  <Slides>27</Slides>
  <Notes>26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27</vt:i4>
      </vt:variant>
    </vt:vector>
  </HeadingPairs>
  <TitlesOfParts>
    <vt:vector size="42" baseType="lpstr">
      <vt:lpstr>MS Gothic</vt:lpstr>
      <vt:lpstr>Arial</vt:lpstr>
      <vt:lpstr>Calibri</vt:lpstr>
      <vt:lpstr>Calibri Light</vt:lpstr>
      <vt:lpstr>Century Gothic</vt:lpstr>
      <vt:lpstr>Modern Love</vt:lpstr>
      <vt:lpstr>Montserrat Medium</vt:lpstr>
      <vt:lpstr>Segoe Print</vt:lpstr>
      <vt:lpstr>Segoe UI Symbol</vt:lpstr>
      <vt:lpstr>Symbol</vt:lpstr>
      <vt:lpstr>Times New Roman</vt:lpstr>
      <vt:lpstr>Wingdings</vt:lpstr>
      <vt:lpstr>Office Theme</vt:lpstr>
      <vt:lpstr>1_Office Theme</vt:lpstr>
      <vt:lpstr>2_Office Theme</vt:lpstr>
      <vt:lpstr>español, con Sofía</vt:lpstr>
      <vt:lpstr>Saying where you are going and what there is there</vt:lpstr>
      <vt:lpstr>escuchar</vt:lpstr>
      <vt:lpstr>escuchar</vt:lpstr>
      <vt:lpstr>escuchar</vt:lpstr>
      <vt:lpstr>escuchar</vt:lpstr>
      <vt:lpstr>escuchar</vt:lpstr>
      <vt:lpstr>leer</vt:lpstr>
      <vt:lpstr>escribir</vt:lpstr>
      <vt:lpstr>leer</vt:lpstr>
      <vt:lpstr>leer</vt:lpstr>
      <vt:lpstr>leer</vt:lpstr>
      <vt:lpstr>leer</vt:lpstr>
      <vt:lpstr>escribir</vt:lpstr>
      <vt:lpstr>Saying where you are going and what there is there</vt:lpstr>
      <vt:lpstr>escuchar</vt:lpstr>
      <vt:lpstr>escuchar</vt:lpstr>
      <vt:lpstr>escuchar</vt:lpstr>
      <vt:lpstr>escuchar</vt:lpstr>
      <vt:lpstr>escuchar</vt:lpstr>
      <vt:lpstr>leer</vt:lpstr>
      <vt:lpstr>escribir</vt:lpstr>
      <vt:lpstr>leer</vt:lpstr>
      <vt:lpstr>leer</vt:lpstr>
      <vt:lpstr>leer</vt:lpstr>
      <vt:lpstr>leer</vt:lpstr>
      <vt:lpstr>escribir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53</cp:revision>
  <dcterms:created xsi:type="dcterms:W3CDTF">2021-09-24T10:38:38Z</dcterms:created>
  <dcterms:modified xsi:type="dcterms:W3CDTF">2023-03-15T07:24:59Z</dcterms:modified>
</cp:coreProperties>
</file>