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49" r:id="rId2"/>
    <p:sldId id="275" r:id="rId3"/>
    <p:sldId id="491" r:id="rId4"/>
    <p:sldId id="490" r:id="rId5"/>
    <p:sldId id="483" r:id="rId6"/>
    <p:sldId id="462" r:id="rId7"/>
    <p:sldId id="443" r:id="rId8"/>
    <p:sldId id="485" r:id="rId9"/>
    <p:sldId id="474" r:id="rId10"/>
    <p:sldId id="489" r:id="rId11"/>
    <p:sldId id="352" r:id="rId12"/>
    <p:sldId id="476" r:id="rId13"/>
    <p:sldId id="477" r:id="rId14"/>
    <p:sldId id="478" r:id="rId15"/>
    <p:sldId id="479" r:id="rId16"/>
    <p:sldId id="480" r:id="rId17"/>
    <p:sldId id="481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3C2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 autoAdjust="0"/>
    <p:restoredTop sz="83360" autoAdjust="0"/>
  </p:normalViewPr>
  <p:slideViewPr>
    <p:cSldViewPr snapToGrid="0">
      <p:cViewPr varScale="1">
        <p:scale>
          <a:sx n="95" d="100"/>
          <a:sy n="95" d="100"/>
        </p:scale>
        <p:origin x="468" y="84"/>
      </p:cViewPr>
      <p:guideLst/>
    </p:cSldViewPr>
  </p:slideViewPr>
  <p:outlineViewPr>
    <p:cViewPr>
      <p:scale>
        <a:sx n="33" d="100"/>
        <a:sy n="33" d="100"/>
      </p:scale>
      <p:origin x="0" y="-17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031B-34DE-4A78-9E82-37C557B46456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5CB3E-F697-4EF5-82C2-431E736C4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  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  <a:tabLst/>
              <a:defRPr/>
            </a:pPr>
            <a:r>
              <a:rPr lang="en-GB" sz="8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Phonics: </a:t>
            </a:r>
            <a:r>
              <a:rPr lang="es-ES" sz="10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Weak</a:t>
            </a:r>
            <a:r>
              <a:rPr lang="es-ES" sz="10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s-ES" sz="10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vowel</a:t>
            </a:r>
            <a:r>
              <a:rPr lang="es-ES" sz="10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[u] c</a:t>
            </a:r>
            <a:r>
              <a:rPr lang="es-ES" sz="10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uá</a:t>
            </a:r>
            <a:r>
              <a:rPr lang="es-ES" sz="10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ndo [138] </a:t>
            </a:r>
            <a:r>
              <a:rPr lang="es-ES" sz="10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puente</a:t>
            </a:r>
            <a:r>
              <a:rPr lang="es-ES" sz="10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s-ES" sz="10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[1715] </a:t>
            </a:r>
            <a:r>
              <a:rPr lang="es-ES" sz="10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antiguo</a:t>
            </a:r>
            <a:r>
              <a:rPr lang="es-ES" sz="10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[446]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</a:pPr>
            <a:r>
              <a:rPr lang="en-GB" sz="10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  <a:r>
              <a:rPr lang="en-GB" sz="10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cuál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[445] día [65] </a:t>
            </a:r>
            <a:r>
              <a:rPr lang="es-ES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espectáculo</a:t>
            </a:r>
            <a:r>
              <a:rPr lang="es-ES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[1622] </a:t>
            </a:r>
            <a:r>
              <a:rPr lang="es-ES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exposición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[1317]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fecha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[756] lunes [1370] martes [3101] miércoles [1816] jueves [1650] viernes [1259] sábado [1179] domingo [693]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</a:pPr>
            <a:r>
              <a:rPr lang="en-GB" sz="10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 [ser, 7] está [estar 21] negativo [1804] perdido [1899] positivo [1188] preparado [2092] tranquilo [1093] mi [37] demasiado [494] hoy [167] normalmente [1696] pero [30]</a:t>
            </a:r>
            <a:endParaRPr lang="en-GB" sz="1000" b="1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</a:pPr>
            <a:r>
              <a:rPr lang="en-GB" sz="10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2: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cumpleaños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[3372]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mes 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[288]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enero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[1173]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febrero 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[1419]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marzo 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[1231]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abril 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[1064]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mayo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[909]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junio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[1035]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julio 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[659]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septiembre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[1150]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octubre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[1242]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noviembre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[1434]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diciembre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[1165]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cuándo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[138]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mi 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[37]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tu 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[53]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 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[5]</a:t>
            </a:r>
            <a:r>
              <a:rPr lang="es-ES" sz="800"/>
              <a:t> </a:t>
            </a:r>
            <a:endParaRPr lang="es-ES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&amp;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5 minutes</a:t>
            </a:r>
            <a:br>
              <a:rPr lang="en-GB" b="0" baseline="0" dirty="0"/>
            </a:br>
            <a:r>
              <a:rPr lang="en-GB" b="1" dirty="0"/>
              <a:t>Aim: </a:t>
            </a:r>
            <a:r>
              <a:rPr lang="en-GB" b="0" dirty="0"/>
              <a:t>to use del  / de la in guided oral production (7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 (slides 1-3)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Ask students to think if they need del / de la for “</a:t>
            </a:r>
            <a:r>
              <a:rPr lang="en-GB" b="0" dirty="0" err="1"/>
              <a:t>concierto</a:t>
            </a:r>
            <a:r>
              <a:rPr lang="en-GB" b="0" dirty="0"/>
              <a:t>”.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show correct answer (del)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Elicit whole question from students.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 (slides 4-7)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  <a:br>
              <a:rPr lang="en-GB" b="0" baseline="0" dirty="0"/>
            </a:br>
            <a:r>
              <a:rPr lang="en-GB" b="0" dirty="0"/>
              <a:t>Prompt students to elicit the whole question in Spanish, considering whether they need ‘del’ or ‘de la’.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Ask students to work in pairs to say the whole questions out loud (15-20s)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show correct answer</a:t>
            </a:r>
          </a:p>
          <a:p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dirty="0"/>
          </a:p>
          <a:p>
            <a:endParaRPr lang="en-GB" dirty="0"/>
          </a:p>
          <a:p>
            <a:endParaRPr lang="en-GB" b="1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058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618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774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 (slides 4-7)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  <a:br>
              <a:rPr lang="en-GB" b="0" baseline="0" dirty="0"/>
            </a:br>
            <a:r>
              <a:rPr lang="en-GB" b="0" dirty="0"/>
              <a:t>Prompt students to elicit the whole question in Spanish, considering whether they need ‘del’ or ‘de la’.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Ask students to work in pairs to say the whole questions out loud (15-20s)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show correct answer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517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239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638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24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970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Need to add </a:t>
            </a:r>
            <a:r>
              <a:rPr lang="en-US" b="1" dirty="0" err="1"/>
              <a:t>autor</a:t>
            </a:r>
            <a:r>
              <a:rPr lang="en-US" b="1" dirty="0"/>
              <a:t> and euro </a:t>
            </a:r>
            <a:r>
              <a:rPr lang="en-US" b="1"/>
              <a:t>to audio.</a:t>
            </a:r>
          </a:p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 ‘strong’ vowels and introduce the ‘weak’ vowel [u].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attaches to a strong vowel to create a diphthong, where one vowel ‘glides’ into another.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gives explanation.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models pronunciation and/or plays audio.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say the three words in chorus.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clarifies the meaning of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puente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antiguo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are unknown items.</a:t>
            </a:r>
          </a:p>
          <a:p>
            <a:pPr marL="228600" indent="-228600">
              <a:buAutoNum type="arabicPeriod"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Transcript: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cuándo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puente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antiguo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</a:t>
            </a:r>
          </a:p>
          <a:p>
            <a:pPr marL="228600" indent="-228600">
              <a:buAutoNum type="arabicPeriod"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weak vowel [i] will be introduced next lesson / week 6.</a:t>
            </a:r>
          </a:p>
          <a:p>
            <a:br>
              <a:rPr lang="en-GB" dirty="0"/>
            </a:br>
            <a:r>
              <a:rPr lang="en-GB" b="1" dirty="0"/>
              <a:t>Frequency of unknown words and cognates</a:t>
            </a:r>
            <a:r>
              <a:rPr lang="en-GB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antiguo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[446] 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puente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[1715] 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autor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[513] 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euro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[2435]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472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4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</a:t>
            </a:r>
            <a:r>
              <a:rPr lang="en-GB" b="0" baseline="0" dirty="0"/>
              <a:t>practise aural comprehension and spoken production of numbers 11-30.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 instruction in Spanish.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pupils to write the number (not the word) – here we focus on the link between sound and meaning.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speaker icon to play the recording.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make all numbers disappear and elicit numbers in Spanish from pupils, in the order they were mentioned (each number appears on an individual click).</a:t>
            </a:r>
          </a:p>
          <a:p>
            <a:pPr marL="228600" indent="-228600">
              <a:buAutoNum type="arabicPeriod"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705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¿</a:t>
            </a:r>
            <a:r>
              <a:rPr lang="en-GB" b="0" dirty="0" err="1"/>
              <a:t>cuál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explain the uses the </a:t>
            </a:r>
            <a:r>
              <a:rPr lang="en-GB" b="0" baseline="0" dirty="0" err="1"/>
              <a:t>cuál</a:t>
            </a:r>
            <a:r>
              <a:rPr lang="en-GB" b="0" baseline="0" dirty="0"/>
              <a:t>, </a:t>
            </a:r>
            <a:r>
              <a:rPr lang="en-GB" b="0" baseline="0" dirty="0" err="1"/>
              <a:t>qué</a:t>
            </a:r>
            <a:r>
              <a:rPr lang="en-GB" b="0" baseline="0" dirty="0"/>
              <a:t> and </a:t>
            </a:r>
            <a:r>
              <a:rPr lang="en-GB" b="0" baseline="0" dirty="0" err="1"/>
              <a:t>cuándo</a:t>
            </a:r>
            <a:r>
              <a:rPr lang="en-GB" b="0" baseline="0" dirty="0"/>
              <a:t> in questions about dates.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040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5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aural differentiation of different questions about dates based on word order.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the message icon to hear the question.  The question word is obscured by a beep.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Pupils decide which question word is missing based on word order and vocabulary.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bring up answer ticks and written versions of the full questions.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Cuándo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es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concierto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Cuál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es la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fecha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hoy?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Qué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día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hoy?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Qué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mes es?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¿Es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noviembre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Cuál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es la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fecha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fiesta?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Cuándo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es el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Rubén?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244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2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spoken recall of the days of the week.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to bring up instruction in Spanish.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Click to elicit pupils’ oral translation of the days of the week in a jumbled order.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Pupils try to say the word before the animation is finished. The Spanish word appears after each animation.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Finally, click to reveal the English again. Elicit all of the days in Spanish one more time.</a:t>
            </a:r>
            <a:endParaRPr lang="en-GB" b="0" dirty="0">
              <a:effectLst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041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learn the contraction ‘of the’ (del / de la)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360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5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listen out for ‘del’ &amp; ‘de la’.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Read instructions in Spanish.</a:t>
            </a:r>
            <a:br>
              <a:rPr lang="en-GB" b="0" baseline="0" dirty="0"/>
            </a:br>
            <a:r>
              <a:rPr lang="en-GB" b="0" baseline="0" dirty="0"/>
              <a:t>2. Students to write (del / de la) or tick the correct column for del / de 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Click one time to bring tick, and another time to display correct word (del / de la).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After feedback, ask students to think about how to work out whether they need ‘del’ &amp; ‘de la’ &amp; elicit gender of each noun.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1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audio" Target="../media/audio54.wav"/><Relationship Id="rId3" Type="http://schemas.openxmlformats.org/officeDocument/2006/relationships/audio" Target="../media/audio49.wav"/><Relationship Id="rId7" Type="http://schemas.openxmlformats.org/officeDocument/2006/relationships/audio" Target="../media/audio50.wav"/><Relationship Id="rId12" Type="http://schemas.openxmlformats.org/officeDocument/2006/relationships/audio" Target="../media/audio5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audio" Target="../media/audio52.wav"/><Relationship Id="rId5" Type="http://schemas.microsoft.com/office/2007/relationships/hdphoto" Target="../media/hdphoto7.wdp"/><Relationship Id="rId15" Type="http://schemas.openxmlformats.org/officeDocument/2006/relationships/audio" Target="../media/audio56.wav"/><Relationship Id="rId10" Type="http://schemas.openxmlformats.org/officeDocument/2006/relationships/audio" Target="../media/audio51.wav"/><Relationship Id="rId4" Type="http://schemas.openxmlformats.org/officeDocument/2006/relationships/image" Target="../media/image59.png"/><Relationship Id="rId9" Type="http://schemas.openxmlformats.org/officeDocument/2006/relationships/image" Target="../media/image58.svg"/><Relationship Id="rId14" Type="http://schemas.openxmlformats.org/officeDocument/2006/relationships/audio" Target="../media/audio5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57.wav"/><Relationship Id="rId7" Type="http://schemas.openxmlformats.org/officeDocument/2006/relationships/audio" Target="../media/audio58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audio" Target="../media/audio59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8.wav"/><Relationship Id="rId5" Type="http://schemas.openxmlformats.org/officeDocument/2006/relationships/image" Target="../media/image61.png"/><Relationship Id="rId4" Type="http://schemas.openxmlformats.org/officeDocument/2006/relationships/image" Target="../media/image7.png"/><Relationship Id="rId9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audio" Target="../media/audio60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8.wav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audio" Target="../media/audio6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8.wav"/><Relationship Id="rId5" Type="http://schemas.openxmlformats.org/officeDocument/2006/relationships/image" Target="../media/image62.png"/><Relationship Id="rId4" Type="http://schemas.openxmlformats.org/officeDocument/2006/relationships/image" Target="../media/image7.png"/><Relationship Id="rId9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audio" Target="../media/audio62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8.wav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audio" Target="../media/audio63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8.wav"/><Relationship Id="rId5" Type="http://schemas.openxmlformats.org/officeDocument/2006/relationships/image" Target="../media/image61.png"/><Relationship Id="rId4" Type="http://schemas.openxmlformats.org/officeDocument/2006/relationships/image" Target="../media/image7.png"/><Relationship Id="rId9" Type="http://schemas.openxmlformats.org/officeDocument/2006/relationships/image" Target="../media/image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audio" Target="../media/audio64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8.wav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3.wav"/><Relationship Id="rId18" Type="http://schemas.openxmlformats.org/officeDocument/2006/relationships/image" Target="../media/image14.png"/><Relationship Id="rId26" Type="http://schemas.microsoft.com/office/2007/relationships/hdphoto" Target="../media/hdphoto4.wdp"/><Relationship Id="rId39" Type="http://schemas.openxmlformats.org/officeDocument/2006/relationships/image" Target="../media/image28.png"/><Relationship Id="rId21" Type="http://schemas.openxmlformats.org/officeDocument/2006/relationships/image" Target="../media/image16.png"/><Relationship Id="rId34" Type="http://schemas.openxmlformats.org/officeDocument/2006/relationships/image" Target="../media/image24.png"/><Relationship Id="rId42" Type="http://schemas.openxmlformats.org/officeDocument/2006/relationships/image" Target="../media/image31.png"/><Relationship Id="rId47" Type="http://schemas.openxmlformats.org/officeDocument/2006/relationships/image" Target="../media/image36.png"/><Relationship Id="rId50" Type="http://schemas.openxmlformats.org/officeDocument/2006/relationships/image" Target="../media/image39.png"/><Relationship Id="rId7" Type="http://schemas.openxmlformats.org/officeDocument/2006/relationships/audio" Target="../media/audio7.wav"/><Relationship Id="rId2" Type="http://schemas.openxmlformats.org/officeDocument/2006/relationships/audio" Target="../media/media1.wav"/><Relationship Id="rId16" Type="http://schemas.openxmlformats.org/officeDocument/2006/relationships/audio" Target="../media/audio16.wav"/><Relationship Id="rId29" Type="http://schemas.openxmlformats.org/officeDocument/2006/relationships/image" Target="../media/image20.png"/><Relationship Id="rId11" Type="http://schemas.openxmlformats.org/officeDocument/2006/relationships/audio" Target="../media/audio11.wav"/><Relationship Id="rId24" Type="http://schemas.microsoft.com/office/2007/relationships/hdphoto" Target="../media/hdphoto3.wdp"/><Relationship Id="rId32" Type="http://schemas.microsoft.com/office/2007/relationships/hdphoto" Target="../media/hdphoto6.wdp"/><Relationship Id="rId37" Type="http://schemas.openxmlformats.org/officeDocument/2006/relationships/image" Target="../media/image27.png"/><Relationship Id="rId40" Type="http://schemas.openxmlformats.org/officeDocument/2006/relationships/image" Target="../media/image29.png"/><Relationship Id="rId45" Type="http://schemas.openxmlformats.org/officeDocument/2006/relationships/image" Target="../media/image34.png"/><Relationship Id="rId5" Type="http://schemas.openxmlformats.org/officeDocument/2006/relationships/audio" Target="../media/audio5.wav"/><Relationship Id="rId15" Type="http://schemas.openxmlformats.org/officeDocument/2006/relationships/audio" Target="../media/audio15.wav"/><Relationship Id="rId23" Type="http://schemas.openxmlformats.org/officeDocument/2006/relationships/image" Target="../media/image17.png"/><Relationship Id="rId28" Type="http://schemas.microsoft.com/office/2007/relationships/hdphoto" Target="../media/hdphoto5.wdp"/><Relationship Id="rId36" Type="http://schemas.openxmlformats.org/officeDocument/2006/relationships/image" Target="../media/image26.png"/><Relationship Id="rId49" Type="http://schemas.openxmlformats.org/officeDocument/2006/relationships/image" Target="../media/image38.png"/><Relationship Id="rId10" Type="http://schemas.openxmlformats.org/officeDocument/2006/relationships/audio" Target="../media/audio10.wav"/><Relationship Id="rId19" Type="http://schemas.openxmlformats.org/officeDocument/2006/relationships/image" Target="../media/image15.png"/><Relationship Id="rId31" Type="http://schemas.openxmlformats.org/officeDocument/2006/relationships/image" Target="../media/image22.png"/><Relationship Id="rId44" Type="http://schemas.openxmlformats.org/officeDocument/2006/relationships/image" Target="../media/image33.png"/><Relationship Id="rId52" Type="http://schemas.openxmlformats.org/officeDocument/2006/relationships/image" Target="../media/image41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9.wav"/><Relationship Id="rId14" Type="http://schemas.openxmlformats.org/officeDocument/2006/relationships/audio" Target="../media/audio14.wav"/><Relationship Id="rId22" Type="http://schemas.microsoft.com/office/2007/relationships/hdphoto" Target="../media/hdphoto2.wdp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openxmlformats.org/officeDocument/2006/relationships/image" Target="../media/image25.png"/><Relationship Id="rId43" Type="http://schemas.openxmlformats.org/officeDocument/2006/relationships/image" Target="../media/image32.png"/><Relationship Id="rId48" Type="http://schemas.openxmlformats.org/officeDocument/2006/relationships/image" Target="../media/image37.png"/><Relationship Id="rId8" Type="http://schemas.openxmlformats.org/officeDocument/2006/relationships/audio" Target="../media/audio8.wav"/><Relationship Id="rId51" Type="http://schemas.openxmlformats.org/officeDocument/2006/relationships/image" Target="../media/image40.png"/><Relationship Id="rId3" Type="http://schemas.openxmlformats.org/officeDocument/2006/relationships/slideLayout" Target="../slideLayouts/slideLayout6.xml"/><Relationship Id="rId12" Type="http://schemas.openxmlformats.org/officeDocument/2006/relationships/audio" Target="../media/audio12.wav"/><Relationship Id="rId17" Type="http://schemas.openxmlformats.org/officeDocument/2006/relationships/audio" Target="../media/audio17.wav"/><Relationship Id="rId25" Type="http://schemas.openxmlformats.org/officeDocument/2006/relationships/image" Target="../media/image18.png"/><Relationship Id="rId33" Type="http://schemas.openxmlformats.org/officeDocument/2006/relationships/image" Target="../media/image23.png"/><Relationship Id="rId38" Type="http://schemas.openxmlformats.org/officeDocument/2006/relationships/audio" Target="../media/audio18.wav"/><Relationship Id="rId46" Type="http://schemas.openxmlformats.org/officeDocument/2006/relationships/image" Target="../media/image35.png"/><Relationship Id="rId20" Type="http://schemas.microsoft.com/office/2007/relationships/hdphoto" Target="../media/hdphoto1.wdp"/><Relationship Id="rId41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9.wav"/><Relationship Id="rId7" Type="http://schemas.openxmlformats.org/officeDocument/2006/relationships/image" Target="../media/image43.gif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audio" Target="../media/audio20.wav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0.wav"/><Relationship Id="rId7" Type="http://schemas.openxmlformats.org/officeDocument/2006/relationships/audio" Target="../media/audio2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image" Target="../media/image48.png"/><Relationship Id="rId18" Type="http://schemas.openxmlformats.org/officeDocument/2006/relationships/audio" Target="../media/audio37.wav"/><Relationship Id="rId3" Type="http://schemas.openxmlformats.org/officeDocument/2006/relationships/audio" Target="../media/audio25.wav"/><Relationship Id="rId7" Type="http://schemas.openxmlformats.org/officeDocument/2006/relationships/audio" Target="../media/audio29.wav"/><Relationship Id="rId12" Type="http://schemas.openxmlformats.org/officeDocument/2006/relationships/audio" Target="../media/audio32.wav"/><Relationship Id="rId17" Type="http://schemas.openxmlformats.org/officeDocument/2006/relationships/audio" Target="../media/audio36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5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11" Type="http://schemas.openxmlformats.org/officeDocument/2006/relationships/audio" Target="../media/audio31.wav"/><Relationship Id="rId5" Type="http://schemas.openxmlformats.org/officeDocument/2006/relationships/audio" Target="../media/audio27.wav"/><Relationship Id="rId15" Type="http://schemas.openxmlformats.org/officeDocument/2006/relationships/audio" Target="../media/audio34.wav"/><Relationship Id="rId10" Type="http://schemas.openxmlformats.org/officeDocument/2006/relationships/audio" Target="../media/audio24.wav"/><Relationship Id="rId19" Type="http://schemas.openxmlformats.org/officeDocument/2006/relationships/image" Target="../media/image49.png"/><Relationship Id="rId4" Type="http://schemas.openxmlformats.org/officeDocument/2006/relationships/audio" Target="../media/audio26.wav"/><Relationship Id="rId9" Type="http://schemas.openxmlformats.org/officeDocument/2006/relationships/image" Target="../media/image14.png"/><Relationship Id="rId14" Type="http://schemas.openxmlformats.org/officeDocument/2006/relationships/audio" Target="../media/audio3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4.png"/><Relationship Id="rId18" Type="http://schemas.openxmlformats.org/officeDocument/2006/relationships/audio" Target="../media/audio46.wav"/><Relationship Id="rId3" Type="http://schemas.openxmlformats.org/officeDocument/2006/relationships/audio" Target="../media/audio38.wav"/><Relationship Id="rId21" Type="http://schemas.openxmlformats.org/officeDocument/2006/relationships/image" Target="../media/image58.svg"/><Relationship Id="rId7" Type="http://schemas.openxmlformats.org/officeDocument/2006/relationships/image" Target="../media/image50.png"/><Relationship Id="rId12" Type="http://schemas.openxmlformats.org/officeDocument/2006/relationships/audio" Target="../media/audio42.wav"/><Relationship Id="rId17" Type="http://schemas.openxmlformats.org/officeDocument/2006/relationships/audio" Target="../media/audio45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4.wav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0.wav"/><Relationship Id="rId11" Type="http://schemas.openxmlformats.org/officeDocument/2006/relationships/image" Target="../media/image53.svg"/><Relationship Id="rId5" Type="http://schemas.openxmlformats.org/officeDocument/2006/relationships/audio" Target="../media/audio39.wav"/><Relationship Id="rId15" Type="http://schemas.openxmlformats.org/officeDocument/2006/relationships/audio" Target="../media/audio43.wav"/><Relationship Id="rId10" Type="http://schemas.openxmlformats.org/officeDocument/2006/relationships/image" Target="../media/image52.png"/><Relationship Id="rId19" Type="http://schemas.openxmlformats.org/officeDocument/2006/relationships/image" Target="../media/image56.gif"/><Relationship Id="rId4" Type="http://schemas.openxmlformats.org/officeDocument/2006/relationships/image" Target="../media/image7.png"/><Relationship Id="rId9" Type="http://schemas.openxmlformats.org/officeDocument/2006/relationships/audio" Target="../media/audio41.wav"/><Relationship Id="rId14" Type="http://schemas.openxmlformats.org/officeDocument/2006/relationships/image" Target="../media/image5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audio" Target="../media/audio4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aphicFrame>
        <p:nvGraphicFramePr>
          <p:cNvPr id="31" name="Table 5">
            <a:extLst>
              <a:ext uri="{FF2B5EF4-FFF2-40B4-BE49-F238E27FC236}">
                <a16:creationId xmlns:a16="http://schemas.microsoft.com/office/drawing/2014/main" id="{3C13EE13-13B5-38D1-2029-A79ECBD67B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554967"/>
              </p:ext>
            </p:extLst>
          </p:nvPr>
        </p:nvGraphicFramePr>
        <p:xfrm>
          <a:off x="830614" y="1432876"/>
          <a:ext cx="9780236" cy="47552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70386">
                  <a:extLst>
                    <a:ext uri="{9D8B030D-6E8A-4147-A177-3AD203B41FA5}">
                      <a16:colId xmlns:a16="http://schemas.microsoft.com/office/drawing/2014/main" val="339378886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230038803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3936065829"/>
                    </a:ext>
                  </a:extLst>
                </a:gridCol>
              </a:tblGrid>
              <a:tr h="792535">
                <a:tc>
                  <a:txBody>
                    <a:bodyPr/>
                    <a:lstStyle/>
                    <a:p>
                      <a:pPr algn="ctr"/>
                      <a:endParaRPr lang="es-AR" sz="2400" b="1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80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 la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983992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¿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la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del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espectáculo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26752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¿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la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del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cumpleaños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51921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¿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la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la fiesta?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949463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¿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la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del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concierto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b="1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73033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¿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la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la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exposición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579209"/>
                  </a:ext>
                </a:extLst>
              </a:tr>
            </a:tbl>
          </a:graphicData>
        </a:graphic>
      </p:graphicFrame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1B8B29C-6E7F-B3C4-74BF-E77020376C38}"/>
              </a:ext>
            </a:extLst>
          </p:cNvPr>
          <p:cNvSpPr/>
          <p:nvPr/>
        </p:nvSpPr>
        <p:spPr>
          <a:xfrm>
            <a:off x="4190093" y="2412892"/>
            <a:ext cx="905163" cy="48128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39259E5-0EA0-354F-ECC4-503C5A8E44AE}"/>
              </a:ext>
            </a:extLst>
          </p:cNvPr>
          <p:cNvSpPr/>
          <p:nvPr/>
        </p:nvSpPr>
        <p:spPr>
          <a:xfrm>
            <a:off x="4157182" y="3133122"/>
            <a:ext cx="905163" cy="52322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E226E0-69C0-4FFD-909D-D63A4C5400CC}"/>
              </a:ext>
            </a:extLst>
          </p:cNvPr>
          <p:cNvSpPr/>
          <p:nvPr/>
        </p:nvSpPr>
        <p:spPr>
          <a:xfrm>
            <a:off x="4171042" y="3914333"/>
            <a:ext cx="905163" cy="52694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EAA2B6C-D451-52AB-F191-B3EF0F5D8968}"/>
              </a:ext>
            </a:extLst>
          </p:cNvPr>
          <p:cNvSpPr/>
          <p:nvPr/>
        </p:nvSpPr>
        <p:spPr>
          <a:xfrm>
            <a:off x="4190093" y="4757943"/>
            <a:ext cx="905163" cy="48128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3820C9E-672A-F9F7-B145-441843D42CC0}"/>
              </a:ext>
            </a:extLst>
          </p:cNvPr>
          <p:cNvSpPr/>
          <p:nvPr/>
        </p:nvSpPr>
        <p:spPr>
          <a:xfrm>
            <a:off x="4111362" y="5520104"/>
            <a:ext cx="983894" cy="54806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CBE9C55-768D-E436-5C5A-554C57A557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20" y="2329207"/>
            <a:ext cx="527765" cy="5497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F66BB2C-9FA5-7C66-020A-0638DAD3E8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954" y="3109451"/>
            <a:ext cx="527765" cy="54975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DA0D55C-32AB-5932-5FF5-ADA6971739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369" y="3902016"/>
            <a:ext cx="527765" cy="5497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C79C9C8-3855-0F89-40E2-6CDB54FED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230" y="4692443"/>
            <a:ext cx="527765" cy="5497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D0680F-F089-0198-A7E1-C659199EC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368" y="5536026"/>
            <a:ext cx="527765" cy="549755"/>
          </a:xfrm>
          <a:prstGeom prst="rect">
            <a:avLst/>
          </a:prstGeom>
        </p:spPr>
      </p:pic>
      <p:sp>
        <p:nvSpPr>
          <p:cNvPr id="44" name="Speech Bubble: Rectangle with Corners Rounded 43">
            <a:hlinkClick r:id="" action="ppaction://noaction">
              <a:snd r:embed="rId7" name="T1_W5_10.1.wav"/>
            </a:hlinkClick>
            <a:extLst>
              <a:ext uri="{FF2B5EF4-FFF2-40B4-BE49-F238E27FC236}">
                <a16:creationId xmlns:a16="http://schemas.microsoft.com/office/drawing/2014/main" id="{AA18CDFA-A74E-F9DD-7985-751D332DCE07}"/>
              </a:ext>
            </a:extLst>
          </p:cNvPr>
          <p:cNvSpPr/>
          <p:nvPr/>
        </p:nvSpPr>
        <p:spPr>
          <a:xfrm>
            <a:off x="924991" y="264741"/>
            <a:ext cx="3527316" cy="492037"/>
          </a:xfrm>
          <a:prstGeom prst="wedgeRoundRectCallout">
            <a:avLst>
              <a:gd name="adj1" fmla="val -53021"/>
              <a:gd name="adj2" fmla="val 447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 las frases.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5" name="Graphic 44" descr="Teacher">
            <a:extLst>
              <a:ext uri="{FF2B5EF4-FFF2-40B4-BE49-F238E27FC236}">
                <a16:creationId xmlns:a16="http://schemas.microsoft.com/office/drawing/2014/main" id="{A5A76CE1-C1D1-3E35-6BF8-1D196FF0AD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5805" y="-63377"/>
            <a:ext cx="914400" cy="914400"/>
          </a:xfrm>
          <a:prstGeom prst="rect">
            <a:avLst/>
          </a:prstGeom>
        </p:spPr>
      </p:pic>
      <p:sp>
        <p:nvSpPr>
          <p:cNvPr id="46" name="Rectangle 45">
            <a:hlinkClick r:id="" action="ppaction://noaction">
              <a:snd r:embed="rId10" name="T1_W5_10.4.wav"/>
            </a:hlinkClick>
            <a:extLst>
              <a:ext uri="{FF2B5EF4-FFF2-40B4-BE49-F238E27FC236}">
                <a16:creationId xmlns:a16="http://schemas.microsoft.com/office/drawing/2014/main" id="{DF699B49-F53D-D948-44CE-93514CFCE1F6}"/>
              </a:ext>
            </a:extLst>
          </p:cNvPr>
          <p:cNvSpPr/>
          <p:nvPr/>
        </p:nvSpPr>
        <p:spPr>
          <a:xfrm>
            <a:off x="360830" y="2355742"/>
            <a:ext cx="527765" cy="523220"/>
          </a:xfrm>
          <a:prstGeom prst="rect">
            <a:avLst/>
          </a:prstGeom>
          <a:solidFill>
            <a:srgbClr val="FFA3C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7" name="Rectangle 46">
            <a:hlinkClick r:id="" action="ppaction://noaction">
              <a:snd r:embed="rId11" name="T1_W5_10.6.wav"/>
            </a:hlinkClick>
            <a:extLst>
              <a:ext uri="{FF2B5EF4-FFF2-40B4-BE49-F238E27FC236}">
                <a16:creationId xmlns:a16="http://schemas.microsoft.com/office/drawing/2014/main" id="{4CFCDF25-ECE2-A66D-3DF6-92E214091FB8}"/>
              </a:ext>
            </a:extLst>
          </p:cNvPr>
          <p:cNvSpPr/>
          <p:nvPr/>
        </p:nvSpPr>
        <p:spPr>
          <a:xfrm>
            <a:off x="360833" y="3966651"/>
            <a:ext cx="527765" cy="523220"/>
          </a:xfrm>
          <a:prstGeom prst="rect">
            <a:avLst/>
          </a:prstGeom>
          <a:solidFill>
            <a:srgbClr val="FFA3C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8" name="Rectangle 47">
            <a:hlinkClick r:id="" action="ppaction://noaction">
              <a:snd r:embed="rId12" name="T1_W5_10.7.wav"/>
            </a:hlinkClick>
            <a:extLst>
              <a:ext uri="{FF2B5EF4-FFF2-40B4-BE49-F238E27FC236}">
                <a16:creationId xmlns:a16="http://schemas.microsoft.com/office/drawing/2014/main" id="{98766000-38A6-725A-FEE3-D043253D9CBF}"/>
              </a:ext>
            </a:extLst>
          </p:cNvPr>
          <p:cNvSpPr/>
          <p:nvPr/>
        </p:nvSpPr>
        <p:spPr>
          <a:xfrm>
            <a:off x="372353" y="4739178"/>
            <a:ext cx="527765" cy="523220"/>
          </a:xfrm>
          <a:prstGeom prst="rect">
            <a:avLst/>
          </a:prstGeom>
          <a:solidFill>
            <a:srgbClr val="FFA3C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9" name="Rectangle 48">
            <a:hlinkClick r:id="" action="ppaction://noaction">
              <a:snd r:embed="rId13" name="T1_W5_10.8.wav"/>
            </a:hlinkClick>
            <a:extLst>
              <a:ext uri="{FF2B5EF4-FFF2-40B4-BE49-F238E27FC236}">
                <a16:creationId xmlns:a16="http://schemas.microsoft.com/office/drawing/2014/main" id="{B42A6564-5999-0362-8C8D-DFD9B48A7E50}"/>
              </a:ext>
            </a:extLst>
          </p:cNvPr>
          <p:cNvSpPr/>
          <p:nvPr/>
        </p:nvSpPr>
        <p:spPr>
          <a:xfrm>
            <a:off x="379491" y="5531282"/>
            <a:ext cx="527765" cy="523220"/>
          </a:xfrm>
          <a:prstGeom prst="rect">
            <a:avLst/>
          </a:prstGeom>
          <a:solidFill>
            <a:srgbClr val="FFA3C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1" name="Rectangle 50">
            <a:hlinkClick r:id="" action="ppaction://noaction">
              <a:snd r:embed="rId14" name="T1_W5_10.5.wav"/>
            </a:hlinkClick>
            <a:extLst>
              <a:ext uri="{FF2B5EF4-FFF2-40B4-BE49-F238E27FC236}">
                <a16:creationId xmlns:a16="http://schemas.microsoft.com/office/drawing/2014/main" id="{D74454D5-B5D1-10DF-94DE-B0331DED098F}"/>
              </a:ext>
            </a:extLst>
          </p:cNvPr>
          <p:cNvSpPr/>
          <p:nvPr/>
        </p:nvSpPr>
        <p:spPr>
          <a:xfrm>
            <a:off x="364752" y="3127590"/>
            <a:ext cx="527765" cy="523220"/>
          </a:xfrm>
          <a:prstGeom prst="rect">
            <a:avLst/>
          </a:prstGeom>
          <a:solidFill>
            <a:srgbClr val="FFA3C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2" name="Speech Bubble: Rectangle with Corners Rounded 51">
            <a:hlinkClick r:id="" action="ppaction://noaction">
              <a:snd r:embed="rId3" name="T1_W5_10.2.wav"/>
            </a:hlinkClick>
            <a:extLst>
              <a:ext uri="{FF2B5EF4-FFF2-40B4-BE49-F238E27FC236}">
                <a16:creationId xmlns:a16="http://schemas.microsoft.com/office/drawing/2014/main" id="{3B867E60-EF86-5524-1A14-4EF0DD36CCC8}"/>
              </a:ext>
            </a:extLst>
          </p:cNvPr>
          <p:cNvSpPr/>
          <p:nvPr/>
        </p:nvSpPr>
        <p:spPr>
          <a:xfrm>
            <a:off x="3115740" y="851023"/>
            <a:ext cx="4351859" cy="483040"/>
          </a:xfrm>
          <a:prstGeom prst="wedgeRoundRectCallout">
            <a:avLst>
              <a:gd name="adj1" fmla="val 38905"/>
              <a:gd name="adj2" fmla="val 9518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‘del’ o ‘de la’?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15" name="T1_W5_10.3.wav"/>
            </a:hlinkClick>
            <a:extLst>
              <a:ext uri="{FF2B5EF4-FFF2-40B4-BE49-F238E27FC236}">
                <a16:creationId xmlns:a16="http://schemas.microsoft.com/office/drawing/2014/main" id="{3BF82CEC-1432-D558-0E5B-17CB313416C4}"/>
              </a:ext>
            </a:extLst>
          </p:cNvPr>
          <p:cNvSpPr txBox="1"/>
          <p:nvPr/>
        </p:nvSpPr>
        <p:spPr>
          <a:xfrm>
            <a:off x="7970899" y="767625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43BD7C7-A117-FD09-9007-1AF860F93D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028" y="669914"/>
            <a:ext cx="435411" cy="45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7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5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2C5EA7-02E1-4E18-BDD8-2D5168C6CDE8}"/>
              </a:ext>
            </a:extLst>
          </p:cNvPr>
          <p:cNvSpPr txBox="1"/>
          <p:nvPr/>
        </p:nvSpPr>
        <p:spPr>
          <a:xfrm>
            <a:off x="1625947" y="1360529"/>
            <a:ext cx="9020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C…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e… l… f…. []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concierto?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D9B820-DE89-46F4-BFEE-CA595B02BA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" y="1118349"/>
            <a:ext cx="1483419" cy="10615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AA5361-058E-45E8-B2CC-8D8626556391}"/>
              </a:ext>
            </a:extLst>
          </p:cNvPr>
          <p:cNvSpPr txBox="1"/>
          <p:nvPr/>
        </p:nvSpPr>
        <p:spPr>
          <a:xfrm>
            <a:off x="2410691" y="3207327"/>
            <a:ext cx="19127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5400" dirty="0">
                <a:solidFill>
                  <a:srgbClr val="0070C0"/>
                </a:solidFill>
                <a:latin typeface="Century Gothic" panose="020B0502020202020204" pitchFamily="34" charset="0"/>
              </a:rPr>
              <a:t>l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de </a:t>
            </a:r>
            <a:r>
              <a:rPr lang="en-GB" sz="5400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8A5336E-3D6D-462B-BFFE-D4E3BB9E64F7}"/>
              </a:ext>
            </a:extLst>
          </p:cNvPr>
          <p:cNvSpPr/>
          <p:nvPr/>
        </p:nvSpPr>
        <p:spPr>
          <a:xfrm>
            <a:off x="2410691" y="3271694"/>
            <a:ext cx="1912703" cy="877163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hlinkClick r:id="" action="ppaction://noaction">
              <a:snd r:embed="rId3" name="T1_W5_11.2.wav"/>
            </a:hlinkClick>
            <a:extLst>
              <a:ext uri="{FF2B5EF4-FFF2-40B4-BE49-F238E27FC236}">
                <a16:creationId xmlns:a16="http://schemas.microsoft.com/office/drawing/2014/main" id="{A1256410-88E8-4DED-BC31-9EE175FB3886}"/>
              </a:ext>
            </a:extLst>
          </p:cNvPr>
          <p:cNvSpPr txBox="1"/>
          <p:nvPr/>
        </p:nvSpPr>
        <p:spPr>
          <a:xfrm>
            <a:off x="1625946" y="1383461"/>
            <a:ext cx="90206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</a:t>
            </a:r>
            <a:r>
              <a:rPr lang="es-ES" sz="4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concierto?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 descr="Musicians, Jazz, Music, Instruments">
            <a:extLst>
              <a:ext uri="{FF2B5EF4-FFF2-40B4-BE49-F238E27FC236}">
                <a16:creationId xmlns:a16="http://schemas.microsoft.com/office/drawing/2014/main" id="{43F85EF3-3974-4420-8F17-D3AD1A211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82" y="2672166"/>
            <a:ext cx="3433393" cy="25769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B01197-EF79-82C9-F47B-521DCB78CFC8}"/>
              </a:ext>
            </a:extLst>
          </p:cNvPr>
          <p:cNvSpPr txBox="1"/>
          <p:nvPr/>
        </p:nvSpPr>
        <p:spPr>
          <a:xfrm>
            <a:off x="4674502" y="156816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sp>
        <p:nvSpPr>
          <p:cNvPr id="11" name="Speech Bubble: Rectangle with Corners Rounded 10">
            <a:hlinkClick r:id="" action="ppaction://noaction">
              <a:snd r:embed="rId7" name="T1_W5_11.1.wav"/>
            </a:hlinkClick>
            <a:extLst>
              <a:ext uri="{FF2B5EF4-FFF2-40B4-BE49-F238E27FC236}">
                <a16:creationId xmlns:a16="http://schemas.microsoft.com/office/drawing/2014/main" id="{5051F3A7-B143-9A22-9FCF-DFA9F8F9ED32}"/>
              </a:ext>
            </a:extLst>
          </p:cNvPr>
          <p:cNvSpPr/>
          <p:nvPr/>
        </p:nvSpPr>
        <p:spPr>
          <a:xfrm>
            <a:off x="924991" y="264741"/>
            <a:ext cx="3527316" cy="492037"/>
          </a:xfrm>
          <a:prstGeom prst="wedgeRoundRectCallout">
            <a:avLst>
              <a:gd name="adj1" fmla="val -53021"/>
              <a:gd name="adj2" fmla="val 447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 las frases.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14D225DF-CA9E-BF33-A5F8-09944C3BB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5805" y="-633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5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38A239-560C-4B66-B0D2-3D36361991E3}"/>
              </a:ext>
            </a:extLst>
          </p:cNvPr>
          <p:cNvSpPr txBox="1"/>
          <p:nvPr/>
        </p:nvSpPr>
        <p:spPr>
          <a:xfrm>
            <a:off x="2410691" y="3207327"/>
            <a:ext cx="19127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5400" dirty="0">
                <a:solidFill>
                  <a:srgbClr val="0070C0"/>
                </a:solidFill>
                <a:latin typeface="Century Gothic" panose="020B0502020202020204" pitchFamily="34" charset="0"/>
              </a:rPr>
              <a:t>l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de </a:t>
            </a:r>
            <a:r>
              <a:rPr lang="en-GB" sz="5400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73D732F-BDBD-4C04-BC00-1757834EC570}"/>
              </a:ext>
            </a:extLst>
          </p:cNvPr>
          <p:cNvSpPr/>
          <p:nvPr/>
        </p:nvSpPr>
        <p:spPr>
          <a:xfrm>
            <a:off x="2410691" y="3271694"/>
            <a:ext cx="1912703" cy="877163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1E6CB6F-5186-4CC4-A549-BBE19EAC1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257" y="2587792"/>
            <a:ext cx="4212701" cy="29933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ECA84C-3DC8-2545-0939-5E34C4DE4D1B}"/>
              </a:ext>
            </a:extLst>
          </p:cNvPr>
          <p:cNvSpPr txBox="1"/>
          <p:nvPr/>
        </p:nvSpPr>
        <p:spPr>
          <a:xfrm>
            <a:off x="4488703" y="151084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sp>
        <p:nvSpPr>
          <p:cNvPr id="14" name="Speech Bubble: Rectangle with Corners Rounded 13">
            <a:hlinkClick r:id="" action="ppaction://noaction">
              <a:snd r:embed="rId6" name="T1_W5_11.1.wav"/>
            </a:hlinkClick>
            <a:extLst>
              <a:ext uri="{FF2B5EF4-FFF2-40B4-BE49-F238E27FC236}">
                <a16:creationId xmlns:a16="http://schemas.microsoft.com/office/drawing/2014/main" id="{BD459DC2-023E-5F14-E5B6-D7FD68EE3AC9}"/>
              </a:ext>
            </a:extLst>
          </p:cNvPr>
          <p:cNvSpPr/>
          <p:nvPr/>
        </p:nvSpPr>
        <p:spPr>
          <a:xfrm>
            <a:off x="924991" y="264741"/>
            <a:ext cx="3527316" cy="492037"/>
          </a:xfrm>
          <a:prstGeom prst="wedgeRoundRectCallout">
            <a:avLst>
              <a:gd name="adj1" fmla="val -53021"/>
              <a:gd name="adj2" fmla="val 447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 las frases.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6AAF76B0-8EEC-F8EA-488C-0948CFE59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5805" y="-63377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AF0C234-E8B9-8520-11A7-4A579F1D7072}"/>
              </a:ext>
            </a:extLst>
          </p:cNvPr>
          <p:cNvSpPr txBox="1"/>
          <p:nvPr/>
        </p:nvSpPr>
        <p:spPr>
          <a:xfrm>
            <a:off x="1635182" y="1374259"/>
            <a:ext cx="9020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C…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e… l… f…. []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cumpleaños?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E00B16-6E53-FBC8-F3C8-AB5D4DDB1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4" y="1132079"/>
            <a:ext cx="1483419" cy="1061551"/>
          </a:xfrm>
          <a:prstGeom prst="rect">
            <a:avLst/>
          </a:prstGeom>
        </p:spPr>
      </p:pic>
      <p:sp>
        <p:nvSpPr>
          <p:cNvPr id="18" name="TextBox 17">
            <a:hlinkClick r:id="" action="ppaction://noaction">
              <a:snd r:embed="rId3" name="T1_W5_11.3.wav"/>
            </a:hlinkClick>
            <a:extLst>
              <a:ext uri="{FF2B5EF4-FFF2-40B4-BE49-F238E27FC236}">
                <a16:creationId xmlns:a16="http://schemas.microsoft.com/office/drawing/2014/main" id="{5844ACE6-835A-0ED9-BE7D-858BBFB197DF}"/>
              </a:ext>
            </a:extLst>
          </p:cNvPr>
          <p:cNvSpPr txBox="1"/>
          <p:nvPr/>
        </p:nvSpPr>
        <p:spPr>
          <a:xfrm>
            <a:off x="1625946" y="1345855"/>
            <a:ext cx="90206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</a:t>
            </a:r>
            <a:r>
              <a:rPr lang="es-ES" sz="4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cumpleaños?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5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6B7C1C-F77F-4392-B8D3-5CD212665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17" y="2198116"/>
            <a:ext cx="4460390" cy="3772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C7796D-ACF5-4E79-A8E2-284937166735}"/>
              </a:ext>
            </a:extLst>
          </p:cNvPr>
          <p:cNvSpPr txBox="1"/>
          <p:nvPr/>
        </p:nvSpPr>
        <p:spPr>
          <a:xfrm>
            <a:off x="2410691" y="3207327"/>
            <a:ext cx="19127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5400" dirty="0">
                <a:solidFill>
                  <a:srgbClr val="0070C0"/>
                </a:solidFill>
                <a:latin typeface="Century Gothic" panose="020B0502020202020204" pitchFamily="34" charset="0"/>
              </a:rPr>
              <a:t>l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de </a:t>
            </a:r>
            <a:r>
              <a:rPr lang="en-GB" sz="5400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798A8ED-9348-4253-995C-4FF4C5795FFC}"/>
              </a:ext>
            </a:extLst>
          </p:cNvPr>
          <p:cNvSpPr/>
          <p:nvPr/>
        </p:nvSpPr>
        <p:spPr>
          <a:xfrm>
            <a:off x="2410691" y="4084490"/>
            <a:ext cx="1912703" cy="877163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C2B3D4-240A-B149-95C9-926478899632}"/>
              </a:ext>
            </a:extLst>
          </p:cNvPr>
          <p:cNvSpPr txBox="1"/>
          <p:nvPr/>
        </p:nvSpPr>
        <p:spPr>
          <a:xfrm>
            <a:off x="4488703" y="151084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sp>
        <p:nvSpPr>
          <p:cNvPr id="14" name="Speech Bubble: Rectangle with Corners Rounded 13">
            <a:hlinkClick r:id="" action="ppaction://noaction">
              <a:snd r:embed="rId6" name="T1_W5_11.1.wav"/>
            </a:hlinkClick>
            <a:extLst>
              <a:ext uri="{FF2B5EF4-FFF2-40B4-BE49-F238E27FC236}">
                <a16:creationId xmlns:a16="http://schemas.microsoft.com/office/drawing/2014/main" id="{E013FA93-0F8E-E013-FB39-1E0D66E0C454}"/>
              </a:ext>
            </a:extLst>
          </p:cNvPr>
          <p:cNvSpPr/>
          <p:nvPr/>
        </p:nvSpPr>
        <p:spPr>
          <a:xfrm>
            <a:off x="924991" y="264741"/>
            <a:ext cx="3527316" cy="492037"/>
          </a:xfrm>
          <a:prstGeom prst="wedgeRoundRectCallout">
            <a:avLst>
              <a:gd name="adj1" fmla="val -53021"/>
              <a:gd name="adj2" fmla="val 447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 las frases.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3629D9E6-9DE3-2BCD-995D-541D5D7A8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5805" y="-63377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4F896D-4BD0-36FB-9B57-338ACD5E6208}"/>
              </a:ext>
            </a:extLst>
          </p:cNvPr>
          <p:cNvSpPr txBox="1"/>
          <p:nvPr/>
        </p:nvSpPr>
        <p:spPr>
          <a:xfrm>
            <a:off x="1585686" y="1333676"/>
            <a:ext cx="9020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C…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e… l… f…. []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exposición?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AA8788-EA83-E31B-1C3F-B3ED366E67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3" y="1140115"/>
            <a:ext cx="1483419" cy="1061551"/>
          </a:xfrm>
          <a:prstGeom prst="rect">
            <a:avLst/>
          </a:prstGeom>
        </p:spPr>
      </p:pic>
      <p:sp>
        <p:nvSpPr>
          <p:cNvPr id="18" name="TextBox 17">
            <a:hlinkClick r:id="" action="ppaction://noaction">
              <a:snd r:embed="rId3" name="T1_W5_11.4.wav"/>
            </a:hlinkClick>
            <a:extLst>
              <a:ext uri="{FF2B5EF4-FFF2-40B4-BE49-F238E27FC236}">
                <a16:creationId xmlns:a16="http://schemas.microsoft.com/office/drawing/2014/main" id="{6A166834-1D9F-534B-49E6-96BE3F78EAE1}"/>
              </a:ext>
            </a:extLst>
          </p:cNvPr>
          <p:cNvSpPr txBox="1"/>
          <p:nvPr/>
        </p:nvSpPr>
        <p:spPr>
          <a:xfrm>
            <a:off x="1585685" y="1316947"/>
            <a:ext cx="90206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 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exposición?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6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7D2504-F86D-4B3C-9920-1CB1DD70C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891" y="2463881"/>
            <a:ext cx="4249280" cy="27251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C4BF74-1C92-4F15-8F58-FD8F9D424131}"/>
              </a:ext>
            </a:extLst>
          </p:cNvPr>
          <p:cNvSpPr txBox="1"/>
          <p:nvPr/>
        </p:nvSpPr>
        <p:spPr>
          <a:xfrm>
            <a:off x="4642030" y="5446784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r>
              <a:rPr lang="en-GB" sz="2800" dirty="0"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fiesta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1644D-5292-9072-CB6A-7E041A436CBA}"/>
              </a:ext>
            </a:extLst>
          </p:cNvPr>
          <p:cNvSpPr txBox="1"/>
          <p:nvPr/>
        </p:nvSpPr>
        <p:spPr>
          <a:xfrm>
            <a:off x="4488703" y="151084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sp>
        <p:nvSpPr>
          <p:cNvPr id="11" name="Speech Bubble: Rectangle with Corners Rounded 10">
            <a:hlinkClick r:id="" action="ppaction://noaction">
              <a:snd r:embed="rId6" name="T1_W5_11.1.wav"/>
            </a:hlinkClick>
            <a:extLst>
              <a:ext uri="{FF2B5EF4-FFF2-40B4-BE49-F238E27FC236}">
                <a16:creationId xmlns:a16="http://schemas.microsoft.com/office/drawing/2014/main" id="{B02DEDD2-4DBD-22F7-5773-CA5A8ADA8DEE}"/>
              </a:ext>
            </a:extLst>
          </p:cNvPr>
          <p:cNvSpPr/>
          <p:nvPr/>
        </p:nvSpPr>
        <p:spPr>
          <a:xfrm>
            <a:off x="924991" y="264741"/>
            <a:ext cx="3527316" cy="492037"/>
          </a:xfrm>
          <a:prstGeom prst="wedgeRoundRectCallout">
            <a:avLst>
              <a:gd name="adj1" fmla="val -53021"/>
              <a:gd name="adj2" fmla="val 447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 las frases.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4BB1D0C-75B0-ECC9-FAC2-17B1CB2F12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5805" y="-63377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7DCC3C-50E7-EE37-D7E0-5A1CF2F4ADBD}"/>
              </a:ext>
            </a:extLst>
          </p:cNvPr>
          <p:cNvSpPr txBox="1"/>
          <p:nvPr/>
        </p:nvSpPr>
        <p:spPr>
          <a:xfrm>
            <a:off x="1771249" y="1390704"/>
            <a:ext cx="91436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8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e.... l... f... [] f...?</a:t>
            </a:r>
            <a:endParaRPr lang="fr-FR" sz="48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hlinkClick r:id="" action="ppaction://noaction">
              <a:snd r:embed="rId3" name="T1_W5_11.5.wav"/>
            </a:hlinkClick>
            <a:extLst>
              <a:ext uri="{FF2B5EF4-FFF2-40B4-BE49-F238E27FC236}">
                <a16:creationId xmlns:a16="http://schemas.microsoft.com/office/drawing/2014/main" id="{804D4379-1E16-684D-6177-BFB97EC559B6}"/>
              </a:ext>
            </a:extLst>
          </p:cNvPr>
          <p:cNvSpPr txBox="1"/>
          <p:nvPr/>
        </p:nvSpPr>
        <p:spPr>
          <a:xfrm>
            <a:off x="1585685" y="1475444"/>
            <a:ext cx="902062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5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5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5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5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 </a:t>
            </a:r>
            <a:r>
              <a:rPr lang="es-ES" sz="45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</a:t>
            </a:r>
            <a:r>
              <a:rPr lang="es-ES" sz="45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fiesta?</a:t>
            </a:r>
            <a:endParaRPr lang="fr-FR" sz="45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46362B-7B66-DEC9-297B-192220C43D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4" y="1148524"/>
            <a:ext cx="1483419" cy="10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Musicians, Jazz, Music, Instruments">
            <a:extLst>
              <a:ext uri="{FF2B5EF4-FFF2-40B4-BE49-F238E27FC236}">
                <a16:creationId xmlns:a16="http://schemas.microsoft.com/office/drawing/2014/main" id="{80C7E84B-B2EE-4983-B530-B72D0B09B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937" y="2530465"/>
            <a:ext cx="3433393" cy="25769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F894DB-AA68-4AC5-B682-0C01DC5B25A9}"/>
              </a:ext>
            </a:extLst>
          </p:cNvPr>
          <p:cNvSpPr txBox="1"/>
          <p:nvPr/>
        </p:nvSpPr>
        <p:spPr>
          <a:xfrm>
            <a:off x="4487936" y="5093825"/>
            <a:ext cx="228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concierto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BD1B7-61E6-4DA6-D689-163D76C515F1}"/>
              </a:ext>
            </a:extLst>
          </p:cNvPr>
          <p:cNvSpPr txBox="1"/>
          <p:nvPr/>
        </p:nvSpPr>
        <p:spPr>
          <a:xfrm>
            <a:off x="4488703" y="151084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sp>
        <p:nvSpPr>
          <p:cNvPr id="11" name="Speech Bubble: Rectangle with Corners Rounded 10">
            <a:hlinkClick r:id="" action="ppaction://noaction">
              <a:snd r:embed="rId6" name="T1_W5_11.1.wav"/>
            </a:hlinkClick>
            <a:extLst>
              <a:ext uri="{FF2B5EF4-FFF2-40B4-BE49-F238E27FC236}">
                <a16:creationId xmlns:a16="http://schemas.microsoft.com/office/drawing/2014/main" id="{A8016335-D4EF-6FA9-418C-D29FAF5B561C}"/>
              </a:ext>
            </a:extLst>
          </p:cNvPr>
          <p:cNvSpPr/>
          <p:nvPr/>
        </p:nvSpPr>
        <p:spPr>
          <a:xfrm>
            <a:off x="924991" y="264741"/>
            <a:ext cx="3527316" cy="492037"/>
          </a:xfrm>
          <a:prstGeom prst="wedgeRoundRectCallout">
            <a:avLst>
              <a:gd name="adj1" fmla="val -53021"/>
              <a:gd name="adj2" fmla="val 447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 las frases.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17EF1FC4-965F-505D-30E9-A0A075B7F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5805" y="-63377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24C8CE-54AD-FD32-6B2D-136D683F046D}"/>
              </a:ext>
            </a:extLst>
          </p:cNvPr>
          <p:cNvSpPr txBox="1"/>
          <p:nvPr/>
        </p:nvSpPr>
        <p:spPr>
          <a:xfrm>
            <a:off x="1771249" y="1279219"/>
            <a:ext cx="91436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8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e.... l... f... [] c ...?</a:t>
            </a:r>
            <a:endParaRPr lang="fr-FR" sz="48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hlinkClick r:id="" action="ppaction://noaction">
              <a:snd r:embed="rId3" name="T1_W5_11.6.wav"/>
            </a:hlinkClick>
            <a:extLst>
              <a:ext uri="{FF2B5EF4-FFF2-40B4-BE49-F238E27FC236}">
                <a16:creationId xmlns:a16="http://schemas.microsoft.com/office/drawing/2014/main" id="{8F64D7FB-B285-61A0-3147-56DC489A1CC9}"/>
              </a:ext>
            </a:extLst>
          </p:cNvPr>
          <p:cNvSpPr txBox="1"/>
          <p:nvPr/>
        </p:nvSpPr>
        <p:spPr>
          <a:xfrm>
            <a:off x="1599868" y="1348927"/>
            <a:ext cx="90206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</a:t>
            </a:r>
            <a:r>
              <a:rPr lang="es-ES" sz="4000" dirty="0">
                <a:solidFill>
                  <a:srgbClr val="00B0F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concierto?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3E1DEB-5067-A316-3BCA-6948846407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4" y="1160150"/>
            <a:ext cx="1483419" cy="10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1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F47669-102B-4273-98D4-0BD4EC6C3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180" y="2032597"/>
            <a:ext cx="4212701" cy="299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9603FD-5768-451D-8C7F-5A655EE30071}"/>
              </a:ext>
            </a:extLst>
          </p:cNvPr>
          <p:cNvSpPr txBox="1"/>
          <p:nvPr/>
        </p:nvSpPr>
        <p:spPr>
          <a:xfrm>
            <a:off x="3814657" y="5040740"/>
            <a:ext cx="2778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cumpleaños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1FF8E-CFB2-D6BC-7261-73EDCACF4095}"/>
              </a:ext>
            </a:extLst>
          </p:cNvPr>
          <p:cNvSpPr txBox="1"/>
          <p:nvPr/>
        </p:nvSpPr>
        <p:spPr>
          <a:xfrm>
            <a:off x="4488703" y="151084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sp>
        <p:nvSpPr>
          <p:cNvPr id="11" name="Speech Bubble: Rectangle with Corners Rounded 10">
            <a:hlinkClick r:id="" action="ppaction://noaction">
              <a:snd r:embed="rId6" name="T1_W5_11.1.wav"/>
            </a:hlinkClick>
            <a:extLst>
              <a:ext uri="{FF2B5EF4-FFF2-40B4-BE49-F238E27FC236}">
                <a16:creationId xmlns:a16="http://schemas.microsoft.com/office/drawing/2014/main" id="{3AF316BE-F4BF-B18A-14F1-9AE0FB3724FF}"/>
              </a:ext>
            </a:extLst>
          </p:cNvPr>
          <p:cNvSpPr/>
          <p:nvPr/>
        </p:nvSpPr>
        <p:spPr>
          <a:xfrm>
            <a:off x="924991" y="264741"/>
            <a:ext cx="3527316" cy="492037"/>
          </a:xfrm>
          <a:prstGeom prst="wedgeRoundRectCallout">
            <a:avLst>
              <a:gd name="adj1" fmla="val -53021"/>
              <a:gd name="adj2" fmla="val 447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 las frases.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097921CD-F0C1-46AE-311E-335506C59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5805" y="-63377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BA12B9-949F-2708-81AF-B85BA5A88D1E}"/>
              </a:ext>
            </a:extLst>
          </p:cNvPr>
          <p:cNvSpPr txBox="1"/>
          <p:nvPr/>
        </p:nvSpPr>
        <p:spPr>
          <a:xfrm>
            <a:off x="1920556" y="1170929"/>
            <a:ext cx="9143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8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e.... l... f... [] c...?</a:t>
            </a:r>
            <a:endParaRPr lang="fr-FR" sz="48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hlinkClick r:id="" action="ppaction://noaction">
              <a:snd r:embed="rId3" name="T1_W5_11.7.wav"/>
            </a:hlinkClick>
            <a:extLst>
              <a:ext uri="{FF2B5EF4-FFF2-40B4-BE49-F238E27FC236}">
                <a16:creationId xmlns:a16="http://schemas.microsoft.com/office/drawing/2014/main" id="{8960CBF5-E915-CA84-0FF6-95216A1BBFE4}"/>
              </a:ext>
            </a:extLst>
          </p:cNvPr>
          <p:cNvSpPr txBox="1"/>
          <p:nvPr/>
        </p:nvSpPr>
        <p:spPr>
          <a:xfrm>
            <a:off x="1745269" y="1282384"/>
            <a:ext cx="916960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</a:t>
            </a:r>
            <a:r>
              <a:rPr lang="es-ES" sz="4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cumpleaños?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09BF82-E2AE-DA77-A57D-D5D042569C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4" y="1178830"/>
            <a:ext cx="1483419" cy="10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66B694-E90A-4C7C-AA74-E896AB1C8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46" y="2220740"/>
            <a:ext cx="4460390" cy="37727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AE3A93-D052-430D-8F8C-6E26F6E664A8}"/>
              </a:ext>
            </a:extLst>
          </p:cNvPr>
          <p:cNvSpPr txBox="1"/>
          <p:nvPr/>
        </p:nvSpPr>
        <p:spPr>
          <a:xfrm>
            <a:off x="4234175" y="5994949"/>
            <a:ext cx="2568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r>
              <a:rPr lang="en-GB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exposición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E0C03-489D-B90F-C667-643292182F81}"/>
              </a:ext>
            </a:extLst>
          </p:cNvPr>
          <p:cNvSpPr txBox="1"/>
          <p:nvPr/>
        </p:nvSpPr>
        <p:spPr>
          <a:xfrm>
            <a:off x="4488703" y="151084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sp>
        <p:nvSpPr>
          <p:cNvPr id="11" name="Speech Bubble: Rectangle with Corners Rounded 10">
            <a:hlinkClick r:id="" action="ppaction://noaction">
              <a:snd r:embed="rId6" name="T1_W5_11.1.wav"/>
            </a:hlinkClick>
            <a:extLst>
              <a:ext uri="{FF2B5EF4-FFF2-40B4-BE49-F238E27FC236}">
                <a16:creationId xmlns:a16="http://schemas.microsoft.com/office/drawing/2014/main" id="{BEAD0DA4-D9D4-4124-31BA-DE8FB545BE16}"/>
              </a:ext>
            </a:extLst>
          </p:cNvPr>
          <p:cNvSpPr/>
          <p:nvPr/>
        </p:nvSpPr>
        <p:spPr>
          <a:xfrm>
            <a:off x="924991" y="264741"/>
            <a:ext cx="3527316" cy="492037"/>
          </a:xfrm>
          <a:prstGeom prst="wedgeRoundRectCallout">
            <a:avLst>
              <a:gd name="adj1" fmla="val -53021"/>
              <a:gd name="adj2" fmla="val 447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 las frases.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530F7987-0FF3-F68D-7952-6C88F1190F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5805" y="-63377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6E7195-6548-674F-D858-76EE69268CEC}"/>
              </a:ext>
            </a:extLst>
          </p:cNvPr>
          <p:cNvSpPr txBox="1"/>
          <p:nvPr/>
        </p:nvSpPr>
        <p:spPr>
          <a:xfrm>
            <a:off x="1546649" y="1167136"/>
            <a:ext cx="91436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8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e.... l... f... [] e ...?</a:t>
            </a:r>
            <a:endParaRPr lang="fr-FR" sz="48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hlinkClick r:id="" action="ppaction://noaction">
              <a:snd r:embed="rId3" name="T1_W5_11.8.wav"/>
            </a:hlinkClick>
            <a:extLst>
              <a:ext uri="{FF2B5EF4-FFF2-40B4-BE49-F238E27FC236}">
                <a16:creationId xmlns:a16="http://schemas.microsoft.com/office/drawing/2014/main" id="{AF6A2EEE-FBAC-5E04-A1B9-5AC1596EB779}"/>
              </a:ext>
            </a:extLst>
          </p:cNvPr>
          <p:cNvSpPr txBox="1"/>
          <p:nvPr/>
        </p:nvSpPr>
        <p:spPr>
          <a:xfrm>
            <a:off x="1585685" y="1294040"/>
            <a:ext cx="90206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la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exposición?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C5A454-18B0-2914-B9E9-EEBD935937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1" y="1159189"/>
            <a:ext cx="1483419" cy="10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1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1118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8;p2" descr="background rectangle">
            <a:extLst>
              <a:ext uri="{FF2B5EF4-FFF2-40B4-BE49-F238E27FC236}">
                <a16:creationId xmlns:a16="http://schemas.microsoft.com/office/drawing/2014/main" id="{15D6C632-F377-48CF-8AA5-422AF4626AF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65367" y="4180384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“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”: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sym typeface="Century Gothic"/>
              </a:rPr>
              <a:t>es + dates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dirty="0">
              <a:solidFill>
                <a:schemeClr val="bg2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SSC: </a:t>
            </a:r>
            <a:r>
              <a:rPr lang="es-ES" sz="28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vowels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b="0" i="0" u="none" strike="noStrike" cap="none" dirty="0">
              <a:solidFill>
                <a:schemeClr val="bg1">
                  <a:lumMod val="9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rtl="0" fontAlgn="ctr"/>
            <a:r>
              <a:rPr lang="en-GB" sz="4400" b="1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Describing me and others</a:t>
            </a:r>
            <a:endParaRPr lang="en-GB" sz="4400" b="1" dirty="0">
              <a:solidFill>
                <a:schemeClr val="bg1">
                  <a:lumMod val="9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7" name="Picture 2" descr="Musicians, Jazz, Music, Instruments">
            <a:extLst>
              <a:ext uri="{FF2B5EF4-FFF2-40B4-BE49-F238E27FC236}">
                <a16:creationId xmlns:a16="http://schemas.microsoft.com/office/drawing/2014/main" id="{97CB35DB-DC2F-8E02-6B8F-F0EB2C1DE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633" y="4802969"/>
            <a:ext cx="2331926" cy="17502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Microphone, Sound, Voice, Sing, Loud">
            <a:extLst>
              <a:ext uri="{FF2B5EF4-FFF2-40B4-BE49-F238E27FC236}">
                <a16:creationId xmlns:a16="http://schemas.microsoft.com/office/drawing/2014/main" id="{AE5BF474-4DD7-EAC0-6130-4B739334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3777">
            <a:off x="5743482" y="5533407"/>
            <a:ext cx="882140" cy="8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E9A5BD-948C-97C6-EDF2-5564B5B96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58" y="2982768"/>
            <a:ext cx="1855708" cy="15696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7CC5-B065-47B2-A5AD-07843334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74" y="96125"/>
            <a:ext cx="10515600" cy="1325563"/>
          </a:xfrm>
        </p:spPr>
        <p:txBody>
          <a:bodyPr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60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vowels [u]</a:t>
            </a:r>
            <a:r>
              <a:rPr lang="en-GB" sz="6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GB" sz="60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" name="Google Shape;319;p15" descr="Speech Icon, Voice, Talking, Audio, Speech">
            <a:extLst>
              <a:ext uri="{FF2B5EF4-FFF2-40B4-BE49-F238E27FC236}">
                <a16:creationId xmlns:a16="http://schemas.microsoft.com/office/drawing/2014/main" id="{5964BB01-04FA-42E6-BAAE-D61F10F911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2;p4">
            <a:extLst>
              <a:ext uri="{FF2B5EF4-FFF2-40B4-BE49-F238E27FC236}">
                <a16:creationId xmlns:a16="http://schemas.microsoft.com/office/drawing/2014/main" id="{03DEC51B-BD6D-41DD-BA62-7F27CCB331A5}"/>
              </a:ext>
            </a:extLst>
          </p:cNvPr>
          <p:cNvSpPr txBox="1"/>
          <p:nvPr/>
        </p:nvSpPr>
        <p:spPr>
          <a:xfrm>
            <a:off x="10353803" y="1085046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2D19AB-C132-4242-9FE7-7E84D8BE2CE3}"/>
              </a:ext>
            </a:extLst>
          </p:cNvPr>
          <p:cNvSpPr txBox="1"/>
          <p:nvPr/>
        </p:nvSpPr>
        <p:spPr>
          <a:xfrm>
            <a:off x="237123" y="1729051"/>
            <a:ext cx="11317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they appear next to each other, the Spanish vowels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pronounced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separately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These are ‘strong’ vowels.</a:t>
            </a:r>
          </a:p>
        </p:txBody>
      </p:sp>
      <p:sp>
        <p:nvSpPr>
          <p:cNvPr id="20" name="CuadroTexto 6">
            <a:extLst>
              <a:ext uri="{FF2B5EF4-FFF2-40B4-BE49-F238E27FC236}">
                <a16:creationId xmlns:a16="http://schemas.microsoft.com/office/drawing/2014/main" id="{9B80459C-1F8B-4241-B6AC-A8BEF08C2875}"/>
              </a:ext>
            </a:extLst>
          </p:cNvPr>
          <p:cNvSpPr txBox="1"/>
          <p:nvPr/>
        </p:nvSpPr>
        <p:spPr>
          <a:xfrm>
            <a:off x="8319318" y="2932504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a, e, o</a:t>
            </a:r>
          </a:p>
        </p:txBody>
      </p:sp>
      <p:sp>
        <p:nvSpPr>
          <p:cNvPr id="21" name="TextBox 5">
            <a:hlinkClick r:id="" action="ppaction://noaction">
              <a:snd r:embed="rId3" name="s3 1.wav"/>
            </a:hlinkClick>
            <a:extLst>
              <a:ext uri="{FF2B5EF4-FFF2-40B4-BE49-F238E27FC236}">
                <a16:creationId xmlns:a16="http://schemas.microsoft.com/office/drawing/2014/main" id="{E5775BBF-54CD-4320-A7C5-00E2203C2AED}"/>
              </a:ext>
            </a:extLst>
          </p:cNvPr>
          <p:cNvSpPr txBox="1"/>
          <p:nvPr/>
        </p:nvSpPr>
        <p:spPr>
          <a:xfrm>
            <a:off x="256514" y="3641455"/>
            <a:ext cx="447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unos ejemplos: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F96159-DB33-43E6-A0CB-E7C037DEB159}"/>
              </a:ext>
            </a:extLst>
          </p:cNvPr>
          <p:cNvSpPr txBox="1"/>
          <p:nvPr/>
        </p:nvSpPr>
        <p:spPr>
          <a:xfrm>
            <a:off x="237123" y="2743887"/>
            <a:ext cx="11954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contrast, the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vowel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[u]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merges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[a], [e] and [o] to make a single syllable. This is a ‘weak’ vowel.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4A48F3-9721-4553-AD22-0937278091E1}"/>
              </a:ext>
            </a:extLst>
          </p:cNvPr>
          <p:cNvSpPr txBox="1"/>
          <p:nvPr/>
        </p:nvSpPr>
        <p:spPr>
          <a:xfrm>
            <a:off x="9008983" y="1655506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693F7D-14E8-483F-94D4-7109AFDC55C7}"/>
              </a:ext>
            </a:extLst>
          </p:cNvPr>
          <p:cNvSpPr txBox="1"/>
          <p:nvPr/>
        </p:nvSpPr>
        <p:spPr>
          <a:xfrm>
            <a:off x="9773393" y="1666273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[e]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FAD4FB-FCD5-426D-B942-DAB9B60BFDDB}"/>
              </a:ext>
            </a:extLst>
          </p:cNvPr>
          <p:cNvSpPr txBox="1"/>
          <p:nvPr/>
        </p:nvSpPr>
        <p:spPr>
          <a:xfrm>
            <a:off x="355416" y="2045841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[o]</a:t>
            </a:r>
          </a:p>
        </p:txBody>
      </p:sp>
      <p:sp>
        <p:nvSpPr>
          <p:cNvPr id="27" name="Google Shape;210;p3">
            <a:extLst>
              <a:ext uri="{FF2B5EF4-FFF2-40B4-BE49-F238E27FC236}">
                <a16:creationId xmlns:a16="http://schemas.microsoft.com/office/drawing/2014/main" id="{6D20BD26-5578-4727-8DA0-F6368027CF93}"/>
              </a:ext>
            </a:extLst>
          </p:cNvPr>
          <p:cNvSpPr txBox="1"/>
          <p:nvPr/>
        </p:nvSpPr>
        <p:spPr>
          <a:xfrm>
            <a:off x="5895758" y="3750594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ndo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noaction">
              <a:snd r:embed="rId5" name="s3 2.wav"/>
            </a:hlinkClick>
            <a:extLst>
              <a:ext uri="{FF2B5EF4-FFF2-40B4-BE49-F238E27FC236}">
                <a16:creationId xmlns:a16="http://schemas.microsoft.com/office/drawing/2014/main" id="{9032AA7D-34C9-457A-B860-432B80A8C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3915" y="3717861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hlinkClick r:id="" action="ppaction://noaction">
              <a:snd r:embed="rId7" name="s3 3.wav"/>
            </a:hlinkClick>
            <a:extLst>
              <a:ext uri="{FF2B5EF4-FFF2-40B4-BE49-F238E27FC236}">
                <a16:creationId xmlns:a16="http://schemas.microsoft.com/office/drawing/2014/main" id="{6F1E6FF8-E3F1-461B-8DB4-E36B5D534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8512" y="4680313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Google Shape;210;p3">
            <a:extLst>
              <a:ext uri="{FF2B5EF4-FFF2-40B4-BE49-F238E27FC236}">
                <a16:creationId xmlns:a16="http://schemas.microsoft.com/office/drawing/2014/main" id="{4912976F-2E52-4DD4-B5E6-DBCA4B6AB434}"/>
              </a:ext>
            </a:extLst>
          </p:cNvPr>
          <p:cNvSpPr txBox="1"/>
          <p:nvPr/>
        </p:nvSpPr>
        <p:spPr>
          <a:xfrm>
            <a:off x="5895758" y="4770050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nte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>
            <a:hlinkClick r:id="" action="ppaction://noaction">
              <a:snd r:embed="rId8" name="s3 4.wav"/>
            </a:hlinkClick>
            <a:extLst>
              <a:ext uri="{FF2B5EF4-FFF2-40B4-BE49-F238E27FC236}">
                <a16:creationId xmlns:a16="http://schemas.microsoft.com/office/drawing/2014/main" id="{D510AB81-194B-49EB-9A49-F4D1CFC60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965" y="5758218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Google Shape;210;p3">
            <a:extLst>
              <a:ext uri="{FF2B5EF4-FFF2-40B4-BE49-F238E27FC236}">
                <a16:creationId xmlns:a16="http://schemas.microsoft.com/office/drawing/2014/main" id="{2B8651F7-1266-4779-9CE8-AFCB227BC63A}"/>
              </a:ext>
            </a:extLst>
          </p:cNvPr>
          <p:cNvSpPr txBox="1"/>
          <p:nvPr/>
        </p:nvSpPr>
        <p:spPr>
          <a:xfrm>
            <a:off x="5820126" y="5847955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antig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uo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5E3FC58-F3FB-4BCD-9BD9-2F4CD1E7F5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91" y="3699011"/>
            <a:ext cx="1203067" cy="860928"/>
          </a:xfrm>
          <a:prstGeom prst="rect">
            <a:avLst/>
          </a:prstGeom>
        </p:spPr>
      </p:pic>
      <p:pic>
        <p:nvPicPr>
          <p:cNvPr id="46" name="Picture 2" descr="Stream, Water, Nature, Flowing, Blue">
            <a:extLst>
              <a:ext uri="{FF2B5EF4-FFF2-40B4-BE49-F238E27FC236}">
                <a16:creationId xmlns:a16="http://schemas.microsoft.com/office/drawing/2014/main" id="{72BDD7B6-0DB7-41AE-A4A0-7D4DF57CD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247" y="4631358"/>
            <a:ext cx="1093853" cy="96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Google Shape;210;p3">
            <a:extLst>
              <a:ext uri="{FF2B5EF4-FFF2-40B4-BE49-F238E27FC236}">
                <a16:creationId xmlns:a16="http://schemas.microsoft.com/office/drawing/2014/main" id="{69D6097D-30FD-4797-8B98-C1D92D66F3F2}"/>
              </a:ext>
            </a:extLst>
          </p:cNvPr>
          <p:cNvSpPr txBox="1"/>
          <p:nvPr/>
        </p:nvSpPr>
        <p:spPr>
          <a:xfrm>
            <a:off x="7694247" y="5847955"/>
            <a:ext cx="134560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[old]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61E7494F-A0D6-429C-89DF-4721B0059420}"/>
              </a:ext>
            </a:extLst>
          </p:cNvPr>
          <p:cNvSpPr/>
          <p:nvPr/>
        </p:nvSpPr>
        <p:spPr>
          <a:xfrm>
            <a:off x="817358" y="5274056"/>
            <a:ext cx="3770836" cy="1365775"/>
          </a:xfrm>
          <a:prstGeom prst="wedgeRoundRectCallout">
            <a:avLst>
              <a:gd name="adj1" fmla="val -36622"/>
              <a:gd name="adj2" fmla="val -8765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Because the [u] is ‘gliding’ into the next vowel, it sounds like a [w]!</a:t>
            </a:r>
          </a:p>
        </p:txBody>
      </p:sp>
      <p:pic>
        <p:nvPicPr>
          <p:cNvPr id="49" name="Picture 2" descr="Mouth, Yell, Open, Shouting, Expression">
            <a:extLst>
              <a:ext uri="{FF2B5EF4-FFF2-40B4-BE49-F238E27FC236}">
                <a16:creationId xmlns:a16="http://schemas.microsoft.com/office/drawing/2014/main" id="{D2FB03DA-3ADB-41E3-8C0B-EF9A90167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6" y="4410581"/>
            <a:ext cx="1213948" cy="121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D906DA5-C875-45B0-A8D6-3AD18E6784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401" y="3429000"/>
            <a:ext cx="890107" cy="109551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3D494EF-6679-4260-B984-6CFAAE1E47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723" y="4646918"/>
            <a:ext cx="890107" cy="8309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03DD86-07FD-4A8E-BB0A-8D51DE4A0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797" y="3717861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006BFC-8D39-4657-AA1B-46CACFF57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94" y="4680313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Google Shape;210;p3">
            <a:extLst>
              <a:ext uri="{FF2B5EF4-FFF2-40B4-BE49-F238E27FC236}">
                <a16:creationId xmlns:a16="http://schemas.microsoft.com/office/drawing/2014/main" id="{E685EE98-F5B9-4A3D-B4B3-F0D726F1F59C}"/>
              </a:ext>
            </a:extLst>
          </p:cNvPr>
          <p:cNvSpPr txBox="1"/>
          <p:nvPr/>
        </p:nvSpPr>
        <p:spPr>
          <a:xfrm>
            <a:off x="9990846" y="3791150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tor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210;p3">
            <a:extLst>
              <a:ext uri="{FF2B5EF4-FFF2-40B4-BE49-F238E27FC236}">
                <a16:creationId xmlns:a16="http://schemas.microsoft.com/office/drawing/2014/main" id="{D8B71825-ED09-4C24-B7E8-E75E90C2DDFC}"/>
              </a:ext>
            </a:extLst>
          </p:cNvPr>
          <p:cNvSpPr txBox="1"/>
          <p:nvPr/>
        </p:nvSpPr>
        <p:spPr>
          <a:xfrm>
            <a:off x="9990846" y="4725188"/>
            <a:ext cx="120987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F93F160-A7E4-4A55-BAE2-C393F4F5670F}"/>
              </a:ext>
            </a:extLst>
          </p:cNvPr>
          <p:cNvSpPr/>
          <p:nvPr/>
        </p:nvSpPr>
        <p:spPr>
          <a:xfrm>
            <a:off x="9053760" y="5639854"/>
            <a:ext cx="2757461" cy="1010607"/>
          </a:xfrm>
          <a:prstGeom prst="wedgeRoundRectCallout">
            <a:avLst>
              <a:gd name="adj1" fmla="val -13824"/>
              <a:gd name="adj2" fmla="val -4429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hardly any words with 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in Spanish.</a:t>
            </a:r>
          </a:p>
        </p:txBody>
      </p:sp>
    </p:spTree>
    <p:extLst>
      <p:ext uri="{BB962C8B-B14F-4D97-AF65-F5344CB8AC3E}">
        <p14:creationId xmlns:p14="http://schemas.microsoft.com/office/powerpoint/2010/main" val="165019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42" grpId="0"/>
      <p:bldP spid="44" grpId="0"/>
      <p:bldP spid="47" grpId="0"/>
      <p:bldP spid="48" grpId="0" animBg="1"/>
      <p:bldP spid="33" grpId="0"/>
      <p:bldP spid="34" grpId="0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4" descr="Number, Seventeen, 17, Rounded">
            <a:extLst>
              <a:ext uri="{FF2B5EF4-FFF2-40B4-BE49-F238E27FC236}">
                <a16:creationId xmlns:a16="http://schemas.microsoft.com/office/drawing/2014/main" id="{C6FF3F71-503E-407F-96A9-AA09DBAEA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9" y="1365311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Eighteen, Number, Box, Red, White">
            <a:extLst>
              <a:ext uri="{FF2B5EF4-FFF2-40B4-BE49-F238E27FC236}">
                <a16:creationId xmlns:a16="http://schemas.microsoft.com/office/drawing/2014/main" id="{A94C5AEE-B88C-4AA4-B4AA-B655EB9E4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32" y="2242488"/>
            <a:ext cx="101755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Number, 19, Nineteen, Rounded, Rectangle">
            <a:extLst>
              <a:ext uri="{FF2B5EF4-FFF2-40B4-BE49-F238E27FC236}">
                <a16:creationId xmlns:a16="http://schemas.microsoft.com/office/drawing/2014/main" id="{39261F96-ED02-48FC-BAA1-11D93C3C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753" y="4737847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Eleven, Number, Rectangle, Shape">
            <a:extLst>
              <a:ext uri="{FF2B5EF4-FFF2-40B4-BE49-F238E27FC236}">
                <a16:creationId xmlns:a16="http://schemas.microsoft.com/office/drawing/2014/main" id="{516FC27A-C7F5-45D0-8A2F-C0244603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02" y="3143415"/>
            <a:ext cx="89295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Number, 12, Twelve, Rounded, Rectangle, Blue, White">
            <a:extLst>
              <a:ext uri="{FF2B5EF4-FFF2-40B4-BE49-F238E27FC236}">
                <a16:creationId xmlns:a16="http://schemas.microsoft.com/office/drawing/2014/main" id="{30CC09AE-1175-4712-928B-303437A51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4" y="3494464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Number, Thirteen, 13, Rounded, Rectangle, Brown, White">
            <a:extLst>
              <a:ext uri="{FF2B5EF4-FFF2-40B4-BE49-F238E27FC236}">
                <a16:creationId xmlns:a16="http://schemas.microsoft.com/office/drawing/2014/main" id="{9AD836E6-BBB4-465A-9E44-591632F69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01" y="2522464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Number, Fourteen, Rounded, Rectangle">
            <a:extLst>
              <a:ext uri="{FF2B5EF4-FFF2-40B4-BE49-F238E27FC236}">
                <a16:creationId xmlns:a16="http://schemas.microsoft.com/office/drawing/2014/main" id="{C71B4F07-C8EF-448B-A16D-C128E944A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008000"/>
              </a:clrFrom>
              <a:clrTo>
                <a:srgbClr val="008000">
                  <a:alpha val="0"/>
                </a:srgbClr>
              </a:clrTo>
            </a:clrChange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22" y="3211301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Number, 15, Fifteen, Rectangle, Rounded, Red, White">
            <a:extLst>
              <a:ext uri="{FF2B5EF4-FFF2-40B4-BE49-F238E27FC236}">
                <a16:creationId xmlns:a16="http://schemas.microsoft.com/office/drawing/2014/main" id="{DD1E2E50-A9B4-481B-A9C3-AAD1DBCF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01" y="5412496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Number, Sixteen, 16, Rounded, Rectangle, Blue, White">
            <a:extLst>
              <a:ext uri="{FF2B5EF4-FFF2-40B4-BE49-F238E27FC236}">
                <a16:creationId xmlns:a16="http://schemas.microsoft.com/office/drawing/2014/main" id="{A16E8CC7-192B-424D-8454-B389B6A78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598" y="909681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6" descr="Twenty, Number, 20, Rounded, Rectangle">
            <a:extLst>
              <a:ext uri="{FF2B5EF4-FFF2-40B4-BE49-F238E27FC236}">
                <a16:creationId xmlns:a16="http://schemas.microsoft.com/office/drawing/2014/main" id="{B6717D3A-CB3C-45C0-9DA2-503E44B43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5" y="5542891"/>
            <a:ext cx="106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8" descr="Twenty, Two, Red, White, Number, 22">
            <a:extLst>
              <a:ext uri="{FF2B5EF4-FFF2-40B4-BE49-F238E27FC236}">
                <a16:creationId xmlns:a16="http://schemas.microsoft.com/office/drawing/2014/main" id="{59C7B202-9C21-430C-BCE9-1C5487169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5" y="1142169"/>
            <a:ext cx="106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0" descr="Rectangle, Rounded, Number, Twenty, Four">
            <a:extLst>
              <a:ext uri="{FF2B5EF4-FFF2-40B4-BE49-F238E27FC236}">
                <a16:creationId xmlns:a16="http://schemas.microsoft.com/office/drawing/2014/main" id="{0406ECCE-99AE-4DC3-B907-ADBE86765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clrChange>
              <a:clrFrom>
                <a:srgbClr val="A52A2A"/>
              </a:clrFrom>
              <a:clrTo>
                <a:srgbClr val="A52A2A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645" y="4602155"/>
            <a:ext cx="106600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2" descr="Rectangle, Rounded, 30, Number, Thirty, Red, White">
            <a:extLst>
              <a:ext uri="{FF2B5EF4-FFF2-40B4-BE49-F238E27FC236}">
                <a16:creationId xmlns:a16="http://schemas.microsoft.com/office/drawing/2014/main" id="{352CB0E9-DECC-4D24-ADDD-98996D01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21" y="5172451"/>
            <a:ext cx="1066747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hlinkClick r:id="" action="ppaction://noaction">
              <a:snd r:embed="rId38" name="T1_W5_4.1.wav"/>
            </a:hlinkClick>
            <a:extLst>
              <a:ext uri="{FF2B5EF4-FFF2-40B4-BE49-F238E27FC236}">
                <a16:creationId xmlns:a16="http://schemas.microsoft.com/office/drawing/2014/main" id="{27D0E3D6-1A88-4D9E-A24F-1E0AE6E66439}"/>
              </a:ext>
            </a:extLst>
          </p:cNvPr>
          <p:cNvSpPr txBox="1"/>
          <p:nvPr/>
        </p:nvSpPr>
        <p:spPr>
          <a:xfrm>
            <a:off x="178102" y="229473"/>
            <a:ext cx="10403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los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números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en el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que se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mencionan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46ABD4CB-B79E-4B7C-B28C-C756B2D0B37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55486" y="1629495"/>
            <a:ext cx="1018120" cy="96934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730EBD7-CC12-4F32-91D5-6E8BB4985582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111916" y="1629495"/>
            <a:ext cx="1066892" cy="96934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FBA4933-377E-4864-9D3F-E56DD6202BA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853072" y="1569908"/>
            <a:ext cx="1018120" cy="9754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E4C7E61D-BB23-4B92-BCE8-203C6EFE0457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813930" y="1580659"/>
            <a:ext cx="1018120" cy="96934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976FC37-0857-412C-8206-5E441E1D31C4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441654" y="1610874"/>
            <a:ext cx="1024217" cy="97544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F8F07B3-FAF0-40EA-984F-C5F290AB3D2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9075475" y="1610445"/>
            <a:ext cx="1066892" cy="97544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991E451-2BC0-4F97-88C0-5ED49A588FE8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946497" y="1628169"/>
            <a:ext cx="1024217" cy="97544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705AA0C-796B-4C05-9068-1B76FAD70918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289718" y="2838738"/>
            <a:ext cx="1066892" cy="97544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25A314E-F9D4-49F7-B05E-A551D0CA92F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900530" y="2872878"/>
            <a:ext cx="1018120" cy="96934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1D81CE9-9D67-4828-8955-64A7DF5FCCE2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960939" y="2883614"/>
            <a:ext cx="896190" cy="96934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E58C6F4-A07A-4A47-9C2A-9859C9EA44F0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479220" y="2866781"/>
            <a:ext cx="1066892" cy="9754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3740A4A-CF71-4897-A6D2-1C8F5E9E28D4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330500" y="2883614"/>
            <a:ext cx="1018120" cy="96934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9F79058-E2DA-4497-9599-06D951D3FB4A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980311" y="2838738"/>
            <a:ext cx="1024217" cy="969348"/>
          </a:xfrm>
          <a:prstGeom prst="rect">
            <a:avLst/>
          </a:prstGeom>
        </p:spPr>
      </p:pic>
      <p:pic>
        <p:nvPicPr>
          <p:cNvPr id="4" name="T1_W5_4.2">
            <a:hlinkClick r:id="" action="ppaction://media"/>
            <a:extLst>
              <a:ext uri="{FF2B5EF4-FFF2-40B4-BE49-F238E27FC236}">
                <a16:creationId xmlns:a16="http://schemas.microsoft.com/office/drawing/2014/main" id="{9E4CAB3C-2F1E-3E71-3798-00FFE9E58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10710239" y="5039128"/>
            <a:ext cx="1341437" cy="134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4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5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5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5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5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5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5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5_4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5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5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1_W5_4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1_W5_4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1_W5_4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C845A3FB-F0FE-4D82-85C4-0D9164C49DF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F8E1B1-069D-451D-8ACB-F73995009C7C}"/>
              </a:ext>
            </a:extLst>
          </p:cNvPr>
          <p:cNvGrpSpPr/>
          <p:nvPr/>
        </p:nvGrpSpPr>
        <p:grpSpPr>
          <a:xfrm>
            <a:off x="4623160" y="2579349"/>
            <a:ext cx="2332069" cy="2112950"/>
            <a:chOff x="4623160" y="2579349"/>
            <a:chExt cx="2332069" cy="21129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7A8497-5281-4B15-ABD4-9FD97F23ED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5032">
              <a:off x="4623160" y="2579349"/>
              <a:ext cx="2332069" cy="211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9E5428B4-7A76-4E1E-A19B-6AAC85B5D2DE}"/>
                </a:ext>
              </a:extLst>
            </p:cNvPr>
            <p:cNvSpPr txBox="1"/>
            <p:nvPr/>
          </p:nvSpPr>
          <p:spPr>
            <a:xfrm rot="21349562">
              <a:off x="4783249" y="3281881"/>
              <a:ext cx="2065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Which?</a:t>
              </a:r>
            </a:p>
          </p:txBody>
        </p:sp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E8F10B99-B88B-45F6-B620-30700BF5A81C}"/>
              </a:ext>
            </a:extLst>
          </p:cNvPr>
          <p:cNvSpPr txBox="1"/>
          <p:nvPr/>
        </p:nvSpPr>
        <p:spPr>
          <a:xfrm>
            <a:off x="-89360" y="103466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Cuál</a:t>
            </a:r>
            <a:r>
              <a:rPr lang="en-GB" sz="115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E52956-66E8-4960-9C4C-32BE7204B7AD}"/>
              </a:ext>
            </a:extLst>
          </p:cNvPr>
          <p:cNvSpPr txBox="1"/>
          <p:nvPr/>
        </p:nvSpPr>
        <p:spPr>
          <a:xfrm>
            <a:off x="1757061" y="4863650"/>
            <a:ext cx="9006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 hoy?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74C4B-CB79-4DBA-8B62-65754912CDAC}"/>
              </a:ext>
            </a:extLst>
          </p:cNvPr>
          <p:cNvSpPr txBox="1"/>
          <p:nvPr/>
        </p:nvSpPr>
        <p:spPr>
          <a:xfrm>
            <a:off x="2367193" y="5776952"/>
            <a:ext cx="68973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Which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is the date (of) today?]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138FB3-6879-4293-9916-33B686A969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7" y="72165"/>
            <a:ext cx="1712804" cy="1573296"/>
          </a:xfrm>
          <a:prstGeom prst="rect">
            <a:avLst/>
          </a:prstGeom>
        </p:spPr>
      </p:pic>
      <p:pic>
        <p:nvPicPr>
          <p:cNvPr id="26" name="Picture 2" descr="Warning, Exclamation, Caution, Sign">
            <a:extLst>
              <a:ext uri="{FF2B5EF4-FFF2-40B4-BE49-F238E27FC236}">
                <a16:creationId xmlns:a16="http://schemas.microsoft.com/office/drawing/2014/main" id="{A291B70E-70FC-443D-9D79-BFDD8340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08" y="5786980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D9DB7F-6BD1-48F8-BDB7-CDA45F3945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296" y="5315919"/>
            <a:ext cx="1478398" cy="1344782"/>
          </a:xfrm>
          <a:prstGeom prst="rect">
            <a:avLst/>
          </a:prstGeom>
        </p:spPr>
      </p:pic>
      <p:pic>
        <p:nvPicPr>
          <p:cNvPr id="28" name="Picture 8" descr="Number, Thirteen, 13, Rounded, Rectangle, Brown, White">
            <a:extLst>
              <a:ext uri="{FF2B5EF4-FFF2-40B4-BE49-F238E27FC236}">
                <a16:creationId xmlns:a16="http://schemas.microsoft.com/office/drawing/2014/main" id="{061B0EDE-CCC4-42F0-ABF7-443710CF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3" y="1744974"/>
            <a:ext cx="430472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14" descr="Number, Sixteen, 16, Rounded, Rectangle, Blue, White">
            <a:extLst>
              <a:ext uri="{FF2B5EF4-FFF2-40B4-BE49-F238E27FC236}">
                <a16:creationId xmlns:a16="http://schemas.microsoft.com/office/drawing/2014/main" id="{FF5E62E0-17B5-4F81-9E65-6F220462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1" y="1902089"/>
            <a:ext cx="450526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D25EC3-1138-47E9-B605-00416AA12A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3098" y="1947703"/>
            <a:ext cx="370232" cy="2855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02D1C9DD-ECA5-44FF-B1CF-0141841C8880}"/>
              </a:ext>
            </a:extLst>
          </p:cNvPr>
          <p:cNvSpPr/>
          <p:nvPr/>
        </p:nvSpPr>
        <p:spPr>
          <a:xfrm>
            <a:off x="7852950" y="1965514"/>
            <a:ext cx="4054872" cy="2693557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often say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‘What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date is it’? </a:t>
            </a:r>
            <a:b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we use ‘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225900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</a:pP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hlinkClick r:id="" action="ppaction://noaction">
                  <a:snd r:embed="rId7" name="s6 1.wav"/>
                </a:hlinkClick>
              </a:rPr>
              <a:t>¿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hlinkClick r:id="" action="ppaction://noaction">
                  <a:snd r:embed="rId7" name="s6 1.wav"/>
                </a:hlinkClick>
              </a:rPr>
              <a:t>cuál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hlinkClick r:id="" action="ppaction://noaction">
                  <a:snd r:embed="rId7" name="s6 1.wav"/>
                </a:hlinkClick>
              </a:rPr>
              <a:t>? </a:t>
            </a:r>
            <a:r>
              <a:rPr lang="en-GB" sz="3600" b="1" dirty="0">
                <a:solidFill>
                  <a:srgbClr val="92D050"/>
                </a:solidFill>
                <a:latin typeface="Century Gothic" panose="020B0502020202020204" pitchFamily="34" charset="0"/>
                <a:hlinkClick r:id="" action="ppaction://noaction">
                  <a:snd r:embed="rId7" name="s6 1.wav"/>
                </a:hlinkClick>
              </a:rPr>
              <a:t>|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hlinkClick r:id="" action="ppaction://noaction">
                  <a:snd r:embed="rId7" name="s6 1.wav"/>
                </a:hlinkClick>
              </a:rPr>
              <a:t> ¿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hlinkClick r:id="" action="ppaction://noaction">
                  <a:snd r:embed="rId7" name="s6 1.wav"/>
                </a:hlinkClick>
              </a:rPr>
              <a:t>qué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hlinkClick r:id="" action="ppaction://noaction">
                  <a:snd r:embed="rId7" name="s6 1.wav"/>
                </a:hlinkClick>
              </a:rPr>
              <a:t>? </a:t>
            </a:r>
            <a:r>
              <a:rPr lang="en-GB" sz="3600" b="1" dirty="0">
                <a:solidFill>
                  <a:srgbClr val="92D050"/>
                </a:solidFill>
                <a:latin typeface="Century Gothic" panose="020B0502020202020204" pitchFamily="34" charset="0"/>
                <a:hlinkClick r:id="" action="ppaction://noaction">
                  <a:snd r:embed="rId7" name="s6 1.wav"/>
                </a:hlinkClick>
              </a:rPr>
              <a:t>|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hlinkClick r:id="" action="ppaction://noaction">
                  <a:snd r:embed="rId7" name="s6 1.wav"/>
                </a:hlinkClick>
              </a:rPr>
              <a:t> ¿</a:t>
            </a: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hlinkClick r:id="" action="ppaction://noaction">
                  <a:snd r:embed="rId7" name="s6 1.wav"/>
                </a:hlinkClick>
              </a:rPr>
              <a:t>cuándo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hlinkClick r:id="" action="ppaction://noaction">
                  <a:snd r:embed="rId7" name="s6 1.wav"/>
                </a:hlinkClick>
              </a:rPr>
              <a:t>?</a:t>
            </a:r>
            <a:endParaRPr lang="en-GB" sz="3600" b="1" i="0" u="none" strike="noStrike" cap="none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  <a:hlinkClick r:id="" action="ppaction://noaction">
                <a:snd r:embed="rId7" name="s6 1.wav"/>
              </a:hlinkClick>
            </a:endParaRP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65966D-5CAC-4020-A103-5325F76C7CD8}"/>
              </a:ext>
            </a:extLst>
          </p:cNvPr>
          <p:cNvSpPr txBox="1"/>
          <p:nvPr/>
        </p:nvSpPr>
        <p:spPr>
          <a:xfrm>
            <a:off x="235975" y="675659"/>
            <a:ext cx="6226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[which | what | when]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252741-8AD9-4B2B-BF36-BF1EEADE5154}"/>
              </a:ext>
            </a:extLst>
          </p:cNvPr>
          <p:cNvSpPr txBox="1"/>
          <p:nvPr/>
        </p:nvSpPr>
        <p:spPr>
          <a:xfrm>
            <a:off x="220106" y="1283673"/>
            <a:ext cx="1175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two ways to ask about today’s date: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B4B166-A3DA-4C2C-B8C7-7A7A911A1ED7}"/>
              </a:ext>
            </a:extLst>
          </p:cNvPr>
          <p:cNvSpPr txBox="1"/>
          <p:nvPr/>
        </p:nvSpPr>
        <p:spPr>
          <a:xfrm>
            <a:off x="251845" y="1872441"/>
            <a:ext cx="1952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Compare: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DA10A8-CE9D-4859-90E1-B9269548F0AF}"/>
              </a:ext>
            </a:extLst>
          </p:cNvPr>
          <p:cNvSpPr txBox="1"/>
          <p:nvPr/>
        </p:nvSpPr>
        <p:spPr>
          <a:xfrm>
            <a:off x="235975" y="2355624"/>
            <a:ext cx="4793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hoy?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473E3C-29D0-40EC-8D6D-0533C3A39842}"/>
              </a:ext>
            </a:extLst>
          </p:cNvPr>
          <p:cNvSpPr txBox="1"/>
          <p:nvPr/>
        </p:nvSpPr>
        <p:spPr>
          <a:xfrm>
            <a:off x="298976" y="2871605"/>
            <a:ext cx="4793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the date (of) today?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0093FB-8509-4835-AD5C-A95A63AB2FED}"/>
              </a:ext>
            </a:extLst>
          </p:cNvPr>
          <p:cNvSpPr txBox="1"/>
          <p:nvPr/>
        </p:nvSpPr>
        <p:spPr>
          <a:xfrm>
            <a:off x="271022" y="4493057"/>
            <a:ext cx="9055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ask when with specific dates: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367196-0864-43FE-A4DE-74A1B32D4854}"/>
              </a:ext>
            </a:extLst>
          </p:cNvPr>
          <p:cNvSpPr txBox="1"/>
          <p:nvPr/>
        </p:nvSpPr>
        <p:spPr>
          <a:xfrm>
            <a:off x="8508519" y="5224712"/>
            <a:ext cx="4356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is your birthday?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45E1F-0275-45AE-BDA8-1AC30258E4D0}"/>
              </a:ext>
            </a:extLst>
          </p:cNvPr>
          <p:cNvSpPr txBox="1"/>
          <p:nvPr/>
        </p:nvSpPr>
        <p:spPr>
          <a:xfrm>
            <a:off x="6080130" y="2296215"/>
            <a:ext cx="3246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día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hoy?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1AFC87-04FC-4B01-99FB-DC873376F2A2}"/>
              </a:ext>
            </a:extLst>
          </p:cNvPr>
          <p:cNvSpPr txBox="1"/>
          <p:nvPr/>
        </p:nvSpPr>
        <p:spPr>
          <a:xfrm>
            <a:off x="6096000" y="2871604"/>
            <a:ext cx="4793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day is it today?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7127AB5-33C2-4D04-A3A7-107568C17924}"/>
              </a:ext>
            </a:extLst>
          </p:cNvPr>
          <p:cNvSpPr/>
          <p:nvPr/>
        </p:nvSpPr>
        <p:spPr>
          <a:xfrm>
            <a:off x="2988211" y="3426210"/>
            <a:ext cx="5435588" cy="919967"/>
          </a:xfrm>
          <a:prstGeom prst="wedgeRoundRectCallout">
            <a:avLst>
              <a:gd name="adj1" fmla="val -10211"/>
              <a:gd name="adj2" fmla="val -4752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followed by ‘es’ but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followed by a noun, e.g. ‘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día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C02891-BAC1-40EE-AABB-9A811FBFF1B4}"/>
              </a:ext>
            </a:extLst>
          </p:cNvPr>
          <p:cNvSpPr txBox="1"/>
          <p:nvPr/>
        </p:nvSpPr>
        <p:spPr>
          <a:xfrm>
            <a:off x="2664364" y="5163157"/>
            <a:ext cx="5644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cumpleaños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6F564B-6A55-4711-B96B-ACBAE6F6FEC5}"/>
              </a:ext>
            </a:extLst>
          </p:cNvPr>
          <p:cNvSpPr txBox="1"/>
          <p:nvPr/>
        </p:nvSpPr>
        <p:spPr>
          <a:xfrm>
            <a:off x="2632625" y="5729248"/>
            <a:ext cx="6057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día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Madre?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AC424-F06B-4210-9CFA-02BE721FD29D}"/>
              </a:ext>
            </a:extLst>
          </p:cNvPr>
          <p:cNvSpPr txBox="1"/>
          <p:nvPr/>
        </p:nvSpPr>
        <p:spPr>
          <a:xfrm>
            <a:off x="8524389" y="5760025"/>
            <a:ext cx="4356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is Mother’s Day?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F9D0783-B99D-41E3-8D4E-45AE42D1E755}"/>
              </a:ext>
            </a:extLst>
          </p:cNvPr>
          <p:cNvSpPr/>
          <p:nvPr/>
        </p:nvSpPr>
        <p:spPr>
          <a:xfrm>
            <a:off x="131543" y="5051109"/>
            <a:ext cx="2433016" cy="1579382"/>
          </a:xfrm>
          <a:prstGeom prst="wedgeRoundRectCallout">
            <a:avLst>
              <a:gd name="adj1" fmla="val 56959"/>
              <a:gd name="adj2" fmla="val -2115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also followed by ‘es’, never by a noun.</a:t>
            </a:r>
          </a:p>
        </p:txBody>
      </p:sp>
    </p:spTree>
    <p:extLst>
      <p:ext uri="{BB962C8B-B14F-4D97-AF65-F5344CB8AC3E}">
        <p14:creationId xmlns:p14="http://schemas.microsoft.com/office/powerpoint/2010/main" val="5098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6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11" grpId="0"/>
      <p:bldP spid="12" grpId="0"/>
      <p:bldP spid="13" grpId="0" animBg="1"/>
      <p:bldP spid="14" grpId="0"/>
      <p:bldP spid="15" grpId="0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4EC08C-AFA6-4333-B8F9-695E388550D1}"/>
              </a:ext>
            </a:extLst>
          </p:cNvPr>
          <p:cNvSpPr/>
          <p:nvPr/>
        </p:nvSpPr>
        <p:spPr>
          <a:xfrm>
            <a:off x="564179" y="1264519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Google Shape;222;p10">
            <a:extLst>
              <a:ext uri="{FF2B5EF4-FFF2-40B4-BE49-F238E27FC236}">
                <a16:creationId xmlns:a16="http://schemas.microsoft.com/office/drawing/2014/main" id="{FD5AD7C5-72B2-4716-8C55-76451A35D4FB}"/>
              </a:ext>
            </a:extLst>
          </p:cNvPr>
          <p:cNvSpPr txBox="1"/>
          <p:nvPr/>
        </p:nvSpPr>
        <p:spPr>
          <a:xfrm>
            <a:off x="10682790" y="770312"/>
            <a:ext cx="1346844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</a:p>
        </p:txBody>
      </p:sp>
      <p:sp>
        <p:nvSpPr>
          <p:cNvPr id="52" name="Title 1">
            <a:hlinkClick r:id="" action="ppaction://noaction">
              <a:snd r:embed="rId10" name="s6 1.wav"/>
            </a:hlinkClick>
            <a:extLst>
              <a:ext uri="{FF2B5EF4-FFF2-40B4-BE49-F238E27FC236}">
                <a16:creationId xmlns:a16="http://schemas.microsoft.com/office/drawing/2014/main" id="{A7D11FC6-BE80-49AB-8975-A1C6DC910252}"/>
              </a:ext>
            </a:extLst>
          </p:cNvPr>
          <p:cNvSpPr txBox="1">
            <a:spLocks/>
          </p:cNvSpPr>
          <p:nvPr/>
        </p:nvSpPr>
        <p:spPr>
          <a:xfrm>
            <a:off x="221286" y="101304"/>
            <a:ext cx="7509295" cy="637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Cuál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¿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¿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Cuándo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5" name="TextBox 54">
            <a:hlinkClick r:id="" action="ppaction://noaction">
              <a:snd r:embed="rId11" name="T1_W5_7.1.wav"/>
            </a:hlinkClick>
            <a:extLst>
              <a:ext uri="{FF2B5EF4-FFF2-40B4-BE49-F238E27FC236}">
                <a16:creationId xmlns:a16="http://schemas.microsoft.com/office/drawing/2014/main" id="{22E420F4-8D11-45D2-8644-CAC7C0C8B936}"/>
              </a:ext>
            </a:extLst>
          </p:cNvPr>
          <p:cNvSpPr txBox="1"/>
          <p:nvPr/>
        </p:nvSpPr>
        <p:spPr>
          <a:xfrm>
            <a:off x="232429" y="626836"/>
            <a:ext cx="9825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sus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amigos 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Icon&#10;&#10;Description automatically generated">
            <a:hlinkClick r:id="" action="ppaction://noaction">
              <a:snd r:embed="rId12" name="T1_W5_7.2B.wav"/>
            </a:hlinkClick>
            <a:extLst>
              <a:ext uri="{FF2B5EF4-FFF2-40B4-BE49-F238E27FC236}">
                <a16:creationId xmlns:a16="http://schemas.microsoft.com/office/drawing/2014/main" id="{1A8BC853-43D0-4490-8003-EC784183B81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8" y="126451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302183-684D-4365-B3A9-4D29D79FF1BB}"/>
              </a:ext>
            </a:extLst>
          </p:cNvPr>
          <p:cNvSpPr txBox="1"/>
          <p:nvPr/>
        </p:nvSpPr>
        <p:spPr>
          <a:xfrm>
            <a:off x="221286" y="1264518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21E5C67-142F-4506-B433-4B61A248F23E}"/>
              </a:ext>
            </a:extLst>
          </p:cNvPr>
          <p:cNvGraphicFramePr>
            <a:graphicFrameLocks noGrp="1"/>
          </p:cNvGraphicFramePr>
          <p:nvPr/>
        </p:nvGraphicFramePr>
        <p:xfrm>
          <a:off x="4159215" y="1462035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A176B59-ED02-40E7-A8C9-65059C95D4E0}"/>
              </a:ext>
            </a:extLst>
          </p:cNvPr>
          <p:cNvSpPr/>
          <p:nvPr/>
        </p:nvSpPr>
        <p:spPr>
          <a:xfrm>
            <a:off x="564178" y="3137402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6" name="Table 7">
            <a:extLst>
              <a:ext uri="{FF2B5EF4-FFF2-40B4-BE49-F238E27FC236}">
                <a16:creationId xmlns:a16="http://schemas.microsoft.com/office/drawing/2014/main" id="{01961E6E-19DC-4254-A036-94029F7A0428}"/>
              </a:ext>
            </a:extLst>
          </p:cNvPr>
          <p:cNvGraphicFramePr>
            <a:graphicFrameLocks noGrp="1"/>
          </p:cNvGraphicFramePr>
          <p:nvPr/>
        </p:nvGraphicFramePr>
        <p:xfrm>
          <a:off x="4159214" y="3334918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40CACBD-B000-489A-A501-54C3F990C9B6}"/>
              </a:ext>
            </a:extLst>
          </p:cNvPr>
          <p:cNvSpPr/>
          <p:nvPr/>
        </p:nvSpPr>
        <p:spPr>
          <a:xfrm>
            <a:off x="564178" y="5010286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8" name="Table 7">
            <a:extLst>
              <a:ext uri="{FF2B5EF4-FFF2-40B4-BE49-F238E27FC236}">
                <a16:creationId xmlns:a16="http://schemas.microsoft.com/office/drawing/2014/main" id="{C62D2738-AC64-42FD-8E7F-76D7104E1F4A}"/>
              </a:ext>
            </a:extLst>
          </p:cNvPr>
          <p:cNvGraphicFramePr>
            <a:graphicFrameLocks noGrp="1"/>
          </p:cNvGraphicFramePr>
          <p:nvPr/>
        </p:nvGraphicFramePr>
        <p:xfrm>
          <a:off x="4159214" y="5207802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47EA0BF-1846-4D6F-A7E4-53CA5CADD85F}"/>
              </a:ext>
            </a:extLst>
          </p:cNvPr>
          <p:cNvSpPr/>
          <p:nvPr/>
        </p:nvSpPr>
        <p:spPr>
          <a:xfrm>
            <a:off x="6298904" y="1264519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 descr="Icon&#10;&#10;Description automatically generated">
            <a:hlinkClick r:id="" action="ppaction://noaction">
              <a:snd r:embed="rId14" name="T1_W5_7.5B.wav"/>
            </a:hlinkClick>
            <a:extLst>
              <a:ext uri="{FF2B5EF4-FFF2-40B4-BE49-F238E27FC236}">
                <a16:creationId xmlns:a16="http://schemas.microsoft.com/office/drawing/2014/main" id="{EE8E4364-4D04-4CE9-8372-C6160F9E07F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03" y="126451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1" name="Table 7">
            <a:extLst>
              <a:ext uri="{FF2B5EF4-FFF2-40B4-BE49-F238E27FC236}">
                <a16:creationId xmlns:a16="http://schemas.microsoft.com/office/drawing/2014/main" id="{8604B0F2-D980-4E2B-90B8-B71D1D1C7B11}"/>
              </a:ext>
            </a:extLst>
          </p:cNvPr>
          <p:cNvGraphicFramePr>
            <a:graphicFrameLocks noGrp="1"/>
          </p:cNvGraphicFramePr>
          <p:nvPr/>
        </p:nvGraphicFramePr>
        <p:xfrm>
          <a:off x="9893940" y="1462035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6D62D6A-B2B1-49AF-9ADF-BC93695D9025}"/>
              </a:ext>
            </a:extLst>
          </p:cNvPr>
          <p:cNvSpPr/>
          <p:nvPr/>
        </p:nvSpPr>
        <p:spPr>
          <a:xfrm>
            <a:off x="6298903" y="3137402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5" name="Table 7">
            <a:extLst>
              <a:ext uri="{FF2B5EF4-FFF2-40B4-BE49-F238E27FC236}">
                <a16:creationId xmlns:a16="http://schemas.microsoft.com/office/drawing/2014/main" id="{78FA3C41-642C-4421-BD24-EA1FE0EC152F}"/>
              </a:ext>
            </a:extLst>
          </p:cNvPr>
          <p:cNvGraphicFramePr>
            <a:graphicFrameLocks noGrp="1"/>
          </p:cNvGraphicFramePr>
          <p:nvPr/>
        </p:nvGraphicFramePr>
        <p:xfrm>
          <a:off x="9893939" y="3334918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276880CF-6EF1-48AF-AF94-8DAF5E8A0A80}"/>
              </a:ext>
            </a:extLst>
          </p:cNvPr>
          <p:cNvSpPr/>
          <p:nvPr/>
        </p:nvSpPr>
        <p:spPr>
          <a:xfrm>
            <a:off x="6298903" y="5010286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2" name="Table 7">
            <a:extLst>
              <a:ext uri="{FF2B5EF4-FFF2-40B4-BE49-F238E27FC236}">
                <a16:creationId xmlns:a16="http://schemas.microsoft.com/office/drawing/2014/main" id="{4A4BD664-8AE6-49F4-B151-EEA68163A2C7}"/>
              </a:ext>
            </a:extLst>
          </p:cNvPr>
          <p:cNvGraphicFramePr>
            <a:graphicFrameLocks noGrp="1"/>
          </p:cNvGraphicFramePr>
          <p:nvPr/>
        </p:nvGraphicFramePr>
        <p:xfrm>
          <a:off x="9893939" y="5207802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5D0BC58F-0633-4C82-84B3-2A9123189F1D}"/>
              </a:ext>
            </a:extLst>
          </p:cNvPr>
          <p:cNvSpPr txBox="1"/>
          <p:nvPr/>
        </p:nvSpPr>
        <p:spPr>
          <a:xfrm>
            <a:off x="232429" y="3074050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5C7E42A-07CE-4301-A616-1B5E1B2CF584}"/>
              </a:ext>
            </a:extLst>
          </p:cNvPr>
          <p:cNvSpPr txBox="1"/>
          <p:nvPr/>
        </p:nvSpPr>
        <p:spPr>
          <a:xfrm>
            <a:off x="211564" y="4976969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032C5A1-3CEC-4240-9D66-19BFC7C6B982}"/>
              </a:ext>
            </a:extLst>
          </p:cNvPr>
          <p:cNvSpPr txBox="1"/>
          <p:nvPr/>
        </p:nvSpPr>
        <p:spPr>
          <a:xfrm>
            <a:off x="5951356" y="1297835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A04C6A4-E1E7-4949-88DE-A35541279735}"/>
              </a:ext>
            </a:extLst>
          </p:cNvPr>
          <p:cNvSpPr txBox="1"/>
          <p:nvPr/>
        </p:nvSpPr>
        <p:spPr>
          <a:xfrm>
            <a:off x="5962499" y="3107367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9F1DDDF-339F-4EF1-B61C-99C6CE61A1AE}"/>
              </a:ext>
            </a:extLst>
          </p:cNvPr>
          <p:cNvSpPr txBox="1"/>
          <p:nvPr/>
        </p:nvSpPr>
        <p:spPr>
          <a:xfrm>
            <a:off x="5941634" y="5010286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89" name="Picture 88" descr="Icon&#10;&#10;Description automatically generated">
            <a:hlinkClick r:id="" action="ppaction://noaction">
              <a:snd r:embed="rId15" name="T1_W5_7.3B.wav"/>
            </a:hlinkClick>
            <a:extLst>
              <a:ext uri="{FF2B5EF4-FFF2-40B4-BE49-F238E27FC236}">
                <a16:creationId xmlns:a16="http://schemas.microsoft.com/office/drawing/2014/main" id="{5507318F-F076-418D-949B-6262E3E097D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1" y="3121752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0" name="Picture 89" descr="Icon&#10;&#10;Description automatically generated">
            <a:hlinkClick r:id="" action="ppaction://noaction">
              <a:snd r:embed="rId16" name="T1_W5_7.4B.wav"/>
            </a:hlinkClick>
            <a:extLst>
              <a:ext uri="{FF2B5EF4-FFF2-40B4-BE49-F238E27FC236}">
                <a16:creationId xmlns:a16="http://schemas.microsoft.com/office/drawing/2014/main" id="{9A28E4A9-C5A0-47D3-AC0D-E2F6EA8C61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1" y="4976969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90" descr="Icon&#10;&#10;Description automatically generated">
            <a:hlinkClick r:id="" action="ppaction://noaction">
              <a:snd r:embed="rId17" name="T1_W5_7.6B.wav"/>
            </a:hlinkClick>
            <a:extLst>
              <a:ext uri="{FF2B5EF4-FFF2-40B4-BE49-F238E27FC236}">
                <a16:creationId xmlns:a16="http://schemas.microsoft.com/office/drawing/2014/main" id="{FA8EB3B0-5E0C-43C4-A0C3-BB8B7CCCDAC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248" y="3121751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2" name="Picture 91" descr="Icon&#10;&#10;Description automatically generated">
            <a:hlinkClick r:id="" action="ppaction://noaction">
              <a:snd r:embed="rId18" name="T1_W5_7.7B.wav"/>
            </a:hlinkClick>
            <a:extLst>
              <a:ext uri="{FF2B5EF4-FFF2-40B4-BE49-F238E27FC236}">
                <a16:creationId xmlns:a16="http://schemas.microsoft.com/office/drawing/2014/main" id="{6B09A6AB-020D-4095-B155-5D083A2E15B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26" y="4996975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8D9868-396C-411B-AC23-1EDC716FD641}"/>
              </a:ext>
            </a:extLst>
          </p:cNvPr>
          <p:cNvSpPr txBox="1"/>
          <p:nvPr/>
        </p:nvSpPr>
        <p:spPr>
          <a:xfrm>
            <a:off x="1334281" y="1697722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Cuándo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concierto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93" name="Google Shape;293;p7" descr="green checkmark">
            <a:extLst>
              <a:ext uri="{FF2B5EF4-FFF2-40B4-BE49-F238E27FC236}">
                <a16:creationId xmlns:a16="http://schemas.microsoft.com/office/drawing/2014/main" id="{DE97FBC9-A2D4-4117-81A4-B85B4E80C04E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856787" y="2323551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BE70B9B-F772-4B9B-988D-F2B1AB06E1EC}"/>
              </a:ext>
            </a:extLst>
          </p:cNvPr>
          <p:cNvSpPr txBox="1"/>
          <p:nvPr/>
        </p:nvSpPr>
        <p:spPr>
          <a:xfrm>
            <a:off x="1354298" y="3550288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Cuál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la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fecha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hoy?</a:t>
            </a:r>
          </a:p>
        </p:txBody>
      </p:sp>
      <p:pic>
        <p:nvPicPr>
          <p:cNvPr id="95" name="Google Shape;293;p7" descr="green checkmark">
            <a:extLst>
              <a:ext uri="{FF2B5EF4-FFF2-40B4-BE49-F238E27FC236}">
                <a16:creationId xmlns:a16="http://schemas.microsoft.com/office/drawing/2014/main" id="{F727C2F9-817C-45C1-85F5-A9075CA40C5E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856786" y="3716101"/>
            <a:ext cx="393921" cy="41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293;p7" descr="green checkmark">
            <a:extLst>
              <a:ext uri="{FF2B5EF4-FFF2-40B4-BE49-F238E27FC236}">
                <a16:creationId xmlns:a16="http://schemas.microsoft.com/office/drawing/2014/main" id="{ACE19135-3E5E-4883-A2C5-6C3F385592F7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824656" y="5588984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2B3E77BD-4551-49E0-B26D-467776C9A262}"/>
              </a:ext>
            </a:extLst>
          </p:cNvPr>
          <p:cNvSpPr txBox="1"/>
          <p:nvPr/>
        </p:nvSpPr>
        <p:spPr>
          <a:xfrm>
            <a:off x="1374314" y="5378652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Qué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día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 hoy?</a:t>
            </a:r>
          </a:p>
        </p:txBody>
      </p:sp>
      <p:pic>
        <p:nvPicPr>
          <p:cNvPr id="98" name="Google Shape;293;p7" descr="green checkmark">
            <a:extLst>
              <a:ext uri="{FF2B5EF4-FFF2-40B4-BE49-F238E27FC236}">
                <a16:creationId xmlns:a16="http://schemas.microsoft.com/office/drawing/2014/main" id="{F4CB3166-C8E6-4B79-8AE2-FEF917D3ED1D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1430859" y="2323551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9BA56182-3321-4F3A-8A46-B1629A8EB276}"/>
              </a:ext>
            </a:extLst>
          </p:cNvPr>
          <p:cNvSpPr txBox="1"/>
          <p:nvPr/>
        </p:nvSpPr>
        <p:spPr>
          <a:xfrm>
            <a:off x="7121206" y="1642256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Qué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mes es? </a:t>
            </a:r>
            <a:b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noviembre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100" name="Google Shape;293;p7" descr="green checkmark">
            <a:extLst>
              <a:ext uri="{FF2B5EF4-FFF2-40B4-BE49-F238E27FC236}">
                <a16:creationId xmlns:a16="http://schemas.microsoft.com/office/drawing/2014/main" id="{BC34E68C-BDE2-4945-8535-6332C2985DC3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1455569" y="3302017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59C506CF-47BB-4177-BDE5-FBD01E9F006D}"/>
              </a:ext>
            </a:extLst>
          </p:cNvPr>
          <p:cNvSpPr txBox="1"/>
          <p:nvPr/>
        </p:nvSpPr>
        <p:spPr>
          <a:xfrm>
            <a:off x="7057868" y="3404904"/>
            <a:ext cx="270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Cuál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la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fecha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fiesta?</a:t>
            </a:r>
          </a:p>
        </p:txBody>
      </p:sp>
      <p:pic>
        <p:nvPicPr>
          <p:cNvPr id="106" name="Google Shape;293;p7" descr="green checkmark">
            <a:extLst>
              <a:ext uri="{FF2B5EF4-FFF2-40B4-BE49-F238E27FC236}">
                <a16:creationId xmlns:a16="http://schemas.microsoft.com/office/drawing/2014/main" id="{FF80E1F7-5056-48CB-95AB-FA830561596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1576793" y="5588982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AF89FC60-B3EC-4017-BD74-7FE8C71F65C0}"/>
              </a:ext>
            </a:extLst>
          </p:cNvPr>
          <p:cNvSpPr txBox="1"/>
          <p:nvPr/>
        </p:nvSpPr>
        <p:spPr>
          <a:xfrm>
            <a:off x="7057868" y="5260121"/>
            <a:ext cx="270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Cuándo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el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cumpleaños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Rubén?</a:t>
            </a:r>
          </a:p>
        </p:txBody>
      </p:sp>
    </p:spTree>
    <p:extLst>
      <p:ext uri="{BB962C8B-B14F-4D97-AF65-F5344CB8AC3E}">
        <p14:creationId xmlns:p14="http://schemas.microsoft.com/office/powerpoint/2010/main" val="128560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5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5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5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4" grpId="0"/>
      <p:bldP spid="97" grpId="0"/>
      <p:bldP spid="99" grpId="0"/>
      <p:bldP spid="105" grpId="0"/>
      <p:bldP spid="1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hlinkClick r:id="" action="ppaction://noaction">
              <a:snd r:embed="rId5" name="T1_W5_8.1.wav"/>
            </a:hlinkClick>
            <a:extLst>
              <a:ext uri="{FF2B5EF4-FFF2-40B4-BE49-F238E27FC236}">
                <a16:creationId xmlns:a16="http://schemas.microsoft.com/office/drawing/2014/main" id="{FB27058D-E613-B761-C7D9-3974DFD18766}"/>
              </a:ext>
            </a:extLst>
          </p:cNvPr>
          <p:cNvSpPr txBox="1">
            <a:spLocks/>
          </p:cNvSpPr>
          <p:nvPr/>
        </p:nvSpPr>
        <p:spPr>
          <a:xfrm>
            <a:off x="58270" y="212726"/>
            <a:ext cx="6057897" cy="455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Los días de la semana</a:t>
            </a:r>
          </a:p>
        </p:txBody>
      </p:sp>
      <p:pic>
        <p:nvPicPr>
          <p:cNvPr id="14" name="Graphic 13" descr="Flip calendar">
            <a:hlinkClick r:id="" action="ppaction://noaction">
              <a:snd r:embed="rId6" name="lunes.wav"/>
            </a:hlinkClick>
            <a:extLst>
              <a:ext uri="{FF2B5EF4-FFF2-40B4-BE49-F238E27FC236}">
                <a16:creationId xmlns:a16="http://schemas.microsoft.com/office/drawing/2014/main" id="{A10F16B0-A3A8-E65F-E5AA-1CC70F52F3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270" y="1265049"/>
            <a:ext cx="2577353" cy="2577353"/>
          </a:xfrm>
          <a:prstGeom prst="rect">
            <a:avLst/>
          </a:prstGeom>
        </p:spPr>
      </p:pic>
      <p:pic>
        <p:nvPicPr>
          <p:cNvPr id="15" name="Graphic 14" descr="Flip calendar">
            <a:hlinkClick r:id="" action="ppaction://noaction">
              <a:snd r:embed="rId9" name="martes.wav"/>
            </a:hlinkClick>
            <a:extLst>
              <a:ext uri="{FF2B5EF4-FFF2-40B4-BE49-F238E27FC236}">
                <a16:creationId xmlns:a16="http://schemas.microsoft.com/office/drawing/2014/main" id="{F4B1DBB4-2DDC-FD78-ADB2-2AA5EBB69D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35623" y="1265049"/>
            <a:ext cx="2577353" cy="2577353"/>
          </a:xfrm>
          <a:prstGeom prst="rect">
            <a:avLst/>
          </a:prstGeom>
        </p:spPr>
      </p:pic>
      <p:pic>
        <p:nvPicPr>
          <p:cNvPr id="16" name="Graphic 15" descr="Flip calendar">
            <a:hlinkClick r:id="" action="ppaction://noaction">
              <a:snd r:embed="rId12" name="miercoles.wav"/>
            </a:hlinkClick>
            <a:extLst>
              <a:ext uri="{FF2B5EF4-FFF2-40B4-BE49-F238E27FC236}">
                <a16:creationId xmlns:a16="http://schemas.microsoft.com/office/drawing/2014/main" id="{88B20682-FEC2-233B-2197-213BE7C587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74341" y="1265049"/>
            <a:ext cx="2577353" cy="2577353"/>
          </a:xfrm>
          <a:prstGeom prst="rect">
            <a:avLst/>
          </a:prstGeom>
        </p:spPr>
      </p:pic>
      <p:pic>
        <p:nvPicPr>
          <p:cNvPr id="17" name="Graphic 16" descr="Flip calendar">
            <a:hlinkClick r:id="" action="ppaction://noaction">
              <a:snd r:embed="rId15" name="jueves.wav"/>
            </a:hlinkClick>
            <a:extLst>
              <a:ext uri="{FF2B5EF4-FFF2-40B4-BE49-F238E27FC236}">
                <a16:creationId xmlns:a16="http://schemas.microsoft.com/office/drawing/2014/main" id="{BF444727-E727-BF78-C633-EB7744A59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78905" y="1265049"/>
            <a:ext cx="2577353" cy="2577353"/>
          </a:xfrm>
          <a:prstGeom prst="rect">
            <a:avLst/>
          </a:prstGeom>
        </p:spPr>
      </p:pic>
      <p:pic>
        <p:nvPicPr>
          <p:cNvPr id="18" name="Graphic 17" descr="Flip calendar">
            <a:hlinkClick r:id="" action="ppaction://noaction">
              <a:snd r:embed="rId16" name="viernes.wav"/>
            </a:hlinkClick>
            <a:extLst>
              <a:ext uri="{FF2B5EF4-FFF2-40B4-BE49-F238E27FC236}">
                <a16:creationId xmlns:a16="http://schemas.microsoft.com/office/drawing/2014/main" id="{5BD535A8-FCF3-768E-8901-9329322EEC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69675" y="3624171"/>
            <a:ext cx="2577353" cy="2577353"/>
          </a:xfrm>
          <a:prstGeom prst="rect">
            <a:avLst/>
          </a:prstGeom>
        </p:spPr>
      </p:pic>
      <p:pic>
        <p:nvPicPr>
          <p:cNvPr id="22" name="Graphic 21" descr="Flip calendar">
            <a:hlinkClick r:id="" action="ppaction://noaction">
              <a:snd r:embed="rId17" name="sabado.wav"/>
            </a:hlinkClick>
            <a:extLst>
              <a:ext uri="{FF2B5EF4-FFF2-40B4-BE49-F238E27FC236}">
                <a16:creationId xmlns:a16="http://schemas.microsoft.com/office/drawing/2014/main" id="{E7F3363C-6060-351B-7DE5-B02EDE11FD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07323" y="3639858"/>
            <a:ext cx="2577353" cy="2577353"/>
          </a:xfrm>
          <a:prstGeom prst="rect">
            <a:avLst/>
          </a:prstGeom>
        </p:spPr>
      </p:pic>
      <p:pic>
        <p:nvPicPr>
          <p:cNvPr id="23" name="Graphic 22" descr="Flip calendar">
            <a:hlinkClick r:id="" action="ppaction://noaction">
              <a:snd r:embed="rId18" name="domingo.wav"/>
            </a:hlinkClick>
            <a:extLst>
              <a:ext uri="{FF2B5EF4-FFF2-40B4-BE49-F238E27FC236}">
                <a16:creationId xmlns:a16="http://schemas.microsoft.com/office/drawing/2014/main" id="{D8BD9311-863E-7AB2-AD1B-2E88AFD7E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44972" y="3639858"/>
            <a:ext cx="2577353" cy="25773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472A694-A8FF-538B-16D1-014E2093605C}"/>
              </a:ext>
            </a:extLst>
          </p:cNvPr>
          <p:cNvSpPr txBox="1"/>
          <p:nvPr/>
        </p:nvSpPr>
        <p:spPr>
          <a:xfrm>
            <a:off x="567017" y="2663542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Monday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B0A32D-5587-5716-2D8B-EA0773A545EF}"/>
              </a:ext>
            </a:extLst>
          </p:cNvPr>
          <p:cNvSpPr txBox="1"/>
          <p:nvPr/>
        </p:nvSpPr>
        <p:spPr>
          <a:xfrm>
            <a:off x="3144370" y="2663541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Tuesday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E49714-A6AC-05FE-F074-92317DE20B17}"/>
              </a:ext>
            </a:extLst>
          </p:cNvPr>
          <p:cNvSpPr txBox="1"/>
          <p:nvPr/>
        </p:nvSpPr>
        <p:spPr>
          <a:xfrm>
            <a:off x="5793439" y="2725096"/>
            <a:ext cx="173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Wednesday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209A19-3E84-9338-C215-0F19A776F5B0}"/>
              </a:ext>
            </a:extLst>
          </p:cNvPr>
          <p:cNvSpPr txBox="1"/>
          <p:nvPr/>
        </p:nvSpPr>
        <p:spPr>
          <a:xfrm>
            <a:off x="8787652" y="2663540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Thursday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737EDE-20FE-F4DC-F4F6-5E9CE95C3AAA}"/>
              </a:ext>
            </a:extLst>
          </p:cNvPr>
          <p:cNvSpPr txBox="1"/>
          <p:nvPr/>
        </p:nvSpPr>
        <p:spPr>
          <a:xfrm>
            <a:off x="2187388" y="507402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Friday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56F622-CE19-0B82-6A1F-FB51CBCD0B9A}"/>
              </a:ext>
            </a:extLst>
          </p:cNvPr>
          <p:cNvSpPr txBox="1"/>
          <p:nvPr/>
        </p:nvSpPr>
        <p:spPr>
          <a:xfrm>
            <a:off x="5325037" y="507402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Saturday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A11B45-A89E-7CE6-BBC5-3F00F005C6D9}"/>
              </a:ext>
            </a:extLst>
          </p:cNvPr>
          <p:cNvSpPr txBox="1"/>
          <p:nvPr/>
        </p:nvSpPr>
        <p:spPr>
          <a:xfrm>
            <a:off x="8453719" y="5074023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Sunday</a:t>
            </a:r>
          </a:p>
        </p:txBody>
      </p:sp>
      <p:sp>
        <p:nvSpPr>
          <p:cNvPr id="31" name="TextBox 30">
            <a:hlinkClick r:id="" action="ppaction://noaction">
              <a:snd r:embed="rId6" name="lunes.wav"/>
            </a:hlinkClick>
            <a:extLst>
              <a:ext uri="{FF2B5EF4-FFF2-40B4-BE49-F238E27FC236}">
                <a16:creationId xmlns:a16="http://schemas.microsoft.com/office/drawing/2014/main" id="{BA079862-F38C-6278-3223-0F84B79669BC}"/>
              </a:ext>
            </a:extLst>
          </p:cNvPr>
          <p:cNvSpPr txBox="1"/>
          <p:nvPr/>
        </p:nvSpPr>
        <p:spPr>
          <a:xfrm>
            <a:off x="643217" y="2714902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lunes</a:t>
            </a:r>
          </a:p>
        </p:txBody>
      </p:sp>
      <p:sp>
        <p:nvSpPr>
          <p:cNvPr id="32" name="TextBox 31">
            <a:hlinkClick r:id="" action="ppaction://noaction">
              <a:snd r:embed="rId9" name="martes.wav"/>
            </a:hlinkClick>
            <a:extLst>
              <a:ext uri="{FF2B5EF4-FFF2-40B4-BE49-F238E27FC236}">
                <a16:creationId xmlns:a16="http://schemas.microsoft.com/office/drawing/2014/main" id="{E0F12BBE-301E-66EE-F02A-D3DC6FBA6818}"/>
              </a:ext>
            </a:extLst>
          </p:cNvPr>
          <p:cNvSpPr txBox="1"/>
          <p:nvPr/>
        </p:nvSpPr>
        <p:spPr>
          <a:xfrm>
            <a:off x="3220570" y="2725096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martes</a:t>
            </a:r>
          </a:p>
        </p:txBody>
      </p:sp>
      <p:sp>
        <p:nvSpPr>
          <p:cNvPr id="33" name="TextBox 32">
            <a:hlinkClick r:id="" action="ppaction://noaction">
              <a:snd r:embed="rId12" name="miercoles.wav"/>
            </a:hlinkClick>
            <a:extLst>
              <a:ext uri="{FF2B5EF4-FFF2-40B4-BE49-F238E27FC236}">
                <a16:creationId xmlns:a16="http://schemas.microsoft.com/office/drawing/2014/main" id="{072786E4-FB8C-E859-8610-FF99A8420114}"/>
              </a:ext>
            </a:extLst>
          </p:cNvPr>
          <p:cNvSpPr txBox="1"/>
          <p:nvPr/>
        </p:nvSpPr>
        <p:spPr>
          <a:xfrm>
            <a:off x="5916706" y="2749563"/>
            <a:ext cx="14791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miércoles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hlinkClick r:id="" action="ppaction://noaction">
              <a:snd r:embed="rId15" name="jueves.wav"/>
            </a:hlinkClick>
            <a:extLst>
              <a:ext uri="{FF2B5EF4-FFF2-40B4-BE49-F238E27FC236}">
                <a16:creationId xmlns:a16="http://schemas.microsoft.com/office/drawing/2014/main" id="{2C9D067B-080D-8459-4224-090B55C36297}"/>
              </a:ext>
            </a:extLst>
          </p:cNvPr>
          <p:cNvSpPr txBox="1"/>
          <p:nvPr/>
        </p:nvSpPr>
        <p:spPr>
          <a:xfrm>
            <a:off x="8910918" y="2710401"/>
            <a:ext cx="13626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jueves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hlinkClick r:id="" action="ppaction://noaction">
              <a:snd r:embed="rId16" name="viernes.wav"/>
            </a:hlinkClick>
            <a:extLst>
              <a:ext uri="{FF2B5EF4-FFF2-40B4-BE49-F238E27FC236}">
                <a16:creationId xmlns:a16="http://schemas.microsoft.com/office/drawing/2014/main" id="{A9B8A46E-E03D-F0C5-C528-DEA466314179}"/>
              </a:ext>
            </a:extLst>
          </p:cNvPr>
          <p:cNvSpPr txBox="1"/>
          <p:nvPr/>
        </p:nvSpPr>
        <p:spPr>
          <a:xfrm>
            <a:off x="2263588" y="5131286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viernes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hlinkClick r:id="" action="ppaction://noaction">
              <a:snd r:embed="rId17" name="sabado.wav"/>
            </a:hlinkClick>
            <a:extLst>
              <a:ext uri="{FF2B5EF4-FFF2-40B4-BE49-F238E27FC236}">
                <a16:creationId xmlns:a16="http://schemas.microsoft.com/office/drawing/2014/main" id="{CDCF3688-E84D-DE39-ED8C-132FDE4C7F30}"/>
              </a:ext>
            </a:extLst>
          </p:cNvPr>
          <p:cNvSpPr txBox="1"/>
          <p:nvPr/>
        </p:nvSpPr>
        <p:spPr>
          <a:xfrm>
            <a:off x="5412439" y="5131285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sábado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hlinkClick r:id="" action="ppaction://noaction">
              <a:snd r:embed="rId18" name="domingo.wav"/>
            </a:hlinkClick>
            <a:extLst>
              <a:ext uri="{FF2B5EF4-FFF2-40B4-BE49-F238E27FC236}">
                <a16:creationId xmlns:a16="http://schemas.microsoft.com/office/drawing/2014/main" id="{EC5F6499-DE5D-3921-026C-C2E302B696CE}"/>
              </a:ext>
            </a:extLst>
          </p:cNvPr>
          <p:cNvSpPr txBox="1"/>
          <p:nvPr/>
        </p:nvSpPr>
        <p:spPr>
          <a:xfrm>
            <a:off x="8491817" y="5131284"/>
            <a:ext cx="1504953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domingo</a:t>
            </a:r>
            <a:endParaRPr lang="en-GB" sz="23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6CD15FA-CB07-7FF0-7F80-311E157D22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075" y="4282699"/>
            <a:ext cx="1356807" cy="2577354"/>
          </a:xfrm>
          <a:prstGeom prst="rect">
            <a:avLst/>
          </a:prstGeom>
        </p:spPr>
      </p:pic>
      <p:sp>
        <p:nvSpPr>
          <p:cNvPr id="39" name="Speech Bubble: Rectangle with Corners Rounded 38">
            <a:hlinkClick r:id="" action="ppaction://noaction">
              <a:snd r:embed="rId3" name="T1_W5_8.2.wav"/>
            </a:hlinkClick>
            <a:extLst>
              <a:ext uri="{FF2B5EF4-FFF2-40B4-BE49-F238E27FC236}">
                <a16:creationId xmlns:a16="http://schemas.microsoft.com/office/drawing/2014/main" id="{99E88F60-C386-A89E-BAB8-537AA5AAF2BB}"/>
              </a:ext>
            </a:extLst>
          </p:cNvPr>
          <p:cNvSpPr/>
          <p:nvPr/>
        </p:nvSpPr>
        <p:spPr>
          <a:xfrm>
            <a:off x="5576212" y="504475"/>
            <a:ext cx="4771298" cy="492037"/>
          </a:xfrm>
          <a:prstGeom prst="wedgeRoundRectCallout">
            <a:avLst>
              <a:gd name="adj1" fmla="val -53561"/>
              <a:gd name="adj2" fmla="val 3157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¿</a:t>
            </a:r>
            <a:r>
              <a:rPr lang="en-GB" sz="3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Cómo</a:t>
            </a: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es en español?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1657A255-F305-A447-ABFE-2641C6A4EDB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61812" y="5617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3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‘d</a:t>
            </a:r>
            <a:r>
              <a:rPr lang="en-GB" sz="3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&amp; ‘de </a:t>
            </a:r>
            <a:r>
              <a:rPr lang="en-GB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0;p8" descr="Jigsaw, Puzzle, Piece, Game, Concept, Solution">
            <a:extLst>
              <a:ext uri="{FF2B5EF4-FFF2-40B4-BE49-F238E27FC236}">
                <a16:creationId xmlns:a16="http://schemas.microsoft.com/office/drawing/2014/main" id="{CDE98B3F-7A33-4E18-884D-92D472EBD63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7989CD-D5C3-4D3A-ACDE-59237DC77C37}"/>
              </a:ext>
            </a:extLst>
          </p:cNvPr>
          <p:cNvSpPr txBox="1"/>
          <p:nvPr/>
        </p:nvSpPr>
        <p:spPr>
          <a:xfrm>
            <a:off x="144118" y="751126"/>
            <a:ext cx="1640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[of the]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43444D-7191-4148-ADF4-95EB033A2DC9}"/>
              </a:ext>
            </a:extLst>
          </p:cNvPr>
          <p:cNvSpPr txBox="1"/>
          <p:nvPr/>
        </p:nvSpPr>
        <p:spPr>
          <a:xfrm>
            <a:off x="235975" y="1532024"/>
            <a:ext cx="10086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use the definite article “el” to refer to a specific day.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69A7F-CD75-451A-9D9F-BF2F376F6C2C}"/>
              </a:ext>
            </a:extLst>
          </p:cNvPr>
          <p:cNvSpPr txBox="1"/>
          <p:nvPr/>
        </p:nvSpPr>
        <p:spPr>
          <a:xfrm>
            <a:off x="235975" y="2558376"/>
            <a:ext cx="2371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ejemplo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A03159-DF43-4F4B-BA5A-D409121DC4FD}"/>
              </a:ext>
            </a:extLst>
          </p:cNvPr>
          <p:cNvSpPr txBox="1"/>
          <p:nvPr/>
        </p:nvSpPr>
        <p:spPr>
          <a:xfrm>
            <a:off x="235975" y="3429000"/>
            <a:ext cx="6437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fecha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</a:t>
            </a:r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espectáculo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4BC351-2511-417A-827C-F0D81A12DAFF}"/>
              </a:ext>
            </a:extLst>
          </p:cNvPr>
          <p:cNvSpPr txBox="1"/>
          <p:nvPr/>
        </p:nvSpPr>
        <p:spPr>
          <a:xfrm>
            <a:off x="235975" y="3982513"/>
            <a:ext cx="6209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Which is the date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of the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show?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926153-815B-4AA3-8965-CCF8016CC937}"/>
              </a:ext>
            </a:extLst>
          </p:cNvPr>
          <p:cNvSpPr txBox="1"/>
          <p:nvPr/>
        </p:nvSpPr>
        <p:spPr>
          <a:xfrm>
            <a:off x="235975" y="4798564"/>
            <a:ext cx="9055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fecha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</a:t>
            </a:r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exposición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64459E-25DE-4D0B-A53B-42A83C5F82A9}"/>
              </a:ext>
            </a:extLst>
          </p:cNvPr>
          <p:cNvSpPr txBox="1"/>
          <p:nvPr/>
        </p:nvSpPr>
        <p:spPr>
          <a:xfrm>
            <a:off x="235975" y="5445337"/>
            <a:ext cx="7993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Which is the date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of the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exhibition?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6302CC1-D1B3-481D-8F72-66EB56354CFF}"/>
              </a:ext>
            </a:extLst>
          </p:cNvPr>
          <p:cNvSpPr/>
          <p:nvPr/>
        </p:nvSpPr>
        <p:spPr>
          <a:xfrm>
            <a:off x="6445045" y="2470670"/>
            <a:ext cx="5131601" cy="974589"/>
          </a:xfrm>
          <a:prstGeom prst="wedgeRoundRectCallout">
            <a:avLst>
              <a:gd name="adj1" fmla="val -96876"/>
              <a:gd name="adj2" fmla="val 5411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⚠Notice that de +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del.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This is before all masculine nouns.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7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0" grpId="0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2131</Words>
  <Application>Microsoft Office PowerPoint</Application>
  <PresentationFormat>Widescreen</PresentationFormat>
  <Paragraphs>286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Describing me and others</vt:lpstr>
      <vt:lpstr>Weak vowels [u] </vt:lpstr>
      <vt:lpstr>escuchar</vt:lpstr>
      <vt:lpstr>pronunciar</vt:lpstr>
      <vt:lpstr>¿cuál? | ¿qué? | ¿cuándo?</vt:lpstr>
      <vt:lpstr>escuchar</vt:lpstr>
      <vt:lpstr>hablar</vt:lpstr>
      <vt:lpstr>Using ‘del’ &amp; ‘de la’</vt:lpstr>
      <vt:lpstr>leer</vt:lpstr>
      <vt:lpstr>hablar</vt:lpstr>
      <vt:lpstr>hablar</vt:lpstr>
      <vt:lpstr>hablar</vt:lpstr>
      <vt:lpstr>hablar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34</cp:revision>
  <dcterms:created xsi:type="dcterms:W3CDTF">2021-04-28T18:03:02Z</dcterms:created>
  <dcterms:modified xsi:type="dcterms:W3CDTF">2022-09-03T05:50:07Z</dcterms:modified>
</cp:coreProperties>
</file>