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49" r:id="rId2"/>
    <p:sldId id="275" r:id="rId3"/>
    <p:sldId id="492" r:id="rId4"/>
    <p:sldId id="493" r:id="rId5"/>
    <p:sldId id="483" r:id="rId6"/>
    <p:sldId id="484" r:id="rId7"/>
    <p:sldId id="443" r:id="rId8"/>
    <p:sldId id="485" r:id="rId9"/>
    <p:sldId id="474" r:id="rId10"/>
    <p:sldId id="494" r:id="rId11"/>
    <p:sldId id="352" r:id="rId12"/>
    <p:sldId id="476" r:id="rId13"/>
    <p:sldId id="477" r:id="rId14"/>
    <p:sldId id="478" r:id="rId15"/>
    <p:sldId id="479" r:id="rId16"/>
    <p:sldId id="480" r:id="rId17"/>
    <p:sldId id="481" r:id="rId18"/>
    <p:sldId id="27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3C2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35" autoAdjust="0"/>
    <p:restoredTop sz="88045" autoAdjust="0"/>
  </p:normalViewPr>
  <p:slideViewPr>
    <p:cSldViewPr snapToGrid="0">
      <p:cViewPr varScale="1">
        <p:scale>
          <a:sx n="100" d="100"/>
          <a:sy n="100" d="100"/>
        </p:scale>
        <p:origin x="264" y="102"/>
      </p:cViewPr>
      <p:guideLst/>
    </p:cSldViewPr>
  </p:slideViewPr>
  <p:outlineViewPr>
    <p:cViewPr>
      <p:scale>
        <a:sx n="33" d="100"/>
        <a:sy n="33" d="100"/>
      </p:scale>
      <p:origin x="0" y="-170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11031B-34DE-4A78-9E82-37C557B46456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F5CB3E-F697-4EF5-82C2-431E736C45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3438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  For any 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 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0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Tx/>
              <a:buNone/>
              <a:tabLst/>
              <a:defRPr/>
            </a:pPr>
            <a:r>
              <a:rPr lang="en-GB" sz="800" b="1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Phonics: </a:t>
            </a:r>
            <a:r>
              <a:rPr lang="es-ES" sz="10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Weak</a:t>
            </a:r>
            <a:r>
              <a:rPr lang="es-ES" sz="10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</a:t>
            </a:r>
            <a:r>
              <a:rPr lang="es-ES" sz="10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vowel</a:t>
            </a:r>
            <a:r>
              <a:rPr lang="es-ES" sz="10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[u] c</a:t>
            </a:r>
            <a:r>
              <a:rPr lang="es-ES" sz="10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uá</a:t>
            </a:r>
            <a:r>
              <a:rPr lang="es-ES" sz="10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ndo [138] </a:t>
            </a:r>
            <a:r>
              <a:rPr lang="es-ES" sz="1000" b="1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puente</a:t>
            </a:r>
            <a:r>
              <a:rPr lang="es-ES" sz="10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</a:t>
            </a:r>
            <a:r>
              <a:rPr lang="es-ES" sz="10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[1715] </a:t>
            </a:r>
            <a:r>
              <a:rPr lang="es-ES" sz="1000" b="1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antiguo</a:t>
            </a:r>
            <a:r>
              <a:rPr lang="es-ES" sz="10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[446]</a:t>
            </a:r>
            <a:endParaRPr lang="en-GB" sz="10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Tx/>
              <a:buNone/>
            </a:pPr>
            <a:r>
              <a:rPr lang="en-GB" sz="10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Vocabulary:</a:t>
            </a:r>
            <a:r>
              <a:rPr lang="en-GB" sz="1000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cuál 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[445] día [65] </a:t>
            </a:r>
            <a:r>
              <a:rPr lang="es-ES" sz="1200" b="1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espectáculo</a:t>
            </a:r>
            <a:r>
              <a:rPr lang="es-ES" sz="1200" b="0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 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[1622] </a:t>
            </a:r>
            <a:r>
              <a:rPr lang="es-ES" sz="1200" b="1" i="0" u="none" strike="noStrike" dirty="0">
                <a:solidFill>
                  <a:srgbClr val="FF0000"/>
                </a:solidFill>
                <a:effectLst/>
                <a:latin typeface="docs-Century Gothic"/>
              </a:rPr>
              <a:t>exposición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[1317]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fecha 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[756] lunes [1370] martes [3101] miércoles [1816] jueves [1650] viernes [1259] sábado [1179] domingo [693]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Tx/>
              <a:buNone/>
            </a:pPr>
            <a:r>
              <a:rPr lang="en-GB" sz="10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Revisit 1: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es [ser, 7] está [estar 21] negativo [1804] perdido [1899] positivo [1188] preparado [2092] tranquilo [1093] mi [37] demasiado [494] hoy [167] normalmente [1696] pero [30]</a:t>
            </a:r>
            <a:endParaRPr lang="en-GB" sz="1000" b="1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Tx/>
              <a:buNone/>
            </a:pPr>
            <a:r>
              <a:rPr lang="en-GB" sz="10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Revisit 2: </a:t>
            </a:r>
            <a:r>
              <a:rPr lang="es-ES" sz="1000" b="1" i="0" u="none" strike="noStrike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cumpleaños</a:t>
            </a:r>
            <a:r>
              <a:rPr lang="es-ES" sz="1000" b="0" i="0" u="none" strike="noStrike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[3372] </a:t>
            </a:r>
            <a:r>
              <a:rPr lang="es-ES" sz="1000" b="1" i="0" u="none" strike="noStrike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mes </a:t>
            </a:r>
            <a:r>
              <a:rPr lang="es-ES" sz="1000" b="0" i="0" u="none" strike="noStrike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[288] </a:t>
            </a:r>
            <a:r>
              <a:rPr lang="es-ES" sz="1000" b="1" i="0" u="none" strike="noStrike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enero</a:t>
            </a:r>
            <a:r>
              <a:rPr lang="es-ES" sz="1000" b="0" i="0" u="none" strike="noStrike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[1173] </a:t>
            </a:r>
            <a:r>
              <a:rPr lang="es-ES" sz="1000" b="1" i="0" u="none" strike="noStrike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febrero </a:t>
            </a:r>
            <a:r>
              <a:rPr lang="es-ES" sz="1000" b="0" i="0" u="none" strike="noStrike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[1419]</a:t>
            </a:r>
            <a:r>
              <a:rPr lang="es-ES" sz="1000" b="1" i="0" u="none" strike="noStrike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marzo </a:t>
            </a:r>
            <a:r>
              <a:rPr lang="es-ES" sz="1000" b="0" i="0" u="none" strike="noStrike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[1231] </a:t>
            </a:r>
            <a:r>
              <a:rPr lang="es-ES" sz="1000" b="1" i="0" u="none" strike="noStrike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abril </a:t>
            </a:r>
            <a:r>
              <a:rPr lang="es-ES" sz="1000" b="0" i="0" u="none" strike="noStrike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[1064] </a:t>
            </a:r>
            <a:r>
              <a:rPr lang="es-ES" sz="1000" b="1" i="0" u="none" strike="noStrike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mayo</a:t>
            </a:r>
            <a:r>
              <a:rPr lang="es-ES" sz="1000" b="0" i="0" u="none" strike="noStrike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[909] </a:t>
            </a:r>
            <a:r>
              <a:rPr lang="es-ES" sz="1000" b="1" i="0" u="none" strike="noStrike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junio</a:t>
            </a:r>
            <a:r>
              <a:rPr lang="es-ES" sz="1000" b="0" i="0" u="none" strike="noStrike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[1035] </a:t>
            </a:r>
            <a:r>
              <a:rPr lang="es-ES" sz="1000" b="1" i="0" u="none" strike="noStrike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julio </a:t>
            </a:r>
            <a:r>
              <a:rPr lang="es-ES" sz="1000" b="0" i="0" u="none" strike="noStrike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[659] </a:t>
            </a:r>
            <a:r>
              <a:rPr lang="es-ES" sz="1000" b="1" i="0" u="none" strike="noStrike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septiembre</a:t>
            </a:r>
            <a:r>
              <a:rPr lang="es-ES" sz="1000" b="0" i="0" u="none" strike="noStrike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[1150] </a:t>
            </a:r>
            <a:r>
              <a:rPr lang="es-ES" sz="1000" b="1" i="0" u="none" strike="noStrike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octubre</a:t>
            </a:r>
            <a:r>
              <a:rPr lang="es-ES" sz="1000" b="0" i="0" u="none" strike="noStrike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[1242] </a:t>
            </a:r>
            <a:r>
              <a:rPr lang="es-ES" sz="1000" b="1" i="0" u="none" strike="noStrike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noviembre</a:t>
            </a:r>
            <a:r>
              <a:rPr lang="es-ES" sz="1000" b="0" i="0" u="none" strike="noStrike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[1434] </a:t>
            </a:r>
            <a:r>
              <a:rPr lang="es-ES" sz="1000" b="1" i="0" u="none" strike="noStrike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diciembre</a:t>
            </a:r>
            <a:r>
              <a:rPr lang="es-ES" sz="1000" b="0" i="0" u="none" strike="noStrike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[1165] </a:t>
            </a:r>
            <a:r>
              <a:rPr lang="es-ES" sz="1000" b="1" i="0" u="none" strike="noStrike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cuándo</a:t>
            </a:r>
            <a:r>
              <a:rPr lang="es-ES" sz="1000" b="0" i="0" u="none" strike="noStrike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[138] </a:t>
            </a:r>
            <a:r>
              <a:rPr lang="es-ES" sz="1000" b="1" i="0" u="none" strike="noStrike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mi </a:t>
            </a:r>
            <a:r>
              <a:rPr lang="es-ES" sz="1000" b="0" i="0" u="none" strike="noStrike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[37] </a:t>
            </a:r>
            <a:r>
              <a:rPr lang="es-ES" sz="1000" b="1" i="0" u="none" strike="noStrike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tu </a:t>
            </a:r>
            <a:r>
              <a:rPr lang="es-ES" sz="1000" b="0" i="0" u="none" strike="noStrike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[53] </a:t>
            </a:r>
            <a:r>
              <a:rPr lang="es-ES" sz="1000" b="1" i="0" u="none" strike="noStrike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en </a:t>
            </a:r>
            <a:r>
              <a:rPr lang="es-ES" sz="1000" b="0" i="0" u="none" strike="noStrike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[5]</a:t>
            </a:r>
            <a:r>
              <a:rPr lang="es-ES" sz="800"/>
              <a:t> </a:t>
            </a:r>
            <a:endParaRPr lang="es-ES" sz="1200" b="0" i="0" u="none" strike="noStrike" dirty="0">
              <a:solidFill>
                <a:srgbClr val="1F3864"/>
              </a:solidFill>
              <a:effectLst/>
              <a:latin typeface="docs-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Source: Davies, M. &amp; Davies, K. (2018)</a:t>
            </a:r>
            <a:r>
              <a:rPr lang="en-GB" sz="1200" i="1" dirty="0"/>
              <a:t>. A frequency dictionary of Spanish: Core vocabulary for learners </a:t>
            </a:r>
            <a:r>
              <a:rPr lang="en-GB" sz="1200" dirty="0"/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Time:  </a:t>
            </a:r>
            <a:r>
              <a:rPr lang="en-GB" b="0" baseline="0" dirty="0"/>
              <a:t>5 minutes</a:t>
            </a:r>
            <a:br>
              <a:rPr lang="en-GB" b="0" baseline="0" dirty="0"/>
            </a:br>
            <a:r>
              <a:rPr lang="en-GB" b="1" dirty="0"/>
              <a:t>Aim: </a:t>
            </a:r>
            <a:r>
              <a:rPr lang="en-GB" b="0" dirty="0"/>
              <a:t>to use del  / de la in guided oral production (7 slides)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 (slides 1-3)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Ask students to think if they need del / de la for “</a:t>
            </a:r>
            <a:r>
              <a:rPr lang="en-GB" b="0" dirty="0" err="1"/>
              <a:t>concierto</a:t>
            </a:r>
            <a:r>
              <a:rPr lang="en-GB" b="0" dirty="0"/>
              <a:t>”.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Click to show correct answer (del)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Elicit whole question from students.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 (slides 4-7)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Time:  </a:t>
            </a:r>
            <a:r>
              <a:rPr lang="en-GB" b="0" baseline="0" dirty="0"/>
              <a:t>3 minutes</a:t>
            </a:r>
            <a:br>
              <a:rPr lang="en-GB" b="0" baseline="0" dirty="0"/>
            </a:br>
            <a:r>
              <a:rPr lang="en-GB" b="0" dirty="0"/>
              <a:t>Prompt students to elicit the whole question in Spanish, considering whether they need ‘del’ or ‘de la’.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Ask students to work in pairs to say the whole questions out loud (15-20s)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Click to show correct answer</a:t>
            </a:r>
          </a:p>
          <a:p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GB" b="0" dirty="0"/>
          </a:p>
          <a:p>
            <a:endParaRPr lang="en-GB" dirty="0"/>
          </a:p>
          <a:p>
            <a:endParaRPr lang="en-GB" b="1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80583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26180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67747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 (slides 4-7)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Time:  </a:t>
            </a:r>
            <a:r>
              <a:rPr lang="en-GB" b="0" baseline="0" dirty="0"/>
              <a:t>3 minutes</a:t>
            </a:r>
            <a:br>
              <a:rPr lang="en-GB" b="0" baseline="0" dirty="0"/>
            </a:br>
            <a:r>
              <a:rPr lang="en-GB" b="0" dirty="0"/>
              <a:t>Prompt students to elicit the whole question in Spanish, considering whether they need ‘del’ or ‘de la’.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Ask students to work in pairs to say the whole questions out loud (15-20s)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Click to show correct answer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45175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12398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96388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241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3970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Need to add </a:t>
            </a:r>
            <a:r>
              <a:rPr lang="en-US" b="1" dirty="0" err="1"/>
              <a:t>autor</a:t>
            </a:r>
            <a:r>
              <a:rPr lang="en-US" b="1" dirty="0"/>
              <a:t> and euro </a:t>
            </a:r>
            <a:r>
              <a:rPr lang="en-US" b="1"/>
              <a:t>to audio.</a:t>
            </a:r>
          </a:p>
          <a:p>
            <a:r>
              <a:rPr lang="en-US" b="1" dirty="0"/>
              <a:t>Timing: </a:t>
            </a:r>
            <a:r>
              <a:rPr lang="en-US" b="0" dirty="0"/>
              <a:t>2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</a:t>
            </a:r>
            <a:r>
              <a:rPr lang="en-US" b="0" baseline="0" dirty="0"/>
              <a:t> recap ‘strong’ vowels and introduce the ‘weak’ vowel [u].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attaches to a strong vowel to create a diphthong, where one vowel ‘glides’ into another. 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Procedure: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gives explanation.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models pronunciation and/or plays audio.</a:t>
            </a:r>
          </a:p>
          <a:p>
            <a:pPr marL="228600" indent="-228600">
              <a:buAutoNum type="arabicPeriod"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say the three words in chorus.</a:t>
            </a:r>
          </a:p>
          <a:p>
            <a:pPr marL="228600" indent="-228600">
              <a:buAutoNum type="arabicPeriod"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clarifies the meaning of </a:t>
            </a:r>
            <a:r>
              <a:rPr lang="en-GB" sz="1200" i="1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puente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GB" sz="1200" i="1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antiguo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which are unknown items.</a:t>
            </a:r>
          </a:p>
          <a:p>
            <a:pPr marL="228600" indent="-228600">
              <a:buAutoNum type="arabicPeriod"/>
            </a:pPr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GB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Transcript:</a:t>
            </a:r>
            <a:b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cuándo</a:t>
            </a:r>
            <a:b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puente</a:t>
            </a:r>
            <a:b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antiguo</a:t>
            </a:r>
            <a:b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autor</a:t>
            </a:r>
            <a:b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euro</a:t>
            </a:r>
          </a:p>
          <a:p>
            <a:pPr marL="228600" indent="-228600">
              <a:buAutoNum type="arabicPeriod"/>
            </a:pPr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GB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Note: 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weak vowel [i] will be introduced next lesson / week 6.</a:t>
            </a:r>
          </a:p>
          <a:p>
            <a:br>
              <a:rPr lang="en-GB" dirty="0"/>
            </a:br>
            <a:r>
              <a:rPr lang="en-GB" b="1" dirty="0"/>
              <a:t>Frequency of unknown words and cognates</a:t>
            </a:r>
            <a:r>
              <a:rPr lang="en-GB" dirty="0"/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i="0" u="none" strike="noStrike" dirty="0" err="1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antiguo</a:t>
            </a:r>
            <a:r>
              <a:rPr lang="en-GB" sz="1200" b="1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 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[446] </a:t>
            </a:r>
            <a:r>
              <a:rPr lang="en-GB" sz="1200" b="1" i="0" u="none" strike="noStrike" dirty="0" err="1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puente</a:t>
            </a:r>
            <a:r>
              <a:rPr lang="en-GB" sz="1200" b="1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 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[1715] </a:t>
            </a:r>
            <a:r>
              <a:rPr lang="en-GB" sz="1200" b="1" i="0" u="none" strike="noStrike" dirty="0" err="1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autor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 [513] </a:t>
            </a:r>
            <a:r>
              <a:rPr lang="en-GB" sz="1200" b="1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euro 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  <a:ea typeface="Calibri" panose="020F0502020204030204" pitchFamily="34" charset="0"/>
              </a:rPr>
              <a:t>[2435]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indent="0">
              <a:buNone/>
            </a:pPr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F5CB3E-F697-4EF5-82C2-431E736C45D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472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4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</a:t>
            </a:r>
            <a:r>
              <a:rPr lang="en-US" b="0" baseline="0" dirty="0"/>
              <a:t> </a:t>
            </a:r>
            <a:r>
              <a:rPr lang="en-GB" b="0" baseline="0" dirty="0"/>
              <a:t>practise aural comprehension and spoken production of numbers 11-30.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Procedure: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read instruction in Spanish.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pupils to write the number (not the word) – here we focus on the link between sound and meaning. 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on the speaker icon to play the recording.</a:t>
            </a:r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to make all numbers disappear and elicit numbers in Spanish from pupils, in the order they were mentioned (each number appears on an individual click).</a:t>
            </a:r>
          </a:p>
          <a:p>
            <a:pPr marL="228600" indent="-228600">
              <a:buAutoNum type="arabicPeriod"/>
            </a:pPr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  <a:p>
            <a:endParaRPr lang="en-GB" dirty="0"/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GB" dirty="0"/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2705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question word ¿</a:t>
            </a:r>
            <a:r>
              <a:rPr lang="en-GB" b="0" dirty="0" err="1"/>
              <a:t>cuál</a:t>
            </a:r>
            <a:r>
              <a:rPr lang="en-GB" b="0" dirty="0"/>
              <a:t>?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listen and repeat the key question word (include gesture if possible)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Display the word and get them to repeat one more time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meaning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Reveal the sentence and elicit English translation from pupils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78406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Time:  </a:t>
            </a:r>
            <a:r>
              <a:rPr lang="en-GB" b="0" baseline="0" dirty="0"/>
              <a:t>2 minutes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Aim: </a:t>
            </a:r>
            <a:r>
              <a:rPr lang="en-GB" b="0" baseline="0" dirty="0"/>
              <a:t>to explain the uses the </a:t>
            </a:r>
            <a:r>
              <a:rPr lang="en-GB" b="0" baseline="0" dirty="0" err="1"/>
              <a:t>cuál</a:t>
            </a:r>
            <a:r>
              <a:rPr lang="en-GB" b="0" baseline="0" dirty="0"/>
              <a:t>, qué and </a:t>
            </a:r>
            <a:r>
              <a:rPr lang="en-GB" b="0" baseline="0" dirty="0" err="1"/>
              <a:t>cuándo</a:t>
            </a:r>
            <a:r>
              <a:rPr lang="en-GB" b="0" baseline="0" dirty="0"/>
              <a:t> in questions about dates.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 </a:t>
            </a:r>
            <a:br>
              <a:rPr lang="en-GB" b="0" baseline="0" dirty="0"/>
            </a:br>
            <a:r>
              <a:rPr lang="en-GB" b="1" baseline="0" dirty="0"/>
              <a:t>Procedure:</a:t>
            </a:r>
            <a:br>
              <a:rPr lang="en-GB" b="1" baseline="0" dirty="0"/>
            </a:br>
            <a:r>
              <a:rPr lang="en-GB" b="1" baseline="0" dirty="0"/>
              <a:t>1. </a:t>
            </a:r>
            <a:r>
              <a:rPr lang="en-GB" b="0" baseline="0" dirty="0"/>
              <a:t>Teachers present the new information.  It is animated to allow for a paced, interactive delivery. </a:t>
            </a:r>
            <a:br>
              <a:rPr lang="en-GB" b="0" baseline="0" dirty="0"/>
            </a:br>
            <a:r>
              <a:rPr lang="en-GB" b="1" baseline="0" dirty="0"/>
              <a:t>2</a:t>
            </a:r>
            <a:r>
              <a:rPr lang="en-GB" b="0" baseline="0" dirty="0"/>
              <a:t>. Elicit the English translation from the examples.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0" baseline="0" dirty="0"/>
            </a:br>
            <a:endParaRPr lang="en-GB" b="0" baseline="0" dirty="0"/>
          </a:p>
          <a:p>
            <a:endParaRPr lang="en-GB" dirty="0"/>
          </a:p>
          <a:p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46014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Time: 5 minutes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Aim: 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practise aural differentiation of different questions about dates based on word order.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b="0" dirty="0">
                <a:effectLst/>
              </a:rPr>
            </a:b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Procedure:</a:t>
            </a:r>
            <a:b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Click the message icon to hear the question.  The question word is obscured by a beep.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Pupils decide which question word is missing based on word order and vocabulary.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Click to bring up answer ticks and written versions of the full questions.</a:t>
            </a:r>
            <a:endParaRPr lang="en-GB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b="0" dirty="0">
                <a:effectLst/>
              </a:rPr>
            </a:br>
            <a:r>
              <a:rPr lang="en-GB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Transcript:</a:t>
            </a:r>
            <a:b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¿[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Cuándo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] es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el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concierto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?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¿[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Cuál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] es la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fecha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de hoy?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¿[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Qué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]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día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es hoy?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4. ¿[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Qué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] mes es?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¿Es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noviembre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?</a:t>
            </a:r>
            <a:endParaRPr lang="en-GB" b="0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5. ¿[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Cuál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] es la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fecha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tu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fiesta?</a:t>
            </a:r>
            <a:endParaRPr lang="en-GB" b="0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6. ¿[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Cuándo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] es el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cumpleaños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de Rubén?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GB" b="0" dirty="0">
              <a:effectLst/>
            </a:endParaRPr>
          </a:p>
          <a:p>
            <a:br>
              <a:rPr lang="en-GB" b="0" dirty="0">
                <a:effectLst/>
              </a:rPr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92442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Time: 2 minutes</a:t>
            </a: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Aim: 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practise spoken recall of the days of the week.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GB" sz="12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Procedure:</a:t>
            </a:r>
            <a:br>
              <a:rPr lang="en-GB" sz="12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 Click to bring up instruction in Spanish.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 Click to elicit pupils’ oral translation of the days of the week in a jumbled order.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 Pupils try to say the word before the animation is finished. The Spanish word appears after each animation.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4. Finally, click to reveal the English again. Elicit all of the days in Spanish one more time.</a:t>
            </a:r>
            <a:endParaRPr lang="en-GB" b="0" dirty="0">
              <a:effectLst/>
            </a:endParaRP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40417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Time:  </a:t>
            </a:r>
            <a:r>
              <a:rPr lang="en-GB" b="0" baseline="0" dirty="0"/>
              <a:t>3 minutes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Aim: </a:t>
            </a:r>
            <a:r>
              <a:rPr lang="en-GB" b="0" baseline="0" dirty="0"/>
              <a:t>to learn the contraction ‘of the’ (del / de la)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0" baseline="0" dirty="0"/>
            </a:br>
            <a:r>
              <a:rPr lang="en-GB" b="1" baseline="0" dirty="0"/>
              <a:t>Procedure:</a:t>
            </a:r>
            <a:br>
              <a:rPr lang="en-GB" b="1" baseline="0" dirty="0"/>
            </a:br>
            <a:r>
              <a:rPr lang="en-GB" b="1" baseline="0" dirty="0"/>
              <a:t>1. </a:t>
            </a:r>
            <a:r>
              <a:rPr lang="en-GB" b="0" baseline="0" dirty="0"/>
              <a:t>Teachers present the new information.  It is animated to allow for a paced, interactive delivery. </a:t>
            </a:r>
            <a:br>
              <a:rPr lang="en-GB" b="0" baseline="0" dirty="0"/>
            </a:br>
            <a:r>
              <a:rPr lang="en-GB" b="1" baseline="0" dirty="0"/>
              <a:t>2</a:t>
            </a:r>
            <a:r>
              <a:rPr lang="en-GB" b="0" baseline="0" dirty="0"/>
              <a:t>. Elicit the English translation from the examples.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0" baseline="0" dirty="0"/>
            </a:br>
            <a:endParaRPr lang="en-GB" b="0" baseline="0" dirty="0"/>
          </a:p>
          <a:p>
            <a:endParaRPr lang="en-GB" dirty="0"/>
          </a:p>
          <a:p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23607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Time:  </a:t>
            </a:r>
            <a:r>
              <a:rPr lang="en-GB" b="0" baseline="0" dirty="0"/>
              <a:t>5 minutes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Aim: </a:t>
            </a:r>
            <a:r>
              <a:rPr lang="en-GB" b="0" baseline="0" dirty="0"/>
              <a:t>to listen out for ‘del’ &amp; ‘de la’.</a:t>
            </a:r>
            <a:br>
              <a:rPr lang="en-GB" b="0" baseline="0" dirty="0"/>
            </a:b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baseline="0" dirty="0"/>
            </a:br>
            <a:r>
              <a:rPr lang="en-GB" b="0" baseline="0" dirty="0"/>
              <a:t>1. Read instructions in Spanish.</a:t>
            </a:r>
            <a:br>
              <a:rPr lang="en-GB" b="0" baseline="0" dirty="0"/>
            </a:br>
            <a:r>
              <a:rPr lang="en-GB" b="0" baseline="0" dirty="0"/>
              <a:t>2. Students to write (del / de la) or tick the correct column for del / de la.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3. Click one time to bring tick, and another time to display correct word (del / de la).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4. After feedback, ask students to think about how to work out whether they need ‘del’ &amp; ‘de la’ &amp; elicit gender of each noun.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1630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D7A33-7853-4EB4-AABF-D3211206B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7E99E-6FCB-4FCA-8969-E90EE53F03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7FBE9-B5D3-4673-A314-8D9E0E611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CC368-178C-428D-98B4-B4E8BEDE8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92F28-0C9A-467D-8ADB-1D4D102AD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1707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49209-D0AF-44BB-A51E-DA7136239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4CFE05-944B-4310-9F4A-BA473BFC1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4F8C7-E8FA-4099-8EDD-CC2492E7E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72B05-CFA8-4557-9E7E-5CFFE6E9E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89F9C-65B9-47E0-BFAD-B949E8A82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1905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8146D5-3023-4B01-92B0-AD4E0FCF49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AA46E7-F170-4885-BDE5-5D6374215E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2A555-ED81-4885-8D15-6B796FF3D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67B3B-7F82-450A-A581-EF3714146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08BEC-A723-4C42-9C2F-78814C807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222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0E70-BBA3-4B2E-B9AD-BFE4BC3A2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01FA7-821A-43B4-B251-82C810CE4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99174-0327-423C-96F9-F48BDB21D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DBC09-EA88-4787-811F-A95F590FA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74032-3A40-4A2D-A74D-1E7A134DE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6382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16C07-4500-48E6-A183-498520A7B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D7393-22A0-44D5-9E80-1BC5F4483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AA88A-337A-4458-B56E-10892C3E1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A783A-5BAC-408B-8877-5DA455797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EB7F1-E283-4AEF-9829-7233074F4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1572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B5853-2E4F-4701-B16F-302215289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832FC-8C71-4F15-A291-7220897D2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098AAA-2D0E-40D2-B393-BF26A3FE65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7710F7-BAA5-42F1-A101-D452AED44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FB7D1F-37B9-44ED-95FA-64FEAB584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483197-B57A-4D84-8650-5DBEBE4BF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7610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DB426-6E99-4EB5-9357-2D584BE6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3702C-52F9-4D45-BB99-BC1EA3BDE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C230B-93EA-4D78-AEF4-F376CFA6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54EA5C-E5B8-4961-B661-F1A80580E2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7A84C-2A26-4E4A-885D-DAB8B448E3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F56EFE-FE4D-49D8-9C6D-FF4A19960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EDFCFE-F667-45A2-A121-BD131CF5B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9DADA1-81BC-46E2-85F5-BBB52B84D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068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C8566-1D78-4B06-ABEA-138CF2347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00745A-78E4-4416-B3ED-5797215C6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291CFD-0F8F-438F-8683-676E59BA6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A48A81-B10C-4101-8631-A3FB3AC93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3013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48194-4584-4E99-9700-3EF1000B1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1155DA-17D8-4399-8718-4C3CA036C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4926E-F98D-4F43-9641-FA4E08F99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9302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A1346-C444-4A28-A57C-C28963349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5EFD7-A4CD-4690-8F82-50142C990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14CA21-E9A0-493C-9F46-8DC21CAFE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BA6D6A-B165-4F0F-9B8B-E2541E773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47729-2965-4BCA-8EC5-B5996E88E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6809A8-E04C-404A-9B4F-0C81EA76D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9207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90831-FBDC-44C5-8CB8-AB04EFAAC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2C45F9-3AC3-4172-BB7E-744F81DE30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7CA0A-A523-4E1F-BE5A-2C94AA4F0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DEC818-213F-4E30-A4E4-B8133A480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DA90B6-C618-43F8-9370-20EAEED49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06722-F9AF-4076-9093-3AE24367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1350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33F5D0-871A-4F15-ACCE-99DFF964E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977838-3430-45A2-8B4C-9D0CC9234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C005E-A6DC-40C2-AC17-C56A800AD2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2A7EC-56B3-430A-B84F-D46E877EB8AA}" type="datetimeFigureOut">
              <a:rPr lang="en-GB" smtClean="0"/>
              <a:t>03/09/2022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A7A08-8008-4D3D-9E57-F43FBE25F2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78C35-43A8-492B-87C4-32819E45A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6510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audio" Target="../media/audio50.wav"/><Relationship Id="rId3" Type="http://schemas.openxmlformats.org/officeDocument/2006/relationships/image" Target="../media/image59.png"/><Relationship Id="rId7" Type="http://schemas.openxmlformats.org/officeDocument/2006/relationships/image" Target="../media/image57.png"/><Relationship Id="rId12" Type="http://schemas.openxmlformats.org/officeDocument/2006/relationships/audio" Target="../media/audio49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5.wav"/><Relationship Id="rId11" Type="http://schemas.openxmlformats.org/officeDocument/2006/relationships/audio" Target="../media/audio48.wav"/><Relationship Id="rId5" Type="http://schemas.openxmlformats.org/officeDocument/2006/relationships/image" Target="../media/image60.png"/><Relationship Id="rId15" Type="http://schemas.openxmlformats.org/officeDocument/2006/relationships/audio" Target="../media/audio52.wav"/><Relationship Id="rId10" Type="http://schemas.openxmlformats.org/officeDocument/2006/relationships/audio" Target="../media/audio47.wav"/><Relationship Id="rId4" Type="http://schemas.microsoft.com/office/2007/relationships/hdphoto" Target="../media/hdphoto7.wdp"/><Relationship Id="rId9" Type="http://schemas.openxmlformats.org/officeDocument/2006/relationships/audio" Target="../media/audio46.wav"/><Relationship Id="rId14" Type="http://schemas.openxmlformats.org/officeDocument/2006/relationships/audio" Target="../media/audio5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8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image" Target="../media/image4.png"/><Relationship Id="rId4" Type="http://schemas.openxmlformats.org/officeDocument/2006/relationships/image" Target="../media/image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openxmlformats.org/officeDocument/2006/relationships/audio" Target="../media/audio3.wav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audio" Target="../media/audio2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audio" Target="../media/audio13.wav"/><Relationship Id="rId18" Type="http://schemas.openxmlformats.org/officeDocument/2006/relationships/image" Target="../media/image14.png"/><Relationship Id="rId26" Type="http://schemas.microsoft.com/office/2007/relationships/hdphoto" Target="../media/hdphoto4.wdp"/><Relationship Id="rId39" Type="http://schemas.openxmlformats.org/officeDocument/2006/relationships/image" Target="../media/image28.png"/><Relationship Id="rId21" Type="http://schemas.openxmlformats.org/officeDocument/2006/relationships/image" Target="../media/image16.png"/><Relationship Id="rId34" Type="http://schemas.openxmlformats.org/officeDocument/2006/relationships/image" Target="../media/image24.png"/><Relationship Id="rId42" Type="http://schemas.openxmlformats.org/officeDocument/2006/relationships/image" Target="../media/image31.png"/><Relationship Id="rId47" Type="http://schemas.openxmlformats.org/officeDocument/2006/relationships/image" Target="../media/image36.png"/><Relationship Id="rId50" Type="http://schemas.openxmlformats.org/officeDocument/2006/relationships/image" Target="../media/image39.png"/><Relationship Id="rId7" Type="http://schemas.openxmlformats.org/officeDocument/2006/relationships/audio" Target="../media/audio7.wav"/><Relationship Id="rId2" Type="http://schemas.openxmlformats.org/officeDocument/2006/relationships/audio" Target="../media/media1.wav"/><Relationship Id="rId16" Type="http://schemas.openxmlformats.org/officeDocument/2006/relationships/audio" Target="../media/audio16.wav"/><Relationship Id="rId29" Type="http://schemas.openxmlformats.org/officeDocument/2006/relationships/image" Target="../media/image20.png"/><Relationship Id="rId11" Type="http://schemas.openxmlformats.org/officeDocument/2006/relationships/audio" Target="../media/audio11.wav"/><Relationship Id="rId24" Type="http://schemas.microsoft.com/office/2007/relationships/hdphoto" Target="../media/hdphoto3.wdp"/><Relationship Id="rId32" Type="http://schemas.microsoft.com/office/2007/relationships/hdphoto" Target="../media/hdphoto6.wdp"/><Relationship Id="rId37" Type="http://schemas.openxmlformats.org/officeDocument/2006/relationships/image" Target="../media/image27.png"/><Relationship Id="rId40" Type="http://schemas.openxmlformats.org/officeDocument/2006/relationships/image" Target="../media/image29.png"/><Relationship Id="rId45" Type="http://schemas.openxmlformats.org/officeDocument/2006/relationships/image" Target="../media/image34.png"/><Relationship Id="rId5" Type="http://schemas.openxmlformats.org/officeDocument/2006/relationships/audio" Target="../media/audio5.wav"/><Relationship Id="rId15" Type="http://schemas.openxmlformats.org/officeDocument/2006/relationships/audio" Target="../media/audio15.wav"/><Relationship Id="rId23" Type="http://schemas.openxmlformats.org/officeDocument/2006/relationships/image" Target="../media/image17.png"/><Relationship Id="rId28" Type="http://schemas.microsoft.com/office/2007/relationships/hdphoto" Target="../media/hdphoto5.wdp"/><Relationship Id="rId36" Type="http://schemas.openxmlformats.org/officeDocument/2006/relationships/image" Target="../media/image26.png"/><Relationship Id="rId49" Type="http://schemas.openxmlformats.org/officeDocument/2006/relationships/image" Target="../media/image38.png"/><Relationship Id="rId10" Type="http://schemas.openxmlformats.org/officeDocument/2006/relationships/audio" Target="../media/audio10.wav"/><Relationship Id="rId19" Type="http://schemas.openxmlformats.org/officeDocument/2006/relationships/image" Target="../media/image15.png"/><Relationship Id="rId31" Type="http://schemas.openxmlformats.org/officeDocument/2006/relationships/image" Target="../media/image22.png"/><Relationship Id="rId44" Type="http://schemas.openxmlformats.org/officeDocument/2006/relationships/image" Target="../media/image33.png"/><Relationship Id="rId52" Type="http://schemas.openxmlformats.org/officeDocument/2006/relationships/image" Target="../media/image41.png"/><Relationship Id="rId4" Type="http://schemas.openxmlformats.org/officeDocument/2006/relationships/notesSlide" Target="../notesSlides/notesSlide3.xml"/><Relationship Id="rId9" Type="http://schemas.openxmlformats.org/officeDocument/2006/relationships/audio" Target="../media/audio9.wav"/><Relationship Id="rId14" Type="http://schemas.openxmlformats.org/officeDocument/2006/relationships/audio" Target="../media/audio14.wav"/><Relationship Id="rId22" Type="http://schemas.microsoft.com/office/2007/relationships/hdphoto" Target="../media/hdphoto2.wdp"/><Relationship Id="rId27" Type="http://schemas.openxmlformats.org/officeDocument/2006/relationships/image" Target="../media/image19.png"/><Relationship Id="rId30" Type="http://schemas.openxmlformats.org/officeDocument/2006/relationships/image" Target="../media/image21.png"/><Relationship Id="rId35" Type="http://schemas.openxmlformats.org/officeDocument/2006/relationships/image" Target="../media/image25.png"/><Relationship Id="rId43" Type="http://schemas.openxmlformats.org/officeDocument/2006/relationships/image" Target="../media/image32.png"/><Relationship Id="rId48" Type="http://schemas.openxmlformats.org/officeDocument/2006/relationships/image" Target="../media/image37.png"/><Relationship Id="rId8" Type="http://schemas.openxmlformats.org/officeDocument/2006/relationships/audio" Target="../media/audio8.wav"/><Relationship Id="rId51" Type="http://schemas.openxmlformats.org/officeDocument/2006/relationships/image" Target="../media/image40.png"/><Relationship Id="rId3" Type="http://schemas.openxmlformats.org/officeDocument/2006/relationships/slideLayout" Target="../slideLayouts/slideLayout6.xml"/><Relationship Id="rId12" Type="http://schemas.openxmlformats.org/officeDocument/2006/relationships/audio" Target="../media/audio12.wav"/><Relationship Id="rId17" Type="http://schemas.openxmlformats.org/officeDocument/2006/relationships/audio" Target="../media/audio17.wav"/><Relationship Id="rId25" Type="http://schemas.openxmlformats.org/officeDocument/2006/relationships/image" Target="../media/image18.png"/><Relationship Id="rId33" Type="http://schemas.openxmlformats.org/officeDocument/2006/relationships/image" Target="../media/image23.png"/><Relationship Id="rId38" Type="http://schemas.openxmlformats.org/officeDocument/2006/relationships/audio" Target="../media/audio18.wav"/><Relationship Id="rId46" Type="http://schemas.openxmlformats.org/officeDocument/2006/relationships/image" Target="../media/image35.png"/><Relationship Id="rId20" Type="http://schemas.microsoft.com/office/2007/relationships/hdphoto" Target="../media/hdphoto1.wdp"/><Relationship Id="rId41" Type="http://schemas.openxmlformats.org/officeDocument/2006/relationships/image" Target="../media/image30.png"/><Relationship Id="rId1" Type="http://schemas.microsoft.com/office/2007/relationships/media" Target="../media/media1.wav"/><Relationship Id="rId6" Type="http://schemas.openxmlformats.org/officeDocument/2006/relationships/audio" Target="../media/audio6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19.wav"/><Relationship Id="rId7" Type="http://schemas.openxmlformats.org/officeDocument/2006/relationships/image" Target="../media/image43.gif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11" Type="http://schemas.openxmlformats.org/officeDocument/2006/relationships/image" Target="../media/image23.png"/><Relationship Id="rId5" Type="http://schemas.openxmlformats.org/officeDocument/2006/relationships/image" Target="../media/image7.png"/><Relationship Id="rId10" Type="http://schemas.openxmlformats.org/officeDocument/2006/relationships/image" Target="../media/image20.png"/><Relationship Id="rId4" Type="http://schemas.openxmlformats.org/officeDocument/2006/relationships/audio" Target="../media/audio20.wav"/><Relationship Id="rId9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3.wav"/><Relationship Id="rId5" Type="http://schemas.openxmlformats.org/officeDocument/2006/relationships/audio" Target="../media/audio22.wav"/><Relationship Id="rId4" Type="http://schemas.openxmlformats.org/officeDocument/2006/relationships/audio" Target="../media/audio2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9.wav"/><Relationship Id="rId13" Type="http://schemas.openxmlformats.org/officeDocument/2006/relationships/image" Target="../media/image48.png"/><Relationship Id="rId18" Type="http://schemas.openxmlformats.org/officeDocument/2006/relationships/audio" Target="../media/audio37.wav"/><Relationship Id="rId3" Type="http://schemas.openxmlformats.org/officeDocument/2006/relationships/audio" Target="../media/audio24.wav"/><Relationship Id="rId7" Type="http://schemas.openxmlformats.org/officeDocument/2006/relationships/audio" Target="../media/audio28.wav"/><Relationship Id="rId12" Type="http://schemas.openxmlformats.org/officeDocument/2006/relationships/audio" Target="../media/audio32.wav"/><Relationship Id="rId17" Type="http://schemas.openxmlformats.org/officeDocument/2006/relationships/audio" Target="../media/audio36.wav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35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7.wav"/><Relationship Id="rId11" Type="http://schemas.openxmlformats.org/officeDocument/2006/relationships/audio" Target="../media/audio31.wav"/><Relationship Id="rId5" Type="http://schemas.openxmlformats.org/officeDocument/2006/relationships/audio" Target="../media/audio26.wav"/><Relationship Id="rId15" Type="http://schemas.openxmlformats.org/officeDocument/2006/relationships/audio" Target="../media/audio34.wav"/><Relationship Id="rId10" Type="http://schemas.openxmlformats.org/officeDocument/2006/relationships/audio" Target="../media/audio30.wav"/><Relationship Id="rId19" Type="http://schemas.openxmlformats.org/officeDocument/2006/relationships/image" Target="../media/image49.png"/><Relationship Id="rId4" Type="http://schemas.openxmlformats.org/officeDocument/2006/relationships/audio" Target="../media/audio25.wav"/><Relationship Id="rId9" Type="http://schemas.openxmlformats.org/officeDocument/2006/relationships/image" Target="../media/image14.png"/><Relationship Id="rId14" Type="http://schemas.openxmlformats.org/officeDocument/2006/relationships/audio" Target="../media/audio33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audio" Target="../media/audio41.wav"/><Relationship Id="rId18" Type="http://schemas.openxmlformats.org/officeDocument/2006/relationships/image" Target="../media/image57.png"/><Relationship Id="rId3" Type="http://schemas.openxmlformats.org/officeDocument/2006/relationships/image" Target="../media/image7.png"/><Relationship Id="rId7" Type="http://schemas.openxmlformats.org/officeDocument/2006/relationships/audio" Target="../media/audio39.wav"/><Relationship Id="rId12" Type="http://schemas.openxmlformats.org/officeDocument/2006/relationships/image" Target="../media/image55.svg"/><Relationship Id="rId17" Type="http://schemas.openxmlformats.org/officeDocument/2006/relationships/image" Target="../media/image56.gif"/><Relationship Id="rId2" Type="http://schemas.openxmlformats.org/officeDocument/2006/relationships/notesSlide" Target="../notesSlides/notesSlide7.xml"/><Relationship Id="rId16" Type="http://schemas.openxmlformats.org/officeDocument/2006/relationships/audio" Target="../media/audio44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svg"/><Relationship Id="rId11" Type="http://schemas.openxmlformats.org/officeDocument/2006/relationships/image" Target="../media/image54.png"/><Relationship Id="rId5" Type="http://schemas.openxmlformats.org/officeDocument/2006/relationships/image" Target="../media/image50.png"/><Relationship Id="rId15" Type="http://schemas.openxmlformats.org/officeDocument/2006/relationships/audio" Target="../media/audio43.wav"/><Relationship Id="rId10" Type="http://schemas.openxmlformats.org/officeDocument/2006/relationships/audio" Target="../media/audio40.wav"/><Relationship Id="rId19" Type="http://schemas.openxmlformats.org/officeDocument/2006/relationships/image" Target="../media/image58.svg"/><Relationship Id="rId4" Type="http://schemas.openxmlformats.org/officeDocument/2006/relationships/audio" Target="../media/audio38.wav"/><Relationship Id="rId9" Type="http://schemas.openxmlformats.org/officeDocument/2006/relationships/image" Target="../media/image53.svg"/><Relationship Id="rId14" Type="http://schemas.openxmlformats.org/officeDocument/2006/relationships/audio" Target="../media/audio4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</a:t>
            </a:r>
            <a:r>
              <a:rPr lang="en-GB" sz="4000" dirty="0" err="1">
                <a:solidFill>
                  <a:srgbClr val="002060"/>
                </a:solidFill>
                <a:latin typeface="Segoe Print" panose="02000600000000000000" pitchFamily="2" charset="0"/>
              </a:rPr>
              <a:t>Quique</a:t>
            </a:r>
            <a:endParaRPr lang="en-GB" sz="40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520" y="840137"/>
            <a:ext cx="6454748" cy="5534750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225A8E78-5186-4A2D-99DA-2FE345788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21" y="2724682"/>
            <a:ext cx="2527059" cy="410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22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graphicFrame>
        <p:nvGraphicFramePr>
          <p:cNvPr id="31" name="Table 5">
            <a:extLst>
              <a:ext uri="{FF2B5EF4-FFF2-40B4-BE49-F238E27FC236}">
                <a16:creationId xmlns:a16="http://schemas.microsoft.com/office/drawing/2014/main" id="{3C13EE13-13B5-38D1-2029-A79ECBD67B39}"/>
              </a:ext>
            </a:extLst>
          </p:cNvPr>
          <p:cNvGraphicFramePr>
            <a:graphicFrameLocks noGrp="1"/>
          </p:cNvGraphicFramePr>
          <p:nvPr/>
        </p:nvGraphicFramePr>
        <p:xfrm>
          <a:off x="830614" y="1432876"/>
          <a:ext cx="9780236" cy="47552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70386">
                  <a:extLst>
                    <a:ext uri="{9D8B030D-6E8A-4147-A177-3AD203B41FA5}">
                      <a16:colId xmlns:a16="http://schemas.microsoft.com/office/drawing/2014/main" val="339378886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230038803"/>
                    </a:ext>
                  </a:extLst>
                </a:gridCol>
                <a:gridCol w="1390650">
                  <a:extLst>
                    <a:ext uri="{9D8B030D-6E8A-4147-A177-3AD203B41FA5}">
                      <a16:colId xmlns:a16="http://schemas.microsoft.com/office/drawing/2014/main" val="3936065829"/>
                    </a:ext>
                  </a:extLst>
                </a:gridCol>
              </a:tblGrid>
              <a:tr h="792535">
                <a:tc>
                  <a:txBody>
                    <a:bodyPr/>
                    <a:lstStyle/>
                    <a:p>
                      <a:pPr algn="ctr"/>
                      <a:endParaRPr lang="es-AR" sz="2400" b="1" noProof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del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AR" sz="2800" b="1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 la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4983992"/>
                  </a:ext>
                </a:extLst>
              </a:tr>
              <a:tr h="792535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¿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Cuál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es la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fecha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del  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espectáculo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6426752"/>
                  </a:ext>
                </a:extLst>
              </a:tr>
              <a:tr h="792535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¿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Cuál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es la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fecha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del  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cumpleaños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9751921"/>
                  </a:ext>
                </a:extLst>
              </a:tr>
              <a:tr h="792535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¿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Cuál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es la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fecha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de la fiesta?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6949463"/>
                  </a:ext>
                </a:extLst>
              </a:tr>
              <a:tr h="792535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¿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Cuál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es la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fecha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 del  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concierto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AR" sz="2400" b="1" noProof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9173033"/>
                  </a:ext>
                </a:extLst>
              </a:tr>
              <a:tr h="792535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¿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Cuál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es la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fecha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de la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exposición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579209"/>
                  </a:ext>
                </a:extLst>
              </a:tr>
            </a:tbl>
          </a:graphicData>
        </a:graphic>
      </p:graphicFrame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61B8B29C-6E7F-B3C4-74BF-E77020376C38}"/>
              </a:ext>
            </a:extLst>
          </p:cNvPr>
          <p:cNvSpPr/>
          <p:nvPr/>
        </p:nvSpPr>
        <p:spPr>
          <a:xfrm>
            <a:off x="4190093" y="2412892"/>
            <a:ext cx="905163" cy="481289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39259E5-0EA0-354F-ECC4-503C5A8E44AE}"/>
              </a:ext>
            </a:extLst>
          </p:cNvPr>
          <p:cNvSpPr/>
          <p:nvPr/>
        </p:nvSpPr>
        <p:spPr>
          <a:xfrm>
            <a:off x="4157182" y="3133122"/>
            <a:ext cx="905163" cy="523220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5E226E0-69C0-4FFD-909D-D63A4C5400CC}"/>
              </a:ext>
            </a:extLst>
          </p:cNvPr>
          <p:cNvSpPr/>
          <p:nvPr/>
        </p:nvSpPr>
        <p:spPr>
          <a:xfrm>
            <a:off x="4171042" y="3914333"/>
            <a:ext cx="905163" cy="526942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AEAA2B6C-D451-52AB-F191-B3EF0F5D8968}"/>
              </a:ext>
            </a:extLst>
          </p:cNvPr>
          <p:cNvSpPr/>
          <p:nvPr/>
        </p:nvSpPr>
        <p:spPr>
          <a:xfrm>
            <a:off x="4190093" y="4757943"/>
            <a:ext cx="905163" cy="481289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53820C9E-672A-F9F7-B145-441843D42CC0}"/>
              </a:ext>
            </a:extLst>
          </p:cNvPr>
          <p:cNvSpPr/>
          <p:nvPr/>
        </p:nvSpPr>
        <p:spPr>
          <a:xfrm>
            <a:off x="4111362" y="5520104"/>
            <a:ext cx="983894" cy="548062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CBE9C55-768D-E436-5C5A-554C57A557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320" y="2329207"/>
            <a:ext cx="527765" cy="54975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F66BB2C-9FA5-7C66-020A-0638DAD3E8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954" y="3109451"/>
            <a:ext cx="527765" cy="54975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DA0D55C-32AB-5932-5FF5-ADA6971739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369" y="3902016"/>
            <a:ext cx="527765" cy="54975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FC79C9C8-3855-0F89-40E2-6CDB54FED9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230" y="4692443"/>
            <a:ext cx="527765" cy="54975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DD0680F-F089-0198-A7E1-C659199EC7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368" y="5536026"/>
            <a:ext cx="527765" cy="549755"/>
          </a:xfrm>
          <a:prstGeom prst="rect">
            <a:avLst/>
          </a:prstGeom>
        </p:spPr>
      </p:pic>
      <p:sp>
        <p:nvSpPr>
          <p:cNvPr id="44" name="Speech Bubble: Rectangle with Corners Rounded 43">
            <a:hlinkClick r:id="" action="ppaction://noaction">
              <a:snd r:embed="rId6" name="T1_W5_10.1.wav"/>
            </a:hlinkClick>
            <a:extLst>
              <a:ext uri="{FF2B5EF4-FFF2-40B4-BE49-F238E27FC236}">
                <a16:creationId xmlns:a16="http://schemas.microsoft.com/office/drawing/2014/main" id="{AA18CDFA-A74E-F9DD-7985-751D332DCE07}"/>
              </a:ext>
            </a:extLst>
          </p:cNvPr>
          <p:cNvSpPr/>
          <p:nvPr/>
        </p:nvSpPr>
        <p:spPr>
          <a:xfrm>
            <a:off x="924991" y="264741"/>
            <a:ext cx="3527316" cy="492037"/>
          </a:xfrm>
          <a:prstGeom prst="wedgeRoundRectCallout">
            <a:avLst>
              <a:gd name="adj1" fmla="val -53021"/>
              <a:gd name="adj2" fmla="val 4474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 las frases.</a:t>
            </a:r>
          </a:p>
        </p:txBody>
      </p:sp>
      <p:pic>
        <p:nvPicPr>
          <p:cNvPr id="45" name="Graphic 44" descr="Teacher">
            <a:extLst>
              <a:ext uri="{FF2B5EF4-FFF2-40B4-BE49-F238E27FC236}">
                <a16:creationId xmlns:a16="http://schemas.microsoft.com/office/drawing/2014/main" id="{A5A76CE1-C1D1-3E35-6BF8-1D196FF0AD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25805" y="-63377"/>
            <a:ext cx="914400" cy="914400"/>
          </a:xfrm>
          <a:prstGeom prst="rect">
            <a:avLst/>
          </a:prstGeom>
        </p:spPr>
      </p:pic>
      <p:sp>
        <p:nvSpPr>
          <p:cNvPr id="46" name="Rectangle 45">
            <a:hlinkClick r:id="" action="ppaction://noaction">
              <a:snd r:embed="rId9" name="T1_W5_10.4.wav"/>
            </a:hlinkClick>
            <a:extLst>
              <a:ext uri="{FF2B5EF4-FFF2-40B4-BE49-F238E27FC236}">
                <a16:creationId xmlns:a16="http://schemas.microsoft.com/office/drawing/2014/main" id="{DF699B49-F53D-D948-44CE-93514CFCE1F6}"/>
              </a:ext>
            </a:extLst>
          </p:cNvPr>
          <p:cNvSpPr/>
          <p:nvPr/>
        </p:nvSpPr>
        <p:spPr>
          <a:xfrm>
            <a:off x="360830" y="2355742"/>
            <a:ext cx="527765" cy="523220"/>
          </a:xfrm>
          <a:prstGeom prst="rect">
            <a:avLst/>
          </a:prstGeom>
          <a:solidFill>
            <a:srgbClr val="FFA3C2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47" name="Rectangle 46">
            <a:hlinkClick r:id="" action="ppaction://noaction">
              <a:snd r:embed="rId10" name="T1_W5_10.6.wav"/>
            </a:hlinkClick>
            <a:extLst>
              <a:ext uri="{FF2B5EF4-FFF2-40B4-BE49-F238E27FC236}">
                <a16:creationId xmlns:a16="http://schemas.microsoft.com/office/drawing/2014/main" id="{4CFCDF25-ECE2-A66D-3DF6-92E214091FB8}"/>
              </a:ext>
            </a:extLst>
          </p:cNvPr>
          <p:cNvSpPr/>
          <p:nvPr/>
        </p:nvSpPr>
        <p:spPr>
          <a:xfrm>
            <a:off x="360833" y="3966651"/>
            <a:ext cx="527765" cy="523220"/>
          </a:xfrm>
          <a:prstGeom prst="rect">
            <a:avLst/>
          </a:prstGeom>
          <a:solidFill>
            <a:srgbClr val="FFA3C2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8" name="Rectangle 47">
            <a:hlinkClick r:id="" action="ppaction://noaction">
              <a:snd r:embed="rId11" name="T1_W5_10.7.wav"/>
            </a:hlinkClick>
            <a:extLst>
              <a:ext uri="{FF2B5EF4-FFF2-40B4-BE49-F238E27FC236}">
                <a16:creationId xmlns:a16="http://schemas.microsoft.com/office/drawing/2014/main" id="{98766000-38A6-725A-FEE3-D043253D9CBF}"/>
              </a:ext>
            </a:extLst>
          </p:cNvPr>
          <p:cNvSpPr/>
          <p:nvPr/>
        </p:nvSpPr>
        <p:spPr>
          <a:xfrm>
            <a:off x="372353" y="4739178"/>
            <a:ext cx="527765" cy="523220"/>
          </a:xfrm>
          <a:prstGeom prst="rect">
            <a:avLst/>
          </a:prstGeom>
          <a:solidFill>
            <a:srgbClr val="FFA3C2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9" name="Rectangle 48">
            <a:hlinkClick r:id="" action="ppaction://noaction">
              <a:snd r:embed="rId12" name="T1_W5_10.8.wav"/>
            </a:hlinkClick>
            <a:extLst>
              <a:ext uri="{FF2B5EF4-FFF2-40B4-BE49-F238E27FC236}">
                <a16:creationId xmlns:a16="http://schemas.microsoft.com/office/drawing/2014/main" id="{B42A6564-5999-0362-8C8D-DFD9B48A7E50}"/>
              </a:ext>
            </a:extLst>
          </p:cNvPr>
          <p:cNvSpPr/>
          <p:nvPr/>
        </p:nvSpPr>
        <p:spPr>
          <a:xfrm>
            <a:off x="379491" y="5531282"/>
            <a:ext cx="527765" cy="523220"/>
          </a:xfrm>
          <a:prstGeom prst="rect">
            <a:avLst/>
          </a:prstGeom>
          <a:solidFill>
            <a:srgbClr val="FFA3C2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51" name="Rectangle 50">
            <a:hlinkClick r:id="" action="ppaction://noaction">
              <a:snd r:embed="rId13" name="T1_W5_10.5.wav"/>
            </a:hlinkClick>
            <a:extLst>
              <a:ext uri="{FF2B5EF4-FFF2-40B4-BE49-F238E27FC236}">
                <a16:creationId xmlns:a16="http://schemas.microsoft.com/office/drawing/2014/main" id="{D74454D5-B5D1-10DF-94DE-B0331DED098F}"/>
              </a:ext>
            </a:extLst>
          </p:cNvPr>
          <p:cNvSpPr/>
          <p:nvPr/>
        </p:nvSpPr>
        <p:spPr>
          <a:xfrm>
            <a:off x="364752" y="3127590"/>
            <a:ext cx="527765" cy="523220"/>
          </a:xfrm>
          <a:prstGeom prst="rect">
            <a:avLst/>
          </a:prstGeom>
          <a:solidFill>
            <a:srgbClr val="FFA3C2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2" name="Speech Bubble: Rectangle with Corners Rounded 51">
            <a:hlinkClick r:id="" action="ppaction://noaction">
              <a:snd r:embed="rId14" name="T1_W5_10.2.wav"/>
            </a:hlinkClick>
            <a:extLst>
              <a:ext uri="{FF2B5EF4-FFF2-40B4-BE49-F238E27FC236}">
                <a16:creationId xmlns:a16="http://schemas.microsoft.com/office/drawing/2014/main" id="{3B867E60-EF86-5524-1A14-4EF0DD36CCC8}"/>
              </a:ext>
            </a:extLst>
          </p:cNvPr>
          <p:cNvSpPr/>
          <p:nvPr/>
        </p:nvSpPr>
        <p:spPr>
          <a:xfrm>
            <a:off x="3115740" y="851023"/>
            <a:ext cx="4351859" cy="483040"/>
          </a:xfrm>
          <a:prstGeom prst="wedgeRoundRectCallout">
            <a:avLst>
              <a:gd name="adj1" fmla="val 38905"/>
              <a:gd name="adj2" fmla="val 95181"/>
              <a:gd name="adj3" fmla="val 16667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¿Es ‘del’ o ‘de la’?</a:t>
            </a:r>
          </a:p>
        </p:txBody>
      </p:sp>
      <p:sp>
        <p:nvSpPr>
          <p:cNvPr id="3" name="TextBox 2">
            <a:hlinkClick r:id="" action="ppaction://noaction">
              <a:snd r:embed="rId15" name="T1_W5_10.3.wav"/>
            </a:hlinkClick>
            <a:extLst>
              <a:ext uri="{FF2B5EF4-FFF2-40B4-BE49-F238E27FC236}">
                <a16:creationId xmlns:a16="http://schemas.microsoft.com/office/drawing/2014/main" id="{3BF82CEC-1432-D558-0E5B-17CB313416C4}"/>
              </a:ext>
            </a:extLst>
          </p:cNvPr>
          <p:cNvSpPr txBox="1"/>
          <p:nvPr/>
        </p:nvSpPr>
        <p:spPr>
          <a:xfrm>
            <a:off x="7970899" y="767625"/>
            <a:ext cx="13452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Marca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143BD7C7-A117-FD09-9007-1AF860F93D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028" y="669914"/>
            <a:ext cx="435411" cy="45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382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319;p15" descr="Speech Icon, Voice, Talking, Audio, Speech">
            <a:extLst>
              <a:ext uri="{FF2B5EF4-FFF2-40B4-BE49-F238E27FC236}">
                <a16:creationId xmlns:a16="http://schemas.microsoft.com/office/drawing/2014/main" id="{424EE1D3-F47B-430A-A7E5-65C66A96204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CFED3F-D782-4E7C-B24A-FD6C56651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4870" y="1033555"/>
            <a:ext cx="1134601" cy="441889"/>
          </a:xfrm>
          <a:solidFill>
            <a:srgbClr val="85CFE1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2C5EA7-02E1-4E18-BDD8-2D5168C6CDE8}"/>
              </a:ext>
            </a:extLst>
          </p:cNvPr>
          <p:cNvSpPr txBox="1"/>
          <p:nvPr/>
        </p:nvSpPr>
        <p:spPr>
          <a:xfrm>
            <a:off x="1625947" y="1360529"/>
            <a:ext cx="9020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40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¿</a:t>
            </a:r>
            <a:r>
              <a:rPr lang="es-ES" sz="4000" b="1" dirty="0">
                <a:solidFill>
                  <a:srgbClr val="FF006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C…</a:t>
            </a:r>
            <a:r>
              <a:rPr lang="es-ES" sz="40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40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e… l… f…. []</a:t>
            </a:r>
            <a:r>
              <a:rPr lang="es-ES" sz="4000" dirty="0">
                <a:solidFill>
                  <a:srgbClr val="FF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40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concierto?</a:t>
            </a:r>
            <a:r>
              <a:rPr lang="es-ES" sz="4000" dirty="0">
                <a:solidFill>
                  <a:srgbClr val="FF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endParaRPr lang="fr-FR" sz="4000" dirty="0">
              <a:solidFill>
                <a:srgbClr val="00206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CD9B820-DE89-46F4-BFEE-CA595B02BA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29" y="1118349"/>
            <a:ext cx="1483419" cy="106155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FAA5361-058E-45E8-B2CC-8D8626556391}"/>
              </a:ext>
            </a:extLst>
          </p:cNvPr>
          <p:cNvSpPr txBox="1"/>
          <p:nvPr/>
        </p:nvSpPr>
        <p:spPr>
          <a:xfrm>
            <a:off x="2410691" y="3207327"/>
            <a:ext cx="191270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>
                <a:solidFill>
                  <a:srgbClr val="002060"/>
                </a:solidFill>
                <a:latin typeface="Century Gothic" panose="020B0502020202020204" pitchFamily="34" charset="0"/>
              </a:rPr>
              <a:t>de</a:t>
            </a:r>
            <a:r>
              <a:rPr lang="en-GB" sz="5400" dirty="0">
                <a:solidFill>
                  <a:srgbClr val="0070C0"/>
                </a:solidFill>
                <a:latin typeface="Century Gothic" panose="020B0502020202020204" pitchFamily="34" charset="0"/>
              </a:rPr>
              <a:t>l</a:t>
            </a:r>
            <a:r>
              <a:rPr lang="en-GB" sz="5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en-GB" sz="5400" dirty="0">
                <a:solidFill>
                  <a:srgbClr val="002060"/>
                </a:solidFill>
                <a:latin typeface="Century Gothic" panose="020B0502020202020204" pitchFamily="34" charset="0"/>
              </a:rPr>
              <a:t>de </a:t>
            </a:r>
            <a:r>
              <a:rPr lang="en-GB" sz="5400" dirty="0">
                <a:solidFill>
                  <a:srgbClr val="FF0000"/>
                </a:solidFill>
                <a:latin typeface="Century Gothic" panose="020B0502020202020204" pitchFamily="34" charset="0"/>
              </a:rPr>
              <a:t>la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8A5336E-3D6D-462B-BFFE-D4E3BB9E64F7}"/>
              </a:ext>
            </a:extLst>
          </p:cNvPr>
          <p:cNvSpPr/>
          <p:nvPr/>
        </p:nvSpPr>
        <p:spPr>
          <a:xfrm>
            <a:off x="2410691" y="3271694"/>
            <a:ext cx="1912703" cy="877163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256410-88E8-4DED-BC31-9EE175FB3886}"/>
              </a:ext>
            </a:extLst>
          </p:cNvPr>
          <p:cNvSpPr txBox="1"/>
          <p:nvPr/>
        </p:nvSpPr>
        <p:spPr>
          <a:xfrm>
            <a:off x="1625946" y="1383461"/>
            <a:ext cx="902062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40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¿</a:t>
            </a:r>
            <a:r>
              <a:rPr lang="es-ES" sz="4000" b="1" dirty="0">
                <a:solidFill>
                  <a:srgbClr val="FF006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Cuál</a:t>
            </a:r>
            <a:r>
              <a:rPr lang="es-ES" sz="40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40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es la fecha de</a:t>
            </a:r>
            <a:r>
              <a:rPr lang="es-ES" sz="4000" dirty="0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l</a:t>
            </a:r>
            <a:r>
              <a:rPr lang="es-ES" sz="4000" dirty="0">
                <a:solidFill>
                  <a:srgbClr val="FF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40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concierto?</a:t>
            </a:r>
            <a:r>
              <a:rPr lang="es-ES" sz="4000" dirty="0">
                <a:solidFill>
                  <a:srgbClr val="FF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endParaRPr lang="fr-FR" sz="4000" dirty="0">
              <a:solidFill>
                <a:srgbClr val="00206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2" descr="Musicians, Jazz, Music, Instruments">
            <a:extLst>
              <a:ext uri="{FF2B5EF4-FFF2-40B4-BE49-F238E27FC236}">
                <a16:creationId xmlns:a16="http://schemas.microsoft.com/office/drawing/2014/main" id="{43F85EF3-3974-4420-8F17-D3AD1A211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182" y="2672166"/>
            <a:ext cx="3433393" cy="257694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DB01197-EF79-82C9-F47B-521DCB78CFC8}"/>
              </a:ext>
            </a:extLst>
          </p:cNvPr>
          <p:cNvSpPr txBox="1"/>
          <p:nvPr/>
        </p:nvSpPr>
        <p:spPr>
          <a:xfrm>
            <a:off x="4674502" y="156816"/>
            <a:ext cx="13356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/7]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5051F3A7-B143-9A22-9FCF-DFA9F8F9ED32}"/>
              </a:ext>
            </a:extLst>
          </p:cNvPr>
          <p:cNvSpPr/>
          <p:nvPr/>
        </p:nvSpPr>
        <p:spPr>
          <a:xfrm>
            <a:off x="924991" y="264741"/>
            <a:ext cx="3527316" cy="492037"/>
          </a:xfrm>
          <a:prstGeom prst="wedgeRoundRectCallout">
            <a:avLst>
              <a:gd name="adj1" fmla="val -53021"/>
              <a:gd name="adj2" fmla="val 4474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prstClr val="white"/>
                </a:solidFill>
                <a:latin typeface="Century Gothic" panose="020B0502020202020204" pitchFamily="34" charset="0"/>
              </a:rPr>
              <a:t>Lee las frases.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2" name="Graphic 11" descr="Teacher">
            <a:extLst>
              <a:ext uri="{FF2B5EF4-FFF2-40B4-BE49-F238E27FC236}">
                <a16:creationId xmlns:a16="http://schemas.microsoft.com/office/drawing/2014/main" id="{14D225DF-CA9E-BF33-A5F8-09944C3BB8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25805" y="-6337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752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319;p15" descr="Speech Icon, Voice, Talking, Audio, Speech">
            <a:extLst>
              <a:ext uri="{FF2B5EF4-FFF2-40B4-BE49-F238E27FC236}">
                <a16:creationId xmlns:a16="http://schemas.microsoft.com/office/drawing/2014/main" id="{424EE1D3-F47B-430A-A7E5-65C66A96204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CFED3F-D782-4E7C-B24A-FD6C56651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4870" y="1033555"/>
            <a:ext cx="1134601" cy="441889"/>
          </a:xfrm>
          <a:solidFill>
            <a:srgbClr val="85CFE1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38A239-560C-4B66-B0D2-3D36361991E3}"/>
              </a:ext>
            </a:extLst>
          </p:cNvPr>
          <p:cNvSpPr txBox="1"/>
          <p:nvPr/>
        </p:nvSpPr>
        <p:spPr>
          <a:xfrm>
            <a:off x="2410691" y="3207327"/>
            <a:ext cx="191270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>
                <a:solidFill>
                  <a:srgbClr val="002060"/>
                </a:solidFill>
                <a:latin typeface="Century Gothic" panose="020B0502020202020204" pitchFamily="34" charset="0"/>
              </a:rPr>
              <a:t>de</a:t>
            </a:r>
            <a:r>
              <a:rPr lang="en-GB" sz="5400" dirty="0">
                <a:solidFill>
                  <a:srgbClr val="0070C0"/>
                </a:solidFill>
                <a:latin typeface="Century Gothic" panose="020B0502020202020204" pitchFamily="34" charset="0"/>
              </a:rPr>
              <a:t>l</a:t>
            </a:r>
            <a:r>
              <a:rPr lang="en-GB" sz="5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en-GB" sz="5400" dirty="0">
                <a:solidFill>
                  <a:srgbClr val="002060"/>
                </a:solidFill>
                <a:latin typeface="Century Gothic" panose="020B0502020202020204" pitchFamily="34" charset="0"/>
              </a:rPr>
              <a:t>de </a:t>
            </a:r>
            <a:r>
              <a:rPr lang="en-GB" sz="5400" dirty="0">
                <a:solidFill>
                  <a:srgbClr val="FF0000"/>
                </a:solidFill>
                <a:latin typeface="Century Gothic" panose="020B0502020202020204" pitchFamily="34" charset="0"/>
              </a:rPr>
              <a:t>la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73D732F-BDBD-4C04-BC00-1757834EC570}"/>
              </a:ext>
            </a:extLst>
          </p:cNvPr>
          <p:cNvSpPr/>
          <p:nvPr/>
        </p:nvSpPr>
        <p:spPr>
          <a:xfrm>
            <a:off x="2410691" y="3271694"/>
            <a:ext cx="1912703" cy="877163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1E6CB6F-5186-4CC4-A549-BBE19EAC17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257" y="2587792"/>
            <a:ext cx="4212701" cy="29933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3ECA84C-3DC8-2545-0939-5E34C4DE4D1B}"/>
              </a:ext>
            </a:extLst>
          </p:cNvPr>
          <p:cNvSpPr txBox="1"/>
          <p:nvPr/>
        </p:nvSpPr>
        <p:spPr>
          <a:xfrm>
            <a:off x="4488703" y="151084"/>
            <a:ext cx="13388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/7]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BD459DC2-023E-5F14-E5B6-D7FD68EE3AC9}"/>
              </a:ext>
            </a:extLst>
          </p:cNvPr>
          <p:cNvSpPr/>
          <p:nvPr/>
        </p:nvSpPr>
        <p:spPr>
          <a:xfrm>
            <a:off x="924991" y="264741"/>
            <a:ext cx="3527316" cy="492037"/>
          </a:xfrm>
          <a:prstGeom prst="wedgeRoundRectCallout">
            <a:avLst>
              <a:gd name="adj1" fmla="val -53021"/>
              <a:gd name="adj2" fmla="val 4474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prstClr val="white"/>
                </a:solidFill>
                <a:latin typeface="Century Gothic" panose="020B0502020202020204" pitchFamily="34" charset="0"/>
              </a:rPr>
              <a:t>Lee las frases.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5" name="Graphic 14" descr="Teacher">
            <a:extLst>
              <a:ext uri="{FF2B5EF4-FFF2-40B4-BE49-F238E27FC236}">
                <a16:creationId xmlns:a16="http://schemas.microsoft.com/office/drawing/2014/main" id="{6AAF76B0-8EEC-F8EA-488C-0948CFE590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25805" y="-63377"/>
            <a:ext cx="914400" cy="914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AF0C234-E8B9-8520-11A7-4A579F1D7072}"/>
              </a:ext>
            </a:extLst>
          </p:cNvPr>
          <p:cNvSpPr txBox="1"/>
          <p:nvPr/>
        </p:nvSpPr>
        <p:spPr>
          <a:xfrm>
            <a:off x="1635182" y="1374259"/>
            <a:ext cx="9020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40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¿</a:t>
            </a:r>
            <a:r>
              <a:rPr lang="es-ES" sz="4000" b="1" dirty="0">
                <a:solidFill>
                  <a:srgbClr val="FF006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C…</a:t>
            </a:r>
            <a:r>
              <a:rPr lang="es-ES" sz="40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40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e… l… f…. []</a:t>
            </a:r>
            <a:r>
              <a:rPr lang="es-ES" sz="4000" dirty="0">
                <a:solidFill>
                  <a:srgbClr val="FF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40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cumpleaños?</a:t>
            </a:r>
            <a:r>
              <a:rPr lang="es-ES" sz="4000" dirty="0">
                <a:solidFill>
                  <a:srgbClr val="FF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endParaRPr lang="fr-FR" sz="4000" dirty="0">
              <a:solidFill>
                <a:srgbClr val="00206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FE00B16-6E53-FBC8-F3C8-AB5D4DDB10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64" y="1132079"/>
            <a:ext cx="1483419" cy="106155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844ACE6-835A-0ED9-BE7D-858BBFB197DF}"/>
              </a:ext>
            </a:extLst>
          </p:cNvPr>
          <p:cNvSpPr txBox="1"/>
          <p:nvPr/>
        </p:nvSpPr>
        <p:spPr>
          <a:xfrm>
            <a:off x="1625946" y="1345855"/>
            <a:ext cx="902062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40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¿</a:t>
            </a:r>
            <a:r>
              <a:rPr lang="es-ES" sz="4000" b="1" dirty="0">
                <a:solidFill>
                  <a:srgbClr val="FF006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Cuál</a:t>
            </a:r>
            <a:r>
              <a:rPr lang="es-ES" sz="40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40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es la fecha de</a:t>
            </a:r>
            <a:r>
              <a:rPr lang="es-ES" sz="4000" dirty="0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l</a:t>
            </a:r>
            <a:r>
              <a:rPr lang="es-ES" sz="4000" dirty="0">
                <a:solidFill>
                  <a:srgbClr val="FF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40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cumpleaños?</a:t>
            </a:r>
            <a:r>
              <a:rPr lang="es-ES" sz="4000" dirty="0">
                <a:solidFill>
                  <a:srgbClr val="FF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endParaRPr lang="fr-FR" sz="4000" dirty="0">
              <a:solidFill>
                <a:srgbClr val="00206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35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319;p15" descr="Speech Icon, Voice, Talking, Audio, Speech">
            <a:extLst>
              <a:ext uri="{FF2B5EF4-FFF2-40B4-BE49-F238E27FC236}">
                <a16:creationId xmlns:a16="http://schemas.microsoft.com/office/drawing/2014/main" id="{424EE1D3-F47B-430A-A7E5-65C66A96204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CFED3F-D782-4E7C-B24A-FD6C56651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4870" y="1033555"/>
            <a:ext cx="1134601" cy="441889"/>
          </a:xfrm>
          <a:solidFill>
            <a:srgbClr val="85CFE1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6B7C1C-F77F-4392-B8D3-5CD212665E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117" y="2198116"/>
            <a:ext cx="4460390" cy="37727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C7796D-ACF5-4E79-A8E2-284937166735}"/>
              </a:ext>
            </a:extLst>
          </p:cNvPr>
          <p:cNvSpPr txBox="1"/>
          <p:nvPr/>
        </p:nvSpPr>
        <p:spPr>
          <a:xfrm>
            <a:off x="2410691" y="3207327"/>
            <a:ext cx="191270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>
                <a:solidFill>
                  <a:srgbClr val="002060"/>
                </a:solidFill>
                <a:latin typeface="Century Gothic" panose="020B0502020202020204" pitchFamily="34" charset="0"/>
              </a:rPr>
              <a:t>de</a:t>
            </a:r>
            <a:r>
              <a:rPr lang="en-GB" sz="5400" dirty="0">
                <a:solidFill>
                  <a:srgbClr val="0070C0"/>
                </a:solidFill>
                <a:latin typeface="Century Gothic" panose="020B0502020202020204" pitchFamily="34" charset="0"/>
              </a:rPr>
              <a:t>l</a:t>
            </a:r>
            <a:r>
              <a:rPr lang="en-GB" sz="5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en-GB" sz="5400" dirty="0">
                <a:solidFill>
                  <a:srgbClr val="002060"/>
                </a:solidFill>
                <a:latin typeface="Century Gothic" panose="020B0502020202020204" pitchFamily="34" charset="0"/>
              </a:rPr>
              <a:t>de </a:t>
            </a:r>
            <a:r>
              <a:rPr lang="en-GB" sz="5400" dirty="0">
                <a:solidFill>
                  <a:srgbClr val="FF0000"/>
                </a:solidFill>
                <a:latin typeface="Century Gothic" panose="020B0502020202020204" pitchFamily="34" charset="0"/>
              </a:rPr>
              <a:t>la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798A8ED-9348-4253-995C-4FF4C5795FFC}"/>
              </a:ext>
            </a:extLst>
          </p:cNvPr>
          <p:cNvSpPr/>
          <p:nvPr/>
        </p:nvSpPr>
        <p:spPr>
          <a:xfrm>
            <a:off x="2410691" y="4084490"/>
            <a:ext cx="1912703" cy="877163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C2B3D4-240A-B149-95C9-926478899632}"/>
              </a:ext>
            </a:extLst>
          </p:cNvPr>
          <p:cNvSpPr txBox="1"/>
          <p:nvPr/>
        </p:nvSpPr>
        <p:spPr>
          <a:xfrm>
            <a:off x="4488703" y="151084"/>
            <a:ext cx="13388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/7]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E013FA93-0F8E-E013-FB39-1E0D66E0C454}"/>
              </a:ext>
            </a:extLst>
          </p:cNvPr>
          <p:cNvSpPr/>
          <p:nvPr/>
        </p:nvSpPr>
        <p:spPr>
          <a:xfrm>
            <a:off x="924991" y="264741"/>
            <a:ext cx="3527316" cy="492037"/>
          </a:xfrm>
          <a:prstGeom prst="wedgeRoundRectCallout">
            <a:avLst>
              <a:gd name="adj1" fmla="val -53021"/>
              <a:gd name="adj2" fmla="val 4474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prstClr val="white"/>
                </a:solidFill>
                <a:latin typeface="Century Gothic" panose="020B0502020202020204" pitchFamily="34" charset="0"/>
              </a:rPr>
              <a:t>Lee las frases.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5" name="Graphic 14" descr="Teacher">
            <a:extLst>
              <a:ext uri="{FF2B5EF4-FFF2-40B4-BE49-F238E27FC236}">
                <a16:creationId xmlns:a16="http://schemas.microsoft.com/office/drawing/2014/main" id="{3629D9E6-9DE3-2BCD-995D-541D5D7A81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25805" y="-63377"/>
            <a:ext cx="914400" cy="914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D4F896D-4BD0-36FB-9B57-338ACD5E6208}"/>
              </a:ext>
            </a:extLst>
          </p:cNvPr>
          <p:cNvSpPr txBox="1"/>
          <p:nvPr/>
        </p:nvSpPr>
        <p:spPr>
          <a:xfrm>
            <a:off x="1585686" y="1333676"/>
            <a:ext cx="9020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40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¿</a:t>
            </a:r>
            <a:r>
              <a:rPr lang="es-ES" sz="4000" b="1" dirty="0">
                <a:solidFill>
                  <a:srgbClr val="FF006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C…</a:t>
            </a:r>
            <a:r>
              <a:rPr lang="es-ES" sz="40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40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e… l… f…. []</a:t>
            </a:r>
            <a:r>
              <a:rPr lang="es-ES" sz="4000" dirty="0">
                <a:solidFill>
                  <a:srgbClr val="FF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40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exposición?</a:t>
            </a:r>
            <a:r>
              <a:rPr lang="es-ES" sz="4000" dirty="0">
                <a:solidFill>
                  <a:srgbClr val="FF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endParaRPr lang="fr-FR" sz="4000" dirty="0">
              <a:solidFill>
                <a:srgbClr val="00206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4AA8788-EA83-E31B-1C3F-B3ED366E67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83" y="1140115"/>
            <a:ext cx="1483419" cy="106155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A166834-1D9F-534B-49E6-96BE3F78EAE1}"/>
              </a:ext>
            </a:extLst>
          </p:cNvPr>
          <p:cNvSpPr txBox="1"/>
          <p:nvPr/>
        </p:nvSpPr>
        <p:spPr>
          <a:xfrm>
            <a:off x="1585685" y="1316947"/>
            <a:ext cx="902062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40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¿</a:t>
            </a:r>
            <a:r>
              <a:rPr lang="es-ES" sz="4000" b="1" dirty="0">
                <a:solidFill>
                  <a:srgbClr val="FF006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Cuál</a:t>
            </a:r>
            <a:r>
              <a:rPr lang="es-ES" sz="40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40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es la fecha de </a:t>
            </a:r>
            <a:r>
              <a:rPr lang="es-ES" sz="4000" dirty="0">
                <a:solidFill>
                  <a:srgbClr val="FF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la </a:t>
            </a:r>
            <a:r>
              <a:rPr lang="es-ES" sz="40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exposición?</a:t>
            </a:r>
            <a:r>
              <a:rPr lang="es-ES" sz="4000" dirty="0">
                <a:solidFill>
                  <a:srgbClr val="FF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endParaRPr lang="fr-FR" sz="4000" dirty="0">
              <a:solidFill>
                <a:srgbClr val="00206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60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319;p15" descr="Speech Icon, Voice, Talking, Audio, Speech">
            <a:extLst>
              <a:ext uri="{FF2B5EF4-FFF2-40B4-BE49-F238E27FC236}">
                <a16:creationId xmlns:a16="http://schemas.microsoft.com/office/drawing/2014/main" id="{424EE1D3-F47B-430A-A7E5-65C66A96204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CFED3F-D782-4E7C-B24A-FD6C56651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4870" y="1033555"/>
            <a:ext cx="1134601" cy="441889"/>
          </a:xfrm>
          <a:solidFill>
            <a:srgbClr val="85CFE1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7D2504-F86D-4B3C-9920-1CB1DD70C3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2891" y="2463881"/>
            <a:ext cx="4249280" cy="27251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C4BF74-1C92-4F15-8F58-FD8F9D424131}"/>
              </a:ext>
            </a:extLst>
          </p:cNvPr>
          <p:cNvSpPr txBox="1"/>
          <p:nvPr/>
        </p:nvSpPr>
        <p:spPr>
          <a:xfrm>
            <a:off x="4642030" y="5446784"/>
            <a:ext cx="15327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la</a:t>
            </a:r>
            <a:r>
              <a:rPr lang="en-GB" sz="2800" dirty="0">
                <a:latin typeface="Century Gothic" panose="020B0502020202020204" pitchFamily="34" charset="0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fiesta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B1644D-5292-9072-CB6A-7E041A436CBA}"/>
              </a:ext>
            </a:extLst>
          </p:cNvPr>
          <p:cNvSpPr txBox="1"/>
          <p:nvPr/>
        </p:nvSpPr>
        <p:spPr>
          <a:xfrm>
            <a:off x="4488703" y="151084"/>
            <a:ext cx="13388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/7]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B02DEDD2-4DBD-22F7-5773-CA5A8ADA8DEE}"/>
              </a:ext>
            </a:extLst>
          </p:cNvPr>
          <p:cNvSpPr/>
          <p:nvPr/>
        </p:nvSpPr>
        <p:spPr>
          <a:xfrm>
            <a:off x="924991" y="264741"/>
            <a:ext cx="3527316" cy="492037"/>
          </a:xfrm>
          <a:prstGeom prst="wedgeRoundRectCallout">
            <a:avLst>
              <a:gd name="adj1" fmla="val -53021"/>
              <a:gd name="adj2" fmla="val 4474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prstClr val="white"/>
                </a:solidFill>
                <a:latin typeface="Century Gothic" panose="020B0502020202020204" pitchFamily="34" charset="0"/>
              </a:rPr>
              <a:t>Lee las frases.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2" name="Graphic 11" descr="Teacher">
            <a:extLst>
              <a:ext uri="{FF2B5EF4-FFF2-40B4-BE49-F238E27FC236}">
                <a16:creationId xmlns:a16="http://schemas.microsoft.com/office/drawing/2014/main" id="{A4BB1D0C-75B0-ECC9-FAC2-17B1CB2F12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25805" y="-63377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57DCC3C-50E7-EE37-D7E0-5A1CF2F4ADBD}"/>
              </a:ext>
            </a:extLst>
          </p:cNvPr>
          <p:cNvSpPr txBox="1"/>
          <p:nvPr/>
        </p:nvSpPr>
        <p:spPr>
          <a:xfrm>
            <a:off x="1771249" y="1390704"/>
            <a:ext cx="914362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48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¿</a:t>
            </a:r>
            <a:r>
              <a:rPr lang="es-ES" sz="4800" b="1" dirty="0">
                <a:solidFill>
                  <a:srgbClr val="FF006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Cuál</a:t>
            </a:r>
            <a:r>
              <a:rPr lang="es-ES" sz="48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48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e.... l... f... [] f...?</a:t>
            </a:r>
            <a:endParaRPr lang="fr-FR" sz="4800" dirty="0">
              <a:solidFill>
                <a:srgbClr val="00206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4D4379-1E16-684D-6177-BFB97EC559B6}"/>
              </a:ext>
            </a:extLst>
          </p:cNvPr>
          <p:cNvSpPr txBox="1"/>
          <p:nvPr/>
        </p:nvSpPr>
        <p:spPr>
          <a:xfrm>
            <a:off x="1617322" y="1390704"/>
            <a:ext cx="9020629" cy="784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45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¿</a:t>
            </a:r>
            <a:r>
              <a:rPr lang="es-ES" sz="4500" b="1" dirty="0">
                <a:solidFill>
                  <a:srgbClr val="FF006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Cuál</a:t>
            </a:r>
            <a:r>
              <a:rPr lang="es-ES" sz="45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45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es la fecha de </a:t>
            </a:r>
            <a:r>
              <a:rPr lang="es-ES" sz="4500" dirty="0">
                <a:solidFill>
                  <a:srgbClr val="FF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la</a:t>
            </a:r>
            <a:r>
              <a:rPr lang="es-ES" sz="45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fiesta?</a:t>
            </a:r>
            <a:endParaRPr lang="fr-FR" sz="4500" dirty="0">
              <a:solidFill>
                <a:srgbClr val="00206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A46362B-7B66-DEC9-297B-192220C43D4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04" y="1148524"/>
            <a:ext cx="1483419" cy="106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24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319;p15" descr="Speech Icon, Voice, Talking, Audio, Speech">
            <a:extLst>
              <a:ext uri="{FF2B5EF4-FFF2-40B4-BE49-F238E27FC236}">
                <a16:creationId xmlns:a16="http://schemas.microsoft.com/office/drawing/2014/main" id="{424EE1D3-F47B-430A-A7E5-65C66A96204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CFED3F-D782-4E7C-B24A-FD6C56651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4870" y="1033555"/>
            <a:ext cx="1134601" cy="441889"/>
          </a:xfrm>
          <a:solidFill>
            <a:srgbClr val="85CFE1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2" descr="Musicians, Jazz, Music, Instruments">
            <a:extLst>
              <a:ext uri="{FF2B5EF4-FFF2-40B4-BE49-F238E27FC236}">
                <a16:creationId xmlns:a16="http://schemas.microsoft.com/office/drawing/2014/main" id="{80C7E84B-B2EE-4983-B530-B72D0B09B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937" y="2530465"/>
            <a:ext cx="3433393" cy="257694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7F894DB-AA68-4AC5-B682-0C01DC5B25A9}"/>
              </a:ext>
            </a:extLst>
          </p:cNvPr>
          <p:cNvSpPr txBox="1"/>
          <p:nvPr/>
        </p:nvSpPr>
        <p:spPr>
          <a:xfrm>
            <a:off x="4487936" y="5093825"/>
            <a:ext cx="2281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dirty="0"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concierto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0BD1B7-61E6-4DA6-D689-163D76C515F1}"/>
              </a:ext>
            </a:extLst>
          </p:cNvPr>
          <p:cNvSpPr txBox="1"/>
          <p:nvPr/>
        </p:nvSpPr>
        <p:spPr>
          <a:xfrm>
            <a:off x="4488703" y="151084"/>
            <a:ext cx="13388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/7]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A8016335-D4EF-6FA9-418C-D29FAF5B561C}"/>
              </a:ext>
            </a:extLst>
          </p:cNvPr>
          <p:cNvSpPr/>
          <p:nvPr/>
        </p:nvSpPr>
        <p:spPr>
          <a:xfrm>
            <a:off x="924991" y="264741"/>
            <a:ext cx="3527316" cy="492037"/>
          </a:xfrm>
          <a:prstGeom prst="wedgeRoundRectCallout">
            <a:avLst>
              <a:gd name="adj1" fmla="val -53021"/>
              <a:gd name="adj2" fmla="val 4474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prstClr val="white"/>
                </a:solidFill>
                <a:latin typeface="Century Gothic" panose="020B0502020202020204" pitchFamily="34" charset="0"/>
              </a:rPr>
              <a:t>Lee las frases.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2" name="Graphic 11" descr="Teacher">
            <a:extLst>
              <a:ext uri="{FF2B5EF4-FFF2-40B4-BE49-F238E27FC236}">
                <a16:creationId xmlns:a16="http://schemas.microsoft.com/office/drawing/2014/main" id="{17EF1FC4-965F-505D-30E9-A0A075B7F9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25805" y="-63377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B24C8CE-54AD-FD32-6B2D-136D683F046D}"/>
              </a:ext>
            </a:extLst>
          </p:cNvPr>
          <p:cNvSpPr txBox="1"/>
          <p:nvPr/>
        </p:nvSpPr>
        <p:spPr>
          <a:xfrm>
            <a:off x="1771249" y="1279219"/>
            <a:ext cx="914362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48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¿</a:t>
            </a:r>
            <a:r>
              <a:rPr lang="es-ES" sz="4800" b="1" dirty="0">
                <a:solidFill>
                  <a:srgbClr val="FF006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Cuál</a:t>
            </a:r>
            <a:r>
              <a:rPr lang="es-ES" sz="48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48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e.... l... f... [] c ...?</a:t>
            </a:r>
            <a:endParaRPr lang="fr-FR" sz="4800" dirty="0">
              <a:solidFill>
                <a:srgbClr val="00206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64D7FB-B285-61A0-3147-56DC489A1CC9}"/>
              </a:ext>
            </a:extLst>
          </p:cNvPr>
          <p:cNvSpPr txBox="1"/>
          <p:nvPr/>
        </p:nvSpPr>
        <p:spPr>
          <a:xfrm>
            <a:off x="1599868" y="1348927"/>
            <a:ext cx="902062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40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¿</a:t>
            </a:r>
            <a:r>
              <a:rPr lang="es-ES" sz="4000" b="1" dirty="0">
                <a:solidFill>
                  <a:srgbClr val="FF006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Cuál</a:t>
            </a:r>
            <a:r>
              <a:rPr lang="es-ES" sz="40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40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es la fecha de</a:t>
            </a:r>
            <a:r>
              <a:rPr lang="es-ES" sz="4000" dirty="0">
                <a:solidFill>
                  <a:srgbClr val="00B0F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l</a:t>
            </a:r>
            <a:r>
              <a:rPr lang="es-ES" sz="4000" dirty="0">
                <a:solidFill>
                  <a:srgbClr val="FF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40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concierto?</a:t>
            </a:r>
            <a:r>
              <a:rPr lang="es-ES" sz="4000" dirty="0">
                <a:solidFill>
                  <a:srgbClr val="FF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endParaRPr lang="fr-FR" sz="4000" dirty="0">
              <a:solidFill>
                <a:srgbClr val="00206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73E1DEB-5067-A316-3BCA-6948846407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64" y="1160150"/>
            <a:ext cx="1483419" cy="106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51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319;p15" descr="Speech Icon, Voice, Talking, Audio, Speech">
            <a:extLst>
              <a:ext uri="{FF2B5EF4-FFF2-40B4-BE49-F238E27FC236}">
                <a16:creationId xmlns:a16="http://schemas.microsoft.com/office/drawing/2014/main" id="{424EE1D3-F47B-430A-A7E5-65C66A96204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CFED3F-D782-4E7C-B24A-FD6C56651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4870" y="1033555"/>
            <a:ext cx="1134601" cy="441889"/>
          </a:xfrm>
          <a:solidFill>
            <a:srgbClr val="85CFE1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F47669-102B-4273-98D4-0BD4EC6C37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1180" y="2032597"/>
            <a:ext cx="4212701" cy="29933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9603FD-5768-451D-8C7F-5A655EE30071}"/>
              </a:ext>
            </a:extLst>
          </p:cNvPr>
          <p:cNvSpPr txBox="1"/>
          <p:nvPr/>
        </p:nvSpPr>
        <p:spPr>
          <a:xfrm>
            <a:off x="3814657" y="5040740"/>
            <a:ext cx="2778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dirty="0"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cumpleaños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01FF8E-CFB2-D6BC-7261-73EDCACF4095}"/>
              </a:ext>
            </a:extLst>
          </p:cNvPr>
          <p:cNvSpPr txBox="1"/>
          <p:nvPr/>
        </p:nvSpPr>
        <p:spPr>
          <a:xfrm>
            <a:off x="4488703" y="151084"/>
            <a:ext cx="13388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6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/7]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3AF316BE-F4BF-B18A-14F1-9AE0FB3724FF}"/>
              </a:ext>
            </a:extLst>
          </p:cNvPr>
          <p:cNvSpPr/>
          <p:nvPr/>
        </p:nvSpPr>
        <p:spPr>
          <a:xfrm>
            <a:off x="924991" y="264741"/>
            <a:ext cx="3527316" cy="492037"/>
          </a:xfrm>
          <a:prstGeom prst="wedgeRoundRectCallout">
            <a:avLst>
              <a:gd name="adj1" fmla="val -53021"/>
              <a:gd name="adj2" fmla="val 4474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prstClr val="white"/>
                </a:solidFill>
                <a:latin typeface="Century Gothic" panose="020B0502020202020204" pitchFamily="34" charset="0"/>
              </a:rPr>
              <a:t>Lee las frases.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2" name="Graphic 11" descr="Teacher">
            <a:extLst>
              <a:ext uri="{FF2B5EF4-FFF2-40B4-BE49-F238E27FC236}">
                <a16:creationId xmlns:a16="http://schemas.microsoft.com/office/drawing/2014/main" id="{097921CD-F0C1-46AE-311E-335506C598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25805" y="-63377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FBA12B9-949F-2708-81AF-B85BA5A88D1E}"/>
              </a:ext>
            </a:extLst>
          </p:cNvPr>
          <p:cNvSpPr txBox="1"/>
          <p:nvPr/>
        </p:nvSpPr>
        <p:spPr>
          <a:xfrm>
            <a:off x="1920556" y="1170929"/>
            <a:ext cx="91436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48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¿</a:t>
            </a:r>
            <a:r>
              <a:rPr lang="es-ES" sz="4800" b="1" dirty="0">
                <a:solidFill>
                  <a:srgbClr val="FF006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Cuál</a:t>
            </a:r>
            <a:r>
              <a:rPr lang="es-ES" sz="48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48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e.... l... f... [] c...?</a:t>
            </a:r>
            <a:endParaRPr lang="fr-FR" sz="4800" dirty="0">
              <a:solidFill>
                <a:srgbClr val="00206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60CBF5-E915-CA84-0FF6-95216A1BBFE4}"/>
              </a:ext>
            </a:extLst>
          </p:cNvPr>
          <p:cNvSpPr txBox="1"/>
          <p:nvPr/>
        </p:nvSpPr>
        <p:spPr>
          <a:xfrm>
            <a:off x="1639783" y="1294040"/>
            <a:ext cx="916960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40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¿</a:t>
            </a:r>
            <a:r>
              <a:rPr lang="es-ES" sz="4000" b="1" dirty="0">
                <a:solidFill>
                  <a:srgbClr val="FF006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Cuál</a:t>
            </a:r>
            <a:r>
              <a:rPr lang="es-ES" sz="40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40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es la fecha de</a:t>
            </a:r>
            <a:r>
              <a:rPr lang="es-ES" sz="4000" dirty="0">
                <a:solidFill>
                  <a:srgbClr val="0070C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l</a:t>
            </a:r>
            <a:r>
              <a:rPr lang="es-ES" sz="40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cumpleaños?</a:t>
            </a:r>
            <a:endParaRPr lang="fr-FR" sz="4000" dirty="0">
              <a:solidFill>
                <a:srgbClr val="00206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809BF82-E2AE-DA77-A57D-D5D042569C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64" y="1178830"/>
            <a:ext cx="1483419" cy="106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03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319;p15" descr="Speech Icon, Voice, Talking, Audio, Speech">
            <a:extLst>
              <a:ext uri="{FF2B5EF4-FFF2-40B4-BE49-F238E27FC236}">
                <a16:creationId xmlns:a16="http://schemas.microsoft.com/office/drawing/2014/main" id="{424EE1D3-F47B-430A-A7E5-65C66A96204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CFED3F-D782-4E7C-B24A-FD6C56651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4870" y="1033555"/>
            <a:ext cx="1134601" cy="441889"/>
          </a:xfrm>
          <a:solidFill>
            <a:srgbClr val="85CFE1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66B694-E90A-4C7C-AA74-E896AB1C80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146" y="2220740"/>
            <a:ext cx="4460390" cy="37727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AE3A93-D052-430D-8F8C-6E26F6E664A8}"/>
              </a:ext>
            </a:extLst>
          </p:cNvPr>
          <p:cNvSpPr txBox="1"/>
          <p:nvPr/>
        </p:nvSpPr>
        <p:spPr>
          <a:xfrm>
            <a:off x="4234175" y="5994949"/>
            <a:ext cx="25683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la</a:t>
            </a:r>
            <a:r>
              <a:rPr lang="en-GB" sz="28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exposición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1E0C03-489D-B90F-C667-643292182F81}"/>
              </a:ext>
            </a:extLst>
          </p:cNvPr>
          <p:cNvSpPr txBox="1"/>
          <p:nvPr/>
        </p:nvSpPr>
        <p:spPr>
          <a:xfrm>
            <a:off x="4488703" y="151084"/>
            <a:ext cx="13388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7</a:t>
            </a:r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/7]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BEAD0DA4-D9D4-4124-31BA-DE8FB545BE16}"/>
              </a:ext>
            </a:extLst>
          </p:cNvPr>
          <p:cNvSpPr/>
          <p:nvPr/>
        </p:nvSpPr>
        <p:spPr>
          <a:xfrm>
            <a:off x="924991" y="264741"/>
            <a:ext cx="3527316" cy="492037"/>
          </a:xfrm>
          <a:prstGeom prst="wedgeRoundRectCallout">
            <a:avLst>
              <a:gd name="adj1" fmla="val -53021"/>
              <a:gd name="adj2" fmla="val 4474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prstClr val="white"/>
                </a:solidFill>
                <a:latin typeface="Century Gothic" panose="020B0502020202020204" pitchFamily="34" charset="0"/>
              </a:rPr>
              <a:t>Lee las frases.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2" name="Graphic 11" descr="Teacher">
            <a:extLst>
              <a:ext uri="{FF2B5EF4-FFF2-40B4-BE49-F238E27FC236}">
                <a16:creationId xmlns:a16="http://schemas.microsoft.com/office/drawing/2014/main" id="{530F7987-0FF3-F68D-7952-6C88F1190F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25805" y="-63377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66E7195-6548-674F-D858-76EE69268CEC}"/>
              </a:ext>
            </a:extLst>
          </p:cNvPr>
          <p:cNvSpPr txBox="1"/>
          <p:nvPr/>
        </p:nvSpPr>
        <p:spPr>
          <a:xfrm>
            <a:off x="1546649" y="1167136"/>
            <a:ext cx="914362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48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¿</a:t>
            </a:r>
            <a:r>
              <a:rPr lang="es-ES" sz="4800" b="1" dirty="0">
                <a:solidFill>
                  <a:srgbClr val="FF006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Cuál</a:t>
            </a:r>
            <a:r>
              <a:rPr lang="es-ES" sz="48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48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e.... l... f... [] e ...?</a:t>
            </a:r>
            <a:endParaRPr lang="fr-FR" sz="4800" dirty="0">
              <a:solidFill>
                <a:srgbClr val="00206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6A2EEE-FBAC-5E04-A1B9-5AC1596EB779}"/>
              </a:ext>
            </a:extLst>
          </p:cNvPr>
          <p:cNvSpPr txBox="1"/>
          <p:nvPr/>
        </p:nvSpPr>
        <p:spPr>
          <a:xfrm>
            <a:off x="1585685" y="1294040"/>
            <a:ext cx="902062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40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¿</a:t>
            </a:r>
            <a:r>
              <a:rPr lang="es-ES" sz="4000" b="1" dirty="0">
                <a:solidFill>
                  <a:srgbClr val="FF006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Cuál</a:t>
            </a:r>
            <a:r>
              <a:rPr lang="es-ES" sz="40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40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es la fecha de</a:t>
            </a:r>
            <a:r>
              <a:rPr lang="es-ES" sz="4000" dirty="0">
                <a:solidFill>
                  <a:srgbClr val="FF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la </a:t>
            </a:r>
            <a:r>
              <a:rPr lang="es-ES" sz="40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exposición?</a:t>
            </a:r>
            <a:r>
              <a:rPr lang="es-ES" sz="4000" dirty="0">
                <a:solidFill>
                  <a:srgbClr val="FF00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endParaRPr lang="fr-FR" sz="4000" dirty="0">
              <a:solidFill>
                <a:srgbClr val="002060"/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2C5A454-18B0-2914-B9E9-EEBD935937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61" y="1159189"/>
            <a:ext cx="1483419" cy="106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91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963A7152-F457-4ACF-9F8B-E2F39C17D719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Google Shape;421;p21">
            <a:extLst>
              <a:ext uri="{FF2B5EF4-FFF2-40B4-BE49-F238E27FC236}">
                <a16:creationId xmlns:a16="http://schemas.microsoft.com/office/drawing/2014/main" id="{C56FA95A-3C48-4E74-BF3B-4E41A382A86D}"/>
              </a:ext>
            </a:extLst>
          </p:cNvPr>
          <p:cNvSpPr/>
          <p:nvPr/>
        </p:nvSpPr>
        <p:spPr>
          <a:xfrm>
            <a:off x="6215144" y="5128536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00B050"/>
                </a:solidFill>
                <a:latin typeface="Modern Love" panose="04090805081005020601" pitchFamily="82" charset="0"/>
                <a:ea typeface="Arial"/>
                <a:cs typeface="Aharoni" panose="02010803020104030203" pitchFamily="2" charset="-79"/>
                <a:sym typeface="Arial"/>
              </a:rPr>
              <a:t>verde</a:t>
            </a:r>
            <a:endParaRPr dirty="0">
              <a:solidFill>
                <a:srgbClr val="00B050"/>
              </a:solidFill>
              <a:latin typeface="Modern Love" panose="04090805081005020601" pitchFamily="82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11185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8;p2" descr="background rectangle">
            <a:extLst>
              <a:ext uri="{FF2B5EF4-FFF2-40B4-BE49-F238E27FC236}">
                <a16:creationId xmlns:a16="http://schemas.microsoft.com/office/drawing/2014/main" id="{15D6C632-F377-48CF-8AA5-422AF4626AF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65367" y="4180384"/>
            <a:ext cx="4350984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“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It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”: 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sym typeface="Century Gothic"/>
              </a:rPr>
              <a:t>es + dates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endParaRPr lang="es-ES" sz="2800" dirty="0">
              <a:solidFill>
                <a:schemeClr val="bg2"/>
              </a:solidFill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r>
              <a:rPr lang="es-ES" sz="2800" b="1" i="0" u="none" strike="noStrike" cap="none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SSC: </a:t>
            </a:r>
            <a:r>
              <a:rPr lang="es-ES" sz="2800" b="1" i="0" u="none" strike="noStrike" cap="none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Weak</a:t>
            </a:r>
            <a:r>
              <a:rPr lang="es-ES" sz="28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28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vowels</a:t>
            </a:r>
            <a:endParaRPr lang="es-ES" sz="2800" b="0" i="0" u="none" strike="noStrike" cap="none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endParaRPr lang="es-ES" sz="2800" b="0" i="0" u="none" strike="noStrike" cap="none" dirty="0">
              <a:solidFill>
                <a:schemeClr val="bg1">
                  <a:lumMod val="9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rmAutofit/>
          </a:bodyPr>
          <a:lstStyle/>
          <a:p>
            <a:pPr rtl="0" fontAlgn="ctr"/>
            <a:r>
              <a:rPr lang="en-GB" sz="4400" b="1">
                <a:solidFill>
                  <a:schemeClr val="bg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Describing me and others</a:t>
            </a:r>
            <a:endParaRPr lang="en-GB" sz="4400" b="1" dirty="0">
              <a:solidFill>
                <a:schemeClr val="bg1">
                  <a:lumMod val="95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8" name="Google Shape;100;p2">
            <a:extLst>
              <a:ext uri="{FF2B5EF4-FFF2-40B4-BE49-F238E27FC236}">
                <a16:creationId xmlns:a16="http://schemas.microsoft.com/office/drawing/2014/main" id="{AD017EE6-D313-46C9-9C36-8CE9B548176E}"/>
              </a:ext>
            </a:extLst>
          </p:cNvPr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i="0" u="none" strike="noStrike" cap="none" dirty="0" err="1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verde</a:t>
            </a:r>
            <a:endParaRPr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7" name="Picture 2" descr="Musicians, Jazz, Music, Instruments">
            <a:extLst>
              <a:ext uri="{FF2B5EF4-FFF2-40B4-BE49-F238E27FC236}">
                <a16:creationId xmlns:a16="http://schemas.microsoft.com/office/drawing/2014/main" id="{97CB35DB-DC2F-8E02-6B8F-F0EB2C1DE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633" y="4802969"/>
            <a:ext cx="2331926" cy="175023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Microphone, Sound, Voice, Sing, Loud">
            <a:extLst>
              <a:ext uri="{FF2B5EF4-FFF2-40B4-BE49-F238E27FC236}">
                <a16:creationId xmlns:a16="http://schemas.microsoft.com/office/drawing/2014/main" id="{AE5BF474-4DD7-EAC0-6130-4B7393342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23777">
            <a:off x="5743482" y="5533407"/>
            <a:ext cx="882140" cy="82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E9A5BD-948C-97C6-EDF2-5564B5B96A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558" y="2982768"/>
            <a:ext cx="1855708" cy="156962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B7CC5-B065-47B2-A5AD-07843334B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874" y="96125"/>
            <a:ext cx="10515600" cy="1325563"/>
          </a:xfrm>
        </p:spPr>
        <p:txBody>
          <a:bodyPr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6000" b="1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Weak vowels [u]</a:t>
            </a:r>
            <a:r>
              <a:rPr lang="en-GB" sz="60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lang="en-GB" sz="6000" b="1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7" name="Google Shape;319;p15" descr="Speech Icon, Voice, Talking, Audio, Speech">
            <a:extLst>
              <a:ext uri="{FF2B5EF4-FFF2-40B4-BE49-F238E27FC236}">
                <a16:creationId xmlns:a16="http://schemas.microsoft.com/office/drawing/2014/main" id="{5964BB01-04FA-42E6-BAAE-D61F10F9112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22;p4">
            <a:extLst>
              <a:ext uri="{FF2B5EF4-FFF2-40B4-BE49-F238E27FC236}">
                <a16:creationId xmlns:a16="http://schemas.microsoft.com/office/drawing/2014/main" id="{03DEC51B-BD6D-41DD-BA62-7F27CCB331A5}"/>
              </a:ext>
            </a:extLst>
          </p:cNvPr>
          <p:cNvSpPr txBox="1"/>
          <p:nvPr/>
        </p:nvSpPr>
        <p:spPr>
          <a:xfrm>
            <a:off x="10353803" y="1085046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2D19AB-C132-4242-9FE7-7E84D8BE2CE3}"/>
              </a:ext>
            </a:extLst>
          </p:cNvPr>
          <p:cNvSpPr txBox="1"/>
          <p:nvPr/>
        </p:nvSpPr>
        <p:spPr>
          <a:xfrm>
            <a:off x="237123" y="1729051"/>
            <a:ext cx="113175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 they appear next to each other, the Spanish vowels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and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 pronounced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separately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These are ‘strong’ vowels.</a:t>
            </a:r>
          </a:p>
        </p:txBody>
      </p:sp>
      <p:sp>
        <p:nvSpPr>
          <p:cNvPr id="20" name="CuadroTexto 6">
            <a:extLst>
              <a:ext uri="{FF2B5EF4-FFF2-40B4-BE49-F238E27FC236}">
                <a16:creationId xmlns:a16="http://schemas.microsoft.com/office/drawing/2014/main" id="{9B80459C-1F8B-4241-B6AC-A8BEF08C2875}"/>
              </a:ext>
            </a:extLst>
          </p:cNvPr>
          <p:cNvSpPr txBox="1"/>
          <p:nvPr/>
        </p:nvSpPr>
        <p:spPr>
          <a:xfrm>
            <a:off x="8319318" y="2932504"/>
            <a:ext cx="1284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a, e, o</a:t>
            </a:r>
          </a:p>
        </p:txBody>
      </p:sp>
      <p:sp>
        <p:nvSpPr>
          <p:cNvPr id="21" name="TextBox 5">
            <a:hlinkClick r:id="" action="ppaction://noaction">
              <a:snd r:embed="rId3" name="s3 1.wav"/>
            </a:hlinkClick>
            <a:extLst>
              <a:ext uri="{FF2B5EF4-FFF2-40B4-BE49-F238E27FC236}">
                <a16:creationId xmlns:a16="http://schemas.microsoft.com/office/drawing/2014/main" id="{E5775BBF-54CD-4320-A7C5-00E2203C2AED}"/>
              </a:ext>
            </a:extLst>
          </p:cNvPr>
          <p:cNvSpPr txBox="1"/>
          <p:nvPr/>
        </p:nvSpPr>
        <p:spPr>
          <a:xfrm>
            <a:off x="256514" y="3641455"/>
            <a:ext cx="4476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 unos ejemplos: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1F96159-DB33-43E6-A0CB-E7C037DEB159}"/>
              </a:ext>
            </a:extLst>
          </p:cNvPr>
          <p:cNvSpPr txBox="1"/>
          <p:nvPr/>
        </p:nvSpPr>
        <p:spPr>
          <a:xfrm>
            <a:off x="237123" y="2743887"/>
            <a:ext cx="119548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contrast, the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vowel 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[u]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merges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[a], [e] and [o] to make a single syllable. This is a ‘weak’ vowel.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A4A48F3-9721-4553-AD22-0937278091E1}"/>
              </a:ext>
            </a:extLst>
          </p:cNvPr>
          <p:cNvSpPr txBox="1"/>
          <p:nvPr/>
        </p:nvSpPr>
        <p:spPr>
          <a:xfrm>
            <a:off x="9008983" y="1655506"/>
            <a:ext cx="688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[a]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D693F7D-14E8-483F-94D4-7109AFDC55C7}"/>
              </a:ext>
            </a:extLst>
          </p:cNvPr>
          <p:cNvSpPr txBox="1"/>
          <p:nvPr/>
        </p:nvSpPr>
        <p:spPr>
          <a:xfrm>
            <a:off x="9773393" y="1666273"/>
            <a:ext cx="688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[e]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6FAD4FB-FCD5-426D-B942-DAB9B60BFDDB}"/>
              </a:ext>
            </a:extLst>
          </p:cNvPr>
          <p:cNvSpPr txBox="1"/>
          <p:nvPr/>
        </p:nvSpPr>
        <p:spPr>
          <a:xfrm>
            <a:off x="355416" y="2045841"/>
            <a:ext cx="688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[o]</a:t>
            </a:r>
          </a:p>
        </p:txBody>
      </p:sp>
      <p:sp>
        <p:nvSpPr>
          <p:cNvPr id="27" name="Google Shape;210;p3">
            <a:extLst>
              <a:ext uri="{FF2B5EF4-FFF2-40B4-BE49-F238E27FC236}">
                <a16:creationId xmlns:a16="http://schemas.microsoft.com/office/drawing/2014/main" id="{6D20BD26-5578-4727-8DA0-F6368027CF93}"/>
              </a:ext>
            </a:extLst>
          </p:cNvPr>
          <p:cNvSpPr txBox="1"/>
          <p:nvPr/>
        </p:nvSpPr>
        <p:spPr>
          <a:xfrm>
            <a:off x="5895758" y="3750594"/>
            <a:ext cx="173158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ua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ndo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hlinkClick r:id="" action="ppaction://noaction">
              <a:snd r:embed="rId5" name="s3 2.wav"/>
            </a:hlinkClick>
            <a:extLst>
              <a:ext uri="{FF2B5EF4-FFF2-40B4-BE49-F238E27FC236}">
                <a16:creationId xmlns:a16="http://schemas.microsoft.com/office/drawing/2014/main" id="{9032AA7D-34C9-457A-B860-432B80A8CD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3915" y="3717861"/>
            <a:ext cx="716632" cy="7008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>
            <a:hlinkClick r:id="" action="ppaction://noaction">
              <a:snd r:embed="rId7" name="s3 3.wav"/>
            </a:hlinkClick>
            <a:extLst>
              <a:ext uri="{FF2B5EF4-FFF2-40B4-BE49-F238E27FC236}">
                <a16:creationId xmlns:a16="http://schemas.microsoft.com/office/drawing/2014/main" id="{6F1E6FF8-E3F1-461B-8DB4-E36B5D534B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8512" y="4680313"/>
            <a:ext cx="716632" cy="7008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2" name="Google Shape;210;p3">
            <a:extLst>
              <a:ext uri="{FF2B5EF4-FFF2-40B4-BE49-F238E27FC236}">
                <a16:creationId xmlns:a16="http://schemas.microsoft.com/office/drawing/2014/main" id="{4912976F-2E52-4DD4-B5E6-DBCA4B6AB434}"/>
              </a:ext>
            </a:extLst>
          </p:cNvPr>
          <p:cNvSpPr txBox="1"/>
          <p:nvPr/>
        </p:nvSpPr>
        <p:spPr>
          <a:xfrm>
            <a:off x="5895758" y="4770050"/>
            <a:ext cx="173158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ue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nte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3" name="Picture 42">
            <a:hlinkClick r:id="" action="ppaction://noaction">
              <a:snd r:embed="rId8" name="s3 4.wav"/>
            </a:hlinkClick>
            <a:extLst>
              <a:ext uri="{FF2B5EF4-FFF2-40B4-BE49-F238E27FC236}">
                <a16:creationId xmlns:a16="http://schemas.microsoft.com/office/drawing/2014/main" id="{D510AB81-194B-49EB-9A49-F4D1CFC604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9965" y="5758218"/>
            <a:ext cx="716632" cy="7008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4" name="Google Shape;210;p3">
            <a:extLst>
              <a:ext uri="{FF2B5EF4-FFF2-40B4-BE49-F238E27FC236}">
                <a16:creationId xmlns:a16="http://schemas.microsoft.com/office/drawing/2014/main" id="{2B8651F7-1266-4779-9CE8-AFCB227BC63A}"/>
              </a:ext>
            </a:extLst>
          </p:cNvPr>
          <p:cNvSpPr txBox="1"/>
          <p:nvPr/>
        </p:nvSpPr>
        <p:spPr>
          <a:xfrm>
            <a:off x="5820126" y="5847955"/>
            <a:ext cx="173158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antig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uo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5E3FC58-F3FB-4BCD-9BD9-2F4CD1E7F55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791" y="3699011"/>
            <a:ext cx="1203067" cy="860928"/>
          </a:xfrm>
          <a:prstGeom prst="rect">
            <a:avLst/>
          </a:prstGeom>
        </p:spPr>
      </p:pic>
      <p:pic>
        <p:nvPicPr>
          <p:cNvPr id="46" name="Picture 2" descr="Stream, Water, Nature, Flowing, Blue">
            <a:extLst>
              <a:ext uri="{FF2B5EF4-FFF2-40B4-BE49-F238E27FC236}">
                <a16:creationId xmlns:a16="http://schemas.microsoft.com/office/drawing/2014/main" id="{72BDD7B6-0DB7-41AE-A4A0-7D4DF57CD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247" y="4631358"/>
            <a:ext cx="1093853" cy="96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Google Shape;210;p3">
            <a:extLst>
              <a:ext uri="{FF2B5EF4-FFF2-40B4-BE49-F238E27FC236}">
                <a16:creationId xmlns:a16="http://schemas.microsoft.com/office/drawing/2014/main" id="{69D6097D-30FD-4797-8B98-C1D92D66F3F2}"/>
              </a:ext>
            </a:extLst>
          </p:cNvPr>
          <p:cNvSpPr txBox="1"/>
          <p:nvPr/>
        </p:nvSpPr>
        <p:spPr>
          <a:xfrm>
            <a:off x="7694247" y="5847955"/>
            <a:ext cx="134560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[old]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61E7494F-A0D6-429C-89DF-4721B0059420}"/>
              </a:ext>
            </a:extLst>
          </p:cNvPr>
          <p:cNvSpPr/>
          <p:nvPr/>
        </p:nvSpPr>
        <p:spPr>
          <a:xfrm>
            <a:off x="817358" y="5274056"/>
            <a:ext cx="3770836" cy="1365775"/>
          </a:xfrm>
          <a:prstGeom prst="wedgeRoundRectCallout">
            <a:avLst>
              <a:gd name="adj1" fmla="val -36622"/>
              <a:gd name="adj2" fmla="val -8765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Because the [u] is ‘gliding’ into the next vowel, it sounds like a [w]!</a:t>
            </a:r>
          </a:p>
        </p:txBody>
      </p:sp>
      <p:pic>
        <p:nvPicPr>
          <p:cNvPr id="49" name="Picture 2" descr="Mouth, Yell, Open, Shouting, Expression">
            <a:extLst>
              <a:ext uri="{FF2B5EF4-FFF2-40B4-BE49-F238E27FC236}">
                <a16:creationId xmlns:a16="http://schemas.microsoft.com/office/drawing/2014/main" id="{D2FB03DA-3ADB-41E3-8C0B-EF9A90167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6" y="4410581"/>
            <a:ext cx="1213948" cy="121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FD906DA5-C875-45B0-A8D6-3AD18E67842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401" y="3429000"/>
            <a:ext cx="890107" cy="1095516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3D494EF-6679-4260-B984-6CFAAE1E47A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723" y="4646918"/>
            <a:ext cx="890107" cy="83099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003DD86-07FD-4A8E-BB0A-8D51DE4A04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7797" y="3717861"/>
            <a:ext cx="716632" cy="7008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1006BFC-8D39-4657-AA1B-46CACFF57F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394" y="4680313"/>
            <a:ext cx="716632" cy="7008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3" name="Google Shape;210;p3">
            <a:extLst>
              <a:ext uri="{FF2B5EF4-FFF2-40B4-BE49-F238E27FC236}">
                <a16:creationId xmlns:a16="http://schemas.microsoft.com/office/drawing/2014/main" id="{E685EE98-F5B9-4A3D-B4B3-F0D726F1F59C}"/>
              </a:ext>
            </a:extLst>
          </p:cNvPr>
          <p:cNvSpPr txBox="1"/>
          <p:nvPr/>
        </p:nvSpPr>
        <p:spPr>
          <a:xfrm>
            <a:off x="9990846" y="3791150"/>
            <a:ext cx="173158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au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tor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Google Shape;210;p3">
            <a:extLst>
              <a:ext uri="{FF2B5EF4-FFF2-40B4-BE49-F238E27FC236}">
                <a16:creationId xmlns:a16="http://schemas.microsoft.com/office/drawing/2014/main" id="{D8B71825-ED09-4C24-B7E8-E75E90C2DDFC}"/>
              </a:ext>
            </a:extLst>
          </p:cNvPr>
          <p:cNvSpPr txBox="1"/>
          <p:nvPr/>
        </p:nvSpPr>
        <p:spPr>
          <a:xfrm>
            <a:off x="9990846" y="4725188"/>
            <a:ext cx="120987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eu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ro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7F93F160-A7E4-4A55-BAE2-C393F4F5670F}"/>
              </a:ext>
            </a:extLst>
          </p:cNvPr>
          <p:cNvSpPr/>
          <p:nvPr/>
        </p:nvSpPr>
        <p:spPr>
          <a:xfrm>
            <a:off x="9053760" y="5639854"/>
            <a:ext cx="2757461" cy="1010607"/>
          </a:xfrm>
          <a:prstGeom prst="wedgeRoundRectCallout">
            <a:avLst>
              <a:gd name="adj1" fmla="val -13824"/>
              <a:gd name="adj2" fmla="val -44297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are hardly any words with ‘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in Spanish.</a:t>
            </a:r>
          </a:p>
        </p:txBody>
      </p:sp>
    </p:spTree>
    <p:extLst>
      <p:ext uri="{BB962C8B-B14F-4D97-AF65-F5344CB8AC3E}">
        <p14:creationId xmlns:p14="http://schemas.microsoft.com/office/powerpoint/2010/main" val="3052348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3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5" grpId="0"/>
      <p:bldP spid="27" grpId="0"/>
      <p:bldP spid="42" grpId="0"/>
      <p:bldP spid="44" grpId="0"/>
      <p:bldP spid="47" grpId="0"/>
      <p:bldP spid="48" grpId="0" animBg="1"/>
      <p:bldP spid="33" grpId="0"/>
      <p:bldP spid="34" grpId="0"/>
      <p:bldP spid="3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84802"/>
          </a:xfrm>
          <a:solidFill>
            <a:srgbClr val="91EAD2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8" name="Picture 4" descr="Number, Seventeen, 17, Rounded">
            <a:extLst>
              <a:ext uri="{FF2B5EF4-FFF2-40B4-BE49-F238E27FC236}">
                <a16:creationId xmlns:a16="http://schemas.microsoft.com/office/drawing/2014/main" id="{C6FF3F71-503E-407F-96A9-AA09DBAEA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929" y="1365311"/>
            <a:ext cx="1017548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Eighteen, Number, Box, Red, White">
            <a:extLst>
              <a:ext uri="{FF2B5EF4-FFF2-40B4-BE49-F238E27FC236}">
                <a16:creationId xmlns:a16="http://schemas.microsoft.com/office/drawing/2014/main" id="{A94C5AEE-B88C-4AA4-B4AA-B655EB9E4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432" y="2242488"/>
            <a:ext cx="101755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Number, 19, Nineteen, Rounded, Rectangle">
            <a:extLst>
              <a:ext uri="{FF2B5EF4-FFF2-40B4-BE49-F238E27FC236}">
                <a16:creationId xmlns:a16="http://schemas.microsoft.com/office/drawing/2014/main" id="{39261F96-ED02-48FC-BAA1-11D93C3CE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753" y="4737847"/>
            <a:ext cx="1017548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Eleven, Number, Rectangle, Shape">
            <a:extLst>
              <a:ext uri="{FF2B5EF4-FFF2-40B4-BE49-F238E27FC236}">
                <a16:creationId xmlns:a16="http://schemas.microsoft.com/office/drawing/2014/main" id="{516FC27A-C7F5-45D0-8A2F-C0244603E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502" y="3143415"/>
            <a:ext cx="892952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Number, 12, Twelve, Rounded, Rectangle, Blue, White">
            <a:extLst>
              <a:ext uri="{FF2B5EF4-FFF2-40B4-BE49-F238E27FC236}">
                <a16:creationId xmlns:a16="http://schemas.microsoft.com/office/drawing/2014/main" id="{30CC09AE-1175-4712-928B-303437A51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074" y="3494464"/>
            <a:ext cx="1019856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8" descr="Number, Thirteen, 13, Rounded, Rectangle, Brown, White">
            <a:extLst>
              <a:ext uri="{FF2B5EF4-FFF2-40B4-BE49-F238E27FC236}">
                <a16:creationId xmlns:a16="http://schemas.microsoft.com/office/drawing/2014/main" id="{9AD836E6-BBB4-465A-9E44-591632F69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clrChange>
              <a:clrFrom>
                <a:srgbClr val="8B4513"/>
              </a:clrFrom>
              <a:clrTo>
                <a:srgbClr val="8B4513">
                  <a:alpha val="0"/>
                </a:srgbClr>
              </a:clrTo>
            </a:clrChange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201" y="2522464"/>
            <a:ext cx="1019856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Number, Fourteen, Rounded, Rectangle">
            <a:extLst>
              <a:ext uri="{FF2B5EF4-FFF2-40B4-BE49-F238E27FC236}">
                <a16:creationId xmlns:a16="http://schemas.microsoft.com/office/drawing/2014/main" id="{C71B4F07-C8EF-448B-A16D-C128E944A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clrChange>
              <a:clrFrom>
                <a:srgbClr val="008000"/>
              </a:clrFrom>
              <a:clrTo>
                <a:srgbClr val="008000">
                  <a:alpha val="0"/>
                </a:srgbClr>
              </a:clrTo>
            </a:clrChange>
            <a:duotone>
              <a:prstClr val="black"/>
              <a:srgbClr val="FF00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22" y="3211301"/>
            <a:ext cx="1017548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2" descr="Number, 15, Fifteen, Rectangle, Rounded, Red, White">
            <a:extLst>
              <a:ext uri="{FF2B5EF4-FFF2-40B4-BE49-F238E27FC236}">
                <a16:creationId xmlns:a16="http://schemas.microsoft.com/office/drawing/2014/main" id="{DD1E2E50-A9B4-481B-A9C3-AAD1DBCF9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501" y="5412496"/>
            <a:ext cx="1019856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4" descr="Number, Sixteen, 16, Rounded, Rectangle, Blue, White">
            <a:extLst>
              <a:ext uri="{FF2B5EF4-FFF2-40B4-BE49-F238E27FC236}">
                <a16:creationId xmlns:a16="http://schemas.microsoft.com/office/drawing/2014/main" id="{A16E8CC7-192B-424D-8454-B389B6A78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598" y="909681"/>
            <a:ext cx="1019856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6" descr="Twenty, Number, 20, Rounded, Rectangle">
            <a:extLst>
              <a:ext uri="{FF2B5EF4-FFF2-40B4-BE49-F238E27FC236}">
                <a16:creationId xmlns:a16="http://schemas.microsoft.com/office/drawing/2014/main" id="{B6717D3A-CB3C-45C0-9DA2-503E44B43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075" y="5542891"/>
            <a:ext cx="1066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8" descr="Twenty, Two, Red, White, Number, 22">
            <a:extLst>
              <a:ext uri="{FF2B5EF4-FFF2-40B4-BE49-F238E27FC236}">
                <a16:creationId xmlns:a16="http://schemas.microsoft.com/office/drawing/2014/main" id="{59C7B202-9C21-430C-BCE9-1C5487169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duotone>
              <a:prstClr val="black"/>
              <a:srgbClr val="FF99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075" y="1142169"/>
            <a:ext cx="1066000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0" descr="Rectangle, Rounded, Number, Twenty, Four">
            <a:extLst>
              <a:ext uri="{FF2B5EF4-FFF2-40B4-BE49-F238E27FC236}">
                <a16:creationId xmlns:a16="http://schemas.microsoft.com/office/drawing/2014/main" id="{0406ECCE-99AE-4DC3-B907-ADBE86765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clrChange>
              <a:clrFrom>
                <a:srgbClr val="A52A2A"/>
              </a:clrFrom>
              <a:clrTo>
                <a:srgbClr val="A52A2A">
                  <a:alpha val="0"/>
                </a:srgbClr>
              </a:clrTo>
            </a:clrChange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645" y="4602155"/>
            <a:ext cx="1066002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2" descr="Rectangle, Rounded, 30, Number, Thirty, Red, White">
            <a:extLst>
              <a:ext uri="{FF2B5EF4-FFF2-40B4-BE49-F238E27FC236}">
                <a16:creationId xmlns:a16="http://schemas.microsoft.com/office/drawing/2014/main" id="{352CB0E9-DECC-4D24-ADDD-98996D01C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  <a:duotone>
              <a:prstClr val="black"/>
              <a:schemeClr val="tx1">
                <a:lumMod val="95000"/>
                <a:lumOff val="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21" y="5172451"/>
            <a:ext cx="1066747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hlinkClick r:id="" action="ppaction://noaction">
              <a:snd r:embed="rId38" name="T1_W5_4.1.wav"/>
            </a:hlinkClick>
            <a:extLst>
              <a:ext uri="{FF2B5EF4-FFF2-40B4-BE49-F238E27FC236}">
                <a16:creationId xmlns:a16="http://schemas.microsoft.com/office/drawing/2014/main" id="{27D0E3D6-1A88-4D9E-A24F-1E0AE6E66439}"/>
              </a:ext>
            </a:extLst>
          </p:cNvPr>
          <p:cNvSpPr txBox="1"/>
          <p:nvPr/>
        </p:nvSpPr>
        <p:spPr>
          <a:xfrm>
            <a:off x="178102" y="229473"/>
            <a:ext cx="104038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Escribe los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números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en el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orden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que se 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mencionan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46ABD4CB-B79E-4B7C-B28C-C756B2D0B374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455486" y="1629495"/>
            <a:ext cx="1018120" cy="969348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7730EBD7-CC12-4F32-91D5-6E8BB4985582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2111916" y="1629495"/>
            <a:ext cx="1066892" cy="969348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3FBA4933-377E-4864-9D3F-E56DD6202BAA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3853072" y="1569908"/>
            <a:ext cx="1018120" cy="97544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E4C7E61D-BB23-4B92-BCE8-203C6EFE0457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5813930" y="1580659"/>
            <a:ext cx="1018120" cy="969348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D976FC37-0857-412C-8206-5E441E1D31C4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7441654" y="1610874"/>
            <a:ext cx="1024217" cy="97544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1F8F07B3-FAF0-40EA-984F-C5F290AB3D2B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9075475" y="1610445"/>
            <a:ext cx="1066892" cy="975445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2991E451-2BC0-4F97-88C0-5ED49A588FE8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10946497" y="1628169"/>
            <a:ext cx="1024217" cy="975445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4705AA0C-796B-4C05-9068-1B76FAD70918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1289718" y="2838738"/>
            <a:ext cx="1066892" cy="975445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725A314E-F9D4-49F7-B05E-A551D0CA92F5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2900530" y="2872878"/>
            <a:ext cx="1018120" cy="969348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E1D81CE9-9D67-4828-8955-64A7DF5FCCE2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4960939" y="2883614"/>
            <a:ext cx="896190" cy="969348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4E58C6F4-A07A-4A47-9C2A-9859C9EA44F0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6479220" y="2866781"/>
            <a:ext cx="1066892" cy="975445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C3740A4A-CF71-4897-A6D2-1C8F5E9E28D4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8330500" y="2883614"/>
            <a:ext cx="1018120" cy="969348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89F79058-E2DA-4497-9599-06D951D3FB4A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9980311" y="2838738"/>
            <a:ext cx="1024217" cy="969348"/>
          </a:xfrm>
          <a:prstGeom prst="rect">
            <a:avLst/>
          </a:prstGeom>
        </p:spPr>
      </p:pic>
      <p:pic>
        <p:nvPicPr>
          <p:cNvPr id="4" name="T1_W5_4.2">
            <a:hlinkClick r:id="" action="ppaction://media"/>
            <a:extLst>
              <a:ext uri="{FF2B5EF4-FFF2-40B4-BE49-F238E27FC236}">
                <a16:creationId xmlns:a16="http://schemas.microsoft.com/office/drawing/2014/main" id="{9E4CAB3C-2F1E-3E71-3798-00FFE9E589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2"/>
          <a:stretch>
            <a:fillRect/>
          </a:stretch>
        </p:blipFill>
        <p:spPr>
          <a:xfrm>
            <a:off x="10710239" y="5039128"/>
            <a:ext cx="1341437" cy="134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072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5_4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5_4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5_4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5_4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1_W5_4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1_W5_4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1_W5_4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1_W5_4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1_W5_4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1_W5_4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1_W5_4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1_W5_4.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T1_W5_4.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2400" y="104986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C845A3FB-F0FE-4D82-85C4-0D9164C49DF1}"/>
              </a:ext>
            </a:extLst>
          </p:cNvPr>
          <p:cNvSpPr txBox="1"/>
          <p:nvPr/>
        </p:nvSpPr>
        <p:spPr>
          <a:xfrm>
            <a:off x="6875956" y="6503318"/>
            <a:ext cx="3247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Rachel Hawkes / Emma Marsden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19C81DC-066A-4661-98D6-7BE4EDEE438E}"/>
              </a:ext>
            </a:extLst>
          </p:cNvPr>
          <p:cNvGrpSpPr/>
          <p:nvPr/>
        </p:nvGrpSpPr>
        <p:grpSpPr>
          <a:xfrm>
            <a:off x="4623160" y="2579349"/>
            <a:ext cx="2332069" cy="2112950"/>
            <a:chOff x="4623160" y="2579349"/>
            <a:chExt cx="2332069" cy="21129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B7A8497-5281-4B15-ABD4-9FD97F23ED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45032">
              <a:off x="4623160" y="2579349"/>
              <a:ext cx="2332069" cy="2112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7">
              <a:extLst>
                <a:ext uri="{FF2B5EF4-FFF2-40B4-BE49-F238E27FC236}">
                  <a16:creationId xmlns:a16="http://schemas.microsoft.com/office/drawing/2014/main" id="{9E5428B4-7A76-4E1E-A19B-6AAC85B5D2DE}"/>
                </a:ext>
              </a:extLst>
            </p:cNvPr>
            <p:cNvSpPr txBox="1"/>
            <p:nvPr/>
          </p:nvSpPr>
          <p:spPr>
            <a:xfrm rot="21349562">
              <a:off x="4783249" y="3281881"/>
              <a:ext cx="20652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4000" b="1" dirty="0">
                  <a:solidFill>
                    <a:srgbClr val="002060"/>
                  </a:solidFill>
                  <a:latin typeface="Century Gothic" panose="020B0502020202020204" pitchFamily="34" charset="0"/>
                  <a:cs typeface="Calibri" panose="020F0502020204030204" pitchFamily="34" charset="0"/>
                </a:rPr>
                <a:t>Which?</a:t>
              </a:r>
            </a:p>
          </p:txBody>
        </p:sp>
      </p:grpSp>
      <p:sp>
        <p:nvSpPr>
          <p:cNvPr id="22" name="TextBox 8">
            <a:extLst>
              <a:ext uri="{FF2B5EF4-FFF2-40B4-BE49-F238E27FC236}">
                <a16:creationId xmlns:a16="http://schemas.microsoft.com/office/drawing/2014/main" id="{E8F10B99-B88B-45F6-B620-30700BF5A81C}"/>
              </a:ext>
            </a:extLst>
          </p:cNvPr>
          <p:cNvSpPr txBox="1"/>
          <p:nvPr/>
        </p:nvSpPr>
        <p:spPr>
          <a:xfrm>
            <a:off x="-89360" y="103466"/>
            <a:ext cx="12192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150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¿</a:t>
            </a:r>
            <a:r>
              <a:rPr lang="en-GB" sz="11500" b="1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Cuál</a:t>
            </a:r>
            <a:r>
              <a:rPr lang="en-GB" sz="1150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4E52956-66E8-4960-9C4C-32BE7204B7AD}"/>
              </a:ext>
            </a:extLst>
          </p:cNvPr>
          <p:cNvSpPr txBox="1"/>
          <p:nvPr/>
        </p:nvSpPr>
        <p:spPr>
          <a:xfrm>
            <a:off x="1757061" y="4863650"/>
            <a:ext cx="90066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54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¿</a:t>
            </a:r>
            <a:r>
              <a:rPr lang="es-ES" sz="5400" b="1" dirty="0">
                <a:solidFill>
                  <a:srgbClr val="FF006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Cuál</a:t>
            </a:r>
            <a:r>
              <a:rPr lang="es-ES" sz="5400" b="1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s-ES" sz="5400" dirty="0">
                <a:solidFill>
                  <a:srgbClr val="00206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es la fecha de hoy?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8374C4B-CB79-4DBA-8B62-65754912CDAC}"/>
              </a:ext>
            </a:extLst>
          </p:cNvPr>
          <p:cNvSpPr txBox="1"/>
          <p:nvPr/>
        </p:nvSpPr>
        <p:spPr>
          <a:xfrm>
            <a:off x="2367193" y="5776952"/>
            <a:ext cx="689731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[</a:t>
            </a:r>
            <a:r>
              <a:rPr lang="en-HK" sz="3200" b="1" dirty="0">
                <a:solidFill>
                  <a:srgbClr val="FF0066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Which</a:t>
            </a:r>
            <a:r>
              <a:rPr lang="en-HK" sz="3200" b="1" dirty="0">
                <a:solidFill>
                  <a:srgbClr val="EA5F00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r>
              <a:rPr lang="en-GB" sz="32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is the date (of) today?]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2138FB3-6879-4293-9916-33B686A969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7" y="72165"/>
            <a:ext cx="1712804" cy="1573296"/>
          </a:xfrm>
          <a:prstGeom prst="rect">
            <a:avLst/>
          </a:prstGeom>
        </p:spPr>
      </p:pic>
      <p:pic>
        <p:nvPicPr>
          <p:cNvPr id="26" name="Picture 2" descr="Warning, Exclamation, Caution, Sign">
            <a:extLst>
              <a:ext uri="{FF2B5EF4-FFF2-40B4-BE49-F238E27FC236}">
                <a16:creationId xmlns:a16="http://schemas.microsoft.com/office/drawing/2014/main" id="{A291B70E-70FC-443D-9D79-BFDD83401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508" y="5786980"/>
            <a:ext cx="595032" cy="57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6D9DB7F-6BD1-48F8-BDB7-CDA45F3945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2296" y="5315919"/>
            <a:ext cx="1478398" cy="1344782"/>
          </a:xfrm>
          <a:prstGeom prst="rect">
            <a:avLst/>
          </a:prstGeom>
        </p:spPr>
      </p:pic>
      <p:pic>
        <p:nvPicPr>
          <p:cNvPr id="28" name="Picture 8" descr="Number, Thirteen, 13, Rounded, Rectangle, Brown, White">
            <a:extLst>
              <a:ext uri="{FF2B5EF4-FFF2-40B4-BE49-F238E27FC236}">
                <a16:creationId xmlns:a16="http://schemas.microsoft.com/office/drawing/2014/main" id="{061B0EDE-CCC4-42F0-ABF7-443710CF7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8B4513"/>
              </a:clrFrom>
              <a:clrTo>
                <a:srgbClr val="8B4513">
                  <a:alpha val="0"/>
                </a:srgbClr>
              </a:clrTo>
            </a:clrChange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73" y="1744974"/>
            <a:ext cx="430472" cy="33113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9" name="Picture 14" descr="Number, Sixteen, 16, Rounded, Rectangle, Blue, White">
            <a:extLst>
              <a:ext uri="{FF2B5EF4-FFF2-40B4-BE49-F238E27FC236}">
                <a16:creationId xmlns:a16="http://schemas.microsoft.com/office/drawing/2014/main" id="{FF5E62E0-17B5-4F81-9E65-6F2204624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31" y="1902089"/>
            <a:ext cx="450526" cy="33113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CD25EC3-1138-47E9-B605-00416AA12A5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3098" y="1947703"/>
            <a:ext cx="370232" cy="28551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03330FE7-646C-43B7-887A-D45DEE4454CF}"/>
              </a:ext>
            </a:extLst>
          </p:cNvPr>
          <p:cNvSpPr/>
          <p:nvPr/>
        </p:nvSpPr>
        <p:spPr>
          <a:xfrm>
            <a:off x="7852950" y="1965514"/>
            <a:ext cx="4054872" cy="2693557"/>
          </a:xfrm>
          <a:prstGeom prst="wedgeRoundRectCallout">
            <a:avLst>
              <a:gd name="adj1" fmla="val 5660"/>
              <a:gd name="adj2" fmla="val 63918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⚠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In English, we often say</a:t>
            </a: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b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8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‘What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date is it’? </a:t>
            </a:r>
            <a:b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In Spanish, we use ‘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cuál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’.</a:t>
            </a:r>
          </a:p>
        </p:txBody>
      </p:sp>
    </p:spTree>
    <p:extLst>
      <p:ext uri="{BB962C8B-B14F-4D97-AF65-F5344CB8AC3E}">
        <p14:creationId xmlns:p14="http://schemas.microsoft.com/office/powerpoint/2010/main" val="2259005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5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5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¿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Cuál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 ¿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Qué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 ¿</a:t>
            </a:r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Cuándo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9" name="Google Shape;170;p8" descr="Jigsaw, Puzzle, Piece, Game, Concept, Solution">
            <a:extLst>
              <a:ext uri="{FF2B5EF4-FFF2-40B4-BE49-F238E27FC236}">
                <a16:creationId xmlns:a16="http://schemas.microsoft.com/office/drawing/2014/main" id="{4469AD41-6D4F-41AC-95A3-74454F90163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70;p8" descr="Jigsaw, Puzzle, Piece, Game, Concept, Solution">
            <a:extLst>
              <a:ext uri="{FF2B5EF4-FFF2-40B4-BE49-F238E27FC236}">
                <a16:creationId xmlns:a16="http://schemas.microsoft.com/office/drawing/2014/main" id="{936F7958-25D1-5ECF-4953-DF38A9BA5C1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86B43D5-10B5-9AAC-CF84-AC0EB7550A8E}"/>
              </a:ext>
            </a:extLst>
          </p:cNvPr>
          <p:cNvSpPr txBox="1"/>
          <p:nvPr/>
        </p:nvSpPr>
        <p:spPr>
          <a:xfrm>
            <a:off x="235975" y="675659"/>
            <a:ext cx="6226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[which | what | when]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90CFCE-12DC-39C7-4E95-447EB8B44633}"/>
              </a:ext>
            </a:extLst>
          </p:cNvPr>
          <p:cNvSpPr txBox="1"/>
          <p:nvPr/>
        </p:nvSpPr>
        <p:spPr>
          <a:xfrm>
            <a:off x="220106" y="1283673"/>
            <a:ext cx="11751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are two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ways to ask about today’s date: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C2D86CA-9DFA-4B77-2B32-DE154A2BD94F}"/>
              </a:ext>
            </a:extLst>
          </p:cNvPr>
          <p:cNvSpPr txBox="1"/>
          <p:nvPr/>
        </p:nvSpPr>
        <p:spPr>
          <a:xfrm>
            <a:off x="251845" y="1872441"/>
            <a:ext cx="19527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Compare: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31B085C-B8A1-6CCD-AD93-03C66FB9F867}"/>
              </a:ext>
            </a:extLst>
          </p:cNvPr>
          <p:cNvSpPr txBox="1"/>
          <p:nvPr/>
        </p:nvSpPr>
        <p:spPr>
          <a:xfrm>
            <a:off x="235975" y="2355624"/>
            <a:ext cx="4793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Cuál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 la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fecha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hoy?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A6EF8CE-D1A3-8185-FBA7-F1774569D6D7}"/>
              </a:ext>
            </a:extLst>
          </p:cNvPr>
          <p:cNvSpPr txBox="1"/>
          <p:nvPr/>
        </p:nvSpPr>
        <p:spPr>
          <a:xfrm>
            <a:off x="298976" y="2871605"/>
            <a:ext cx="47933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Which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is</a:t>
            </a:r>
            <a:r>
              <a:rPr kumimoji="0" lang="en-GB" sz="24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 date (of) today?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09D405A-3E19-E1DE-59BD-68D8378AE598}"/>
              </a:ext>
            </a:extLst>
          </p:cNvPr>
          <p:cNvSpPr txBox="1"/>
          <p:nvPr/>
        </p:nvSpPr>
        <p:spPr>
          <a:xfrm>
            <a:off x="271022" y="4493057"/>
            <a:ext cx="90555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cuándo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ask when with specific dates: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EBF8F17-5230-FA19-6264-346E1BAB8D98}"/>
              </a:ext>
            </a:extLst>
          </p:cNvPr>
          <p:cNvSpPr txBox="1"/>
          <p:nvPr/>
        </p:nvSpPr>
        <p:spPr>
          <a:xfrm>
            <a:off x="8508519" y="5224712"/>
            <a:ext cx="43567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 is your birthday?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13AAE5F-33EC-14A9-CA71-DF277E0B2D24}"/>
              </a:ext>
            </a:extLst>
          </p:cNvPr>
          <p:cNvSpPr txBox="1"/>
          <p:nvPr/>
        </p:nvSpPr>
        <p:spPr>
          <a:xfrm>
            <a:off x="6080130" y="2296215"/>
            <a:ext cx="3246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Qué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día</a:t>
            </a:r>
            <a:r>
              <a:rPr kumimoji="0" lang="en-GB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 hoy?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B9DE40C-9A68-FDC0-CD47-B17519AC4043}"/>
              </a:ext>
            </a:extLst>
          </p:cNvPr>
          <p:cNvSpPr txBox="1"/>
          <p:nvPr/>
        </p:nvSpPr>
        <p:spPr>
          <a:xfrm>
            <a:off x="6096000" y="2871604"/>
            <a:ext cx="47933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day is it today?</a:t>
            </a: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9159D64A-EA7F-071B-37C7-4826DDBA66A8}"/>
              </a:ext>
            </a:extLst>
          </p:cNvPr>
          <p:cNvSpPr/>
          <p:nvPr/>
        </p:nvSpPr>
        <p:spPr>
          <a:xfrm>
            <a:off x="2988211" y="3426210"/>
            <a:ext cx="5435588" cy="919967"/>
          </a:xfrm>
          <a:prstGeom prst="wedgeRoundRectCallout">
            <a:avLst>
              <a:gd name="adj1" fmla="val -10211"/>
              <a:gd name="adj2" fmla="val -47525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⚠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cuál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is followed by ‘es’ but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qué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is followed by a noun, e.g. ‘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día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’.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BEA5D57-5FD6-4022-37E0-315CDD852C6C}"/>
              </a:ext>
            </a:extLst>
          </p:cNvPr>
          <p:cNvSpPr txBox="1"/>
          <p:nvPr/>
        </p:nvSpPr>
        <p:spPr>
          <a:xfrm>
            <a:off x="2664364" y="5163157"/>
            <a:ext cx="5644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Cuándo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cumpleaños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6BCE6C7-E4A5-8598-DFEB-BA84E41887BB}"/>
              </a:ext>
            </a:extLst>
          </p:cNvPr>
          <p:cNvSpPr txBox="1"/>
          <p:nvPr/>
        </p:nvSpPr>
        <p:spPr>
          <a:xfrm>
            <a:off x="2632625" y="5729248"/>
            <a:ext cx="6057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Cuándo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 el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día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 Madre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E6202E6-815F-EBBC-6693-3CE5AA16A578}"/>
              </a:ext>
            </a:extLst>
          </p:cNvPr>
          <p:cNvSpPr txBox="1"/>
          <p:nvPr/>
        </p:nvSpPr>
        <p:spPr>
          <a:xfrm>
            <a:off x="8524389" y="5760025"/>
            <a:ext cx="43567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When is Mother’s Day?</a:t>
            </a: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65BCCF48-AAC0-D403-377C-459791CAFE5F}"/>
              </a:ext>
            </a:extLst>
          </p:cNvPr>
          <p:cNvSpPr/>
          <p:nvPr/>
        </p:nvSpPr>
        <p:spPr>
          <a:xfrm>
            <a:off x="131543" y="5051109"/>
            <a:ext cx="2433016" cy="1579382"/>
          </a:xfrm>
          <a:prstGeom prst="wedgeRoundRectCallout">
            <a:avLst>
              <a:gd name="adj1" fmla="val 56959"/>
              <a:gd name="adj2" fmla="val -2115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⚠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cuándo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is also followed by ‘es’, never by a noun.</a:t>
            </a:r>
          </a:p>
        </p:txBody>
      </p:sp>
    </p:spTree>
    <p:extLst>
      <p:ext uri="{BB962C8B-B14F-4D97-AF65-F5344CB8AC3E}">
        <p14:creationId xmlns:p14="http://schemas.microsoft.com/office/powerpoint/2010/main" val="126390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5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6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6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6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 animBg="1"/>
      <p:bldP spid="32" grpId="0"/>
      <p:bldP spid="33" grpId="0"/>
      <p:bldP spid="34" grpId="0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64EC08C-AFA6-4333-B8F9-695E388550D1}"/>
              </a:ext>
            </a:extLst>
          </p:cNvPr>
          <p:cNvSpPr/>
          <p:nvPr/>
        </p:nvSpPr>
        <p:spPr>
          <a:xfrm>
            <a:off x="564179" y="1264519"/>
            <a:ext cx="3434384" cy="16024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oogle Shape;221;p10">
            <a:extLst>
              <a:ext uri="{FF2B5EF4-FFF2-40B4-BE49-F238E27FC236}">
                <a16:creationId xmlns:a16="http://schemas.microsoft.com/office/drawing/2014/main" id="{B70FA04C-33A6-4C2B-B0D8-3504A08821BE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3C5452-B492-478D-8C7F-8D0CC48CA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239" y="790855"/>
            <a:ext cx="1354845" cy="384802"/>
          </a:xfrm>
          <a:solidFill>
            <a:srgbClr val="91EAD2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4" name="Google Shape;222;p10">
            <a:extLst>
              <a:ext uri="{FF2B5EF4-FFF2-40B4-BE49-F238E27FC236}">
                <a16:creationId xmlns:a16="http://schemas.microsoft.com/office/drawing/2014/main" id="{FD5AD7C5-72B2-4716-8C55-76451A35D4FB}"/>
              </a:ext>
            </a:extLst>
          </p:cNvPr>
          <p:cNvSpPr txBox="1"/>
          <p:nvPr/>
        </p:nvSpPr>
        <p:spPr>
          <a:xfrm>
            <a:off x="10682790" y="770312"/>
            <a:ext cx="1346844" cy="400110"/>
          </a:xfrm>
          <a:prstGeom prst="rect">
            <a:avLst/>
          </a:prstGeom>
          <a:solidFill>
            <a:srgbClr val="8FEAD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  <a:tabLst/>
              <a:defRPr/>
            </a:pPr>
            <a:r>
              <a:rPr kumimoji="0" lang="es-A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</a:p>
        </p:txBody>
      </p:sp>
      <p:sp>
        <p:nvSpPr>
          <p:cNvPr id="52" name="Title 1">
            <a:hlinkClick r:id="" action="ppaction://noaction">
              <a:snd r:embed="rId10" name="s6 1.wav"/>
            </a:hlinkClick>
            <a:extLst>
              <a:ext uri="{FF2B5EF4-FFF2-40B4-BE49-F238E27FC236}">
                <a16:creationId xmlns:a16="http://schemas.microsoft.com/office/drawing/2014/main" id="{A7D11FC6-BE80-49AB-8975-A1C6DC910252}"/>
              </a:ext>
            </a:extLst>
          </p:cNvPr>
          <p:cNvSpPr txBox="1">
            <a:spLocks/>
          </p:cNvSpPr>
          <p:nvPr/>
        </p:nvSpPr>
        <p:spPr>
          <a:xfrm>
            <a:off x="221286" y="101304"/>
            <a:ext cx="7509295" cy="6376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¿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Cuál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? ¿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Qué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? ¿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Cuándo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?</a:t>
            </a:r>
          </a:p>
        </p:txBody>
      </p:sp>
      <p:sp>
        <p:nvSpPr>
          <p:cNvPr id="55" name="TextBox 54">
            <a:hlinkClick r:id="" action="ppaction://noaction">
              <a:snd r:embed="rId11" name="T1_W5_7.1.wav"/>
            </a:hlinkClick>
            <a:extLst>
              <a:ext uri="{FF2B5EF4-FFF2-40B4-BE49-F238E27FC236}">
                <a16:creationId xmlns:a16="http://schemas.microsoft.com/office/drawing/2014/main" id="{22E420F4-8D11-45D2-8644-CAC7C0C8B936}"/>
              </a:ext>
            </a:extLst>
          </p:cNvPr>
          <p:cNvSpPr txBox="1"/>
          <p:nvPr/>
        </p:nvSpPr>
        <p:spPr>
          <a:xfrm>
            <a:off x="232429" y="626836"/>
            <a:ext cx="9825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Quique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mensajes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sus amigos ¿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Qué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preguntan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4" name="Picture 3" descr="Icon&#10;&#10;Description automatically generated">
            <a:hlinkClick r:id="" action="ppaction://noaction">
              <a:snd r:embed="rId12" name="T1_W5_7.2B.wav"/>
            </a:hlinkClick>
            <a:extLst>
              <a:ext uri="{FF2B5EF4-FFF2-40B4-BE49-F238E27FC236}">
                <a16:creationId xmlns:a16="http://schemas.microsoft.com/office/drawing/2014/main" id="{1A8BC853-43D0-4490-8003-EC784183B815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78" y="1264518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302183-684D-4365-B3A9-4D29D79FF1BB}"/>
              </a:ext>
            </a:extLst>
          </p:cNvPr>
          <p:cNvSpPr txBox="1"/>
          <p:nvPr/>
        </p:nvSpPr>
        <p:spPr>
          <a:xfrm>
            <a:off x="221286" y="1264518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A21E5C67-142F-4506-B433-4B61A248F23E}"/>
              </a:ext>
            </a:extLst>
          </p:cNvPr>
          <p:cNvGraphicFramePr>
            <a:graphicFrameLocks noGrp="1"/>
          </p:cNvGraphicFramePr>
          <p:nvPr/>
        </p:nvGraphicFramePr>
        <p:xfrm>
          <a:off x="4159215" y="1462035"/>
          <a:ext cx="1733881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3881">
                  <a:extLst>
                    <a:ext uri="{9D8B030D-6E8A-4147-A177-3AD203B41FA5}">
                      <a16:colId xmlns:a16="http://schemas.microsoft.com/office/drawing/2014/main" val="11200700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¿</a:t>
                      </a:r>
                      <a:r>
                        <a:rPr kumimoji="0" lang="en-GB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Cuál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815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Qué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7671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Cuándo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36583589"/>
                  </a:ext>
                </a:extLst>
              </a:tr>
            </a:tbl>
          </a:graphicData>
        </a:graphic>
      </p:graphicFrame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7A176B59-ED02-40E7-A8C9-65059C95D4E0}"/>
              </a:ext>
            </a:extLst>
          </p:cNvPr>
          <p:cNvSpPr/>
          <p:nvPr/>
        </p:nvSpPr>
        <p:spPr>
          <a:xfrm>
            <a:off x="564178" y="3137402"/>
            <a:ext cx="3434384" cy="16024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6" name="Table 7">
            <a:extLst>
              <a:ext uri="{FF2B5EF4-FFF2-40B4-BE49-F238E27FC236}">
                <a16:creationId xmlns:a16="http://schemas.microsoft.com/office/drawing/2014/main" id="{01961E6E-19DC-4254-A036-94029F7A0428}"/>
              </a:ext>
            </a:extLst>
          </p:cNvPr>
          <p:cNvGraphicFramePr>
            <a:graphicFrameLocks noGrp="1"/>
          </p:cNvGraphicFramePr>
          <p:nvPr/>
        </p:nvGraphicFramePr>
        <p:xfrm>
          <a:off x="4159214" y="3334918"/>
          <a:ext cx="1733881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3881">
                  <a:extLst>
                    <a:ext uri="{9D8B030D-6E8A-4147-A177-3AD203B41FA5}">
                      <a16:colId xmlns:a16="http://schemas.microsoft.com/office/drawing/2014/main" val="11200700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¿</a:t>
                      </a:r>
                      <a:r>
                        <a:rPr kumimoji="0" lang="en-GB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Qué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815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kumimoji="0" lang="en-GB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Cuál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7671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Cuándo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36583589"/>
                  </a:ext>
                </a:extLst>
              </a:tr>
            </a:tbl>
          </a:graphicData>
        </a:graphic>
      </p:graphicFrame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040CACBD-B000-489A-A501-54C3F990C9B6}"/>
              </a:ext>
            </a:extLst>
          </p:cNvPr>
          <p:cNvSpPr/>
          <p:nvPr/>
        </p:nvSpPr>
        <p:spPr>
          <a:xfrm>
            <a:off x="564178" y="5010286"/>
            <a:ext cx="3434384" cy="16024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8" name="Table 7">
            <a:extLst>
              <a:ext uri="{FF2B5EF4-FFF2-40B4-BE49-F238E27FC236}">
                <a16:creationId xmlns:a16="http://schemas.microsoft.com/office/drawing/2014/main" id="{C62D2738-AC64-42FD-8E7F-76D7104E1F4A}"/>
              </a:ext>
            </a:extLst>
          </p:cNvPr>
          <p:cNvGraphicFramePr>
            <a:graphicFrameLocks noGrp="1"/>
          </p:cNvGraphicFramePr>
          <p:nvPr/>
        </p:nvGraphicFramePr>
        <p:xfrm>
          <a:off x="4159214" y="5207802"/>
          <a:ext cx="1733881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3881">
                  <a:extLst>
                    <a:ext uri="{9D8B030D-6E8A-4147-A177-3AD203B41FA5}">
                      <a16:colId xmlns:a16="http://schemas.microsoft.com/office/drawing/2014/main" val="11200700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¿</a:t>
                      </a:r>
                      <a:r>
                        <a:rPr kumimoji="0" lang="en-GB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Cuándo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815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Qué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7671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Cuál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36583589"/>
                  </a:ext>
                </a:extLst>
              </a:tr>
            </a:tbl>
          </a:graphicData>
        </a:graphic>
      </p:graphicFrame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847EA0BF-1846-4D6F-A7E4-53CA5CADD85F}"/>
              </a:ext>
            </a:extLst>
          </p:cNvPr>
          <p:cNvSpPr/>
          <p:nvPr/>
        </p:nvSpPr>
        <p:spPr>
          <a:xfrm>
            <a:off x="6298904" y="1264519"/>
            <a:ext cx="3434384" cy="16024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0" name="Picture 49" descr="Icon&#10;&#10;Description automatically generated">
            <a:hlinkClick r:id="" action="ppaction://noaction">
              <a:snd r:embed="rId14" name="T1_W5_7.5B.wav"/>
            </a:hlinkClick>
            <a:extLst>
              <a:ext uri="{FF2B5EF4-FFF2-40B4-BE49-F238E27FC236}">
                <a16:creationId xmlns:a16="http://schemas.microsoft.com/office/drawing/2014/main" id="{EE8E4364-4D04-4CE9-8372-C6160F9E07FD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903" y="1264518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51" name="Table 7">
            <a:extLst>
              <a:ext uri="{FF2B5EF4-FFF2-40B4-BE49-F238E27FC236}">
                <a16:creationId xmlns:a16="http://schemas.microsoft.com/office/drawing/2014/main" id="{8604B0F2-D980-4E2B-90B8-B71D1D1C7B11}"/>
              </a:ext>
            </a:extLst>
          </p:cNvPr>
          <p:cNvGraphicFramePr>
            <a:graphicFrameLocks noGrp="1"/>
          </p:cNvGraphicFramePr>
          <p:nvPr/>
        </p:nvGraphicFramePr>
        <p:xfrm>
          <a:off x="9893940" y="1462035"/>
          <a:ext cx="1733881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3881">
                  <a:extLst>
                    <a:ext uri="{9D8B030D-6E8A-4147-A177-3AD203B41FA5}">
                      <a16:colId xmlns:a16="http://schemas.microsoft.com/office/drawing/2014/main" val="11200700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¿</a:t>
                      </a:r>
                      <a:r>
                        <a:rPr kumimoji="0" lang="en-GB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Cuál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815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Cuándo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7671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Qué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36583589"/>
                  </a:ext>
                </a:extLst>
              </a:tr>
            </a:tbl>
          </a:graphicData>
        </a:graphic>
      </p:graphicFrame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E6D62D6A-B2B1-49AF-9ADF-BC93695D9025}"/>
              </a:ext>
            </a:extLst>
          </p:cNvPr>
          <p:cNvSpPr/>
          <p:nvPr/>
        </p:nvSpPr>
        <p:spPr>
          <a:xfrm>
            <a:off x="6298903" y="3137402"/>
            <a:ext cx="3434384" cy="16024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5" name="Table 7">
            <a:extLst>
              <a:ext uri="{FF2B5EF4-FFF2-40B4-BE49-F238E27FC236}">
                <a16:creationId xmlns:a16="http://schemas.microsoft.com/office/drawing/2014/main" id="{78FA3C41-642C-4421-BD24-EA1FE0EC152F}"/>
              </a:ext>
            </a:extLst>
          </p:cNvPr>
          <p:cNvGraphicFramePr>
            <a:graphicFrameLocks noGrp="1"/>
          </p:cNvGraphicFramePr>
          <p:nvPr/>
        </p:nvGraphicFramePr>
        <p:xfrm>
          <a:off x="9893939" y="3334918"/>
          <a:ext cx="1733881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3881">
                  <a:extLst>
                    <a:ext uri="{9D8B030D-6E8A-4147-A177-3AD203B41FA5}">
                      <a16:colId xmlns:a16="http://schemas.microsoft.com/office/drawing/2014/main" val="11200700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¿</a:t>
                      </a:r>
                      <a:r>
                        <a:rPr kumimoji="0" lang="en-GB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Cuál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815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Qué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7671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Cuándo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36583589"/>
                  </a:ext>
                </a:extLst>
              </a:tr>
            </a:tbl>
          </a:graphicData>
        </a:graphic>
      </p:graphicFrame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276880CF-6EF1-48AF-AF94-8DAF5E8A0A80}"/>
              </a:ext>
            </a:extLst>
          </p:cNvPr>
          <p:cNvSpPr/>
          <p:nvPr/>
        </p:nvSpPr>
        <p:spPr>
          <a:xfrm>
            <a:off x="6298903" y="5010286"/>
            <a:ext cx="3434384" cy="160243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2" name="Table 7">
            <a:extLst>
              <a:ext uri="{FF2B5EF4-FFF2-40B4-BE49-F238E27FC236}">
                <a16:creationId xmlns:a16="http://schemas.microsoft.com/office/drawing/2014/main" id="{4A4BD664-8AE6-49F4-B151-EEA68163A2C7}"/>
              </a:ext>
            </a:extLst>
          </p:cNvPr>
          <p:cNvGraphicFramePr>
            <a:graphicFrameLocks noGrp="1"/>
          </p:cNvGraphicFramePr>
          <p:nvPr/>
        </p:nvGraphicFramePr>
        <p:xfrm>
          <a:off x="9893939" y="5207802"/>
          <a:ext cx="1733881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3881">
                  <a:extLst>
                    <a:ext uri="{9D8B030D-6E8A-4147-A177-3AD203B41FA5}">
                      <a16:colId xmlns:a16="http://schemas.microsoft.com/office/drawing/2014/main" val="11200700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kumimoji="0" lang="en-GB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¿</a:t>
                      </a:r>
                      <a:r>
                        <a:rPr kumimoji="0" lang="en-GB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Qué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815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Cuándo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7671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Cuál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  <a:endParaRPr lang="en-GB" sz="2400" dirty="0"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36583589"/>
                  </a:ext>
                </a:extLst>
              </a:tr>
            </a:tbl>
          </a:graphicData>
        </a:graphic>
      </p:graphicFrame>
      <p:sp>
        <p:nvSpPr>
          <p:cNvPr id="83" name="TextBox 82">
            <a:extLst>
              <a:ext uri="{FF2B5EF4-FFF2-40B4-BE49-F238E27FC236}">
                <a16:creationId xmlns:a16="http://schemas.microsoft.com/office/drawing/2014/main" id="{5D0BC58F-0633-4C82-84B3-2A9123189F1D}"/>
              </a:ext>
            </a:extLst>
          </p:cNvPr>
          <p:cNvSpPr txBox="1"/>
          <p:nvPr/>
        </p:nvSpPr>
        <p:spPr>
          <a:xfrm>
            <a:off x="232429" y="3074050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55C7E42A-07CE-4301-A616-1B5E1B2CF584}"/>
              </a:ext>
            </a:extLst>
          </p:cNvPr>
          <p:cNvSpPr txBox="1"/>
          <p:nvPr/>
        </p:nvSpPr>
        <p:spPr>
          <a:xfrm>
            <a:off x="211564" y="4976969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7032C5A1-3CEC-4240-9D66-19BFC7C6B982}"/>
              </a:ext>
            </a:extLst>
          </p:cNvPr>
          <p:cNvSpPr txBox="1"/>
          <p:nvPr/>
        </p:nvSpPr>
        <p:spPr>
          <a:xfrm>
            <a:off x="5951356" y="1297835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7A04C6A4-E1E7-4949-88DE-A35541279735}"/>
              </a:ext>
            </a:extLst>
          </p:cNvPr>
          <p:cNvSpPr txBox="1"/>
          <p:nvPr/>
        </p:nvSpPr>
        <p:spPr>
          <a:xfrm>
            <a:off x="5962499" y="3107367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D9F1DDDF-339F-4EF1-B61C-99C6CE61A1AE}"/>
              </a:ext>
            </a:extLst>
          </p:cNvPr>
          <p:cNvSpPr txBox="1"/>
          <p:nvPr/>
        </p:nvSpPr>
        <p:spPr>
          <a:xfrm>
            <a:off x="5941634" y="5010286"/>
            <a:ext cx="34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pic>
        <p:nvPicPr>
          <p:cNvPr id="89" name="Picture 88" descr="Icon&#10;&#10;Description automatically generated">
            <a:hlinkClick r:id="" action="ppaction://noaction">
              <a:snd r:embed="rId15" name="T1_W5_7.3B.wav"/>
            </a:hlinkClick>
            <a:extLst>
              <a:ext uri="{FF2B5EF4-FFF2-40B4-BE49-F238E27FC236}">
                <a16:creationId xmlns:a16="http://schemas.microsoft.com/office/drawing/2014/main" id="{5507318F-F076-418D-949B-6262E3E097DB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11" y="3121752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0" name="Picture 89" descr="Icon&#10;&#10;Description automatically generated">
            <a:hlinkClick r:id="" action="ppaction://noaction">
              <a:snd r:embed="rId16" name="T1_W5_7.4B.wav"/>
            </a:hlinkClick>
            <a:extLst>
              <a:ext uri="{FF2B5EF4-FFF2-40B4-BE49-F238E27FC236}">
                <a16:creationId xmlns:a16="http://schemas.microsoft.com/office/drawing/2014/main" id="{9A28E4A9-C5A0-47D3-AC0D-E2F6EA8C61A1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01" y="4976969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1" name="Picture 90" descr="Icon&#10;&#10;Description automatically generated">
            <a:hlinkClick r:id="" action="ppaction://noaction">
              <a:snd r:embed="rId17" name="T1_W5_7.6B.wav"/>
            </a:hlinkClick>
            <a:extLst>
              <a:ext uri="{FF2B5EF4-FFF2-40B4-BE49-F238E27FC236}">
                <a16:creationId xmlns:a16="http://schemas.microsoft.com/office/drawing/2014/main" id="{FA8EB3B0-5E0C-43C4-A0C3-BB8B7CCCDAC1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248" y="3121751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2" name="Picture 91" descr="Icon&#10;&#10;Description automatically generated">
            <a:hlinkClick r:id="" action="ppaction://noaction">
              <a:snd r:embed="rId18" name="T1_W5_7.7B.wav"/>
            </a:hlinkClick>
            <a:extLst>
              <a:ext uri="{FF2B5EF4-FFF2-40B4-BE49-F238E27FC236}">
                <a16:creationId xmlns:a16="http://schemas.microsoft.com/office/drawing/2014/main" id="{6B09A6AB-020D-4095-B155-5D083A2E15BD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526" y="4996975"/>
            <a:ext cx="883317" cy="8833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8D9868-396C-411B-AC23-1EDC716FD641}"/>
              </a:ext>
            </a:extLst>
          </p:cNvPr>
          <p:cNvSpPr txBox="1"/>
          <p:nvPr/>
        </p:nvSpPr>
        <p:spPr>
          <a:xfrm>
            <a:off x="1334281" y="1697722"/>
            <a:ext cx="2575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Cuándo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concierto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93" name="Google Shape;293;p7" descr="green checkmark">
            <a:extLst>
              <a:ext uri="{FF2B5EF4-FFF2-40B4-BE49-F238E27FC236}">
                <a16:creationId xmlns:a16="http://schemas.microsoft.com/office/drawing/2014/main" id="{DE97FBC9-A2D4-4117-81A4-B85B4E80C04E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5856787" y="2323551"/>
            <a:ext cx="393921" cy="41033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9BE70B9B-F772-4B9B-988D-F2B1AB06E1EC}"/>
              </a:ext>
            </a:extLst>
          </p:cNvPr>
          <p:cNvSpPr txBox="1"/>
          <p:nvPr/>
        </p:nvSpPr>
        <p:spPr>
          <a:xfrm>
            <a:off x="1354298" y="3550288"/>
            <a:ext cx="2575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Cuál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 la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fecha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hoy?</a:t>
            </a:r>
          </a:p>
        </p:txBody>
      </p:sp>
      <p:pic>
        <p:nvPicPr>
          <p:cNvPr id="95" name="Google Shape;293;p7" descr="green checkmark">
            <a:extLst>
              <a:ext uri="{FF2B5EF4-FFF2-40B4-BE49-F238E27FC236}">
                <a16:creationId xmlns:a16="http://schemas.microsoft.com/office/drawing/2014/main" id="{F727C2F9-817C-45C1-85F5-A9075CA40C5E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5856786" y="3716101"/>
            <a:ext cx="393921" cy="410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293;p7" descr="green checkmark">
            <a:extLst>
              <a:ext uri="{FF2B5EF4-FFF2-40B4-BE49-F238E27FC236}">
                <a16:creationId xmlns:a16="http://schemas.microsoft.com/office/drawing/2014/main" id="{ACE19135-3E5E-4883-A2C5-6C3F385592F7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5824656" y="5588984"/>
            <a:ext cx="393921" cy="410335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2B3E77BD-4551-49E0-B26D-467776C9A262}"/>
              </a:ext>
            </a:extLst>
          </p:cNvPr>
          <p:cNvSpPr txBox="1"/>
          <p:nvPr/>
        </p:nvSpPr>
        <p:spPr>
          <a:xfrm>
            <a:off x="1374314" y="5378652"/>
            <a:ext cx="2575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Qué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día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 hoy?</a:t>
            </a:r>
          </a:p>
        </p:txBody>
      </p:sp>
      <p:pic>
        <p:nvPicPr>
          <p:cNvPr id="98" name="Google Shape;293;p7" descr="green checkmark">
            <a:extLst>
              <a:ext uri="{FF2B5EF4-FFF2-40B4-BE49-F238E27FC236}">
                <a16:creationId xmlns:a16="http://schemas.microsoft.com/office/drawing/2014/main" id="{F4CB3166-C8E6-4B79-8AE2-FEF917D3ED1D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1430859" y="2323551"/>
            <a:ext cx="393921" cy="410335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9BA56182-3321-4F3A-8A46-B1629A8EB276}"/>
              </a:ext>
            </a:extLst>
          </p:cNvPr>
          <p:cNvSpPr txBox="1"/>
          <p:nvPr/>
        </p:nvSpPr>
        <p:spPr>
          <a:xfrm>
            <a:off x="7121206" y="1642256"/>
            <a:ext cx="2575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Qué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mes es? </a:t>
            </a: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¿Es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noviembre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</p:txBody>
      </p:sp>
      <p:pic>
        <p:nvPicPr>
          <p:cNvPr id="100" name="Google Shape;293;p7" descr="green checkmark">
            <a:extLst>
              <a:ext uri="{FF2B5EF4-FFF2-40B4-BE49-F238E27FC236}">
                <a16:creationId xmlns:a16="http://schemas.microsoft.com/office/drawing/2014/main" id="{BC34E68C-BDE2-4945-8535-6332C2985DC3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1455569" y="3302017"/>
            <a:ext cx="393921" cy="410335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59C506CF-47BB-4177-BDE5-FBD01E9F006D}"/>
              </a:ext>
            </a:extLst>
          </p:cNvPr>
          <p:cNvSpPr txBox="1"/>
          <p:nvPr/>
        </p:nvSpPr>
        <p:spPr>
          <a:xfrm>
            <a:off x="7057868" y="3404904"/>
            <a:ext cx="2702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Cuál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 la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fecha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fiesta?</a:t>
            </a:r>
          </a:p>
        </p:txBody>
      </p:sp>
      <p:pic>
        <p:nvPicPr>
          <p:cNvPr id="106" name="Google Shape;293;p7" descr="green checkmark">
            <a:extLst>
              <a:ext uri="{FF2B5EF4-FFF2-40B4-BE49-F238E27FC236}">
                <a16:creationId xmlns:a16="http://schemas.microsoft.com/office/drawing/2014/main" id="{FF80E1F7-5056-48CB-95AB-FA8305615964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1576793" y="5588982"/>
            <a:ext cx="393921" cy="41033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TextBox 106">
            <a:extLst>
              <a:ext uri="{FF2B5EF4-FFF2-40B4-BE49-F238E27FC236}">
                <a16:creationId xmlns:a16="http://schemas.microsoft.com/office/drawing/2014/main" id="{AF89FC60-B3EC-4017-BD74-7FE8C71F65C0}"/>
              </a:ext>
            </a:extLst>
          </p:cNvPr>
          <p:cNvSpPr txBox="1"/>
          <p:nvPr/>
        </p:nvSpPr>
        <p:spPr>
          <a:xfrm>
            <a:off x="7057868" y="5260121"/>
            <a:ext cx="2702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Cuándo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 el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cumpleaños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Rubén?</a:t>
            </a:r>
          </a:p>
        </p:txBody>
      </p:sp>
    </p:spTree>
    <p:extLst>
      <p:ext uri="{BB962C8B-B14F-4D97-AF65-F5344CB8AC3E}">
        <p14:creationId xmlns:p14="http://schemas.microsoft.com/office/powerpoint/2010/main" val="128560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5_7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5_7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5_7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5_7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5_7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5_7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4" grpId="0"/>
      <p:bldP spid="97" grpId="0"/>
      <p:bldP spid="99" grpId="0"/>
      <p:bldP spid="105" grpId="0"/>
      <p:bldP spid="10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319;p15" descr="Speech Icon, Voice, Talking, Audio, Speech">
            <a:extLst>
              <a:ext uri="{FF2B5EF4-FFF2-40B4-BE49-F238E27FC236}">
                <a16:creationId xmlns:a16="http://schemas.microsoft.com/office/drawing/2014/main" id="{424EE1D3-F47B-430A-A7E5-65C66A96204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CFED3F-D782-4E7C-B24A-FD6C56651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4870" y="1033555"/>
            <a:ext cx="1134601" cy="441889"/>
          </a:xfrm>
          <a:solidFill>
            <a:srgbClr val="85CFE1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B27058D-E613-B761-C7D9-3974DFD18766}"/>
              </a:ext>
            </a:extLst>
          </p:cNvPr>
          <p:cNvSpPr txBox="1">
            <a:spLocks/>
          </p:cNvSpPr>
          <p:nvPr/>
        </p:nvSpPr>
        <p:spPr>
          <a:xfrm>
            <a:off x="58270" y="212726"/>
            <a:ext cx="6057897" cy="4551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Los días de la semana</a:t>
            </a:r>
          </a:p>
        </p:txBody>
      </p:sp>
      <p:pic>
        <p:nvPicPr>
          <p:cNvPr id="14" name="Graphic 13" descr="Flip calendar">
            <a:hlinkClick r:id="" action="ppaction://noaction">
              <a:snd r:embed="rId4" name="lunes.wav"/>
            </a:hlinkClick>
            <a:extLst>
              <a:ext uri="{FF2B5EF4-FFF2-40B4-BE49-F238E27FC236}">
                <a16:creationId xmlns:a16="http://schemas.microsoft.com/office/drawing/2014/main" id="{A10F16B0-A3A8-E65F-E5AA-1CC70F52F3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270" y="1265049"/>
            <a:ext cx="2577353" cy="2577353"/>
          </a:xfrm>
          <a:prstGeom prst="rect">
            <a:avLst/>
          </a:prstGeom>
        </p:spPr>
      </p:pic>
      <p:pic>
        <p:nvPicPr>
          <p:cNvPr id="15" name="Graphic 14" descr="Flip calendar">
            <a:hlinkClick r:id="" action="ppaction://noaction">
              <a:snd r:embed="rId7" name="martes.wav"/>
            </a:hlinkClick>
            <a:extLst>
              <a:ext uri="{FF2B5EF4-FFF2-40B4-BE49-F238E27FC236}">
                <a16:creationId xmlns:a16="http://schemas.microsoft.com/office/drawing/2014/main" id="{F4B1DBB4-2DDC-FD78-ADB2-2AA5EBB69D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635623" y="1265049"/>
            <a:ext cx="2577353" cy="2577353"/>
          </a:xfrm>
          <a:prstGeom prst="rect">
            <a:avLst/>
          </a:prstGeom>
        </p:spPr>
      </p:pic>
      <p:pic>
        <p:nvPicPr>
          <p:cNvPr id="16" name="Graphic 15" descr="Flip calendar">
            <a:hlinkClick r:id="" action="ppaction://noaction">
              <a:snd r:embed="rId10" name="miercoles.wav"/>
            </a:hlinkClick>
            <a:extLst>
              <a:ext uri="{FF2B5EF4-FFF2-40B4-BE49-F238E27FC236}">
                <a16:creationId xmlns:a16="http://schemas.microsoft.com/office/drawing/2014/main" id="{88B20682-FEC2-233B-2197-213BE7C587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374341" y="1265049"/>
            <a:ext cx="2577353" cy="2577353"/>
          </a:xfrm>
          <a:prstGeom prst="rect">
            <a:avLst/>
          </a:prstGeom>
        </p:spPr>
      </p:pic>
      <p:pic>
        <p:nvPicPr>
          <p:cNvPr id="17" name="Graphic 16" descr="Flip calendar">
            <a:hlinkClick r:id="" action="ppaction://noaction">
              <a:snd r:embed="rId13" name="jueves.wav"/>
            </a:hlinkClick>
            <a:extLst>
              <a:ext uri="{FF2B5EF4-FFF2-40B4-BE49-F238E27FC236}">
                <a16:creationId xmlns:a16="http://schemas.microsoft.com/office/drawing/2014/main" id="{BF444727-E727-BF78-C633-EB7744A594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78905" y="1265049"/>
            <a:ext cx="2577353" cy="2577353"/>
          </a:xfrm>
          <a:prstGeom prst="rect">
            <a:avLst/>
          </a:prstGeom>
        </p:spPr>
      </p:pic>
      <p:pic>
        <p:nvPicPr>
          <p:cNvPr id="18" name="Graphic 17" descr="Flip calendar">
            <a:hlinkClick r:id="" action="ppaction://noaction">
              <a:snd r:embed="rId14" name="viernes.wav"/>
            </a:hlinkClick>
            <a:extLst>
              <a:ext uri="{FF2B5EF4-FFF2-40B4-BE49-F238E27FC236}">
                <a16:creationId xmlns:a16="http://schemas.microsoft.com/office/drawing/2014/main" id="{5BD535A8-FCF3-768E-8901-9329322EEC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69675" y="3624171"/>
            <a:ext cx="2577353" cy="2577353"/>
          </a:xfrm>
          <a:prstGeom prst="rect">
            <a:avLst/>
          </a:prstGeom>
        </p:spPr>
      </p:pic>
      <p:pic>
        <p:nvPicPr>
          <p:cNvPr id="22" name="Graphic 21" descr="Flip calendar">
            <a:hlinkClick r:id="" action="ppaction://noaction">
              <a:snd r:embed="rId15" name="sabado.wav"/>
            </a:hlinkClick>
            <a:extLst>
              <a:ext uri="{FF2B5EF4-FFF2-40B4-BE49-F238E27FC236}">
                <a16:creationId xmlns:a16="http://schemas.microsoft.com/office/drawing/2014/main" id="{E7F3363C-6060-351B-7DE5-B02EDE11FD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807323" y="3639858"/>
            <a:ext cx="2577353" cy="2577353"/>
          </a:xfrm>
          <a:prstGeom prst="rect">
            <a:avLst/>
          </a:prstGeom>
        </p:spPr>
      </p:pic>
      <p:pic>
        <p:nvPicPr>
          <p:cNvPr id="23" name="Graphic 22" descr="Flip calendar">
            <a:hlinkClick r:id="" action="ppaction://noaction">
              <a:snd r:embed="rId16" name="domingo.wav"/>
            </a:hlinkClick>
            <a:extLst>
              <a:ext uri="{FF2B5EF4-FFF2-40B4-BE49-F238E27FC236}">
                <a16:creationId xmlns:a16="http://schemas.microsoft.com/office/drawing/2014/main" id="{D8BD9311-863E-7AB2-AD1B-2E88AFD7E3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44972" y="3639858"/>
            <a:ext cx="2577353" cy="257735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472A694-A8FF-538B-16D1-014E2093605C}"/>
              </a:ext>
            </a:extLst>
          </p:cNvPr>
          <p:cNvSpPr txBox="1"/>
          <p:nvPr/>
        </p:nvSpPr>
        <p:spPr>
          <a:xfrm>
            <a:off x="567017" y="2663542"/>
            <a:ext cx="1559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Monday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AB0A32D-5587-5716-2D8B-EA0773A545EF}"/>
              </a:ext>
            </a:extLst>
          </p:cNvPr>
          <p:cNvSpPr txBox="1"/>
          <p:nvPr/>
        </p:nvSpPr>
        <p:spPr>
          <a:xfrm>
            <a:off x="3144370" y="2663541"/>
            <a:ext cx="1559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Tuesday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3E49714-A6AC-05FE-F074-92317DE20B17}"/>
              </a:ext>
            </a:extLst>
          </p:cNvPr>
          <p:cNvSpPr txBox="1"/>
          <p:nvPr/>
        </p:nvSpPr>
        <p:spPr>
          <a:xfrm>
            <a:off x="5793439" y="2725096"/>
            <a:ext cx="1739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Wednesday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D209A19-3E84-9338-C215-0F19A776F5B0}"/>
              </a:ext>
            </a:extLst>
          </p:cNvPr>
          <p:cNvSpPr txBox="1"/>
          <p:nvPr/>
        </p:nvSpPr>
        <p:spPr>
          <a:xfrm>
            <a:off x="8787652" y="2663540"/>
            <a:ext cx="1559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Thursday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9737EDE-20FE-F4DC-F4F6-5E9CE95C3AAA}"/>
              </a:ext>
            </a:extLst>
          </p:cNvPr>
          <p:cNvSpPr txBox="1"/>
          <p:nvPr/>
        </p:nvSpPr>
        <p:spPr>
          <a:xfrm>
            <a:off x="2187388" y="5074024"/>
            <a:ext cx="1559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Friday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D56F622-CE19-0B82-6A1F-FB51CBCD0B9A}"/>
              </a:ext>
            </a:extLst>
          </p:cNvPr>
          <p:cNvSpPr txBox="1"/>
          <p:nvPr/>
        </p:nvSpPr>
        <p:spPr>
          <a:xfrm>
            <a:off x="5325037" y="5074024"/>
            <a:ext cx="1559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Saturday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7A11B45-A89E-7CE6-BBC5-3F00F005C6D9}"/>
              </a:ext>
            </a:extLst>
          </p:cNvPr>
          <p:cNvSpPr txBox="1"/>
          <p:nvPr/>
        </p:nvSpPr>
        <p:spPr>
          <a:xfrm>
            <a:off x="8453719" y="5074023"/>
            <a:ext cx="1559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Sunday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A079862-F38C-6278-3223-0F84B79669BC}"/>
              </a:ext>
            </a:extLst>
          </p:cNvPr>
          <p:cNvSpPr txBox="1"/>
          <p:nvPr/>
        </p:nvSpPr>
        <p:spPr>
          <a:xfrm>
            <a:off x="643217" y="2714902"/>
            <a:ext cx="14074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lunes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0F12BBE-301E-66EE-F02A-D3DC6FBA6818}"/>
              </a:ext>
            </a:extLst>
          </p:cNvPr>
          <p:cNvSpPr txBox="1"/>
          <p:nvPr/>
        </p:nvSpPr>
        <p:spPr>
          <a:xfrm>
            <a:off x="3220570" y="2725096"/>
            <a:ext cx="14074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martes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72786E4-FB8C-E859-8610-FF99A8420114}"/>
              </a:ext>
            </a:extLst>
          </p:cNvPr>
          <p:cNvSpPr txBox="1"/>
          <p:nvPr/>
        </p:nvSpPr>
        <p:spPr>
          <a:xfrm>
            <a:off x="5916706" y="2749563"/>
            <a:ext cx="147917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miércoles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C9D067B-080D-8459-4224-090B55C36297}"/>
              </a:ext>
            </a:extLst>
          </p:cNvPr>
          <p:cNvSpPr txBox="1"/>
          <p:nvPr/>
        </p:nvSpPr>
        <p:spPr>
          <a:xfrm>
            <a:off x="8910918" y="2710401"/>
            <a:ext cx="136263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jueves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9B8A46E-E03D-F0C5-C528-DEA466314179}"/>
              </a:ext>
            </a:extLst>
          </p:cNvPr>
          <p:cNvSpPr txBox="1"/>
          <p:nvPr/>
        </p:nvSpPr>
        <p:spPr>
          <a:xfrm>
            <a:off x="2263588" y="5131286"/>
            <a:ext cx="14074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viernes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DCF3688-E84D-DE39-ED8C-132FDE4C7F30}"/>
              </a:ext>
            </a:extLst>
          </p:cNvPr>
          <p:cNvSpPr txBox="1"/>
          <p:nvPr/>
        </p:nvSpPr>
        <p:spPr>
          <a:xfrm>
            <a:off x="5412439" y="5131285"/>
            <a:ext cx="140745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sábado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C5F6499-DE5D-3921-026C-C2E302B696CE}"/>
              </a:ext>
            </a:extLst>
          </p:cNvPr>
          <p:cNvSpPr txBox="1"/>
          <p:nvPr/>
        </p:nvSpPr>
        <p:spPr>
          <a:xfrm>
            <a:off x="8491817" y="5131284"/>
            <a:ext cx="1504953" cy="4462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3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domingo</a:t>
            </a:r>
            <a:endParaRPr lang="en-GB" sz="23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8" name="Picture 37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76CD15FA-CB07-7FF0-7F80-311E157D22A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8075" y="4282699"/>
            <a:ext cx="1356807" cy="2577354"/>
          </a:xfrm>
          <a:prstGeom prst="rect">
            <a:avLst/>
          </a:prstGeom>
        </p:spPr>
      </p:pic>
      <p:sp>
        <p:nvSpPr>
          <p:cNvPr id="39" name="Speech Bubble: Rectangle with Corners Rounded 38">
            <a:extLst>
              <a:ext uri="{FF2B5EF4-FFF2-40B4-BE49-F238E27FC236}">
                <a16:creationId xmlns:a16="http://schemas.microsoft.com/office/drawing/2014/main" id="{99E88F60-C386-A89E-BAB8-537AA5AAF2BB}"/>
              </a:ext>
            </a:extLst>
          </p:cNvPr>
          <p:cNvSpPr/>
          <p:nvPr/>
        </p:nvSpPr>
        <p:spPr>
          <a:xfrm>
            <a:off x="5576212" y="504475"/>
            <a:ext cx="4771298" cy="492037"/>
          </a:xfrm>
          <a:prstGeom prst="wedgeRoundRectCallout">
            <a:avLst>
              <a:gd name="adj1" fmla="val -53561"/>
              <a:gd name="adj2" fmla="val 31576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prstClr val="white"/>
                </a:solidFill>
                <a:latin typeface="Century Gothic" panose="020B0502020202020204" pitchFamily="34" charset="0"/>
              </a:rPr>
              <a:t>¿</a:t>
            </a:r>
            <a:r>
              <a:rPr lang="en-GB" sz="32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Cómo</a:t>
            </a:r>
            <a:r>
              <a:rPr lang="en-GB" sz="32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es en español?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0" name="Graphic 39" descr="Teacher">
            <a:extLst>
              <a:ext uri="{FF2B5EF4-FFF2-40B4-BE49-F238E27FC236}">
                <a16:creationId xmlns:a16="http://schemas.microsoft.com/office/drawing/2014/main" id="{1657A255-F305-A447-ABFE-2641C6A4EDB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661812" y="56173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10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3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3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3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3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3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3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3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3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3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3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3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3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5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3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3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3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3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Using ‘d</a:t>
            </a:r>
            <a:r>
              <a:rPr lang="en-GB" sz="36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el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’ &amp; ‘de </a:t>
            </a:r>
            <a:r>
              <a:rPr lang="en-GB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la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’</a:t>
            </a:r>
            <a:endParaRPr lang="en-GB" sz="3600" b="1" i="0" u="none" strike="noStrike" cap="none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9" name="Google Shape;170;p8" descr="Jigsaw, Puzzle, Piece, Game, Concept, Solution">
            <a:extLst>
              <a:ext uri="{FF2B5EF4-FFF2-40B4-BE49-F238E27FC236}">
                <a16:creationId xmlns:a16="http://schemas.microsoft.com/office/drawing/2014/main" id="{4469AD41-6D4F-41AC-95A3-74454F90163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70;p8" descr="Jigsaw, Puzzle, Piece, Game, Concept, Solution">
            <a:extLst>
              <a:ext uri="{FF2B5EF4-FFF2-40B4-BE49-F238E27FC236}">
                <a16:creationId xmlns:a16="http://schemas.microsoft.com/office/drawing/2014/main" id="{CDE98B3F-7A33-4E18-884D-92D472EBD63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F7989CD-D5C3-4D3A-ACDE-59237DC77C37}"/>
              </a:ext>
            </a:extLst>
          </p:cNvPr>
          <p:cNvSpPr txBox="1"/>
          <p:nvPr/>
        </p:nvSpPr>
        <p:spPr>
          <a:xfrm>
            <a:off x="144118" y="751126"/>
            <a:ext cx="16401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[of the]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43444D-7191-4148-ADF4-95EB033A2DC9}"/>
              </a:ext>
            </a:extLst>
          </p:cNvPr>
          <p:cNvSpPr txBox="1"/>
          <p:nvPr/>
        </p:nvSpPr>
        <p:spPr>
          <a:xfrm>
            <a:off x="235975" y="1532024"/>
            <a:ext cx="100864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We use the definite article “el” to refer to a specific day.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569A7F-CD75-451A-9D9F-BF2F376F6C2C}"/>
              </a:ext>
            </a:extLst>
          </p:cNvPr>
          <p:cNvSpPr txBox="1"/>
          <p:nvPr/>
        </p:nvSpPr>
        <p:spPr>
          <a:xfrm>
            <a:off x="235975" y="2558376"/>
            <a:ext cx="23711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Por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ejemplo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A03159-DF43-4F4B-BA5A-D409121DC4FD}"/>
              </a:ext>
            </a:extLst>
          </p:cNvPr>
          <p:cNvSpPr txBox="1"/>
          <p:nvPr/>
        </p:nvSpPr>
        <p:spPr>
          <a:xfrm>
            <a:off x="235975" y="3429000"/>
            <a:ext cx="64379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Cuál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es la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fecha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d</a:t>
            </a:r>
            <a:r>
              <a:rPr lang="en-GB" sz="28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espectáculo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4BC351-2511-417A-827C-F0D81A12DAFF}"/>
              </a:ext>
            </a:extLst>
          </p:cNvPr>
          <p:cNvSpPr txBox="1"/>
          <p:nvPr/>
        </p:nvSpPr>
        <p:spPr>
          <a:xfrm>
            <a:off x="235975" y="3982513"/>
            <a:ext cx="62090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Which is the date </a:t>
            </a:r>
            <a:r>
              <a:rPr lang="en-GB" sz="24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of the 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show?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926153-815B-4AA3-8965-CCF8016CC937}"/>
              </a:ext>
            </a:extLst>
          </p:cNvPr>
          <p:cNvSpPr txBox="1"/>
          <p:nvPr/>
        </p:nvSpPr>
        <p:spPr>
          <a:xfrm>
            <a:off x="235975" y="4798564"/>
            <a:ext cx="90555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Cuál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es la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fecha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de</a:t>
            </a:r>
            <a:r>
              <a:rPr lang="en-GB" sz="28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la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exposición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64459E-25DE-4D0B-A53B-42A83C5F82A9}"/>
              </a:ext>
            </a:extLst>
          </p:cNvPr>
          <p:cNvSpPr txBox="1"/>
          <p:nvPr/>
        </p:nvSpPr>
        <p:spPr>
          <a:xfrm>
            <a:off x="235975" y="5445337"/>
            <a:ext cx="79936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Which is the date </a:t>
            </a:r>
            <a:r>
              <a:rPr lang="en-GB" sz="24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of the 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exhibition?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06302CC1-D1B3-481D-8F72-66EB56354CFF}"/>
              </a:ext>
            </a:extLst>
          </p:cNvPr>
          <p:cNvSpPr/>
          <p:nvPr/>
        </p:nvSpPr>
        <p:spPr>
          <a:xfrm>
            <a:off x="6445045" y="2470670"/>
            <a:ext cx="5131601" cy="974589"/>
          </a:xfrm>
          <a:prstGeom prst="wedgeRoundRectCallout">
            <a:avLst>
              <a:gd name="adj1" fmla="val -96876"/>
              <a:gd name="adj2" fmla="val 5411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⚠Notice that de +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del.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This is before all masculine nouns.</a:t>
            </a:r>
            <a:endParaRPr lang="en-GB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17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20" grpId="0"/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883</TotalTime>
  <Words>2129</Words>
  <Application>Microsoft Office PowerPoint</Application>
  <PresentationFormat>Widescreen</PresentationFormat>
  <Paragraphs>287</Paragraphs>
  <Slides>18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docs-Century Gothic</vt:lpstr>
      <vt:lpstr>Arial</vt:lpstr>
      <vt:lpstr>Calibri</vt:lpstr>
      <vt:lpstr>Calibri Light</vt:lpstr>
      <vt:lpstr>Century Gothic</vt:lpstr>
      <vt:lpstr>Modern Love</vt:lpstr>
      <vt:lpstr>Segoe Print</vt:lpstr>
      <vt:lpstr>Office Theme</vt:lpstr>
      <vt:lpstr>español, con Quique</vt:lpstr>
      <vt:lpstr>Describing me and others</vt:lpstr>
      <vt:lpstr>Weak vowels [u] </vt:lpstr>
      <vt:lpstr>escuchar</vt:lpstr>
      <vt:lpstr>pronunciar</vt:lpstr>
      <vt:lpstr>¿Cuál? ¿Qué? ¿Cuándo?</vt:lpstr>
      <vt:lpstr>escuchar</vt:lpstr>
      <vt:lpstr>hablar</vt:lpstr>
      <vt:lpstr>Using ‘del’ &amp; ‘de la’</vt:lpstr>
      <vt:lpstr>leer</vt:lpstr>
      <vt:lpstr>hablar</vt:lpstr>
      <vt:lpstr>hablar</vt:lpstr>
      <vt:lpstr>hablar</vt:lpstr>
      <vt:lpstr>hablar</vt:lpstr>
      <vt:lpstr>hablar</vt:lpstr>
      <vt:lpstr>hablar</vt:lpstr>
      <vt:lpstr>hablar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Vazquez-Valero</dc:creator>
  <cp:lastModifiedBy>Rachel Hawkes</cp:lastModifiedBy>
  <cp:revision>27</cp:revision>
  <dcterms:created xsi:type="dcterms:W3CDTF">2021-04-28T18:03:02Z</dcterms:created>
  <dcterms:modified xsi:type="dcterms:W3CDTF">2022-09-03T05:46:28Z</dcterms:modified>
</cp:coreProperties>
</file>