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349" r:id="rId2"/>
    <p:sldId id="275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264" r:id="rId12"/>
    <p:sldId id="350" r:id="rId13"/>
    <p:sldId id="340" r:id="rId14"/>
    <p:sldId id="341" r:id="rId15"/>
    <p:sldId id="400" r:id="rId16"/>
    <p:sldId id="401" r:id="rId17"/>
    <p:sldId id="320" r:id="rId18"/>
    <p:sldId id="404" r:id="rId19"/>
    <p:sldId id="276" r:id="rId20"/>
    <p:sldId id="40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Modern Love" panose="04090805081005020601" pitchFamily="82" charset="0"/>
      <p:regular r:id="rId31"/>
    </p:embeddedFont>
    <p:embeddedFont>
      <p:font typeface="Segoe Print" panose="02000600000000000000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oXY0Vn2A668HyH8dfVZzlqV9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4021A-964F-4E0B-9B92-9BD64F523FF0}" v="1" dt="2022-09-02T14:50:13.906"/>
  </p1510:revLst>
</p1510:revInfo>
</file>

<file path=ppt/tableStyles.xml><?xml version="1.0" encoding="utf-8"?>
<a:tblStyleLst xmlns:a="http://schemas.openxmlformats.org/drawingml/2006/main" def="{867671A9-5B60-4436-9809-B03CA503F38E}">
  <a:tblStyle styleId="{867671A9-5B60-4436-9809-B03CA503F3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809" autoAdjust="0"/>
  </p:normalViewPr>
  <p:slideViewPr>
    <p:cSldViewPr snapToGrid="0">
      <p:cViewPr varScale="1">
        <p:scale>
          <a:sx n="74" d="100"/>
          <a:sy n="74" d="100"/>
        </p:scale>
        <p:origin x="139" y="7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5F94021A-964F-4E0B-9B92-9BD64F523FF0}"/>
    <pc:docChg chg="addSld delSld modSld">
      <pc:chgData name="Tom Dawes" userId="fe899cd594ff6f3a" providerId="LiveId" clId="{5F94021A-964F-4E0B-9B92-9BD64F523FF0}" dt="2022-09-02T14:50:13.906" v="1"/>
      <pc:docMkLst>
        <pc:docMk/>
      </pc:docMkLst>
      <pc:sldChg chg="add del">
        <pc:chgData name="Tom Dawes" userId="fe899cd594ff6f3a" providerId="LiveId" clId="{5F94021A-964F-4E0B-9B92-9BD64F523FF0}" dt="2022-09-02T14:50:13.906" v="1"/>
        <pc:sldMkLst>
          <pc:docMk/>
          <pc:sldMk cId="692322680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  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Tx/>
              <a:buNone/>
              <a:tabLst/>
              <a:defRPr/>
            </a:pPr>
            <a:r>
              <a:rPr lang="en-GB" sz="1000" b="1" dirty="0"/>
              <a:t>Phonics: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000" baseline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Revisit SSC </a:t>
            </a:r>
            <a:r>
              <a:rPr lang="en-GB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[a] [o] [u] Source words: </a:t>
            </a:r>
            <a:r>
              <a:rPr lang="en-GB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casa </a:t>
            </a:r>
            <a:r>
              <a:rPr lang="en-GB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[106] </a:t>
            </a:r>
            <a:r>
              <a:rPr lang="en-GB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dos </a:t>
            </a:r>
            <a:r>
              <a:rPr lang="en-GB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[64] </a:t>
            </a:r>
            <a:r>
              <a:rPr lang="en-GB" sz="1000" b="1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universo</a:t>
            </a:r>
            <a:r>
              <a:rPr lang="en-GB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[1603]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r>
              <a:rPr lang="en-GB" sz="1000" b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(new words in </a:t>
            </a:r>
            <a:r>
              <a:rPr lang="en-GB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bold</a:t>
            </a:r>
            <a:r>
              <a:rPr lang="en-GB" sz="1000" b="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  <a:r>
              <a:rPr lang="es-ES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estar [21] estoy [21] estás [21] ser [7] soy [7] eres [7] </a:t>
            </a:r>
            <a:r>
              <a:rPr lang="es-ES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quién </a:t>
            </a:r>
            <a:r>
              <a:rPr lang="es-ES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[289] amigo(a) [210] </a:t>
            </a:r>
            <a:r>
              <a:rPr lang="es-ES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profesor(a) </a:t>
            </a:r>
            <a:r>
              <a:rPr lang="es-ES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[501] contento [1949] divertido [2465] elegante [2742] enfermo [1092] increíble [1642] inteligente [2167] lento [1569] </a:t>
            </a:r>
            <a:r>
              <a:rPr lang="es-ES" sz="1000" b="1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perfecto</a:t>
            </a:r>
            <a:r>
              <a:rPr lang="es-ES" sz="1000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[1115] pesado [2166] preparado [2092] rápido [870] serio [856] triste [1370] ¡Buenos días! [103/65] ¡Buenas tardes! [103/392] hola [1245]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br>
              <a:rPr lang="es-ES" sz="1000" dirty="0">
                <a:solidFill>
                  <a:srgbClr val="1F3864"/>
                </a:solidFill>
                <a:latin typeface="Arial"/>
                <a:cs typeface="Arial"/>
                <a:sym typeface="Arial"/>
              </a:rPr>
            </a:br>
            <a:r>
              <a:rPr lang="es-ES" sz="1000" b="1" dirty="0">
                <a:solidFill>
                  <a:srgbClr val="1F3864"/>
                </a:solidFill>
                <a:latin typeface="Arial"/>
                <a:cs typeface="Arial"/>
                <a:sym typeface="Arial"/>
              </a:rPr>
              <a:t>Revisit 1</a:t>
            </a:r>
            <a:r>
              <a:rPr lang="es-ES" sz="1000" dirty="0">
                <a:solidFill>
                  <a:srgbClr val="1F3864"/>
                </a:solidFill>
                <a:latin typeface="Arial"/>
                <a:cs typeface="Arial"/>
                <a:sym typeface="Arial"/>
              </a:rPr>
              <a:t>: escuchar [281] hablar  [90] lugar [144] música [380] famoso [997] típico [1934] </a:t>
            </a:r>
            <a:br>
              <a:rPr lang="es-ES" sz="1000" dirty="0">
                <a:solidFill>
                  <a:srgbClr val="1F3864"/>
                </a:solidFill>
                <a:latin typeface="Arial"/>
                <a:cs typeface="Arial"/>
                <a:sym typeface="Arial"/>
              </a:rPr>
            </a:br>
            <a:r>
              <a:rPr lang="es-ES" sz="1000" b="1" dirty="0">
                <a:solidFill>
                  <a:srgbClr val="1F3864"/>
                </a:solidFill>
                <a:latin typeface="Arial"/>
                <a:cs typeface="Arial"/>
                <a:sym typeface="Arial"/>
              </a:rPr>
              <a:t>Revisit 2</a:t>
            </a:r>
            <a:r>
              <a:rPr lang="es-ES" sz="1000" dirty="0">
                <a:solidFill>
                  <a:srgbClr val="1F3864"/>
                </a:solidFill>
                <a:latin typeface="Arial"/>
                <a:cs typeface="Arial"/>
                <a:sym typeface="Arial"/>
              </a:rPr>
              <a:t>: carta [627] chico [727] chica [1159] débil [1946] fuerte [435] grande [66] independiente [1177] demasiado [494]</a:t>
            </a: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Source: Davies, M. and Davies, K. (2018)</a:t>
            </a:r>
            <a:r>
              <a:rPr lang="en-GB" sz="1200" i="1" dirty="0"/>
              <a:t>. A frequency dictionary of Spanish: Core vocabulary for learners </a:t>
            </a:r>
            <a:r>
              <a:rPr lang="en-GB" sz="1200" dirty="0"/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rtl="0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Timing: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 minutes </a:t>
            </a:r>
          </a:p>
          <a:p>
            <a:pPr marL="0" rtl="0"/>
            <a:endParaRPr lang="en-GB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rtl="0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Aim: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process the meaning of ‘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’ and ‘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’ by identifying the person they refer to. </a:t>
            </a:r>
            <a:endParaRPr lang="en-GB" b="0" dirty="0">
              <a:effectLst/>
            </a:endParaRPr>
          </a:p>
          <a:p>
            <a:pPr marL="0" rtl="0"/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rtl="0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Procedure:</a:t>
            </a:r>
            <a:endParaRPr lang="en-GB" b="0" dirty="0">
              <a:effectLst/>
            </a:endParaRPr>
          </a:p>
          <a:p>
            <a:pPr marL="0" rtl="0" fontAlgn="base">
              <a:buAutoNum type="arabicPeriod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Read the example out loud to the class and draw pupils’ attention to “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”. Elicit English meaning. Get them to think whether that statement would be said by the teacher about himself/herself or addressing a student. Bring up the answers.</a:t>
            </a:r>
          </a:p>
          <a:p>
            <a:pPr marL="0" rtl="0" fontAlgn="base"/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2.  Ask pupils to write down the numbers (1-6) and decide who says each sentence. [NB. They can write I / you on top and tick OR write down I / you next to each number].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written identification of the gender of adjectives; to practise written comprehension of previously taught vocabulary and one new word (perfecto).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to remind pupils about adjectives and gender in Spanish.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Do the example with the whole class. Draw their attention to the ending of the adjective. Challenge pupils to think what the feminine form would look like.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Ask pupils to work their way through 1-6. [NB: They can write </a:t>
            </a:r>
            <a:r>
              <a:rPr lang="en-GB" b="0" dirty="0" err="1"/>
              <a:t>masculino</a:t>
            </a:r>
            <a:r>
              <a:rPr lang="en-GB" b="0" dirty="0"/>
              <a:t> / </a:t>
            </a:r>
            <a:r>
              <a:rPr lang="en-GB" b="0" dirty="0" err="1"/>
              <a:t>femenino</a:t>
            </a:r>
            <a:r>
              <a:rPr lang="en-GB" b="0" dirty="0"/>
              <a:t> on top and tick OR write down M | F next to each number].</a:t>
            </a: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 startAt="4"/>
            </a:pPr>
            <a:r>
              <a:rPr lang="en-GB" b="0" dirty="0"/>
              <a:t>To check comprehension, ask pupils the following questions:</a:t>
            </a:r>
            <a:br>
              <a:rPr lang="en-GB" b="0" dirty="0"/>
            </a:br>
            <a:r>
              <a:rPr lang="en-GB" b="0" dirty="0" err="1"/>
              <a:t>i</a:t>
            </a:r>
            <a:r>
              <a:rPr lang="en-GB" b="0" dirty="0"/>
              <a:t>) Is the teacher male or female? (male)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ii) Is there one pupil or more than one? How do you know? (more than one as there are both masculine and feminine adjectives used in the </a:t>
            </a:r>
            <a:r>
              <a:rPr lang="en-GB" b="0" dirty="0" err="1"/>
              <a:t>estás</a:t>
            </a:r>
            <a:r>
              <a:rPr lang="en-GB" b="0" dirty="0"/>
              <a:t> statements)</a:t>
            </a:r>
            <a:br>
              <a:rPr lang="en-GB" b="0" dirty="0"/>
            </a:br>
            <a:r>
              <a:rPr lang="en-GB" b="0" dirty="0"/>
              <a:t>iii) How is the teacher feeling? (ill, serious, very prepared)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iv) What does the teacher say the pupils are like? (perfect (boy), sad (boy or girl), very pleased (girl), incredible (boy or girl))</a:t>
            </a:r>
          </a:p>
        </p:txBody>
      </p:sp>
      <p:sp>
        <p:nvSpPr>
          <p:cNvPr id="185" name="Google Shape;18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899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8d7eb72d76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8d7eb72d76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‘estoy’ / ‘</a:t>
            </a:r>
            <a:r>
              <a:rPr lang="en-GB" b="0" dirty="0" err="1"/>
              <a:t>estás</a:t>
            </a:r>
            <a:r>
              <a:rPr lang="en-GB" b="0" dirty="0"/>
              <a:t>’ + correct adjectival agreement in guided oral production; revisiting how to respond to the register (using estoy + correct form of the adjective).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question and elicit English meaning. This is their first Spanish lesson (Y5/6) so this is a great opportunity to model how to respond to the register in Spanish and establish a good routine.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have been taught all of these words previously, except </a:t>
            </a:r>
            <a:r>
              <a:rPr lang="en-GB" b="1" i="1" dirty="0"/>
              <a:t>perfecto</a:t>
            </a:r>
            <a:r>
              <a:rPr lang="en-GB" dirty="0"/>
              <a:t>, which is new. There are quite a few cognates – elicit meanings. Then elicit or provide meanings for “</a:t>
            </a:r>
            <a:r>
              <a:rPr lang="en-GB" dirty="0" err="1"/>
              <a:t>enfermo</a:t>
            </a:r>
            <a:r>
              <a:rPr lang="en-GB" dirty="0"/>
              <a:t>” / “</a:t>
            </a:r>
            <a:r>
              <a:rPr lang="en-GB" dirty="0" err="1"/>
              <a:t>pesado</a:t>
            </a:r>
            <a:r>
              <a:rPr lang="en-GB" dirty="0"/>
              <a:t>” / “triste”, which pupils may have forgotten.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work in pairs to practise their sentence (1-2 minutes).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Teacher takes (or retakes) the register, giving all pupils the opportunity to practise spoken production. (3 minutes).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pupils can be challenged to respond without referring to the board (e.g. by turning away when responding).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7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 – revisiting to be (ser) for permanent traits.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to revisit to be (ser) for permanent traits.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“ser”, “soy” and “</a:t>
            </a:r>
            <a:r>
              <a:rPr lang="en-GB" dirty="0" err="1"/>
              <a:t>eres</a:t>
            </a:r>
            <a:r>
              <a:rPr lang="en-GB" dirty="0"/>
              <a:t>”.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Draw their attention to “</a:t>
            </a:r>
            <a:r>
              <a:rPr lang="en-GB" dirty="0" err="1"/>
              <a:t>estar</a:t>
            </a:r>
            <a:r>
              <a:rPr lang="en-GB" dirty="0"/>
              <a:t>” also meaning “to be”.</a:t>
            </a: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07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the question word ¿</a:t>
            </a:r>
            <a:r>
              <a:rPr lang="en-GB" b="0" dirty="0" err="1"/>
              <a:t>quién</a:t>
            </a:r>
            <a:r>
              <a:rPr lang="en-GB" b="0" dirty="0"/>
              <a:t>? (use the key action for the sound ‘qui’) with ‘</a:t>
            </a:r>
            <a:r>
              <a:rPr lang="en-GB" b="0" dirty="0" err="1"/>
              <a:t>eres</a:t>
            </a:r>
            <a:r>
              <a:rPr lang="en-GB" b="0" dirty="0"/>
              <a:t>’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listen and repeat the key question word (include gesture if possible).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Display the word and get them to repeat one more time.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Reveal the sentence.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40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</a:t>
            </a:r>
            <a:r>
              <a:rPr lang="en-GB" b="0" dirty="0"/>
              <a:t>: 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‘</a:t>
            </a:r>
            <a:r>
              <a:rPr lang="en-GB" b="0" dirty="0" err="1"/>
              <a:t>cómo</a:t>
            </a:r>
            <a:r>
              <a:rPr lang="en-GB" b="0" dirty="0"/>
              <a:t>’ with “</a:t>
            </a:r>
            <a:r>
              <a:rPr lang="en-GB" b="0" dirty="0" err="1"/>
              <a:t>eres</a:t>
            </a:r>
            <a:r>
              <a:rPr lang="en-GB" b="0" dirty="0"/>
              <a:t>”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listen and repeat the key question word (include gesture if possible).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Display the word and get them to repeat one more time.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– insist on “in general” and tell pupils that this is usually translated in English as ‘What are you like?’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Reveal the sentence.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43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</a:t>
            </a:r>
            <a:r>
              <a:rPr lang="en-GB" b="0" dirty="0"/>
              <a:t>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soy + name versus soy + general trait to indicate the missing question word; to practise written production of two question words.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to remove the written support for </a:t>
            </a:r>
            <a:r>
              <a:rPr lang="en-GB" sz="12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n-GB" sz="12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lang="en-GB" sz="1200" b="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-GB" sz="12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¿</a:t>
            </a:r>
            <a:r>
              <a:rPr lang="en-GB" sz="12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lang="en-GB" sz="12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during the task, click on the instruction before listening (or at any time during the task) to make it disappear.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Do the example with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write 1-5.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listen. Pupils write the missing question word in Spanish and the answer in English.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Listen twice, as necessary.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</a:t>
            </a:r>
            <a:endParaRPr lang="en-GB" dirty="0"/>
          </a:p>
          <a:p>
            <a:pPr marL="0"/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 ¿[Cómo] eres?  | Soy seria.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1. ¿[Cómo] eres? | Soy muy divertido.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2. ¿[Quién] eres? | Soy Santi.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3. ¿[Quién] eres? | Soy Pilar.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4. ¿[Cómo] eres? | Soy inteligente.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5. ¿[Quién] eres?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| Soy Paula.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4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OPTIONAL (TIME PERMITTING)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Y3/4.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 (see final slide)</a:t>
            </a:r>
            <a:br>
              <a:rPr lang="en-GB" b="0" dirty="0"/>
            </a:br>
            <a:r>
              <a:rPr lang="en-GB" b="0" dirty="0"/>
              <a:t>2. They fill in the English meanings of any of the words they know, trying to reach 15 points in total.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pink. As this is the first lesson in Y5/6, </a:t>
            </a:r>
            <a:r>
              <a:rPr lang="en-GB" dirty="0"/>
              <a:t>words in green / blue are from Y3/4 SOW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DE5E8F0-3074-4A24-9073-AEBB7094406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45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BLANK GRID FOR PRINTING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DE5E8F0-3074-4A24-9073-AEBB7094406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48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[a]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‘casa’</a:t>
            </a:r>
            <a:r>
              <a:rPr lang="en-GB" dirty="0"/>
              <a:t> (with gesture, if using).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the picture and get pupils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in pairs.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This is a brief introduction to the SSC for this week.  Pupils will practise this and other SSC in the follow ups this week.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Gesture: </a:t>
            </a:r>
            <a:r>
              <a:rPr lang="en-GB" b="0" dirty="0"/>
              <a:t>form a triangular ‘roof’ above your head, touching your fingertips together.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43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[o]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[o]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‘dos’</a:t>
            </a:r>
            <a:r>
              <a:rPr lang="en-GB" dirty="0"/>
              <a:t> (with gesture, if using).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the picture and get pupils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in pairs.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This is a brief introduction to the SSC for this week.  Pupils will practise this and other SSC in the follow ups this week.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Gesture:</a:t>
            </a:r>
            <a:r>
              <a:rPr lang="en-GB" b="0" baseline="0" dirty="0"/>
              <a:t> two fingers (alternatively, thumb and index finger are the typical way for counting two in Spain)</a:t>
            </a:r>
            <a:endParaRPr lang="en-GB" b="0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70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[u]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[u]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</a:t>
            </a:r>
            <a:r>
              <a:rPr lang="en-GB" b="1" dirty="0" err="1"/>
              <a:t>universo</a:t>
            </a:r>
            <a:r>
              <a:rPr lang="en-GB" b="1" dirty="0"/>
              <a:t>’</a:t>
            </a:r>
            <a:r>
              <a:rPr lang="en-GB" dirty="0"/>
              <a:t> (with gesture, if using).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the picture and get pupils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in pairs.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This is a brief introduction to the SSC for this week.  Pupils will practise this and other SSC in the follow ups this week.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Gesture: </a:t>
            </a:r>
            <a:r>
              <a:rPr lang="en-GB" b="0" dirty="0"/>
              <a:t>hands start together above head and trace a large oval shape, hands meeting again at the bottom to complete it.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60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rtl="0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Timing: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 minutes</a:t>
            </a:r>
          </a:p>
          <a:p>
            <a:pPr marL="0" rtl="0"/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rtl="0"/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Aim: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 practise SSC 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[a] [o] [u]</a:t>
            </a:r>
            <a:endParaRPr lang="en-GB" b="0" dirty="0">
              <a:effectLst/>
            </a:endParaRPr>
          </a:p>
          <a:p>
            <a:pPr marL="0" rtl="0"/>
            <a:br>
              <a:rPr lang="en-GB" b="0" dirty="0">
                <a:effectLst/>
              </a:rPr>
            </a:b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Procedure:</a:t>
            </a:r>
            <a:endParaRPr lang="en-GB" b="0" dirty="0">
              <a:effectLst/>
            </a:endParaRPr>
          </a:p>
          <a:p>
            <a:pPr marL="0" rtl="0" fontAlgn="base">
              <a:buAutoNum type="arabicPeriod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to bring up SSC and elicit pronunciation and source word from pupils. </a:t>
            </a:r>
          </a:p>
          <a:p>
            <a:pPr marL="0" rtl="0" fontAlgn="base">
              <a:buAutoNum type="arabicPeriod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Click one more time to bring up source word.</a:t>
            </a:r>
          </a:p>
          <a:p>
            <a:pPr marL="0" rtl="0" fontAlgn="base">
              <a:buAutoNum type="arabicPeriod"/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Repeat with [a] + [u].</a:t>
            </a:r>
          </a:p>
          <a:p>
            <a:pPr marL="0" rtl="0"/>
            <a:br>
              <a:rPr lang="en-GB" b="0" dirty="0">
                <a:effectLst/>
              </a:rPr>
            </a:b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For further practice, pupils work in pairs. One student uses a gesture, the partner elicits the source word. </a:t>
            </a:r>
            <a:endParaRPr lang="en-GB" b="0" dirty="0">
              <a:effectLst/>
            </a:endParaRPr>
          </a:p>
          <a:p>
            <a:br>
              <a:rPr lang="en-GB" b="0" dirty="0">
                <a:effectLst/>
              </a:rPr>
            </a:br>
            <a:br>
              <a:rPr lang="en-GB" b="0" dirty="0">
                <a:effectLst/>
              </a:rPr>
            </a:br>
            <a:br>
              <a:rPr lang="en-GB" b="0" dirty="0">
                <a:effectLst/>
              </a:rPr>
            </a:br>
            <a:br>
              <a:rPr lang="en-GB" b="0" dirty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70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reintroduce buenos días / </a:t>
            </a:r>
            <a:r>
              <a:rPr lang="en-GB" b="0" dirty="0" err="1"/>
              <a:t>buenas</a:t>
            </a:r>
            <a:r>
              <a:rPr lang="en-GB" b="0" dirty="0"/>
              <a:t> </a:t>
            </a:r>
            <a:r>
              <a:rPr lang="en-GB" b="0" dirty="0" err="1"/>
              <a:t>tardes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Spanish phrase for ‘Good morning’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Bring up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Whole class repeats.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the steps with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862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Slide 2/2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37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question word ¿</a:t>
            </a:r>
            <a:r>
              <a:rPr lang="en-GB" b="0" dirty="0" err="1"/>
              <a:t>cómo</a:t>
            </a:r>
            <a:r>
              <a:rPr lang="en-GB" b="0" dirty="0"/>
              <a:t>?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listen and repeat the key question word (include gesture if possible).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Display the word and get them to repeat one more time.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Reveal the sentence – ‘</a:t>
            </a:r>
            <a:r>
              <a:rPr lang="en-GB" dirty="0" err="1"/>
              <a:t>estás</a:t>
            </a:r>
            <a:r>
              <a:rPr lang="en-GB" dirty="0"/>
              <a:t>’ and ‘hoy’ are revisited in this lesson (they are taught both in ‘</a:t>
            </a:r>
            <a:r>
              <a:rPr lang="en-GB" dirty="0" err="1"/>
              <a:t>amarillo</a:t>
            </a:r>
            <a:r>
              <a:rPr lang="en-GB" dirty="0"/>
              <a:t>’ and ‘rojo’). </a:t>
            </a: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40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revisit to be (</a:t>
            </a:r>
            <a:r>
              <a:rPr lang="en-GB" b="0" dirty="0" err="1"/>
              <a:t>estar</a:t>
            </a:r>
            <a:r>
              <a:rPr lang="en-GB" b="0" dirty="0"/>
              <a:t>) for mood / temporary state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“</a:t>
            </a:r>
            <a:r>
              <a:rPr lang="en-GB" dirty="0" err="1"/>
              <a:t>estar</a:t>
            </a:r>
            <a:r>
              <a:rPr lang="en-GB" dirty="0"/>
              <a:t>”, “estoy” and “está”. Make sure pupils are clear about the I / you pictures as these will come up in consecutive lessons.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Pupils were taught these words in Y3/4.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gif"/><Relationship Id="rId3" Type="http://schemas.openxmlformats.org/officeDocument/2006/relationships/image" Target="../media/image4.png"/><Relationship Id="rId7" Type="http://schemas.openxmlformats.org/officeDocument/2006/relationships/image" Target="../media/image23.gif"/><Relationship Id="rId12" Type="http://schemas.openxmlformats.org/officeDocument/2006/relationships/image" Target="../media/image28.gif"/><Relationship Id="rId17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5" Type="http://schemas.openxmlformats.org/officeDocument/2006/relationships/image" Target="../media/image3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image" Target="../media/image35.png"/><Relationship Id="rId10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5A8E78-5186-4A2D-99DA-2FE34578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270528"/>
            <a:ext cx="10515600" cy="770175"/>
          </a:xfrm>
        </p:spPr>
        <p:txBody>
          <a:bodyPr>
            <a:noAutofit/>
          </a:bodyPr>
          <a:lstStyle/>
          <a:p>
            <a:r>
              <a:rPr lang="en-GB" sz="80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lang="en-GB" sz="8000" dirty="0"/>
          </a:p>
        </p:txBody>
      </p:sp>
      <p:sp>
        <p:nvSpPr>
          <p:cNvPr id="12" name="Google Shape;166;p8">
            <a:extLst>
              <a:ext uri="{FF2B5EF4-FFF2-40B4-BE49-F238E27FC236}">
                <a16:creationId xmlns:a16="http://schemas.microsoft.com/office/drawing/2014/main" id="{95855602-6825-4915-9C47-1B8244E91C4F}"/>
              </a:ext>
            </a:extLst>
          </p:cNvPr>
          <p:cNvSpPr txBox="1"/>
          <p:nvPr/>
        </p:nvSpPr>
        <p:spPr>
          <a:xfrm>
            <a:off x="282562" y="1019707"/>
            <a:ext cx="8574359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[to be | being] (mood and temporary states)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68;p8">
            <a:extLst>
              <a:ext uri="{FF2B5EF4-FFF2-40B4-BE49-F238E27FC236}">
                <a16:creationId xmlns:a16="http://schemas.microsoft.com/office/drawing/2014/main" id="{81C153D0-C641-4324-B10F-2A5FC128AA41}"/>
              </a:ext>
            </a:extLst>
          </p:cNvPr>
          <p:cNvSpPr txBox="1"/>
          <p:nvPr/>
        </p:nvSpPr>
        <p:spPr>
          <a:xfrm>
            <a:off x="363956" y="1675563"/>
            <a:ext cx="114640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kumimoji="0" lang="en-GB" sz="28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mood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temporary state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9;p8">
            <a:extLst>
              <a:ext uri="{FF2B5EF4-FFF2-40B4-BE49-F238E27FC236}">
                <a16:creationId xmlns:a16="http://schemas.microsoft.com/office/drawing/2014/main" id="{7165801E-71B4-4034-9D7D-BBE52B6FDC4D}"/>
              </a:ext>
            </a:extLst>
          </p:cNvPr>
          <p:cNvSpPr txBox="1"/>
          <p:nvPr/>
        </p:nvSpPr>
        <p:spPr>
          <a:xfrm>
            <a:off x="333060" y="3039159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preparado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0;p8">
            <a:extLst>
              <a:ext uri="{FF2B5EF4-FFF2-40B4-BE49-F238E27FC236}">
                <a16:creationId xmlns:a16="http://schemas.microsoft.com/office/drawing/2014/main" id="{79C29472-3C5B-4E96-95B9-4F8BAC81CB50}"/>
              </a:ext>
            </a:extLst>
          </p:cNvPr>
          <p:cNvSpPr txBox="1"/>
          <p:nvPr/>
        </p:nvSpPr>
        <p:spPr>
          <a:xfrm>
            <a:off x="5242753" y="3039159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nervioso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1;p8" descr="C:\Users\wdj\Google Drive\Primary\Y5 SoW\From Tracy\Pronouns\i.png">
            <a:extLst>
              <a:ext uri="{FF2B5EF4-FFF2-40B4-BE49-F238E27FC236}">
                <a16:creationId xmlns:a16="http://schemas.microsoft.com/office/drawing/2014/main" id="{FD80488E-CCA5-477A-BD0E-368D2ABF43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6658" y="2549715"/>
            <a:ext cx="402934" cy="9540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72;p8">
            <a:extLst>
              <a:ext uri="{FF2B5EF4-FFF2-40B4-BE49-F238E27FC236}">
                <a16:creationId xmlns:a16="http://schemas.microsoft.com/office/drawing/2014/main" id="{F755C4DB-77BD-443F-B8EE-D984D477B194}"/>
              </a:ext>
            </a:extLst>
          </p:cNvPr>
          <p:cNvSpPr/>
          <p:nvPr/>
        </p:nvSpPr>
        <p:spPr>
          <a:xfrm>
            <a:off x="3874170" y="4884821"/>
            <a:ext cx="7628019" cy="1876927"/>
          </a:xfrm>
          <a:prstGeom prst="wedgeRoundRectCallout">
            <a:avLst>
              <a:gd name="adj1" fmla="val -36763"/>
              <a:gd name="adj2" fmla="val -78750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⚠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English, we often use a verb with ‘-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’ to talk about a temporary state (‘right now’). For example: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</a:t>
            </a: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feeling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sick.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</a:t>
            </a:r>
            <a:r>
              <a:rPr kumimoji="0" lang="en-GB" sz="2200" b="1" i="1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being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silly.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" name="Google Shape;173;p8">
            <a:extLst>
              <a:ext uri="{FF2B5EF4-FFF2-40B4-BE49-F238E27FC236}">
                <a16:creationId xmlns:a16="http://schemas.microsoft.com/office/drawing/2014/main" id="{027F7144-700E-4932-9C81-5A7F07F16CD8}"/>
              </a:ext>
            </a:extLst>
          </p:cNvPr>
          <p:cNvGrpSpPr/>
          <p:nvPr/>
        </p:nvGrpSpPr>
        <p:grpSpPr>
          <a:xfrm>
            <a:off x="8150408" y="2456627"/>
            <a:ext cx="869589" cy="1279729"/>
            <a:chOff x="300038" y="2473418"/>
            <a:chExt cx="660212" cy="820081"/>
          </a:xfrm>
        </p:grpSpPr>
        <p:pic>
          <p:nvPicPr>
            <p:cNvPr id="20" name="Google Shape;174;p8" descr="C:\Users\wdj\Google Drive\Primary\Y5 SoW\From Tracy\Pronouns\you.png">
              <a:extLst>
                <a:ext uri="{FF2B5EF4-FFF2-40B4-BE49-F238E27FC236}">
                  <a16:creationId xmlns:a16="http://schemas.microsoft.com/office/drawing/2014/main" id="{26364AFC-6A51-41D4-8201-5BB5EE6693C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51458"/>
            <a:stretch/>
          </p:blipFill>
          <p:spPr>
            <a:xfrm>
              <a:off x="300038" y="2479336"/>
              <a:ext cx="409646" cy="742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75;p8" descr="C:\Users\wdj\Google Drive\Primary\Y5 SoW\From Tracy\Pronouns\he.png">
              <a:extLst>
                <a:ext uri="{FF2B5EF4-FFF2-40B4-BE49-F238E27FC236}">
                  <a16:creationId xmlns:a16="http://schemas.microsoft.com/office/drawing/2014/main" id="{66F3F493-1AD7-48CF-844A-37B92D9AEA2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3709" r="38340"/>
            <a:stretch/>
          </p:blipFill>
          <p:spPr>
            <a:xfrm>
              <a:off x="650486" y="2473418"/>
              <a:ext cx="309764" cy="820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176;p8">
            <a:extLst>
              <a:ext uri="{FF2B5EF4-FFF2-40B4-BE49-F238E27FC236}">
                <a16:creationId xmlns:a16="http://schemas.microsoft.com/office/drawing/2014/main" id="{F955ABFF-5771-4B60-AA26-42492AAF90D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956" y="357351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77;p8">
            <a:extLst>
              <a:ext uri="{FF2B5EF4-FFF2-40B4-BE49-F238E27FC236}">
                <a16:creationId xmlns:a16="http://schemas.microsoft.com/office/drawing/2014/main" id="{CB7EF68A-7494-4D48-8AC7-175FD7205C24}"/>
              </a:ext>
            </a:extLst>
          </p:cNvPr>
          <p:cNvSpPr txBox="1"/>
          <p:nvPr/>
        </p:nvSpPr>
        <p:spPr>
          <a:xfrm>
            <a:off x="952710" y="3665614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ready.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178;p8">
            <a:extLst>
              <a:ext uri="{FF2B5EF4-FFF2-40B4-BE49-F238E27FC236}">
                <a16:creationId xmlns:a16="http://schemas.microsoft.com/office/drawing/2014/main" id="{8548CC68-3603-4896-BB1F-B26D29DD346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7504" y="360581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9;p8">
            <a:extLst>
              <a:ext uri="{FF2B5EF4-FFF2-40B4-BE49-F238E27FC236}">
                <a16:creationId xmlns:a16="http://schemas.microsoft.com/office/drawing/2014/main" id="{BFD85F91-F481-4665-B8C2-E00785D9F0C5}"/>
              </a:ext>
            </a:extLst>
          </p:cNvPr>
          <p:cNvSpPr txBox="1"/>
          <p:nvPr/>
        </p:nvSpPr>
        <p:spPr>
          <a:xfrm>
            <a:off x="5746258" y="3697915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are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nervous.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80;p8">
            <a:extLst>
              <a:ext uri="{FF2B5EF4-FFF2-40B4-BE49-F238E27FC236}">
                <a16:creationId xmlns:a16="http://schemas.microsoft.com/office/drawing/2014/main" id="{9A668950-7B13-44D4-8B86-EBC64FCCE720}"/>
              </a:ext>
            </a:extLst>
          </p:cNvPr>
          <p:cNvSpPr txBox="1"/>
          <p:nvPr/>
        </p:nvSpPr>
        <p:spPr>
          <a:xfrm>
            <a:off x="952709" y="4250546"/>
            <a:ext cx="42047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 am (feeling)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ready.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81;p8">
            <a:extLst>
              <a:ext uri="{FF2B5EF4-FFF2-40B4-BE49-F238E27FC236}">
                <a16:creationId xmlns:a16="http://schemas.microsoft.com/office/drawing/2014/main" id="{E46DD0FF-FBA4-423B-8759-189C1A57B7F5}"/>
              </a:ext>
            </a:extLst>
          </p:cNvPr>
          <p:cNvSpPr txBox="1"/>
          <p:nvPr/>
        </p:nvSpPr>
        <p:spPr>
          <a:xfrm>
            <a:off x="5792027" y="4245158"/>
            <a:ext cx="510839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7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re (feeling) </a:t>
            </a:r>
            <a:r>
              <a:rPr kumimoji="0" lang="en-GB" sz="2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nervous.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1199561" y="962803"/>
            <a:ext cx="782802" cy="3354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tabLst/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6557552" y="6511791"/>
            <a:ext cx="31480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Victoria Hobson  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219288" y="1361724"/>
            <a:ext cx="2825302" cy="883166"/>
          </a:xfrm>
          <a:prstGeom prst="wedgeRoundRectCallout">
            <a:avLst>
              <a:gd name="adj1" fmla="val -31623"/>
              <a:gd name="adj2" fmla="val 85105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E)</a:t>
            </a:r>
            <a:r>
              <a:rPr lang="en-GB" sz="2400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Estoy enfermo.</a:t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2495947" y="2728268"/>
            <a:ext cx="2651660" cy="1003898"/>
          </a:xfrm>
          <a:prstGeom prst="wedgeEllipseCallout">
            <a:avLst>
              <a:gd name="adj1" fmla="val 38227"/>
              <a:gd name="adj2" fmla="val 60748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Estás perfecto.</a:t>
            </a: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3312604" y="1158957"/>
            <a:ext cx="2651660" cy="1221386"/>
          </a:xfrm>
          <a:prstGeom prst="wedgeEllipseCallout">
            <a:avLst>
              <a:gd name="adj1" fmla="val -37612"/>
              <a:gd name="adj2" fmla="val 5812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779261" y="4141349"/>
            <a:ext cx="2368346" cy="923065"/>
          </a:xfrm>
          <a:prstGeom prst="wedgeRoundRectCallout">
            <a:avLst>
              <a:gd name="adj1" fmla="val 35044"/>
              <a:gd name="adj2" fmla="val 74206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Estás muy contenta.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219288" y="5220053"/>
            <a:ext cx="2276659" cy="1015662"/>
          </a:xfrm>
          <a:prstGeom prst="wedgeRoundRectCallout">
            <a:avLst>
              <a:gd name="adj1" fmla="val -31623"/>
              <a:gd name="adj2" fmla="val 85105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preparado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sp>
        <p:nvSpPr>
          <p:cNvPr id="194" name="Google Shape;194;p9"/>
          <p:cNvSpPr/>
          <p:nvPr/>
        </p:nvSpPr>
        <p:spPr>
          <a:xfrm>
            <a:off x="3191150" y="5628625"/>
            <a:ext cx="2057401" cy="883166"/>
          </a:xfrm>
          <a:prstGeom prst="wedgeRoundRectCallout">
            <a:avLst>
              <a:gd name="adj1" fmla="val 54403"/>
              <a:gd name="adj2" fmla="val 80144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¡Estás increíble!</a:t>
            </a:r>
            <a:endParaRPr sz="1600"/>
          </a:p>
        </p:txBody>
      </p:sp>
      <p:sp>
        <p:nvSpPr>
          <p:cNvPr id="195" name="Google Shape;195;p9"/>
          <p:cNvSpPr/>
          <p:nvPr/>
        </p:nvSpPr>
        <p:spPr>
          <a:xfrm>
            <a:off x="306325" y="3312503"/>
            <a:ext cx="1937077" cy="1300608"/>
          </a:xfrm>
          <a:prstGeom prst="wedgeEllipseCallout">
            <a:avLst>
              <a:gd name="adj1" fmla="val -31051"/>
              <a:gd name="adj2" fmla="val 62776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triste.</a:t>
            </a:r>
            <a:endParaRPr dirty="0"/>
          </a:p>
        </p:txBody>
      </p:sp>
      <p:sp>
        <p:nvSpPr>
          <p:cNvPr id="196" name="Google Shape;196;p9"/>
          <p:cNvSpPr txBox="1"/>
          <p:nvPr/>
        </p:nvSpPr>
        <p:spPr>
          <a:xfrm>
            <a:off x="64209" y="115717"/>
            <a:ext cx="120635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 las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frases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¿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sz="2400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7" name="Google Shape;197;p9"/>
          <p:cNvGraphicFramePr/>
          <p:nvPr>
            <p:extLst>
              <p:ext uri="{D42A27DB-BD31-4B8C-83A1-F6EECF244321}">
                <p14:modId xmlns:p14="http://schemas.microsoft.com/office/powerpoint/2010/main" val="286556941"/>
              </p:ext>
            </p:extLst>
          </p:nvPr>
        </p:nvGraphicFramePr>
        <p:xfrm>
          <a:off x="6320268" y="1504088"/>
          <a:ext cx="4690650" cy="4676200"/>
        </p:xfrm>
        <a:graphic>
          <a:graphicData uri="http://schemas.openxmlformats.org/drawingml/2006/table">
            <a:tbl>
              <a:tblPr firstRow="1" bandRow="1">
                <a:noFill/>
                <a:tableStyleId>{867671A9-5B60-4436-9809-B03CA503F38E}</a:tableStyleId>
              </a:tblPr>
              <a:tblGrid>
                <a:gridCol w="8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 profesor </a:t>
                      </a:r>
                      <a:r>
                        <a:rPr lang="en-GB" sz="2200" b="0" i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9" name="Google Shape;199;p9"/>
          <p:cNvSpPr txBox="1"/>
          <p:nvPr/>
        </p:nvSpPr>
        <p:spPr>
          <a:xfrm>
            <a:off x="3663930" y="1521779"/>
            <a:ext cx="23932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Estoy serio.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8262157" y="956351"/>
            <a:ext cx="20313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		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Picture 2" descr="Check Mark, Checkbox, Check, Tick, Yes">
            <a:extLst>
              <a:ext uri="{FF2B5EF4-FFF2-40B4-BE49-F238E27FC236}">
                <a16:creationId xmlns:a16="http://schemas.microsoft.com/office/drawing/2014/main" id="{55B138E1-EBAC-4F2D-938F-618A198B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21" y="973129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eck Mark, Checkbox, Check, Tick, Yes">
            <a:extLst>
              <a:ext uri="{FF2B5EF4-FFF2-40B4-BE49-F238E27FC236}">
                <a16:creationId xmlns:a16="http://schemas.microsoft.com/office/drawing/2014/main" id="{5F1DA0CE-6D43-40BA-A8F6-8EB52498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72" y="2500374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heck Mark, Checkbox, Check, Tick, Yes">
            <a:extLst>
              <a:ext uri="{FF2B5EF4-FFF2-40B4-BE49-F238E27FC236}">
                <a16:creationId xmlns:a16="http://schemas.microsoft.com/office/drawing/2014/main" id="{59BFAA56-659D-4B38-BACA-0B923BAB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58" y="2966512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eck Mark, Checkbox, Check, Tick, Yes">
            <a:extLst>
              <a:ext uri="{FF2B5EF4-FFF2-40B4-BE49-F238E27FC236}">
                <a16:creationId xmlns:a16="http://schemas.microsoft.com/office/drawing/2014/main" id="{99915B0B-E71C-41F5-9644-F966D1CA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25" y="3531896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heck Mark, Checkbox, Check, Tick, Yes">
            <a:extLst>
              <a:ext uri="{FF2B5EF4-FFF2-40B4-BE49-F238E27FC236}">
                <a16:creationId xmlns:a16="http://schemas.microsoft.com/office/drawing/2014/main" id="{52BC75E5-18A0-489D-9006-1C61D8D5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97" y="4049286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heck Mark, Checkbox, Check, Tick, Yes">
            <a:extLst>
              <a:ext uri="{FF2B5EF4-FFF2-40B4-BE49-F238E27FC236}">
                <a16:creationId xmlns:a16="http://schemas.microsoft.com/office/drawing/2014/main" id="{F2BFD424-5DA9-41B1-BEBD-310AEE45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598" y="4631748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heck Mark, Checkbox, Check, Tick, Yes">
            <a:extLst>
              <a:ext uri="{FF2B5EF4-FFF2-40B4-BE49-F238E27FC236}">
                <a16:creationId xmlns:a16="http://schemas.microsoft.com/office/drawing/2014/main" id="{EC0E0109-B3A5-48FA-B337-101CE7C9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57" y="5159650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heck Mark, Checkbox, Check, Tick, Yes">
            <a:extLst>
              <a:ext uri="{FF2B5EF4-FFF2-40B4-BE49-F238E27FC236}">
                <a16:creationId xmlns:a16="http://schemas.microsoft.com/office/drawing/2014/main" id="{7D46583A-5524-4E1D-BB2D-90CD2C44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377" y="5701379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oogle Shape;282;p13" descr="Reading, Book, Symbol, Icon, Reader, Man">
            <a:extLst>
              <a:ext uri="{FF2B5EF4-FFF2-40B4-BE49-F238E27FC236}">
                <a16:creationId xmlns:a16="http://schemas.microsoft.com/office/drawing/2014/main" id="{61F5E376-610F-44C4-A51D-AFADAD90ED15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194468" y="120244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9AFCC39-BA2B-4D1C-A81A-D89955B11E5D}"/>
              </a:ext>
            </a:extLst>
          </p:cNvPr>
          <p:cNvSpPr txBox="1"/>
          <p:nvPr/>
        </p:nvSpPr>
        <p:spPr>
          <a:xfrm>
            <a:off x="66010" y="620449"/>
            <a:ext cx="10524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the first Spanish lesson. How are we all feeling? What is the teacher saying?</a:t>
            </a:r>
            <a:r>
              <a:rPr lang="en-GB" sz="20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1199561" y="962803"/>
            <a:ext cx="782802" cy="3354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tabLst/>
              <a:defRPr/>
            </a:pP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  <a:endParaRPr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Google Shape;216;p10">
            <a:extLst>
              <a:ext uri="{FF2B5EF4-FFF2-40B4-BE49-F238E27FC236}">
                <a16:creationId xmlns:a16="http://schemas.microsoft.com/office/drawing/2014/main" id="{26D667F9-9CE2-4D64-A1A6-3D7ACE8DF7D3}"/>
              </a:ext>
            </a:extLst>
          </p:cNvPr>
          <p:cNvSpPr/>
          <p:nvPr/>
        </p:nvSpPr>
        <p:spPr>
          <a:xfrm>
            <a:off x="337757" y="189048"/>
            <a:ext cx="7351898" cy="1845229"/>
          </a:xfrm>
          <a:prstGeom prst="roundRect">
            <a:avLst>
              <a:gd name="adj" fmla="val 16667"/>
            </a:avLst>
          </a:prstGeom>
          <a:solidFill>
            <a:srgbClr val="65D7DD"/>
          </a:solidFill>
          <a:ln w="12700" cap="flat" cmpd="sng">
            <a:solidFill>
              <a:srgbClr val="65D7D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know that Spanish 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end in ‘</a:t>
            </a:r>
            <a:r>
              <a:rPr lang="en-GB" sz="24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change to end in ‘</a:t>
            </a:r>
            <a:r>
              <a:rPr lang="en-GB" sz="24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when the person being described is female. </a:t>
            </a:r>
            <a:endParaRPr lang="en-GB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adjective ends in </a:t>
            </a:r>
            <a:r>
              <a:rPr lang="en-GB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–e, 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can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either a masculine or feminine 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houn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36" name="Google Shape;217;p10">
            <a:extLst>
              <a:ext uri="{FF2B5EF4-FFF2-40B4-BE49-F238E27FC236}">
                <a16:creationId xmlns:a16="http://schemas.microsoft.com/office/drawing/2014/main" id="{CFE89635-EBDD-4369-83B1-E7ED41D39081}"/>
              </a:ext>
            </a:extLst>
          </p:cNvPr>
          <p:cNvSpPr txBox="1"/>
          <p:nvPr/>
        </p:nvSpPr>
        <p:spPr>
          <a:xfrm>
            <a:off x="6557552" y="6511791"/>
            <a:ext cx="31480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Gothic"/>
              <a:buNone/>
            </a:pPr>
            <a:r>
              <a:rPr lang="en-GB"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Victoria Hobson  </a:t>
            </a:r>
            <a:endParaRPr/>
          </a:p>
        </p:txBody>
      </p:sp>
      <p:sp>
        <p:nvSpPr>
          <p:cNvPr id="37" name="Google Shape;218;p10">
            <a:extLst>
              <a:ext uri="{FF2B5EF4-FFF2-40B4-BE49-F238E27FC236}">
                <a16:creationId xmlns:a16="http://schemas.microsoft.com/office/drawing/2014/main" id="{7C923C09-7309-425B-9D42-EB86E576C9B9}"/>
              </a:ext>
            </a:extLst>
          </p:cNvPr>
          <p:cNvSpPr/>
          <p:nvPr/>
        </p:nvSpPr>
        <p:spPr>
          <a:xfrm>
            <a:off x="196614" y="3330937"/>
            <a:ext cx="2825302" cy="883166"/>
          </a:xfrm>
          <a:prstGeom prst="wedgeRoundRectCallout">
            <a:avLst>
              <a:gd name="adj1" fmla="val -31623"/>
              <a:gd name="adj2" fmla="val 85105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E)</a:t>
            </a:r>
            <a:r>
              <a:rPr lang="en-GB" sz="24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enfermo</a:t>
            </a:r>
            <a:r>
              <a:rPr lang="en-GB" sz="24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38" name="Google Shape;219;p10">
            <a:extLst>
              <a:ext uri="{FF2B5EF4-FFF2-40B4-BE49-F238E27FC236}">
                <a16:creationId xmlns:a16="http://schemas.microsoft.com/office/drawing/2014/main" id="{F293CB39-5068-4B8D-9EB5-D52C696AF58D}"/>
              </a:ext>
            </a:extLst>
          </p:cNvPr>
          <p:cNvSpPr/>
          <p:nvPr/>
        </p:nvSpPr>
        <p:spPr>
          <a:xfrm>
            <a:off x="178817" y="4542967"/>
            <a:ext cx="2651660" cy="1003898"/>
          </a:xfrm>
          <a:prstGeom prst="wedgeEllipseCallout">
            <a:avLst>
              <a:gd name="adj1" fmla="val 64090"/>
              <a:gd name="adj2" fmla="val -47415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perfecto.</a:t>
            </a:r>
            <a:endParaRPr dirty="0"/>
          </a:p>
        </p:txBody>
      </p:sp>
      <p:sp>
        <p:nvSpPr>
          <p:cNvPr id="39" name="Google Shape;220;p10">
            <a:extLst>
              <a:ext uri="{FF2B5EF4-FFF2-40B4-BE49-F238E27FC236}">
                <a16:creationId xmlns:a16="http://schemas.microsoft.com/office/drawing/2014/main" id="{C9C1488C-193A-4AF3-AD18-8A486D474D19}"/>
              </a:ext>
            </a:extLst>
          </p:cNvPr>
          <p:cNvSpPr/>
          <p:nvPr/>
        </p:nvSpPr>
        <p:spPr>
          <a:xfrm>
            <a:off x="3289930" y="3310438"/>
            <a:ext cx="2651660" cy="1039117"/>
          </a:xfrm>
          <a:prstGeom prst="wedgeEllipseCallout">
            <a:avLst>
              <a:gd name="adj1" fmla="val -37612"/>
              <a:gd name="adj2" fmla="val 58120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221;p10">
            <a:extLst>
              <a:ext uri="{FF2B5EF4-FFF2-40B4-BE49-F238E27FC236}">
                <a16:creationId xmlns:a16="http://schemas.microsoft.com/office/drawing/2014/main" id="{DDF765BB-600A-4088-B1B5-5BB5393FAEBB}"/>
              </a:ext>
            </a:extLst>
          </p:cNvPr>
          <p:cNvSpPr/>
          <p:nvPr/>
        </p:nvSpPr>
        <p:spPr>
          <a:xfrm>
            <a:off x="5558973" y="4431957"/>
            <a:ext cx="2057401" cy="883166"/>
          </a:xfrm>
          <a:prstGeom prst="wedgeRoundRectCallout">
            <a:avLst>
              <a:gd name="adj1" fmla="val 35044"/>
              <a:gd name="adj2" fmla="val 74206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222;p10">
            <a:extLst>
              <a:ext uri="{FF2B5EF4-FFF2-40B4-BE49-F238E27FC236}">
                <a16:creationId xmlns:a16="http://schemas.microsoft.com/office/drawing/2014/main" id="{48D6D81F-F739-4DAB-986B-9E95359E6AA1}"/>
              </a:ext>
            </a:extLst>
          </p:cNvPr>
          <p:cNvSpPr/>
          <p:nvPr/>
        </p:nvSpPr>
        <p:spPr>
          <a:xfrm>
            <a:off x="366317" y="5762148"/>
            <a:ext cx="4190494" cy="689102"/>
          </a:xfrm>
          <a:prstGeom prst="wedgeRoundRectCallout">
            <a:avLst>
              <a:gd name="adj1" fmla="val 16614"/>
              <a:gd name="adj2" fmla="val -99105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preparado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sp>
        <p:nvSpPr>
          <p:cNvPr id="42" name="Google Shape;223;p10">
            <a:extLst>
              <a:ext uri="{FF2B5EF4-FFF2-40B4-BE49-F238E27FC236}">
                <a16:creationId xmlns:a16="http://schemas.microsoft.com/office/drawing/2014/main" id="{40722273-E352-419A-9D93-B70CD9256CCF}"/>
              </a:ext>
            </a:extLst>
          </p:cNvPr>
          <p:cNvSpPr/>
          <p:nvPr/>
        </p:nvSpPr>
        <p:spPr>
          <a:xfrm>
            <a:off x="4951709" y="5555564"/>
            <a:ext cx="2057401" cy="883166"/>
          </a:xfrm>
          <a:prstGeom prst="wedgeRoundRectCallout">
            <a:avLst>
              <a:gd name="adj1" fmla="val 54403"/>
              <a:gd name="adj2" fmla="val 80144"/>
              <a:gd name="adj3" fmla="val 16667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¡Estás increíble!</a:t>
            </a:r>
            <a:endParaRPr/>
          </a:p>
        </p:txBody>
      </p:sp>
      <p:sp>
        <p:nvSpPr>
          <p:cNvPr id="43" name="Google Shape;224;p10">
            <a:extLst>
              <a:ext uri="{FF2B5EF4-FFF2-40B4-BE49-F238E27FC236}">
                <a16:creationId xmlns:a16="http://schemas.microsoft.com/office/drawing/2014/main" id="{447567CE-E1D6-4E2F-9383-D883D65F03AF}"/>
              </a:ext>
            </a:extLst>
          </p:cNvPr>
          <p:cNvSpPr/>
          <p:nvPr/>
        </p:nvSpPr>
        <p:spPr>
          <a:xfrm>
            <a:off x="3289930" y="4514631"/>
            <a:ext cx="2128364" cy="992932"/>
          </a:xfrm>
          <a:prstGeom prst="wedgeEllipseCallout">
            <a:avLst>
              <a:gd name="adj1" fmla="val 52541"/>
              <a:gd name="adj2" fmla="val -58794"/>
            </a:avLst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4" name="Google Shape;225;p10">
            <a:extLst>
              <a:ext uri="{FF2B5EF4-FFF2-40B4-BE49-F238E27FC236}">
                <a16:creationId xmlns:a16="http://schemas.microsoft.com/office/drawing/2014/main" id="{557A0C9D-6879-4336-8BB4-B10D24723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229678"/>
              </p:ext>
            </p:extLst>
          </p:nvPr>
        </p:nvGraphicFramePr>
        <p:xfrm>
          <a:off x="7689655" y="1991475"/>
          <a:ext cx="4357825" cy="4700450"/>
        </p:xfrm>
        <a:graphic>
          <a:graphicData uri="http://schemas.openxmlformats.org/drawingml/2006/table">
            <a:tbl>
              <a:tblPr firstRow="1" bandRow="1">
                <a:noFill/>
                <a:tableStyleId>{867671A9-5B60-4436-9809-B03CA503F38E}</a:tableStyleId>
              </a:tblPr>
              <a:tblGrid>
                <a:gridCol w="54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masculino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femenino</a:t>
                      </a: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los dos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b="1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" name="Google Shape;226;p10">
            <a:extLst>
              <a:ext uri="{FF2B5EF4-FFF2-40B4-BE49-F238E27FC236}">
                <a16:creationId xmlns:a16="http://schemas.microsoft.com/office/drawing/2014/main" id="{DF9AD965-1726-44CD-BA5A-29B7075557ED}"/>
              </a:ext>
            </a:extLst>
          </p:cNvPr>
          <p:cNvSpPr txBox="1"/>
          <p:nvPr/>
        </p:nvSpPr>
        <p:spPr>
          <a:xfrm>
            <a:off x="3599052" y="3610274"/>
            <a:ext cx="27876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Estoy serio.</a:t>
            </a:r>
            <a:endParaRPr/>
          </a:p>
        </p:txBody>
      </p:sp>
      <p:sp>
        <p:nvSpPr>
          <p:cNvPr id="46" name="Google Shape;229;p10">
            <a:extLst>
              <a:ext uri="{FF2B5EF4-FFF2-40B4-BE49-F238E27FC236}">
                <a16:creationId xmlns:a16="http://schemas.microsoft.com/office/drawing/2014/main" id="{78ADAED7-B502-4B1A-AA37-576501D8D9C6}"/>
              </a:ext>
            </a:extLst>
          </p:cNvPr>
          <p:cNvSpPr txBox="1"/>
          <p:nvPr/>
        </p:nvSpPr>
        <p:spPr>
          <a:xfrm>
            <a:off x="7791640" y="1509649"/>
            <a:ext cx="20313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		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238;p10" descr="Jigsaw, Puzzle, Piece, Game, Concept, Solution">
            <a:extLst>
              <a:ext uri="{FF2B5EF4-FFF2-40B4-BE49-F238E27FC236}">
                <a16:creationId xmlns:a16="http://schemas.microsoft.com/office/drawing/2014/main" id="{EA6F7E3C-B4CD-4AAA-A042-25C9CEA2F5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355" y="957950"/>
            <a:ext cx="819029" cy="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239;p10">
            <a:extLst>
              <a:ext uri="{FF2B5EF4-FFF2-40B4-BE49-F238E27FC236}">
                <a16:creationId xmlns:a16="http://schemas.microsoft.com/office/drawing/2014/main" id="{36534589-BE07-4DB9-A842-7B475D10806B}"/>
              </a:ext>
            </a:extLst>
          </p:cNvPr>
          <p:cNvSpPr txBox="1"/>
          <p:nvPr/>
        </p:nvSpPr>
        <p:spPr>
          <a:xfrm>
            <a:off x="144513" y="2294844"/>
            <a:ext cx="745385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 las frases otra vez: </a:t>
            </a:r>
            <a:r>
              <a:rPr lang="en-GB" sz="23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 masculino, femenino o los dos?</a:t>
            </a:r>
            <a:endParaRPr sz="23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40;p10">
            <a:extLst>
              <a:ext uri="{FF2B5EF4-FFF2-40B4-BE49-F238E27FC236}">
                <a16:creationId xmlns:a16="http://schemas.microsoft.com/office/drawing/2014/main" id="{A62BC0D4-AC5E-4F2C-9F20-D2A8D863A44F}"/>
              </a:ext>
            </a:extLst>
          </p:cNvPr>
          <p:cNvSpPr txBox="1"/>
          <p:nvPr/>
        </p:nvSpPr>
        <p:spPr>
          <a:xfrm>
            <a:off x="3459008" y="4604388"/>
            <a:ext cx="181361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</a:t>
            </a:r>
            <a:r>
              <a:rPr lang="en-GB" sz="2400" b="1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triste.</a:t>
            </a:r>
            <a:endParaRPr sz="1600" dirty="0"/>
          </a:p>
        </p:txBody>
      </p:sp>
      <p:sp>
        <p:nvSpPr>
          <p:cNvPr id="58" name="Google Shape;241;p10">
            <a:extLst>
              <a:ext uri="{FF2B5EF4-FFF2-40B4-BE49-F238E27FC236}">
                <a16:creationId xmlns:a16="http://schemas.microsoft.com/office/drawing/2014/main" id="{F87321B7-2483-499D-BA3A-FDCBC200AF45}"/>
              </a:ext>
            </a:extLst>
          </p:cNvPr>
          <p:cNvSpPr txBox="1"/>
          <p:nvPr/>
        </p:nvSpPr>
        <p:spPr>
          <a:xfrm>
            <a:off x="5685689" y="4488543"/>
            <a:ext cx="22869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Estás muy contenta.</a:t>
            </a:r>
            <a:endParaRPr/>
          </a:p>
        </p:txBody>
      </p:sp>
      <p:pic>
        <p:nvPicPr>
          <p:cNvPr id="59" name="Picture 2" descr="Check Mark, Checkbox, Check, Tick, Yes">
            <a:extLst>
              <a:ext uri="{FF2B5EF4-FFF2-40B4-BE49-F238E27FC236}">
                <a16:creationId xmlns:a16="http://schemas.microsoft.com/office/drawing/2014/main" id="{AA4293ED-65DC-4DDC-A46C-8FDE701F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68" y="1492365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heck Mark, Checkbox, Check, Tick, Yes">
            <a:extLst>
              <a:ext uri="{FF2B5EF4-FFF2-40B4-BE49-F238E27FC236}">
                <a16:creationId xmlns:a16="http://schemas.microsoft.com/office/drawing/2014/main" id="{CDEFF28F-32ED-4FBF-B5AB-607ADA60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90" y="2964440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heck Mark, Checkbox, Check, Tick, Yes">
            <a:extLst>
              <a:ext uri="{FF2B5EF4-FFF2-40B4-BE49-F238E27FC236}">
                <a16:creationId xmlns:a16="http://schemas.microsoft.com/office/drawing/2014/main" id="{0C38920C-0B34-4936-9A34-E3712E85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09" y="3493021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heck Mark, Checkbox, Check, Tick, Yes">
            <a:extLst>
              <a:ext uri="{FF2B5EF4-FFF2-40B4-BE49-F238E27FC236}">
                <a16:creationId xmlns:a16="http://schemas.microsoft.com/office/drawing/2014/main" id="{558A6CC3-2D4E-4B41-A826-2C1BD2CA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08" y="4038499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heck Mark, Checkbox, Check, Tick, Yes">
            <a:extLst>
              <a:ext uri="{FF2B5EF4-FFF2-40B4-BE49-F238E27FC236}">
                <a16:creationId xmlns:a16="http://schemas.microsoft.com/office/drawing/2014/main" id="{95A592AD-D537-40D8-9F95-904F10F73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001" y="4545480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heck Mark, Checkbox, Check, Tick, Yes">
            <a:extLst>
              <a:ext uri="{FF2B5EF4-FFF2-40B4-BE49-F238E27FC236}">
                <a16:creationId xmlns:a16="http://schemas.microsoft.com/office/drawing/2014/main" id="{98F86046-BFE5-446D-97F3-C396A44F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482" y="5146325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heck Mark, Checkbox, Check, Tick, Yes">
            <a:extLst>
              <a:ext uri="{FF2B5EF4-FFF2-40B4-BE49-F238E27FC236}">
                <a16:creationId xmlns:a16="http://schemas.microsoft.com/office/drawing/2014/main" id="{C23E6FE8-5E5A-4259-934A-2EBA9BBA5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02" y="5670068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heck Mark, Checkbox, Check, Tick, Yes">
            <a:extLst>
              <a:ext uri="{FF2B5EF4-FFF2-40B4-BE49-F238E27FC236}">
                <a16:creationId xmlns:a16="http://schemas.microsoft.com/office/drawing/2014/main" id="{87BCDA33-5105-4E61-A7C1-082C5891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001" y="6238460"/>
            <a:ext cx="437133" cy="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oogle Shape;282;p13" descr="Reading, Book, Symbol, Icon, Reader, Man">
            <a:extLst>
              <a:ext uri="{FF2B5EF4-FFF2-40B4-BE49-F238E27FC236}">
                <a16:creationId xmlns:a16="http://schemas.microsoft.com/office/drawing/2014/main" id="{565C997F-58FC-436C-99D9-E9F8EABAF7F5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175418" y="120244"/>
            <a:ext cx="782801" cy="7828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2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319;p15" descr="Speech Icon, Voice, Talking, Audio, Speech">
            <a:extLst>
              <a:ext uri="{FF2B5EF4-FFF2-40B4-BE49-F238E27FC236}">
                <a16:creationId xmlns:a16="http://schemas.microsoft.com/office/drawing/2014/main" id="{75D20AA2-20BD-45CC-92EA-99063B5F15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A156E-DBED-4D9E-8053-B89D5F5A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591" y="1063135"/>
            <a:ext cx="1096294" cy="392751"/>
          </a:xfrm>
          <a:solidFill>
            <a:srgbClr val="86CFE2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Google Shape;247;p11">
            <a:extLst>
              <a:ext uri="{FF2B5EF4-FFF2-40B4-BE49-F238E27FC236}">
                <a16:creationId xmlns:a16="http://schemas.microsoft.com/office/drawing/2014/main" id="{92E5D832-2508-49B3-B30C-4C251BB2A08A}"/>
              </a:ext>
            </a:extLst>
          </p:cNvPr>
          <p:cNvSpPr txBox="1"/>
          <p:nvPr/>
        </p:nvSpPr>
        <p:spPr>
          <a:xfrm>
            <a:off x="4374365" y="1732739"/>
            <a:ext cx="6631092" cy="516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seri</a:t>
            </a:r>
            <a:r>
              <a:rPr lang="en-GB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content</a:t>
            </a:r>
            <a:r>
              <a:rPr lang="en-GB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perfect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perfect</a:t>
            </a:r>
            <a:r>
              <a:rPr lang="en-GB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enferm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enferm</a:t>
            </a:r>
            <a:r>
              <a:rPr lang="en-GB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pesad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		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pesad</a:t>
            </a:r>
            <a:r>
              <a:rPr lang="en-GB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</a:t>
            </a:r>
            <a:r>
              <a:rPr lang="en-GB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trist</a:t>
            </a:r>
            <a:r>
              <a:rPr lang="en-GB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</a:t>
            </a:r>
            <a:r>
              <a:rPr lang="en-GB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GB"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</a:t>
            </a:r>
            <a:r>
              <a:rPr lang="en-GB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32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48;p11">
            <a:extLst>
              <a:ext uri="{FF2B5EF4-FFF2-40B4-BE49-F238E27FC236}">
                <a16:creationId xmlns:a16="http://schemas.microsoft.com/office/drawing/2014/main" id="{BA148FE9-601A-40E4-9259-67725EF768F3}"/>
              </a:ext>
            </a:extLst>
          </p:cNvPr>
          <p:cNvSpPr txBox="1"/>
          <p:nvPr/>
        </p:nvSpPr>
        <p:spPr>
          <a:xfrm>
            <a:off x="486053" y="180002"/>
            <a:ext cx="120635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</a:t>
            </a:r>
            <a:r>
              <a:rPr lang="en-GB" sz="3600" b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hoy?</a:t>
            </a:r>
            <a:endParaRPr sz="3600" b="1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249;p11">
            <a:extLst>
              <a:ext uri="{FF2B5EF4-FFF2-40B4-BE49-F238E27FC236}">
                <a16:creationId xmlns:a16="http://schemas.microsoft.com/office/drawing/2014/main" id="{A83FAFF8-E959-48CC-A27D-CCFBB2025E61}"/>
              </a:ext>
            </a:extLst>
          </p:cNvPr>
          <p:cNvSpPr txBox="1"/>
          <p:nvPr/>
        </p:nvSpPr>
        <p:spPr>
          <a:xfrm>
            <a:off x="363978" y="945909"/>
            <a:ext cx="107981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¡Buenos días! / ¡Buenas tardes! / ¡Hola!</a:t>
            </a:r>
            <a:r>
              <a:rPr lang="en-GB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 señor/señora 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250;p11">
            <a:extLst>
              <a:ext uri="{FF2B5EF4-FFF2-40B4-BE49-F238E27FC236}">
                <a16:creationId xmlns:a16="http://schemas.microsoft.com/office/drawing/2014/main" id="{EB4F7723-9F56-49D2-9FC6-88B2411D13E5}"/>
              </a:ext>
            </a:extLst>
          </p:cNvPr>
          <p:cNvSpPr txBox="1"/>
          <p:nvPr/>
        </p:nvSpPr>
        <p:spPr>
          <a:xfrm>
            <a:off x="470523" y="1755638"/>
            <a:ext cx="32816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</a:t>
            </a:r>
            <a:r>
              <a:rPr lang="en-GB" sz="4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800" b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4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4" name="Google Shape;254;p11">
            <a:extLst>
              <a:ext uri="{FF2B5EF4-FFF2-40B4-BE49-F238E27FC236}">
                <a16:creationId xmlns:a16="http://schemas.microsoft.com/office/drawing/2014/main" id="{4A2DD7B7-E8CE-4E49-B926-E9CDD225E499}"/>
              </a:ext>
            </a:extLst>
          </p:cNvPr>
          <p:cNvSpPr txBox="1"/>
          <p:nvPr/>
        </p:nvSpPr>
        <p:spPr>
          <a:xfrm>
            <a:off x="470523" y="2609036"/>
            <a:ext cx="26709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 I am (feeling)</a:t>
            </a:r>
            <a:endParaRPr sz="2000" b="1" i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BB3E5-1053-4932-A688-AF4886D0A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802" y="1743838"/>
            <a:ext cx="876042" cy="83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4610C-B5D7-4DB6-A7EC-86C0486A7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706" y="1759464"/>
            <a:ext cx="876042" cy="834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9DC89-22FB-4FE5-A7B9-D96709041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7346" y="6049958"/>
            <a:ext cx="778574" cy="78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D6000-3815-4C06-B110-CA76F6A86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999" y="6060706"/>
            <a:ext cx="778574" cy="781238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EAC57F82-55A1-4230-986A-9227AB881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8532" y="4038610"/>
            <a:ext cx="778575" cy="634283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BF3B2978-A095-4106-AE39-E6771248F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057" y="3975928"/>
            <a:ext cx="932457" cy="7596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538CCC-B1FD-4DC9-BE9E-20A90A97A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0953" y="5348719"/>
            <a:ext cx="893904" cy="7848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C413567-ACC1-41EB-A755-D57D168396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6869" y="5423945"/>
            <a:ext cx="876043" cy="7692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2EE23B-15FA-4573-BBFF-0B7D72D383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0245" y="2402515"/>
            <a:ext cx="916876" cy="780255"/>
          </a:xfrm>
          <a:prstGeom prst="rect">
            <a:avLst/>
          </a:prstGeom>
        </p:spPr>
      </p:pic>
      <p:pic>
        <p:nvPicPr>
          <p:cNvPr id="47" name="Picture 46" descr="Circle&#10;&#10;Description automatically generated">
            <a:extLst>
              <a:ext uri="{FF2B5EF4-FFF2-40B4-BE49-F238E27FC236}">
                <a16:creationId xmlns:a16="http://schemas.microsoft.com/office/drawing/2014/main" id="{EA64EFCB-FD51-4A32-BD6C-22C55A5298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8879" y="2495928"/>
            <a:ext cx="851229" cy="724390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9ABC7B6-6B0B-4F5D-AE05-2B5C929E96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7951" y="4622511"/>
            <a:ext cx="893904" cy="771005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F6971AE-3FD0-4264-A40F-DCAEA2D6E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6472" y="4632588"/>
            <a:ext cx="916770" cy="790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409F0D-12F9-41A8-B913-18ABC2C9DC1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057" y="3112570"/>
            <a:ext cx="1014026" cy="888178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07ECBE8-6F1B-42D3-A40A-2B5E92D7BE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41514" y="3108320"/>
            <a:ext cx="1014026" cy="8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270528"/>
            <a:ext cx="10515600" cy="770175"/>
          </a:xfrm>
        </p:spPr>
        <p:txBody>
          <a:bodyPr>
            <a:noAutofit/>
          </a:bodyPr>
          <a:lstStyle/>
          <a:p>
            <a:r>
              <a:rPr lang="en-GB" sz="80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lang="en-GB" sz="8000" dirty="0"/>
          </a:p>
        </p:txBody>
      </p:sp>
      <p:sp>
        <p:nvSpPr>
          <p:cNvPr id="12" name="Google Shape;166;p8">
            <a:extLst>
              <a:ext uri="{FF2B5EF4-FFF2-40B4-BE49-F238E27FC236}">
                <a16:creationId xmlns:a16="http://schemas.microsoft.com/office/drawing/2014/main" id="{95855602-6825-4915-9C47-1B8244E91C4F}"/>
              </a:ext>
            </a:extLst>
          </p:cNvPr>
          <p:cNvSpPr txBox="1"/>
          <p:nvPr/>
        </p:nvSpPr>
        <p:spPr>
          <a:xfrm>
            <a:off x="282562" y="1019707"/>
            <a:ext cx="7451738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 | being] (with permanent traits)</a:t>
            </a:r>
          </a:p>
        </p:txBody>
      </p:sp>
      <p:sp>
        <p:nvSpPr>
          <p:cNvPr id="22" name="Google Shape;267;p12">
            <a:extLst>
              <a:ext uri="{FF2B5EF4-FFF2-40B4-BE49-F238E27FC236}">
                <a16:creationId xmlns:a16="http://schemas.microsoft.com/office/drawing/2014/main" id="{8B53A1ED-70FC-46B9-8649-590C0F169B60}"/>
              </a:ext>
            </a:extLst>
          </p:cNvPr>
          <p:cNvSpPr txBox="1"/>
          <p:nvPr/>
        </p:nvSpPr>
        <p:spPr>
          <a:xfrm>
            <a:off x="282562" y="2258620"/>
            <a:ext cx="1182804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lang="en-GB" sz="28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permanent traits</a:t>
            </a:r>
            <a:r>
              <a:rPr lang="en-GB" sz="280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68;p12">
            <a:extLst>
              <a:ext uri="{FF2B5EF4-FFF2-40B4-BE49-F238E27FC236}">
                <a16:creationId xmlns:a16="http://schemas.microsoft.com/office/drawing/2014/main" id="{18BF18D9-C089-480A-B4F3-F7FE81AD83B4}"/>
              </a:ext>
            </a:extLst>
          </p:cNvPr>
          <p:cNvSpPr txBox="1"/>
          <p:nvPr/>
        </p:nvSpPr>
        <p:spPr>
          <a:xfrm>
            <a:off x="333060" y="3421163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Soy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69;p12">
            <a:extLst>
              <a:ext uri="{FF2B5EF4-FFF2-40B4-BE49-F238E27FC236}">
                <a16:creationId xmlns:a16="http://schemas.microsoft.com/office/drawing/2014/main" id="{7C03A184-7A8C-4635-B1E8-692F7FF6403E}"/>
              </a:ext>
            </a:extLst>
          </p:cNvPr>
          <p:cNvSpPr txBox="1"/>
          <p:nvPr/>
        </p:nvSpPr>
        <p:spPr>
          <a:xfrm>
            <a:off x="5242753" y="3421163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Eres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rápido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270;p12" descr="C:\Users\wdj\Google Drive\Primary\Y5 SoW\From Tracy\Pronouns\i.png">
            <a:extLst>
              <a:ext uri="{FF2B5EF4-FFF2-40B4-BE49-F238E27FC236}">
                <a16:creationId xmlns:a16="http://schemas.microsoft.com/office/drawing/2014/main" id="{BBF13320-667C-405C-AB2F-805E45F45F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5219" y="3043796"/>
            <a:ext cx="402934" cy="954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271;p12">
            <a:extLst>
              <a:ext uri="{FF2B5EF4-FFF2-40B4-BE49-F238E27FC236}">
                <a16:creationId xmlns:a16="http://schemas.microsoft.com/office/drawing/2014/main" id="{4C31DCD3-3E67-45A1-92B6-39955F167073}"/>
              </a:ext>
            </a:extLst>
          </p:cNvPr>
          <p:cNvGrpSpPr/>
          <p:nvPr/>
        </p:nvGrpSpPr>
        <p:grpSpPr>
          <a:xfrm>
            <a:off x="8289573" y="2931719"/>
            <a:ext cx="869589" cy="1279729"/>
            <a:chOff x="300038" y="2473418"/>
            <a:chExt cx="660212" cy="820081"/>
          </a:xfrm>
        </p:grpSpPr>
        <p:pic>
          <p:nvPicPr>
            <p:cNvPr id="33" name="Google Shape;272;p12" descr="C:\Users\wdj\Google Drive\Primary\Y5 SoW\From Tracy\Pronouns\you.png">
              <a:extLst>
                <a:ext uri="{FF2B5EF4-FFF2-40B4-BE49-F238E27FC236}">
                  <a16:creationId xmlns:a16="http://schemas.microsoft.com/office/drawing/2014/main" id="{A84AD4DA-1119-432C-A6F9-8DB72C1E11E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51458"/>
            <a:stretch/>
          </p:blipFill>
          <p:spPr>
            <a:xfrm>
              <a:off x="300038" y="2479336"/>
              <a:ext cx="409646" cy="742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73;p12" descr="C:\Users\wdj\Google Drive\Primary\Y5 SoW\From Tracy\Pronouns\he.png">
              <a:extLst>
                <a:ext uri="{FF2B5EF4-FFF2-40B4-BE49-F238E27FC236}">
                  <a16:creationId xmlns:a16="http://schemas.microsoft.com/office/drawing/2014/main" id="{DC893A7F-7A0C-4F00-8D19-39A00B18E8F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3709" r="38340"/>
            <a:stretch/>
          </p:blipFill>
          <p:spPr>
            <a:xfrm>
              <a:off x="650486" y="2473418"/>
              <a:ext cx="309764" cy="8200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274;p12">
            <a:extLst>
              <a:ext uri="{FF2B5EF4-FFF2-40B4-BE49-F238E27FC236}">
                <a16:creationId xmlns:a16="http://schemas.microsoft.com/office/drawing/2014/main" id="{18B7303D-21A2-4A8F-B7A4-8BC72FC6551A}"/>
              </a:ext>
            </a:extLst>
          </p:cNvPr>
          <p:cNvSpPr/>
          <p:nvPr/>
        </p:nvSpPr>
        <p:spPr>
          <a:xfrm>
            <a:off x="6557588" y="5123793"/>
            <a:ext cx="5494711" cy="1594507"/>
          </a:xfrm>
          <a:prstGeom prst="wedgeRoundRectCallout">
            <a:avLst>
              <a:gd name="adj1" fmla="val -36763"/>
              <a:gd name="adj2" fmla="val -78750"/>
              <a:gd name="adj3" fmla="val 16667"/>
            </a:avLst>
          </a:prstGeom>
          <a:solidFill>
            <a:srgbClr val="2BC0C7"/>
          </a:solidFill>
          <a:ln w="12700" cap="flat" cmpd="sng">
            <a:solidFill>
              <a:srgbClr val="2BC0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already seen that the verb </a:t>
            </a:r>
            <a:r>
              <a:rPr lang="en-GB" sz="24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lang="en-GB" sz="2400" b="1" i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lang="en-GB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4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mood</a:t>
            </a:r>
            <a:r>
              <a:rPr lang="en-GB" sz="24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GB" sz="24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temporary</a:t>
            </a:r>
            <a:r>
              <a:rPr lang="en-GB" sz="2400" b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state</a:t>
            </a:r>
            <a:r>
              <a:rPr lang="en-GB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(“right now”)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275;p12">
            <a:extLst>
              <a:ext uri="{FF2B5EF4-FFF2-40B4-BE49-F238E27FC236}">
                <a16:creationId xmlns:a16="http://schemas.microsoft.com/office/drawing/2014/main" id="{E62DE007-165F-4372-B5D1-8637DDB261B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8841" y="400964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76;p12">
            <a:extLst>
              <a:ext uri="{FF2B5EF4-FFF2-40B4-BE49-F238E27FC236}">
                <a16:creationId xmlns:a16="http://schemas.microsoft.com/office/drawing/2014/main" id="{44C860E2-6010-45DD-AC14-71C9F20A5072}"/>
              </a:ext>
            </a:extLst>
          </p:cNvPr>
          <p:cNvSpPr txBox="1"/>
          <p:nvPr/>
        </p:nvSpPr>
        <p:spPr>
          <a:xfrm>
            <a:off x="777595" y="4101746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intelligent.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277;p12">
            <a:extLst>
              <a:ext uri="{FF2B5EF4-FFF2-40B4-BE49-F238E27FC236}">
                <a16:creationId xmlns:a16="http://schemas.microsoft.com/office/drawing/2014/main" id="{D907A0C0-290C-403F-B4C0-F948744FB2F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2389" y="404194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278;p12">
            <a:extLst>
              <a:ext uri="{FF2B5EF4-FFF2-40B4-BE49-F238E27FC236}">
                <a16:creationId xmlns:a16="http://schemas.microsoft.com/office/drawing/2014/main" id="{F6BC478D-D3BD-4E9E-8FB9-4431ED4825BA}"/>
              </a:ext>
            </a:extLst>
          </p:cNvPr>
          <p:cNvSpPr txBox="1"/>
          <p:nvPr/>
        </p:nvSpPr>
        <p:spPr>
          <a:xfrm>
            <a:off x="5571143" y="4134047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fast.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9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84;p13">
            <a:extLst>
              <a:ext uri="{FF2B5EF4-FFF2-40B4-BE49-F238E27FC236}">
                <a16:creationId xmlns:a16="http://schemas.microsoft.com/office/drawing/2014/main" id="{77D9DAF8-B9D3-4916-A770-B9E90DF62A65}"/>
              </a:ext>
            </a:extLst>
          </p:cNvPr>
          <p:cNvSpPr txBox="1"/>
          <p:nvPr/>
        </p:nvSpPr>
        <p:spPr>
          <a:xfrm>
            <a:off x="6875956" y="6503318"/>
            <a:ext cx="32470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Rachel Hawkes / Emma Marsden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Google Shape;285;p13">
            <a:extLst>
              <a:ext uri="{FF2B5EF4-FFF2-40B4-BE49-F238E27FC236}">
                <a16:creationId xmlns:a16="http://schemas.microsoft.com/office/drawing/2014/main" id="{174DDE4F-7277-44A3-8B8F-C6640CD963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45032">
            <a:off x="4623160" y="2579349"/>
            <a:ext cx="2332069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86;p13">
            <a:extLst>
              <a:ext uri="{FF2B5EF4-FFF2-40B4-BE49-F238E27FC236}">
                <a16:creationId xmlns:a16="http://schemas.microsoft.com/office/drawing/2014/main" id="{F88B13D9-00A3-4790-8794-E5F09D6B3CAE}"/>
              </a:ext>
            </a:extLst>
          </p:cNvPr>
          <p:cNvSpPr txBox="1"/>
          <p:nvPr/>
        </p:nvSpPr>
        <p:spPr>
          <a:xfrm rot="-250438">
            <a:off x="4783250" y="3193065"/>
            <a:ext cx="20652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who?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87;p13">
            <a:extLst>
              <a:ext uri="{FF2B5EF4-FFF2-40B4-BE49-F238E27FC236}">
                <a16:creationId xmlns:a16="http://schemas.microsoft.com/office/drawing/2014/main" id="{B033744E-A089-4BFF-A71C-8D99F3DAF0DF}"/>
              </a:ext>
            </a:extLst>
          </p:cNvPr>
          <p:cNvSpPr txBox="1"/>
          <p:nvPr/>
        </p:nvSpPr>
        <p:spPr>
          <a:xfrm>
            <a:off x="142181" y="0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13800" b="1" i="0" u="none" strike="noStrike" kern="0" cap="none" spc="0" normalizeH="0" baseline="0" noProof="0" dirty="0" err="1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90;p13">
            <a:extLst>
              <a:ext uri="{FF2B5EF4-FFF2-40B4-BE49-F238E27FC236}">
                <a16:creationId xmlns:a16="http://schemas.microsoft.com/office/drawing/2014/main" id="{58A4111E-814F-4D7B-9653-385EE29BBFE5}"/>
              </a:ext>
            </a:extLst>
          </p:cNvPr>
          <p:cNvSpPr txBox="1"/>
          <p:nvPr/>
        </p:nvSpPr>
        <p:spPr>
          <a:xfrm>
            <a:off x="142181" y="4809369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eres?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91;p13">
            <a:extLst>
              <a:ext uri="{FF2B5EF4-FFF2-40B4-BE49-F238E27FC236}">
                <a16:creationId xmlns:a16="http://schemas.microsoft.com/office/drawing/2014/main" id="{CBA5394D-055D-4064-BD71-BDC699BD4FA3}"/>
              </a:ext>
            </a:extLst>
          </p:cNvPr>
          <p:cNvSpPr txBox="1"/>
          <p:nvPr/>
        </p:nvSpPr>
        <p:spPr>
          <a:xfrm>
            <a:off x="142181" y="5804503"/>
            <a:ext cx="12192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you?]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oogle Shape;292;p13">
            <a:extLst>
              <a:ext uri="{FF2B5EF4-FFF2-40B4-BE49-F238E27FC236}">
                <a16:creationId xmlns:a16="http://schemas.microsoft.com/office/drawing/2014/main" id="{CCCCAC1C-9FBD-4264-9CDF-5809D6273A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178" y="169667"/>
            <a:ext cx="1544012" cy="1912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1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2;p7">
            <a:extLst>
              <a:ext uri="{FF2B5EF4-FFF2-40B4-BE49-F238E27FC236}">
                <a16:creationId xmlns:a16="http://schemas.microsoft.com/office/drawing/2014/main" id="{3A283109-E1A1-4582-903C-C22D3D7165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45032">
            <a:off x="4623160" y="2579349"/>
            <a:ext cx="2332069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7F379C9A-61E6-4BE1-90A3-1FF9ABA61611}"/>
              </a:ext>
            </a:extLst>
          </p:cNvPr>
          <p:cNvSpPr txBox="1"/>
          <p:nvPr/>
        </p:nvSpPr>
        <p:spPr>
          <a:xfrm rot="-250438">
            <a:off x="4783250" y="3193065"/>
            <a:ext cx="20652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54;p7">
            <a:extLst>
              <a:ext uri="{FF2B5EF4-FFF2-40B4-BE49-F238E27FC236}">
                <a16:creationId xmlns:a16="http://schemas.microsoft.com/office/drawing/2014/main" id="{897C2E0E-8C15-4633-812E-68EF5D9B4681}"/>
              </a:ext>
            </a:extLst>
          </p:cNvPr>
          <p:cNvSpPr txBox="1"/>
          <p:nvPr/>
        </p:nvSpPr>
        <p:spPr>
          <a:xfrm>
            <a:off x="142181" y="0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13800" b="1" i="0" u="none" strike="noStrike" kern="0" cap="none" spc="0" normalizeH="0" baseline="0" noProof="0" dirty="0" err="1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Google Shape;155;p7">
            <a:extLst>
              <a:ext uri="{FF2B5EF4-FFF2-40B4-BE49-F238E27FC236}">
                <a16:creationId xmlns:a16="http://schemas.microsoft.com/office/drawing/2014/main" id="{013C6951-38CD-4EC7-A65F-41DB2D1BE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181" y="77682"/>
            <a:ext cx="2167128" cy="2068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98;p14">
            <a:extLst>
              <a:ext uri="{FF2B5EF4-FFF2-40B4-BE49-F238E27FC236}">
                <a16:creationId xmlns:a16="http://schemas.microsoft.com/office/drawing/2014/main" id="{4ECD6349-F064-4DC9-98A2-1F6C369A8452}"/>
              </a:ext>
            </a:extLst>
          </p:cNvPr>
          <p:cNvSpPr txBox="1"/>
          <p:nvPr/>
        </p:nvSpPr>
        <p:spPr>
          <a:xfrm>
            <a:off x="6875956" y="6503318"/>
            <a:ext cx="32470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Rachel Hawkes / Emma Marsden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05;p14">
            <a:extLst>
              <a:ext uri="{FF2B5EF4-FFF2-40B4-BE49-F238E27FC236}">
                <a16:creationId xmlns:a16="http://schemas.microsoft.com/office/drawing/2014/main" id="{EA145414-E347-478F-A4CA-8D6FCA838F8A}"/>
              </a:ext>
            </a:extLst>
          </p:cNvPr>
          <p:cNvSpPr txBox="1"/>
          <p:nvPr/>
        </p:nvSpPr>
        <p:spPr>
          <a:xfrm>
            <a:off x="142181" y="4809369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eres?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306;p14">
            <a:extLst>
              <a:ext uri="{FF2B5EF4-FFF2-40B4-BE49-F238E27FC236}">
                <a16:creationId xmlns:a16="http://schemas.microsoft.com/office/drawing/2014/main" id="{9407CD79-9135-4021-AC37-F63CC5A59F92}"/>
              </a:ext>
            </a:extLst>
          </p:cNvPr>
          <p:cNvSpPr txBox="1"/>
          <p:nvPr/>
        </p:nvSpPr>
        <p:spPr>
          <a:xfrm>
            <a:off x="142181" y="5804503"/>
            <a:ext cx="12049819" cy="9540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you? (in general)]</a:t>
            </a:r>
            <a:b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are you like?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B368D3-147A-4CB9-9B00-8262A4B55E29}"/>
              </a:ext>
            </a:extLst>
          </p:cNvPr>
          <p:cNvGraphicFramePr>
            <a:graphicFrameLocks noGrp="1"/>
          </p:cNvGraphicFramePr>
          <p:nvPr/>
        </p:nvGraphicFramePr>
        <p:xfrm>
          <a:off x="1117600" y="2043037"/>
          <a:ext cx="8128000" cy="4696111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5746939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9368725"/>
                    </a:ext>
                  </a:extLst>
                </a:gridCol>
              </a:tblGrid>
              <a:tr h="67087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F386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</a:t>
                      </a:r>
                      <a:r>
                        <a:rPr lang="en-GB" sz="2400" b="0" dirty="0">
                          <a:solidFill>
                            <a:srgbClr val="1F386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r>
                        <a:rPr lang="en-GB" sz="2400" b="1" dirty="0">
                          <a:solidFill>
                            <a:srgbClr val="1F386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|How</a:t>
                      </a:r>
                      <a:r>
                        <a:rPr lang="en-GB" sz="2400" dirty="0">
                          <a:solidFill>
                            <a:srgbClr val="1F386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 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Respuesta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796344"/>
                  </a:ext>
                </a:extLst>
              </a:tr>
              <a:tr h="670873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525239"/>
                  </a:ext>
                </a:extLst>
              </a:tr>
              <a:tr h="67087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57565"/>
                  </a:ext>
                </a:extLst>
              </a:tr>
              <a:tr h="67087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08459"/>
                  </a:ext>
                </a:extLst>
              </a:tr>
              <a:tr h="67087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36691"/>
                  </a:ext>
                </a:extLst>
              </a:tr>
              <a:tr h="67087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370016"/>
                  </a:ext>
                </a:extLst>
              </a:tr>
              <a:tr h="670873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043414"/>
                  </a:ext>
                </a:extLst>
              </a:tr>
            </a:tbl>
          </a:graphicData>
        </a:graphic>
      </p:graphicFrame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E7FC62-FDAA-40EC-913A-19A46517240A}"/>
              </a:ext>
            </a:extLst>
          </p:cNvPr>
          <p:cNvSpPr txBox="1"/>
          <p:nvPr/>
        </p:nvSpPr>
        <p:spPr>
          <a:xfrm>
            <a:off x="109669" y="9526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Escucha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F683D-CACF-4D3B-B8E1-EBDDDB41D728}"/>
              </a:ext>
            </a:extLst>
          </p:cNvPr>
          <p:cNvSpPr txBox="1"/>
          <p:nvPr/>
        </p:nvSpPr>
        <p:spPr>
          <a:xfrm>
            <a:off x="109669" y="1457724"/>
            <a:ext cx="12082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Write the question word in Spanish and the answer in English.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hlinkClick r:id="" action="ppaction://noaction">
              <a:snd r:embed="rId6" name="18_1.wav"/>
            </a:hlinkClick>
            <a:extLst>
              <a:ext uri="{FF2B5EF4-FFF2-40B4-BE49-F238E27FC236}">
                <a16:creationId xmlns:a16="http://schemas.microsoft.com/office/drawing/2014/main" id="{37425114-43D2-4501-A937-13E77D976D91}"/>
              </a:ext>
            </a:extLst>
          </p:cNvPr>
          <p:cNvSpPr/>
          <p:nvPr/>
        </p:nvSpPr>
        <p:spPr>
          <a:xfrm>
            <a:off x="361812" y="2838365"/>
            <a:ext cx="579338" cy="50824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EJ</a:t>
            </a:r>
          </a:p>
        </p:txBody>
      </p:sp>
      <p:sp>
        <p:nvSpPr>
          <p:cNvPr id="23" name="Rectangle 22">
            <a:hlinkClick r:id="" action="ppaction://noaction">
              <a:snd r:embed="rId7" name="18_2.wav"/>
            </a:hlinkClick>
            <a:extLst>
              <a:ext uri="{FF2B5EF4-FFF2-40B4-BE49-F238E27FC236}">
                <a16:creationId xmlns:a16="http://schemas.microsoft.com/office/drawing/2014/main" id="{5D4FD514-6621-4DD3-AED8-5425A4C5F1B2}"/>
              </a:ext>
            </a:extLst>
          </p:cNvPr>
          <p:cNvSpPr/>
          <p:nvPr/>
        </p:nvSpPr>
        <p:spPr>
          <a:xfrm>
            <a:off x="361812" y="3450654"/>
            <a:ext cx="579338" cy="50824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24" name="Rectangle 23">
            <a:hlinkClick r:id="" action="ppaction://noaction">
              <a:snd r:embed="rId8" name="18_3.wav"/>
            </a:hlinkClick>
            <a:extLst>
              <a:ext uri="{FF2B5EF4-FFF2-40B4-BE49-F238E27FC236}">
                <a16:creationId xmlns:a16="http://schemas.microsoft.com/office/drawing/2014/main" id="{0B9DB051-AF37-4FDB-9D36-B16845C82134}"/>
              </a:ext>
            </a:extLst>
          </p:cNvPr>
          <p:cNvSpPr/>
          <p:nvPr/>
        </p:nvSpPr>
        <p:spPr>
          <a:xfrm>
            <a:off x="361812" y="4136968"/>
            <a:ext cx="579338" cy="50824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25" name="Rectangle 24">
            <a:hlinkClick r:id="" action="ppaction://noaction">
              <a:snd r:embed="rId9" name="18_4.wav"/>
            </a:hlinkClick>
            <a:extLst>
              <a:ext uri="{FF2B5EF4-FFF2-40B4-BE49-F238E27FC236}">
                <a16:creationId xmlns:a16="http://schemas.microsoft.com/office/drawing/2014/main" id="{EB097741-FCAC-404C-B091-97579F9B96EF}"/>
              </a:ext>
            </a:extLst>
          </p:cNvPr>
          <p:cNvSpPr/>
          <p:nvPr/>
        </p:nvSpPr>
        <p:spPr>
          <a:xfrm>
            <a:off x="361812" y="4823282"/>
            <a:ext cx="579338" cy="50824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3</a:t>
            </a:r>
          </a:p>
        </p:txBody>
      </p:sp>
      <p:sp>
        <p:nvSpPr>
          <p:cNvPr id="26" name="Rectangle 25">
            <a:hlinkClick r:id="" action="ppaction://noaction">
              <a:snd r:embed="rId10" name="18_5.wav"/>
            </a:hlinkClick>
            <a:extLst>
              <a:ext uri="{FF2B5EF4-FFF2-40B4-BE49-F238E27FC236}">
                <a16:creationId xmlns:a16="http://schemas.microsoft.com/office/drawing/2014/main" id="{9900F081-B38F-4492-AFAB-17021FF09096}"/>
              </a:ext>
            </a:extLst>
          </p:cNvPr>
          <p:cNvSpPr/>
          <p:nvPr/>
        </p:nvSpPr>
        <p:spPr>
          <a:xfrm>
            <a:off x="361812" y="5509596"/>
            <a:ext cx="579338" cy="50824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4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B95402C-DADD-44CD-9E76-DB63C6CDCA21}"/>
              </a:ext>
            </a:extLst>
          </p:cNvPr>
          <p:cNvSpPr/>
          <p:nvPr/>
        </p:nvSpPr>
        <p:spPr>
          <a:xfrm>
            <a:off x="2051642" y="2825449"/>
            <a:ext cx="2303584" cy="491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Cómo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eres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36237E1-3A36-4280-9F8A-FF68B99322D9}"/>
              </a:ext>
            </a:extLst>
          </p:cNvPr>
          <p:cNvSpPr/>
          <p:nvPr/>
        </p:nvSpPr>
        <p:spPr>
          <a:xfrm>
            <a:off x="6043246" y="2825449"/>
            <a:ext cx="2303584" cy="46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Soy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seria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28" name="Rectangle 27">
            <a:hlinkClick r:id="" action="ppaction://noaction">
              <a:snd r:embed="rId11" name="18_6.wav"/>
            </a:hlinkClick>
            <a:extLst>
              <a:ext uri="{FF2B5EF4-FFF2-40B4-BE49-F238E27FC236}">
                <a16:creationId xmlns:a16="http://schemas.microsoft.com/office/drawing/2014/main" id="{49354230-11C3-439D-A7AE-D26CBCBEBDE0}"/>
              </a:ext>
            </a:extLst>
          </p:cNvPr>
          <p:cNvSpPr/>
          <p:nvPr/>
        </p:nvSpPr>
        <p:spPr>
          <a:xfrm>
            <a:off x="379397" y="6195910"/>
            <a:ext cx="579338" cy="508248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2BAF9B-2276-4DCF-A8B8-294010FBEE07}"/>
              </a:ext>
            </a:extLst>
          </p:cNvPr>
          <p:cNvSpPr/>
          <p:nvPr/>
        </p:nvSpPr>
        <p:spPr>
          <a:xfrm>
            <a:off x="2376353" y="2932609"/>
            <a:ext cx="929078" cy="27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64130F2-D077-43F0-9780-35545F7586BD}"/>
              </a:ext>
            </a:extLst>
          </p:cNvPr>
          <p:cNvSpPr/>
          <p:nvPr/>
        </p:nvSpPr>
        <p:spPr>
          <a:xfrm>
            <a:off x="5469752" y="2822419"/>
            <a:ext cx="3567278" cy="465719"/>
          </a:xfrm>
          <a:prstGeom prst="wedgeRoundRectCallout">
            <a:avLst>
              <a:gd name="adj1" fmla="val -11467"/>
              <a:gd name="adj2" fmla="val 66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 (a girl) am serious.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42F399-D918-406A-A437-2159A4AE6822}"/>
              </a:ext>
            </a:extLst>
          </p:cNvPr>
          <p:cNvSpPr txBox="1"/>
          <p:nvPr/>
        </p:nvSpPr>
        <p:spPr>
          <a:xfrm>
            <a:off x="2212333" y="211981"/>
            <a:ext cx="104889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Señora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Cano is meeting her new class.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C4F24B-2381-44B3-A5F0-37F298BE0337}"/>
              </a:ext>
            </a:extLst>
          </p:cNvPr>
          <p:cNvSpPr/>
          <p:nvPr/>
        </p:nvSpPr>
        <p:spPr>
          <a:xfrm>
            <a:off x="138187" y="865244"/>
            <a:ext cx="11926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Is she asking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they are or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they are generally (what they are like)?</a:t>
            </a:r>
            <a:endParaRPr kumimoji="0" lang="en-GB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D9E7BBA9-7A40-4C86-8A6B-C0FF128ED8B6}"/>
              </a:ext>
            </a:extLst>
          </p:cNvPr>
          <p:cNvSpPr/>
          <p:nvPr/>
        </p:nvSpPr>
        <p:spPr>
          <a:xfrm>
            <a:off x="2061903" y="3468580"/>
            <a:ext cx="2303584" cy="491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Cómo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eres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C30B4C-CB5C-43FF-86DA-5C960A541ED4}"/>
              </a:ext>
            </a:extLst>
          </p:cNvPr>
          <p:cNvSpPr/>
          <p:nvPr/>
        </p:nvSpPr>
        <p:spPr>
          <a:xfrm>
            <a:off x="2427153" y="3575740"/>
            <a:ext cx="929078" cy="27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BBA5D37-B828-4B53-9E68-6D58BE898A5D}"/>
              </a:ext>
            </a:extLst>
          </p:cNvPr>
          <p:cNvSpPr/>
          <p:nvPr/>
        </p:nvSpPr>
        <p:spPr>
          <a:xfrm>
            <a:off x="5469752" y="3459460"/>
            <a:ext cx="3567278" cy="465719"/>
          </a:xfrm>
          <a:prstGeom prst="wedgeRoundRectCallout">
            <a:avLst>
              <a:gd name="adj1" fmla="val -11467"/>
              <a:gd name="adj2" fmla="val 66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 (a boy) am very funny.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0D8AEDFA-6FD8-43EB-84E1-DD306ADEB49E}"/>
              </a:ext>
            </a:extLst>
          </p:cNvPr>
          <p:cNvSpPr/>
          <p:nvPr/>
        </p:nvSpPr>
        <p:spPr>
          <a:xfrm>
            <a:off x="2061903" y="4152003"/>
            <a:ext cx="2303584" cy="491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Quién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eres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FA9550-C22A-461A-AD3A-C54E72879CCB}"/>
              </a:ext>
            </a:extLst>
          </p:cNvPr>
          <p:cNvSpPr/>
          <p:nvPr/>
        </p:nvSpPr>
        <p:spPr>
          <a:xfrm>
            <a:off x="2416892" y="4259163"/>
            <a:ext cx="929078" cy="27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03BE63E5-3031-48DA-B806-072458520522}"/>
              </a:ext>
            </a:extLst>
          </p:cNvPr>
          <p:cNvSpPr/>
          <p:nvPr/>
        </p:nvSpPr>
        <p:spPr>
          <a:xfrm>
            <a:off x="2051642" y="4820779"/>
            <a:ext cx="2303584" cy="491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Quién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eres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61C5750-ACDA-43B3-8411-0F7ADF60412B}"/>
              </a:ext>
            </a:extLst>
          </p:cNvPr>
          <p:cNvSpPr/>
          <p:nvPr/>
        </p:nvSpPr>
        <p:spPr>
          <a:xfrm>
            <a:off x="2427153" y="4929958"/>
            <a:ext cx="929078" cy="27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AD8AC063-1DDA-4B84-9D2A-70B7009525A0}"/>
              </a:ext>
            </a:extLst>
          </p:cNvPr>
          <p:cNvSpPr/>
          <p:nvPr/>
        </p:nvSpPr>
        <p:spPr>
          <a:xfrm>
            <a:off x="2051642" y="5484056"/>
            <a:ext cx="2303584" cy="491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Cómo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eres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0826EAB-47D0-4086-AFC7-62E3E461D2D7}"/>
              </a:ext>
            </a:extLst>
          </p:cNvPr>
          <p:cNvSpPr/>
          <p:nvPr/>
        </p:nvSpPr>
        <p:spPr>
          <a:xfrm>
            <a:off x="2416892" y="5591216"/>
            <a:ext cx="929078" cy="27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4D8DAF9D-3452-4C62-A99C-DBBD711CD583}"/>
              </a:ext>
            </a:extLst>
          </p:cNvPr>
          <p:cNvSpPr/>
          <p:nvPr/>
        </p:nvSpPr>
        <p:spPr>
          <a:xfrm>
            <a:off x="2061903" y="6150934"/>
            <a:ext cx="2303584" cy="491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Quién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eres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EE86E15-D20F-4379-A424-958B2684DABA}"/>
              </a:ext>
            </a:extLst>
          </p:cNvPr>
          <p:cNvSpPr/>
          <p:nvPr/>
        </p:nvSpPr>
        <p:spPr>
          <a:xfrm>
            <a:off x="2404309" y="6258094"/>
            <a:ext cx="929078" cy="2775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C3C5E068-1062-4A5C-BB67-080DDD3C5DEF}"/>
              </a:ext>
            </a:extLst>
          </p:cNvPr>
          <p:cNvSpPr/>
          <p:nvPr/>
        </p:nvSpPr>
        <p:spPr>
          <a:xfrm>
            <a:off x="5469752" y="4152003"/>
            <a:ext cx="3567278" cy="465719"/>
          </a:xfrm>
          <a:prstGeom prst="wedgeRoundRectCallout">
            <a:avLst>
              <a:gd name="adj1" fmla="val -11467"/>
              <a:gd name="adj2" fmla="val 66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I’m Santi.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6404230D-B463-4FDB-9A88-3E531CCB4D8A}"/>
              </a:ext>
            </a:extLst>
          </p:cNvPr>
          <p:cNvSpPr/>
          <p:nvPr/>
        </p:nvSpPr>
        <p:spPr>
          <a:xfrm>
            <a:off x="5469752" y="4844546"/>
            <a:ext cx="3567278" cy="465719"/>
          </a:xfrm>
          <a:prstGeom prst="wedgeRoundRectCallout">
            <a:avLst>
              <a:gd name="adj1" fmla="val -11467"/>
              <a:gd name="adj2" fmla="val 66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I’m Pilar.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1D8DBB24-A091-4C87-80F1-D396E04AE501}"/>
              </a:ext>
            </a:extLst>
          </p:cNvPr>
          <p:cNvSpPr/>
          <p:nvPr/>
        </p:nvSpPr>
        <p:spPr>
          <a:xfrm>
            <a:off x="5469752" y="5537089"/>
            <a:ext cx="3567278" cy="465719"/>
          </a:xfrm>
          <a:prstGeom prst="wedgeRoundRectCallout">
            <a:avLst>
              <a:gd name="adj1" fmla="val -11467"/>
              <a:gd name="adj2" fmla="val 66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 (m/f) am intelligent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42EBC186-81E7-40F6-91F0-3F0B0D41A238}"/>
              </a:ext>
            </a:extLst>
          </p:cNvPr>
          <p:cNvSpPr/>
          <p:nvPr/>
        </p:nvSpPr>
        <p:spPr>
          <a:xfrm>
            <a:off x="5469752" y="6179770"/>
            <a:ext cx="3567278" cy="465719"/>
          </a:xfrm>
          <a:prstGeom prst="wedgeRoundRectCallout">
            <a:avLst>
              <a:gd name="adj1" fmla="val -11467"/>
              <a:gd name="adj2" fmla="val 66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I’m Paula.</a:t>
            </a:r>
          </a:p>
        </p:txBody>
      </p:sp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0F08AE2-0A7B-4F29-91F0-A3BE17B7B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91039" y="2152135"/>
            <a:ext cx="2438400" cy="2438400"/>
          </a:xfrm>
          <a:prstGeom prst="rect">
            <a:avLst/>
          </a:prstGeom>
        </p:spPr>
      </p:pic>
      <p:pic>
        <p:nvPicPr>
          <p:cNvPr id="33" name="Google Shape;273;p11">
            <a:extLst>
              <a:ext uri="{FF2B5EF4-FFF2-40B4-BE49-F238E27FC236}">
                <a16:creationId xmlns:a16="http://schemas.microsoft.com/office/drawing/2014/main" id="{26526197-5BFD-4A8A-8398-8B213DC2E1A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11611" y="2404640"/>
            <a:ext cx="1666531" cy="167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3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_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_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_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 animBg="1"/>
      <p:bldP spid="27" grpId="0" animBg="1"/>
      <p:bldP spid="29" grpId="0" animBg="1"/>
      <p:bldP spid="29" grpId="1" animBg="1"/>
      <p:bldP spid="30" grpId="0" animBg="1"/>
      <p:bldP spid="31" grpId="0"/>
      <p:bldP spid="32" grpId="0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">
            <a:extLst>
              <a:ext uri="{FF2B5EF4-FFF2-40B4-BE49-F238E27FC236}">
                <a16:creationId xmlns:a16="http://schemas.microsoft.com/office/drawing/2014/main" id="{7821059A-AC7A-45A0-94AA-42AD5F98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14120"/>
              </p:ext>
            </p:extLst>
          </p:nvPr>
        </p:nvGraphicFramePr>
        <p:xfrm>
          <a:off x="194293" y="914499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chico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demasiado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grande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débil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chica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fuerte</a:t>
                      </a:r>
                      <a:endParaRPr lang="en-GB" sz="28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famosa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escuchar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lugar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(la) </a:t>
                      </a:r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música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típico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hablar</a:t>
                      </a:r>
                      <a:endParaRPr lang="en-GB" sz="28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profesora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perfecta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Quién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divertida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pesado</a:t>
                      </a:r>
                      <a:endParaRPr lang="en-GB" sz="28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8" name="Picture 2" descr="Brain, Idea, Think, Creativity">
            <a:extLst>
              <a:ext uri="{FF2B5EF4-FFF2-40B4-BE49-F238E27FC236}">
                <a16:creationId xmlns:a16="http://schemas.microsoft.com/office/drawing/2014/main" id="{E65167BB-147F-4676-A323-8C013F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69" y="154069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333754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7BB62-4416-49FF-BCF8-4A2D2B6BFA17}"/>
              </a:ext>
            </a:extLst>
          </p:cNvPr>
          <p:cNvSpPr txBox="1"/>
          <p:nvPr/>
        </p:nvSpPr>
        <p:spPr>
          <a:xfrm>
            <a:off x="91005" y="239536"/>
            <a:ext cx="870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inglés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EBDCED-BC82-4B59-B245-0197464C55D1}"/>
              </a:ext>
            </a:extLst>
          </p:cNvPr>
          <p:cNvSpPr txBox="1"/>
          <p:nvPr/>
        </p:nvSpPr>
        <p:spPr>
          <a:xfrm>
            <a:off x="1631730" y="613041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 am (state)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C8804B-2650-4643-9873-44CFE0CF4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6" y="2957953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0F92EF8-3811-46CB-9E31-B3C678951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" y="1316573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4580880-A80E-4F4C-B7C8-C9D2FD2C5B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50" y="4732874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9734AB8-709B-48F6-8130-90A322ACEF85}"/>
              </a:ext>
            </a:extLst>
          </p:cNvPr>
          <p:cNvSpPr txBox="1"/>
          <p:nvPr/>
        </p:nvSpPr>
        <p:spPr>
          <a:xfrm>
            <a:off x="1129237" y="59822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22FB2C-8517-4250-8C73-5646319A9204}"/>
              </a:ext>
            </a:extLst>
          </p:cNvPr>
          <p:cNvSpPr txBox="1"/>
          <p:nvPr/>
        </p:nvSpPr>
        <p:spPr>
          <a:xfrm>
            <a:off x="1091374" y="362098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AB1A07-91E5-4E15-944B-8766D9D43EF1}"/>
              </a:ext>
            </a:extLst>
          </p:cNvPr>
          <p:cNvSpPr txBox="1"/>
          <p:nvPr/>
        </p:nvSpPr>
        <p:spPr>
          <a:xfrm>
            <a:off x="1120870" y="2008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A7F59B-6D77-4029-9F05-9C241F57C178}"/>
              </a:ext>
            </a:extLst>
          </p:cNvPr>
          <p:cNvSpPr txBox="1"/>
          <p:nvPr/>
        </p:nvSpPr>
        <p:spPr>
          <a:xfrm>
            <a:off x="4446245" y="613041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funny (f)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315500-E2B5-4847-A5E6-DE88ED0F8B03}"/>
              </a:ext>
            </a:extLst>
          </p:cNvPr>
          <p:cNvSpPr txBox="1"/>
          <p:nvPr/>
        </p:nvSpPr>
        <p:spPr>
          <a:xfrm>
            <a:off x="7256980" y="6143857"/>
            <a:ext cx="275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annoying (m)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A368AA-618A-4D3D-ABD9-524E74DC7B06}"/>
              </a:ext>
            </a:extLst>
          </p:cNvPr>
          <p:cNvSpPr txBox="1"/>
          <p:nvPr/>
        </p:nvSpPr>
        <p:spPr>
          <a:xfrm>
            <a:off x="1629528" y="5330863"/>
            <a:ext cx="284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are (state)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895BFA-B21D-452B-9F62-FFC22CD3DFE4}"/>
              </a:ext>
            </a:extLst>
          </p:cNvPr>
          <p:cNvSpPr txBox="1"/>
          <p:nvPr/>
        </p:nvSpPr>
        <p:spPr>
          <a:xfrm>
            <a:off x="4478228" y="534431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slow (m)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7383278-898D-4FDB-A175-9F2FE65471E2}"/>
              </a:ext>
            </a:extLst>
          </p:cNvPr>
          <p:cNvSpPr txBox="1"/>
          <p:nvPr/>
        </p:nvSpPr>
        <p:spPr>
          <a:xfrm>
            <a:off x="7243533" y="5335069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How?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D38733-EF38-499D-BA75-E782CAD63F81}"/>
              </a:ext>
            </a:extLst>
          </p:cNvPr>
          <p:cNvSpPr txBox="1"/>
          <p:nvPr/>
        </p:nvSpPr>
        <p:spPr>
          <a:xfrm>
            <a:off x="1653592" y="4535762"/>
            <a:ext cx="2986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teacher (f)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167289-8294-4FA0-9F3E-BF0D36E604FA}"/>
              </a:ext>
            </a:extLst>
          </p:cNvPr>
          <p:cNvSpPr txBox="1"/>
          <p:nvPr/>
        </p:nvSpPr>
        <p:spPr>
          <a:xfrm>
            <a:off x="4497899" y="4528936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perfect (f)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C57473-E3A2-435E-A055-42C4F8EE2643}"/>
              </a:ext>
            </a:extLst>
          </p:cNvPr>
          <p:cNvSpPr txBox="1"/>
          <p:nvPr/>
        </p:nvSpPr>
        <p:spPr>
          <a:xfrm>
            <a:off x="7336246" y="4518179"/>
            <a:ext cx="3395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Who?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16178E-0402-4BF6-B3F2-A9D713ECDA2C}"/>
              </a:ext>
            </a:extLst>
          </p:cNvPr>
          <p:cNvSpPr txBox="1"/>
          <p:nvPr/>
        </p:nvSpPr>
        <p:spPr>
          <a:xfrm>
            <a:off x="1653592" y="3730670"/>
            <a:ext cx="305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music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8418F5C-B43A-4423-942B-911AD170E6A3}"/>
              </a:ext>
            </a:extLst>
          </p:cNvPr>
          <p:cNvSpPr txBox="1"/>
          <p:nvPr/>
        </p:nvSpPr>
        <p:spPr>
          <a:xfrm>
            <a:off x="4446245" y="370943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typical (m)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233C84-FF70-4599-B928-36B7AE435A89}"/>
              </a:ext>
            </a:extLst>
          </p:cNvPr>
          <p:cNvSpPr txBox="1"/>
          <p:nvPr/>
        </p:nvSpPr>
        <p:spPr>
          <a:xfrm>
            <a:off x="7261487" y="3700479"/>
            <a:ext cx="318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speak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861461-4CFE-4483-A6E9-86D0F6B03705}"/>
              </a:ext>
            </a:extLst>
          </p:cNvPr>
          <p:cNvSpPr txBox="1"/>
          <p:nvPr/>
        </p:nvSpPr>
        <p:spPr>
          <a:xfrm>
            <a:off x="1700835" y="2916705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famous (f)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F70AD6-29C0-4F2C-857D-0A521A6D66A1}"/>
              </a:ext>
            </a:extLst>
          </p:cNvPr>
          <p:cNvSpPr txBox="1"/>
          <p:nvPr/>
        </p:nvSpPr>
        <p:spPr>
          <a:xfrm>
            <a:off x="4446244" y="2897944"/>
            <a:ext cx="262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listen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928161-E94E-4EB1-8FEE-20C90FBC56F1}"/>
              </a:ext>
            </a:extLst>
          </p:cNvPr>
          <p:cNvSpPr txBox="1"/>
          <p:nvPr/>
        </p:nvSpPr>
        <p:spPr>
          <a:xfrm>
            <a:off x="7325891" y="2895159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place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BEF87-D4F2-43C9-8141-8F055EECADD4}"/>
              </a:ext>
            </a:extLst>
          </p:cNvPr>
          <p:cNvSpPr txBox="1"/>
          <p:nvPr/>
        </p:nvSpPr>
        <p:spPr>
          <a:xfrm>
            <a:off x="1677657" y="2075690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weak (m/f)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27D2B7-769C-489F-B9C0-0F47DDDA2AF8}"/>
              </a:ext>
            </a:extLst>
          </p:cNvPr>
          <p:cNvSpPr txBox="1"/>
          <p:nvPr/>
        </p:nvSpPr>
        <p:spPr>
          <a:xfrm>
            <a:off x="4477927" y="2102140"/>
            <a:ext cx="277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girl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46FF6A-A09D-4670-B5AF-5C3070408AB2}"/>
              </a:ext>
            </a:extLst>
          </p:cNvPr>
          <p:cNvSpPr txBox="1"/>
          <p:nvPr/>
        </p:nvSpPr>
        <p:spPr>
          <a:xfrm>
            <a:off x="7309747" y="2094268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strong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4A8D16-FCC6-43EE-AF2E-C57A2F0F2069}"/>
              </a:ext>
            </a:extLst>
          </p:cNvPr>
          <p:cNvSpPr txBox="1"/>
          <p:nvPr/>
        </p:nvSpPr>
        <p:spPr>
          <a:xfrm>
            <a:off x="1677656" y="1286662"/>
            <a:ext cx="259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boy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D5474E-7DA4-4EF6-83E7-22A5425633E8}"/>
              </a:ext>
            </a:extLst>
          </p:cNvPr>
          <p:cNvSpPr txBox="1"/>
          <p:nvPr/>
        </p:nvSpPr>
        <p:spPr>
          <a:xfrm>
            <a:off x="4459121" y="1290052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04BC3F-0A96-4243-B7B7-F66FE2556AA1}"/>
              </a:ext>
            </a:extLst>
          </p:cNvPr>
          <p:cNvSpPr txBox="1"/>
          <p:nvPr/>
        </p:nvSpPr>
        <p:spPr>
          <a:xfrm>
            <a:off x="7252617" y="1310005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34089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2" descr="background rectangle">
            <a:extLst>
              <a:ext uri="{FF2B5EF4-FFF2-40B4-BE49-F238E27FC236}">
                <a16:creationId xmlns:a16="http://schemas.microsoft.com/office/drawing/2014/main" id="{15D6C632-F377-48CF-8AA5-422AF4626AF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4878884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 [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s-ES" sz="2800" b="1" dirty="0" err="1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</a:t>
            </a: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]: estoy vs. soy; estás vs. eres</a:t>
            </a:r>
            <a:endParaRPr lang="es-ES" sz="1800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SSC [a] [o] [u]</a:t>
            </a:r>
            <a:endParaRPr lang="es-ES" sz="2800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 fontAlgn="ctr"/>
            <a:r>
              <a:rPr lang="en-GB" b="1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lang="en-GB" sz="4400" b="1" dirty="0">
              <a:solidFill>
                <a:schemeClr val="bg1">
                  <a:lumMod val="9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rain, Idea, Think, Creativity">
            <a:extLst>
              <a:ext uri="{FF2B5EF4-FFF2-40B4-BE49-F238E27FC236}">
                <a16:creationId xmlns:a16="http://schemas.microsoft.com/office/drawing/2014/main" id="{E65167BB-147F-4676-A323-8C013F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69" y="154069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333754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7BB62-4416-49FF-BCF8-4A2D2B6BFA17}"/>
              </a:ext>
            </a:extLst>
          </p:cNvPr>
          <p:cNvSpPr txBox="1"/>
          <p:nvPr/>
        </p:nvSpPr>
        <p:spPr>
          <a:xfrm>
            <a:off x="91005" y="239536"/>
            <a:ext cx="870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Escribe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en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inglés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373FEFF-3CD8-4D47-AE41-F4EE032A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25795"/>
              </p:ext>
            </p:extLst>
          </p:nvPr>
        </p:nvGraphicFramePr>
        <p:xfrm>
          <a:off x="194293" y="914499"/>
          <a:ext cx="1004521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8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11879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347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949984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chico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demasiado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débil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chica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fuerte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famosa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escuchar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lugar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(la)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música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típico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hablar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profesora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perfecta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Quién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estás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divertida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pesado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F595671-AFEA-4B7A-A91E-D7FAB5AE5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6" y="2957953"/>
            <a:ext cx="1186070" cy="108036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C5A774D-D79A-462A-8C98-CA192A258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" y="1316573"/>
            <a:ext cx="1186070" cy="1186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06055B-8705-4B09-90EA-399AF137AE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150" y="4732874"/>
            <a:ext cx="1162417" cy="11012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2E8503-F727-4C6E-9F77-A9EC5D962D12}"/>
              </a:ext>
            </a:extLst>
          </p:cNvPr>
          <p:cNvSpPr txBox="1"/>
          <p:nvPr/>
        </p:nvSpPr>
        <p:spPr>
          <a:xfrm>
            <a:off x="1129237" y="598224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3099C-1848-4740-9BC8-DD06B7125A7D}"/>
              </a:ext>
            </a:extLst>
          </p:cNvPr>
          <p:cNvSpPr txBox="1"/>
          <p:nvPr/>
        </p:nvSpPr>
        <p:spPr>
          <a:xfrm>
            <a:off x="1091374" y="362098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DFD406-E3D9-4C1D-A7C5-EF25F9FAED5F}"/>
              </a:ext>
            </a:extLst>
          </p:cNvPr>
          <p:cNvSpPr txBox="1"/>
          <p:nvPr/>
        </p:nvSpPr>
        <p:spPr>
          <a:xfrm>
            <a:off x="1120870" y="200890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79483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750244" y="440277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115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115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n-GB" sz="115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4571C-F6A0-465A-B569-2FDB4146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08499"/>
            <a:ext cx="2246663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lang="en-GB" sz="11500" dirty="0"/>
          </a:p>
        </p:txBody>
      </p:sp>
      <p:pic>
        <p:nvPicPr>
          <p:cNvPr id="7" name="Google Shape;109;p3">
            <a:extLst>
              <a:ext uri="{FF2B5EF4-FFF2-40B4-BE49-F238E27FC236}">
                <a16:creationId xmlns:a16="http://schemas.microsoft.com/office/drawing/2014/main" id="{5A047B5B-421D-492F-821A-833184066B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995" r="482" b="12550"/>
          <a:stretch/>
        </p:blipFill>
        <p:spPr>
          <a:xfrm>
            <a:off x="4283923" y="2429640"/>
            <a:ext cx="2763053" cy="3257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1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750244" y="440277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115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lang="en-GB" sz="115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4571C-F6A0-465A-B569-2FDB4146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08499"/>
            <a:ext cx="2246663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lang="en-GB" sz="11500" dirty="0"/>
          </a:p>
        </p:txBody>
      </p:sp>
      <p:pic>
        <p:nvPicPr>
          <p:cNvPr id="8" name="Google Shape;118;p4">
            <a:extLst>
              <a:ext uri="{FF2B5EF4-FFF2-40B4-BE49-F238E27FC236}">
                <a16:creationId xmlns:a16="http://schemas.microsoft.com/office/drawing/2014/main" id="{7DA3311C-DDD4-440E-8325-3A191B28FD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2128" y="2432552"/>
            <a:ext cx="3071005" cy="2919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5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750244" y="440277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Arial"/>
              <a:buNone/>
              <a:tabLst/>
              <a:defRPr/>
            </a:pPr>
            <a:r>
              <a:rPr kumimoji="0" lang="en-GB" sz="115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GB" sz="1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niverso</a:t>
            </a:r>
            <a:endParaRPr kumimoji="0" lang="en-GB" sz="115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4571C-F6A0-465A-B569-2FDB4146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08499"/>
            <a:ext cx="2246663" cy="1325563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[u]</a:t>
            </a:r>
            <a:endParaRPr lang="en-GB" sz="11500" dirty="0"/>
          </a:p>
        </p:txBody>
      </p:sp>
      <p:pic>
        <p:nvPicPr>
          <p:cNvPr id="7" name="Google Shape;132;p5">
            <a:extLst>
              <a:ext uri="{FF2B5EF4-FFF2-40B4-BE49-F238E27FC236}">
                <a16:creationId xmlns:a16="http://schemas.microsoft.com/office/drawing/2014/main" id="{3312325A-B452-4326-90B4-8537A4FC36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7160" y="2570005"/>
            <a:ext cx="2766696" cy="276669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6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8;p6">
            <a:extLst>
              <a:ext uri="{FF2B5EF4-FFF2-40B4-BE49-F238E27FC236}">
                <a16:creationId xmlns:a16="http://schemas.microsoft.com/office/drawing/2014/main" id="{ACE2B108-9428-4258-B350-54353938AE9F}"/>
              </a:ext>
            </a:extLst>
          </p:cNvPr>
          <p:cNvSpPr txBox="1"/>
          <p:nvPr/>
        </p:nvSpPr>
        <p:spPr>
          <a:xfrm>
            <a:off x="1844161" y="254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kumimoji="0" sz="1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9;p6">
            <a:extLst>
              <a:ext uri="{FF2B5EF4-FFF2-40B4-BE49-F238E27FC236}">
                <a16:creationId xmlns:a16="http://schemas.microsoft.com/office/drawing/2014/main" id="{254FC616-7D16-4465-ADC5-F0BFF986917F}"/>
              </a:ext>
            </a:extLst>
          </p:cNvPr>
          <p:cNvSpPr txBox="1"/>
          <p:nvPr/>
        </p:nvSpPr>
        <p:spPr>
          <a:xfrm>
            <a:off x="4578977" y="254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115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kumimoji="0" lang="en-GB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15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40;p6">
            <a:extLst>
              <a:ext uri="{FF2B5EF4-FFF2-40B4-BE49-F238E27FC236}">
                <a16:creationId xmlns:a16="http://schemas.microsoft.com/office/drawing/2014/main" id="{F24907E1-0124-4ADC-BBD3-E5FF98F8530D}"/>
              </a:ext>
            </a:extLst>
          </p:cNvPr>
          <p:cNvSpPr txBox="1"/>
          <p:nvPr/>
        </p:nvSpPr>
        <p:spPr>
          <a:xfrm>
            <a:off x="1844161" y="2542737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kumimoji="0" sz="1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1;p6">
            <a:extLst>
              <a:ext uri="{FF2B5EF4-FFF2-40B4-BE49-F238E27FC236}">
                <a16:creationId xmlns:a16="http://schemas.microsoft.com/office/drawing/2014/main" id="{D2D00424-E571-400E-B592-902BFF87EFD0}"/>
              </a:ext>
            </a:extLst>
          </p:cNvPr>
          <p:cNvSpPr txBox="1"/>
          <p:nvPr/>
        </p:nvSpPr>
        <p:spPr>
          <a:xfrm>
            <a:off x="4578977" y="2542737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115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kumimoji="0" lang="en-GB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kumimoji="0" lang="en-GB" sz="115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sz="115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44;p6">
            <a:extLst>
              <a:ext uri="{FF2B5EF4-FFF2-40B4-BE49-F238E27FC236}">
                <a16:creationId xmlns:a16="http://schemas.microsoft.com/office/drawing/2014/main" id="{874CF45E-20A0-4A3A-AC54-B8E32B02AEC0}"/>
              </a:ext>
            </a:extLst>
          </p:cNvPr>
          <p:cNvSpPr txBox="1"/>
          <p:nvPr/>
        </p:nvSpPr>
        <p:spPr>
          <a:xfrm>
            <a:off x="1844161" y="488774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[u]</a:t>
            </a:r>
            <a:endParaRPr kumimoji="0" sz="1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5;p6">
            <a:extLst>
              <a:ext uri="{FF2B5EF4-FFF2-40B4-BE49-F238E27FC236}">
                <a16:creationId xmlns:a16="http://schemas.microsoft.com/office/drawing/2014/main" id="{1F52A63B-9C35-4E43-958C-30D61EB84B1E}"/>
              </a:ext>
            </a:extLst>
          </p:cNvPr>
          <p:cNvSpPr txBox="1"/>
          <p:nvPr/>
        </p:nvSpPr>
        <p:spPr>
          <a:xfrm>
            <a:off x="4578977" y="4887743"/>
            <a:ext cx="6983684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  <a:tabLst/>
              <a:defRPr/>
            </a:pPr>
            <a:r>
              <a:rPr kumimoji="0" lang="en-GB" sz="115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GB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niverso</a:t>
            </a:r>
            <a:endParaRPr kumimoji="0" sz="115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3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FC389B-69D9-404E-84A7-0C7D4D35DE6A}"/>
              </a:ext>
            </a:extLst>
          </p:cNvPr>
          <p:cNvSpPr txBox="1"/>
          <p:nvPr/>
        </p:nvSpPr>
        <p:spPr>
          <a:xfrm>
            <a:off x="1876104" y="2720906"/>
            <a:ext cx="5646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¡B _ _  n _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               d _ _  s!</a:t>
            </a:r>
          </a:p>
        </p:txBody>
      </p:sp>
      <p:pic>
        <p:nvPicPr>
          <p:cNvPr id="19" name="Picture 2" descr="Sun, Happy, Sunshine, Golden, Yellow, Rays, Light">
            <a:extLst>
              <a:ext uri="{FF2B5EF4-FFF2-40B4-BE49-F238E27FC236}">
                <a16:creationId xmlns:a16="http://schemas.microsoft.com/office/drawing/2014/main" id="{CA5DAC67-AD3E-4B9C-87C3-C418205D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72" y="1936749"/>
            <a:ext cx="1792194" cy="15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oogle Shape;273;p11">
            <a:extLst>
              <a:ext uri="{FF2B5EF4-FFF2-40B4-BE49-F238E27FC236}">
                <a16:creationId xmlns:a16="http://schemas.microsoft.com/office/drawing/2014/main" id="{5B608F44-F315-4556-86BB-BCF88A91D9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1" y="3429001"/>
            <a:ext cx="2758146" cy="2875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7308224-8141-4A14-8E5F-2B457684EE8C}"/>
              </a:ext>
            </a:extLst>
          </p:cNvPr>
          <p:cNvSpPr/>
          <p:nvPr/>
        </p:nvSpPr>
        <p:spPr>
          <a:xfrm>
            <a:off x="1549534" y="1659156"/>
            <a:ext cx="6378502" cy="2910937"/>
          </a:xfrm>
          <a:prstGeom prst="wedgeEllipseCallout">
            <a:avLst>
              <a:gd name="adj1" fmla="val 59549"/>
              <a:gd name="adj2" fmla="val 59847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E79DB-83D1-4530-87F4-3662D9FFE2E3}"/>
              </a:ext>
            </a:extLst>
          </p:cNvPr>
          <p:cNvSpPr txBox="1"/>
          <p:nvPr/>
        </p:nvSpPr>
        <p:spPr>
          <a:xfrm>
            <a:off x="2400683" y="2752362"/>
            <a:ext cx="11061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u 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D96A32-D0A3-4C74-9D70-6B4BCEB686F0}"/>
              </a:ext>
            </a:extLst>
          </p:cNvPr>
          <p:cNvSpPr txBox="1"/>
          <p:nvPr/>
        </p:nvSpPr>
        <p:spPr>
          <a:xfrm>
            <a:off x="5023910" y="3403049"/>
            <a:ext cx="11061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í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F519F-B3FD-47A2-972E-3BB36315463C}"/>
              </a:ext>
            </a:extLst>
          </p:cNvPr>
          <p:cNvSpPr txBox="1"/>
          <p:nvPr/>
        </p:nvSpPr>
        <p:spPr>
          <a:xfrm>
            <a:off x="3962023" y="2737521"/>
            <a:ext cx="5208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1543A-8DA9-4535-B9FC-27B434DAA942}"/>
              </a:ext>
            </a:extLst>
          </p:cNvPr>
          <p:cNvSpPr txBox="1"/>
          <p:nvPr/>
        </p:nvSpPr>
        <p:spPr>
          <a:xfrm>
            <a:off x="408562" y="544749"/>
            <a:ext cx="4490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señora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Cano dice…</a:t>
            </a:r>
          </a:p>
        </p:txBody>
      </p:sp>
    </p:spTree>
    <p:extLst>
      <p:ext uri="{BB962C8B-B14F-4D97-AF65-F5344CB8AC3E}">
        <p14:creationId xmlns:p14="http://schemas.microsoft.com/office/powerpoint/2010/main" val="3431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FC389B-69D9-404E-84A7-0C7D4D35DE6A}"/>
              </a:ext>
            </a:extLst>
          </p:cNvPr>
          <p:cNvSpPr txBox="1"/>
          <p:nvPr/>
        </p:nvSpPr>
        <p:spPr>
          <a:xfrm>
            <a:off x="883883" y="2292889"/>
            <a:ext cx="5646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¡B _ _  n _ 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                t _ r d _ s!</a:t>
            </a:r>
          </a:p>
        </p:txBody>
      </p:sp>
      <p:pic>
        <p:nvPicPr>
          <p:cNvPr id="21" name="Google Shape;273;p11">
            <a:extLst>
              <a:ext uri="{FF2B5EF4-FFF2-40B4-BE49-F238E27FC236}">
                <a16:creationId xmlns:a16="http://schemas.microsoft.com/office/drawing/2014/main" id="{5B608F44-F315-4556-86BB-BCF88A91D9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6801" y="3429001"/>
            <a:ext cx="2758146" cy="2875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7308224-8141-4A14-8E5F-2B457684EE8C}"/>
              </a:ext>
            </a:extLst>
          </p:cNvPr>
          <p:cNvSpPr/>
          <p:nvPr/>
        </p:nvSpPr>
        <p:spPr>
          <a:xfrm>
            <a:off x="557313" y="1231139"/>
            <a:ext cx="6378502" cy="2910937"/>
          </a:xfrm>
          <a:prstGeom prst="wedgeEllipseCallout">
            <a:avLst>
              <a:gd name="adj1" fmla="val 59549"/>
              <a:gd name="adj2" fmla="val 59847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E79DB-83D1-4530-87F4-3662D9FFE2E3}"/>
              </a:ext>
            </a:extLst>
          </p:cNvPr>
          <p:cNvSpPr txBox="1"/>
          <p:nvPr/>
        </p:nvSpPr>
        <p:spPr>
          <a:xfrm>
            <a:off x="1408462" y="2324345"/>
            <a:ext cx="11061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u 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D96A32-D0A3-4C74-9D70-6B4BCEB686F0}"/>
              </a:ext>
            </a:extLst>
          </p:cNvPr>
          <p:cNvSpPr txBox="1"/>
          <p:nvPr/>
        </p:nvSpPr>
        <p:spPr>
          <a:xfrm>
            <a:off x="3862345" y="3043402"/>
            <a:ext cx="5126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</a:t>
            </a:r>
          </a:p>
        </p:txBody>
      </p:sp>
      <p:pic>
        <p:nvPicPr>
          <p:cNvPr id="12" name="Picture 4" descr="Sol, Farm, Plantation, Sunset, Landscape, Eventide">
            <a:extLst>
              <a:ext uri="{FF2B5EF4-FFF2-40B4-BE49-F238E27FC236}">
                <a16:creationId xmlns:a16="http://schemas.microsoft.com/office/drawing/2014/main" id="{5C77FE8D-5A14-47BD-A3B0-F19FDFFC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1" y="1502820"/>
            <a:ext cx="1474386" cy="1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F469AD-1070-4CDF-A1F9-CCD1C62E63E0}"/>
              </a:ext>
            </a:extLst>
          </p:cNvPr>
          <p:cNvSpPr txBox="1"/>
          <p:nvPr/>
        </p:nvSpPr>
        <p:spPr>
          <a:xfrm>
            <a:off x="2969802" y="2309504"/>
            <a:ext cx="5208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D56657-5360-4E7D-99D4-8948EACF1832}"/>
              </a:ext>
            </a:extLst>
          </p:cNvPr>
          <p:cNvSpPr txBox="1"/>
          <p:nvPr/>
        </p:nvSpPr>
        <p:spPr>
          <a:xfrm>
            <a:off x="408562" y="544749"/>
            <a:ext cx="4490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n-GB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señora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Cano dice…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B89F9-203A-436C-A806-ACE9C5C45C3E}"/>
              </a:ext>
            </a:extLst>
          </p:cNvPr>
          <p:cNvSpPr txBox="1"/>
          <p:nvPr/>
        </p:nvSpPr>
        <p:spPr>
          <a:xfrm>
            <a:off x="5142771" y="3016164"/>
            <a:ext cx="5126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35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1;p7">
            <a:extLst>
              <a:ext uri="{FF2B5EF4-FFF2-40B4-BE49-F238E27FC236}">
                <a16:creationId xmlns:a16="http://schemas.microsoft.com/office/drawing/2014/main" id="{7452A8A8-7C45-4316-B58A-91C3020CE9AE}"/>
              </a:ext>
            </a:extLst>
          </p:cNvPr>
          <p:cNvSpPr txBox="1"/>
          <p:nvPr/>
        </p:nvSpPr>
        <p:spPr>
          <a:xfrm>
            <a:off x="6875956" y="6503318"/>
            <a:ext cx="32470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Rachel Hawkes / Emma Marsden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Google Shape;152;p7">
            <a:extLst>
              <a:ext uri="{FF2B5EF4-FFF2-40B4-BE49-F238E27FC236}">
                <a16:creationId xmlns:a16="http://schemas.microsoft.com/office/drawing/2014/main" id="{3A283109-E1A1-4582-903C-C22D3D7165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745032">
            <a:off x="4623160" y="2579349"/>
            <a:ext cx="2332069" cy="21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3;p7">
            <a:extLst>
              <a:ext uri="{FF2B5EF4-FFF2-40B4-BE49-F238E27FC236}">
                <a16:creationId xmlns:a16="http://schemas.microsoft.com/office/drawing/2014/main" id="{7F379C9A-61E6-4BE1-90A3-1FF9ABA61611}"/>
              </a:ext>
            </a:extLst>
          </p:cNvPr>
          <p:cNvSpPr txBox="1"/>
          <p:nvPr/>
        </p:nvSpPr>
        <p:spPr>
          <a:xfrm rot="-250438">
            <a:off x="4783250" y="3193065"/>
            <a:ext cx="20652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54;p7">
            <a:extLst>
              <a:ext uri="{FF2B5EF4-FFF2-40B4-BE49-F238E27FC236}">
                <a16:creationId xmlns:a16="http://schemas.microsoft.com/office/drawing/2014/main" id="{897C2E0E-8C15-4633-812E-68EF5D9B4681}"/>
              </a:ext>
            </a:extLst>
          </p:cNvPr>
          <p:cNvSpPr txBox="1"/>
          <p:nvPr/>
        </p:nvSpPr>
        <p:spPr>
          <a:xfrm>
            <a:off x="142181" y="0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13800" b="1" i="0" u="none" strike="noStrike" kern="0" cap="none" spc="0" normalizeH="0" baseline="0" noProof="0" dirty="0" err="1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13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Google Shape;155;p7">
            <a:extLst>
              <a:ext uri="{FF2B5EF4-FFF2-40B4-BE49-F238E27FC236}">
                <a16:creationId xmlns:a16="http://schemas.microsoft.com/office/drawing/2014/main" id="{013C6951-38CD-4EC7-A65F-41DB2D1BE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181" y="77682"/>
            <a:ext cx="2167128" cy="206808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58;p7">
            <a:extLst>
              <a:ext uri="{FF2B5EF4-FFF2-40B4-BE49-F238E27FC236}">
                <a16:creationId xmlns:a16="http://schemas.microsoft.com/office/drawing/2014/main" id="{2BB25FF8-DE2A-4FE4-B868-AB5F437B236E}"/>
              </a:ext>
            </a:extLst>
          </p:cNvPr>
          <p:cNvSpPr txBox="1"/>
          <p:nvPr/>
        </p:nvSpPr>
        <p:spPr>
          <a:xfrm>
            <a:off x="142181" y="4809369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kumimoji="0" lang="en-GB" sz="5400" b="1" i="0" u="none" strike="noStrike" kern="0" cap="none" spc="0" normalizeH="0" baseline="0" noProof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estás hoy?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59;p7">
            <a:extLst>
              <a:ext uri="{FF2B5EF4-FFF2-40B4-BE49-F238E27FC236}">
                <a16:creationId xmlns:a16="http://schemas.microsoft.com/office/drawing/2014/main" id="{09EAFFF1-F42E-40E0-8B6F-AAEE28361486}"/>
              </a:ext>
            </a:extLst>
          </p:cNvPr>
          <p:cNvSpPr txBox="1"/>
          <p:nvPr/>
        </p:nvSpPr>
        <p:spPr>
          <a:xfrm>
            <a:off x="142181" y="5804503"/>
            <a:ext cx="12192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are you (feeling) today?]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2904</Words>
  <Application>Microsoft Office PowerPoint</Application>
  <PresentationFormat>Widescreen</PresentationFormat>
  <Paragraphs>411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Segoe Print</vt:lpstr>
      <vt:lpstr>Modern Love</vt:lpstr>
      <vt:lpstr>Century Gothic</vt:lpstr>
      <vt:lpstr>Calibri</vt:lpstr>
      <vt:lpstr>Office Theme</vt:lpstr>
      <vt:lpstr>español, con Quique</vt:lpstr>
      <vt:lpstr>Describing me and others</vt:lpstr>
      <vt:lpstr>[a]</vt:lpstr>
      <vt:lpstr>[o]</vt:lpstr>
      <vt:lpstr>[u]</vt:lpstr>
      <vt:lpstr>pronunciar</vt:lpstr>
      <vt:lpstr>pronunciar</vt:lpstr>
      <vt:lpstr>pronunciar</vt:lpstr>
      <vt:lpstr>pronunciar</vt:lpstr>
      <vt:lpstr>estar</vt:lpstr>
      <vt:lpstr>leer</vt:lpstr>
      <vt:lpstr>leer</vt:lpstr>
      <vt:lpstr>hablar</vt:lpstr>
      <vt:lpstr>ser</vt:lpstr>
      <vt:lpstr>pronunciar</vt:lpstr>
      <vt:lpstr>pronunciar</vt:lpstr>
      <vt:lpstr>escuchar</vt:lpstr>
      <vt:lpstr>vocabulario</vt:lpstr>
      <vt:lpstr>¡adiós!</vt:lpstr>
      <vt:lpstr>vocabulario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16</cp:revision>
  <dcterms:created xsi:type="dcterms:W3CDTF">2021-03-10T19:52:00Z</dcterms:created>
  <dcterms:modified xsi:type="dcterms:W3CDTF">2024-08-27T09:37:30Z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