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53" r:id="rId3"/>
    <p:sldId id="442" r:id="rId4"/>
    <p:sldId id="580" r:id="rId5"/>
    <p:sldId id="581" r:id="rId6"/>
    <p:sldId id="582" r:id="rId7"/>
    <p:sldId id="583" r:id="rId8"/>
    <p:sldId id="573" r:id="rId9"/>
    <p:sldId id="574" r:id="rId10"/>
    <p:sldId id="575" r:id="rId11"/>
    <p:sldId id="576" r:id="rId12"/>
    <p:sldId id="577" r:id="rId13"/>
    <p:sldId id="578" r:id="rId14"/>
    <p:sldId id="579" r:id="rId15"/>
    <p:sldId id="557" r:id="rId16"/>
    <p:sldId id="558" r:id="rId17"/>
    <p:sldId id="276" r:id="rId18"/>
    <p:sldId id="584" r:id="rId19"/>
    <p:sldId id="585" r:id="rId20"/>
    <p:sldId id="586" r:id="rId21"/>
    <p:sldId id="587" r:id="rId22"/>
    <p:sldId id="588" r:id="rId23"/>
    <p:sldId id="589" r:id="rId24"/>
    <p:sldId id="590" r:id="rId25"/>
    <p:sldId id="591" r:id="rId26"/>
    <p:sldId id="592" r:id="rId27"/>
    <p:sldId id="593" r:id="rId28"/>
    <p:sldId id="5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EEAF6"/>
    <a:srgbClr val="FEB4B4"/>
    <a:srgbClr val="FE7E7E"/>
    <a:srgbClr val="FF99FF"/>
    <a:srgbClr val="65A270"/>
    <a:srgbClr val="79DD79"/>
    <a:srgbClr val="91EAD2"/>
    <a:srgbClr val="C1E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67685" autoAdjust="0"/>
  </p:normalViewPr>
  <p:slideViewPr>
    <p:cSldViewPr snapToGrid="0">
      <p:cViewPr>
        <p:scale>
          <a:sx n="62" d="100"/>
          <a:sy n="62" d="100"/>
        </p:scale>
        <p:origin x="1632" y="402"/>
      </p:cViewPr>
      <p:guideLst/>
    </p:cSldViewPr>
  </p:slideViewPr>
  <p:outlineViewPr>
    <p:cViewPr>
      <p:scale>
        <a:sx n="33" d="100"/>
        <a:sy n="33" d="100"/>
      </p:scale>
      <p:origin x="0" y="-6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BD390-BAA1-4136-97A1-932C02E8044D}" type="datetimeFigureOut">
              <a:rPr lang="en-GB" smtClean="0"/>
              <a:t>29/10/2022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C7C75-985D-4B20-8996-49ED85BCD7B0}" type="slidenum">
              <a:rPr lang="en-GB" smtClean="0"/>
              <a:t>‹#›</a:t>
            </a:fld>
            <a:endParaRPr lang="en-GB"/>
          </a:p>
        </p:txBody>
      </p:sp>
    </p:spTree>
    <p:extLst>
      <p:ext uri="{BB962C8B-B14F-4D97-AF65-F5344CB8AC3E}">
        <p14:creationId xmlns:p14="http://schemas.microsoft.com/office/powerpoint/2010/main" val="361889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400" b="0" strike="noStrike" spc="-1" dirty="0">
                <a:solidFill>
                  <a:srgbClr val="000000"/>
                </a:solidFill>
                <a:latin typeface="+mn-lt"/>
                <a:ea typeface="Calibri"/>
              </a:rPr>
              <a:t>Artwork by Steve Clarke. Pronoun pictures from NCELP (www.ncelp.org). All additional pictures selected from </a:t>
            </a:r>
            <a:r>
              <a:rPr lang="en-GB" sz="1400" b="0" strike="noStrike" spc="-1" dirty="0" err="1">
                <a:solidFill>
                  <a:srgbClr val="000000"/>
                </a:solidFill>
                <a:latin typeface="+mn-lt"/>
                <a:ea typeface="Calibri"/>
              </a:rPr>
              <a:t>Pixabay</a:t>
            </a:r>
            <a:r>
              <a:rPr lang="en-GB" sz="1400" b="0" strike="noStrike" spc="-1" dirty="0">
                <a:solidFill>
                  <a:srgbClr val="000000"/>
                </a:solidFill>
                <a:latin typeface="+mn-lt"/>
                <a:ea typeface="Calibri"/>
              </a:rPr>
              <a:t> and are</a:t>
            </a:r>
          </a:p>
          <a:p>
            <a:pPr marL="0" indent="-216000">
              <a:lnSpc>
                <a:spcPct val="100000"/>
              </a:lnSpc>
            </a:pPr>
            <a:r>
              <a:rPr lang="en-GB" sz="1400" b="0" strike="noStrike" spc="-1" dirty="0">
                <a:solidFill>
                  <a:srgbClr val="000000"/>
                </a:solidFill>
                <a:latin typeface="+mn-lt"/>
                <a:ea typeface="Calibri"/>
              </a:rPr>
              <a:t>available under a Creative Commons license, no attribution required.</a:t>
            </a:r>
            <a:endParaRPr lang="en-GB" sz="1400" b="0" strike="noStrike" spc="-1" dirty="0">
              <a:latin typeface="Arial"/>
            </a:endParaRPr>
          </a:p>
          <a:p>
            <a:pPr marL="0" indent="-216000">
              <a:lnSpc>
                <a:spcPct val="100000"/>
              </a:lnSpc>
            </a:pPr>
            <a:endParaRPr lang="en-GB" sz="1200" b="0" strike="noStrike" spc="-1" dirty="0">
              <a:latin typeface="Arial"/>
            </a:endParaRPr>
          </a:p>
          <a:p>
            <a:pPr marL="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 course, as well as those from the previous two years. </a:t>
            </a:r>
            <a:br>
              <a:rPr lang="en-GB" sz="1200" b="0" strike="noStrike" spc="-1" dirty="0">
                <a:latin typeface="Arial"/>
              </a:rPr>
            </a:br>
            <a:r>
              <a:rPr lang="en-GB" sz="1200" b="0" strike="noStrike" spc="-1" dirty="0">
                <a:latin typeface="Arial"/>
              </a:rPr>
              <a:t>The ratio of old to new language in the quiz is very approximately 50:50.</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 </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lvl="0" indent="0" algn="l" rtl="0">
              <a:spcBef>
                <a:spcPts val="0"/>
              </a:spcBef>
              <a:spcAft>
                <a:spcPts val="0"/>
              </a:spcAft>
              <a:buNone/>
            </a:pPr>
            <a:endParaRPr lang="en-GB" sz="1200"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7213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recall of previously taught grammar features.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8759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recall of previously taught grammar features.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6712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recall of previously taught grammar features.</a:t>
            </a: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3439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flexible</a:t>
            </a:r>
          </a:p>
          <a:p>
            <a:pPr marL="0" marR="0" lvl="0" indent="0" algn="l" rtl="0">
              <a:lnSpc>
                <a:spcPct val="100000"/>
              </a:lnSpc>
              <a:spcBef>
                <a:spcPts val="0"/>
              </a:spcBef>
              <a:spcAft>
                <a:spcPts val="0"/>
              </a:spcAft>
              <a:buClr>
                <a:schemeClr val="dk1"/>
              </a:buClr>
              <a:buSzPts val="1200"/>
              <a:buFont typeface="Calibri"/>
              <a:buNone/>
            </a:pPr>
            <a:endParaRPr lang="en-GB" b="1" dirty="0"/>
          </a:p>
          <a:p>
            <a:pPr marL="0" indent="0">
              <a:buNone/>
            </a:pPr>
            <a:r>
              <a:rPr lang="en-GB" b="1" dirty="0"/>
              <a:t>Aim: </a:t>
            </a:r>
            <a:r>
              <a:rPr lang="en-GB" b="0" dirty="0"/>
              <a:t>to enjoy a traditional Spanish carol; to practise read aloud and pronunciation, including of some unknown words.</a:t>
            </a:r>
            <a:endParaRPr lang="en-GB" b="0" baseline="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Click to listen to the carol, using the </a:t>
            </a:r>
            <a:r>
              <a:rPr lang="en-GB" b="0" dirty="0" err="1"/>
              <a:t>youtube</a:t>
            </a:r>
            <a:r>
              <a:rPr lang="en-GB" b="0" dirty="0"/>
              <a:t> link provided.</a:t>
            </a:r>
            <a:br>
              <a:rPr lang="en-GB" b="0" dirty="0"/>
            </a:br>
            <a:r>
              <a:rPr lang="en-GB" b="0" dirty="0"/>
              <a:t>2. Pupils write in the number 25 in Spanish to fill the gaps.</a:t>
            </a:r>
            <a:br>
              <a:rPr lang="en-GB" b="0" dirty="0"/>
            </a:br>
            <a:r>
              <a:rPr lang="en-GB" b="0" dirty="0"/>
              <a:t>3. They then listen to the lines of the verses and number them in the correct order. They may need to hear them multiple times to do this.</a:t>
            </a:r>
            <a:br>
              <a:rPr lang="en-GB" b="0" dirty="0"/>
            </a:br>
            <a:r>
              <a:rPr lang="en-GB" b="0" dirty="0"/>
              <a:t>4. Click to correct.</a:t>
            </a:r>
          </a:p>
          <a:p>
            <a:pPr marL="0" lvl="0" indent="0" algn="l" rtl="0">
              <a:spcBef>
                <a:spcPts val="0"/>
              </a:spcBef>
              <a:spcAft>
                <a:spcPts val="0"/>
              </a:spcAft>
              <a:buNone/>
            </a:pPr>
            <a:endParaRPr lang="en-GB" b="1" dirty="0"/>
          </a:p>
          <a:p>
            <a:pPr algn="l">
              <a:buNone/>
            </a:pPr>
            <a:r>
              <a:rPr lang="en-GB" b="1" dirty="0"/>
              <a:t>Transcript</a:t>
            </a:r>
            <a:r>
              <a:rPr lang="en-GB" dirty="0"/>
              <a:t>:</a:t>
            </a:r>
            <a:br>
              <a:rPr lang="es-ES" altLang="en-US" sz="1200" dirty="0">
                <a:solidFill>
                  <a:srgbClr val="002060"/>
                </a:solidFill>
                <a:latin typeface="Century Gothic" panose="020B0502020202020204" pitchFamily="34" charset="0"/>
              </a:rPr>
            </a:b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090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enjoy a traditional Spanish carol; to practise read aloud and pronunciation, including of some unknown words.</a:t>
            </a:r>
            <a:endParaRPr lang="en-GB" b="0" baseline="0" dirty="0"/>
          </a:p>
          <a:p>
            <a:pPr marL="0" indent="0">
              <a:buNone/>
            </a:pPr>
            <a:endParaRPr lang="en-GB" baseline="0" dirty="0"/>
          </a:p>
          <a:p>
            <a:pPr marL="0" lvl="0" indent="0" algn="l" rtl="0">
              <a:spcBef>
                <a:spcPts val="0"/>
              </a:spcBef>
              <a:spcAft>
                <a:spcPts val="0"/>
              </a:spcAft>
              <a:buNone/>
            </a:pPr>
            <a:r>
              <a:rPr lang="en-GB" b="1" dirty="0"/>
              <a:t>Procedure:</a:t>
            </a:r>
            <a:br>
              <a:rPr lang="en-GB" b="1" dirty="0"/>
            </a:br>
            <a:r>
              <a:rPr lang="en-GB" b="0" dirty="0"/>
              <a:t>1. Ask pupils for the title of the carol, in Spanish.</a:t>
            </a:r>
            <a:br>
              <a:rPr lang="en-GB" b="0" dirty="0"/>
            </a:br>
            <a:r>
              <a:rPr lang="en-GB" b="0" dirty="0"/>
              <a:t>2. Play the song again for pupils to join in with.</a:t>
            </a:r>
          </a:p>
          <a:p>
            <a:pPr marL="0" lvl="0" indent="0" algn="l" rtl="0">
              <a:spcBef>
                <a:spcPts val="0"/>
              </a:spcBef>
              <a:spcAft>
                <a:spcPts val="0"/>
              </a:spcAft>
              <a:buNone/>
            </a:pPr>
            <a:endParaRPr lang="en-GB" b="1" dirty="0"/>
          </a:p>
          <a:p>
            <a:pPr algn="l">
              <a:buNone/>
            </a:pPr>
            <a:r>
              <a:rPr lang="en-GB" b="1" dirty="0"/>
              <a:t>Transcript</a:t>
            </a:r>
            <a:r>
              <a:rPr lang="en-GB" dirty="0"/>
              <a:t>:</a:t>
            </a:r>
            <a:br>
              <a:rPr lang="es-ES" altLang="en-US" sz="1200" dirty="0">
                <a:solidFill>
                  <a:srgbClr val="002060"/>
                </a:solidFill>
                <a:latin typeface="Century Gothic" panose="020B0502020202020204" pitchFamily="34" charset="0"/>
              </a:rPr>
            </a:b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8507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216000" indent="-216000">
              <a:lnSpc>
                <a:spcPct val="100000"/>
              </a:lnSpc>
            </a:pPr>
            <a:endParaRPr lang="en-GB" sz="1200" b="0" strike="noStrike" spc="-1" dirty="0">
              <a:solidFill>
                <a:srgbClr val="000000"/>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27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216000" indent="-216000">
              <a:lnSpc>
                <a:spcPct val="100000"/>
              </a:lnSpc>
            </a:pPr>
            <a:endParaRPr lang="en-GB" sz="1200" b="0" strike="noStrike" spc="-1" dirty="0">
              <a:solidFill>
                <a:srgbClr val="000000"/>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093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012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285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20-25 minutes (all assessment slides)</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aural comprehension of vocabulary taught in weeks 1-12 of the course.</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Procedure:</a:t>
            </a:r>
          </a:p>
          <a:p>
            <a:pPr marL="216000" indent="-216000">
              <a:lnSpc>
                <a:spcPct val="100000"/>
              </a:lnSpc>
            </a:pPr>
            <a:r>
              <a:rPr lang="en-GB" sz="1200" b="0" strike="noStrike" spc="-1" dirty="0">
                <a:solidFill>
                  <a:srgbClr val="000000"/>
                </a:solidFill>
                <a:latin typeface="+mn-lt"/>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mn-lt"/>
              </a:rPr>
              <a:t>2. Pupils can either write 1C, etc.. or if they have the assessment on a print out they can put a X in the correct box.</a:t>
            </a:r>
          </a:p>
          <a:p>
            <a:pPr marL="216000" indent="-216000">
              <a:lnSpc>
                <a:spcPct val="100000"/>
              </a:lnSpc>
            </a:pPr>
            <a:r>
              <a:rPr lang="en-GB" sz="1200" b="0" strike="noStrike" spc="-1" dirty="0">
                <a:solidFill>
                  <a:srgbClr val="000000"/>
                </a:solidFill>
                <a:latin typeface="+mn-lt"/>
              </a:rPr>
              <a:t>3. After items 1-4, continue to the next slide to complete the remainder of the task.</a:t>
            </a:r>
          </a:p>
          <a:p>
            <a:pPr marL="216000" indent="-216000">
              <a:lnSpc>
                <a:spcPct val="100000"/>
              </a:lnSpc>
            </a:pPr>
            <a:endParaRPr lang="en-GB" sz="1200" b="0" strike="noStrike" spc="-1" dirty="0">
              <a:solidFill>
                <a:srgbClr val="000000"/>
              </a:solidFill>
              <a:latin typeface="+mn-lt"/>
            </a:endParaRPr>
          </a:p>
          <a:p>
            <a:pPr marL="216000" indent="-216000">
              <a:lnSpc>
                <a:spcPct val="100000"/>
              </a:lnSpc>
            </a:pPr>
            <a:r>
              <a:rPr lang="en-GB" sz="1200" b="1" strike="noStrike" spc="-1" dirty="0">
                <a:solidFill>
                  <a:srgbClr val="000000"/>
                </a:solidFill>
                <a:latin typeface="+mn-lt"/>
              </a:rPr>
              <a:t>Transcript</a:t>
            </a:r>
            <a:r>
              <a:rPr lang="en-GB" sz="1200" b="0" strike="noStrike" spc="-1" dirty="0">
                <a:solidFill>
                  <a:srgbClr val="000000"/>
                </a:solidFill>
                <a:latin typeface="+mn-lt"/>
              </a:rPr>
              <a:t>:</a:t>
            </a:r>
          </a:p>
          <a:p>
            <a:r>
              <a:rPr lang="fr-FR" sz="1200" b="1" kern="1200" dirty="0">
                <a:solidFill>
                  <a:schemeClr val="tx1"/>
                </a:solidFill>
                <a:effectLst/>
                <a:latin typeface="+mn-lt"/>
                <a:ea typeface="+mn-ea"/>
                <a:cs typeface="+mn-cs"/>
              </a:rPr>
              <a:t>1. </a:t>
            </a:r>
            <a:r>
              <a:rPr lang="en-GB" sz="1200" b="1" kern="1200" dirty="0" err="1">
                <a:solidFill>
                  <a:schemeClr val="tx1"/>
                </a:solidFill>
                <a:effectLst/>
                <a:latin typeface="+mn-lt"/>
                <a:ea typeface="+mn-ea"/>
                <a:cs typeface="+mn-cs"/>
              </a:rPr>
              <a:t>dieciocho</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 </a:t>
            </a:r>
            <a:r>
              <a:rPr lang="en-GB" sz="1200" b="1" kern="1200" dirty="0">
                <a:solidFill>
                  <a:schemeClr val="tx1"/>
                </a:solidFill>
                <a:effectLst/>
                <a:latin typeface="+mn-lt"/>
                <a:ea typeface="+mn-ea"/>
                <a:cs typeface="+mn-cs"/>
              </a:rPr>
              <a:t>ser</a:t>
            </a:r>
          </a:p>
          <a:p>
            <a:r>
              <a:rPr lang="fr-FR" sz="1200" b="1" kern="1200" dirty="0">
                <a:solidFill>
                  <a:schemeClr val="tx1"/>
                </a:solidFill>
                <a:effectLst/>
                <a:latin typeface="+mn-lt"/>
                <a:ea typeface="+mn-ea"/>
                <a:cs typeface="+mn-cs"/>
              </a:rPr>
              <a:t>3. </a:t>
            </a:r>
            <a:r>
              <a:rPr lang="en-GB" sz="1200" b="1" kern="1200" dirty="0" err="1">
                <a:solidFill>
                  <a:schemeClr val="tx1"/>
                </a:solidFill>
                <a:effectLst/>
                <a:latin typeface="+mn-lt"/>
                <a:ea typeface="+mn-ea"/>
                <a:cs typeface="+mn-cs"/>
              </a:rPr>
              <a:t>fecha</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 cuál ?</a:t>
            </a:r>
            <a:endParaRPr lang="en-GB" sz="1200" b="1" kern="1200" dirty="0">
              <a:solidFill>
                <a:schemeClr val="tx1"/>
              </a:solidFill>
              <a:effectLst/>
              <a:latin typeface="+mn-lt"/>
              <a:ea typeface="+mn-ea"/>
              <a:cs typeface="+mn-cs"/>
            </a:endParaRPr>
          </a:p>
          <a:p>
            <a:pPr marL="216000" indent="-216000">
              <a:lnSpc>
                <a:spcPct val="100000"/>
              </a:lnSpc>
            </a:pPr>
            <a:endParaRPr lang="en-GB" sz="1200" b="0" strike="noStrike" spc="-1" dirty="0">
              <a:solidFill>
                <a:srgbClr val="000000"/>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1503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114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7918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3850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1156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01663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536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mn-lt"/>
                <a:ea typeface="Calibri"/>
              </a:rPr>
              <a:t>ANSWERS</a:t>
            </a:r>
            <a:endParaRPr lang="en-GB" sz="1200" kern="1200" dirty="0">
              <a:solidFill>
                <a:schemeClr val="tx1"/>
              </a:solidFill>
              <a:effectLst/>
              <a:latin typeface="+mn-lt"/>
              <a:ea typeface="+mn-ea"/>
              <a:cs typeface="+mn-cs"/>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9069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rPr>
              <a:t>Transcript</a:t>
            </a:r>
            <a:r>
              <a:rPr lang="en-GB" sz="1200" b="0" strike="noStrike" spc="-1" dirty="0">
                <a:solidFill>
                  <a:srgbClr val="000000"/>
                </a:solidFill>
                <a:latin typeface="+mn-lt"/>
              </a:rPr>
              <a:t>:</a:t>
            </a:r>
          </a:p>
          <a:p>
            <a:r>
              <a:rPr lang="fr-FR" sz="1200" b="0" kern="1200" dirty="0">
                <a:solidFill>
                  <a:schemeClr val="tx1"/>
                </a:solidFill>
                <a:effectLst/>
                <a:latin typeface="+mn-lt"/>
                <a:ea typeface="+mn-ea"/>
                <a:cs typeface="+mn-cs"/>
              </a:rPr>
              <a:t>1. </a:t>
            </a:r>
            <a:r>
              <a:rPr lang="en-GB" sz="1200" b="0" kern="1200" dirty="0" err="1">
                <a:solidFill>
                  <a:schemeClr val="tx1"/>
                </a:solidFill>
                <a:effectLst/>
                <a:latin typeface="+mn-lt"/>
                <a:ea typeface="+mn-ea"/>
                <a:cs typeface="+mn-cs"/>
              </a:rPr>
              <a:t>dieciocho</a:t>
            </a:r>
            <a:endParaRPr lang="en-GB"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2. </a:t>
            </a:r>
            <a:r>
              <a:rPr lang="en-GB" sz="1200" b="0" kern="1200" dirty="0">
                <a:solidFill>
                  <a:schemeClr val="tx1"/>
                </a:solidFill>
                <a:effectLst/>
                <a:latin typeface="+mn-lt"/>
                <a:ea typeface="+mn-ea"/>
                <a:cs typeface="+mn-cs"/>
              </a:rPr>
              <a:t>ser</a:t>
            </a:r>
          </a:p>
          <a:p>
            <a:r>
              <a:rPr lang="fr-FR" sz="1200" b="0" kern="1200" dirty="0">
                <a:solidFill>
                  <a:schemeClr val="tx1"/>
                </a:solidFill>
                <a:effectLst/>
                <a:latin typeface="+mn-lt"/>
                <a:ea typeface="+mn-ea"/>
                <a:cs typeface="+mn-cs"/>
              </a:rPr>
              <a:t>3. </a:t>
            </a:r>
            <a:r>
              <a:rPr lang="en-GB" sz="1200" b="0" kern="1200" dirty="0" err="1">
                <a:solidFill>
                  <a:schemeClr val="tx1"/>
                </a:solidFill>
                <a:effectLst/>
                <a:latin typeface="+mn-lt"/>
                <a:ea typeface="+mn-ea"/>
                <a:cs typeface="+mn-cs"/>
              </a:rPr>
              <a:t>fecha</a:t>
            </a:r>
            <a:endParaRPr lang="en-GB"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4. cuál ?</a:t>
            </a:r>
            <a:endParaRPr lang="en-GB"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5. </a:t>
            </a:r>
            <a:r>
              <a:rPr lang="en-GB" sz="1200" b="1" kern="1200" dirty="0" err="1">
                <a:solidFill>
                  <a:schemeClr val="tx1"/>
                </a:solidFill>
                <a:effectLst/>
                <a:latin typeface="+mn-lt"/>
                <a:ea typeface="+mn-ea"/>
                <a:cs typeface="+mn-cs"/>
              </a:rPr>
              <a:t>aprender</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6. </a:t>
            </a:r>
            <a:r>
              <a:rPr lang="en-GB" sz="1200" b="1" kern="1200" dirty="0" err="1">
                <a:solidFill>
                  <a:schemeClr val="tx1"/>
                </a:solidFill>
                <a:effectLst/>
                <a:latin typeface="+mn-lt"/>
                <a:ea typeface="+mn-ea"/>
                <a:cs typeface="+mn-cs"/>
              </a:rPr>
              <a:t>veinte</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7. </a:t>
            </a:r>
            <a:r>
              <a:rPr lang="en-GB" sz="1200" b="1" kern="1200" dirty="0" err="1">
                <a:solidFill>
                  <a:schemeClr val="tx1"/>
                </a:solidFill>
                <a:effectLst/>
                <a:latin typeface="+mn-lt"/>
                <a:ea typeface="+mn-ea"/>
                <a:cs typeface="+mn-cs"/>
              </a:rPr>
              <a:t>puente</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8. </a:t>
            </a:r>
            <a:r>
              <a:rPr lang="en-GB" sz="1200" b="1" kern="1200" dirty="0" err="1">
                <a:solidFill>
                  <a:schemeClr val="tx1"/>
                </a:solidFill>
                <a:effectLst/>
                <a:latin typeface="+mn-lt"/>
                <a:ea typeface="+mn-ea"/>
                <a:cs typeface="+mn-cs"/>
              </a:rPr>
              <a:t>exposición</a:t>
            </a:r>
            <a:endParaRPr lang="en-GB" sz="1200" b="1" kern="1200" dirty="0">
              <a:solidFill>
                <a:schemeClr val="tx1"/>
              </a:solidFill>
              <a:effectLst/>
              <a:latin typeface="+mn-lt"/>
              <a:ea typeface="+mn-ea"/>
              <a:cs typeface="+mn-cs"/>
            </a:endParaRPr>
          </a:p>
          <a:p>
            <a:pPr marL="216000" indent="-216000">
              <a:lnSpc>
                <a:spcPct val="100000"/>
              </a:lnSpc>
            </a:pPr>
            <a:endParaRPr lang="en-GB" sz="1200" b="0" strike="noStrike" spc="-1" dirty="0">
              <a:solidFill>
                <a:srgbClr val="000000"/>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5253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Procedure:</a:t>
            </a:r>
          </a:p>
          <a:p>
            <a:pPr marL="216000" indent="-216000">
              <a:lnSpc>
                <a:spcPct val="100000"/>
              </a:lnSpc>
            </a:pPr>
            <a:r>
              <a:rPr lang="en-GB" sz="1200" b="0" strike="noStrike" spc="-1" dirty="0">
                <a:solidFill>
                  <a:srgbClr val="000000"/>
                </a:solidFill>
                <a:latin typeface="+mn-lt"/>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mn-lt"/>
              </a:rPr>
              <a:t>2. Pupils can either write 1C, etc.. or if they have the assessment on a print out they can put a X in the correct box.</a:t>
            </a:r>
          </a:p>
          <a:p>
            <a:pPr marL="216000" indent="-216000">
              <a:lnSpc>
                <a:spcPct val="100000"/>
              </a:lnSpc>
            </a:pPr>
            <a:r>
              <a:rPr lang="en-GB" sz="1200" b="0" strike="noStrike" spc="-1" dirty="0">
                <a:solidFill>
                  <a:srgbClr val="000000"/>
                </a:solidFill>
                <a:latin typeface="+mn-lt"/>
              </a:rPr>
              <a:t>3. When complete, continue to the reading.</a:t>
            </a:r>
          </a:p>
          <a:p>
            <a:pPr marL="216000" indent="-216000">
              <a:lnSpc>
                <a:spcPct val="100000"/>
              </a:lnSpc>
            </a:pPr>
            <a:endParaRPr lang="en-GB" sz="1200" b="0" strike="noStrike" spc="-1" dirty="0">
              <a:solidFill>
                <a:srgbClr val="000000"/>
              </a:solidFill>
              <a:latin typeface="+mn-lt"/>
            </a:endParaRPr>
          </a:p>
          <a:p>
            <a:pPr marL="216000" indent="-216000">
              <a:lnSpc>
                <a:spcPct val="100000"/>
              </a:lnSpc>
            </a:pPr>
            <a:r>
              <a:rPr lang="en-GB" sz="1200" b="1" strike="noStrike" spc="-1" dirty="0">
                <a:solidFill>
                  <a:srgbClr val="000000"/>
                </a:solidFill>
                <a:latin typeface="+mn-lt"/>
              </a:rPr>
              <a:t>Transcript</a:t>
            </a:r>
            <a:r>
              <a:rPr lang="en-GB" sz="1200" b="0" strike="noStrike" spc="-1" dirty="0">
                <a:solidFill>
                  <a:srgbClr val="000000"/>
                </a:solidFill>
                <a:latin typeface="+mn-lt"/>
              </a:rPr>
              <a:t>:</a:t>
            </a:r>
          </a:p>
          <a:p>
            <a:r>
              <a:rPr lang="fr-FR" sz="1200" b="1" kern="1200" dirty="0">
                <a:solidFill>
                  <a:schemeClr val="tx1"/>
                </a:solidFill>
                <a:effectLst/>
                <a:latin typeface="+mn-lt"/>
                <a:ea typeface="+mn-ea"/>
                <a:cs typeface="+mn-cs"/>
              </a:rPr>
              <a:t>1. </a:t>
            </a:r>
            <a:r>
              <a:rPr lang="en-GB" sz="1200" b="1" kern="1200" dirty="0" err="1">
                <a:solidFill>
                  <a:schemeClr val="tx1"/>
                </a:solidFill>
                <a:effectLst/>
                <a:latin typeface="+mn-lt"/>
                <a:ea typeface="+mn-ea"/>
                <a:cs typeface="+mn-cs"/>
              </a:rPr>
              <a:t>compañera</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 </a:t>
            </a:r>
            <a:r>
              <a:rPr lang="en-GB" sz="1200" b="1" kern="1200" dirty="0" err="1">
                <a:solidFill>
                  <a:schemeClr val="tx1"/>
                </a:solidFill>
                <a:effectLst/>
                <a:latin typeface="+mn-lt"/>
                <a:ea typeface="+mn-ea"/>
                <a:cs typeface="+mn-cs"/>
              </a:rPr>
              <a:t>universidad</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 </a:t>
            </a:r>
            <a:r>
              <a:rPr lang="en-GB" sz="1200" b="1" kern="1200" dirty="0">
                <a:solidFill>
                  <a:schemeClr val="tx1"/>
                </a:solidFill>
                <a:effectLst/>
                <a:latin typeface="+mn-lt"/>
                <a:ea typeface="+mn-ea"/>
                <a:cs typeface="+mn-cs"/>
              </a:rPr>
              <a:t>quince</a:t>
            </a:r>
          </a:p>
          <a:p>
            <a:r>
              <a:rPr lang="fr-FR" sz="1200" b="1" kern="1200" dirty="0">
                <a:solidFill>
                  <a:schemeClr val="tx1"/>
                </a:solidFill>
                <a:effectLst/>
                <a:latin typeface="+mn-lt"/>
                <a:ea typeface="+mn-ea"/>
                <a:cs typeface="+mn-cs"/>
              </a:rPr>
              <a:t>4. </a:t>
            </a:r>
            <a:r>
              <a:rPr lang="en-GB" sz="1200" b="1" kern="1200" dirty="0">
                <a:solidFill>
                  <a:schemeClr val="tx1"/>
                </a:solidFill>
                <a:effectLst/>
                <a:latin typeface="+mn-lt"/>
                <a:ea typeface="+mn-ea"/>
                <a:cs typeface="+mn-cs"/>
              </a:rPr>
              <a:t>entre</a:t>
            </a:r>
          </a:p>
          <a:p>
            <a:r>
              <a:rPr lang="fr-FR" sz="1200" b="0" kern="1200" dirty="0">
                <a:solidFill>
                  <a:schemeClr val="tx1"/>
                </a:solidFill>
                <a:effectLst/>
                <a:latin typeface="+mn-lt"/>
                <a:ea typeface="+mn-ea"/>
                <a:cs typeface="+mn-cs"/>
              </a:rPr>
              <a:t>5. </a:t>
            </a:r>
            <a:r>
              <a:rPr lang="en-GB" sz="1200" b="0" kern="1200" dirty="0">
                <a:solidFill>
                  <a:schemeClr val="tx1"/>
                </a:solidFill>
                <a:effectLst/>
                <a:latin typeface="+mn-lt"/>
                <a:ea typeface="+mn-ea"/>
                <a:cs typeface="+mn-cs"/>
              </a:rPr>
              <a:t>negro</a:t>
            </a:r>
          </a:p>
          <a:p>
            <a:r>
              <a:rPr lang="fr-FR" sz="1200" b="0" kern="1200" dirty="0">
                <a:solidFill>
                  <a:schemeClr val="tx1"/>
                </a:solidFill>
                <a:effectLst/>
                <a:latin typeface="+mn-lt"/>
                <a:ea typeface="+mn-ea"/>
                <a:cs typeface="+mn-cs"/>
              </a:rPr>
              <a:t>6. </a:t>
            </a:r>
            <a:r>
              <a:rPr lang="en-GB" sz="1200" b="0" kern="1200" dirty="0" err="1">
                <a:solidFill>
                  <a:schemeClr val="tx1"/>
                </a:solidFill>
                <a:effectLst/>
                <a:latin typeface="+mn-lt"/>
                <a:ea typeface="+mn-ea"/>
                <a:cs typeface="+mn-cs"/>
              </a:rPr>
              <a:t>amarillo</a:t>
            </a:r>
            <a:endParaRPr lang="en-GB"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7. </a:t>
            </a:r>
            <a:r>
              <a:rPr lang="en-GB" sz="1200" b="0" kern="1200" dirty="0" err="1">
                <a:solidFill>
                  <a:schemeClr val="tx1"/>
                </a:solidFill>
                <a:effectLst/>
                <a:latin typeface="+mn-lt"/>
                <a:ea typeface="+mn-ea"/>
                <a:cs typeface="+mn-cs"/>
              </a:rPr>
              <a:t>niña</a:t>
            </a:r>
            <a:endParaRPr lang="en-GB"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8. </a:t>
            </a:r>
            <a:r>
              <a:rPr lang="en-GB" sz="1200" b="0" kern="1200" dirty="0" err="1">
                <a:solidFill>
                  <a:schemeClr val="tx1"/>
                </a:solidFill>
                <a:effectLst/>
                <a:latin typeface="+mn-lt"/>
                <a:ea typeface="+mn-ea"/>
                <a:cs typeface="+mn-cs"/>
              </a:rPr>
              <a:t>detrás</a:t>
            </a:r>
            <a:endParaRPr lang="en-GB" sz="1200" b="0" kern="1200" dirty="0">
              <a:solidFill>
                <a:schemeClr val="tx1"/>
              </a:solidFill>
              <a:effectLst/>
              <a:latin typeface="+mn-lt"/>
              <a:ea typeface="+mn-ea"/>
              <a:cs typeface="+mn-cs"/>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796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rPr>
              <a:t>Transcript</a:t>
            </a:r>
            <a:r>
              <a:rPr lang="en-GB" sz="1200" b="0" strike="noStrike" spc="-1" dirty="0">
                <a:solidFill>
                  <a:srgbClr val="000000"/>
                </a:solidFill>
                <a:latin typeface="+mn-lt"/>
              </a:rPr>
              <a:t>:</a:t>
            </a:r>
          </a:p>
          <a:p>
            <a:r>
              <a:rPr lang="fr-FR" sz="1200" b="0" kern="1200" dirty="0">
                <a:solidFill>
                  <a:schemeClr val="tx1"/>
                </a:solidFill>
                <a:effectLst/>
                <a:latin typeface="+mn-lt"/>
                <a:ea typeface="+mn-ea"/>
                <a:cs typeface="+mn-cs"/>
              </a:rPr>
              <a:t>1. </a:t>
            </a:r>
            <a:r>
              <a:rPr lang="en-GB" sz="1200" b="0" kern="1200" dirty="0" err="1">
                <a:solidFill>
                  <a:schemeClr val="tx1"/>
                </a:solidFill>
                <a:effectLst/>
                <a:latin typeface="+mn-lt"/>
                <a:ea typeface="+mn-ea"/>
                <a:cs typeface="+mn-cs"/>
              </a:rPr>
              <a:t>compañera</a:t>
            </a:r>
            <a:endParaRPr lang="en-GB"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2. </a:t>
            </a:r>
            <a:r>
              <a:rPr lang="en-GB" sz="1200" b="0" kern="1200" dirty="0" err="1">
                <a:solidFill>
                  <a:schemeClr val="tx1"/>
                </a:solidFill>
                <a:effectLst/>
                <a:latin typeface="+mn-lt"/>
                <a:ea typeface="+mn-ea"/>
                <a:cs typeface="+mn-cs"/>
              </a:rPr>
              <a:t>universidad</a:t>
            </a:r>
            <a:endParaRPr lang="en-GB"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3. </a:t>
            </a:r>
            <a:r>
              <a:rPr lang="en-GB" sz="1200" b="0" kern="1200" dirty="0">
                <a:solidFill>
                  <a:schemeClr val="tx1"/>
                </a:solidFill>
                <a:effectLst/>
                <a:latin typeface="+mn-lt"/>
                <a:ea typeface="+mn-ea"/>
                <a:cs typeface="+mn-cs"/>
              </a:rPr>
              <a:t>quince</a:t>
            </a:r>
          </a:p>
          <a:p>
            <a:r>
              <a:rPr lang="fr-FR" sz="1200" b="0" kern="1200" dirty="0">
                <a:solidFill>
                  <a:schemeClr val="tx1"/>
                </a:solidFill>
                <a:effectLst/>
                <a:latin typeface="+mn-lt"/>
                <a:ea typeface="+mn-ea"/>
                <a:cs typeface="+mn-cs"/>
              </a:rPr>
              <a:t>4. </a:t>
            </a:r>
            <a:r>
              <a:rPr lang="en-GB" sz="1200" b="0" kern="1200" dirty="0">
                <a:solidFill>
                  <a:schemeClr val="tx1"/>
                </a:solidFill>
                <a:effectLst/>
                <a:latin typeface="+mn-lt"/>
                <a:ea typeface="+mn-ea"/>
                <a:cs typeface="+mn-cs"/>
              </a:rPr>
              <a:t>entre</a:t>
            </a:r>
          </a:p>
          <a:p>
            <a:r>
              <a:rPr lang="fr-FR" sz="1200" b="1" kern="1200" dirty="0">
                <a:solidFill>
                  <a:schemeClr val="tx1"/>
                </a:solidFill>
                <a:effectLst/>
                <a:latin typeface="+mn-lt"/>
                <a:ea typeface="+mn-ea"/>
                <a:cs typeface="+mn-cs"/>
              </a:rPr>
              <a:t>5. </a:t>
            </a:r>
            <a:r>
              <a:rPr lang="en-GB" sz="1200" b="1" kern="1200" dirty="0">
                <a:solidFill>
                  <a:schemeClr val="tx1"/>
                </a:solidFill>
                <a:effectLst/>
                <a:latin typeface="+mn-lt"/>
                <a:ea typeface="+mn-ea"/>
                <a:cs typeface="+mn-cs"/>
              </a:rPr>
              <a:t>negro</a:t>
            </a:r>
          </a:p>
          <a:p>
            <a:r>
              <a:rPr lang="fr-FR" sz="1200" b="1" kern="1200" dirty="0">
                <a:solidFill>
                  <a:schemeClr val="tx1"/>
                </a:solidFill>
                <a:effectLst/>
                <a:latin typeface="+mn-lt"/>
                <a:ea typeface="+mn-ea"/>
                <a:cs typeface="+mn-cs"/>
              </a:rPr>
              <a:t>6. </a:t>
            </a:r>
            <a:r>
              <a:rPr lang="en-GB" sz="1200" b="1" kern="1200" dirty="0" err="1">
                <a:solidFill>
                  <a:schemeClr val="tx1"/>
                </a:solidFill>
                <a:effectLst/>
                <a:latin typeface="+mn-lt"/>
                <a:ea typeface="+mn-ea"/>
                <a:cs typeface="+mn-cs"/>
              </a:rPr>
              <a:t>amarillo</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7. </a:t>
            </a:r>
            <a:r>
              <a:rPr lang="en-GB" sz="1200" b="1" kern="1200" dirty="0" err="1">
                <a:solidFill>
                  <a:schemeClr val="tx1"/>
                </a:solidFill>
                <a:effectLst/>
                <a:latin typeface="+mn-lt"/>
                <a:ea typeface="+mn-ea"/>
                <a:cs typeface="+mn-cs"/>
              </a:rPr>
              <a:t>niña</a:t>
            </a:r>
            <a:endParaRPr lang="en-GB"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8. </a:t>
            </a:r>
            <a:r>
              <a:rPr lang="en-GB" sz="1200" b="1" kern="1200" dirty="0" err="1">
                <a:solidFill>
                  <a:schemeClr val="tx1"/>
                </a:solidFill>
                <a:effectLst/>
                <a:latin typeface="+mn-lt"/>
                <a:ea typeface="+mn-ea"/>
                <a:cs typeface="+mn-cs"/>
              </a:rPr>
              <a:t>trece</a:t>
            </a:r>
            <a:endParaRPr lang="en-GB" sz="1200" b="1" kern="1200" dirty="0">
              <a:solidFill>
                <a:schemeClr val="tx1"/>
              </a:solidFill>
              <a:effectLst/>
              <a:latin typeface="+mn-lt"/>
              <a:ea typeface="+mn-ea"/>
              <a:cs typeface="+mn-cs"/>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157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a:t>
            </a:r>
            <a:r>
              <a:rPr lang="en-GB" sz="1200" b="1" strike="noStrike" spc="-1" dirty="0">
                <a:solidFill>
                  <a:srgbClr val="000000"/>
                </a:solidFill>
                <a:latin typeface="+mn-lt"/>
                <a:ea typeface="Calibri"/>
              </a:rPr>
              <a:t>comprehension</a:t>
            </a:r>
            <a:r>
              <a:rPr lang="en-GB" sz="1200" b="0" strike="noStrike" spc="-1" dirty="0">
                <a:solidFill>
                  <a:srgbClr val="000000"/>
                </a:solidFill>
                <a:latin typeface="+mn-lt"/>
                <a:ea typeface="Calibri"/>
              </a:rPr>
              <a:t> of previously taught vocabulary.</a:t>
            </a:r>
          </a:p>
          <a:p>
            <a:pPr marL="216000" indent="-215280">
              <a:lnSpc>
                <a:spcPct val="100000"/>
              </a:lnSpc>
            </a:pPr>
            <a:endParaRPr lang="en-GB" sz="1200" b="0" strike="noStrike" spc="-1" dirty="0">
              <a:solidFill>
                <a:srgbClr val="000000"/>
              </a:solidFill>
              <a:latin typeface="+mn-lt"/>
              <a:ea typeface="Calibri"/>
            </a:endParaRPr>
          </a:p>
          <a:p>
            <a:pPr marL="216000" indent="-215280">
              <a:lnSpc>
                <a:spcPct val="100000"/>
              </a:lnSpc>
            </a:pPr>
            <a:r>
              <a:rPr lang="en-GB" sz="1200" b="1" strike="noStrike" spc="-1" dirty="0">
                <a:solidFill>
                  <a:srgbClr val="000000"/>
                </a:solidFill>
                <a:latin typeface="+mn-lt"/>
                <a:ea typeface="Calibri"/>
              </a:rPr>
              <a:t>Procedure:</a:t>
            </a:r>
          </a:p>
          <a:p>
            <a:pPr marL="229320" indent="-228600">
              <a:lnSpc>
                <a:spcPct val="100000"/>
              </a:lnSpc>
              <a:buAutoNum type="arabicPeriod"/>
            </a:pPr>
            <a:r>
              <a:rPr lang="en-GB" sz="1200" b="0" strike="noStrike" spc="-1" dirty="0">
                <a:solidFill>
                  <a:srgbClr val="000000"/>
                </a:solidFill>
                <a:latin typeface="+mn-lt"/>
              </a:rPr>
              <a:t>Ensure that the task is clear.  </a:t>
            </a:r>
          </a:p>
          <a:p>
            <a:pPr marL="229320" indent="-228600">
              <a:lnSpc>
                <a:spcPct val="100000"/>
              </a:lnSpc>
              <a:buAutoNum type="arabicPeriod"/>
            </a:pPr>
            <a:r>
              <a:rPr lang="en-GB" sz="1200" b="0" strike="noStrike" spc="-1" dirty="0">
                <a:solidFill>
                  <a:srgbClr val="000000"/>
                </a:solidFill>
                <a:latin typeface="+mn-lt"/>
              </a:rPr>
              <a:t>Pupils could write 1 – 10 and the individual English word meanings (or they could fill in if they have printed assessment sheets).</a:t>
            </a:r>
            <a:endParaRPr lang="en-GB" sz="1200" b="0" strike="noStrike" spc="-1" dirty="0">
              <a:latin typeface="Arial"/>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4739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a:t>
            </a:r>
            <a:r>
              <a:rPr lang="en-GB" sz="1200" b="1" strike="noStrike" spc="-1" dirty="0">
                <a:solidFill>
                  <a:srgbClr val="000000"/>
                </a:solidFill>
                <a:latin typeface="+mn-lt"/>
                <a:ea typeface="Calibri"/>
              </a:rPr>
              <a:t>production </a:t>
            </a:r>
            <a:r>
              <a:rPr lang="en-GB" sz="1200" b="0" strike="noStrike" spc="-1" dirty="0">
                <a:solidFill>
                  <a:srgbClr val="000000"/>
                </a:solidFill>
                <a:latin typeface="+mn-lt"/>
                <a:ea typeface="Calibri"/>
              </a:rPr>
              <a:t>of previously taught vocabulary.</a:t>
            </a:r>
          </a:p>
          <a:p>
            <a:pPr marL="216000" indent="-215280">
              <a:lnSpc>
                <a:spcPct val="100000"/>
              </a:lnSpc>
            </a:pPr>
            <a:endParaRPr lang="en-GB" sz="1200" b="0" strike="noStrike" spc="-1" dirty="0">
              <a:solidFill>
                <a:srgbClr val="000000"/>
              </a:solidFill>
              <a:latin typeface="+mn-lt"/>
              <a:ea typeface="Calibri"/>
            </a:endParaRPr>
          </a:p>
          <a:p>
            <a:pPr marL="216000" indent="-215280">
              <a:lnSpc>
                <a:spcPct val="100000"/>
              </a:lnSpc>
            </a:pPr>
            <a:r>
              <a:rPr lang="en-GB" sz="1200" b="1" strike="noStrike" spc="-1" dirty="0">
                <a:solidFill>
                  <a:srgbClr val="000000"/>
                </a:solidFill>
                <a:latin typeface="+mn-lt"/>
                <a:ea typeface="Calibri"/>
              </a:rPr>
              <a:t>Procedure:</a:t>
            </a:r>
          </a:p>
          <a:p>
            <a:pPr marL="229320" indent="-228600">
              <a:lnSpc>
                <a:spcPct val="100000"/>
              </a:lnSpc>
              <a:buAutoNum type="arabicPeriod"/>
            </a:pPr>
            <a:r>
              <a:rPr lang="en-GB" sz="1200" b="0" strike="noStrike" spc="-1" dirty="0">
                <a:solidFill>
                  <a:srgbClr val="000000"/>
                </a:solidFill>
                <a:latin typeface="+mn-lt"/>
              </a:rPr>
              <a:t>Ensure that the task is clear.  </a:t>
            </a:r>
          </a:p>
          <a:p>
            <a:pPr marL="229320" indent="-228600">
              <a:lnSpc>
                <a:spcPct val="100000"/>
              </a:lnSpc>
              <a:buAutoNum type="arabicPeriod"/>
            </a:pPr>
            <a:r>
              <a:rPr lang="en-GB" sz="1200" b="0" strike="noStrike" spc="-1" dirty="0">
                <a:solidFill>
                  <a:srgbClr val="000000"/>
                </a:solidFill>
                <a:latin typeface="+mn-lt"/>
              </a:rPr>
              <a:t>Pupils could write 1 – 10 and the individual English word meanings (or they could fill in if they have printed assessment sheets).</a:t>
            </a:r>
            <a:endParaRPr lang="en-GB" sz="1200" b="0" strike="noStrike" spc="-1" dirty="0">
              <a:latin typeface="Arial"/>
            </a:endParaRPr>
          </a:p>
          <a:p>
            <a:pPr marL="216000" indent="-216000">
              <a:lnSpc>
                <a:spcPct val="10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6726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recall of previously taught grammar.</a:t>
            </a:r>
          </a:p>
          <a:p>
            <a:pPr marL="216000" indent="-215280">
              <a:lnSpc>
                <a:spcPct val="100000"/>
              </a:lnSpc>
            </a:pPr>
            <a:endParaRPr lang="en-GB" sz="1200" b="0" strike="noStrike" spc="-1" dirty="0">
              <a:solidFill>
                <a:srgbClr val="000000"/>
              </a:solidFill>
              <a:latin typeface="+mn-lt"/>
              <a:ea typeface="Calibri"/>
            </a:endParaRPr>
          </a:p>
          <a:p>
            <a:pPr marL="216000" indent="-215280">
              <a:lnSpc>
                <a:spcPct val="100000"/>
              </a:lnSpc>
            </a:pPr>
            <a:r>
              <a:rPr lang="en-GB" sz="1200" b="1" strike="noStrike" spc="-1" dirty="0">
                <a:solidFill>
                  <a:srgbClr val="000000"/>
                </a:solidFill>
                <a:latin typeface="+mn-lt"/>
                <a:ea typeface="Calibri"/>
              </a:rPr>
              <a:t>Procedure:</a:t>
            </a:r>
          </a:p>
          <a:p>
            <a:pPr marL="229320" indent="-228600">
              <a:lnSpc>
                <a:spcPct val="100000"/>
              </a:lnSpc>
              <a:buAutoNum type="arabicPeriod"/>
            </a:pPr>
            <a:r>
              <a:rPr lang="en-GB" sz="1200" b="0" strike="noStrike" spc="-1" dirty="0">
                <a:solidFill>
                  <a:srgbClr val="000000"/>
                </a:solidFill>
                <a:latin typeface="+mn-lt"/>
              </a:rPr>
              <a:t>Ensure that the task is clear.  </a:t>
            </a:r>
          </a:p>
          <a:p>
            <a:pPr marL="229320" indent="-228600">
              <a:lnSpc>
                <a:spcPct val="100000"/>
              </a:lnSpc>
              <a:buAutoNum type="arabicPeriod"/>
            </a:pPr>
            <a:r>
              <a:rPr lang="en-GB" sz="1200" b="0" strike="noStrike" spc="-1" dirty="0">
                <a:solidFill>
                  <a:srgbClr val="000000"/>
                </a:solidFill>
                <a:latin typeface="+mn-lt"/>
              </a:rPr>
              <a:t>Pupils could write the correct English pronouns (or they could fill in if they have printed assessment sheets).</a:t>
            </a:r>
            <a:endParaRPr lang="en-GB" sz="1200" b="0" strike="noStrike" spc="-1" dirty="0">
              <a:latin typeface="Arial"/>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531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recall of previously taught grammar features.</a:t>
            </a:r>
          </a:p>
          <a:p>
            <a:pPr marL="216000" indent="-215280">
              <a:lnSpc>
                <a:spcPct val="100000"/>
              </a:lnSpc>
            </a:pPr>
            <a:endParaRPr lang="en-GB" sz="1200" b="0" strike="noStrike" spc="-1" dirty="0">
              <a:solidFill>
                <a:srgbClr val="000000"/>
              </a:solidFill>
              <a:latin typeface="+mn-lt"/>
              <a:ea typeface="Calibri"/>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924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2903-743F-43B9-83F3-F3DB83F04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2BAAA-547C-49A8-9A22-5A20CE61C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97C7C1-F979-42AD-BC1C-1A80B6F59F5A}"/>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5" name="Footer Placeholder 4">
            <a:extLst>
              <a:ext uri="{FF2B5EF4-FFF2-40B4-BE49-F238E27FC236}">
                <a16:creationId xmlns:a16="http://schemas.microsoft.com/office/drawing/2014/main" id="{732EBE7D-8AA0-4604-B8DE-98BA0900E8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F5D65-B5A9-4DDE-B7A7-9D16B652FB01}"/>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40342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D30D-97BB-4BC8-A43E-FA3DBF7DCD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4807E1-14B9-422B-B188-ECDB27E032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42BD6-2BC8-4412-AC1C-18AE49F39BE6}"/>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5" name="Footer Placeholder 4">
            <a:extLst>
              <a:ext uri="{FF2B5EF4-FFF2-40B4-BE49-F238E27FC236}">
                <a16:creationId xmlns:a16="http://schemas.microsoft.com/office/drawing/2014/main" id="{D3134020-804E-4786-9FB9-6A649C98F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2210D-B5CA-4A09-BDF8-DBE08F9F97E5}"/>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251440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5509E-974B-4DFC-BB84-A1778A54C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0A2CE7-E4AC-454F-B64C-1F72BD4D6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0D1F0-D9A9-480A-BAD4-D7388E2F500B}"/>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5" name="Footer Placeholder 4">
            <a:extLst>
              <a:ext uri="{FF2B5EF4-FFF2-40B4-BE49-F238E27FC236}">
                <a16:creationId xmlns:a16="http://schemas.microsoft.com/office/drawing/2014/main" id="{445A29FC-DC75-4FC0-A9FA-B0720D72A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38A6-F67B-47FE-BB92-C6069C09C096}"/>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278230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99550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0661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5114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020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6805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9573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322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3978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A69E-80A2-46D4-9D63-416F89B37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738FD-72DE-49E4-919D-8473CCFF1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FAD0A-2D4F-487E-BB15-9A1A99A52825}"/>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5" name="Footer Placeholder 4">
            <a:extLst>
              <a:ext uri="{FF2B5EF4-FFF2-40B4-BE49-F238E27FC236}">
                <a16:creationId xmlns:a16="http://schemas.microsoft.com/office/drawing/2014/main" id="{EED9E392-82EB-40B5-A665-1DD3664F4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6B309-D27A-4C60-9E63-AE96E985CFF5}"/>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516105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06469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4593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5183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48424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F7C8-E8ED-4372-9855-055842FA2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75FD46-530E-4E24-91D2-2CCADE9DB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FB243-68A1-46D4-93D3-DF93BD9B7FE5}"/>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5" name="Footer Placeholder 4">
            <a:extLst>
              <a:ext uri="{FF2B5EF4-FFF2-40B4-BE49-F238E27FC236}">
                <a16:creationId xmlns:a16="http://schemas.microsoft.com/office/drawing/2014/main" id="{C80B32DF-AE2F-4E12-9C59-8C5B6B21D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92E43-3963-4595-8F99-4B117A940AA1}"/>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205516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D949-3558-4D30-8E06-2E613139F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6D5D6-1BA5-43B6-85E9-9F9DFEF4F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A4167C-9DB0-473F-9DA6-EBB545DC3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C0D70E-229B-4FCE-A4C5-BF66E787F38E}"/>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6" name="Footer Placeholder 5">
            <a:extLst>
              <a:ext uri="{FF2B5EF4-FFF2-40B4-BE49-F238E27FC236}">
                <a16:creationId xmlns:a16="http://schemas.microsoft.com/office/drawing/2014/main" id="{A17C1077-E684-4312-BD32-1B6E42F73A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50772F-8BEF-4F2E-8763-824C2EA4D5C9}"/>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41569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EA22-35EB-4F4B-82C8-CEA37B3A2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323A9-9E83-49F1-96C9-D7EC6934C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1AFF1-487D-4985-A18B-D4C03FC1C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122ADA-F6BB-4FC7-A08D-34FFD30D3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C994-8A8E-4030-9843-5440F47F5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7F9F46-B02B-42FE-88C1-3833C6EC96F9}"/>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8" name="Footer Placeholder 7">
            <a:extLst>
              <a:ext uri="{FF2B5EF4-FFF2-40B4-BE49-F238E27FC236}">
                <a16:creationId xmlns:a16="http://schemas.microsoft.com/office/drawing/2014/main" id="{CFB8BA00-BC7F-43F0-9DFD-6646BD170B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3507A3-21B3-4ECD-ACFF-2584572C555F}"/>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55393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C8B4-A1FC-4D98-999A-EBB3CC43AF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227761-8567-4456-B14C-04489A825CE9}"/>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4" name="Footer Placeholder 3">
            <a:extLst>
              <a:ext uri="{FF2B5EF4-FFF2-40B4-BE49-F238E27FC236}">
                <a16:creationId xmlns:a16="http://schemas.microsoft.com/office/drawing/2014/main" id="{011E2847-79A8-4E7C-B367-C20A8EB7A3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D61DB8-89CC-453B-945D-FBD6BE386152}"/>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340236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F5237-E42F-4BAC-8012-9D2537B2C405}"/>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3" name="Footer Placeholder 2">
            <a:extLst>
              <a:ext uri="{FF2B5EF4-FFF2-40B4-BE49-F238E27FC236}">
                <a16:creationId xmlns:a16="http://schemas.microsoft.com/office/drawing/2014/main" id="{CA8BD0C3-FBD3-4910-9F2D-A34071B0B4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BD69F4-D025-46A9-BC50-F71BD3857636}"/>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4914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E342-0F66-4E9B-9DB2-CC6E5EDB8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639111-5042-4FF5-AA9F-5D935B100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4955E7-F858-46F5-A8DD-E94FCA004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95BB1-487F-4982-970A-42B8C27F9A94}"/>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6" name="Footer Placeholder 5">
            <a:extLst>
              <a:ext uri="{FF2B5EF4-FFF2-40B4-BE49-F238E27FC236}">
                <a16:creationId xmlns:a16="http://schemas.microsoft.com/office/drawing/2014/main" id="{8123D891-FE26-4D7C-9FED-542B8BD0C3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0DE94B-9C19-43AF-808B-0D5FF10BF415}"/>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08130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8772-6272-4E48-A604-91AAEE2CB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8BF935-E032-4E76-A262-B00A65647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DEFF70-D0B5-41AB-AD60-4F36CE731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1176A-5FAC-4FD7-8EF1-3804532F1876}"/>
              </a:ext>
            </a:extLst>
          </p:cNvPr>
          <p:cNvSpPr>
            <a:spLocks noGrp="1"/>
          </p:cNvSpPr>
          <p:nvPr>
            <p:ph type="dt" sz="half" idx="10"/>
          </p:nvPr>
        </p:nvSpPr>
        <p:spPr/>
        <p:txBody>
          <a:bodyPr/>
          <a:lstStyle/>
          <a:p>
            <a:fld id="{5EEFDFC4-3BD3-4770-AEC7-D8C4BD490BFE}" type="datetimeFigureOut">
              <a:rPr lang="en-GB" smtClean="0"/>
              <a:t>29/10/2022</a:t>
            </a:fld>
            <a:endParaRPr lang="en-GB"/>
          </a:p>
        </p:txBody>
      </p:sp>
      <p:sp>
        <p:nvSpPr>
          <p:cNvPr id="6" name="Footer Placeholder 5">
            <a:extLst>
              <a:ext uri="{FF2B5EF4-FFF2-40B4-BE49-F238E27FC236}">
                <a16:creationId xmlns:a16="http://schemas.microsoft.com/office/drawing/2014/main" id="{C5317F26-294B-430A-9B46-F7AA6641C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DC26E-A591-4BDC-89B4-3602804ADA4D}"/>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7865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8EF60-C5F0-43CC-9178-07662FB1C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599554-E0B0-4E84-A5BE-FD50C986C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27394-E562-4E66-9A36-6FFEA9E95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FDFC4-3BD3-4770-AEC7-D8C4BD490BFE}" type="datetimeFigureOut">
              <a:rPr lang="en-GB" smtClean="0"/>
              <a:t>29/10/2022</a:t>
            </a:fld>
            <a:endParaRPr lang="en-GB"/>
          </a:p>
        </p:txBody>
      </p:sp>
      <p:sp>
        <p:nvSpPr>
          <p:cNvPr id="5" name="Footer Placeholder 4">
            <a:extLst>
              <a:ext uri="{FF2B5EF4-FFF2-40B4-BE49-F238E27FC236}">
                <a16:creationId xmlns:a16="http://schemas.microsoft.com/office/drawing/2014/main" id="{3BA2DB03-C0A4-4F11-8FC2-3D37A24F5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97CF8C-2078-40B3-B9B7-7527F0041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D0704-9853-44D1-95C3-10E43DDC1C9A}" type="slidenum">
              <a:rPr lang="en-GB" smtClean="0"/>
              <a:t>‹#›</a:t>
            </a:fld>
            <a:endParaRPr lang="en-GB"/>
          </a:p>
        </p:txBody>
      </p:sp>
    </p:spTree>
    <p:extLst>
      <p:ext uri="{BB962C8B-B14F-4D97-AF65-F5344CB8AC3E}">
        <p14:creationId xmlns:p14="http://schemas.microsoft.com/office/powerpoint/2010/main" val="279952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02846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999580FF-A961-4BA5-8243-21EF4FB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Tree>
    <p:extLst>
      <p:ext uri="{BB962C8B-B14F-4D97-AF65-F5344CB8AC3E}">
        <p14:creationId xmlns:p14="http://schemas.microsoft.com/office/powerpoint/2010/main" val="198246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221286" y="82969"/>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10" name="Rectangle 9">
            <a:extLst>
              <a:ext uri="{FF2B5EF4-FFF2-40B4-BE49-F238E27FC236}">
                <a16:creationId xmlns:a16="http://schemas.microsoft.com/office/drawing/2014/main" id="{9CD5F834-EE22-4D85-A1FF-DECB400CA362}"/>
              </a:ext>
            </a:extLst>
          </p:cNvPr>
          <p:cNvSpPr/>
          <p:nvPr/>
        </p:nvSpPr>
        <p:spPr>
          <a:xfrm>
            <a:off x="356784" y="1708588"/>
            <a:ext cx="10843653" cy="40453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B </a:t>
            </a:r>
            <a:r>
              <a:rPr kumimoji="0" lang="en-GB"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Put a cross (x) </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next to the correct English meaning.</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2539BD9-DE87-48CB-940C-A2EC6855E271}"/>
              </a:ext>
            </a:extLst>
          </p:cNvPr>
          <p:cNvGraphicFramePr>
            <a:graphicFrameLocks noGrp="1"/>
          </p:cNvGraphicFramePr>
          <p:nvPr>
            <p:extLst>
              <p:ext uri="{D42A27DB-BD31-4B8C-83A1-F6EECF244321}">
                <p14:modId xmlns:p14="http://schemas.microsoft.com/office/powerpoint/2010/main" val="270842866"/>
              </p:ext>
            </p:extLst>
          </p:nvPr>
        </p:nvGraphicFramePr>
        <p:xfrm>
          <a:off x="356784" y="2207141"/>
          <a:ext cx="11600754" cy="1237488"/>
        </p:xfrm>
        <a:graphic>
          <a:graphicData uri="http://schemas.openxmlformats.org/drawingml/2006/table">
            <a:tbl>
              <a:tblPr firstRow="1" firstCol="1" bandRow="1"/>
              <a:tblGrid>
                <a:gridCol w="3869570">
                  <a:extLst>
                    <a:ext uri="{9D8B030D-6E8A-4147-A177-3AD203B41FA5}">
                      <a16:colId xmlns:a16="http://schemas.microsoft.com/office/drawing/2014/main" val="632374631"/>
                    </a:ext>
                  </a:extLst>
                </a:gridCol>
                <a:gridCol w="3383174">
                  <a:extLst>
                    <a:ext uri="{9D8B030D-6E8A-4147-A177-3AD203B41FA5}">
                      <a16:colId xmlns:a16="http://schemas.microsoft.com/office/drawing/2014/main" val="4230107053"/>
                    </a:ext>
                  </a:extLst>
                </a:gridCol>
                <a:gridCol w="4348010">
                  <a:extLst>
                    <a:ext uri="{9D8B030D-6E8A-4147-A177-3AD203B41FA5}">
                      <a16:colId xmlns:a16="http://schemas.microsoft.com/office/drawing/2014/main" val="2393127147"/>
                    </a:ext>
                  </a:extLst>
                </a:gridCol>
              </a:tblGrid>
              <a:tr h="252095">
                <a:tc>
                  <a:txBody>
                    <a:bodyPr/>
                    <a:lstStyle/>
                    <a:p>
                      <a:pPr>
                        <a:lnSpc>
                          <a:spcPct val="107000"/>
                        </a:lnSpc>
                        <a:spcAft>
                          <a:spcPts val="0"/>
                        </a:spcAft>
                      </a:pPr>
                      <a:r>
                        <a:rPr lang="de-DE"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 No e</a:t>
                      </a:r>
                      <a:r>
                        <a:rPr lang="en-GB" sz="2000" dirty="0" err="1">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stá</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2000" dirty="0" err="1">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enfermo</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de-DE"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He is ill.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He is not ill.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20368518"/>
                  </a:ext>
                </a:extLst>
              </a:tr>
              <a:tr h="252095">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 T</a:t>
                      </a:r>
                      <a:r>
                        <a:rPr lang="es-ES"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iene una planta.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s-ES"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has a plant.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does not have a plant.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88700576"/>
                  </a:ext>
                </a:extLst>
              </a:tr>
              <a:tr h="252095">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 No </a:t>
                      </a:r>
                      <a:r>
                        <a:rPr lang="en-GB" sz="20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necesita</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comida.</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needs food.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does not need food.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68881352"/>
                  </a:ext>
                </a:extLst>
              </a:tr>
              <a:tr h="252095">
                <a:tc>
                  <a:txBody>
                    <a:bodyPr/>
                    <a:lstStyle/>
                    <a:p>
                      <a:pPr>
                        <a:lnSpc>
                          <a:spcPct val="107000"/>
                        </a:lnSpc>
                        <a:spcAft>
                          <a:spcPts val="0"/>
                        </a:spcAft>
                      </a:pPr>
                      <a:r>
                        <a:rPr lang="de-DE"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4. No es</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2000" dirty="0" err="1">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negativa</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is negative.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is not negative.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61250101"/>
                  </a:ext>
                </a:extLst>
              </a:tr>
            </a:tbl>
          </a:graphicData>
        </a:graphic>
      </p:graphicFrame>
      <p:sp>
        <p:nvSpPr>
          <p:cNvPr id="8" name="Rectangle 7">
            <a:extLst>
              <a:ext uri="{FF2B5EF4-FFF2-40B4-BE49-F238E27FC236}">
                <a16:creationId xmlns:a16="http://schemas.microsoft.com/office/drawing/2014/main" id="{AB4EC8E0-D7DA-402B-A27E-8FD37A6C84B6}"/>
              </a:ext>
            </a:extLst>
          </p:cNvPr>
          <p:cNvSpPr/>
          <p:nvPr/>
        </p:nvSpPr>
        <p:spPr>
          <a:xfrm>
            <a:off x="321119" y="3773474"/>
            <a:ext cx="9289723"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C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ESTAR or SER?</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Put a</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next to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the correct start of each sentence.</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5090043D-87B8-493A-B975-D237D8C25D63}"/>
              </a:ext>
            </a:extLst>
          </p:cNvPr>
          <p:cNvGraphicFramePr>
            <a:graphicFrameLocks noGrp="1"/>
          </p:cNvGraphicFramePr>
          <p:nvPr>
            <p:extLst>
              <p:ext uri="{D42A27DB-BD31-4B8C-83A1-F6EECF244321}">
                <p14:modId xmlns:p14="http://schemas.microsoft.com/office/powerpoint/2010/main" val="1698982566"/>
              </p:ext>
            </p:extLst>
          </p:nvPr>
        </p:nvGraphicFramePr>
        <p:xfrm>
          <a:off x="581891" y="4231060"/>
          <a:ext cx="6733309" cy="2363724"/>
        </p:xfrm>
        <a:graphic>
          <a:graphicData uri="http://schemas.openxmlformats.org/drawingml/2006/table">
            <a:tbl>
              <a:tblPr firstRow="1" firstCol="1" bandRow="1"/>
              <a:tblGrid>
                <a:gridCol w="456077">
                  <a:extLst>
                    <a:ext uri="{9D8B030D-6E8A-4147-A177-3AD203B41FA5}">
                      <a16:colId xmlns:a16="http://schemas.microsoft.com/office/drawing/2014/main" val="1532299263"/>
                    </a:ext>
                  </a:extLst>
                </a:gridCol>
                <a:gridCol w="2533135">
                  <a:extLst>
                    <a:ext uri="{9D8B030D-6E8A-4147-A177-3AD203B41FA5}">
                      <a16:colId xmlns:a16="http://schemas.microsoft.com/office/drawing/2014/main" val="737873418"/>
                    </a:ext>
                  </a:extLst>
                </a:gridCol>
                <a:gridCol w="3744097">
                  <a:extLst>
                    <a:ext uri="{9D8B030D-6E8A-4147-A177-3AD203B41FA5}">
                      <a16:colId xmlns:a16="http://schemas.microsoft.com/office/drawing/2014/main" val="2417932506"/>
                    </a:ext>
                  </a:extLst>
                </a:gridCol>
              </a:tblGrid>
              <a:tr h="508000">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a:effectLst/>
                          <a:latin typeface="Calibri" panose="020F0502020204030204" pitchFamily="34" charset="0"/>
                          <a:ea typeface="DengXian" panose="02010600030101010101" pitchFamily="2" charset="-122"/>
                          <a:cs typeface="Times New Roman" panose="02020603050405020304" pitchFamily="18" charset="0"/>
                        </a:rPr>
                        <a:t> </a:t>
                      </a:r>
                      <a:r>
                        <a:rPr lang="en-GB"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Está…</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activo hoy.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21078"/>
                  </a:ext>
                </a:extLst>
              </a:tr>
              <a:tr h="532130">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a:effectLst/>
                          <a:latin typeface="Calibri" panose="020F0502020204030204" pitchFamily="34" charset="0"/>
                          <a:ea typeface="DengXian" panose="02010600030101010101" pitchFamily="2" charset="-122"/>
                          <a:cs typeface="Times New Roman" panose="02020603050405020304" pitchFamily="18" charset="0"/>
                        </a:rPr>
                        <a:t> </a:t>
                      </a:r>
                      <a:r>
                        <a:rPr lang="en-GB"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Son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en España.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742681"/>
                  </a:ext>
                </a:extLst>
              </a:tr>
              <a:tr h="381635">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Son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positivos siempre.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805580"/>
                  </a:ext>
                </a:extLst>
              </a:tr>
            </a:tbl>
          </a:graphicData>
        </a:graphic>
      </p:graphicFrame>
      <p:sp>
        <p:nvSpPr>
          <p:cNvPr id="14" name="Right Brace 13" descr="right brace to connect possible answers with the question">
            <a:extLst>
              <a:ext uri="{FF2B5EF4-FFF2-40B4-BE49-F238E27FC236}">
                <a16:creationId xmlns:a16="http://schemas.microsoft.com/office/drawing/2014/main" id="{99DF19F8-8BA0-4E87-9FE0-7A2EDAC23E60}"/>
              </a:ext>
            </a:extLst>
          </p:cNvPr>
          <p:cNvSpPr/>
          <p:nvPr/>
        </p:nvSpPr>
        <p:spPr>
          <a:xfrm>
            <a:off x="2651275" y="4252796"/>
            <a:ext cx="211374" cy="701692"/>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ight Brace 14" descr="right brace to connect possible answers with the question">
            <a:extLst>
              <a:ext uri="{FF2B5EF4-FFF2-40B4-BE49-F238E27FC236}">
                <a16:creationId xmlns:a16="http://schemas.microsoft.com/office/drawing/2014/main" id="{5AFC3850-5445-4BC0-B428-EB6171BC0EF0}"/>
              </a:ext>
            </a:extLst>
          </p:cNvPr>
          <p:cNvSpPr/>
          <p:nvPr/>
        </p:nvSpPr>
        <p:spPr>
          <a:xfrm>
            <a:off x="2643037" y="5060593"/>
            <a:ext cx="211374" cy="699398"/>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ight Brace 15" descr="right brace to connect possible answers with the question">
            <a:extLst>
              <a:ext uri="{FF2B5EF4-FFF2-40B4-BE49-F238E27FC236}">
                <a16:creationId xmlns:a16="http://schemas.microsoft.com/office/drawing/2014/main" id="{D8233FE8-EF53-429A-BCE6-A5C8E7ACEEC2}"/>
              </a:ext>
            </a:extLst>
          </p:cNvPr>
          <p:cNvSpPr/>
          <p:nvPr/>
        </p:nvSpPr>
        <p:spPr>
          <a:xfrm>
            <a:off x="2643037" y="5866096"/>
            <a:ext cx="211374" cy="701692"/>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tangle 3">
            <a:extLst>
              <a:ext uri="{FF2B5EF4-FFF2-40B4-BE49-F238E27FC236}">
                <a16:creationId xmlns:a16="http://schemas.microsoft.com/office/drawing/2014/main" id="{36F508AD-8630-43DD-A787-E93ABF7DACCB}"/>
              </a:ext>
            </a:extLst>
          </p:cNvPr>
          <p:cNvSpPr>
            <a:spLocks noChangeArrowheads="1"/>
          </p:cNvSpPr>
          <p:nvPr/>
        </p:nvSpPr>
        <p:spPr bwMode="auto">
          <a:xfrm>
            <a:off x="1408027" y="602164"/>
            <a:ext cx="97493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latin typeface="Century Gothic" panose="020B0502020202020204" pitchFamily="34" charset="0"/>
              </a:rPr>
              <a:t>Quechua doesn’t have gendered words for ‘a’ and ‘the’. Adjectives and verbs are also very different from Spanish. Help </a:t>
            </a:r>
            <a:r>
              <a:rPr kumimoji="0" lang="en-US" altLang="en-US" sz="2000" b="1" i="0" u="none" strike="noStrike" cap="none" normalizeH="0" baseline="0" dirty="0">
                <a:ln>
                  <a:noFill/>
                </a:ln>
                <a:solidFill>
                  <a:srgbClr val="002060"/>
                </a:solidFill>
                <a:effectLst/>
                <a:latin typeface="Century Gothic" panose="020B0502020202020204" pitchFamily="34" charset="0"/>
              </a:rPr>
              <a:t>Apo </a:t>
            </a:r>
            <a:r>
              <a:rPr kumimoji="0" lang="en-US" altLang="en-US" sz="2000" b="0" i="0" u="none" strike="noStrike" cap="none" normalizeH="0" baseline="0" dirty="0">
                <a:ln>
                  <a:noFill/>
                </a:ln>
                <a:solidFill>
                  <a:srgbClr val="002060"/>
                </a:solidFill>
                <a:effectLst/>
                <a:latin typeface="Century Gothic" panose="020B0502020202020204" pitchFamily="34" charset="0"/>
              </a:rPr>
              <a:t>with his Spanish grammar by answering the questions in this part of the quiz. </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pic>
        <p:nvPicPr>
          <p:cNvPr id="18" name="Picture 17" descr="A group of stuffed animals&#10;&#10;Description automatically generated with low confidence">
            <a:extLst>
              <a:ext uri="{FF2B5EF4-FFF2-40B4-BE49-F238E27FC236}">
                <a16:creationId xmlns:a16="http://schemas.microsoft.com/office/drawing/2014/main" id="{161B7B9C-3C4D-4FFA-A537-5BAEC562D733}"/>
              </a:ext>
            </a:extLst>
          </p:cNvPr>
          <p:cNvPicPr>
            <a:picLocks noChangeAspect="1"/>
          </p:cNvPicPr>
          <p:nvPr/>
        </p:nvPicPr>
        <p:blipFill rotWithShape="1">
          <a:blip r:embed="rId4">
            <a:extLst>
              <a:ext uri="{28A0092B-C50C-407E-A947-70E740481C1C}">
                <a14:useLocalDpi xmlns:a14="http://schemas.microsoft.com/office/drawing/2010/main" val="0"/>
              </a:ext>
            </a:extLst>
          </a:blip>
          <a:srcRect l="33557" r="34904"/>
          <a:stretch/>
        </p:blipFill>
        <p:spPr>
          <a:xfrm>
            <a:off x="483143" y="483722"/>
            <a:ext cx="821966" cy="1303116"/>
          </a:xfrm>
          <a:prstGeom prst="rect">
            <a:avLst/>
          </a:prstGeom>
        </p:spPr>
      </p:pic>
    </p:spTree>
    <p:extLst>
      <p:ext uri="{BB962C8B-B14F-4D97-AF65-F5344CB8AC3E}">
        <p14:creationId xmlns:p14="http://schemas.microsoft.com/office/powerpoint/2010/main" val="30425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221286" y="82969"/>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8" name="Rectangle 1">
            <a:extLst>
              <a:ext uri="{FF2B5EF4-FFF2-40B4-BE49-F238E27FC236}">
                <a16:creationId xmlns:a16="http://schemas.microsoft.com/office/drawing/2014/main" id="{8AB641FB-C5F4-40B7-8104-F9E83D9C6508}"/>
              </a:ext>
            </a:extLst>
          </p:cNvPr>
          <p:cNvSpPr>
            <a:spLocks noChangeArrowheads="1"/>
          </p:cNvSpPr>
          <p:nvPr/>
        </p:nvSpPr>
        <p:spPr bwMode="auto">
          <a:xfrm>
            <a:off x="234462" y="684908"/>
            <a:ext cx="8896987" cy="4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D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Write</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 the words in each box in the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correct order</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 to make a question.</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5CD8BA0-0951-4E61-8115-D62E9772B194}"/>
              </a:ext>
            </a:extLst>
          </p:cNvPr>
          <p:cNvGraphicFramePr>
            <a:graphicFrameLocks noGrp="1"/>
          </p:cNvGraphicFramePr>
          <p:nvPr>
            <p:extLst>
              <p:ext uri="{D42A27DB-BD31-4B8C-83A1-F6EECF244321}">
                <p14:modId xmlns:p14="http://schemas.microsoft.com/office/powerpoint/2010/main" val="2346927292"/>
              </p:ext>
            </p:extLst>
          </p:nvPr>
        </p:nvGraphicFramePr>
        <p:xfrm>
          <a:off x="360731" y="1209729"/>
          <a:ext cx="9907733" cy="1923288"/>
        </p:xfrm>
        <a:graphic>
          <a:graphicData uri="http://schemas.openxmlformats.org/drawingml/2006/table">
            <a:tbl>
              <a:tblPr firstRow="1" firstCol="1" bandRow="1"/>
              <a:tblGrid>
                <a:gridCol w="477047">
                  <a:extLst>
                    <a:ext uri="{9D8B030D-6E8A-4147-A177-3AD203B41FA5}">
                      <a16:colId xmlns:a16="http://schemas.microsoft.com/office/drawing/2014/main" val="446294625"/>
                    </a:ext>
                  </a:extLst>
                </a:gridCol>
                <a:gridCol w="2101126">
                  <a:extLst>
                    <a:ext uri="{9D8B030D-6E8A-4147-A177-3AD203B41FA5}">
                      <a16:colId xmlns:a16="http://schemas.microsoft.com/office/drawing/2014/main" val="4208043007"/>
                    </a:ext>
                  </a:extLst>
                </a:gridCol>
                <a:gridCol w="7329560">
                  <a:extLst>
                    <a:ext uri="{9D8B030D-6E8A-4147-A177-3AD203B41FA5}">
                      <a16:colId xmlns:a16="http://schemas.microsoft.com/office/drawing/2014/main" val="25794870"/>
                    </a:ext>
                  </a:extLst>
                </a:gridCol>
              </a:tblGrid>
              <a:tr h="62611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hay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cuántas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iglesias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739917"/>
                  </a:ext>
                </a:extLst>
              </a:tr>
              <a:tr h="61722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 fecha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cuál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320915"/>
                  </a:ext>
                </a:extLst>
              </a:tr>
            </a:tbl>
          </a:graphicData>
        </a:graphic>
      </p:graphicFrame>
      <p:sp>
        <p:nvSpPr>
          <p:cNvPr id="4" name="Rectangle 3">
            <a:extLst>
              <a:ext uri="{FF2B5EF4-FFF2-40B4-BE49-F238E27FC236}">
                <a16:creationId xmlns:a16="http://schemas.microsoft.com/office/drawing/2014/main" id="{31406E48-69A4-400E-A9D1-FF61F40D4E0C}"/>
              </a:ext>
            </a:extLst>
          </p:cNvPr>
          <p:cNvSpPr/>
          <p:nvPr/>
        </p:nvSpPr>
        <p:spPr>
          <a:xfrm>
            <a:off x="360731" y="3164345"/>
            <a:ext cx="9733755"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E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Singular or plural?</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Put a</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next to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the correct start of each sentence.</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E20FBA5C-909E-452C-B571-ACDFBC9B380A}"/>
              </a:ext>
            </a:extLst>
          </p:cNvPr>
          <p:cNvGraphicFramePr>
            <a:graphicFrameLocks noGrp="1"/>
          </p:cNvGraphicFramePr>
          <p:nvPr>
            <p:extLst>
              <p:ext uri="{D42A27DB-BD31-4B8C-83A1-F6EECF244321}">
                <p14:modId xmlns:p14="http://schemas.microsoft.com/office/powerpoint/2010/main" val="3290042974"/>
              </p:ext>
            </p:extLst>
          </p:nvPr>
        </p:nvGraphicFramePr>
        <p:xfrm>
          <a:off x="360731" y="3568879"/>
          <a:ext cx="5735269" cy="3151632"/>
        </p:xfrm>
        <a:graphic>
          <a:graphicData uri="http://schemas.openxmlformats.org/drawingml/2006/table">
            <a:tbl>
              <a:tblPr firstRow="1" firstCol="1" bandRow="1"/>
              <a:tblGrid>
                <a:gridCol w="479528">
                  <a:extLst>
                    <a:ext uri="{9D8B030D-6E8A-4147-A177-3AD203B41FA5}">
                      <a16:colId xmlns:a16="http://schemas.microsoft.com/office/drawing/2014/main" val="2757740876"/>
                    </a:ext>
                  </a:extLst>
                </a:gridCol>
                <a:gridCol w="2125363">
                  <a:extLst>
                    <a:ext uri="{9D8B030D-6E8A-4147-A177-3AD203B41FA5}">
                      <a16:colId xmlns:a16="http://schemas.microsoft.com/office/drawing/2014/main" val="2078663748"/>
                    </a:ext>
                  </a:extLst>
                </a:gridCol>
                <a:gridCol w="3130378">
                  <a:extLst>
                    <a:ext uri="{9D8B030D-6E8A-4147-A177-3AD203B41FA5}">
                      <a16:colId xmlns:a16="http://schemas.microsoft.com/office/drawing/2014/main" val="969242471"/>
                    </a:ext>
                  </a:extLst>
                </a:gridCol>
              </a:tblGrid>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Son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elegantes.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25306"/>
                  </a:ext>
                </a:extLst>
              </a:tr>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diferente.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307172"/>
                  </a:ext>
                </a:extLst>
              </a:tr>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Son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amables.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523516"/>
                  </a:ext>
                </a:extLst>
              </a:tr>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4.</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cómoda.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851388"/>
                  </a:ext>
                </a:extLst>
              </a:tr>
            </a:tbl>
          </a:graphicData>
        </a:graphic>
      </p:graphicFrame>
      <p:sp>
        <p:nvSpPr>
          <p:cNvPr id="10" name="Right Brace 9" descr="right brace to connect possible answers with the question">
            <a:extLst>
              <a:ext uri="{FF2B5EF4-FFF2-40B4-BE49-F238E27FC236}">
                <a16:creationId xmlns:a16="http://schemas.microsoft.com/office/drawing/2014/main" id="{F7192BF6-6247-423F-9831-AC54AA386DE2}"/>
              </a:ext>
            </a:extLst>
          </p:cNvPr>
          <p:cNvSpPr/>
          <p:nvPr/>
        </p:nvSpPr>
        <p:spPr>
          <a:xfrm>
            <a:off x="2437593" y="3701148"/>
            <a:ext cx="192088" cy="484188"/>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ight Brace 10" descr="right brace to connect possible answers with the question">
            <a:extLst>
              <a:ext uri="{FF2B5EF4-FFF2-40B4-BE49-F238E27FC236}">
                <a16:creationId xmlns:a16="http://schemas.microsoft.com/office/drawing/2014/main" id="{1444F3D1-50F1-4F77-9292-D5776818821E}"/>
              </a:ext>
            </a:extLst>
          </p:cNvPr>
          <p:cNvSpPr/>
          <p:nvPr/>
        </p:nvSpPr>
        <p:spPr>
          <a:xfrm>
            <a:off x="2437593" y="4505551"/>
            <a:ext cx="192088" cy="485775"/>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ight Brace 11" descr="right brace to connect possible answers with the question">
            <a:extLst>
              <a:ext uri="{FF2B5EF4-FFF2-40B4-BE49-F238E27FC236}">
                <a16:creationId xmlns:a16="http://schemas.microsoft.com/office/drawing/2014/main" id="{0EB2A8AA-C2E6-4452-A8D7-DB06DE83631B}"/>
              </a:ext>
            </a:extLst>
          </p:cNvPr>
          <p:cNvSpPr/>
          <p:nvPr/>
        </p:nvSpPr>
        <p:spPr>
          <a:xfrm>
            <a:off x="2437593" y="5311541"/>
            <a:ext cx="192088" cy="484188"/>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ight Brace 12" descr="right brace to connect possible answers with the question">
            <a:extLst>
              <a:ext uri="{FF2B5EF4-FFF2-40B4-BE49-F238E27FC236}">
                <a16:creationId xmlns:a16="http://schemas.microsoft.com/office/drawing/2014/main" id="{CB4B389D-B5DD-4CE5-878B-12267A99E7B7}"/>
              </a:ext>
            </a:extLst>
          </p:cNvPr>
          <p:cNvSpPr/>
          <p:nvPr/>
        </p:nvSpPr>
        <p:spPr>
          <a:xfrm>
            <a:off x="2437593" y="6082907"/>
            <a:ext cx="192088" cy="485775"/>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9724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221286" y="82969"/>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8" name="Rectangle 1">
            <a:extLst>
              <a:ext uri="{FF2B5EF4-FFF2-40B4-BE49-F238E27FC236}">
                <a16:creationId xmlns:a16="http://schemas.microsoft.com/office/drawing/2014/main" id="{8AB641FB-C5F4-40B7-8104-F9E83D9C6508}"/>
              </a:ext>
            </a:extLst>
          </p:cNvPr>
          <p:cNvSpPr>
            <a:spLocks noChangeArrowheads="1"/>
          </p:cNvSpPr>
          <p:nvPr/>
        </p:nvSpPr>
        <p:spPr bwMode="auto">
          <a:xfrm>
            <a:off x="234462" y="684908"/>
            <a:ext cx="6588663" cy="4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F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Write</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 the words in each box in the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correct order.</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5CD8BA0-0951-4E61-8115-D62E9772B194}"/>
              </a:ext>
            </a:extLst>
          </p:cNvPr>
          <p:cNvGraphicFramePr>
            <a:graphicFrameLocks noGrp="1"/>
          </p:cNvGraphicFramePr>
          <p:nvPr/>
        </p:nvGraphicFramePr>
        <p:xfrm>
          <a:off x="360731" y="1209729"/>
          <a:ext cx="9907733" cy="1923288"/>
        </p:xfrm>
        <a:graphic>
          <a:graphicData uri="http://schemas.openxmlformats.org/drawingml/2006/table">
            <a:tbl>
              <a:tblPr firstRow="1" firstCol="1" bandRow="1"/>
              <a:tblGrid>
                <a:gridCol w="477047">
                  <a:extLst>
                    <a:ext uri="{9D8B030D-6E8A-4147-A177-3AD203B41FA5}">
                      <a16:colId xmlns:a16="http://schemas.microsoft.com/office/drawing/2014/main" val="446294625"/>
                    </a:ext>
                  </a:extLst>
                </a:gridCol>
                <a:gridCol w="2101126">
                  <a:extLst>
                    <a:ext uri="{9D8B030D-6E8A-4147-A177-3AD203B41FA5}">
                      <a16:colId xmlns:a16="http://schemas.microsoft.com/office/drawing/2014/main" val="4208043007"/>
                    </a:ext>
                  </a:extLst>
                </a:gridCol>
                <a:gridCol w="7329560">
                  <a:extLst>
                    <a:ext uri="{9D8B030D-6E8A-4147-A177-3AD203B41FA5}">
                      <a16:colId xmlns:a16="http://schemas.microsoft.com/office/drawing/2014/main" val="25794870"/>
                    </a:ext>
                  </a:extLst>
                </a:gridCol>
              </a:tblGrid>
              <a:tr h="62611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profesora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estricta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739917"/>
                  </a:ext>
                </a:extLst>
              </a:tr>
              <a:tr h="61722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problemas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unos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difíciles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320915"/>
                  </a:ext>
                </a:extLst>
              </a:tr>
            </a:tbl>
          </a:graphicData>
        </a:graphic>
      </p:graphicFrame>
      <p:sp>
        <p:nvSpPr>
          <p:cNvPr id="7" name="Rectangle 6">
            <a:extLst>
              <a:ext uri="{FF2B5EF4-FFF2-40B4-BE49-F238E27FC236}">
                <a16:creationId xmlns:a16="http://schemas.microsoft.com/office/drawing/2014/main" id="{87A548F0-FDF8-4B89-9CCB-70A78F8067C2}"/>
              </a:ext>
            </a:extLst>
          </p:cNvPr>
          <p:cNvSpPr/>
          <p:nvPr/>
        </p:nvSpPr>
        <p:spPr>
          <a:xfrm>
            <a:off x="234462" y="3289121"/>
            <a:ext cx="9937336"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Write the Spanish for the English given in brackets. </a:t>
            </a:r>
            <a:r>
              <a:rPr kumimoji="0" lang="en-US" sz="2000" b="0" i="0" u="sng"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Use the clues to help you</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B9836F77-C472-4951-8E16-EF5DC2FEBA38}"/>
              </a:ext>
            </a:extLst>
          </p:cNvPr>
          <p:cNvGraphicFramePr>
            <a:graphicFrameLocks noGrp="1"/>
          </p:cNvGraphicFramePr>
          <p:nvPr>
            <p:extLst>
              <p:ext uri="{D42A27DB-BD31-4B8C-83A1-F6EECF244321}">
                <p14:modId xmlns:p14="http://schemas.microsoft.com/office/powerpoint/2010/main" val="4164639203"/>
              </p:ext>
            </p:extLst>
          </p:nvPr>
        </p:nvGraphicFramePr>
        <p:xfrm>
          <a:off x="360730" y="3849759"/>
          <a:ext cx="10179583" cy="2397760"/>
        </p:xfrm>
        <a:graphic>
          <a:graphicData uri="http://schemas.openxmlformats.org/drawingml/2006/table">
            <a:tbl>
              <a:tblPr firstRow="1" firstCol="1" bandRow="1"/>
              <a:tblGrid>
                <a:gridCol w="397123">
                  <a:extLst>
                    <a:ext uri="{9D8B030D-6E8A-4147-A177-3AD203B41FA5}">
                      <a16:colId xmlns:a16="http://schemas.microsoft.com/office/drawing/2014/main" val="369884004"/>
                    </a:ext>
                  </a:extLst>
                </a:gridCol>
                <a:gridCol w="7242765">
                  <a:extLst>
                    <a:ext uri="{9D8B030D-6E8A-4147-A177-3AD203B41FA5}">
                      <a16:colId xmlns:a16="http://schemas.microsoft.com/office/drawing/2014/main" val="502208061"/>
                    </a:ext>
                  </a:extLst>
                </a:gridCol>
                <a:gridCol w="2539695">
                  <a:extLst>
                    <a:ext uri="{9D8B030D-6E8A-4147-A177-3AD203B41FA5}">
                      <a16:colId xmlns:a16="http://schemas.microsoft.com/office/drawing/2014/main" val="651070820"/>
                    </a:ext>
                  </a:extLst>
                </a:gridCol>
              </a:tblGrid>
              <a:tr h="342265">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Clues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9333"/>
                  </a:ext>
                </a:extLst>
              </a:tr>
              <a:tr h="342265">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___________ elegante hoy. (I am)</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a:t>
                      </a:r>
                      <a:r>
                        <a:rPr lang="en-GB" sz="2000" i="1"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estar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201962"/>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___________ una pelota. (you have)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have</a:t>
                      </a:r>
                      <a:r>
                        <a:rPr lang="en-GB" sz="2000" i="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tener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56912"/>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imposibles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(they are)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ser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628449"/>
                  </a:ext>
                </a:extLst>
              </a:tr>
              <a:tr h="342900">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_______________ de Perú. (you are)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ser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076853"/>
                  </a:ext>
                </a:extLst>
              </a:tr>
              <a:tr h="342900">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5.</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en</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Barcelona. (s/he, it is)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a:t>
                      </a:r>
                      <a:r>
                        <a:rPr lang="en-GB" sz="2000" i="1"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estar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81434"/>
                  </a:ext>
                </a:extLst>
              </a:tr>
              <a:tr h="342900">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6.</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__________ un amigo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español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 have)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have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a:t>
                      </a:r>
                      <a:r>
                        <a:rPr lang="en-GB" sz="2000" i="1"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tener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591457"/>
                  </a:ext>
                </a:extLst>
              </a:tr>
            </a:tbl>
          </a:graphicData>
        </a:graphic>
      </p:graphicFrame>
      <p:pic>
        <p:nvPicPr>
          <p:cNvPr id="15" name="Picture 2" descr="Pen, Write, Pencil, Writing Tool, Work, Message, Blue">
            <a:extLst>
              <a:ext uri="{FF2B5EF4-FFF2-40B4-BE49-F238E27FC236}">
                <a16:creationId xmlns:a16="http://schemas.microsoft.com/office/drawing/2014/main" id="{7E07BB94-9887-49C3-B69C-0788CFC2E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709" y="1624388"/>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3">
            <a:extLst>
              <a:ext uri="{FF2B5EF4-FFF2-40B4-BE49-F238E27FC236}">
                <a16:creationId xmlns:a16="http://schemas.microsoft.com/office/drawing/2014/main" id="{0364CEA9-2B06-4B01-8058-9FC3989F439A}"/>
              </a:ext>
            </a:extLst>
          </p:cNvPr>
          <p:cNvSpPr txBox="1">
            <a:spLocks/>
          </p:cNvSpPr>
          <p:nvPr/>
        </p:nvSpPr>
        <p:spPr>
          <a:xfrm>
            <a:off x="10931719" y="2549936"/>
            <a:ext cx="1260281" cy="461665"/>
          </a:xfrm>
          <a:prstGeom prst="rect">
            <a:avLst/>
          </a:prstGeom>
          <a:solidFill>
            <a:srgbClr val="92D05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4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extLst>
      <p:ext uri="{BB962C8B-B14F-4D97-AF65-F5344CB8AC3E}">
        <p14:creationId xmlns:p14="http://schemas.microsoft.com/office/powerpoint/2010/main" val="421134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en, Write, Pencil, Writing Tool, Work, Message, Blue">
            <a:extLst>
              <a:ext uri="{FF2B5EF4-FFF2-40B4-BE49-F238E27FC236}">
                <a16:creationId xmlns:a16="http://schemas.microsoft.com/office/drawing/2014/main" id="{F822FD64-B101-4B75-9404-68D036FE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B6F84E-A331-4263-845A-26B532BD1E5E}"/>
              </a:ext>
            </a:extLst>
          </p:cNvPr>
          <p:cNvSpPr>
            <a:spLocks noGrp="1"/>
          </p:cNvSpPr>
          <p:nvPr>
            <p:ph type="title"/>
          </p:nvPr>
        </p:nvSpPr>
        <p:spPr>
          <a:xfrm>
            <a:off x="10931719" y="1042412"/>
            <a:ext cx="1260281" cy="461665"/>
          </a:xfrm>
          <a:solidFill>
            <a:srgbClr val="92D050"/>
          </a:solidFill>
        </p:spPr>
        <p:txBody>
          <a:bodyPr>
            <a:normAutofit/>
          </a:bodyPr>
          <a:lstStyle/>
          <a:p>
            <a:pPr algn="ctr"/>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FF8860C7-B15D-4168-A522-7FCA902ADF16}"/>
              </a:ext>
            </a:extLst>
          </p:cNvPr>
          <p:cNvSpPr/>
          <p:nvPr/>
        </p:nvSpPr>
        <p:spPr>
          <a:xfrm>
            <a:off x="292443" y="217453"/>
            <a:ext cx="10831266" cy="79989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H</a:t>
            </a:r>
            <a:r>
              <a:rPr kumimoji="0" lang="en-GB" sz="24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Write the Spanish article ‘</a:t>
            </a:r>
            <a:r>
              <a:rPr kumimoji="0" lang="en-GB"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a</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or ‘</a:t>
            </a:r>
            <a:r>
              <a:rPr kumimoji="0" lang="en-GB"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some</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The gender (and number) of the noun is provided.</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ED806EE-AAA0-4B7F-BB65-7828987682AB}"/>
              </a:ext>
            </a:extLst>
          </p:cNvPr>
          <p:cNvGraphicFramePr>
            <a:graphicFrameLocks noGrp="1"/>
          </p:cNvGraphicFramePr>
          <p:nvPr>
            <p:extLst>
              <p:ext uri="{D42A27DB-BD31-4B8C-83A1-F6EECF244321}">
                <p14:modId xmlns:p14="http://schemas.microsoft.com/office/powerpoint/2010/main" val="1448825773"/>
              </p:ext>
            </p:extLst>
          </p:nvPr>
        </p:nvGraphicFramePr>
        <p:xfrm>
          <a:off x="292443" y="1097671"/>
          <a:ext cx="6836410" cy="1369060"/>
        </p:xfrm>
        <a:graphic>
          <a:graphicData uri="http://schemas.openxmlformats.org/drawingml/2006/table">
            <a:tbl>
              <a:tblPr firstRow="1" firstCol="1" bandRow="1"/>
              <a:tblGrid>
                <a:gridCol w="355358">
                  <a:extLst>
                    <a:ext uri="{9D8B030D-6E8A-4147-A177-3AD203B41FA5}">
                      <a16:colId xmlns:a16="http://schemas.microsoft.com/office/drawing/2014/main" val="1158933331"/>
                    </a:ext>
                  </a:extLst>
                </a:gridCol>
                <a:gridCol w="6481052">
                  <a:extLst>
                    <a:ext uri="{9D8B030D-6E8A-4147-A177-3AD203B41FA5}">
                      <a16:colId xmlns:a16="http://schemas.microsoft.com/office/drawing/2014/main" val="2006198327"/>
                    </a:ext>
                  </a:extLst>
                </a:gridCol>
              </a:tblGrid>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  _______ puerta. (f)</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721043"/>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_tradnl"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Hay ________ montañas. (fpl)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39036"/>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Son ________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barcos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mpl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56197"/>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Hay ________ animal. (m)</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62254"/>
                  </a:ext>
                </a:extLst>
              </a:tr>
            </a:tbl>
          </a:graphicData>
        </a:graphic>
      </p:graphicFrame>
      <p:sp>
        <p:nvSpPr>
          <p:cNvPr id="5" name="Rectangle 4">
            <a:extLst>
              <a:ext uri="{FF2B5EF4-FFF2-40B4-BE49-F238E27FC236}">
                <a16:creationId xmlns:a16="http://schemas.microsoft.com/office/drawing/2014/main" id="{7A1ABC08-9CBB-4801-8607-C12D77D26B15}"/>
              </a:ext>
            </a:extLst>
          </p:cNvPr>
          <p:cNvSpPr/>
          <p:nvPr/>
        </p:nvSpPr>
        <p:spPr>
          <a:xfrm>
            <a:off x="292442" y="2770119"/>
            <a:ext cx="11434119" cy="40453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I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Write the Spanish article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the</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The gender (and number) of the noun is provided.</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D905012-D438-4964-8961-EBBB61F38491}"/>
              </a:ext>
            </a:extLst>
          </p:cNvPr>
          <p:cNvGraphicFramePr>
            <a:graphicFrameLocks noGrp="1"/>
          </p:cNvGraphicFramePr>
          <p:nvPr>
            <p:extLst>
              <p:ext uri="{D42A27DB-BD31-4B8C-83A1-F6EECF244321}">
                <p14:modId xmlns:p14="http://schemas.microsoft.com/office/powerpoint/2010/main" val="2863549136"/>
              </p:ext>
            </p:extLst>
          </p:nvPr>
        </p:nvGraphicFramePr>
        <p:xfrm>
          <a:off x="292442" y="3478041"/>
          <a:ext cx="6836410" cy="1369060"/>
        </p:xfrm>
        <a:graphic>
          <a:graphicData uri="http://schemas.openxmlformats.org/drawingml/2006/table">
            <a:tbl>
              <a:tblPr firstRow="1" firstCol="1" bandRow="1"/>
              <a:tblGrid>
                <a:gridCol w="355358">
                  <a:extLst>
                    <a:ext uri="{9D8B030D-6E8A-4147-A177-3AD203B41FA5}">
                      <a16:colId xmlns:a16="http://schemas.microsoft.com/office/drawing/2014/main" val="3989940271"/>
                    </a:ext>
                  </a:extLst>
                </a:gridCol>
                <a:gridCol w="6481052">
                  <a:extLst>
                    <a:ext uri="{9D8B030D-6E8A-4147-A177-3AD203B41FA5}">
                      <a16:colId xmlns:a16="http://schemas.microsoft.com/office/drawing/2014/main" val="3943623833"/>
                    </a:ext>
                  </a:extLst>
                </a:gridCol>
              </a:tblGrid>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regalo (m) fantástico.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570763"/>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cartas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fpl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bonitas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9695"/>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hoteles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mpl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perfectos.</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710803"/>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cámara</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(f) rara.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351754"/>
                  </a:ext>
                </a:extLst>
              </a:tr>
            </a:tbl>
          </a:graphicData>
        </a:graphic>
      </p:graphicFrame>
    </p:spTree>
    <p:extLst>
      <p:ext uri="{BB962C8B-B14F-4D97-AF65-F5344CB8AC3E}">
        <p14:creationId xmlns:p14="http://schemas.microsoft.com/office/powerpoint/2010/main" val="319242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57030" y="276145"/>
            <a:ext cx="99966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GB" altLang="en-US" sz="4000" dirty="0">
                <a:solidFill>
                  <a:srgbClr val="002060"/>
                </a:solidFill>
                <a:latin typeface="Modern Love" panose="04090805081005020601" pitchFamily="82" charset="0"/>
              </a:rPr>
              <a:t>Un villancico: </a:t>
            </a:r>
            <a:r>
              <a:rPr lang="en-GB" altLang="en-US" sz="4000" dirty="0">
                <a:solidFill>
                  <a:srgbClr val="002060"/>
                </a:solidFill>
                <a:latin typeface="Century Gothic" panose="020B0502020202020204" pitchFamily="34" charset="0"/>
              </a:rPr>
              <a:t>________ de _____________</a:t>
            </a:r>
          </a:p>
        </p:txBody>
      </p:sp>
      <p:sp>
        <p:nvSpPr>
          <p:cNvPr id="65" name="TextBox 64">
            <a:extLst>
              <a:ext uri="{FF2B5EF4-FFF2-40B4-BE49-F238E27FC236}">
                <a16:creationId xmlns:a16="http://schemas.microsoft.com/office/drawing/2014/main" id="{0A1B7D58-C86A-4891-8617-1F796EC085A6}"/>
              </a:ext>
            </a:extLst>
          </p:cNvPr>
          <p:cNvSpPr txBox="1"/>
          <p:nvPr/>
        </p:nvSpPr>
        <p:spPr>
          <a:xfrm>
            <a:off x="191837" y="1009312"/>
            <a:ext cx="7559907" cy="523220"/>
          </a:xfrm>
          <a:prstGeom prst="rect">
            <a:avLst/>
          </a:prstGeom>
          <a:noFill/>
        </p:spPr>
        <p:txBody>
          <a:bodyPr wrap="square">
            <a:spAutoFit/>
          </a:bodyPr>
          <a:lstStyle/>
          <a:p>
            <a:pPr>
              <a:spcBef>
                <a:spcPct val="0"/>
              </a:spcBef>
              <a:buNone/>
            </a:pPr>
            <a:r>
              <a:rPr lang="es-ES" altLang="en-US" sz="2800" b="1" dirty="0">
                <a:solidFill>
                  <a:srgbClr val="002060"/>
                </a:solidFill>
                <a:latin typeface="Century Gothic" panose="020B0502020202020204" pitchFamily="34" charset="0"/>
              </a:rPr>
              <a:t>A</a:t>
            </a:r>
            <a:r>
              <a:rPr lang="es-ES" altLang="en-US" sz="2800" dirty="0">
                <a:solidFill>
                  <a:srgbClr val="002060"/>
                </a:solidFill>
                <a:latin typeface="Century Gothic" panose="020B0502020202020204" pitchFamily="34" charset="0"/>
              </a:rPr>
              <a:t> Escucha y completa el </a:t>
            </a:r>
            <a:r>
              <a:rPr lang="es-ES" altLang="en-US" sz="2800" b="1" dirty="0">
                <a:solidFill>
                  <a:srgbClr val="002060"/>
                </a:solidFill>
                <a:latin typeface="Century Gothic" panose="020B0502020202020204" pitchFamily="34" charset="0"/>
              </a:rPr>
              <a:t>estribillo.</a:t>
            </a:r>
          </a:p>
        </p:txBody>
      </p:sp>
      <p:sp>
        <p:nvSpPr>
          <p:cNvPr id="16" name="TextBox 15">
            <a:extLst>
              <a:ext uri="{FF2B5EF4-FFF2-40B4-BE49-F238E27FC236}">
                <a16:creationId xmlns:a16="http://schemas.microsoft.com/office/drawing/2014/main" id="{F2B328EA-9777-4054-9CE3-9692A9458E0B}"/>
              </a:ext>
            </a:extLst>
          </p:cNvPr>
          <p:cNvSpPr txBox="1"/>
          <p:nvPr/>
        </p:nvSpPr>
        <p:spPr>
          <a:xfrm>
            <a:off x="6401811" y="6212598"/>
            <a:ext cx="8393372" cy="461665"/>
          </a:xfrm>
          <a:prstGeom prst="rect">
            <a:avLst/>
          </a:prstGeom>
          <a:noFill/>
        </p:spPr>
        <p:txBody>
          <a:bodyPr wrap="square">
            <a:spAutoFit/>
          </a:bodyPr>
          <a:lstStyle/>
          <a:p>
            <a:pPr>
              <a:buNone/>
            </a:pPr>
            <a:r>
              <a:rPr lang="es-ES" sz="2400" b="1" dirty="0">
                <a:solidFill>
                  <a:srgbClr val="002060"/>
                </a:solidFill>
                <a:latin typeface="Century Gothic" panose="020B0502020202020204" pitchFamily="34" charset="0"/>
              </a:rPr>
              <a:t>[estribillo]</a:t>
            </a:r>
            <a:r>
              <a:rPr lang="es-ES" sz="2400" dirty="0">
                <a:solidFill>
                  <a:srgbClr val="002060"/>
                </a:solidFill>
                <a:latin typeface="Century Gothic" panose="020B0502020202020204" pitchFamily="34" charset="0"/>
              </a:rPr>
              <a:t> (</a:t>
            </a:r>
            <a:r>
              <a:rPr lang="es-ES" sz="2400" dirty="0" err="1">
                <a:solidFill>
                  <a:srgbClr val="002060"/>
                </a:solidFill>
                <a:latin typeface="Century Gothic" panose="020B0502020202020204" pitchFamily="34" charset="0"/>
              </a:rPr>
              <a:t>chorus</a:t>
            </a:r>
            <a:r>
              <a:rPr lang="es-ES" sz="2400" dirty="0">
                <a:solidFill>
                  <a:srgbClr val="002060"/>
                </a:solidFill>
                <a:latin typeface="Century Gothic" panose="020B0502020202020204" pitchFamily="34" charset="0"/>
              </a:rPr>
              <a:t>)</a:t>
            </a:r>
            <a:endParaRPr lang="es-ES" sz="2400" b="0" i="0" dirty="0">
              <a:solidFill>
                <a:srgbClr val="002060"/>
              </a:solidFill>
              <a:effectLst/>
              <a:latin typeface="Century Gothic" panose="020B0502020202020204" pitchFamily="34" charset="0"/>
            </a:endParaRPr>
          </a:p>
        </p:txBody>
      </p:sp>
      <p:sp>
        <p:nvSpPr>
          <p:cNvPr id="23" name="TextBox 22">
            <a:extLst>
              <a:ext uri="{FF2B5EF4-FFF2-40B4-BE49-F238E27FC236}">
                <a16:creationId xmlns:a16="http://schemas.microsoft.com/office/drawing/2014/main" id="{5779D7A1-1947-4E2C-9C00-C9613ED56966}"/>
              </a:ext>
            </a:extLst>
          </p:cNvPr>
          <p:cNvSpPr txBox="1"/>
          <p:nvPr/>
        </p:nvSpPr>
        <p:spPr>
          <a:xfrm>
            <a:off x="175698" y="1009312"/>
            <a:ext cx="6226114" cy="523220"/>
          </a:xfrm>
          <a:prstGeom prst="rect">
            <a:avLst/>
          </a:prstGeom>
          <a:solidFill>
            <a:schemeClr val="bg1"/>
          </a:solidFill>
        </p:spPr>
        <p:txBody>
          <a:bodyPr wrap="square">
            <a:spAutoFit/>
          </a:bodyPr>
          <a:lstStyle/>
          <a:p>
            <a:pPr>
              <a:spcBef>
                <a:spcPct val="0"/>
              </a:spcBef>
              <a:buNone/>
            </a:pPr>
            <a:r>
              <a:rPr lang="es-ES" altLang="en-US" sz="2800" b="1" dirty="0">
                <a:solidFill>
                  <a:srgbClr val="002060"/>
                </a:solidFill>
                <a:latin typeface="Century Gothic" panose="020B0502020202020204" pitchFamily="34" charset="0"/>
              </a:rPr>
              <a:t>A</a:t>
            </a:r>
            <a:r>
              <a:rPr lang="es-ES" altLang="en-US" sz="2800" dirty="0">
                <a:solidFill>
                  <a:srgbClr val="002060"/>
                </a:solidFill>
                <a:latin typeface="Century Gothic" panose="020B0502020202020204" pitchFamily="34" charset="0"/>
              </a:rPr>
              <a:t> Escucha y ordena las </a:t>
            </a:r>
            <a:r>
              <a:rPr lang="es-ES" altLang="en-US" sz="2800" b="1" dirty="0">
                <a:solidFill>
                  <a:srgbClr val="002060"/>
                </a:solidFill>
                <a:latin typeface="Century Gothic" panose="020B0502020202020204" pitchFamily="34" charset="0"/>
              </a:rPr>
              <a:t>frases.</a:t>
            </a:r>
          </a:p>
        </p:txBody>
      </p:sp>
      <p:sp>
        <p:nvSpPr>
          <p:cNvPr id="43" name="TextBox 42">
            <a:extLst>
              <a:ext uri="{FF2B5EF4-FFF2-40B4-BE49-F238E27FC236}">
                <a16:creationId xmlns:a16="http://schemas.microsoft.com/office/drawing/2014/main" id="{FE1D3CFF-E929-43BE-82F4-180CFB203645}"/>
              </a:ext>
            </a:extLst>
          </p:cNvPr>
          <p:cNvSpPr txBox="1"/>
          <p:nvPr/>
        </p:nvSpPr>
        <p:spPr>
          <a:xfrm>
            <a:off x="8195373" y="1364365"/>
            <a:ext cx="3996627" cy="400110"/>
          </a:xfrm>
          <a:prstGeom prst="rect">
            <a:avLst/>
          </a:prstGeom>
          <a:solidFill>
            <a:srgbClr val="AFDC7E"/>
          </a:solidFill>
        </p:spPr>
        <p:txBody>
          <a:bodyPr wrap="square">
            <a:spAutoFit/>
          </a:bodyPr>
          <a:lstStyle/>
          <a:p>
            <a:pPr>
              <a:spcBef>
                <a:spcPct val="0"/>
              </a:spcBef>
              <a:buNone/>
            </a:pPr>
            <a:r>
              <a:rPr lang="es-ES" altLang="en-US" sz="2000" b="1" dirty="0">
                <a:solidFill>
                  <a:srgbClr val="002060"/>
                </a:solidFill>
                <a:latin typeface="Century Gothic" panose="020B0502020202020204" pitchFamily="34" charset="0"/>
              </a:rPr>
              <a:t>el villancico </a:t>
            </a:r>
            <a:r>
              <a:rPr lang="es-ES" altLang="en-US" sz="2000" dirty="0">
                <a:solidFill>
                  <a:srgbClr val="002060"/>
                </a:solidFill>
                <a:latin typeface="Century Gothic" panose="020B0502020202020204" pitchFamily="34" charset="0"/>
              </a:rPr>
              <a:t>= Christmas </a:t>
            </a:r>
            <a:r>
              <a:rPr lang="es-ES" altLang="en-US" sz="2000" dirty="0" err="1">
                <a:solidFill>
                  <a:srgbClr val="002060"/>
                </a:solidFill>
                <a:latin typeface="Century Gothic" panose="020B0502020202020204" pitchFamily="34" charset="0"/>
              </a:rPr>
              <a:t>carol</a:t>
            </a:r>
            <a:endParaRPr lang="es-ES" alt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5887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57030" y="276145"/>
            <a:ext cx="89707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dirty="0">
                <a:solidFill>
                  <a:srgbClr val="002060"/>
                </a:solidFill>
                <a:latin typeface="Modern Love" panose="04090805081005020601" pitchFamily="82" charset="0"/>
              </a:rPr>
              <a:t>Un villancico: </a:t>
            </a:r>
            <a:r>
              <a:rPr lang="en-GB" altLang="en-US" sz="4000" dirty="0">
                <a:solidFill>
                  <a:srgbClr val="002060"/>
                </a:solidFill>
                <a:latin typeface="Century Gothic" panose="020B0502020202020204" pitchFamily="34" charset="0"/>
              </a:rPr>
              <a:t>________ de _________</a:t>
            </a:r>
          </a:p>
        </p:txBody>
      </p:sp>
      <p:sp>
        <p:nvSpPr>
          <p:cNvPr id="65" name="TextBox 64">
            <a:extLst>
              <a:ext uri="{FF2B5EF4-FFF2-40B4-BE49-F238E27FC236}">
                <a16:creationId xmlns:a16="http://schemas.microsoft.com/office/drawing/2014/main" id="{0A1B7D58-C86A-4891-8617-1F796EC085A6}"/>
              </a:ext>
            </a:extLst>
          </p:cNvPr>
          <p:cNvSpPr txBox="1"/>
          <p:nvPr/>
        </p:nvSpPr>
        <p:spPr>
          <a:xfrm>
            <a:off x="175697" y="1633821"/>
            <a:ext cx="7559907" cy="523220"/>
          </a:xfrm>
          <a:prstGeom prst="rect">
            <a:avLst/>
          </a:prstGeom>
          <a:noFill/>
        </p:spPr>
        <p:txBody>
          <a:bodyPr wrap="square">
            <a:spAutoFit/>
          </a:bodyPr>
          <a:lstStyle/>
          <a:p>
            <a:pPr>
              <a:spcBef>
                <a:spcPct val="0"/>
              </a:spcBef>
              <a:buNone/>
            </a:pPr>
            <a:r>
              <a:rPr lang="es-ES" altLang="en-US" sz="2800" b="1" dirty="0">
                <a:solidFill>
                  <a:srgbClr val="002060"/>
                </a:solidFill>
                <a:latin typeface="Century Gothic" panose="020B0502020202020204" pitchFamily="34" charset="0"/>
              </a:rPr>
              <a:t>C</a:t>
            </a:r>
            <a:r>
              <a:rPr lang="es-ES" altLang="en-US" sz="2800" dirty="0">
                <a:solidFill>
                  <a:srgbClr val="002060"/>
                </a:solidFill>
                <a:latin typeface="Century Gothic" panose="020B0502020202020204" pitchFamily="34" charset="0"/>
              </a:rPr>
              <a:t> ¡Canta el </a:t>
            </a:r>
            <a:r>
              <a:rPr lang="es-ES" altLang="en-US" sz="2800" b="1" dirty="0">
                <a:solidFill>
                  <a:srgbClr val="002060"/>
                </a:solidFill>
                <a:latin typeface="Century Gothic" panose="020B0502020202020204" pitchFamily="34" charset="0"/>
              </a:rPr>
              <a:t>villancico</a:t>
            </a:r>
            <a:r>
              <a:rPr lang="es-ES" altLang="en-US" sz="2800" dirty="0">
                <a:solidFill>
                  <a:srgbClr val="002060"/>
                </a:solidFill>
                <a:latin typeface="Century Gothic" panose="020B0502020202020204" pitchFamily="34" charset="0"/>
              </a:rPr>
              <a:t>!</a:t>
            </a:r>
          </a:p>
        </p:txBody>
      </p:sp>
      <p:sp>
        <p:nvSpPr>
          <p:cNvPr id="10" name="TextBox 9">
            <a:extLst>
              <a:ext uri="{FF2B5EF4-FFF2-40B4-BE49-F238E27FC236}">
                <a16:creationId xmlns:a16="http://schemas.microsoft.com/office/drawing/2014/main" id="{F032EA19-8BDF-4498-8601-11E478B34F51}"/>
              </a:ext>
            </a:extLst>
          </p:cNvPr>
          <p:cNvSpPr txBox="1"/>
          <p:nvPr/>
        </p:nvSpPr>
        <p:spPr>
          <a:xfrm>
            <a:off x="162660" y="1060636"/>
            <a:ext cx="6093372" cy="523220"/>
          </a:xfrm>
          <a:prstGeom prst="rect">
            <a:avLst/>
          </a:prstGeom>
          <a:solidFill>
            <a:srgbClr val="FEB4B4"/>
          </a:solidFill>
        </p:spPr>
        <p:txBody>
          <a:bodyPr wrap="square">
            <a:spAutoFit/>
          </a:bodyPr>
          <a:lstStyle/>
          <a:p>
            <a:pPr>
              <a:spcBef>
                <a:spcPct val="0"/>
              </a:spcBef>
              <a:buNone/>
            </a:pPr>
            <a:r>
              <a:rPr lang="es-ES" altLang="en-US" sz="2800" b="1" dirty="0">
                <a:solidFill>
                  <a:srgbClr val="002060"/>
                </a:solidFill>
                <a:latin typeface="Century Gothic" panose="020B0502020202020204" pitchFamily="34" charset="0"/>
              </a:rPr>
              <a:t>B </a:t>
            </a:r>
            <a:r>
              <a:rPr lang="es-ES" altLang="en-US" sz="2800" dirty="0">
                <a:solidFill>
                  <a:srgbClr val="002060"/>
                </a:solidFill>
                <a:latin typeface="Century Gothic" panose="020B0502020202020204" pitchFamily="34" charset="0"/>
              </a:rPr>
              <a:t>¿Cuál es el título del </a:t>
            </a:r>
            <a:r>
              <a:rPr lang="es-ES" altLang="en-US" sz="2800" b="1" dirty="0">
                <a:solidFill>
                  <a:srgbClr val="002060"/>
                </a:solidFill>
                <a:latin typeface="Century Gothic" panose="020B0502020202020204" pitchFamily="34" charset="0"/>
              </a:rPr>
              <a:t>villancico</a:t>
            </a:r>
            <a:r>
              <a:rPr lang="es-ES" altLang="en-US" sz="2800" dirty="0">
                <a:solidFill>
                  <a:srgbClr val="002060"/>
                </a:solidFill>
                <a:latin typeface="Century Gothic" panose="020B0502020202020204" pitchFamily="34" charset="0"/>
              </a:rPr>
              <a:t>?</a:t>
            </a:r>
          </a:p>
        </p:txBody>
      </p:sp>
      <p:sp>
        <p:nvSpPr>
          <p:cNvPr id="11" name="TextBox 10">
            <a:extLst>
              <a:ext uri="{FF2B5EF4-FFF2-40B4-BE49-F238E27FC236}">
                <a16:creationId xmlns:a16="http://schemas.microsoft.com/office/drawing/2014/main" id="{51B78528-50DE-4591-A44C-C7623D0A44F7}"/>
              </a:ext>
            </a:extLst>
          </p:cNvPr>
          <p:cNvSpPr txBox="1"/>
          <p:nvPr/>
        </p:nvSpPr>
        <p:spPr>
          <a:xfrm>
            <a:off x="3625584" y="317301"/>
            <a:ext cx="2406916" cy="553998"/>
          </a:xfrm>
          <a:prstGeom prst="rect">
            <a:avLst/>
          </a:prstGeom>
          <a:noFill/>
        </p:spPr>
        <p:txBody>
          <a:bodyPr wrap="square">
            <a:spAutoFit/>
          </a:bodyPr>
          <a:lstStyle/>
          <a:p>
            <a:r>
              <a:rPr lang="es-ES" sz="3000" b="1" dirty="0">
                <a:solidFill>
                  <a:srgbClr val="92D050"/>
                </a:solidFill>
                <a:latin typeface="Century Gothic" panose="020B0502020202020204" pitchFamily="34" charset="0"/>
              </a:rPr>
              <a:t>Veinticinco</a:t>
            </a:r>
            <a:endParaRPr lang="en-GB" sz="3000" b="1" dirty="0">
              <a:solidFill>
                <a:srgbClr val="92D050"/>
              </a:solidFill>
            </a:endParaRPr>
          </a:p>
        </p:txBody>
      </p:sp>
      <p:sp>
        <p:nvSpPr>
          <p:cNvPr id="13" name="TextBox 12">
            <a:extLst>
              <a:ext uri="{FF2B5EF4-FFF2-40B4-BE49-F238E27FC236}">
                <a16:creationId xmlns:a16="http://schemas.microsoft.com/office/drawing/2014/main" id="{88390ED7-97D2-4A94-9B66-7DB5A5A9C41D}"/>
              </a:ext>
            </a:extLst>
          </p:cNvPr>
          <p:cNvSpPr txBox="1"/>
          <p:nvPr/>
        </p:nvSpPr>
        <p:spPr>
          <a:xfrm>
            <a:off x="6715888" y="295229"/>
            <a:ext cx="2406916" cy="584775"/>
          </a:xfrm>
          <a:prstGeom prst="rect">
            <a:avLst/>
          </a:prstGeom>
          <a:noFill/>
        </p:spPr>
        <p:txBody>
          <a:bodyPr wrap="square">
            <a:spAutoFit/>
          </a:bodyPr>
          <a:lstStyle/>
          <a:p>
            <a:r>
              <a:rPr lang="es-ES" sz="3200" b="1" dirty="0">
                <a:solidFill>
                  <a:srgbClr val="92D050"/>
                </a:solidFill>
                <a:latin typeface="Century Gothic" panose="020B0502020202020204" pitchFamily="34" charset="0"/>
              </a:rPr>
              <a:t>diciembre</a:t>
            </a:r>
            <a:endParaRPr lang="en-GB" sz="3200" b="1" dirty="0">
              <a:solidFill>
                <a:srgbClr val="92D050"/>
              </a:solidFill>
            </a:endParaRPr>
          </a:p>
        </p:txBody>
      </p:sp>
      <p:pic>
        <p:nvPicPr>
          <p:cNvPr id="3" name="Picture 2">
            <a:extLst>
              <a:ext uri="{FF2B5EF4-FFF2-40B4-BE49-F238E27FC236}">
                <a16:creationId xmlns:a16="http://schemas.microsoft.com/office/drawing/2014/main" id="{2C910B6D-159E-4080-9C72-9B9CC3F5C898}"/>
              </a:ext>
            </a:extLst>
          </p:cNvPr>
          <p:cNvPicPr>
            <a:picLocks noChangeAspect="1"/>
          </p:cNvPicPr>
          <p:nvPr/>
        </p:nvPicPr>
        <p:blipFill>
          <a:blip r:embed="rId4"/>
          <a:stretch>
            <a:fillRect/>
          </a:stretch>
        </p:blipFill>
        <p:spPr>
          <a:xfrm>
            <a:off x="10688250" y="1343639"/>
            <a:ext cx="1446041" cy="746528"/>
          </a:xfrm>
          <a:prstGeom prst="rect">
            <a:avLst/>
          </a:prstGeom>
        </p:spPr>
      </p:pic>
      <p:sp>
        <p:nvSpPr>
          <p:cNvPr id="28" name="Rectangle: Rounded Corners 27">
            <a:extLst>
              <a:ext uri="{FF2B5EF4-FFF2-40B4-BE49-F238E27FC236}">
                <a16:creationId xmlns:a16="http://schemas.microsoft.com/office/drawing/2014/main" id="{4C5A6E97-056B-432B-99E9-424B2AC27FCF}"/>
              </a:ext>
            </a:extLst>
          </p:cNvPr>
          <p:cNvSpPr/>
          <p:nvPr/>
        </p:nvSpPr>
        <p:spPr>
          <a:xfrm>
            <a:off x="6923314" y="5702494"/>
            <a:ext cx="5141769" cy="949347"/>
          </a:xfrm>
          <a:prstGeom prst="roundRect">
            <a:avLst/>
          </a:prstGeom>
          <a:solidFill>
            <a:schemeClr val="accent6">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060"/>
                </a:solidFill>
                <a:latin typeface="Century Gothic" panose="020B0502020202020204" pitchFamily="34" charset="0"/>
              </a:rPr>
              <a:t>ha </a:t>
            </a:r>
            <a:r>
              <a:rPr lang="en-GB" sz="1600" b="1" dirty="0" err="1">
                <a:solidFill>
                  <a:srgbClr val="002060"/>
                </a:solidFill>
                <a:latin typeface="Century Gothic" panose="020B0502020202020204" pitchFamily="34" charset="0"/>
              </a:rPr>
              <a:t>nacido</a:t>
            </a:r>
            <a:r>
              <a:rPr lang="en-GB" sz="1600" b="1" dirty="0">
                <a:solidFill>
                  <a:srgbClr val="002060"/>
                </a:solidFill>
                <a:latin typeface="Century Gothic" panose="020B0502020202020204" pitchFamily="34" charset="0"/>
              </a:rPr>
              <a:t> </a:t>
            </a:r>
            <a:r>
              <a:rPr lang="en-GB" sz="1600" dirty="0">
                <a:solidFill>
                  <a:srgbClr val="002060"/>
                </a:solidFill>
                <a:latin typeface="Century Gothic" panose="020B0502020202020204" pitchFamily="34" charset="0"/>
              </a:rPr>
              <a:t>= s/he is born	</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venid</a:t>
            </a:r>
            <a:r>
              <a:rPr lang="en-GB" sz="1600" b="1" dirty="0">
                <a:solidFill>
                  <a:srgbClr val="002060"/>
                </a:solidFill>
                <a:latin typeface="Century Gothic" panose="020B0502020202020204" pitchFamily="34" charset="0"/>
              </a:rPr>
              <a:t> </a:t>
            </a:r>
            <a:r>
              <a:rPr lang="en-GB" sz="1600" dirty="0">
                <a:solidFill>
                  <a:srgbClr val="002060"/>
                </a:solidFill>
                <a:latin typeface="Century Gothic" panose="020B0502020202020204" pitchFamily="34" charset="0"/>
              </a:rPr>
              <a:t>= come!</a:t>
            </a:r>
          </a:p>
          <a:p>
            <a:r>
              <a:rPr lang="en-GB" sz="1600" b="1" dirty="0" err="1">
                <a:solidFill>
                  <a:srgbClr val="002060"/>
                </a:solidFill>
                <a:latin typeface="Century Gothic" panose="020B0502020202020204" pitchFamily="34" charset="0"/>
              </a:rPr>
              <a:t>parece</a:t>
            </a:r>
            <a:r>
              <a:rPr lang="en-GB" sz="1600" dirty="0">
                <a:solidFill>
                  <a:srgbClr val="002060"/>
                </a:solidFill>
                <a:latin typeface="Century Gothic" panose="020B0502020202020204" pitchFamily="34" charset="0"/>
              </a:rPr>
              <a:t> = s/he looks like	</a:t>
            </a:r>
            <a:r>
              <a:rPr lang="en-GB" sz="1600" b="1" dirty="0" err="1">
                <a:solidFill>
                  <a:srgbClr val="002060"/>
                </a:solidFill>
                <a:latin typeface="Century Gothic" panose="020B0502020202020204" pitchFamily="34" charset="0"/>
              </a:rPr>
              <a:t>adorar</a:t>
            </a:r>
            <a:r>
              <a:rPr lang="en-GB" sz="1600" dirty="0">
                <a:solidFill>
                  <a:srgbClr val="002060"/>
                </a:solidFill>
                <a:latin typeface="Century Gothic" panose="020B0502020202020204" pitchFamily="34" charset="0"/>
              </a:rPr>
              <a:t> = to worship</a:t>
            </a:r>
          </a:p>
          <a:p>
            <a:r>
              <a:rPr lang="en-GB" sz="1600" dirty="0">
                <a:solidFill>
                  <a:srgbClr val="002060"/>
                </a:solidFill>
                <a:latin typeface="Century Gothic" panose="020B0502020202020204" pitchFamily="34" charset="0"/>
              </a:rPr>
              <a:t>	</a:t>
            </a:r>
            <a:r>
              <a:rPr lang="en-GB" sz="1600" b="1" dirty="0">
                <a:solidFill>
                  <a:srgbClr val="002060"/>
                </a:solidFill>
                <a:latin typeface="Century Gothic" panose="020B0502020202020204" pitchFamily="34" charset="0"/>
              </a:rPr>
              <a:t>ha </a:t>
            </a:r>
            <a:r>
              <a:rPr lang="en-GB" sz="1600" b="1" dirty="0" err="1">
                <a:solidFill>
                  <a:srgbClr val="002060"/>
                </a:solidFill>
                <a:latin typeface="Century Gothic" panose="020B0502020202020204" pitchFamily="34" charset="0"/>
              </a:rPr>
              <a:t>aparecido</a:t>
            </a:r>
            <a:r>
              <a:rPr lang="en-GB" sz="1600" dirty="0">
                <a:solidFill>
                  <a:srgbClr val="002060"/>
                </a:solidFill>
                <a:latin typeface="Century Gothic" panose="020B0502020202020204" pitchFamily="34" charset="0"/>
              </a:rPr>
              <a:t> = s/he has appeared</a:t>
            </a:r>
          </a:p>
        </p:txBody>
      </p:sp>
    </p:spTree>
    <p:extLst>
      <p:ext uri="{BB962C8B-B14F-4D97-AF65-F5344CB8AC3E}">
        <p14:creationId xmlns:p14="http://schemas.microsoft.com/office/powerpoint/2010/main" val="958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05868" y="2766217"/>
            <a:ext cx="3976907" cy="1325563"/>
          </a:xfrm>
        </p:spPr>
        <p:txBody>
          <a:bodyPr>
            <a:noAutofit/>
          </a:bodyPr>
          <a:lstStyle/>
          <a:p>
            <a:pPr lvl="0" algn="ctr">
              <a:lnSpc>
                <a:spcPct val="100000"/>
              </a:lnSpc>
            </a:pPr>
            <a:r>
              <a:rPr lang="en-GB" sz="6000" b="1" dirty="0">
                <a:solidFill>
                  <a:srgbClr val="FFFFFF"/>
                </a:solidFill>
                <a:latin typeface="Segoe Print" panose="02000600000000000000" pitchFamily="2" charset="0"/>
                <a:cs typeface="Arial" panose="020B0604020202020204" pitchFamily="34" charset="0"/>
                <a:sym typeface="Arial"/>
              </a:rPr>
              <a:t>¡</a:t>
            </a:r>
            <a:r>
              <a:rPr lang="en-GB" sz="6000" b="1" dirty="0" err="1">
                <a:solidFill>
                  <a:srgbClr val="FFFFFF"/>
                </a:solidFill>
                <a:latin typeface="Segoe Print" panose="02000600000000000000" pitchFamily="2" charset="0"/>
                <a:cs typeface="Arial" panose="020B0604020202020204" pitchFamily="34" charset="0"/>
                <a:sym typeface="Arial"/>
              </a:rPr>
              <a:t>Feliz</a:t>
            </a:r>
            <a:br>
              <a:rPr lang="en-GB" sz="6000" b="1" dirty="0">
                <a:solidFill>
                  <a:srgbClr val="FFFFFF"/>
                </a:solidFill>
                <a:latin typeface="Segoe Print" panose="02000600000000000000" pitchFamily="2" charset="0"/>
                <a:cs typeface="Arial" panose="020B0604020202020204" pitchFamily="34" charset="0"/>
                <a:sym typeface="Arial"/>
              </a:rPr>
            </a:br>
            <a:r>
              <a:rPr lang="en-GB" sz="6000" b="1" dirty="0">
                <a:solidFill>
                  <a:srgbClr val="FFFFFF"/>
                </a:solidFill>
                <a:latin typeface="Segoe Print" panose="02000600000000000000" pitchFamily="2" charset="0"/>
                <a:cs typeface="Arial" panose="020B0604020202020204" pitchFamily="34" charset="0"/>
                <a:sym typeface="Arial"/>
              </a:rPr>
              <a:t>Navidad !</a:t>
            </a:r>
            <a:endParaRPr lang="en-GB" sz="3200"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pic>
        <p:nvPicPr>
          <p:cNvPr id="3" name="Picture 2">
            <a:extLst>
              <a:ext uri="{FF2B5EF4-FFF2-40B4-BE49-F238E27FC236}">
                <a16:creationId xmlns:a16="http://schemas.microsoft.com/office/drawing/2014/main" id="{B63B3AA6-5E51-4A8A-BFE4-E9F0D03D6C6E}"/>
              </a:ext>
            </a:extLst>
          </p:cNvPr>
          <p:cNvPicPr>
            <a:picLocks noChangeAspect="1"/>
          </p:cNvPicPr>
          <p:nvPr/>
        </p:nvPicPr>
        <p:blipFill>
          <a:blip r:embed="rId4"/>
          <a:stretch>
            <a:fillRect/>
          </a:stretch>
        </p:blipFill>
        <p:spPr>
          <a:xfrm>
            <a:off x="4654248" y="4752665"/>
            <a:ext cx="2645217" cy="23233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2B97306D-7934-4B0B-853E-50B263C92502}"/>
              </a:ext>
            </a:extLst>
          </p:cNvPr>
          <p:cNvGraphicFramePr>
            <a:graphicFrameLocks noGrp="1"/>
          </p:cNvGraphicFramePr>
          <p:nvPr/>
        </p:nvGraphicFramePr>
        <p:xfrm>
          <a:off x="549965" y="2748028"/>
          <a:ext cx="11092069" cy="3733738"/>
        </p:xfrm>
        <a:graphic>
          <a:graphicData uri="http://schemas.openxmlformats.org/drawingml/2006/table">
            <a:tbl>
              <a:tblPr firstRow="1" firstCol="1" bandRow="1"/>
              <a:tblGrid>
                <a:gridCol w="1692234">
                  <a:extLst>
                    <a:ext uri="{9D8B030D-6E8A-4147-A177-3AD203B41FA5}">
                      <a16:colId xmlns:a16="http://schemas.microsoft.com/office/drawing/2014/main" val="3187160654"/>
                    </a:ext>
                  </a:extLst>
                </a:gridCol>
                <a:gridCol w="2637106">
                  <a:extLst>
                    <a:ext uri="{9D8B030D-6E8A-4147-A177-3AD203B41FA5}">
                      <a16:colId xmlns:a16="http://schemas.microsoft.com/office/drawing/2014/main" val="422821616"/>
                    </a:ext>
                  </a:extLst>
                </a:gridCol>
                <a:gridCol w="2190547">
                  <a:extLst>
                    <a:ext uri="{9D8B030D-6E8A-4147-A177-3AD203B41FA5}">
                      <a16:colId xmlns:a16="http://schemas.microsoft.com/office/drawing/2014/main" val="3092407455"/>
                    </a:ext>
                  </a:extLst>
                </a:gridCol>
                <a:gridCol w="2286091">
                  <a:extLst>
                    <a:ext uri="{9D8B030D-6E8A-4147-A177-3AD203B41FA5}">
                      <a16:colId xmlns:a16="http://schemas.microsoft.com/office/drawing/2014/main" val="2836081537"/>
                    </a:ext>
                  </a:extLst>
                </a:gridCol>
                <a:gridCol w="2286091">
                  <a:extLst>
                    <a:ext uri="{9D8B030D-6E8A-4147-A177-3AD203B41FA5}">
                      <a16:colId xmlns:a16="http://schemas.microsoft.com/office/drawing/2014/main" val="665406593"/>
                    </a:ext>
                  </a:extLst>
                </a:gridCol>
              </a:tblGrid>
              <a:tr h="197485">
                <a:tc>
                  <a:txBody>
                    <a:bodyPr/>
                    <a:lstStyle/>
                    <a:p>
                      <a:pPr algn="l">
                        <a:lnSpc>
                          <a:spcPct val="107000"/>
                        </a:lnSpc>
                        <a:spcAft>
                          <a:spcPts val="0"/>
                        </a:spcAft>
                      </a:pPr>
                      <a:r>
                        <a:rPr lang="en-US"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069445"/>
                  </a:ext>
                </a:extLst>
              </a:tr>
              <a:tr h="197485">
                <a:tc rowSpan="2">
                  <a:txBody>
                    <a:bodyPr/>
                    <a:lstStyle/>
                    <a:p>
                      <a:pPr algn="l">
                        <a:lnSpc>
                          <a:spcPct val="107000"/>
                        </a:lnSpc>
                        <a:spcAft>
                          <a:spcPts val="0"/>
                        </a:spcAft>
                      </a:pPr>
                      <a:r>
                        <a:rPr lang="en-US"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dirty="0" err="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Ej</a:t>
                      </a: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10</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18</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8</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28</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48093714"/>
                  </a:ext>
                </a:extLst>
              </a:tr>
              <a:tr h="13335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767488"/>
                  </a:ext>
                </a:extLst>
              </a:tr>
              <a:tr h="197485">
                <a:tc rowSpan="2">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1.</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there is/are</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have</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be (trait)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be </a:t>
                      </a:r>
                      <a:r>
                        <a:rPr lang="fr-FR" sz="12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(state, location)</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234554256"/>
                  </a:ext>
                </a:extLst>
              </a:tr>
              <a:tr h="12827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85202"/>
                  </a:ext>
                </a:extLst>
              </a:tr>
              <a:tr h="197485">
                <a:tc rowSpan="2">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2.</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happy</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difficult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February</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1161622"/>
                  </a:ext>
                </a:extLst>
              </a:tr>
              <a:tr h="12827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81579"/>
                  </a:ext>
                </a:extLst>
              </a:tr>
              <a:tr h="197485">
                <a:tc rowSpan="2">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which</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when</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who</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578788903"/>
                  </a:ext>
                </a:extLst>
              </a:tr>
              <a:tr h="12827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573799"/>
                  </a:ext>
                </a:extLst>
              </a:tr>
            </a:tbl>
          </a:graphicData>
        </a:graphic>
      </p:graphicFrame>
      <p:sp>
        <p:nvSpPr>
          <p:cNvPr id="7" name="Rectangle 6">
            <a:extLst>
              <a:ext uri="{FF2B5EF4-FFF2-40B4-BE49-F238E27FC236}">
                <a16:creationId xmlns:a16="http://schemas.microsoft.com/office/drawing/2014/main" id="{5064AD82-C920-4696-B0E2-374B002B45AD}"/>
              </a:ext>
            </a:extLst>
          </p:cNvPr>
          <p:cNvSpPr/>
          <p:nvPr/>
        </p:nvSpPr>
        <p:spPr>
          <a:xfrm>
            <a:off x="221286" y="1991184"/>
            <a:ext cx="11970714"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For each question, put a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 English meaning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that matches what you hear.</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sp>
        <p:nvSpPr>
          <p:cNvPr id="25" name="Rectangle 24">
            <a:extLst>
              <a:ext uri="{FF2B5EF4-FFF2-40B4-BE49-F238E27FC236}">
                <a16:creationId xmlns:a16="http://schemas.microsoft.com/office/drawing/2014/main" id="{7CF744EA-E14F-47FB-87E0-CB3516B2AB46}"/>
              </a:ext>
            </a:extLst>
          </p:cNvPr>
          <p:cNvSpPr/>
          <p:nvPr/>
        </p:nvSpPr>
        <p:spPr>
          <a:xfrm>
            <a:off x="1103384" y="438404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26" name="Rectangle 25">
            <a:extLst>
              <a:ext uri="{FF2B5EF4-FFF2-40B4-BE49-F238E27FC236}">
                <a16:creationId xmlns:a16="http://schemas.microsoft.com/office/drawing/2014/main" id="{6C501E43-1ED9-43FC-8DA3-D2FA59389E80}"/>
              </a:ext>
            </a:extLst>
          </p:cNvPr>
          <p:cNvSpPr/>
          <p:nvPr/>
        </p:nvSpPr>
        <p:spPr>
          <a:xfrm>
            <a:off x="1103383" y="509240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27" name="Rectangle 26">
            <a:extLst>
              <a:ext uri="{FF2B5EF4-FFF2-40B4-BE49-F238E27FC236}">
                <a16:creationId xmlns:a16="http://schemas.microsoft.com/office/drawing/2014/main" id="{AB289FE0-3CBB-47AA-8EA9-6C40541C3370}"/>
              </a:ext>
            </a:extLst>
          </p:cNvPr>
          <p:cNvSpPr/>
          <p:nvPr/>
        </p:nvSpPr>
        <p:spPr>
          <a:xfrm>
            <a:off x="1103382" y="589332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31" name="Rectangle 30">
            <a:extLst>
              <a:ext uri="{FF2B5EF4-FFF2-40B4-BE49-F238E27FC236}">
                <a16:creationId xmlns:a16="http://schemas.microsoft.com/office/drawing/2014/main" id="{300E9D9A-80FD-4E4A-8C12-9E4E6BA1DC43}"/>
              </a:ext>
            </a:extLst>
          </p:cNvPr>
          <p:cNvSpPr/>
          <p:nvPr/>
        </p:nvSpPr>
        <p:spPr>
          <a:xfrm>
            <a:off x="1105289" y="345625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extLst>
              <a:ext uri="{FF2B5EF4-FFF2-40B4-BE49-F238E27FC236}">
                <a16:creationId xmlns:a16="http://schemas.microsoft.com/office/drawing/2014/main" id="{6548AD24-034C-4858-A856-6FA9F6A847C0}"/>
              </a:ext>
            </a:extLst>
          </p:cNvPr>
          <p:cNvSpPr>
            <a:spLocks noChangeArrowheads="1"/>
          </p:cNvSpPr>
          <p:nvPr/>
        </p:nvSpPr>
        <p:spPr bwMode="auto">
          <a:xfrm>
            <a:off x="1490869" y="790855"/>
            <a:ext cx="93137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home,</a:t>
            </a:r>
            <a:r>
              <a:rPr kumimoji="0" lang="en-GB" altLang="en-US"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Apo</a:t>
            </a:r>
            <a:r>
              <a:rPr kumimoji="0" lang="en-GB" alt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speaks Quechua, a language spoken by many people from Peru, Bolivia and Ecuador. He is learning Spanish at school, like you.  </a:t>
            </a:r>
            <a:r>
              <a:rPr kumimoji="0" lang="en-GB" alt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Apo by answering the questions in this quiz. </a:t>
            </a: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4" name="Picture 13" descr="A group of stuffed animals&#10;&#10;Description automatically generated with low confidence">
            <a:extLst>
              <a:ext uri="{FF2B5EF4-FFF2-40B4-BE49-F238E27FC236}">
                <a16:creationId xmlns:a16="http://schemas.microsoft.com/office/drawing/2014/main" id="{7A2E582D-F595-47AB-95CE-2C331504652D}"/>
              </a:ext>
            </a:extLst>
          </p:cNvPr>
          <p:cNvPicPr>
            <a:picLocks noChangeAspect="1"/>
          </p:cNvPicPr>
          <p:nvPr/>
        </p:nvPicPr>
        <p:blipFill rotWithShape="1">
          <a:blip r:embed="rId4">
            <a:extLst>
              <a:ext uri="{28A0092B-C50C-407E-A947-70E740481C1C}">
                <a14:useLocalDpi xmlns:a14="http://schemas.microsoft.com/office/drawing/2010/main" val="0"/>
              </a:ext>
            </a:extLst>
          </a:blip>
          <a:srcRect l="33557" r="34904"/>
          <a:stretch/>
        </p:blipFill>
        <p:spPr>
          <a:xfrm>
            <a:off x="515170" y="577471"/>
            <a:ext cx="821966" cy="1303116"/>
          </a:xfrm>
          <a:prstGeom prst="rect">
            <a:avLst/>
          </a:prstGeom>
        </p:spPr>
      </p:pic>
      <p:pic>
        <p:nvPicPr>
          <p:cNvPr id="15" name="Graphic 14" descr="Close">
            <a:extLst>
              <a:ext uri="{FF2B5EF4-FFF2-40B4-BE49-F238E27FC236}">
                <a16:creationId xmlns:a16="http://schemas.microsoft.com/office/drawing/2014/main" id="{271DB3CE-B843-4E81-925D-5E98D22C7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13583" y="3733657"/>
            <a:ext cx="282416" cy="282416"/>
          </a:xfrm>
          <a:prstGeom prst="rect">
            <a:avLst/>
          </a:prstGeom>
        </p:spPr>
      </p:pic>
      <p:pic>
        <p:nvPicPr>
          <p:cNvPr id="16" name="Graphic 15" descr="Close">
            <a:extLst>
              <a:ext uri="{FF2B5EF4-FFF2-40B4-BE49-F238E27FC236}">
                <a16:creationId xmlns:a16="http://schemas.microsoft.com/office/drawing/2014/main" id="{5D20ED6A-896D-4B28-B3C7-142751825C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7252" y="4661447"/>
            <a:ext cx="282416" cy="282416"/>
          </a:xfrm>
          <a:prstGeom prst="rect">
            <a:avLst/>
          </a:prstGeom>
        </p:spPr>
      </p:pic>
      <p:pic>
        <p:nvPicPr>
          <p:cNvPr id="17" name="Graphic 16" descr="Close">
            <a:extLst>
              <a:ext uri="{FF2B5EF4-FFF2-40B4-BE49-F238E27FC236}">
                <a16:creationId xmlns:a16="http://schemas.microsoft.com/office/drawing/2014/main" id="{93943194-AD48-4B4C-93E8-6874CD5D1F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1031" y="5393876"/>
            <a:ext cx="282416" cy="282416"/>
          </a:xfrm>
          <a:prstGeom prst="rect">
            <a:avLst/>
          </a:prstGeom>
        </p:spPr>
      </p:pic>
      <p:pic>
        <p:nvPicPr>
          <p:cNvPr id="18" name="Graphic 17" descr="Close">
            <a:extLst>
              <a:ext uri="{FF2B5EF4-FFF2-40B4-BE49-F238E27FC236}">
                <a16:creationId xmlns:a16="http://schemas.microsoft.com/office/drawing/2014/main" id="{C5BD72FF-8387-4B71-A94E-457BF075C7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0120" y="6170734"/>
            <a:ext cx="282416" cy="282416"/>
          </a:xfrm>
          <a:prstGeom prst="rect">
            <a:avLst/>
          </a:prstGeom>
        </p:spPr>
      </p:pic>
    </p:spTree>
    <p:extLst>
      <p:ext uri="{BB962C8B-B14F-4D97-AF65-F5344CB8AC3E}">
        <p14:creationId xmlns:p14="http://schemas.microsoft.com/office/powerpoint/2010/main" val="29186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2B97306D-7934-4B0B-853E-50B263C92502}"/>
              </a:ext>
            </a:extLst>
          </p:cNvPr>
          <p:cNvGraphicFramePr>
            <a:graphicFrameLocks noGrp="1"/>
          </p:cNvGraphicFramePr>
          <p:nvPr/>
        </p:nvGraphicFramePr>
        <p:xfrm>
          <a:off x="549965" y="1789308"/>
          <a:ext cx="11092069" cy="4882473"/>
        </p:xfrm>
        <a:graphic>
          <a:graphicData uri="http://schemas.openxmlformats.org/drawingml/2006/table">
            <a:tbl>
              <a:tblPr firstRow="1" firstCol="1" bandRow="1"/>
              <a:tblGrid>
                <a:gridCol w="2164670">
                  <a:extLst>
                    <a:ext uri="{9D8B030D-6E8A-4147-A177-3AD203B41FA5}">
                      <a16:colId xmlns:a16="http://schemas.microsoft.com/office/drawing/2014/main" val="3187160654"/>
                    </a:ext>
                  </a:extLst>
                </a:gridCol>
                <a:gridCol w="2164670">
                  <a:extLst>
                    <a:ext uri="{9D8B030D-6E8A-4147-A177-3AD203B41FA5}">
                      <a16:colId xmlns:a16="http://schemas.microsoft.com/office/drawing/2014/main" val="422821616"/>
                    </a:ext>
                  </a:extLst>
                </a:gridCol>
                <a:gridCol w="2190547">
                  <a:extLst>
                    <a:ext uri="{9D8B030D-6E8A-4147-A177-3AD203B41FA5}">
                      <a16:colId xmlns:a16="http://schemas.microsoft.com/office/drawing/2014/main" val="3092407455"/>
                    </a:ext>
                  </a:extLst>
                </a:gridCol>
                <a:gridCol w="2286091">
                  <a:extLst>
                    <a:ext uri="{9D8B030D-6E8A-4147-A177-3AD203B41FA5}">
                      <a16:colId xmlns:a16="http://schemas.microsoft.com/office/drawing/2014/main" val="2836081537"/>
                    </a:ext>
                  </a:extLst>
                </a:gridCol>
                <a:gridCol w="2286091">
                  <a:extLst>
                    <a:ext uri="{9D8B030D-6E8A-4147-A177-3AD203B41FA5}">
                      <a16:colId xmlns:a16="http://schemas.microsoft.com/office/drawing/2014/main" val="665406593"/>
                    </a:ext>
                  </a:extLst>
                </a:gridCol>
              </a:tblGrid>
              <a:tr h="518372">
                <a:tc>
                  <a:txBody>
                    <a:bodyPr/>
                    <a:lstStyle/>
                    <a:p>
                      <a:pPr algn="l">
                        <a:lnSpc>
                          <a:spcPct val="107000"/>
                        </a:lnSpc>
                        <a:spcAft>
                          <a:spcPts val="0"/>
                        </a:spcAft>
                      </a:pPr>
                      <a:r>
                        <a:rPr lang="en-US"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069445"/>
                  </a:ext>
                </a:extLst>
              </a:tr>
              <a:tr h="518372">
                <a:tc rowSpan="2">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play</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eat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learn</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talk</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94491986"/>
                  </a:ext>
                </a:extLst>
              </a:tr>
              <a:tr h="561797">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614602"/>
                  </a:ext>
                </a:extLst>
              </a:tr>
              <a:tr h="518372">
                <a:tc rowSpan="2">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5.</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12</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30</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20</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11</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96004296"/>
                  </a:ext>
                </a:extLst>
              </a:tr>
              <a:tr h="561797">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695266"/>
                  </a:ext>
                </a:extLst>
              </a:tr>
              <a:tr h="518372">
                <a:tc rowSpan="2">
                  <a:txBody>
                    <a:bodyPr/>
                    <a:lstStyle/>
                    <a:p>
                      <a:pPr algn="l">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6.</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park</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square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door</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bridge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5075424"/>
                  </a:ext>
                </a:extLst>
              </a:tr>
              <a:tr h="561797">
                <a:tc vMerge="1">
                  <a:txBody>
                    <a:bodyPr/>
                    <a:lstStyle/>
                    <a:p>
                      <a:endParaRPr lang="en-GB"/>
                    </a:p>
                  </a:txBody>
                  <a:tcPr/>
                </a:tc>
                <a:tc>
                  <a:txBody>
                    <a:bodyPr/>
                    <a:lstStyle/>
                    <a:p>
                      <a:pPr algn="ctr">
                        <a:lnSpc>
                          <a:spcPct val="107000"/>
                        </a:lnSpc>
                        <a:spcAft>
                          <a:spcPts val="0"/>
                        </a:spcAft>
                      </a:pPr>
                      <a:r>
                        <a:rPr lang="en-GB" sz="24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016009"/>
                  </a:ext>
                </a:extLst>
              </a:tr>
              <a:tr h="561797">
                <a:tc rowSpan="2">
                  <a:txBody>
                    <a:bodyPr/>
                    <a:lstStyle/>
                    <a:p>
                      <a:pPr algn="ctr">
                        <a:lnSpc>
                          <a:spcPct val="107000"/>
                        </a:lnSpc>
                        <a:spcAft>
                          <a:spcPts val="0"/>
                        </a:spcAft>
                      </a:pP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exercise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exhibition</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show</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chair</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82543852"/>
                  </a:ext>
                </a:extLst>
              </a:tr>
              <a:tr h="561797">
                <a:tc vMerge="1">
                  <a:txBody>
                    <a:bodyPr/>
                    <a:lstStyle/>
                    <a:p>
                      <a:pPr algn="ctr">
                        <a:lnSpc>
                          <a:spcPct val="107000"/>
                        </a:lnSpc>
                        <a:spcAft>
                          <a:spcPts val="0"/>
                        </a:spcAft>
                      </a:pP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04108"/>
                  </a:ext>
                </a:extLst>
              </a:tr>
            </a:tbl>
          </a:graphicData>
        </a:graphic>
      </p:graphicFrame>
      <p:sp>
        <p:nvSpPr>
          <p:cNvPr id="8" name="Rectangle 7">
            <a:extLst>
              <a:ext uri="{FF2B5EF4-FFF2-40B4-BE49-F238E27FC236}">
                <a16:creationId xmlns:a16="http://schemas.microsoft.com/office/drawing/2014/main" id="{065BDAF5-74DD-4440-8681-CF52DFECEC81}"/>
              </a:ext>
            </a:extLst>
          </p:cNvPr>
          <p:cNvSpPr/>
          <p:nvPr/>
        </p:nvSpPr>
        <p:spPr>
          <a:xfrm>
            <a:off x="221286" y="1063981"/>
            <a:ext cx="11970714"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For each question, put a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 English meaning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that matches what you hear.</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sp>
        <p:nvSpPr>
          <p:cNvPr id="9" name="Rectangle 8">
            <a:extLst>
              <a:ext uri="{FF2B5EF4-FFF2-40B4-BE49-F238E27FC236}">
                <a16:creationId xmlns:a16="http://schemas.microsoft.com/office/drawing/2014/main" id="{F4AB4C7B-3669-4704-A145-5FB93E424FBB}"/>
              </a:ext>
            </a:extLst>
          </p:cNvPr>
          <p:cNvSpPr/>
          <p:nvPr/>
        </p:nvSpPr>
        <p:spPr>
          <a:xfrm>
            <a:off x="1337136" y="272067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0" name="Rectangle 9">
            <a:extLst>
              <a:ext uri="{FF2B5EF4-FFF2-40B4-BE49-F238E27FC236}">
                <a16:creationId xmlns:a16="http://schemas.microsoft.com/office/drawing/2014/main" id="{1506FE46-3464-4A18-905B-44CFB5C87AA4}"/>
              </a:ext>
            </a:extLst>
          </p:cNvPr>
          <p:cNvSpPr/>
          <p:nvPr/>
        </p:nvSpPr>
        <p:spPr>
          <a:xfrm>
            <a:off x="1337135" y="372626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11" name="Rectangle 10">
            <a:extLst>
              <a:ext uri="{FF2B5EF4-FFF2-40B4-BE49-F238E27FC236}">
                <a16:creationId xmlns:a16="http://schemas.microsoft.com/office/drawing/2014/main" id="{A5096ADA-87DF-4DC8-8CCD-B3C9ED27E42C}"/>
              </a:ext>
            </a:extLst>
          </p:cNvPr>
          <p:cNvSpPr/>
          <p:nvPr/>
        </p:nvSpPr>
        <p:spPr>
          <a:xfrm>
            <a:off x="1337134" y="473186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3" name="Rectangle 12">
            <a:extLst>
              <a:ext uri="{FF2B5EF4-FFF2-40B4-BE49-F238E27FC236}">
                <a16:creationId xmlns:a16="http://schemas.microsoft.com/office/drawing/2014/main" id="{DDCDA99A-365B-46E5-8510-5A9CEBAB3494}"/>
              </a:ext>
            </a:extLst>
          </p:cNvPr>
          <p:cNvSpPr/>
          <p:nvPr/>
        </p:nvSpPr>
        <p:spPr>
          <a:xfrm>
            <a:off x="1337134" y="5803854"/>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8</a:t>
            </a:r>
          </a:p>
        </p:txBody>
      </p:sp>
      <p:pic>
        <p:nvPicPr>
          <p:cNvPr id="14" name="Graphic 13" descr="Close">
            <a:extLst>
              <a:ext uri="{FF2B5EF4-FFF2-40B4-BE49-F238E27FC236}">
                <a16:creationId xmlns:a16="http://schemas.microsoft.com/office/drawing/2014/main" id="{7B7EE8EB-3785-4A23-A660-A855D61CCB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7252" y="2978172"/>
            <a:ext cx="282416" cy="282416"/>
          </a:xfrm>
          <a:prstGeom prst="rect">
            <a:avLst/>
          </a:prstGeom>
        </p:spPr>
      </p:pic>
      <p:pic>
        <p:nvPicPr>
          <p:cNvPr id="15" name="Graphic 14" descr="Close">
            <a:extLst>
              <a:ext uri="{FF2B5EF4-FFF2-40B4-BE49-F238E27FC236}">
                <a16:creationId xmlns:a16="http://schemas.microsoft.com/office/drawing/2014/main" id="{2F07CBC6-F58E-49CF-8D12-56E7750611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7252" y="4041123"/>
            <a:ext cx="282416" cy="282416"/>
          </a:xfrm>
          <a:prstGeom prst="rect">
            <a:avLst/>
          </a:prstGeom>
        </p:spPr>
      </p:pic>
      <p:pic>
        <p:nvPicPr>
          <p:cNvPr id="16" name="Graphic 15" descr="Close">
            <a:extLst>
              <a:ext uri="{FF2B5EF4-FFF2-40B4-BE49-F238E27FC236}">
                <a16:creationId xmlns:a16="http://schemas.microsoft.com/office/drawing/2014/main" id="{F083CA07-D68D-4333-8CE9-751F7D11B5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1222" y="5116821"/>
            <a:ext cx="282416" cy="282416"/>
          </a:xfrm>
          <a:prstGeom prst="rect">
            <a:avLst/>
          </a:prstGeom>
        </p:spPr>
      </p:pic>
      <p:pic>
        <p:nvPicPr>
          <p:cNvPr id="17" name="Graphic 16" descr="Close">
            <a:extLst>
              <a:ext uri="{FF2B5EF4-FFF2-40B4-BE49-F238E27FC236}">
                <a16:creationId xmlns:a16="http://schemas.microsoft.com/office/drawing/2014/main" id="{977570AA-D661-4F2A-BA1F-1BAB9AC99E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3583" y="6259916"/>
            <a:ext cx="282416" cy="282416"/>
          </a:xfrm>
          <a:prstGeom prst="rect">
            <a:avLst/>
          </a:prstGeom>
        </p:spPr>
      </p:pic>
    </p:spTree>
    <p:extLst>
      <p:ext uri="{BB962C8B-B14F-4D97-AF65-F5344CB8AC3E}">
        <p14:creationId xmlns:p14="http://schemas.microsoft.com/office/powerpoint/2010/main" val="34601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graphicFrame>
        <p:nvGraphicFramePr>
          <p:cNvPr id="3" name="Table 2">
            <a:extLst>
              <a:ext uri="{FF2B5EF4-FFF2-40B4-BE49-F238E27FC236}">
                <a16:creationId xmlns:a16="http://schemas.microsoft.com/office/drawing/2014/main" id="{5F8DA0CB-D765-4F22-A48D-1DF5D2142277}"/>
              </a:ext>
            </a:extLst>
          </p:cNvPr>
          <p:cNvGraphicFramePr>
            <a:graphicFrameLocks noGrp="1"/>
          </p:cNvGraphicFramePr>
          <p:nvPr/>
        </p:nvGraphicFramePr>
        <p:xfrm>
          <a:off x="221287" y="1764826"/>
          <a:ext cx="11843797" cy="3936727"/>
        </p:xfrm>
        <a:graphic>
          <a:graphicData uri="http://schemas.openxmlformats.org/drawingml/2006/table">
            <a:tbl>
              <a:tblPr firstRow="1" firstCol="1" bandRow="1"/>
              <a:tblGrid>
                <a:gridCol w="708084">
                  <a:extLst>
                    <a:ext uri="{9D8B030D-6E8A-4147-A177-3AD203B41FA5}">
                      <a16:colId xmlns:a16="http://schemas.microsoft.com/office/drawing/2014/main" val="383059075"/>
                    </a:ext>
                  </a:extLst>
                </a:gridCol>
                <a:gridCol w="2783652">
                  <a:extLst>
                    <a:ext uri="{9D8B030D-6E8A-4147-A177-3AD203B41FA5}">
                      <a16:colId xmlns:a16="http://schemas.microsoft.com/office/drawing/2014/main" val="104598272"/>
                    </a:ext>
                  </a:extLst>
                </a:gridCol>
                <a:gridCol w="2783652">
                  <a:extLst>
                    <a:ext uri="{9D8B030D-6E8A-4147-A177-3AD203B41FA5}">
                      <a16:colId xmlns:a16="http://schemas.microsoft.com/office/drawing/2014/main" val="36519571"/>
                    </a:ext>
                  </a:extLst>
                </a:gridCol>
                <a:gridCol w="2783652">
                  <a:extLst>
                    <a:ext uri="{9D8B030D-6E8A-4147-A177-3AD203B41FA5}">
                      <a16:colId xmlns:a16="http://schemas.microsoft.com/office/drawing/2014/main" val="3839047901"/>
                    </a:ext>
                  </a:extLst>
                </a:gridCol>
                <a:gridCol w="2784757">
                  <a:extLst>
                    <a:ext uri="{9D8B030D-6E8A-4147-A177-3AD203B41FA5}">
                      <a16:colId xmlns:a16="http://schemas.microsoft.com/office/drawing/2014/main" val="2859156421"/>
                    </a:ext>
                  </a:extLst>
                </a:gridCol>
              </a:tblGrid>
              <a:tr h="376478">
                <a:tc gridSpan="5">
                  <a:txBody>
                    <a:bodyPr/>
                    <a:lstStyle/>
                    <a:p>
                      <a:pPr>
                        <a:lnSpc>
                          <a:spcPct val="107000"/>
                        </a:lnSpc>
                        <a:spcBef>
                          <a:spcPts val="600"/>
                        </a:spcBef>
                        <a:spcAft>
                          <a:spcPts val="60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This word is a good example of …</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3680106"/>
                  </a:ext>
                </a:extLst>
              </a:tr>
              <a:tr h="376717">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557654"/>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463939"/>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animal</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part of the body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12921"/>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personality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767460"/>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position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part of the body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937025"/>
                  </a:ext>
                </a:extLst>
              </a:tr>
            </a:tbl>
          </a:graphicData>
        </a:graphic>
      </p:graphicFrame>
      <p:sp>
        <p:nvSpPr>
          <p:cNvPr id="4" name="Rectangle 3">
            <a:extLst>
              <a:ext uri="{FF2B5EF4-FFF2-40B4-BE49-F238E27FC236}">
                <a16:creationId xmlns:a16="http://schemas.microsoft.com/office/drawing/2014/main" id="{DC174844-3105-4681-9E6A-7459B4B53152}"/>
              </a:ext>
            </a:extLst>
          </p:cNvPr>
          <p:cNvSpPr/>
          <p:nvPr/>
        </p:nvSpPr>
        <p:spPr>
          <a:xfrm>
            <a:off x="221286" y="829818"/>
            <a:ext cx="10731636"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B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put a</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cross (x)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type of word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hear. </a:t>
            </a:r>
            <a:b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b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sp>
        <p:nvSpPr>
          <p:cNvPr id="9" name="Rectangle 8">
            <a:extLst>
              <a:ext uri="{FF2B5EF4-FFF2-40B4-BE49-F238E27FC236}">
                <a16:creationId xmlns:a16="http://schemas.microsoft.com/office/drawing/2014/main" id="{58B64526-C5A3-4EE9-9052-D36EEC8E709B}"/>
              </a:ext>
            </a:extLst>
          </p:cNvPr>
          <p:cNvSpPr/>
          <p:nvPr/>
        </p:nvSpPr>
        <p:spPr>
          <a:xfrm>
            <a:off x="308251" y="342900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10" name="Rectangle 9">
            <a:extLst>
              <a:ext uri="{FF2B5EF4-FFF2-40B4-BE49-F238E27FC236}">
                <a16:creationId xmlns:a16="http://schemas.microsoft.com/office/drawing/2014/main" id="{AB760A95-843A-42FB-BB9B-1226926F009B}"/>
              </a:ext>
            </a:extLst>
          </p:cNvPr>
          <p:cNvSpPr/>
          <p:nvPr/>
        </p:nvSpPr>
        <p:spPr>
          <a:xfrm>
            <a:off x="308251" y="432037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extLst>
              <a:ext uri="{FF2B5EF4-FFF2-40B4-BE49-F238E27FC236}">
                <a16:creationId xmlns:a16="http://schemas.microsoft.com/office/drawing/2014/main" id="{EA2C1D43-D6D6-41E6-AC4E-586F134938C4}"/>
              </a:ext>
            </a:extLst>
          </p:cNvPr>
          <p:cNvSpPr/>
          <p:nvPr/>
        </p:nvSpPr>
        <p:spPr>
          <a:xfrm>
            <a:off x="308252" y="51687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3" name="Rectangle 12">
            <a:extLst>
              <a:ext uri="{FF2B5EF4-FFF2-40B4-BE49-F238E27FC236}">
                <a16:creationId xmlns:a16="http://schemas.microsoft.com/office/drawing/2014/main" id="{2ED0203D-AF69-4B88-8F46-F307BF6C0BAF}"/>
              </a:ext>
            </a:extLst>
          </p:cNvPr>
          <p:cNvSpPr/>
          <p:nvPr/>
        </p:nvSpPr>
        <p:spPr>
          <a:xfrm>
            <a:off x="308251" y="268239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pic>
        <p:nvPicPr>
          <p:cNvPr id="15" name="Graphic 14" descr="Close">
            <a:extLst>
              <a:ext uri="{FF2B5EF4-FFF2-40B4-BE49-F238E27FC236}">
                <a16:creationId xmlns:a16="http://schemas.microsoft.com/office/drawing/2014/main" id="{F37D5705-2F3D-4788-8F38-5273F314A5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1897" y="2935736"/>
            <a:ext cx="282416" cy="282416"/>
          </a:xfrm>
          <a:prstGeom prst="rect">
            <a:avLst/>
          </a:prstGeom>
        </p:spPr>
      </p:pic>
      <p:pic>
        <p:nvPicPr>
          <p:cNvPr id="16" name="Graphic 15" descr="Close">
            <a:extLst>
              <a:ext uri="{FF2B5EF4-FFF2-40B4-BE49-F238E27FC236}">
                <a16:creationId xmlns:a16="http://schemas.microsoft.com/office/drawing/2014/main" id="{F278B318-A992-420A-A472-736E3CEB1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1897" y="3748620"/>
            <a:ext cx="282416" cy="282416"/>
          </a:xfrm>
          <a:prstGeom prst="rect">
            <a:avLst/>
          </a:prstGeom>
        </p:spPr>
      </p:pic>
      <p:pic>
        <p:nvPicPr>
          <p:cNvPr id="17" name="Graphic 16" descr="Close">
            <a:extLst>
              <a:ext uri="{FF2B5EF4-FFF2-40B4-BE49-F238E27FC236}">
                <a16:creationId xmlns:a16="http://schemas.microsoft.com/office/drawing/2014/main" id="{90BB0C30-497F-4032-A8CB-48A9B1F5B1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4967" y="4524448"/>
            <a:ext cx="282416" cy="282416"/>
          </a:xfrm>
          <a:prstGeom prst="rect">
            <a:avLst/>
          </a:prstGeom>
        </p:spPr>
      </p:pic>
      <p:pic>
        <p:nvPicPr>
          <p:cNvPr id="18" name="Graphic 17" descr="Close">
            <a:extLst>
              <a:ext uri="{FF2B5EF4-FFF2-40B4-BE49-F238E27FC236}">
                <a16:creationId xmlns:a16="http://schemas.microsoft.com/office/drawing/2014/main" id="{1F127497-6E26-4801-B9DE-74813A2EF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1897" y="5311708"/>
            <a:ext cx="282416" cy="282416"/>
          </a:xfrm>
          <a:prstGeom prst="rect">
            <a:avLst/>
          </a:prstGeom>
        </p:spPr>
      </p:pic>
    </p:spTree>
    <p:extLst>
      <p:ext uri="{BB962C8B-B14F-4D97-AF65-F5344CB8AC3E}">
        <p14:creationId xmlns:p14="http://schemas.microsoft.com/office/powerpoint/2010/main" val="12152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 name="Google Shape;98;p2" descr="background rectangle">
            <a:extLst>
              <a:ext uri="{FF2B5EF4-FFF2-40B4-BE49-F238E27FC236}">
                <a16:creationId xmlns:a16="http://schemas.microsoft.com/office/drawing/2014/main" id="{15D6C632-F377-48CF-8AA5-422AF4626AFC}"/>
              </a:ext>
            </a:extLst>
          </p:cNvPr>
          <p:cNvSpPr/>
          <p:nvPr/>
        </p:nvSpPr>
        <p:spPr>
          <a:xfrm>
            <a:off x="0" y="127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50113" y="5524453"/>
            <a:ext cx="4467211" cy="1200288"/>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FFFFFF"/>
              </a:buClr>
              <a:buSzPts val="2800"/>
              <a:buFontTx/>
              <a:buChar char="-"/>
              <a:tabLst/>
              <a:defRPr/>
            </a:pPr>
            <a:r>
              <a:rPr kumimoji="0" lang="es-ES" sz="2400" b="1" i="0" u="none" strike="noStrike" kern="1200" cap="none" spc="0" normalizeH="0" baseline="0" noProof="0" dirty="0">
                <a:ln>
                  <a:noFill/>
                </a:ln>
                <a:solidFill>
                  <a:srgbClr val="E7E6E6"/>
                </a:solidFill>
                <a:effectLst/>
                <a:uLnTx/>
                <a:uFillTx/>
                <a:latin typeface="Century Gothic"/>
                <a:ea typeface="Century Gothic"/>
                <a:cs typeface="Century Gothic"/>
                <a:sym typeface="Century Gothic"/>
              </a:rPr>
              <a:t>Autumn vocabulary and grammar quiz</a:t>
            </a:r>
          </a:p>
          <a:p>
            <a:pPr marL="457200" marR="0" lvl="0" indent="-457200" algn="l" defTabSz="914400" rtl="0" eaLnBrk="1" fontAlgn="auto" latinLnBrk="0" hangingPunct="1">
              <a:lnSpc>
                <a:spcPct val="100000"/>
              </a:lnSpc>
              <a:spcBef>
                <a:spcPts val="0"/>
              </a:spcBef>
              <a:spcAft>
                <a:spcPts val="0"/>
              </a:spcAft>
              <a:buClr>
                <a:srgbClr val="FFFFFF"/>
              </a:buClr>
              <a:buSzPts val="2800"/>
              <a:buFontTx/>
              <a:buChar char="-"/>
              <a:tabLst/>
              <a:defRPr/>
            </a:pPr>
            <a:r>
              <a:rPr kumimoji="0" lang="es-ES" sz="2400" b="1" i="0" u="none" strike="noStrike" kern="1200" cap="none" spc="0" normalizeH="0" baseline="0" noProof="0" dirty="0">
                <a:ln>
                  <a:noFill/>
                </a:ln>
                <a:solidFill>
                  <a:srgbClr val="E7E6E6"/>
                </a:solidFill>
                <a:effectLst/>
                <a:uLnTx/>
                <a:uFillTx/>
                <a:latin typeface="Century Gothic"/>
                <a:ea typeface="Century Gothic"/>
                <a:cs typeface="Century Gothic"/>
                <a:sym typeface="Century Gothic"/>
              </a:rPr>
              <a:t>A Christmas carol</a:t>
            </a: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fontScale="90000"/>
          </a:bodyPr>
          <a:lstStyle/>
          <a:p>
            <a:pPr marL="0" marR="0" lvl="0" indent="0" algn="ctr" rtl="0">
              <a:lnSpc>
                <a:spcPct val="100000"/>
              </a:lnSpc>
              <a:spcBef>
                <a:spcPts val="0"/>
              </a:spcBef>
              <a:spcAft>
                <a:spcPts val="0"/>
              </a:spcAft>
              <a:buClr>
                <a:srgbClr val="FFFFFF"/>
              </a:buClr>
              <a:buSzPts val="3600"/>
              <a:buFont typeface="Century Gothic"/>
              <a:buNone/>
            </a:pPr>
            <a:r>
              <a:rPr lang="en-GB" sz="4400" b="1" i="0" u="none" strike="noStrike" cap="none" dirty="0">
                <a:solidFill>
                  <a:schemeClr val="lt2"/>
                </a:solidFill>
                <a:latin typeface="Century Gothic"/>
                <a:ea typeface="Century Gothic"/>
                <a:cs typeface="Century Gothic"/>
                <a:sym typeface="Century Gothic"/>
              </a:rPr>
              <a:t>Saying what I and others have</a:t>
            </a:r>
            <a:endParaRPr lang="en-GB" sz="2400" b="0" i="0" u="none" strike="noStrike" cap="none" dirty="0">
              <a:solidFill>
                <a:schemeClr val="lt2"/>
              </a:solidFill>
              <a:latin typeface="Calibri"/>
              <a:ea typeface="Calibri"/>
              <a:cs typeface="Calibri"/>
              <a:sym typeface="Calibri"/>
            </a:endParaRPr>
          </a:p>
        </p:txBody>
      </p:sp>
      <p:sp>
        <p:nvSpPr>
          <p:cNvPr id="8" name="Google Shape;100;p2">
            <a:extLst>
              <a:ext uri="{FF2B5EF4-FFF2-40B4-BE49-F238E27FC236}">
                <a16:creationId xmlns:a16="http://schemas.microsoft.com/office/drawing/2014/main" id="{AD017EE6-D313-46C9-9C36-8CE9B548176E}"/>
              </a:ext>
            </a:extLst>
          </p:cNvPr>
          <p:cNvSpPr/>
          <p:nvPr/>
        </p:nvSpPr>
        <p:spPr>
          <a:xfrm>
            <a:off x="5267416" y="4583331"/>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0" i="0" u="none" strike="noStrike" kern="1200" cap="none" spc="0" normalizeH="0" baseline="0" noProof="0" dirty="0" err="1">
                <a:ln>
                  <a:noFill/>
                </a:ln>
                <a:solidFill>
                  <a:srgbClr val="00B050"/>
                </a:solidFill>
                <a:effectLst/>
                <a:uLnTx/>
                <a:uFillTx/>
                <a:latin typeface="Modern Love" panose="04090805081005020601" pitchFamily="82" charset="0"/>
                <a:ea typeface="STHupo" panose="02010800040101010101" pitchFamily="2" charset="-122"/>
                <a:cs typeface="Aharoni" panose="02010803020104030203" pitchFamily="2" charset="-79"/>
                <a:sym typeface="Arial"/>
              </a:rPr>
              <a:t>verde</a:t>
            </a:r>
            <a:endParaRPr kumimoji="0" sz="1800" b="0" i="0" u="none" strike="noStrike" kern="1200" cap="none" spc="0" normalizeH="0" baseline="0" noProof="0" dirty="0">
              <a:ln>
                <a:noFill/>
              </a:ln>
              <a:solidFill>
                <a:srgbClr val="00B050"/>
              </a:solidFill>
              <a:effectLst/>
              <a:uLnTx/>
              <a:uFillTx/>
              <a:latin typeface="Modern Love" panose="04090805081005020601" pitchFamily="82" charset="0"/>
              <a:ea typeface="STHupo" panose="02010800040101010101" pitchFamily="2" charset="-122"/>
              <a:cs typeface="Aharoni" panose="02010803020104030203" pitchFamily="2" charset="-79"/>
            </a:endParaRPr>
          </a:p>
        </p:txBody>
      </p:sp>
      <p:pic>
        <p:nvPicPr>
          <p:cNvPr id="7" name="Picture 2" descr="Navidad, El Árbol De Navidad, Bell, Calcetín, Un Regalo">
            <a:extLst>
              <a:ext uri="{FF2B5EF4-FFF2-40B4-BE49-F238E27FC236}">
                <a16:creationId xmlns:a16="http://schemas.microsoft.com/office/drawing/2014/main" id="{E7543577-C176-4C8B-858E-113D14E4F8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013" r="27968" b="37333"/>
          <a:stretch/>
        </p:blipFill>
        <p:spPr bwMode="auto">
          <a:xfrm>
            <a:off x="1085465" y="2358401"/>
            <a:ext cx="2033793" cy="3234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avidad, Decoraciones, Decoración, Verde, Antecedentes">
            <a:extLst>
              <a:ext uri="{FF2B5EF4-FFF2-40B4-BE49-F238E27FC236}">
                <a16:creationId xmlns:a16="http://schemas.microsoft.com/office/drawing/2014/main" id="{25308F3C-C9C5-4373-A77C-E8705A54C1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611" t="50000" r="24666"/>
          <a:stretch/>
        </p:blipFill>
        <p:spPr bwMode="auto">
          <a:xfrm>
            <a:off x="1496843" y="2018182"/>
            <a:ext cx="878562" cy="845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avidad, Decoraciones, Decoración, Verde, Antecedentes">
            <a:extLst>
              <a:ext uri="{FF2B5EF4-FFF2-40B4-BE49-F238E27FC236}">
                <a16:creationId xmlns:a16="http://schemas.microsoft.com/office/drawing/2014/main" id="{D934779C-FB34-4506-BB01-FE5D9836A9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8104" b="57634"/>
          <a:stretch/>
        </p:blipFill>
        <p:spPr bwMode="auto">
          <a:xfrm rot="20576986">
            <a:off x="4382746" y="48017"/>
            <a:ext cx="1769340" cy="11610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avidad, Decoraciones, Decoración, Verde, Antecedentes">
            <a:extLst>
              <a:ext uri="{FF2B5EF4-FFF2-40B4-BE49-F238E27FC236}">
                <a16:creationId xmlns:a16="http://schemas.microsoft.com/office/drawing/2014/main" id="{DAE6B494-A36B-430B-80EE-BA47CDD75B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8104" b="57634"/>
          <a:stretch/>
        </p:blipFill>
        <p:spPr bwMode="auto">
          <a:xfrm rot="21089510">
            <a:off x="10346503" y="5572402"/>
            <a:ext cx="1769340" cy="116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5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id="{DC174844-3105-4681-9E6A-7459B4B53152}"/>
              </a:ext>
            </a:extLst>
          </p:cNvPr>
          <p:cNvSpPr/>
          <p:nvPr/>
        </p:nvSpPr>
        <p:spPr>
          <a:xfrm>
            <a:off x="221286" y="829818"/>
            <a:ext cx="10731636"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B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put a</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cross (x)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type of word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hear. </a:t>
            </a:r>
            <a:b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b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graphicFrame>
        <p:nvGraphicFramePr>
          <p:cNvPr id="15" name="Table 14">
            <a:extLst>
              <a:ext uri="{FF2B5EF4-FFF2-40B4-BE49-F238E27FC236}">
                <a16:creationId xmlns:a16="http://schemas.microsoft.com/office/drawing/2014/main" id="{BA8A7714-160C-4211-A917-7041D44F99E5}"/>
              </a:ext>
            </a:extLst>
          </p:cNvPr>
          <p:cNvGraphicFramePr>
            <a:graphicFrameLocks noGrp="1"/>
          </p:cNvGraphicFramePr>
          <p:nvPr/>
        </p:nvGraphicFramePr>
        <p:xfrm>
          <a:off x="221287" y="1764826"/>
          <a:ext cx="11843797" cy="4102742"/>
        </p:xfrm>
        <a:graphic>
          <a:graphicData uri="http://schemas.openxmlformats.org/drawingml/2006/table">
            <a:tbl>
              <a:tblPr firstRow="1" firstCol="1" bandRow="1"/>
              <a:tblGrid>
                <a:gridCol w="708084">
                  <a:extLst>
                    <a:ext uri="{9D8B030D-6E8A-4147-A177-3AD203B41FA5}">
                      <a16:colId xmlns:a16="http://schemas.microsoft.com/office/drawing/2014/main" val="383059075"/>
                    </a:ext>
                  </a:extLst>
                </a:gridCol>
                <a:gridCol w="2783652">
                  <a:extLst>
                    <a:ext uri="{9D8B030D-6E8A-4147-A177-3AD203B41FA5}">
                      <a16:colId xmlns:a16="http://schemas.microsoft.com/office/drawing/2014/main" val="104598272"/>
                    </a:ext>
                  </a:extLst>
                </a:gridCol>
                <a:gridCol w="2783652">
                  <a:extLst>
                    <a:ext uri="{9D8B030D-6E8A-4147-A177-3AD203B41FA5}">
                      <a16:colId xmlns:a16="http://schemas.microsoft.com/office/drawing/2014/main" val="36519571"/>
                    </a:ext>
                  </a:extLst>
                </a:gridCol>
                <a:gridCol w="2783652">
                  <a:extLst>
                    <a:ext uri="{9D8B030D-6E8A-4147-A177-3AD203B41FA5}">
                      <a16:colId xmlns:a16="http://schemas.microsoft.com/office/drawing/2014/main" val="3839047901"/>
                    </a:ext>
                  </a:extLst>
                </a:gridCol>
                <a:gridCol w="2784757">
                  <a:extLst>
                    <a:ext uri="{9D8B030D-6E8A-4147-A177-3AD203B41FA5}">
                      <a16:colId xmlns:a16="http://schemas.microsoft.com/office/drawing/2014/main" val="2859156421"/>
                    </a:ext>
                  </a:extLst>
                </a:gridCol>
              </a:tblGrid>
              <a:tr h="376478">
                <a:tc gridSpan="5">
                  <a:txBody>
                    <a:bodyPr/>
                    <a:lstStyle/>
                    <a:p>
                      <a:pPr>
                        <a:lnSpc>
                          <a:spcPct val="107000"/>
                        </a:lnSpc>
                        <a:spcBef>
                          <a:spcPts val="600"/>
                        </a:spcBef>
                        <a:spcAft>
                          <a:spcPts val="60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This word is a good example of …</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3680106"/>
                  </a:ext>
                </a:extLst>
              </a:tr>
              <a:tr h="376717">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557654"/>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personality description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colour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463939"/>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colour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personality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12921"/>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767460"/>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937025"/>
                  </a:ext>
                </a:extLst>
              </a:tr>
            </a:tbl>
          </a:graphicData>
        </a:graphic>
      </p:graphicFrame>
      <p:sp>
        <p:nvSpPr>
          <p:cNvPr id="16" name="Rectangle 15">
            <a:extLst>
              <a:ext uri="{FF2B5EF4-FFF2-40B4-BE49-F238E27FC236}">
                <a16:creationId xmlns:a16="http://schemas.microsoft.com/office/drawing/2014/main" id="{451E031E-0961-4787-A043-BDEA8271FF06}"/>
              </a:ext>
            </a:extLst>
          </p:cNvPr>
          <p:cNvSpPr/>
          <p:nvPr/>
        </p:nvSpPr>
        <p:spPr>
          <a:xfrm>
            <a:off x="308251" y="358761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17" name="Rectangle 16">
            <a:extLst>
              <a:ext uri="{FF2B5EF4-FFF2-40B4-BE49-F238E27FC236}">
                <a16:creationId xmlns:a16="http://schemas.microsoft.com/office/drawing/2014/main" id="{31976673-2EC2-4051-852A-C321FDCA63F3}"/>
              </a:ext>
            </a:extLst>
          </p:cNvPr>
          <p:cNvSpPr/>
          <p:nvPr/>
        </p:nvSpPr>
        <p:spPr>
          <a:xfrm>
            <a:off x="308250" y="4452904"/>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8" name="Rectangle 17">
            <a:extLst>
              <a:ext uri="{FF2B5EF4-FFF2-40B4-BE49-F238E27FC236}">
                <a16:creationId xmlns:a16="http://schemas.microsoft.com/office/drawing/2014/main" id="{21826E2D-7784-43D0-9EAC-4A8A1700B0A1}"/>
              </a:ext>
            </a:extLst>
          </p:cNvPr>
          <p:cNvSpPr/>
          <p:nvPr/>
        </p:nvSpPr>
        <p:spPr>
          <a:xfrm>
            <a:off x="308250" y="524567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8</a:t>
            </a:r>
          </a:p>
        </p:txBody>
      </p:sp>
      <p:sp>
        <p:nvSpPr>
          <p:cNvPr id="19" name="Rectangle 18">
            <a:extLst>
              <a:ext uri="{FF2B5EF4-FFF2-40B4-BE49-F238E27FC236}">
                <a16:creationId xmlns:a16="http://schemas.microsoft.com/office/drawing/2014/main" id="{9E86BFAC-03B5-4F0D-8C63-F17B411DA558}"/>
              </a:ext>
            </a:extLst>
          </p:cNvPr>
          <p:cNvSpPr/>
          <p:nvPr/>
        </p:nvSpPr>
        <p:spPr>
          <a:xfrm>
            <a:off x="308250" y="271716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pic>
        <p:nvPicPr>
          <p:cNvPr id="11" name="Graphic 10" descr="Close">
            <a:extLst>
              <a:ext uri="{FF2B5EF4-FFF2-40B4-BE49-F238E27FC236}">
                <a16:creationId xmlns:a16="http://schemas.microsoft.com/office/drawing/2014/main" id="{59F8326B-E294-4BA6-9A8F-1EFFB40F16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1192" y="3030668"/>
            <a:ext cx="282416" cy="282416"/>
          </a:xfrm>
          <a:prstGeom prst="rect">
            <a:avLst/>
          </a:prstGeom>
        </p:spPr>
      </p:pic>
      <p:pic>
        <p:nvPicPr>
          <p:cNvPr id="13" name="Graphic 12" descr="Close">
            <a:extLst>
              <a:ext uri="{FF2B5EF4-FFF2-40B4-BE49-F238E27FC236}">
                <a16:creationId xmlns:a16="http://schemas.microsoft.com/office/drawing/2014/main" id="{43322044-E46C-4008-8CD9-FB532C2820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571" y="3889084"/>
            <a:ext cx="282416" cy="282416"/>
          </a:xfrm>
          <a:prstGeom prst="rect">
            <a:avLst/>
          </a:prstGeom>
        </p:spPr>
      </p:pic>
      <p:pic>
        <p:nvPicPr>
          <p:cNvPr id="14" name="Graphic 13" descr="Close">
            <a:extLst>
              <a:ext uri="{FF2B5EF4-FFF2-40B4-BE49-F238E27FC236}">
                <a16:creationId xmlns:a16="http://schemas.microsoft.com/office/drawing/2014/main" id="{DEA688AD-8F41-41C3-878C-F8D960E8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1897" y="4705278"/>
            <a:ext cx="282416" cy="282416"/>
          </a:xfrm>
          <a:prstGeom prst="rect">
            <a:avLst/>
          </a:prstGeom>
        </p:spPr>
      </p:pic>
      <p:pic>
        <p:nvPicPr>
          <p:cNvPr id="20" name="Graphic 19" descr="Close">
            <a:extLst>
              <a:ext uri="{FF2B5EF4-FFF2-40B4-BE49-F238E27FC236}">
                <a16:creationId xmlns:a16="http://schemas.microsoft.com/office/drawing/2014/main" id="{1AF49AEF-31D9-4AD5-BD3B-3328DDE1AD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5644" y="5473981"/>
            <a:ext cx="282416" cy="282416"/>
          </a:xfrm>
          <a:prstGeom prst="rect">
            <a:avLst/>
          </a:prstGeom>
        </p:spPr>
      </p:pic>
    </p:spTree>
    <p:extLst>
      <p:ext uri="{BB962C8B-B14F-4D97-AF65-F5344CB8AC3E}">
        <p14:creationId xmlns:p14="http://schemas.microsoft.com/office/powerpoint/2010/main" val="23989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3" name="Rectangle 2">
            <a:extLst>
              <a:ext uri="{FF2B5EF4-FFF2-40B4-BE49-F238E27FC236}">
                <a16:creationId xmlns:a16="http://schemas.microsoft.com/office/drawing/2014/main" id="{2F0F38E9-4757-49EC-BBEF-14AA9CEAAEE3}"/>
              </a:ext>
            </a:extLst>
          </p:cNvPr>
          <p:cNvSpPr/>
          <p:nvPr/>
        </p:nvSpPr>
        <p:spPr>
          <a:xfrm>
            <a:off x="234462" y="887175"/>
            <a:ext cx="11957538" cy="577074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Spanish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 La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profesora</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rubia</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_______________________ is 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2. El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cantante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no</a:t>
            </a:r>
            <a:r>
              <a:rPr kumimoji="0" lang="es-ES_tradnl" sz="2000" b="0"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es</a:t>
            </a:r>
            <a:r>
              <a:rPr kumimoji="0" lang="es-ES_tradnl" sz="2000" b="0"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famoso.			The ______________ _________ famous.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3. Tiene una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calle</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pequeña</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It  has a ___________ ___________ .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4.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verdad</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o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mentira</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Is it___________ or_____________?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5.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bastante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débil</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It’s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____________ ___________!</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6. Está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delante del cine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It is ____________ __________ ___________ .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7. Tiene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una </a:t>
            </a:r>
            <a:r>
              <a:rPr kumimoji="0" lang="en-GB" sz="2000" b="1" i="0" u="sng"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cocina</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Does it have ________________________?.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8. Quique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solo</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tiene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hambre</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Quique is _______ ______________.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9. No tiene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gafas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S/h</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e doesn’t have 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10. Tiene los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ojo</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negros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S/he has __________ ____________ .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C1F3C38D-4977-4CC1-8846-7C5AF2AC5AA4}"/>
              </a:ext>
            </a:extLst>
          </p:cNvPr>
          <p:cNvSpPr txBox="1"/>
          <p:nvPr/>
        </p:nvSpPr>
        <p:spPr>
          <a:xfrm>
            <a:off x="6357610" y="1556807"/>
            <a:ext cx="26108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(female)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teacher</a:t>
            </a:r>
          </a:p>
        </p:txBody>
      </p:sp>
      <p:sp>
        <p:nvSpPr>
          <p:cNvPr id="7" name="TextBox 6">
            <a:extLst>
              <a:ext uri="{FF2B5EF4-FFF2-40B4-BE49-F238E27FC236}">
                <a16:creationId xmlns:a16="http://schemas.microsoft.com/office/drawing/2014/main" id="{5F12F5D3-4B31-419D-AAF6-645761984A5C}"/>
              </a:ext>
            </a:extLst>
          </p:cNvPr>
          <p:cNvSpPr txBox="1"/>
          <p:nvPr/>
        </p:nvSpPr>
        <p:spPr>
          <a:xfrm>
            <a:off x="9775834" y="1561540"/>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blond</a:t>
            </a:r>
          </a:p>
        </p:txBody>
      </p:sp>
      <p:sp>
        <p:nvSpPr>
          <p:cNvPr id="8" name="TextBox 7">
            <a:extLst>
              <a:ext uri="{FF2B5EF4-FFF2-40B4-BE49-F238E27FC236}">
                <a16:creationId xmlns:a16="http://schemas.microsoft.com/office/drawing/2014/main" id="{49F887BA-69D9-49C3-89D1-601347927FD2}"/>
              </a:ext>
            </a:extLst>
          </p:cNvPr>
          <p:cNvSpPr txBox="1"/>
          <p:nvPr/>
        </p:nvSpPr>
        <p:spPr>
          <a:xfrm>
            <a:off x="6357610" y="2018472"/>
            <a:ext cx="17858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(male)</a:t>
            </a:r>
            <a:r>
              <a:rPr kumimoji="0" lang="en-GB" sz="16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4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singer</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318AE704-7E6F-4B75-A6B9-F7650834E873}"/>
              </a:ext>
            </a:extLst>
          </p:cNvPr>
          <p:cNvSpPr txBox="1"/>
          <p:nvPr/>
        </p:nvSpPr>
        <p:spPr>
          <a:xfrm>
            <a:off x="8263789" y="2018472"/>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is not</a:t>
            </a:r>
          </a:p>
        </p:txBody>
      </p:sp>
      <p:sp>
        <p:nvSpPr>
          <p:cNvPr id="10" name="TextBox 9">
            <a:extLst>
              <a:ext uri="{FF2B5EF4-FFF2-40B4-BE49-F238E27FC236}">
                <a16:creationId xmlns:a16="http://schemas.microsoft.com/office/drawing/2014/main" id="{4FAD01E6-EFBF-496B-A0BD-BA06D7C43F94}"/>
              </a:ext>
            </a:extLst>
          </p:cNvPr>
          <p:cNvSpPr txBox="1"/>
          <p:nvPr/>
        </p:nvSpPr>
        <p:spPr>
          <a:xfrm>
            <a:off x="7008494" y="2480137"/>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small</a:t>
            </a:r>
          </a:p>
        </p:txBody>
      </p:sp>
      <p:sp>
        <p:nvSpPr>
          <p:cNvPr id="11" name="TextBox 10">
            <a:extLst>
              <a:ext uri="{FF2B5EF4-FFF2-40B4-BE49-F238E27FC236}">
                <a16:creationId xmlns:a16="http://schemas.microsoft.com/office/drawing/2014/main" id="{308B0547-7F75-4147-89AC-F1EF0C93BD90}"/>
              </a:ext>
            </a:extLst>
          </p:cNvPr>
          <p:cNvSpPr txBox="1"/>
          <p:nvPr/>
        </p:nvSpPr>
        <p:spPr>
          <a:xfrm>
            <a:off x="8384105" y="2480136"/>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street</a:t>
            </a:r>
          </a:p>
        </p:txBody>
      </p:sp>
      <p:sp>
        <p:nvSpPr>
          <p:cNvPr id="12" name="TextBox 11">
            <a:extLst>
              <a:ext uri="{FF2B5EF4-FFF2-40B4-BE49-F238E27FC236}">
                <a16:creationId xmlns:a16="http://schemas.microsoft.com/office/drawing/2014/main" id="{B56EF64D-A1A3-464F-9A75-92F902A8FE7D}"/>
              </a:ext>
            </a:extLst>
          </p:cNvPr>
          <p:cNvSpPr txBox="1"/>
          <p:nvPr/>
        </p:nvSpPr>
        <p:spPr>
          <a:xfrm>
            <a:off x="6416514" y="2941802"/>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true</a:t>
            </a:r>
          </a:p>
        </p:txBody>
      </p:sp>
      <p:sp>
        <p:nvSpPr>
          <p:cNvPr id="13" name="TextBox 12">
            <a:extLst>
              <a:ext uri="{FF2B5EF4-FFF2-40B4-BE49-F238E27FC236}">
                <a16:creationId xmlns:a16="http://schemas.microsoft.com/office/drawing/2014/main" id="{742A8981-41A2-4EBE-A7B8-D37F350E4040}"/>
              </a:ext>
            </a:extLst>
          </p:cNvPr>
          <p:cNvSpPr txBox="1"/>
          <p:nvPr/>
        </p:nvSpPr>
        <p:spPr>
          <a:xfrm>
            <a:off x="8256858" y="2967335"/>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false</a:t>
            </a:r>
          </a:p>
        </p:txBody>
      </p:sp>
      <p:sp>
        <p:nvSpPr>
          <p:cNvPr id="14" name="TextBox 13">
            <a:extLst>
              <a:ext uri="{FF2B5EF4-FFF2-40B4-BE49-F238E27FC236}">
                <a16:creationId xmlns:a16="http://schemas.microsoft.com/office/drawing/2014/main" id="{05277721-4D45-4595-9017-BF8F97EB7582}"/>
              </a:ext>
            </a:extLst>
          </p:cNvPr>
          <p:cNvSpPr txBox="1"/>
          <p:nvPr/>
        </p:nvSpPr>
        <p:spPr>
          <a:xfrm>
            <a:off x="6456455" y="3414866"/>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quite</a:t>
            </a:r>
          </a:p>
        </p:txBody>
      </p:sp>
      <p:sp>
        <p:nvSpPr>
          <p:cNvPr id="15" name="TextBox 14">
            <a:extLst>
              <a:ext uri="{FF2B5EF4-FFF2-40B4-BE49-F238E27FC236}">
                <a16:creationId xmlns:a16="http://schemas.microsoft.com/office/drawing/2014/main" id="{421A063A-7315-4F1D-986C-635036A55649}"/>
              </a:ext>
            </a:extLst>
          </p:cNvPr>
          <p:cNvSpPr txBox="1"/>
          <p:nvPr/>
        </p:nvSpPr>
        <p:spPr>
          <a:xfrm>
            <a:off x="7921063" y="3380600"/>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weak</a:t>
            </a:r>
          </a:p>
        </p:txBody>
      </p:sp>
      <p:sp>
        <p:nvSpPr>
          <p:cNvPr id="16" name="TextBox 15">
            <a:extLst>
              <a:ext uri="{FF2B5EF4-FFF2-40B4-BE49-F238E27FC236}">
                <a16:creationId xmlns:a16="http://schemas.microsoft.com/office/drawing/2014/main" id="{BBD14FAE-2010-48FB-B9ED-86B4D579436C}"/>
              </a:ext>
            </a:extLst>
          </p:cNvPr>
          <p:cNvSpPr txBox="1"/>
          <p:nvPr/>
        </p:nvSpPr>
        <p:spPr>
          <a:xfrm>
            <a:off x="6222944" y="3887965"/>
            <a:ext cx="15710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in front of</a:t>
            </a:r>
          </a:p>
        </p:txBody>
      </p:sp>
      <p:sp>
        <p:nvSpPr>
          <p:cNvPr id="17" name="TextBox 16">
            <a:extLst>
              <a:ext uri="{FF2B5EF4-FFF2-40B4-BE49-F238E27FC236}">
                <a16:creationId xmlns:a16="http://schemas.microsoft.com/office/drawing/2014/main" id="{B7EF8854-5B32-4245-B24A-6048A82F9038}"/>
              </a:ext>
            </a:extLst>
          </p:cNvPr>
          <p:cNvSpPr txBox="1"/>
          <p:nvPr/>
        </p:nvSpPr>
        <p:spPr>
          <a:xfrm>
            <a:off x="8030576" y="3864718"/>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the</a:t>
            </a:r>
          </a:p>
        </p:txBody>
      </p:sp>
      <p:sp>
        <p:nvSpPr>
          <p:cNvPr id="18" name="TextBox 17">
            <a:extLst>
              <a:ext uri="{FF2B5EF4-FFF2-40B4-BE49-F238E27FC236}">
                <a16:creationId xmlns:a16="http://schemas.microsoft.com/office/drawing/2014/main" id="{B763605F-A26E-4703-AB23-E68CBCBBE5E4}"/>
              </a:ext>
            </a:extLst>
          </p:cNvPr>
          <p:cNvSpPr txBox="1"/>
          <p:nvPr/>
        </p:nvSpPr>
        <p:spPr>
          <a:xfrm>
            <a:off x="9204995" y="3863764"/>
            <a:ext cx="14429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cinema</a:t>
            </a:r>
          </a:p>
        </p:txBody>
      </p:sp>
      <p:sp>
        <p:nvSpPr>
          <p:cNvPr id="19" name="TextBox 18">
            <a:extLst>
              <a:ext uri="{FF2B5EF4-FFF2-40B4-BE49-F238E27FC236}">
                <a16:creationId xmlns:a16="http://schemas.microsoft.com/office/drawing/2014/main" id="{CCA376A4-36B8-462A-BA1B-40FA27969DBF}"/>
              </a:ext>
            </a:extLst>
          </p:cNvPr>
          <p:cNvSpPr txBox="1"/>
          <p:nvPr/>
        </p:nvSpPr>
        <p:spPr>
          <a:xfrm>
            <a:off x="7740089" y="4348836"/>
            <a:ext cx="20357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 kitchen</a:t>
            </a:r>
          </a:p>
        </p:txBody>
      </p:sp>
      <p:sp>
        <p:nvSpPr>
          <p:cNvPr id="20" name="TextBox 19">
            <a:extLst>
              <a:ext uri="{FF2B5EF4-FFF2-40B4-BE49-F238E27FC236}">
                <a16:creationId xmlns:a16="http://schemas.microsoft.com/office/drawing/2014/main" id="{4ED006F9-66AB-449B-8B3C-6BB4F72D0C89}"/>
              </a:ext>
            </a:extLst>
          </p:cNvPr>
          <p:cNvSpPr txBox="1"/>
          <p:nvPr/>
        </p:nvSpPr>
        <p:spPr>
          <a:xfrm>
            <a:off x="7008493" y="4762101"/>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only</a:t>
            </a:r>
          </a:p>
        </p:txBody>
      </p:sp>
      <p:sp>
        <p:nvSpPr>
          <p:cNvPr id="21" name="TextBox 20">
            <a:extLst>
              <a:ext uri="{FF2B5EF4-FFF2-40B4-BE49-F238E27FC236}">
                <a16:creationId xmlns:a16="http://schemas.microsoft.com/office/drawing/2014/main" id="{1BA91BAF-EF05-4CAD-8D67-740DD70A394F}"/>
              </a:ext>
            </a:extLst>
          </p:cNvPr>
          <p:cNvSpPr txBox="1"/>
          <p:nvPr/>
        </p:nvSpPr>
        <p:spPr>
          <a:xfrm>
            <a:off x="8392163" y="4799178"/>
            <a:ext cx="13836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hungry</a:t>
            </a:r>
          </a:p>
        </p:txBody>
      </p:sp>
      <p:sp>
        <p:nvSpPr>
          <p:cNvPr id="22" name="TextBox 21">
            <a:extLst>
              <a:ext uri="{FF2B5EF4-FFF2-40B4-BE49-F238E27FC236}">
                <a16:creationId xmlns:a16="http://schemas.microsoft.com/office/drawing/2014/main" id="{C3C162C7-65AE-40B9-AE80-A083C0486E3D}"/>
              </a:ext>
            </a:extLst>
          </p:cNvPr>
          <p:cNvSpPr txBox="1"/>
          <p:nvPr/>
        </p:nvSpPr>
        <p:spPr>
          <a:xfrm>
            <a:off x="8186735" y="5252852"/>
            <a:ext cx="14074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glasses</a:t>
            </a:r>
          </a:p>
        </p:txBody>
      </p:sp>
      <p:sp>
        <p:nvSpPr>
          <p:cNvPr id="23" name="TextBox 22">
            <a:extLst>
              <a:ext uri="{FF2B5EF4-FFF2-40B4-BE49-F238E27FC236}">
                <a16:creationId xmlns:a16="http://schemas.microsoft.com/office/drawing/2014/main" id="{2BB22412-572F-42AB-A44B-F61A9C50B77A}"/>
              </a:ext>
            </a:extLst>
          </p:cNvPr>
          <p:cNvSpPr txBox="1"/>
          <p:nvPr/>
        </p:nvSpPr>
        <p:spPr>
          <a:xfrm>
            <a:off x="7139336" y="5686755"/>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black</a:t>
            </a:r>
          </a:p>
        </p:txBody>
      </p:sp>
      <p:sp>
        <p:nvSpPr>
          <p:cNvPr id="24" name="TextBox 23">
            <a:extLst>
              <a:ext uri="{FF2B5EF4-FFF2-40B4-BE49-F238E27FC236}">
                <a16:creationId xmlns:a16="http://schemas.microsoft.com/office/drawing/2014/main" id="{19453F62-81C8-43C6-A47B-87AF4E34E1BA}"/>
              </a:ext>
            </a:extLst>
          </p:cNvPr>
          <p:cNvSpPr txBox="1"/>
          <p:nvPr/>
        </p:nvSpPr>
        <p:spPr>
          <a:xfrm>
            <a:off x="8444762" y="5682824"/>
            <a:ext cx="1047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eyes</a:t>
            </a:r>
          </a:p>
        </p:txBody>
      </p:sp>
    </p:spTree>
    <p:extLst>
      <p:ext uri="{BB962C8B-B14F-4D97-AF65-F5344CB8AC3E}">
        <p14:creationId xmlns:p14="http://schemas.microsoft.com/office/powerpoint/2010/main" val="10999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en, Write, Pencil, Writing Tool, Work, Message, Blue">
            <a:extLst>
              <a:ext uri="{FF2B5EF4-FFF2-40B4-BE49-F238E27FC236}">
                <a16:creationId xmlns:a16="http://schemas.microsoft.com/office/drawing/2014/main" id="{F822FD64-B101-4B75-9404-68D036FE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B6F84E-A331-4263-845A-26B532BD1E5E}"/>
              </a:ext>
            </a:extLst>
          </p:cNvPr>
          <p:cNvSpPr>
            <a:spLocks noGrp="1"/>
          </p:cNvSpPr>
          <p:nvPr>
            <p:ph type="title"/>
          </p:nvPr>
        </p:nvSpPr>
        <p:spPr>
          <a:xfrm>
            <a:off x="10931719" y="1042412"/>
            <a:ext cx="1260281" cy="461665"/>
          </a:xfrm>
          <a:solidFill>
            <a:srgbClr val="92D050"/>
          </a:solidFill>
        </p:spPr>
        <p:txBody>
          <a:bodyPr>
            <a:normAutofit/>
          </a:bodyPr>
          <a:lstStyle/>
          <a:p>
            <a:pPr algn="ctr"/>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995AE36D-4BFC-45EC-A9D2-7D5BE2D77322}"/>
              </a:ext>
            </a:extLst>
          </p:cNvPr>
          <p:cNvSpPr/>
          <p:nvPr/>
        </p:nvSpPr>
        <p:spPr>
          <a:xfrm>
            <a:off x="318051" y="1052050"/>
            <a:ext cx="12304255" cy="508216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B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Translate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the</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the Spanish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 Sofía is my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favourite person</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Sofía es mi  ___________ 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2. The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tree</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is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tall</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El __________ es _____________.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3. My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classmate</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(m) is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capable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Mi ______________  es ____________.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4. He has a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round face</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Tiene una __________ 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5. He has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short</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hair</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			Tiene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el</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 ________ _________.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6. He is fun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and also</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intelligent.	Es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divertido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___ __________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inteligente</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(write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7. My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school</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has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Arial" panose="020B0604020202020204" pitchFamily="34" charset="0"/>
              </a:rPr>
              <a:t> a pool.		Mi _________ _________ una piscina.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8. The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building</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is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behind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El _______________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está</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____________.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9. There are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concerts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shows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Hay ____________, ________________...	    (</a:t>
            </a:r>
            <a:r>
              <a:rPr kumimoji="0" lang="es-ES_tradnl"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write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words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10.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Yes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 am ten</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years old.		 ____, _________ __________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años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three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words)</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D00E0295-1DAF-495E-9FCA-263FB96C99E4}"/>
              </a:ext>
            </a:extLst>
          </p:cNvPr>
          <p:cNvSpPr txBox="1"/>
          <p:nvPr/>
        </p:nvSpPr>
        <p:spPr>
          <a:xfrm>
            <a:off x="6461226" y="1504077"/>
            <a:ext cx="15218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persona</a:t>
            </a:r>
          </a:p>
        </p:txBody>
      </p:sp>
      <p:sp>
        <p:nvSpPr>
          <p:cNvPr id="8" name="TextBox 7">
            <a:extLst>
              <a:ext uri="{FF2B5EF4-FFF2-40B4-BE49-F238E27FC236}">
                <a16:creationId xmlns:a16="http://schemas.microsoft.com/office/drawing/2014/main" id="{6998BB3B-8498-44E8-A0F1-9341049BAFF0}"/>
              </a:ext>
            </a:extLst>
          </p:cNvPr>
          <p:cNvSpPr txBox="1"/>
          <p:nvPr/>
        </p:nvSpPr>
        <p:spPr>
          <a:xfrm>
            <a:off x="7828816" y="1504076"/>
            <a:ext cx="15218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favorita</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DCE49F6A-5D20-40F8-B49B-A9A5A0E03A9C}"/>
              </a:ext>
            </a:extLst>
          </p:cNvPr>
          <p:cNvSpPr txBox="1"/>
          <p:nvPr/>
        </p:nvSpPr>
        <p:spPr>
          <a:xfrm>
            <a:off x="5150052" y="1965741"/>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árbol</a:t>
            </a:r>
          </a:p>
        </p:txBody>
      </p:sp>
      <p:sp>
        <p:nvSpPr>
          <p:cNvPr id="10" name="TextBox 9">
            <a:extLst>
              <a:ext uri="{FF2B5EF4-FFF2-40B4-BE49-F238E27FC236}">
                <a16:creationId xmlns:a16="http://schemas.microsoft.com/office/drawing/2014/main" id="{E1AAA7B4-3E8B-4788-89B1-A0563CC13925}"/>
              </a:ext>
            </a:extLst>
          </p:cNvPr>
          <p:cNvSpPr txBox="1"/>
          <p:nvPr/>
        </p:nvSpPr>
        <p:spPr>
          <a:xfrm>
            <a:off x="6962810" y="1965740"/>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alto</a:t>
            </a:r>
          </a:p>
        </p:txBody>
      </p:sp>
      <p:sp>
        <p:nvSpPr>
          <p:cNvPr id="11" name="TextBox 10">
            <a:extLst>
              <a:ext uri="{FF2B5EF4-FFF2-40B4-BE49-F238E27FC236}">
                <a16:creationId xmlns:a16="http://schemas.microsoft.com/office/drawing/2014/main" id="{A6AF7400-1D7F-4815-B167-295E044242F3}"/>
              </a:ext>
            </a:extLst>
          </p:cNvPr>
          <p:cNvSpPr txBox="1"/>
          <p:nvPr/>
        </p:nvSpPr>
        <p:spPr>
          <a:xfrm>
            <a:off x="5225717" y="2427405"/>
            <a:ext cx="20558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compañero</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17B1B49F-3641-4E54-A08C-D1000739B8F3}"/>
              </a:ext>
            </a:extLst>
          </p:cNvPr>
          <p:cNvSpPr txBox="1"/>
          <p:nvPr/>
        </p:nvSpPr>
        <p:spPr>
          <a:xfrm>
            <a:off x="7395813" y="2417767"/>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capaz</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9ACE0E4-0127-45AE-AD51-D1C33AC671BE}"/>
              </a:ext>
            </a:extLst>
          </p:cNvPr>
          <p:cNvSpPr txBox="1"/>
          <p:nvPr/>
        </p:nvSpPr>
        <p:spPr>
          <a:xfrm>
            <a:off x="6096000" y="2889068"/>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cara</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AF311551-C0BB-4B0C-889F-F81CA548BECC}"/>
              </a:ext>
            </a:extLst>
          </p:cNvPr>
          <p:cNvSpPr txBox="1"/>
          <p:nvPr/>
        </p:nvSpPr>
        <p:spPr>
          <a:xfrm>
            <a:off x="7395813" y="2895814"/>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redonda</a:t>
            </a:r>
          </a:p>
        </p:txBody>
      </p:sp>
      <p:sp>
        <p:nvSpPr>
          <p:cNvPr id="15" name="TextBox 14">
            <a:extLst>
              <a:ext uri="{FF2B5EF4-FFF2-40B4-BE49-F238E27FC236}">
                <a16:creationId xmlns:a16="http://schemas.microsoft.com/office/drawing/2014/main" id="{CE4BE5BC-6DA3-4AFD-B240-5B939564184F}"/>
              </a:ext>
            </a:extLst>
          </p:cNvPr>
          <p:cNvSpPr txBox="1"/>
          <p:nvPr/>
        </p:nvSpPr>
        <p:spPr>
          <a:xfrm>
            <a:off x="5681745" y="3341096"/>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pelo</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4CA1ACFE-371A-40B5-A339-076154EE9C1C}"/>
              </a:ext>
            </a:extLst>
          </p:cNvPr>
          <p:cNvSpPr txBox="1"/>
          <p:nvPr/>
        </p:nvSpPr>
        <p:spPr>
          <a:xfrm>
            <a:off x="6773094" y="3347840"/>
            <a:ext cx="1521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corto</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8C78FF95-4F7A-4AAE-843F-F8A225B3BE1F}"/>
              </a:ext>
            </a:extLst>
          </p:cNvPr>
          <p:cNvSpPr txBox="1"/>
          <p:nvPr/>
        </p:nvSpPr>
        <p:spPr>
          <a:xfrm>
            <a:off x="6250073" y="3793122"/>
            <a:ext cx="7127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y</a:t>
            </a:r>
          </a:p>
        </p:txBody>
      </p:sp>
      <p:sp>
        <p:nvSpPr>
          <p:cNvPr id="18" name="TextBox 17">
            <a:extLst>
              <a:ext uri="{FF2B5EF4-FFF2-40B4-BE49-F238E27FC236}">
                <a16:creationId xmlns:a16="http://schemas.microsoft.com/office/drawing/2014/main" id="{C8594C60-559A-4977-9F5E-EED1DCE133AE}"/>
              </a:ext>
            </a:extLst>
          </p:cNvPr>
          <p:cNvSpPr txBox="1"/>
          <p:nvPr/>
        </p:nvSpPr>
        <p:spPr>
          <a:xfrm>
            <a:off x="6596854" y="3806132"/>
            <a:ext cx="18232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también</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AF6A2E1B-70E0-470D-946B-A6A41D3A69EB}"/>
              </a:ext>
            </a:extLst>
          </p:cNvPr>
          <p:cNvSpPr txBox="1"/>
          <p:nvPr/>
        </p:nvSpPr>
        <p:spPr>
          <a:xfrm>
            <a:off x="5204276" y="4254787"/>
            <a:ext cx="15218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escuela</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EF5E7D1-BCD4-4BFA-89C4-A1C3C75C3333}"/>
              </a:ext>
            </a:extLst>
          </p:cNvPr>
          <p:cNvSpPr txBox="1"/>
          <p:nvPr/>
        </p:nvSpPr>
        <p:spPr>
          <a:xfrm>
            <a:off x="6442693" y="4234675"/>
            <a:ext cx="1369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04C3B7A8-29AC-43D7-8708-9C467D356730}"/>
              </a:ext>
            </a:extLst>
          </p:cNvPr>
          <p:cNvSpPr txBox="1"/>
          <p:nvPr/>
        </p:nvSpPr>
        <p:spPr>
          <a:xfrm>
            <a:off x="5535063" y="4713557"/>
            <a:ext cx="1369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edificio</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350CAC08-C916-496A-92E6-D69FB1C9A485}"/>
              </a:ext>
            </a:extLst>
          </p:cNvPr>
          <p:cNvSpPr txBox="1"/>
          <p:nvPr/>
        </p:nvSpPr>
        <p:spPr>
          <a:xfrm>
            <a:off x="7940121" y="4699711"/>
            <a:ext cx="1369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detrás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F9E4303D-1D06-4FFE-9557-21037362096E}"/>
              </a:ext>
            </a:extLst>
          </p:cNvPr>
          <p:cNvSpPr txBox="1"/>
          <p:nvPr/>
        </p:nvSpPr>
        <p:spPr>
          <a:xfrm>
            <a:off x="5457175" y="5161640"/>
            <a:ext cx="17464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conciertos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2DDA3919-26D5-4338-A52C-1695E55115CF}"/>
              </a:ext>
            </a:extLst>
          </p:cNvPr>
          <p:cNvSpPr txBox="1"/>
          <p:nvPr/>
        </p:nvSpPr>
        <p:spPr>
          <a:xfrm>
            <a:off x="7203642" y="5168119"/>
            <a:ext cx="21854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espectáculos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E57D4297-BEC2-4F20-BCBB-84B11214DBCB}"/>
              </a:ext>
            </a:extLst>
          </p:cNvPr>
          <p:cNvSpPr txBox="1"/>
          <p:nvPr/>
        </p:nvSpPr>
        <p:spPr>
          <a:xfrm>
            <a:off x="4898608" y="5600392"/>
            <a:ext cx="6364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Sí</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91407682-EE38-451D-985E-84F02B216B0F}"/>
              </a:ext>
            </a:extLst>
          </p:cNvPr>
          <p:cNvSpPr txBox="1"/>
          <p:nvPr/>
        </p:nvSpPr>
        <p:spPr>
          <a:xfrm>
            <a:off x="5596945" y="5620410"/>
            <a:ext cx="11761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tengo</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64A03AFE-A83E-4E60-84CD-EA75D1054E88}"/>
              </a:ext>
            </a:extLst>
          </p:cNvPr>
          <p:cNvSpPr txBox="1"/>
          <p:nvPr/>
        </p:nvSpPr>
        <p:spPr>
          <a:xfrm>
            <a:off x="6888786" y="5616203"/>
            <a:ext cx="13694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diez</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83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0" y="-26570"/>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pic>
        <p:nvPicPr>
          <p:cNvPr id="6145" name="Picture 3" descr="Icon&#10;&#10;Description automatically generated">
            <a:extLst>
              <a:ext uri="{FF2B5EF4-FFF2-40B4-BE49-F238E27FC236}">
                <a16:creationId xmlns:a16="http://schemas.microsoft.com/office/drawing/2014/main" id="{B35284CD-DE8A-4FEE-8AFE-B5F057A0B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38" y="388472"/>
            <a:ext cx="1146608" cy="11559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F3B7FB-4CA7-4DFE-8280-59E059BF9CB2}"/>
              </a:ext>
            </a:extLst>
          </p:cNvPr>
          <p:cNvSpPr/>
          <p:nvPr/>
        </p:nvSpPr>
        <p:spPr>
          <a:xfrm>
            <a:off x="2042608" y="342792"/>
            <a:ext cx="6664004"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 Put a (X) next to the person the sentence is about.</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D70898B-831F-4B2E-A85D-153C49EBF98B}"/>
              </a:ext>
            </a:extLst>
          </p:cNvPr>
          <p:cNvGraphicFramePr>
            <a:graphicFrameLocks noGrp="1"/>
          </p:cNvGraphicFramePr>
          <p:nvPr/>
        </p:nvGraphicFramePr>
        <p:xfrm>
          <a:off x="2071786" y="747326"/>
          <a:ext cx="8714997" cy="6026469"/>
        </p:xfrm>
        <a:graphic>
          <a:graphicData uri="http://schemas.openxmlformats.org/drawingml/2006/table">
            <a:tbl>
              <a:tblPr firstRow="1" firstCol="1" bandRow="1"/>
              <a:tblGrid>
                <a:gridCol w="406073">
                  <a:extLst>
                    <a:ext uri="{9D8B030D-6E8A-4147-A177-3AD203B41FA5}">
                      <a16:colId xmlns:a16="http://schemas.microsoft.com/office/drawing/2014/main" val="1739481410"/>
                    </a:ext>
                  </a:extLst>
                </a:gridCol>
                <a:gridCol w="1849264">
                  <a:extLst>
                    <a:ext uri="{9D8B030D-6E8A-4147-A177-3AD203B41FA5}">
                      <a16:colId xmlns:a16="http://schemas.microsoft.com/office/drawing/2014/main" val="943069559"/>
                    </a:ext>
                  </a:extLst>
                </a:gridCol>
                <a:gridCol w="1850860">
                  <a:extLst>
                    <a:ext uri="{9D8B030D-6E8A-4147-A177-3AD203B41FA5}">
                      <a16:colId xmlns:a16="http://schemas.microsoft.com/office/drawing/2014/main" val="2778095454"/>
                    </a:ext>
                  </a:extLst>
                </a:gridCol>
                <a:gridCol w="273640">
                  <a:extLst>
                    <a:ext uri="{9D8B030D-6E8A-4147-A177-3AD203B41FA5}">
                      <a16:colId xmlns:a16="http://schemas.microsoft.com/office/drawing/2014/main" val="816931420"/>
                    </a:ext>
                  </a:extLst>
                </a:gridCol>
                <a:gridCol w="411656">
                  <a:extLst>
                    <a:ext uri="{9D8B030D-6E8A-4147-A177-3AD203B41FA5}">
                      <a16:colId xmlns:a16="http://schemas.microsoft.com/office/drawing/2014/main" val="4153938320"/>
                    </a:ext>
                  </a:extLst>
                </a:gridCol>
                <a:gridCol w="1961752">
                  <a:extLst>
                    <a:ext uri="{9D8B030D-6E8A-4147-A177-3AD203B41FA5}">
                      <a16:colId xmlns:a16="http://schemas.microsoft.com/office/drawing/2014/main" val="2317158079"/>
                    </a:ext>
                  </a:extLst>
                </a:gridCol>
                <a:gridCol w="1961752">
                  <a:extLst>
                    <a:ext uri="{9D8B030D-6E8A-4147-A177-3AD203B41FA5}">
                      <a16:colId xmlns:a16="http://schemas.microsoft.com/office/drawing/2014/main" val="3673322158"/>
                    </a:ext>
                  </a:extLst>
                </a:gridCol>
              </a:tblGrid>
              <a:tr h="1950760">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Estás</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rápido</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Somos</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fuertes</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755002"/>
                  </a:ext>
                </a:extLst>
              </a:tr>
              <a:tr h="1883827">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Soy una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chica</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5</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Tienen una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respuesta</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687987"/>
                  </a:ext>
                </a:extLst>
              </a:tr>
              <a:tr h="1883827">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dirty="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Tengo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frío</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6</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dirty="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Están</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en</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la playa.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76522"/>
                  </a:ext>
                </a:extLst>
              </a:tr>
            </a:tbl>
          </a:graphicData>
        </a:graphic>
      </p:graphicFrame>
      <p:pic>
        <p:nvPicPr>
          <p:cNvPr id="8" name="Graphic 7" descr="Close">
            <a:extLst>
              <a:ext uri="{FF2B5EF4-FFF2-40B4-BE49-F238E27FC236}">
                <a16:creationId xmlns:a16="http://schemas.microsoft.com/office/drawing/2014/main" id="{BDD78624-AFFE-4209-958F-E12AA81361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1519" y="1201263"/>
            <a:ext cx="282416" cy="282416"/>
          </a:xfrm>
          <a:prstGeom prst="rect">
            <a:avLst/>
          </a:prstGeom>
        </p:spPr>
      </p:pic>
      <p:pic>
        <p:nvPicPr>
          <p:cNvPr id="9" name="Graphic 8" descr="Close">
            <a:extLst>
              <a:ext uri="{FF2B5EF4-FFF2-40B4-BE49-F238E27FC236}">
                <a16:creationId xmlns:a16="http://schemas.microsoft.com/office/drawing/2014/main" id="{F6F10114-16FD-410B-B058-1E5B43953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1519" y="2806242"/>
            <a:ext cx="282416" cy="282416"/>
          </a:xfrm>
          <a:prstGeom prst="rect">
            <a:avLst/>
          </a:prstGeom>
        </p:spPr>
      </p:pic>
      <p:pic>
        <p:nvPicPr>
          <p:cNvPr id="10" name="Graphic 9" descr="Close">
            <a:extLst>
              <a:ext uri="{FF2B5EF4-FFF2-40B4-BE49-F238E27FC236}">
                <a16:creationId xmlns:a16="http://schemas.microsoft.com/office/drawing/2014/main" id="{BA3FDAFE-6018-4D46-B9BB-E07ED0B32C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1519" y="4790018"/>
            <a:ext cx="282416" cy="282416"/>
          </a:xfrm>
          <a:prstGeom prst="rect">
            <a:avLst/>
          </a:prstGeom>
        </p:spPr>
      </p:pic>
      <p:pic>
        <p:nvPicPr>
          <p:cNvPr id="11" name="Graphic 10" descr="Close">
            <a:extLst>
              <a:ext uri="{FF2B5EF4-FFF2-40B4-BE49-F238E27FC236}">
                <a16:creationId xmlns:a16="http://schemas.microsoft.com/office/drawing/2014/main" id="{B27F4991-BF87-4F79-B6B7-A98E3FA338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3045" y="2108410"/>
            <a:ext cx="282416" cy="282416"/>
          </a:xfrm>
          <a:prstGeom prst="rect">
            <a:avLst/>
          </a:prstGeom>
        </p:spPr>
      </p:pic>
      <p:pic>
        <p:nvPicPr>
          <p:cNvPr id="12" name="Graphic 11" descr="Close">
            <a:extLst>
              <a:ext uri="{FF2B5EF4-FFF2-40B4-BE49-F238E27FC236}">
                <a16:creationId xmlns:a16="http://schemas.microsoft.com/office/drawing/2014/main" id="{C5CE6023-05C4-4D54-9AEB-3192E813C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3045" y="4507602"/>
            <a:ext cx="282416" cy="282416"/>
          </a:xfrm>
          <a:prstGeom prst="rect">
            <a:avLst/>
          </a:prstGeom>
        </p:spPr>
      </p:pic>
      <p:pic>
        <p:nvPicPr>
          <p:cNvPr id="13" name="Graphic 12" descr="Close">
            <a:extLst>
              <a:ext uri="{FF2B5EF4-FFF2-40B4-BE49-F238E27FC236}">
                <a16:creationId xmlns:a16="http://schemas.microsoft.com/office/drawing/2014/main" id="{25926D48-FF9B-49D4-A1E9-3BA836F9EB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3045" y="6491379"/>
            <a:ext cx="282416" cy="282416"/>
          </a:xfrm>
          <a:prstGeom prst="rect">
            <a:avLst/>
          </a:prstGeom>
        </p:spPr>
      </p:pic>
    </p:spTree>
    <p:extLst>
      <p:ext uri="{BB962C8B-B14F-4D97-AF65-F5344CB8AC3E}">
        <p14:creationId xmlns:p14="http://schemas.microsoft.com/office/powerpoint/2010/main" val="26837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221286" y="82969"/>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10" name="Rectangle 9">
            <a:extLst>
              <a:ext uri="{FF2B5EF4-FFF2-40B4-BE49-F238E27FC236}">
                <a16:creationId xmlns:a16="http://schemas.microsoft.com/office/drawing/2014/main" id="{9CD5F834-EE22-4D85-A1FF-DECB400CA362}"/>
              </a:ext>
            </a:extLst>
          </p:cNvPr>
          <p:cNvSpPr/>
          <p:nvPr/>
        </p:nvSpPr>
        <p:spPr>
          <a:xfrm>
            <a:off x="356784" y="1708588"/>
            <a:ext cx="10843653" cy="40453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B </a:t>
            </a:r>
            <a:r>
              <a:rPr kumimoji="0" lang="en-GB"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Put a cross (x) </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next to the correct English meaning.</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2539BD9-DE87-48CB-940C-A2EC6855E271}"/>
              </a:ext>
            </a:extLst>
          </p:cNvPr>
          <p:cNvGraphicFramePr>
            <a:graphicFrameLocks noGrp="1"/>
          </p:cNvGraphicFramePr>
          <p:nvPr/>
        </p:nvGraphicFramePr>
        <p:xfrm>
          <a:off x="356784" y="2207141"/>
          <a:ext cx="11600754" cy="1237488"/>
        </p:xfrm>
        <a:graphic>
          <a:graphicData uri="http://schemas.openxmlformats.org/drawingml/2006/table">
            <a:tbl>
              <a:tblPr firstRow="1" firstCol="1" bandRow="1"/>
              <a:tblGrid>
                <a:gridCol w="3869570">
                  <a:extLst>
                    <a:ext uri="{9D8B030D-6E8A-4147-A177-3AD203B41FA5}">
                      <a16:colId xmlns:a16="http://schemas.microsoft.com/office/drawing/2014/main" val="632374631"/>
                    </a:ext>
                  </a:extLst>
                </a:gridCol>
                <a:gridCol w="3383174">
                  <a:extLst>
                    <a:ext uri="{9D8B030D-6E8A-4147-A177-3AD203B41FA5}">
                      <a16:colId xmlns:a16="http://schemas.microsoft.com/office/drawing/2014/main" val="4230107053"/>
                    </a:ext>
                  </a:extLst>
                </a:gridCol>
                <a:gridCol w="4348010">
                  <a:extLst>
                    <a:ext uri="{9D8B030D-6E8A-4147-A177-3AD203B41FA5}">
                      <a16:colId xmlns:a16="http://schemas.microsoft.com/office/drawing/2014/main" val="2393127147"/>
                    </a:ext>
                  </a:extLst>
                </a:gridCol>
              </a:tblGrid>
              <a:tr h="252095">
                <a:tc>
                  <a:txBody>
                    <a:bodyPr/>
                    <a:lstStyle/>
                    <a:p>
                      <a:pPr>
                        <a:lnSpc>
                          <a:spcPct val="107000"/>
                        </a:lnSpc>
                        <a:spcAft>
                          <a:spcPts val="0"/>
                        </a:spcAft>
                      </a:pPr>
                      <a:r>
                        <a:rPr lang="de-DE"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 No e</a:t>
                      </a:r>
                      <a:r>
                        <a:rPr lang="en-GB" sz="2000" dirty="0" err="1">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stá</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2000" dirty="0" err="1">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enfermo</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de-DE"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He is ill.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He is not ill.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20368518"/>
                  </a:ext>
                </a:extLst>
              </a:tr>
              <a:tr h="252095">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 T</a:t>
                      </a:r>
                      <a:r>
                        <a:rPr lang="es-ES"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iene una planta.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s-ES"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has a plant.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does not have a plant.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88700576"/>
                  </a:ext>
                </a:extLst>
              </a:tr>
              <a:tr h="252095">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 No </a:t>
                      </a:r>
                      <a:r>
                        <a:rPr lang="en-GB" sz="20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necesita</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comida.</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needs food.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does not need food.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68881352"/>
                  </a:ext>
                </a:extLst>
              </a:tr>
              <a:tr h="252095">
                <a:tc>
                  <a:txBody>
                    <a:bodyPr/>
                    <a:lstStyle/>
                    <a:p>
                      <a:pPr>
                        <a:lnSpc>
                          <a:spcPct val="107000"/>
                        </a:lnSpc>
                        <a:spcAft>
                          <a:spcPts val="0"/>
                        </a:spcAft>
                      </a:pPr>
                      <a:r>
                        <a:rPr lang="de-DE"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4. No es</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2000" dirty="0" err="1">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negativa</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is negative.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GB"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a:solidFill>
                            <a:srgbClr val="1F3864"/>
                          </a:solidFill>
                          <a:effectLst/>
                          <a:latin typeface="Century Gothic" panose="020B0502020202020204" pitchFamily="34" charset="0"/>
                          <a:ea typeface="Times New Roman" panose="02020603050405020304" pitchFamily="18" charset="0"/>
                          <a:cs typeface="Times New Roman" panose="02020603050405020304" pitchFamily="18" charset="0"/>
                        </a:rPr>
                        <a:t>She is not negative.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61250101"/>
                  </a:ext>
                </a:extLst>
              </a:tr>
            </a:tbl>
          </a:graphicData>
        </a:graphic>
      </p:graphicFrame>
      <p:sp>
        <p:nvSpPr>
          <p:cNvPr id="8" name="Rectangle 7">
            <a:extLst>
              <a:ext uri="{FF2B5EF4-FFF2-40B4-BE49-F238E27FC236}">
                <a16:creationId xmlns:a16="http://schemas.microsoft.com/office/drawing/2014/main" id="{AB4EC8E0-D7DA-402B-A27E-8FD37A6C84B6}"/>
              </a:ext>
            </a:extLst>
          </p:cNvPr>
          <p:cNvSpPr/>
          <p:nvPr/>
        </p:nvSpPr>
        <p:spPr>
          <a:xfrm>
            <a:off x="321119" y="3773474"/>
            <a:ext cx="9289723"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C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ESTAR or SER?</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Put a</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next to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the correct start of each sentence.</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5090043D-87B8-493A-B975-D237D8C25D63}"/>
              </a:ext>
            </a:extLst>
          </p:cNvPr>
          <p:cNvGraphicFramePr>
            <a:graphicFrameLocks noGrp="1"/>
          </p:cNvGraphicFramePr>
          <p:nvPr/>
        </p:nvGraphicFramePr>
        <p:xfrm>
          <a:off x="581891" y="4231060"/>
          <a:ext cx="6733309" cy="2363724"/>
        </p:xfrm>
        <a:graphic>
          <a:graphicData uri="http://schemas.openxmlformats.org/drawingml/2006/table">
            <a:tbl>
              <a:tblPr firstRow="1" firstCol="1" bandRow="1"/>
              <a:tblGrid>
                <a:gridCol w="456077">
                  <a:extLst>
                    <a:ext uri="{9D8B030D-6E8A-4147-A177-3AD203B41FA5}">
                      <a16:colId xmlns:a16="http://schemas.microsoft.com/office/drawing/2014/main" val="1532299263"/>
                    </a:ext>
                  </a:extLst>
                </a:gridCol>
                <a:gridCol w="2533135">
                  <a:extLst>
                    <a:ext uri="{9D8B030D-6E8A-4147-A177-3AD203B41FA5}">
                      <a16:colId xmlns:a16="http://schemas.microsoft.com/office/drawing/2014/main" val="737873418"/>
                    </a:ext>
                  </a:extLst>
                </a:gridCol>
                <a:gridCol w="3744097">
                  <a:extLst>
                    <a:ext uri="{9D8B030D-6E8A-4147-A177-3AD203B41FA5}">
                      <a16:colId xmlns:a16="http://schemas.microsoft.com/office/drawing/2014/main" val="2417932506"/>
                    </a:ext>
                  </a:extLst>
                </a:gridCol>
              </a:tblGrid>
              <a:tr h="508000">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a:effectLst/>
                          <a:latin typeface="Calibri" panose="020F0502020204030204" pitchFamily="34" charset="0"/>
                          <a:ea typeface="DengXian" panose="02010600030101010101" pitchFamily="2" charset="-122"/>
                          <a:cs typeface="Times New Roman" panose="02020603050405020304" pitchFamily="18" charset="0"/>
                        </a:rPr>
                        <a:t> </a:t>
                      </a:r>
                      <a:r>
                        <a:rPr lang="en-GB"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Está…</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activo hoy.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21078"/>
                  </a:ext>
                </a:extLst>
              </a:tr>
              <a:tr h="532130">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a:effectLst/>
                          <a:latin typeface="Calibri" panose="020F0502020204030204" pitchFamily="34" charset="0"/>
                          <a:ea typeface="DengXian" panose="02010600030101010101" pitchFamily="2" charset="-122"/>
                          <a:cs typeface="Times New Roman" panose="02020603050405020304" pitchFamily="18" charset="0"/>
                        </a:rPr>
                        <a:t> </a:t>
                      </a:r>
                      <a:r>
                        <a:rPr lang="en-GB"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Son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en España.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742681"/>
                  </a:ext>
                </a:extLst>
              </a:tr>
              <a:tr h="381635">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Son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positivos siempre.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805580"/>
                  </a:ext>
                </a:extLst>
              </a:tr>
            </a:tbl>
          </a:graphicData>
        </a:graphic>
      </p:graphicFrame>
      <p:sp>
        <p:nvSpPr>
          <p:cNvPr id="14" name="Right Brace 13" descr="right brace to connect possible answers with the question">
            <a:extLst>
              <a:ext uri="{FF2B5EF4-FFF2-40B4-BE49-F238E27FC236}">
                <a16:creationId xmlns:a16="http://schemas.microsoft.com/office/drawing/2014/main" id="{99DF19F8-8BA0-4E87-9FE0-7A2EDAC23E60}"/>
              </a:ext>
            </a:extLst>
          </p:cNvPr>
          <p:cNvSpPr/>
          <p:nvPr/>
        </p:nvSpPr>
        <p:spPr>
          <a:xfrm>
            <a:off x="2651275" y="4252796"/>
            <a:ext cx="211374" cy="701692"/>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ight Brace 14" descr="right brace to connect possible answers with the question">
            <a:extLst>
              <a:ext uri="{FF2B5EF4-FFF2-40B4-BE49-F238E27FC236}">
                <a16:creationId xmlns:a16="http://schemas.microsoft.com/office/drawing/2014/main" id="{5AFC3850-5445-4BC0-B428-EB6171BC0EF0}"/>
              </a:ext>
            </a:extLst>
          </p:cNvPr>
          <p:cNvSpPr/>
          <p:nvPr/>
        </p:nvSpPr>
        <p:spPr>
          <a:xfrm>
            <a:off x="2643037" y="5060593"/>
            <a:ext cx="211374" cy="699398"/>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ight Brace 15" descr="right brace to connect possible answers with the question">
            <a:extLst>
              <a:ext uri="{FF2B5EF4-FFF2-40B4-BE49-F238E27FC236}">
                <a16:creationId xmlns:a16="http://schemas.microsoft.com/office/drawing/2014/main" id="{D8233FE8-EF53-429A-BCE6-A5C8E7ACEEC2}"/>
              </a:ext>
            </a:extLst>
          </p:cNvPr>
          <p:cNvSpPr/>
          <p:nvPr/>
        </p:nvSpPr>
        <p:spPr>
          <a:xfrm>
            <a:off x="2643037" y="5866096"/>
            <a:ext cx="211374" cy="701692"/>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tangle 3">
            <a:extLst>
              <a:ext uri="{FF2B5EF4-FFF2-40B4-BE49-F238E27FC236}">
                <a16:creationId xmlns:a16="http://schemas.microsoft.com/office/drawing/2014/main" id="{36F508AD-8630-43DD-A787-E93ABF7DACCB}"/>
              </a:ext>
            </a:extLst>
          </p:cNvPr>
          <p:cNvSpPr>
            <a:spLocks noChangeArrowheads="1"/>
          </p:cNvSpPr>
          <p:nvPr/>
        </p:nvSpPr>
        <p:spPr bwMode="auto">
          <a:xfrm>
            <a:off x="1408027" y="602164"/>
            <a:ext cx="97493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Quechua doesn’t have gendered words for ‘a’ and ‘the’. Adjectives and verbs are also very different from Spanish. Help </a:t>
            </a:r>
            <a:r>
              <a:rPr kumimoji="0" lang="en-US" altLang="en-US"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Apo </a:t>
            </a:r>
            <a:r>
              <a:rPr kumimoji="0" lang="en-US" alt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 his Spanish grammar by answering the questions in this part of the quiz. </a:t>
            </a: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8" name="Picture 17" descr="A group of stuffed animals&#10;&#10;Description automatically generated with low confidence">
            <a:extLst>
              <a:ext uri="{FF2B5EF4-FFF2-40B4-BE49-F238E27FC236}">
                <a16:creationId xmlns:a16="http://schemas.microsoft.com/office/drawing/2014/main" id="{161B7B9C-3C4D-4FFA-A537-5BAEC562D733}"/>
              </a:ext>
            </a:extLst>
          </p:cNvPr>
          <p:cNvPicPr>
            <a:picLocks noChangeAspect="1"/>
          </p:cNvPicPr>
          <p:nvPr/>
        </p:nvPicPr>
        <p:blipFill rotWithShape="1">
          <a:blip r:embed="rId4">
            <a:extLst>
              <a:ext uri="{28A0092B-C50C-407E-A947-70E740481C1C}">
                <a14:useLocalDpi xmlns:a14="http://schemas.microsoft.com/office/drawing/2010/main" val="0"/>
              </a:ext>
            </a:extLst>
          </a:blip>
          <a:srcRect l="33557" r="34904"/>
          <a:stretch/>
        </p:blipFill>
        <p:spPr>
          <a:xfrm>
            <a:off x="483143" y="483722"/>
            <a:ext cx="821966" cy="1303116"/>
          </a:xfrm>
          <a:prstGeom prst="rect">
            <a:avLst/>
          </a:prstGeom>
        </p:spPr>
      </p:pic>
      <p:pic>
        <p:nvPicPr>
          <p:cNvPr id="20" name="Graphic 19" descr="Close">
            <a:extLst>
              <a:ext uri="{FF2B5EF4-FFF2-40B4-BE49-F238E27FC236}">
                <a16:creationId xmlns:a16="http://schemas.microsoft.com/office/drawing/2014/main" id="{0DADE231-70F6-40B3-8A5B-50AE453943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9618" y="2242251"/>
            <a:ext cx="282416" cy="282416"/>
          </a:xfrm>
          <a:prstGeom prst="rect">
            <a:avLst/>
          </a:prstGeom>
        </p:spPr>
      </p:pic>
      <p:pic>
        <p:nvPicPr>
          <p:cNvPr id="21" name="Graphic 20" descr="Close">
            <a:extLst>
              <a:ext uri="{FF2B5EF4-FFF2-40B4-BE49-F238E27FC236}">
                <a16:creationId xmlns:a16="http://schemas.microsoft.com/office/drawing/2014/main" id="{11954B92-F280-4CCB-B2EF-6C2C6292DA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9967" y="2524667"/>
            <a:ext cx="282416" cy="282416"/>
          </a:xfrm>
          <a:prstGeom prst="rect">
            <a:avLst/>
          </a:prstGeom>
        </p:spPr>
      </p:pic>
      <p:pic>
        <p:nvPicPr>
          <p:cNvPr id="22" name="Graphic 21" descr="Close">
            <a:extLst>
              <a:ext uri="{FF2B5EF4-FFF2-40B4-BE49-F238E27FC236}">
                <a16:creationId xmlns:a16="http://schemas.microsoft.com/office/drawing/2014/main" id="{623FBA97-EF15-41DE-90BD-20B8835D17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9618" y="2848710"/>
            <a:ext cx="282416" cy="282416"/>
          </a:xfrm>
          <a:prstGeom prst="rect">
            <a:avLst/>
          </a:prstGeom>
        </p:spPr>
      </p:pic>
      <p:pic>
        <p:nvPicPr>
          <p:cNvPr id="23" name="Graphic 22" descr="Close">
            <a:extLst>
              <a:ext uri="{FF2B5EF4-FFF2-40B4-BE49-F238E27FC236}">
                <a16:creationId xmlns:a16="http://schemas.microsoft.com/office/drawing/2014/main" id="{C6E64FE0-955F-4EDC-9197-CF955D64B8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9618" y="3146584"/>
            <a:ext cx="282416" cy="282416"/>
          </a:xfrm>
          <a:prstGeom prst="rect">
            <a:avLst/>
          </a:prstGeom>
        </p:spPr>
      </p:pic>
      <p:pic>
        <p:nvPicPr>
          <p:cNvPr id="24" name="Graphic 23" descr="Close">
            <a:extLst>
              <a:ext uri="{FF2B5EF4-FFF2-40B4-BE49-F238E27FC236}">
                <a16:creationId xmlns:a16="http://schemas.microsoft.com/office/drawing/2014/main" id="{27C03D6F-9508-4E74-8799-14CE6EB7B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769" y="4252796"/>
            <a:ext cx="282416" cy="282416"/>
          </a:xfrm>
          <a:prstGeom prst="rect">
            <a:avLst/>
          </a:prstGeom>
        </p:spPr>
      </p:pic>
      <p:pic>
        <p:nvPicPr>
          <p:cNvPr id="25" name="Graphic 24" descr="Close">
            <a:extLst>
              <a:ext uri="{FF2B5EF4-FFF2-40B4-BE49-F238E27FC236}">
                <a16:creationId xmlns:a16="http://schemas.microsoft.com/office/drawing/2014/main" id="{D988301D-923A-4FD7-BBC3-07B759EA0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772" y="5487025"/>
            <a:ext cx="282416" cy="282416"/>
          </a:xfrm>
          <a:prstGeom prst="rect">
            <a:avLst/>
          </a:prstGeom>
        </p:spPr>
      </p:pic>
      <p:pic>
        <p:nvPicPr>
          <p:cNvPr id="26" name="Graphic 25" descr="Close">
            <a:extLst>
              <a:ext uri="{FF2B5EF4-FFF2-40B4-BE49-F238E27FC236}">
                <a16:creationId xmlns:a16="http://schemas.microsoft.com/office/drawing/2014/main" id="{3F111538-E45B-43F0-9D3D-24FA397B55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927" y="6312368"/>
            <a:ext cx="282416" cy="282416"/>
          </a:xfrm>
          <a:prstGeom prst="rect">
            <a:avLst/>
          </a:prstGeom>
        </p:spPr>
      </p:pic>
    </p:spTree>
    <p:extLst>
      <p:ext uri="{BB962C8B-B14F-4D97-AF65-F5344CB8AC3E}">
        <p14:creationId xmlns:p14="http://schemas.microsoft.com/office/powerpoint/2010/main" val="19136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221286" y="82969"/>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8" name="Rectangle 1">
            <a:extLst>
              <a:ext uri="{FF2B5EF4-FFF2-40B4-BE49-F238E27FC236}">
                <a16:creationId xmlns:a16="http://schemas.microsoft.com/office/drawing/2014/main" id="{8AB641FB-C5F4-40B7-8104-F9E83D9C6508}"/>
              </a:ext>
            </a:extLst>
          </p:cNvPr>
          <p:cNvSpPr>
            <a:spLocks noChangeArrowheads="1"/>
          </p:cNvSpPr>
          <p:nvPr/>
        </p:nvSpPr>
        <p:spPr bwMode="auto">
          <a:xfrm>
            <a:off x="234462" y="684908"/>
            <a:ext cx="8896987" cy="4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D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Write</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 the words in each box in the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correct order</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 to make a question.</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5CD8BA0-0951-4E61-8115-D62E9772B194}"/>
              </a:ext>
            </a:extLst>
          </p:cNvPr>
          <p:cNvGraphicFramePr>
            <a:graphicFrameLocks noGrp="1"/>
          </p:cNvGraphicFramePr>
          <p:nvPr/>
        </p:nvGraphicFramePr>
        <p:xfrm>
          <a:off x="360731" y="1209729"/>
          <a:ext cx="9907733" cy="1923288"/>
        </p:xfrm>
        <a:graphic>
          <a:graphicData uri="http://schemas.openxmlformats.org/drawingml/2006/table">
            <a:tbl>
              <a:tblPr firstRow="1" firstCol="1" bandRow="1"/>
              <a:tblGrid>
                <a:gridCol w="477047">
                  <a:extLst>
                    <a:ext uri="{9D8B030D-6E8A-4147-A177-3AD203B41FA5}">
                      <a16:colId xmlns:a16="http://schemas.microsoft.com/office/drawing/2014/main" val="446294625"/>
                    </a:ext>
                  </a:extLst>
                </a:gridCol>
                <a:gridCol w="2101126">
                  <a:extLst>
                    <a:ext uri="{9D8B030D-6E8A-4147-A177-3AD203B41FA5}">
                      <a16:colId xmlns:a16="http://schemas.microsoft.com/office/drawing/2014/main" val="4208043007"/>
                    </a:ext>
                  </a:extLst>
                </a:gridCol>
                <a:gridCol w="7329560">
                  <a:extLst>
                    <a:ext uri="{9D8B030D-6E8A-4147-A177-3AD203B41FA5}">
                      <a16:colId xmlns:a16="http://schemas.microsoft.com/office/drawing/2014/main" val="25794870"/>
                    </a:ext>
                  </a:extLst>
                </a:gridCol>
              </a:tblGrid>
              <a:tr h="62611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hay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cuántas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iglesias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739917"/>
                  </a:ext>
                </a:extLst>
              </a:tr>
              <a:tr h="61722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 fecha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cuál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320915"/>
                  </a:ext>
                </a:extLst>
              </a:tr>
            </a:tbl>
          </a:graphicData>
        </a:graphic>
      </p:graphicFrame>
      <p:sp>
        <p:nvSpPr>
          <p:cNvPr id="4" name="Rectangle 3">
            <a:extLst>
              <a:ext uri="{FF2B5EF4-FFF2-40B4-BE49-F238E27FC236}">
                <a16:creationId xmlns:a16="http://schemas.microsoft.com/office/drawing/2014/main" id="{31406E48-69A4-400E-A9D1-FF61F40D4E0C}"/>
              </a:ext>
            </a:extLst>
          </p:cNvPr>
          <p:cNvSpPr/>
          <p:nvPr/>
        </p:nvSpPr>
        <p:spPr>
          <a:xfrm>
            <a:off x="360731" y="3164345"/>
            <a:ext cx="9733755"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E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Singular or plural?</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Put a</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next to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the correct start of each sentence.</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E20FBA5C-909E-452C-B571-ACDFBC9B380A}"/>
              </a:ext>
            </a:extLst>
          </p:cNvPr>
          <p:cNvGraphicFramePr>
            <a:graphicFrameLocks noGrp="1"/>
          </p:cNvGraphicFramePr>
          <p:nvPr/>
        </p:nvGraphicFramePr>
        <p:xfrm>
          <a:off x="360731" y="3568879"/>
          <a:ext cx="5735269" cy="3151632"/>
        </p:xfrm>
        <a:graphic>
          <a:graphicData uri="http://schemas.openxmlformats.org/drawingml/2006/table">
            <a:tbl>
              <a:tblPr firstRow="1" firstCol="1" bandRow="1"/>
              <a:tblGrid>
                <a:gridCol w="479528">
                  <a:extLst>
                    <a:ext uri="{9D8B030D-6E8A-4147-A177-3AD203B41FA5}">
                      <a16:colId xmlns:a16="http://schemas.microsoft.com/office/drawing/2014/main" val="2757740876"/>
                    </a:ext>
                  </a:extLst>
                </a:gridCol>
                <a:gridCol w="2125363">
                  <a:extLst>
                    <a:ext uri="{9D8B030D-6E8A-4147-A177-3AD203B41FA5}">
                      <a16:colId xmlns:a16="http://schemas.microsoft.com/office/drawing/2014/main" val="2078663748"/>
                    </a:ext>
                  </a:extLst>
                </a:gridCol>
                <a:gridCol w="3130378">
                  <a:extLst>
                    <a:ext uri="{9D8B030D-6E8A-4147-A177-3AD203B41FA5}">
                      <a16:colId xmlns:a16="http://schemas.microsoft.com/office/drawing/2014/main" val="969242471"/>
                    </a:ext>
                  </a:extLst>
                </a:gridCol>
              </a:tblGrid>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dirty="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Son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elegantes.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25306"/>
                  </a:ext>
                </a:extLst>
              </a:tr>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diferente.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307172"/>
                  </a:ext>
                </a:extLst>
              </a:tr>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Son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amables.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523516"/>
                  </a:ext>
                </a:extLst>
              </a:tr>
              <a:tr h="676786">
                <a:tc>
                  <a:txBody>
                    <a:bodyPr/>
                    <a:lstStyle/>
                    <a:p>
                      <a:pP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4.</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en-GB" sz="2000" dirty="0">
                          <a:effectLst/>
                          <a:latin typeface="Calibri" panose="020F0502020204030204" pitchFamily="34" charset="0"/>
                          <a:ea typeface="DengXian" panose="02010600030101010101" pitchFamily="2" charset="-122"/>
                          <a:cs typeface="Times New Roman" panose="02020603050405020304" pitchFamily="18" charset="0"/>
                        </a:rPr>
                        <a:t> </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Están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fr-FR" sz="2000">
                          <a:solidFill>
                            <a:srgbClr val="1F3864"/>
                          </a:solidFill>
                          <a:effectLst/>
                          <a:latin typeface="Segoe UI Symbol" panose="020B0502040204020203" pitchFamily="34" charset="0"/>
                          <a:ea typeface="SimSun" panose="02010600030101010101" pitchFamily="2" charset="-122"/>
                          <a:cs typeface="Segoe UI Symbol" panose="020B0502040204020203" pitchFamily="34" charset="0"/>
                        </a:rPr>
                        <a:t>☐</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Está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b="1" dirty="0">
                          <a:solidFill>
                            <a:srgbClr val="1F3864"/>
                          </a:solidFill>
                          <a:effectLst/>
                          <a:latin typeface="Century Gothic" panose="020B0502020202020204" pitchFamily="34" charset="0"/>
                          <a:ea typeface="SimSun" panose="02010600030101010101" pitchFamily="2" charset="-122"/>
                          <a:cs typeface="Arial" panose="020B0604020202020204" pitchFamily="34" charset="0"/>
                        </a:rPr>
                        <a:t>cómoda.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851388"/>
                  </a:ext>
                </a:extLst>
              </a:tr>
            </a:tbl>
          </a:graphicData>
        </a:graphic>
      </p:graphicFrame>
      <p:sp>
        <p:nvSpPr>
          <p:cNvPr id="10" name="Right Brace 9" descr="right brace to connect possible answers with the question">
            <a:extLst>
              <a:ext uri="{FF2B5EF4-FFF2-40B4-BE49-F238E27FC236}">
                <a16:creationId xmlns:a16="http://schemas.microsoft.com/office/drawing/2014/main" id="{F7192BF6-6247-423F-9831-AC54AA386DE2}"/>
              </a:ext>
            </a:extLst>
          </p:cNvPr>
          <p:cNvSpPr/>
          <p:nvPr/>
        </p:nvSpPr>
        <p:spPr>
          <a:xfrm>
            <a:off x="2437593" y="3701148"/>
            <a:ext cx="192088" cy="484188"/>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ight Brace 10" descr="right brace to connect possible answers with the question">
            <a:extLst>
              <a:ext uri="{FF2B5EF4-FFF2-40B4-BE49-F238E27FC236}">
                <a16:creationId xmlns:a16="http://schemas.microsoft.com/office/drawing/2014/main" id="{1444F3D1-50F1-4F77-9292-D5776818821E}"/>
              </a:ext>
            </a:extLst>
          </p:cNvPr>
          <p:cNvSpPr/>
          <p:nvPr/>
        </p:nvSpPr>
        <p:spPr>
          <a:xfrm>
            <a:off x="2437593" y="4505551"/>
            <a:ext cx="192088" cy="485775"/>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ight Brace 11" descr="right brace to connect possible answers with the question">
            <a:extLst>
              <a:ext uri="{FF2B5EF4-FFF2-40B4-BE49-F238E27FC236}">
                <a16:creationId xmlns:a16="http://schemas.microsoft.com/office/drawing/2014/main" id="{0EB2A8AA-C2E6-4452-A8D7-DB06DE83631B}"/>
              </a:ext>
            </a:extLst>
          </p:cNvPr>
          <p:cNvSpPr/>
          <p:nvPr/>
        </p:nvSpPr>
        <p:spPr>
          <a:xfrm>
            <a:off x="2437593" y="5311541"/>
            <a:ext cx="192088" cy="484188"/>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ight Brace 12" descr="right brace to connect possible answers with the question">
            <a:extLst>
              <a:ext uri="{FF2B5EF4-FFF2-40B4-BE49-F238E27FC236}">
                <a16:creationId xmlns:a16="http://schemas.microsoft.com/office/drawing/2014/main" id="{CB4B389D-B5DD-4CE5-878B-12267A99E7B7}"/>
              </a:ext>
            </a:extLst>
          </p:cNvPr>
          <p:cNvSpPr/>
          <p:nvPr/>
        </p:nvSpPr>
        <p:spPr>
          <a:xfrm>
            <a:off x="2437593" y="6082907"/>
            <a:ext cx="192088" cy="485775"/>
          </a:xfrm>
          <a:prstGeom prst="rightBrace">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1A52FC68-999E-42AE-9413-373855A74165}"/>
              </a:ext>
            </a:extLst>
          </p:cNvPr>
          <p:cNvSpPr txBox="1"/>
          <p:nvPr/>
        </p:nvSpPr>
        <p:spPr>
          <a:xfrm>
            <a:off x="5026130" y="1366535"/>
            <a:ext cx="47319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Cuántas</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iglesias</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hay?</a:t>
            </a:r>
          </a:p>
        </p:txBody>
      </p:sp>
      <p:sp>
        <p:nvSpPr>
          <p:cNvPr id="15" name="TextBox 14">
            <a:extLst>
              <a:ext uri="{FF2B5EF4-FFF2-40B4-BE49-F238E27FC236}">
                <a16:creationId xmlns:a16="http://schemas.microsoft.com/office/drawing/2014/main" id="{C2BAEE34-3DC5-4D6D-9CFF-72A22631E868}"/>
              </a:ext>
            </a:extLst>
          </p:cNvPr>
          <p:cNvSpPr txBox="1"/>
          <p:nvPr/>
        </p:nvSpPr>
        <p:spPr>
          <a:xfrm>
            <a:off x="5026130" y="2275720"/>
            <a:ext cx="47319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Cuál</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es la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fecha</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pic>
        <p:nvPicPr>
          <p:cNvPr id="16" name="Graphic 15" descr="Close">
            <a:extLst>
              <a:ext uri="{FF2B5EF4-FFF2-40B4-BE49-F238E27FC236}">
                <a16:creationId xmlns:a16="http://schemas.microsoft.com/office/drawing/2014/main" id="{8FFA579D-78BC-4B17-BDAD-FB3BF45BAE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779" y="4044128"/>
            <a:ext cx="282416" cy="282416"/>
          </a:xfrm>
          <a:prstGeom prst="rect">
            <a:avLst/>
          </a:prstGeom>
        </p:spPr>
      </p:pic>
      <p:pic>
        <p:nvPicPr>
          <p:cNvPr id="17" name="Graphic 16" descr="Close">
            <a:extLst>
              <a:ext uri="{FF2B5EF4-FFF2-40B4-BE49-F238E27FC236}">
                <a16:creationId xmlns:a16="http://schemas.microsoft.com/office/drawing/2014/main" id="{4016F21C-D72F-45FA-9EF0-40B0DA2B7E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779" y="4386028"/>
            <a:ext cx="282416" cy="282416"/>
          </a:xfrm>
          <a:prstGeom prst="rect">
            <a:avLst/>
          </a:prstGeom>
        </p:spPr>
      </p:pic>
      <p:pic>
        <p:nvPicPr>
          <p:cNvPr id="18" name="Graphic 17" descr="Close">
            <a:extLst>
              <a:ext uri="{FF2B5EF4-FFF2-40B4-BE49-F238E27FC236}">
                <a16:creationId xmlns:a16="http://schemas.microsoft.com/office/drawing/2014/main" id="{302694C1-66AD-44E6-B98E-40E01FF781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779" y="5211369"/>
            <a:ext cx="282416" cy="282416"/>
          </a:xfrm>
          <a:prstGeom prst="rect">
            <a:avLst/>
          </a:prstGeom>
        </p:spPr>
      </p:pic>
      <p:pic>
        <p:nvPicPr>
          <p:cNvPr id="19" name="Graphic 18" descr="Close">
            <a:extLst>
              <a:ext uri="{FF2B5EF4-FFF2-40B4-BE49-F238E27FC236}">
                <a16:creationId xmlns:a16="http://schemas.microsoft.com/office/drawing/2014/main" id="{701EFB76-1321-4466-AF04-96034C2E0C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779" y="6467837"/>
            <a:ext cx="282416" cy="282416"/>
          </a:xfrm>
          <a:prstGeom prst="rect">
            <a:avLst/>
          </a:prstGeom>
        </p:spPr>
      </p:pic>
    </p:spTree>
    <p:extLst>
      <p:ext uri="{BB962C8B-B14F-4D97-AF65-F5344CB8AC3E}">
        <p14:creationId xmlns:p14="http://schemas.microsoft.com/office/powerpoint/2010/main" val="12912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221286" y="82969"/>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8" name="Rectangle 1">
            <a:extLst>
              <a:ext uri="{FF2B5EF4-FFF2-40B4-BE49-F238E27FC236}">
                <a16:creationId xmlns:a16="http://schemas.microsoft.com/office/drawing/2014/main" id="{8AB641FB-C5F4-40B7-8104-F9E83D9C6508}"/>
              </a:ext>
            </a:extLst>
          </p:cNvPr>
          <p:cNvSpPr>
            <a:spLocks noChangeArrowheads="1"/>
          </p:cNvSpPr>
          <p:nvPr/>
        </p:nvSpPr>
        <p:spPr bwMode="auto">
          <a:xfrm>
            <a:off x="234462" y="684908"/>
            <a:ext cx="6588663" cy="4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F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Write</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 the words in each box in the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Helvetica" panose="020B0604020202020204" pitchFamily="34" charset="0"/>
              </a:rPr>
              <a:t>correct order.</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5CD8BA0-0951-4E61-8115-D62E9772B194}"/>
              </a:ext>
            </a:extLst>
          </p:cNvPr>
          <p:cNvGraphicFramePr>
            <a:graphicFrameLocks noGrp="1"/>
          </p:cNvGraphicFramePr>
          <p:nvPr>
            <p:extLst>
              <p:ext uri="{D42A27DB-BD31-4B8C-83A1-F6EECF244321}">
                <p14:modId xmlns:p14="http://schemas.microsoft.com/office/powerpoint/2010/main" val="1188854000"/>
              </p:ext>
            </p:extLst>
          </p:nvPr>
        </p:nvGraphicFramePr>
        <p:xfrm>
          <a:off x="360731" y="1209729"/>
          <a:ext cx="9907733" cy="1923288"/>
        </p:xfrm>
        <a:graphic>
          <a:graphicData uri="http://schemas.openxmlformats.org/drawingml/2006/table">
            <a:tbl>
              <a:tblPr firstRow="1" firstCol="1" bandRow="1"/>
              <a:tblGrid>
                <a:gridCol w="477047">
                  <a:extLst>
                    <a:ext uri="{9D8B030D-6E8A-4147-A177-3AD203B41FA5}">
                      <a16:colId xmlns:a16="http://schemas.microsoft.com/office/drawing/2014/main" val="446294625"/>
                    </a:ext>
                  </a:extLst>
                </a:gridCol>
                <a:gridCol w="2101126">
                  <a:extLst>
                    <a:ext uri="{9D8B030D-6E8A-4147-A177-3AD203B41FA5}">
                      <a16:colId xmlns:a16="http://schemas.microsoft.com/office/drawing/2014/main" val="4208043007"/>
                    </a:ext>
                  </a:extLst>
                </a:gridCol>
                <a:gridCol w="7329560">
                  <a:extLst>
                    <a:ext uri="{9D8B030D-6E8A-4147-A177-3AD203B41FA5}">
                      <a16:colId xmlns:a16="http://schemas.microsoft.com/office/drawing/2014/main" val="25794870"/>
                    </a:ext>
                  </a:extLst>
                </a:gridCol>
              </a:tblGrid>
              <a:tr h="62611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domingo</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tranquilo</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739917"/>
                  </a:ext>
                </a:extLst>
              </a:tr>
              <a:tr h="617220">
                <a:tc>
                  <a:txBody>
                    <a:bodyPr/>
                    <a:lstStyle/>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grandes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unos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pueblos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Correct order:</a:t>
                      </a:r>
                      <a:r>
                        <a:rPr lang="fr-FR" sz="2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_________________________________________</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320915"/>
                  </a:ext>
                </a:extLst>
              </a:tr>
            </a:tbl>
          </a:graphicData>
        </a:graphic>
      </p:graphicFrame>
      <p:sp>
        <p:nvSpPr>
          <p:cNvPr id="7" name="Rectangle 6">
            <a:extLst>
              <a:ext uri="{FF2B5EF4-FFF2-40B4-BE49-F238E27FC236}">
                <a16:creationId xmlns:a16="http://schemas.microsoft.com/office/drawing/2014/main" id="{87A548F0-FDF8-4B89-9CCB-70A78F8067C2}"/>
              </a:ext>
            </a:extLst>
          </p:cNvPr>
          <p:cNvSpPr/>
          <p:nvPr/>
        </p:nvSpPr>
        <p:spPr>
          <a:xfrm>
            <a:off x="234462" y="3289121"/>
            <a:ext cx="9937336"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Write the Spanish for the English given in brackets. </a:t>
            </a:r>
            <a:r>
              <a:rPr kumimoji="0" lang="en-US" sz="2000" b="0" i="0" u="sng"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Use the clues to help you</a:t>
            </a: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B9836F77-C472-4951-8E16-EF5DC2FEBA38}"/>
              </a:ext>
            </a:extLst>
          </p:cNvPr>
          <p:cNvGraphicFramePr>
            <a:graphicFrameLocks noGrp="1"/>
          </p:cNvGraphicFramePr>
          <p:nvPr/>
        </p:nvGraphicFramePr>
        <p:xfrm>
          <a:off x="360730" y="3849759"/>
          <a:ext cx="10179583" cy="2397760"/>
        </p:xfrm>
        <a:graphic>
          <a:graphicData uri="http://schemas.openxmlformats.org/drawingml/2006/table">
            <a:tbl>
              <a:tblPr firstRow="1" firstCol="1" bandRow="1"/>
              <a:tblGrid>
                <a:gridCol w="397123">
                  <a:extLst>
                    <a:ext uri="{9D8B030D-6E8A-4147-A177-3AD203B41FA5}">
                      <a16:colId xmlns:a16="http://schemas.microsoft.com/office/drawing/2014/main" val="369884004"/>
                    </a:ext>
                  </a:extLst>
                </a:gridCol>
                <a:gridCol w="7242765">
                  <a:extLst>
                    <a:ext uri="{9D8B030D-6E8A-4147-A177-3AD203B41FA5}">
                      <a16:colId xmlns:a16="http://schemas.microsoft.com/office/drawing/2014/main" val="502208061"/>
                    </a:ext>
                  </a:extLst>
                </a:gridCol>
                <a:gridCol w="2539695">
                  <a:extLst>
                    <a:ext uri="{9D8B030D-6E8A-4147-A177-3AD203B41FA5}">
                      <a16:colId xmlns:a16="http://schemas.microsoft.com/office/drawing/2014/main" val="651070820"/>
                    </a:ext>
                  </a:extLst>
                </a:gridCol>
              </a:tblGrid>
              <a:tr h="342265">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Clues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9333"/>
                  </a:ext>
                </a:extLst>
              </a:tr>
              <a:tr h="342265">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___________ elegante hoy. (I am)</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a:t>
                      </a:r>
                      <a:r>
                        <a:rPr lang="en-GB" sz="2000" i="1"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estar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201962"/>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___________ una pelota. (you have)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have</a:t>
                      </a:r>
                      <a:r>
                        <a:rPr lang="en-GB" sz="2000" i="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tener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56912"/>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imposibles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(they are)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ser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628449"/>
                  </a:ext>
                </a:extLst>
              </a:tr>
              <a:tr h="342900">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_______________ de Perú. (you are)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ser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076853"/>
                  </a:ext>
                </a:extLst>
              </a:tr>
              <a:tr h="342900">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5.</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en</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Barcelona. (s/he, it is)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be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a:t>
                      </a:r>
                      <a:r>
                        <a:rPr lang="en-GB" sz="2000" i="1"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estar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81434"/>
                  </a:ext>
                </a:extLst>
              </a:tr>
              <a:tr h="342900">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6.</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__________ un amigo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español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 have)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to have</a:t>
                      </a:r>
                      <a:r>
                        <a:rPr lang="en-GB" sz="2000" i="1"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 </a:t>
                      </a:r>
                      <a:r>
                        <a:rPr lang="en-GB" sz="2000" i="1"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tener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591457"/>
                  </a:ext>
                </a:extLst>
              </a:tr>
            </a:tbl>
          </a:graphicData>
        </a:graphic>
      </p:graphicFrame>
      <p:pic>
        <p:nvPicPr>
          <p:cNvPr id="15" name="Picture 2" descr="Pen, Write, Pencil, Writing Tool, Work, Message, Blue">
            <a:extLst>
              <a:ext uri="{FF2B5EF4-FFF2-40B4-BE49-F238E27FC236}">
                <a16:creationId xmlns:a16="http://schemas.microsoft.com/office/drawing/2014/main" id="{7E07BB94-9887-49C3-B69C-0788CFC2E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709" y="1624388"/>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3">
            <a:extLst>
              <a:ext uri="{FF2B5EF4-FFF2-40B4-BE49-F238E27FC236}">
                <a16:creationId xmlns:a16="http://schemas.microsoft.com/office/drawing/2014/main" id="{0364CEA9-2B06-4B01-8058-9FC3989F439A}"/>
              </a:ext>
            </a:extLst>
          </p:cNvPr>
          <p:cNvSpPr txBox="1">
            <a:spLocks/>
          </p:cNvSpPr>
          <p:nvPr/>
        </p:nvSpPr>
        <p:spPr>
          <a:xfrm>
            <a:off x="10931719" y="2549936"/>
            <a:ext cx="1260281" cy="461665"/>
          </a:xfrm>
          <a:prstGeom prst="rect">
            <a:avLst/>
          </a:prstGeom>
          <a:solidFill>
            <a:srgbClr val="92D05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4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11" name="TextBox 10">
            <a:extLst>
              <a:ext uri="{FF2B5EF4-FFF2-40B4-BE49-F238E27FC236}">
                <a16:creationId xmlns:a16="http://schemas.microsoft.com/office/drawing/2014/main" id="{45C5BE0B-553D-4361-898F-855B3EF4DEA7}"/>
              </a:ext>
            </a:extLst>
          </p:cNvPr>
          <p:cNvSpPr txBox="1"/>
          <p:nvPr/>
        </p:nvSpPr>
        <p:spPr>
          <a:xfrm>
            <a:off x="5026130" y="1366535"/>
            <a:ext cx="47319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un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domingo</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tranquilo</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90B229A4-D0A7-46C4-A361-EDB36E9E3745}"/>
              </a:ext>
            </a:extLst>
          </p:cNvPr>
          <p:cNvSpPr txBox="1"/>
          <p:nvPr/>
        </p:nvSpPr>
        <p:spPr>
          <a:xfrm>
            <a:off x="5026130" y="2332728"/>
            <a:ext cx="47319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unos</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pueblos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grandes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222F60DF-AA6F-416F-977D-FDD89451CC18}"/>
              </a:ext>
            </a:extLst>
          </p:cNvPr>
          <p:cNvSpPr txBox="1"/>
          <p:nvPr/>
        </p:nvSpPr>
        <p:spPr>
          <a:xfrm>
            <a:off x="1155195" y="4102074"/>
            <a:ext cx="7196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Soy</a:t>
            </a:r>
          </a:p>
        </p:txBody>
      </p:sp>
      <p:sp>
        <p:nvSpPr>
          <p:cNvPr id="17" name="TextBox 16">
            <a:extLst>
              <a:ext uri="{FF2B5EF4-FFF2-40B4-BE49-F238E27FC236}">
                <a16:creationId xmlns:a16="http://schemas.microsoft.com/office/drawing/2014/main" id="{64E25E86-4AD0-45DA-9AF6-F035CA1D51A5}"/>
              </a:ext>
            </a:extLst>
          </p:cNvPr>
          <p:cNvSpPr txBox="1"/>
          <p:nvPr/>
        </p:nvSpPr>
        <p:spPr>
          <a:xfrm>
            <a:off x="1155195" y="4795044"/>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Son</a:t>
            </a:r>
          </a:p>
        </p:txBody>
      </p:sp>
      <p:sp>
        <p:nvSpPr>
          <p:cNvPr id="18" name="TextBox 17">
            <a:extLst>
              <a:ext uri="{FF2B5EF4-FFF2-40B4-BE49-F238E27FC236}">
                <a16:creationId xmlns:a16="http://schemas.microsoft.com/office/drawing/2014/main" id="{DCB1EB79-6514-44C0-823D-15A28899666D}"/>
              </a:ext>
            </a:extLst>
          </p:cNvPr>
          <p:cNvSpPr txBox="1"/>
          <p:nvPr/>
        </p:nvSpPr>
        <p:spPr>
          <a:xfrm>
            <a:off x="1009625" y="4448559"/>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02A97207-F0E6-45AE-8958-854284CEB3C8}"/>
              </a:ext>
            </a:extLst>
          </p:cNvPr>
          <p:cNvSpPr txBox="1"/>
          <p:nvPr/>
        </p:nvSpPr>
        <p:spPr>
          <a:xfrm>
            <a:off x="1181421" y="5165301"/>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Eres</a:t>
            </a:r>
          </a:p>
        </p:txBody>
      </p:sp>
      <p:sp>
        <p:nvSpPr>
          <p:cNvPr id="20" name="TextBox 19">
            <a:extLst>
              <a:ext uri="{FF2B5EF4-FFF2-40B4-BE49-F238E27FC236}">
                <a16:creationId xmlns:a16="http://schemas.microsoft.com/office/drawing/2014/main" id="{FFC3E769-5BEE-4262-8920-8FFCCCDC358E}"/>
              </a:ext>
            </a:extLst>
          </p:cNvPr>
          <p:cNvSpPr txBox="1"/>
          <p:nvPr/>
        </p:nvSpPr>
        <p:spPr>
          <a:xfrm>
            <a:off x="1155195" y="5475577"/>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Está</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1C456EA1-6144-4FD3-BABF-883268DA2273}"/>
              </a:ext>
            </a:extLst>
          </p:cNvPr>
          <p:cNvSpPr txBox="1"/>
          <p:nvPr/>
        </p:nvSpPr>
        <p:spPr>
          <a:xfrm>
            <a:off x="728420" y="5834959"/>
            <a:ext cx="1813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Tenemos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818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en, Write, Pencil, Writing Tool, Work, Message, Blue">
            <a:extLst>
              <a:ext uri="{FF2B5EF4-FFF2-40B4-BE49-F238E27FC236}">
                <a16:creationId xmlns:a16="http://schemas.microsoft.com/office/drawing/2014/main" id="{F822FD64-B101-4B75-9404-68D036FE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B6F84E-A331-4263-845A-26B532BD1E5E}"/>
              </a:ext>
            </a:extLst>
          </p:cNvPr>
          <p:cNvSpPr>
            <a:spLocks noGrp="1"/>
          </p:cNvSpPr>
          <p:nvPr>
            <p:ph type="title"/>
          </p:nvPr>
        </p:nvSpPr>
        <p:spPr>
          <a:xfrm>
            <a:off x="10931719" y="1042412"/>
            <a:ext cx="1260281" cy="461665"/>
          </a:xfrm>
          <a:solidFill>
            <a:srgbClr val="92D050"/>
          </a:solidFill>
        </p:spPr>
        <p:txBody>
          <a:bodyPr>
            <a:normAutofit/>
          </a:bodyPr>
          <a:lstStyle/>
          <a:p>
            <a:pPr algn="ctr"/>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FF8860C7-B15D-4168-A522-7FCA902ADF16}"/>
              </a:ext>
            </a:extLst>
          </p:cNvPr>
          <p:cNvSpPr/>
          <p:nvPr/>
        </p:nvSpPr>
        <p:spPr>
          <a:xfrm>
            <a:off x="292443" y="217453"/>
            <a:ext cx="10831266" cy="79989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H</a:t>
            </a:r>
            <a:r>
              <a:rPr kumimoji="0" lang="en-GB" sz="24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Write the Spanish article ‘</a:t>
            </a:r>
            <a:r>
              <a:rPr kumimoji="0" lang="en-GB"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a</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or ‘</a:t>
            </a:r>
            <a:r>
              <a:rPr kumimoji="0" lang="en-GB"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some</a:t>
            </a:r>
            <a:r>
              <a:rPr kumimoji="0" lang="en-GB"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The gender (and number) of the noun is provided.</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ED806EE-AAA0-4B7F-BB65-7828987682AB}"/>
              </a:ext>
            </a:extLst>
          </p:cNvPr>
          <p:cNvGraphicFramePr>
            <a:graphicFrameLocks noGrp="1"/>
          </p:cNvGraphicFramePr>
          <p:nvPr/>
        </p:nvGraphicFramePr>
        <p:xfrm>
          <a:off x="292443" y="1097671"/>
          <a:ext cx="6836410" cy="1369060"/>
        </p:xfrm>
        <a:graphic>
          <a:graphicData uri="http://schemas.openxmlformats.org/drawingml/2006/table">
            <a:tbl>
              <a:tblPr firstRow="1" firstCol="1" bandRow="1"/>
              <a:tblGrid>
                <a:gridCol w="355358">
                  <a:extLst>
                    <a:ext uri="{9D8B030D-6E8A-4147-A177-3AD203B41FA5}">
                      <a16:colId xmlns:a16="http://schemas.microsoft.com/office/drawing/2014/main" val="1158933331"/>
                    </a:ext>
                  </a:extLst>
                </a:gridCol>
                <a:gridCol w="6481052">
                  <a:extLst>
                    <a:ext uri="{9D8B030D-6E8A-4147-A177-3AD203B41FA5}">
                      <a16:colId xmlns:a16="http://schemas.microsoft.com/office/drawing/2014/main" val="2006198327"/>
                    </a:ext>
                  </a:extLst>
                </a:gridCol>
              </a:tblGrid>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  _______ puerta. (f)</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721043"/>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_tradnl"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Hay ________ montañas. (fpl)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39036"/>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Son ________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barcos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mpl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56197"/>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Hay ________ animal. (m)</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62254"/>
                  </a:ext>
                </a:extLst>
              </a:tr>
            </a:tbl>
          </a:graphicData>
        </a:graphic>
      </p:graphicFrame>
      <p:sp>
        <p:nvSpPr>
          <p:cNvPr id="5" name="Rectangle 4">
            <a:extLst>
              <a:ext uri="{FF2B5EF4-FFF2-40B4-BE49-F238E27FC236}">
                <a16:creationId xmlns:a16="http://schemas.microsoft.com/office/drawing/2014/main" id="{7A1ABC08-9CBB-4801-8607-C12D77D26B15}"/>
              </a:ext>
            </a:extLst>
          </p:cNvPr>
          <p:cNvSpPr/>
          <p:nvPr/>
        </p:nvSpPr>
        <p:spPr>
          <a:xfrm>
            <a:off x="292442" y="2770119"/>
            <a:ext cx="11434119" cy="40453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I </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Write the Spanish article ‘</a:t>
            </a:r>
            <a:r>
              <a:rPr kumimoji="0" lang="en-US" sz="2000" b="1"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the</a:t>
            </a:r>
            <a:r>
              <a:rPr kumimoji="0" lang="en-US" sz="2000" b="0" i="0" u="none" strike="noStrike" kern="1200" cap="none" spc="0" normalizeH="0" baseline="0" noProof="0" dirty="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  The gender (and number) of the noun is provided.</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D905012-D438-4964-8961-EBBB61F38491}"/>
              </a:ext>
            </a:extLst>
          </p:cNvPr>
          <p:cNvGraphicFramePr>
            <a:graphicFrameLocks noGrp="1"/>
          </p:cNvGraphicFramePr>
          <p:nvPr/>
        </p:nvGraphicFramePr>
        <p:xfrm>
          <a:off x="292442" y="3478041"/>
          <a:ext cx="6836410" cy="1369060"/>
        </p:xfrm>
        <a:graphic>
          <a:graphicData uri="http://schemas.openxmlformats.org/drawingml/2006/table">
            <a:tbl>
              <a:tblPr firstRow="1" firstCol="1" bandRow="1"/>
              <a:tblGrid>
                <a:gridCol w="355358">
                  <a:extLst>
                    <a:ext uri="{9D8B030D-6E8A-4147-A177-3AD203B41FA5}">
                      <a16:colId xmlns:a16="http://schemas.microsoft.com/office/drawing/2014/main" val="3989940271"/>
                    </a:ext>
                  </a:extLst>
                </a:gridCol>
                <a:gridCol w="6481052">
                  <a:extLst>
                    <a:ext uri="{9D8B030D-6E8A-4147-A177-3AD203B41FA5}">
                      <a16:colId xmlns:a16="http://schemas.microsoft.com/office/drawing/2014/main" val="3943623833"/>
                    </a:ext>
                  </a:extLst>
                </a:gridCol>
              </a:tblGrid>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regalo (m) fantástico.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570763"/>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cartas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fpl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bonitas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9695"/>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hoteles</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mpl</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perfectos.</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710803"/>
                  </a:ext>
                </a:extLst>
              </a:tr>
              <a:tr h="342265">
                <a:tc>
                  <a:txBody>
                    <a:bodyPr/>
                    <a:lstStyle/>
                    <a:p>
                      <a:pPr>
                        <a:lnSpc>
                          <a:spcPct val="107000"/>
                        </a:lnSpc>
                        <a:spcAft>
                          <a:spcPts val="0"/>
                        </a:spcAft>
                      </a:pPr>
                      <a:r>
                        <a:rPr lang="en-GB"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_____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cámara</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(f) rara.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351754"/>
                  </a:ext>
                </a:extLst>
              </a:tr>
            </a:tbl>
          </a:graphicData>
        </a:graphic>
      </p:graphicFrame>
      <p:sp>
        <p:nvSpPr>
          <p:cNvPr id="9" name="TextBox 8">
            <a:extLst>
              <a:ext uri="{FF2B5EF4-FFF2-40B4-BE49-F238E27FC236}">
                <a16:creationId xmlns:a16="http://schemas.microsoft.com/office/drawing/2014/main" id="{1A072C63-8BD4-407E-84BB-B560D9A0237D}"/>
              </a:ext>
            </a:extLst>
          </p:cNvPr>
          <p:cNvSpPr txBox="1"/>
          <p:nvPr/>
        </p:nvSpPr>
        <p:spPr>
          <a:xfrm>
            <a:off x="1201690" y="1017352"/>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una</a:t>
            </a:r>
          </a:p>
        </p:txBody>
      </p:sp>
      <p:sp>
        <p:nvSpPr>
          <p:cNvPr id="10" name="TextBox 9">
            <a:extLst>
              <a:ext uri="{FF2B5EF4-FFF2-40B4-BE49-F238E27FC236}">
                <a16:creationId xmlns:a16="http://schemas.microsoft.com/office/drawing/2014/main" id="{41AEB895-C32E-4B06-8DB6-A2A175F9122F}"/>
              </a:ext>
            </a:extLst>
          </p:cNvPr>
          <p:cNvSpPr txBox="1"/>
          <p:nvPr/>
        </p:nvSpPr>
        <p:spPr>
          <a:xfrm>
            <a:off x="1341174" y="1355586"/>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unas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739592D3-44B5-44F7-92AA-C9E59FE5FF22}"/>
              </a:ext>
            </a:extLst>
          </p:cNvPr>
          <p:cNvSpPr txBox="1"/>
          <p:nvPr/>
        </p:nvSpPr>
        <p:spPr>
          <a:xfrm>
            <a:off x="1341174" y="1722175"/>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unos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D44A0EF-40E1-446A-B459-A1BD3B26F5E3}"/>
              </a:ext>
            </a:extLst>
          </p:cNvPr>
          <p:cNvSpPr txBox="1"/>
          <p:nvPr/>
        </p:nvSpPr>
        <p:spPr>
          <a:xfrm>
            <a:off x="1341174" y="2051589"/>
            <a:ext cx="13869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un</a:t>
            </a:r>
          </a:p>
        </p:txBody>
      </p:sp>
      <p:sp>
        <p:nvSpPr>
          <p:cNvPr id="13" name="TextBox 12">
            <a:extLst>
              <a:ext uri="{FF2B5EF4-FFF2-40B4-BE49-F238E27FC236}">
                <a16:creationId xmlns:a16="http://schemas.microsoft.com/office/drawing/2014/main" id="{ECC1DC38-857A-4C2D-81A4-D9E0CD33A647}"/>
              </a:ext>
            </a:extLst>
          </p:cNvPr>
          <p:cNvSpPr txBox="1"/>
          <p:nvPr/>
        </p:nvSpPr>
        <p:spPr>
          <a:xfrm>
            <a:off x="647707" y="3414243"/>
            <a:ext cx="6934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El</a:t>
            </a:r>
          </a:p>
        </p:txBody>
      </p:sp>
      <p:sp>
        <p:nvSpPr>
          <p:cNvPr id="14" name="TextBox 13">
            <a:extLst>
              <a:ext uri="{FF2B5EF4-FFF2-40B4-BE49-F238E27FC236}">
                <a16:creationId xmlns:a16="http://schemas.microsoft.com/office/drawing/2014/main" id="{4F25A41B-3223-4C0C-9B62-ECAF6E03BD3A}"/>
              </a:ext>
            </a:extLst>
          </p:cNvPr>
          <p:cNvSpPr txBox="1"/>
          <p:nvPr/>
        </p:nvSpPr>
        <p:spPr>
          <a:xfrm>
            <a:off x="647707" y="3756610"/>
            <a:ext cx="6934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0066"/>
                </a:solidFill>
                <a:latin typeface="Century Gothic" panose="020B0502020202020204" pitchFamily="34" charset="0"/>
              </a:rPr>
              <a:t>Las</a:t>
            </a:r>
            <a:endPar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7799E93A-5F11-4572-A8A0-A0BCC5C3CB4B}"/>
              </a:ext>
            </a:extLst>
          </p:cNvPr>
          <p:cNvSpPr txBox="1"/>
          <p:nvPr/>
        </p:nvSpPr>
        <p:spPr>
          <a:xfrm>
            <a:off x="647707" y="4115498"/>
            <a:ext cx="6934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Los</a:t>
            </a:r>
          </a:p>
        </p:txBody>
      </p:sp>
      <p:sp>
        <p:nvSpPr>
          <p:cNvPr id="16" name="TextBox 15">
            <a:extLst>
              <a:ext uri="{FF2B5EF4-FFF2-40B4-BE49-F238E27FC236}">
                <a16:creationId xmlns:a16="http://schemas.microsoft.com/office/drawing/2014/main" id="{76A014BB-5791-473A-9422-E31DE0B84F13}"/>
              </a:ext>
            </a:extLst>
          </p:cNvPr>
          <p:cNvSpPr txBox="1"/>
          <p:nvPr/>
        </p:nvSpPr>
        <p:spPr>
          <a:xfrm>
            <a:off x="647706" y="4449234"/>
            <a:ext cx="6934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La</a:t>
            </a:r>
          </a:p>
        </p:txBody>
      </p:sp>
    </p:spTree>
    <p:extLst>
      <p:ext uri="{BB962C8B-B14F-4D97-AF65-F5344CB8AC3E}">
        <p14:creationId xmlns:p14="http://schemas.microsoft.com/office/powerpoint/2010/main" val="599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2B97306D-7934-4B0B-853E-50B263C92502}"/>
              </a:ext>
            </a:extLst>
          </p:cNvPr>
          <p:cNvGraphicFramePr>
            <a:graphicFrameLocks noGrp="1"/>
          </p:cNvGraphicFramePr>
          <p:nvPr>
            <p:extLst>
              <p:ext uri="{D42A27DB-BD31-4B8C-83A1-F6EECF244321}">
                <p14:modId xmlns:p14="http://schemas.microsoft.com/office/powerpoint/2010/main" val="1061717705"/>
              </p:ext>
            </p:extLst>
          </p:nvPr>
        </p:nvGraphicFramePr>
        <p:xfrm>
          <a:off x="549965" y="2748028"/>
          <a:ext cx="11092069" cy="3733738"/>
        </p:xfrm>
        <a:graphic>
          <a:graphicData uri="http://schemas.openxmlformats.org/drawingml/2006/table">
            <a:tbl>
              <a:tblPr firstRow="1" firstCol="1" bandRow="1"/>
              <a:tblGrid>
                <a:gridCol w="1692234">
                  <a:extLst>
                    <a:ext uri="{9D8B030D-6E8A-4147-A177-3AD203B41FA5}">
                      <a16:colId xmlns:a16="http://schemas.microsoft.com/office/drawing/2014/main" val="3187160654"/>
                    </a:ext>
                  </a:extLst>
                </a:gridCol>
                <a:gridCol w="2637106">
                  <a:extLst>
                    <a:ext uri="{9D8B030D-6E8A-4147-A177-3AD203B41FA5}">
                      <a16:colId xmlns:a16="http://schemas.microsoft.com/office/drawing/2014/main" val="422821616"/>
                    </a:ext>
                  </a:extLst>
                </a:gridCol>
                <a:gridCol w="2190547">
                  <a:extLst>
                    <a:ext uri="{9D8B030D-6E8A-4147-A177-3AD203B41FA5}">
                      <a16:colId xmlns:a16="http://schemas.microsoft.com/office/drawing/2014/main" val="3092407455"/>
                    </a:ext>
                  </a:extLst>
                </a:gridCol>
                <a:gridCol w="2286091">
                  <a:extLst>
                    <a:ext uri="{9D8B030D-6E8A-4147-A177-3AD203B41FA5}">
                      <a16:colId xmlns:a16="http://schemas.microsoft.com/office/drawing/2014/main" val="2836081537"/>
                    </a:ext>
                  </a:extLst>
                </a:gridCol>
                <a:gridCol w="2286091">
                  <a:extLst>
                    <a:ext uri="{9D8B030D-6E8A-4147-A177-3AD203B41FA5}">
                      <a16:colId xmlns:a16="http://schemas.microsoft.com/office/drawing/2014/main" val="665406593"/>
                    </a:ext>
                  </a:extLst>
                </a:gridCol>
              </a:tblGrid>
              <a:tr h="197485">
                <a:tc>
                  <a:txBody>
                    <a:bodyPr/>
                    <a:lstStyle/>
                    <a:p>
                      <a:pPr algn="l">
                        <a:lnSpc>
                          <a:spcPct val="107000"/>
                        </a:lnSpc>
                        <a:spcAft>
                          <a:spcPts val="0"/>
                        </a:spcAft>
                      </a:pPr>
                      <a:r>
                        <a:rPr lang="en-US"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069445"/>
                  </a:ext>
                </a:extLst>
              </a:tr>
              <a:tr h="197485">
                <a:tc rowSpan="2">
                  <a:txBody>
                    <a:bodyPr/>
                    <a:lstStyle/>
                    <a:p>
                      <a:pPr algn="l">
                        <a:lnSpc>
                          <a:spcPct val="107000"/>
                        </a:lnSpc>
                        <a:spcAft>
                          <a:spcPts val="0"/>
                        </a:spcAft>
                      </a:pPr>
                      <a:r>
                        <a:rPr lang="en-US"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dirty="0" err="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Ej</a:t>
                      </a: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10</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18</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8</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28</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48093714"/>
                  </a:ext>
                </a:extLst>
              </a:tr>
              <a:tr h="13335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767488"/>
                  </a:ext>
                </a:extLst>
              </a:tr>
              <a:tr h="197485">
                <a:tc rowSpan="2">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1.</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there is/are</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have</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be (trait)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be </a:t>
                      </a:r>
                      <a:r>
                        <a:rPr lang="fr-FR" sz="12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(state, location)</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234554256"/>
                  </a:ext>
                </a:extLst>
              </a:tr>
              <a:tr h="12827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85202"/>
                  </a:ext>
                </a:extLst>
              </a:tr>
              <a:tr h="197485">
                <a:tc rowSpan="2">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2.</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happy</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difficult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February</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1161622"/>
                  </a:ext>
                </a:extLst>
              </a:tr>
              <a:tr h="12827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81579"/>
                  </a:ext>
                </a:extLst>
              </a:tr>
              <a:tr h="197485">
                <a:tc rowSpan="2">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which</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when</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who</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578788903"/>
                  </a:ext>
                </a:extLst>
              </a:tr>
              <a:tr h="128270">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573799"/>
                  </a:ext>
                </a:extLst>
              </a:tr>
            </a:tbl>
          </a:graphicData>
        </a:graphic>
      </p:graphicFrame>
      <p:sp>
        <p:nvSpPr>
          <p:cNvPr id="7" name="Rectangle 6">
            <a:extLst>
              <a:ext uri="{FF2B5EF4-FFF2-40B4-BE49-F238E27FC236}">
                <a16:creationId xmlns:a16="http://schemas.microsoft.com/office/drawing/2014/main" id="{5064AD82-C920-4696-B0E2-374B002B45AD}"/>
              </a:ext>
            </a:extLst>
          </p:cNvPr>
          <p:cNvSpPr/>
          <p:nvPr/>
        </p:nvSpPr>
        <p:spPr>
          <a:xfrm>
            <a:off x="221286" y="1991184"/>
            <a:ext cx="11970714"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For each question, put a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 English meaning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that matches what you hear.</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sp>
        <p:nvSpPr>
          <p:cNvPr id="25" name="Rectangle 24">
            <a:extLst>
              <a:ext uri="{FF2B5EF4-FFF2-40B4-BE49-F238E27FC236}">
                <a16:creationId xmlns:a16="http://schemas.microsoft.com/office/drawing/2014/main" id="{7CF744EA-E14F-47FB-87E0-CB3516B2AB46}"/>
              </a:ext>
            </a:extLst>
          </p:cNvPr>
          <p:cNvSpPr/>
          <p:nvPr/>
        </p:nvSpPr>
        <p:spPr>
          <a:xfrm>
            <a:off x="1103384" y="438404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26" name="Rectangle 25">
            <a:extLst>
              <a:ext uri="{FF2B5EF4-FFF2-40B4-BE49-F238E27FC236}">
                <a16:creationId xmlns:a16="http://schemas.microsoft.com/office/drawing/2014/main" id="{6C501E43-1ED9-43FC-8DA3-D2FA59389E80}"/>
              </a:ext>
            </a:extLst>
          </p:cNvPr>
          <p:cNvSpPr/>
          <p:nvPr/>
        </p:nvSpPr>
        <p:spPr>
          <a:xfrm>
            <a:off x="1103383" y="509240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27" name="Rectangle 26">
            <a:extLst>
              <a:ext uri="{FF2B5EF4-FFF2-40B4-BE49-F238E27FC236}">
                <a16:creationId xmlns:a16="http://schemas.microsoft.com/office/drawing/2014/main" id="{AB289FE0-3CBB-47AA-8EA9-6C40541C3370}"/>
              </a:ext>
            </a:extLst>
          </p:cNvPr>
          <p:cNvSpPr/>
          <p:nvPr/>
        </p:nvSpPr>
        <p:spPr>
          <a:xfrm>
            <a:off x="1103382" y="589332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31" name="Rectangle 30">
            <a:extLst>
              <a:ext uri="{FF2B5EF4-FFF2-40B4-BE49-F238E27FC236}">
                <a16:creationId xmlns:a16="http://schemas.microsoft.com/office/drawing/2014/main" id="{300E9D9A-80FD-4E4A-8C12-9E4E6BA1DC43}"/>
              </a:ext>
            </a:extLst>
          </p:cNvPr>
          <p:cNvSpPr/>
          <p:nvPr/>
        </p:nvSpPr>
        <p:spPr>
          <a:xfrm>
            <a:off x="1105289" y="345625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extLst>
              <a:ext uri="{FF2B5EF4-FFF2-40B4-BE49-F238E27FC236}">
                <a16:creationId xmlns:a16="http://schemas.microsoft.com/office/drawing/2014/main" id="{6548AD24-034C-4858-A856-6FA9F6A847C0}"/>
              </a:ext>
            </a:extLst>
          </p:cNvPr>
          <p:cNvSpPr>
            <a:spLocks noChangeArrowheads="1"/>
          </p:cNvSpPr>
          <p:nvPr/>
        </p:nvSpPr>
        <p:spPr bwMode="auto">
          <a:xfrm>
            <a:off x="1490869" y="790855"/>
            <a:ext cx="93137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entury Gothic" panose="020B0502020202020204" pitchFamily="34" charset="0"/>
              </a:rPr>
              <a:t>At home,</a:t>
            </a:r>
            <a:r>
              <a:rPr kumimoji="0" lang="en-GB" altLang="en-US" sz="2000" b="1" i="0" u="none" strike="noStrike" cap="none" normalizeH="0" baseline="0" dirty="0">
                <a:ln>
                  <a:noFill/>
                </a:ln>
                <a:solidFill>
                  <a:srgbClr val="002060"/>
                </a:solidFill>
                <a:effectLst/>
                <a:latin typeface="Century Gothic" panose="020B0502020202020204" pitchFamily="34" charset="0"/>
              </a:rPr>
              <a:t> Apo</a:t>
            </a:r>
            <a:r>
              <a:rPr kumimoji="0" lang="en-GB" altLang="en-US" sz="2000" b="0" i="0" u="none" strike="noStrike" cap="none" normalizeH="0" baseline="0" dirty="0">
                <a:ln>
                  <a:noFill/>
                </a:ln>
                <a:solidFill>
                  <a:srgbClr val="002060"/>
                </a:solidFill>
                <a:effectLst/>
                <a:latin typeface="Century Gothic" panose="020B0502020202020204" pitchFamily="34" charset="0"/>
              </a:rPr>
              <a:t> speaks </a:t>
            </a:r>
            <a:r>
              <a:rPr lang="en-GB" altLang="en-US" sz="2000" dirty="0">
                <a:solidFill>
                  <a:srgbClr val="002060"/>
                </a:solidFill>
                <a:latin typeface="Century Gothic" panose="020B0502020202020204" pitchFamily="34" charset="0"/>
              </a:rPr>
              <a:t>Quechua</a:t>
            </a:r>
            <a:r>
              <a:rPr kumimoji="0" lang="en-GB" altLang="en-US" sz="2000" b="0" i="0" u="none" strike="noStrike" cap="none" normalizeH="0" baseline="0" dirty="0">
                <a:ln>
                  <a:noFill/>
                </a:ln>
                <a:solidFill>
                  <a:srgbClr val="002060"/>
                </a:solidFill>
                <a:effectLst/>
                <a:latin typeface="Century Gothic" panose="020B0502020202020204" pitchFamily="34" charset="0"/>
              </a:rPr>
              <a:t>, a language spoken by many people from Peru, Bolivia and Ecuador. He is learning Spanish at school, like you.  </a:t>
            </a:r>
            <a:r>
              <a:rPr kumimoji="0" lang="en-GB" altLang="en-US" sz="2000" b="0" i="0" u="none" strike="noStrike" cap="none" normalizeH="0" baseline="0" dirty="0">
                <a:ln>
                  <a:noFill/>
                </a:ln>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Help Apo by answering the questions in this quiz. </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group of stuffed animals&#10;&#10;Description automatically generated with low confidence">
            <a:extLst>
              <a:ext uri="{FF2B5EF4-FFF2-40B4-BE49-F238E27FC236}">
                <a16:creationId xmlns:a16="http://schemas.microsoft.com/office/drawing/2014/main" id="{7A2E582D-F595-47AB-95CE-2C331504652D}"/>
              </a:ext>
            </a:extLst>
          </p:cNvPr>
          <p:cNvPicPr>
            <a:picLocks noChangeAspect="1"/>
          </p:cNvPicPr>
          <p:nvPr/>
        </p:nvPicPr>
        <p:blipFill rotWithShape="1">
          <a:blip r:embed="rId4">
            <a:extLst>
              <a:ext uri="{28A0092B-C50C-407E-A947-70E740481C1C}">
                <a14:useLocalDpi xmlns:a14="http://schemas.microsoft.com/office/drawing/2010/main" val="0"/>
              </a:ext>
            </a:extLst>
          </a:blip>
          <a:srcRect l="33557" r="34904"/>
          <a:stretch/>
        </p:blipFill>
        <p:spPr>
          <a:xfrm>
            <a:off x="515170" y="577471"/>
            <a:ext cx="821966" cy="1303116"/>
          </a:xfrm>
          <a:prstGeom prst="rect">
            <a:avLst/>
          </a:prstGeom>
        </p:spPr>
      </p:pic>
    </p:spTree>
    <p:extLst>
      <p:ext uri="{BB962C8B-B14F-4D97-AF65-F5344CB8AC3E}">
        <p14:creationId xmlns:p14="http://schemas.microsoft.com/office/powerpoint/2010/main" val="334741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2B97306D-7934-4B0B-853E-50B263C92502}"/>
              </a:ext>
            </a:extLst>
          </p:cNvPr>
          <p:cNvGraphicFramePr>
            <a:graphicFrameLocks noGrp="1"/>
          </p:cNvGraphicFramePr>
          <p:nvPr>
            <p:extLst>
              <p:ext uri="{D42A27DB-BD31-4B8C-83A1-F6EECF244321}">
                <p14:modId xmlns:p14="http://schemas.microsoft.com/office/powerpoint/2010/main" val="2970685469"/>
              </p:ext>
            </p:extLst>
          </p:nvPr>
        </p:nvGraphicFramePr>
        <p:xfrm>
          <a:off x="549965" y="1789308"/>
          <a:ext cx="11092069" cy="4882473"/>
        </p:xfrm>
        <a:graphic>
          <a:graphicData uri="http://schemas.openxmlformats.org/drawingml/2006/table">
            <a:tbl>
              <a:tblPr firstRow="1" firstCol="1" bandRow="1"/>
              <a:tblGrid>
                <a:gridCol w="2164670">
                  <a:extLst>
                    <a:ext uri="{9D8B030D-6E8A-4147-A177-3AD203B41FA5}">
                      <a16:colId xmlns:a16="http://schemas.microsoft.com/office/drawing/2014/main" val="3187160654"/>
                    </a:ext>
                  </a:extLst>
                </a:gridCol>
                <a:gridCol w="2164670">
                  <a:extLst>
                    <a:ext uri="{9D8B030D-6E8A-4147-A177-3AD203B41FA5}">
                      <a16:colId xmlns:a16="http://schemas.microsoft.com/office/drawing/2014/main" val="422821616"/>
                    </a:ext>
                  </a:extLst>
                </a:gridCol>
                <a:gridCol w="2190547">
                  <a:extLst>
                    <a:ext uri="{9D8B030D-6E8A-4147-A177-3AD203B41FA5}">
                      <a16:colId xmlns:a16="http://schemas.microsoft.com/office/drawing/2014/main" val="3092407455"/>
                    </a:ext>
                  </a:extLst>
                </a:gridCol>
                <a:gridCol w="2286091">
                  <a:extLst>
                    <a:ext uri="{9D8B030D-6E8A-4147-A177-3AD203B41FA5}">
                      <a16:colId xmlns:a16="http://schemas.microsoft.com/office/drawing/2014/main" val="2836081537"/>
                    </a:ext>
                  </a:extLst>
                </a:gridCol>
                <a:gridCol w="2286091">
                  <a:extLst>
                    <a:ext uri="{9D8B030D-6E8A-4147-A177-3AD203B41FA5}">
                      <a16:colId xmlns:a16="http://schemas.microsoft.com/office/drawing/2014/main" val="665406593"/>
                    </a:ext>
                  </a:extLst>
                </a:gridCol>
              </a:tblGrid>
              <a:tr h="518372">
                <a:tc>
                  <a:txBody>
                    <a:bodyPr/>
                    <a:lstStyle/>
                    <a:p>
                      <a:pPr algn="l">
                        <a:lnSpc>
                          <a:spcPct val="107000"/>
                        </a:lnSpc>
                        <a:spcAft>
                          <a:spcPts val="0"/>
                        </a:spcAft>
                      </a:pPr>
                      <a:r>
                        <a:rPr lang="en-US"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069445"/>
                  </a:ext>
                </a:extLst>
              </a:tr>
              <a:tr h="518372">
                <a:tc rowSpan="2">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play</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eat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learn</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to talk</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94491986"/>
                  </a:ext>
                </a:extLst>
              </a:tr>
              <a:tr h="561797">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614602"/>
                  </a:ext>
                </a:extLst>
              </a:tr>
              <a:tr h="518372">
                <a:tc rowSpan="2">
                  <a:txBody>
                    <a:bodyPr/>
                    <a:lstStyle/>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5.</a:t>
                      </a:r>
                      <a:endParaRPr lang="en-GB" sz="24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12</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30</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20</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11</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96004296"/>
                  </a:ext>
                </a:extLst>
              </a:tr>
              <a:tr h="561797">
                <a:tc vMerge="1">
                  <a:txBody>
                    <a:bodyPr/>
                    <a:lstStyle/>
                    <a:p>
                      <a:endParaRPr lang="en-GB"/>
                    </a:p>
                  </a:txBody>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695266"/>
                  </a:ext>
                </a:extLst>
              </a:tr>
              <a:tr h="518372">
                <a:tc rowSpan="2">
                  <a:txBody>
                    <a:bodyPr/>
                    <a:lstStyle/>
                    <a:p>
                      <a:pPr algn="l">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6.</a:t>
                      </a: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park</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square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door</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bridge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5075424"/>
                  </a:ext>
                </a:extLst>
              </a:tr>
              <a:tr h="561797">
                <a:tc vMerge="1">
                  <a:txBody>
                    <a:bodyPr/>
                    <a:lstStyle/>
                    <a:p>
                      <a:endParaRPr lang="en-GB"/>
                    </a:p>
                  </a:txBody>
                  <a:tcPr/>
                </a:tc>
                <a:tc>
                  <a:txBody>
                    <a:bodyPr/>
                    <a:lstStyle/>
                    <a:p>
                      <a:pPr algn="ctr">
                        <a:lnSpc>
                          <a:spcPct val="107000"/>
                        </a:lnSpc>
                        <a:spcAft>
                          <a:spcPts val="0"/>
                        </a:spcAft>
                      </a:pPr>
                      <a:r>
                        <a:rPr lang="en-GB" sz="24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016009"/>
                  </a:ext>
                </a:extLst>
              </a:tr>
              <a:tr h="561797">
                <a:tc rowSpan="2">
                  <a:txBody>
                    <a:bodyPr/>
                    <a:lstStyle/>
                    <a:p>
                      <a:pPr algn="ctr">
                        <a:lnSpc>
                          <a:spcPct val="107000"/>
                        </a:lnSpc>
                        <a:spcAft>
                          <a:spcPts val="0"/>
                        </a:spcAft>
                      </a:pP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exercise</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exhibition</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show</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chair</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82543852"/>
                  </a:ext>
                </a:extLst>
              </a:tr>
              <a:tr h="561797">
                <a:tc vMerge="1">
                  <a:txBody>
                    <a:bodyPr/>
                    <a:lstStyle/>
                    <a:p>
                      <a:pPr algn="ctr">
                        <a:lnSpc>
                          <a:spcPct val="107000"/>
                        </a:lnSpc>
                        <a:spcAft>
                          <a:spcPts val="0"/>
                        </a:spcAft>
                      </a:pPr>
                      <a:endParaRPr lang="en-GB" sz="24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solidFill>
                            <a:srgbClr val="1F4E79"/>
                          </a:solidFill>
                          <a:effectLst/>
                          <a:latin typeface="Segoe UI Symbol" panose="020B0502040204020203" pitchFamily="34" charset="0"/>
                          <a:ea typeface="DengXian" panose="02010600030101010101" pitchFamily="2" charset="-122"/>
                          <a:cs typeface="Segoe UI Symbol" panose="020B0502040204020203" pitchFamily="34" charset="0"/>
                        </a:rPr>
                        <a:t>☐</a:t>
                      </a:r>
                      <a:endParaRPr lang="en-GB"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04108"/>
                  </a:ext>
                </a:extLst>
              </a:tr>
            </a:tbl>
          </a:graphicData>
        </a:graphic>
      </p:graphicFrame>
      <p:sp>
        <p:nvSpPr>
          <p:cNvPr id="8" name="Rectangle 7">
            <a:extLst>
              <a:ext uri="{FF2B5EF4-FFF2-40B4-BE49-F238E27FC236}">
                <a16:creationId xmlns:a16="http://schemas.microsoft.com/office/drawing/2014/main" id="{065BDAF5-74DD-4440-8681-CF52DFECEC81}"/>
              </a:ext>
            </a:extLst>
          </p:cNvPr>
          <p:cNvSpPr/>
          <p:nvPr/>
        </p:nvSpPr>
        <p:spPr>
          <a:xfrm>
            <a:off x="221286" y="1063981"/>
            <a:ext cx="11970714"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For each question, put a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cross (x)</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 English meaning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that matches what you hear.</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sp>
        <p:nvSpPr>
          <p:cNvPr id="9" name="Rectangle 8">
            <a:extLst>
              <a:ext uri="{FF2B5EF4-FFF2-40B4-BE49-F238E27FC236}">
                <a16:creationId xmlns:a16="http://schemas.microsoft.com/office/drawing/2014/main" id="{F4AB4C7B-3669-4704-A145-5FB93E424FBB}"/>
              </a:ext>
            </a:extLst>
          </p:cNvPr>
          <p:cNvSpPr/>
          <p:nvPr/>
        </p:nvSpPr>
        <p:spPr>
          <a:xfrm>
            <a:off x="1337136" y="272067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0" name="Rectangle 9">
            <a:extLst>
              <a:ext uri="{FF2B5EF4-FFF2-40B4-BE49-F238E27FC236}">
                <a16:creationId xmlns:a16="http://schemas.microsoft.com/office/drawing/2014/main" id="{1506FE46-3464-4A18-905B-44CFB5C87AA4}"/>
              </a:ext>
            </a:extLst>
          </p:cNvPr>
          <p:cNvSpPr/>
          <p:nvPr/>
        </p:nvSpPr>
        <p:spPr>
          <a:xfrm>
            <a:off x="1337135" y="372626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11" name="Rectangle 10">
            <a:extLst>
              <a:ext uri="{FF2B5EF4-FFF2-40B4-BE49-F238E27FC236}">
                <a16:creationId xmlns:a16="http://schemas.microsoft.com/office/drawing/2014/main" id="{A5096ADA-87DF-4DC8-8CCD-B3C9ED27E42C}"/>
              </a:ext>
            </a:extLst>
          </p:cNvPr>
          <p:cNvSpPr/>
          <p:nvPr/>
        </p:nvSpPr>
        <p:spPr>
          <a:xfrm>
            <a:off x="1337134" y="473186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3" name="Rectangle 12">
            <a:extLst>
              <a:ext uri="{FF2B5EF4-FFF2-40B4-BE49-F238E27FC236}">
                <a16:creationId xmlns:a16="http://schemas.microsoft.com/office/drawing/2014/main" id="{DDCDA99A-365B-46E5-8510-5A9CEBAB3494}"/>
              </a:ext>
            </a:extLst>
          </p:cNvPr>
          <p:cNvSpPr/>
          <p:nvPr/>
        </p:nvSpPr>
        <p:spPr>
          <a:xfrm>
            <a:off x="1337134" y="5803854"/>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8</a:t>
            </a:r>
          </a:p>
        </p:txBody>
      </p:sp>
    </p:spTree>
    <p:extLst>
      <p:ext uri="{BB962C8B-B14F-4D97-AF65-F5344CB8AC3E}">
        <p14:creationId xmlns:p14="http://schemas.microsoft.com/office/powerpoint/2010/main" val="220271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graphicFrame>
        <p:nvGraphicFramePr>
          <p:cNvPr id="3" name="Table 2">
            <a:extLst>
              <a:ext uri="{FF2B5EF4-FFF2-40B4-BE49-F238E27FC236}">
                <a16:creationId xmlns:a16="http://schemas.microsoft.com/office/drawing/2014/main" id="{5F8DA0CB-D765-4F22-A48D-1DF5D2142277}"/>
              </a:ext>
            </a:extLst>
          </p:cNvPr>
          <p:cNvGraphicFramePr>
            <a:graphicFrameLocks noGrp="1"/>
          </p:cNvGraphicFramePr>
          <p:nvPr>
            <p:extLst>
              <p:ext uri="{D42A27DB-BD31-4B8C-83A1-F6EECF244321}">
                <p14:modId xmlns:p14="http://schemas.microsoft.com/office/powerpoint/2010/main" val="2845244640"/>
              </p:ext>
            </p:extLst>
          </p:nvPr>
        </p:nvGraphicFramePr>
        <p:xfrm>
          <a:off x="221287" y="1764826"/>
          <a:ext cx="11843797" cy="3936727"/>
        </p:xfrm>
        <a:graphic>
          <a:graphicData uri="http://schemas.openxmlformats.org/drawingml/2006/table">
            <a:tbl>
              <a:tblPr firstRow="1" firstCol="1" bandRow="1"/>
              <a:tblGrid>
                <a:gridCol w="708084">
                  <a:extLst>
                    <a:ext uri="{9D8B030D-6E8A-4147-A177-3AD203B41FA5}">
                      <a16:colId xmlns:a16="http://schemas.microsoft.com/office/drawing/2014/main" val="383059075"/>
                    </a:ext>
                  </a:extLst>
                </a:gridCol>
                <a:gridCol w="2783652">
                  <a:extLst>
                    <a:ext uri="{9D8B030D-6E8A-4147-A177-3AD203B41FA5}">
                      <a16:colId xmlns:a16="http://schemas.microsoft.com/office/drawing/2014/main" val="104598272"/>
                    </a:ext>
                  </a:extLst>
                </a:gridCol>
                <a:gridCol w="2783652">
                  <a:extLst>
                    <a:ext uri="{9D8B030D-6E8A-4147-A177-3AD203B41FA5}">
                      <a16:colId xmlns:a16="http://schemas.microsoft.com/office/drawing/2014/main" val="36519571"/>
                    </a:ext>
                  </a:extLst>
                </a:gridCol>
                <a:gridCol w="2783652">
                  <a:extLst>
                    <a:ext uri="{9D8B030D-6E8A-4147-A177-3AD203B41FA5}">
                      <a16:colId xmlns:a16="http://schemas.microsoft.com/office/drawing/2014/main" val="3839047901"/>
                    </a:ext>
                  </a:extLst>
                </a:gridCol>
                <a:gridCol w="2784757">
                  <a:extLst>
                    <a:ext uri="{9D8B030D-6E8A-4147-A177-3AD203B41FA5}">
                      <a16:colId xmlns:a16="http://schemas.microsoft.com/office/drawing/2014/main" val="2859156421"/>
                    </a:ext>
                  </a:extLst>
                </a:gridCol>
              </a:tblGrid>
              <a:tr h="376478">
                <a:tc gridSpan="5">
                  <a:txBody>
                    <a:bodyPr/>
                    <a:lstStyle/>
                    <a:p>
                      <a:pPr>
                        <a:lnSpc>
                          <a:spcPct val="107000"/>
                        </a:lnSpc>
                        <a:spcBef>
                          <a:spcPts val="600"/>
                        </a:spcBef>
                        <a:spcAft>
                          <a:spcPts val="60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This word is a good example of …</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3680106"/>
                  </a:ext>
                </a:extLst>
              </a:tr>
              <a:tr h="376717">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557654"/>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463939"/>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animal</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part of the body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12921"/>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personality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767460"/>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position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part of the body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937025"/>
                  </a:ext>
                </a:extLst>
              </a:tr>
            </a:tbl>
          </a:graphicData>
        </a:graphic>
      </p:graphicFrame>
      <p:sp>
        <p:nvSpPr>
          <p:cNvPr id="4" name="Rectangle 3">
            <a:extLst>
              <a:ext uri="{FF2B5EF4-FFF2-40B4-BE49-F238E27FC236}">
                <a16:creationId xmlns:a16="http://schemas.microsoft.com/office/drawing/2014/main" id="{DC174844-3105-4681-9E6A-7459B4B53152}"/>
              </a:ext>
            </a:extLst>
          </p:cNvPr>
          <p:cNvSpPr/>
          <p:nvPr/>
        </p:nvSpPr>
        <p:spPr>
          <a:xfrm>
            <a:off x="221286" y="829818"/>
            <a:ext cx="10731636"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B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put a</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cross (x)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type of word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hear. </a:t>
            </a:r>
            <a:b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b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sp>
        <p:nvSpPr>
          <p:cNvPr id="9" name="Rectangle 8">
            <a:extLst>
              <a:ext uri="{FF2B5EF4-FFF2-40B4-BE49-F238E27FC236}">
                <a16:creationId xmlns:a16="http://schemas.microsoft.com/office/drawing/2014/main" id="{58B64526-C5A3-4EE9-9052-D36EEC8E709B}"/>
              </a:ext>
            </a:extLst>
          </p:cNvPr>
          <p:cNvSpPr/>
          <p:nvPr/>
        </p:nvSpPr>
        <p:spPr>
          <a:xfrm>
            <a:off x="308251" y="342900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10" name="Rectangle 9">
            <a:extLst>
              <a:ext uri="{FF2B5EF4-FFF2-40B4-BE49-F238E27FC236}">
                <a16:creationId xmlns:a16="http://schemas.microsoft.com/office/drawing/2014/main" id="{AB760A95-843A-42FB-BB9B-1226926F009B}"/>
              </a:ext>
            </a:extLst>
          </p:cNvPr>
          <p:cNvSpPr/>
          <p:nvPr/>
        </p:nvSpPr>
        <p:spPr>
          <a:xfrm>
            <a:off x="308251" y="432037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extLst>
              <a:ext uri="{FF2B5EF4-FFF2-40B4-BE49-F238E27FC236}">
                <a16:creationId xmlns:a16="http://schemas.microsoft.com/office/drawing/2014/main" id="{EA2C1D43-D6D6-41E6-AC4E-586F134938C4}"/>
              </a:ext>
            </a:extLst>
          </p:cNvPr>
          <p:cNvSpPr/>
          <p:nvPr/>
        </p:nvSpPr>
        <p:spPr>
          <a:xfrm>
            <a:off x="308252" y="51687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3" name="Rectangle 12">
            <a:extLst>
              <a:ext uri="{FF2B5EF4-FFF2-40B4-BE49-F238E27FC236}">
                <a16:creationId xmlns:a16="http://schemas.microsoft.com/office/drawing/2014/main" id="{2ED0203D-AF69-4B88-8F46-F307BF6C0BAF}"/>
              </a:ext>
            </a:extLst>
          </p:cNvPr>
          <p:cNvSpPr/>
          <p:nvPr/>
        </p:nvSpPr>
        <p:spPr>
          <a:xfrm>
            <a:off x="308251" y="268239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Tree>
    <p:extLst>
      <p:ext uri="{BB962C8B-B14F-4D97-AF65-F5344CB8AC3E}">
        <p14:creationId xmlns:p14="http://schemas.microsoft.com/office/powerpoint/2010/main" val="280976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3" name="TextBox 4">
            <a:extLst>
              <a:ext uri="{FF2B5EF4-FFF2-40B4-BE49-F238E27FC236}">
                <a16:creationId xmlns:a16="http://schemas.microsoft.com/office/drawing/2014/main" id="{9DB040F5-F0B7-4652-86A0-6B4F38AD8EA9}"/>
              </a:ext>
            </a:extLst>
          </p:cNvPr>
          <p:cNvSpPr txBox="1">
            <a:spLocks noChangeArrowheads="1"/>
          </p:cNvSpPr>
          <p:nvPr/>
        </p:nvSpPr>
        <p:spPr bwMode="auto">
          <a:xfrm>
            <a:off x="221286" y="82969"/>
            <a:ext cx="2231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Vocabulary</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id="{DC174844-3105-4681-9E6A-7459B4B53152}"/>
              </a:ext>
            </a:extLst>
          </p:cNvPr>
          <p:cNvSpPr/>
          <p:nvPr/>
        </p:nvSpPr>
        <p:spPr>
          <a:xfrm>
            <a:off x="221286" y="829818"/>
            <a:ext cx="10731636"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B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put a</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cross (x)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type of word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hear. </a:t>
            </a:r>
            <a:b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b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Spanish word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twice.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Choose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one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correct answer only.</a:t>
            </a:r>
          </a:p>
        </p:txBody>
      </p:sp>
      <p:graphicFrame>
        <p:nvGraphicFramePr>
          <p:cNvPr id="15" name="Table 14">
            <a:extLst>
              <a:ext uri="{FF2B5EF4-FFF2-40B4-BE49-F238E27FC236}">
                <a16:creationId xmlns:a16="http://schemas.microsoft.com/office/drawing/2014/main" id="{BA8A7714-160C-4211-A917-7041D44F99E5}"/>
              </a:ext>
            </a:extLst>
          </p:cNvPr>
          <p:cNvGraphicFramePr>
            <a:graphicFrameLocks noGrp="1"/>
          </p:cNvGraphicFramePr>
          <p:nvPr>
            <p:extLst>
              <p:ext uri="{D42A27DB-BD31-4B8C-83A1-F6EECF244321}">
                <p14:modId xmlns:p14="http://schemas.microsoft.com/office/powerpoint/2010/main" val="2278127580"/>
              </p:ext>
            </p:extLst>
          </p:nvPr>
        </p:nvGraphicFramePr>
        <p:xfrm>
          <a:off x="221287" y="1764826"/>
          <a:ext cx="11843797" cy="4102742"/>
        </p:xfrm>
        <a:graphic>
          <a:graphicData uri="http://schemas.openxmlformats.org/drawingml/2006/table">
            <a:tbl>
              <a:tblPr firstRow="1" firstCol="1" bandRow="1"/>
              <a:tblGrid>
                <a:gridCol w="708084">
                  <a:extLst>
                    <a:ext uri="{9D8B030D-6E8A-4147-A177-3AD203B41FA5}">
                      <a16:colId xmlns:a16="http://schemas.microsoft.com/office/drawing/2014/main" val="383059075"/>
                    </a:ext>
                  </a:extLst>
                </a:gridCol>
                <a:gridCol w="2783652">
                  <a:extLst>
                    <a:ext uri="{9D8B030D-6E8A-4147-A177-3AD203B41FA5}">
                      <a16:colId xmlns:a16="http://schemas.microsoft.com/office/drawing/2014/main" val="104598272"/>
                    </a:ext>
                  </a:extLst>
                </a:gridCol>
                <a:gridCol w="2783652">
                  <a:extLst>
                    <a:ext uri="{9D8B030D-6E8A-4147-A177-3AD203B41FA5}">
                      <a16:colId xmlns:a16="http://schemas.microsoft.com/office/drawing/2014/main" val="36519571"/>
                    </a:ext>
                  </a:extLst>
                </a:gridCol>
                <a:gridCol w="2783652">
                  <a:extLst>
                    <a:ext uri="{9D8B030D-6E8A-4147-A177-3AD203B41FA5}">
                      <a16:colId xmlns:a16="http://schemas.microsoft.com/office/drawing/2014/main" val="3839047901"/>
                    </a:ext>
                  </a:extLst>
                </a:gridCol>
                <a:gridCol w="2784757">
                  <a:extLst>
                    <a:ext uri="{9D8B030D-6E8A-4147-A177-3AD203B41FA5}">
                      <a16:colId xmlns:a16="http://schemas.microsoft.com/office/drawing/2014/main" val="2859156421"/>
                    </a:ext>
                  </a:extLst>
                </a:gridCol>
              </a:tblGrid>
              <a:tr h="376478">
                <a:tc gridSpan="5">
                  <a:txBody>
                    <a:bodyPr/>
                    <a:lstStyle/>
                    <a:p>
                      <a:pPr>
                        <a:lnSpc>
                          <a:spcPct val="107000"/>
                        </a:lnSpc>
                        <a:spcBef>
                          <a:spcPts val="600"/>
                        </a:spcBef>
                        <a:spcAft>
                          <a:spcPts val="60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This word is a good example of …</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3680106"/>
                  </a:ext>
                </a:extLst>
              </a:tr>
              <a:tr h="376717">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557654"/>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personality description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colour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463939"/>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colour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personality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12921"/>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767460"/>
                  </a:ext>
                </a:extLst>
              </a:tr>
              <a:tr h="795883">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greeting</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number</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937025"/>
                  </a:ext>
                </a:extLst>
              </a:tr>
            </a:tbl>
          </a:graphicData>
        </a:graphic>
      </p:graphicFrame>
      <p:sp>
        <p:nvSpPr>
          <p:cNvPr id="16" name="Rectangle 15">
            <a:extLst>
              <a:ext uri="{FF2B5EF4-FFF2-40B4-BE49-F238E27FC236}">
                <a16:creationId xmlns:a16="http://schemas.microsoft.com/office/drawing/2014/main" id="{451E031E-0961-4787-A043-BDEA8271FF06}"/>
              </a:ext>
            </a:extLst>
          </p:cNvPr>
          <p:cNvSpPr/>
          <p:nvPr/>
        </p:nvSpPr>
        <p:spPr>
          <a:xfrm>
            <a:off x="308251" y="358761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17" name="Rectangle 16">
            <a:extLst>
              <a:ext uri="{FF2B5EF4-FFF2-40B4-BE49-F238E27FC236}">
                <a16:creationId xmlns:a16="http://schemas.microsoft.com/office/drawing/2014/main" id="{31976673-2EC2-4051-852A-C321FDCA63F3}"/>
              </a:ext>
            </a:extLst>
          </p:cNvPr>
          <p:cNvSpPr/>
          <p:nvPr/>
        </p:nvSpPr>
        <p:spPr>
          <a:xfrm>
            <a:off x="308250" y="4452904"/>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8" name="Rectangle 17">
            <a:extLst>
              <a:ext uri="{FF2B5EF4-FFF2-40B4-BE49-F238E27FC236}">
                <a16:creationId xmlns:a16="http://schemas.microsoft.com/office/drawing/2014/main" id="{21826E2D-7784-43D0-9EAC-4A8A1700B0A1}"/>
              </a:ext>
            </a:extLst>
          </p:cNvPr>
          <p:cNvSpPr/>
          <p:nvPr/>
        </p:nvSpPr>
        <p:spPr>
          <a:xfrm>
            <a:off x="308250" y="524567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8</a:t>
            </a:r>
          </a:p>
        </p:txBody>
      </p:sp>
      <p:sp>
        <p:nvSpPr>
          <p:cNvPr id="19" name="Rectangle 18">
            <a:extLst>
              <a:ext uri="{FF2B5EF4-FFF2-40B4-BE49-F238E27FC236}">
                <a16:creationId xmlns:a16="http://schemas.microsoft.com/office/drawing/2014/main" id="{9E86BFAC-03B5-4F0D-8C63-F17B411DA558}"/>
              </a:ext>
            </a:extLst>
          </p:cNvPr>
          <p:cNvSpPr/>
          <p:nvPr/>
        </p:nvSpPr>
        <p:spPr>
          <a:xfrm>
            <a:off x="308250" y="271716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Tree>
    <p:extLst>
      <p:ext uri="{BB962C8B-B14F-4D97-AF65-F5344CB8AC3E}">
        <p14:creationId xmlns:p14="http://schemas.microsoft.com/office/powerpoint/2010/main" val="261609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3" name="Rectangle 2">
            <a:extLst>
              <a:ext uri="{FF2B5EF4-FFF2-40B4-BE49-F238E27FC236}">
                <a16:creationId xmlns:a16="http://schemas.microsoft.com/office/drawing/2014/main" id="{2F0F38E9-4757-49EC-BBEF-14AA9CEAAEE3}"/>
              </a:ext>
            </a:extLst>
          </p:cNvPr>
          <p:cNvSpPr/>
          <p:nvPr/>
        </p:nvSpPr>
        <p:spPr>
          <a:xfrm>
            <a:off x="234462" y="887175"/>
            <a:ext cx="11957538" cy="577074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Spanish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a:t>
            </a:r>
            <a:r>
              <a:rPr kumimoji="0" lang="es-ES_tradnl" sz="200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La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profesora</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rubia</a:t>
            </a:r>
            <a:r>
              <a:rPr kumimoji="0" lang="es-ES_tradnl" sz="2000" b="1"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________________ is 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2. </a:t>
            </a:r>
            <a:r>
              <a:rPr kumimoji="0" lang="es-ES_tradnl" sz="200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El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cantante</a:t>
            </a:r>
            <a:r>
              <a:rPr kumimoji="0" lang="es-ES_tradnl" sz="200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no</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es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famoso.			The ______________ ____ _____ famous.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3. Tiene una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calle</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pequeña</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It  has a ___________ ___________ .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4.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verdad</a:t>
            </a:r>
            <a:r>
              <a:rPr kumimoji="0" lang="es-ES_tradnl" sz="200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o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mentira</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Is it___________ or_____________?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5. ¡Es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bastante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débil</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It’s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____________ ___________!</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6. Está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delante del cine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It is ____________ __________ ___________ .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7. Tiene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una </a:t>
            </a:r>
            <a:r>
              <a:rPr kumimoji="0" lang="en-GB" sz="2000" b="1" i="0" u="sng"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cocina</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Does it have ________________________?.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8. Quique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solo</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tiene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hambre</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Quique is _______ ______________.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9. No tiene </a:t>
            </a:r>
            <a:r>
              <a:rPr lang="es-ES_tradnl"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gafas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He doesn’t have ___________.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lvl="0">
              <a:lnSpc>
                <a:spcPct val="150000"/>
              </a:lnSpc>
              <a:defRPr/>
            </a:pP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10. Tiene los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ojo</a:t>
            </a:r>
            <a:r>
              <a:rPr kumimoji="0" lang="es-ES_tradnl"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negros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lang="es-ES_tradnl"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S/he has __________ ____________ .	</a:t>
            </a:r>
            <a:endParaRPr lang="en-GB" dirty="0">
              <a:solidFill>
                <a:srgbClr val="000000"/>
              </a:solidFill>
              <a:latin typeface="Calibri" panose="020F0502020204030204" pitchFamily="34" charset="0"/>
              <a:ea typeface="DengXian" panose="02010600030101010101" pitchFamily="2" charset="-122"/>
              <a:cs typeface="Times New Roman" panose="02020603050405020304" pitchFamily="18" charset="0"/>
            </a:endParaRPr>
          </a:p>
          <a:p>
            <a:pPr lvl="0">
              <a:lnSpc>
                <a:spcPct val="150000"/>
              </a:lnSpc>
              <a:defRPr/>
            </a:pP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3860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en, Write, Pencil, Writing Tool, Work, Message, Blue">
            <a:extLst>
              <a:ext uri="{FF2B5EF4-FFF2-40B4-BE49-F238E27FC236}">
                <a16:creationId xmlns:a16="http://schemas.microsoft.com/office/drawing/2014/main" id="{F822FD64-B101-4B75-9404-68D036FE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B6F84E-A331-4263-845A-26B532BD1E5E}"/>
              </a:ext>
            </a:extLst>
          </p:cNvPr>
          <p:cNvSpPr>
            <a:spLocks noGrp="1"/>
          </p:cNvSpPr>
          <p:nvPr>
            <p:ph type="title"/>
          </p:nvPr>
        </p:nvSpPr>
        <p:spPr>
          <a:xfrm>
            <a:off x="10931719" y="1042412"/>
            <a:ext cx="1260281" cy="461665"/>
          </a:xfrm>
          <a:solidFill>
            <a:srgbClr val="92D050"/>
          </a:solidFill>
        </p:spPr>
        <p:txBody>
          <a:bodyPr>
            <a:normAutofit/>
          </a:bodyPr>
          <a:lstStyle/>
          <a:p>
            <a:pPr algn="ctr"/>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995AE36D-4BFC-45EC-A9D2-7D5BE2D77322}"/>
              </a:ext>
            </a:extLst>
          </p:cNvPr>
          <p:cNvSpPr/>
          <p:nvPr/>
        </p:nvSpPr>
        <p:spPr>
          <a:xfrm>
            <a:off x="318051" y="1052050"/>
            <a:ext cx="12304255" cy="508216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B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Translate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the</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the Spanish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 Sofía is my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favourite person</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Sofía es mi  ___________ 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2. The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tree</a:t>
            </a: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is </a:t>
            </a:r>
            <a:r>
              <a:rPr lang="en-GB"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tall</a:t>
            </a: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El __________ es _____________.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3. </a:t>
            </a: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My </a:t>
            </a:r>
            <a:r>
              <a:rPr lang="en-GB"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classmate</a:t>
            </a: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(m)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is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capable</a:t>
            </a:r>
            <a:r>
              <a:rPr kumimoji="0" lang="en-GB" sz="2000" b="1"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M</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 ______________es ____________.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4. He has a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round face</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Tiene una __________ 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p>
          <a:p>
            <a:pPr>
              <a:lnSpc>
                <a:spcPct val="150000"/>
              </a:lnSpc>
              <a:defRPr/>
            </a:pP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5. He has </a:t>
            </a:r>
            <a:r>
              <a:rPr lang="en-GB" sz="2000" b="1" u="sng" dirty="0">
                <a:solidFill>
                  <a:srgbClr val="1F4E79"/>
                </a:solidFill>
                <a:latin typeface="Century Gothic" panose="020B0502020202020204" pitchFamily="34" charset="0"/>
                <a:ea typeface="DengXian" panose="02010600030101010101" pitchFamily="2" charset="-122"/>
                <a:cs typeface="Arial" panose="020B0604020202020204" pitchFamily="34" charset="0"/>
              </a:rPr>
              <a:t>short</a:t>
            </a: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 </a:t>
            </a:r>
            <a:r>
              <a:rPr lang="en-GB" sz="2000" b="1" u="sng" dirty="0">
                <a:solidFill>
                  <a:srgbClr val="1F4E79"/>
                </a:solidFill>
                <a:latin typeface="Century Gothic" panose="020B0502020202020204" pitchFamily="34" charset="0"/>
                <a:ea typeface="DengXian" panose="02010600030101010101" pitchFamily="2" charset="-122"/>
                <a:cs typeface="Arial" panose="020B0604020202020204" pitchFamily="34" charset="0"/>
              </a:rPr>
              <a:t>hair</a:t>
            </a: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			Tiene </a:t>
            </a:r>
            <a:r>
              <a:rPr lang="en-GB" sz="2000" dirty="0" err="1">
                <a:solidFill>
                  <a:srgbClr val="1F4E79"/>
                </a:solidFill>
                <a:latin typeface="Century Gothic" panose="020B0502020202020204" pitchFamily="34" charset="0"/>
                <a:ea typeface="DengXian" panose="02010600030101010101" pitchFamily="2" charset="-122"/>
                <a:cs typeface="Arial" panose="020B0604020202020204" pitchFamily="34" charset="0"/>
              </a:rPr>
              <a:t>el</a:t>
            </a: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 ________ _________.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6. He is fun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and also</a:t>
            </a:r>
            <a:r>
              <a:rPr lang="en-GB" sz="2000" b="1"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intelligent</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Es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divertido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___ ________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inteligente</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(write</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p>
          <a:p>
            <a:pPr>
              <a:lnSpc>
                <a:spcPct val="150000"/>
              </a:lnSpc>
              <a:defRPr/>
            </a:pP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7. My </a:t>
            </a:r>
            <a:r>
              <a:rPr lang="en-GB" sz="2000" b="1" u="sng" dirty="0">
                <a:solidFill>
                  <a:srgbClr val="1F4E79"/>
                </a:solidFill>
                <a:latin typeface="Century Gothic" panose="020B0502020202020204" pitchFamily="34" charset="0"/>
                <a:ea typeface="DengXian" panose="02010600030101010101" pitchFamily="2" charset="-122"/>
                <a:cs typeface="Arial" panose="020B0604020202020204" pitchFamily="34" charset="0"/>
              </a:rPr>
              <a:t>school</a:t>
            </a: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 </a:t>
            </a:r>
            <a:r>
              <a:rPr lang="en-GB" sz="2000" b="1" u="sng" dirty="0">
                <a:solidFill>
                  <a:srgbClr val="1F4E79"/>
                </a:solidFill>
                <a:latin typeface="Century Gothic" panose="020B0502020202020204" pitchFamily="34" charset="0"/>
                <a:ea typeface="DengXian" panose="02010600030101010101" pitchFamily="2" charset="-122"/>
                <a:cs typeface="Arial" panose="020B0604020202020204" pitchFamily="34" charset="0"/>
              </a:rPr>
              <a:t>has</a:t>
            </a:r>
            <a:r>
              <a:rPr lang="en-GB" sz="2000" dirty="0">
                <a:solidFill>
                  <a:srgbClr val="1F4E79"/>
                </a:solidFill>
                <a:latin typeface="Century Gothic" panose="020B0502020202020204" pitchFamily="34" charset="0"/>
                <a:ea typeface="DengXian" panose="02010600030101010101" pitchFamily="2" charset="-122"/>
                <a:cs typeface="Arial" panose="020B0604020202020204" pitchFamily="34" charset="0"/>
              </a:rPr>
              <a:t> a pool.		Mi _________ _________ una piscina.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8.</a:t>
            </a:r>
            <a:r>
              <a:rPr kumimoji="0" lang="en-GB" sz="200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building</a:t>
            </a:r>
            <a:r>
              <a:rPr kumimoji="0" lang="en-GB" sz="2000" b="1"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is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behind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El _______________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está</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____________.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9. There are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concerts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shows</a:t>
            </a:r>
            <a:r>
              <a:rPr lang="en-GB" sz="2000"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Hay ____________, ________________...	    (</a:t>
            </a:r>
            <a:r>
              <a:rPr kumimoji="0" lang="es-ES_tradnl"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write</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1"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two</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s-ES_tradnl"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words</a:t>
            </a:r>
            <a:r>
              <a:rPr kumimoji="0" lang="es-ES_tradnl"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10.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Yes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I am ten</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years old.		 ____, _________ __________ </a:t>
            </a:r>
            <a:r>
              <a:rPr kumimoji="0" lang="en-GB" sz="2000" b="0" i="0" u="none" strike="noStrike" kern="1200" cap="none" spc="0" normalizeH="0" baseline="0" noProof="0" dirty="0" err="1">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años</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(write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three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words)</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823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Icon&#10;&#10;Description automatically generated">
            <a:extLst>
              <a:ext uri="{FF2B5EF4-FFF2-40B4-BE49-F238E27FC236}">
                <a16:creationId xmlns:a16="http://schemas.microsoft.com/office/drawing/2014/main" id="{4368CEC7-EE41-4873-B19C-2C5414FA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37" y="106125"/>
            <a:ext cx="781050" cy="781050"/>
          </a:xfrm>
          <a:prstGeom prst="rect">
            <a:avLst/>
          </a:prstGeom>
        </p:spPr>
      </p:pic>
      <p:sp>
        <p:nvSpPr>
          <p:cNvPr id="5" name="TextBox 4">
            <a:extLst>
              <a:ext uri="{FF2B5EF4-FFF2-40B4-BE49-F238E27FC236}">
                <a16:creationId xmlns:a16="http://schemas.microsoft.com/office/drawing/2014/main" id="{77794BF0-07B8-4A12-82A9-A59D2A2F4B0C}"/>
              </a:ext>
            </a:extLst>
          </p:cNvPr>
          <p:cNvSpPr txBox="1">
            <a:spLocks noChangeArrowheads="1"/>
          </p:cNvSpPr>
          <p:nvPr/>
        </p:nvSpPr>
        <p:spPr bwMode="auto">
          <a:xfrm>
            <a:off x="0" y="-26570"/>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E79"/>
                </a:solidFill>
                <a:effectLst/>
                <a:uLnTx/>
                <a:uFillTx/>
                <a:latin typeface="Century Gothic" panose="020B0502020202020204" pitchFamily="34" charset="0"/>
                <a:ea typeface="MS PGothic" panose="020B0600070205080204" pitchFamily="34" charset="-128"/>
                <a:cs typeface="+mn-cs"/>
              </a:rPr>
              <a:t>Grammar</a:t>
            </a:r>
            <a:endParaRPr kumimoji="0" lang="en-GB" alt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S PGothic" panose="020B0600070205080204" pitchFamily="34" charset="-128"/>
              <a:cs typeface="+mn-cs"/>
            </a:endParaRPr>
          </a:p>
        </p:txBody>
      </p:sp>
      <p:pic>
        <p:nvPicPr>
          <p:cNvPr id="6145" name="Picture 3" descr="Icon&#10;&#10;Description automatically generated">
            <a:extLst>
              <a:ext uri="{FF2B5EF4-FFF2-40B4-BE49-F238E27FC236}">
                <a16:creationId xmlns:a16="http://schemas.microsoft.com/office/drawing/2014/main" id="{B35284CD-DE8A-4FEE-8AFE-B5F057A0B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38" y="388472"/>
            <a:ext cx="1146608" cy="11559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F3B7FB-4CA7-4DFE-8280-59E059BF9CB2}"/>
              </a:ext>
            </a:extLst>
          </p:cNvPr>
          <p:cNvSpPr/>
          <p:nvPr/>
        </p:nvSpPr>
        <p:spPr>
          <a:xfrm>
            <a:off x="2042608" y="342792"/>
            <a:ext cx="6664004" cy="404534"/>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DengXian" panose="02010600030101010101" pitchFamily="2" charset="-122"/>
                <a:cs typeface="Times New Roman" panose="02020603050405020304" pitchFamily="18" charset="0"/>
              </a:rPr>
              <a:t> Put a (X) next to the person the sentence is about.</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D70898B-831F-4B2E-A85D-153C49EBF98B}"/>
              </a:ext>
            </a:extLst>
          </p:cNvPr>
          <p:cNvGraphicFramePr>
            <a:graphicFrameLocks noGrp="1"/>
          </p:cNvGraphicFramePr>
          <p:nvPr>
            <p:extLst>
              <p:ext uri="{D42A27DB-BD31-4B8C-83A1-F6EECF244321}">
                <p14:modId xmlns:p14="http://schemas.microsoft.com/office/powerpoint/2010/main" val="2621846984"/>
              </p:ext>
            </p:extLst>
          </p:nvPr>
        </p:nvGraphicFramePr>
        <p:xfrm>
          <a:off x="2071786" y="747326"/>
          <a:ext cx="8714997" cy="6026469"/>
        </p:xfrm>
        <a:graphic>
          <a:graphicData uri="http://schemas.openxmlformats.org/drawingml/2006/table">
            <a:tbl>
              <a:tblPr firstRow="1" firstCol="1" bandRow="1"/>
              <a:tblGrid>
                <a:gridCol w="406073">
                  <a:extLst>
                    <a:ext uri="{9D8B030D-6E8A-4147-A177-3AD203B41FA5}">
                      <a16:colId xmlns:a16="http://schemas.microsoft.com/office/drawing/2014/main" val="1739481410"/>
                    </a:ext>
                  </a:extLst>
                </a:gridCol>
                <a:gridCol w="1849264">
                  <a:extLst>
                    <a:ext uri="{9D8B030D-6E8A-4147-A177-3AD203B41FA5}">
                      <a16:colId xmlns:a16="http://schemas.microsoft.com/office/drawing/2014/main" val="943069559"/>
                    </a:ext>
                  </a:extLst>
                </a:gridCol>
                <a:gridCol w="1850860">
                  <a:extLst>
                    <a:ext uri="{9D8B030D-6E8A-4147-A177-3AD203B41FA5}">
                      <a16:colId xmlns:a16="http://schemas.microsoft.com/office/drawing/2014/main" val="2778095454"/>
                    </a:ext>
                  </a:extLst>
                </a:gridCol>
                <a:gridCol w="273640">
                  <a:extLst>
                    <a:ext uri="{9D8B030D-6E8A-4147-A177-3AD203B41FA5}">
                      <a16:colId xmlns:a16="http://schemas.microsoft.com/office/drawing/2014/main" val="816931420"/>
                    </a:ext>
                  </a:extLst>
                </a:gridCol>
                <a:gridCol w="411656">
                  <a:extLst>
                    <a:ext uri="{9D8B030D-6E8A-4147-A177-3AD203B41FA5}">
                      <a16:colId xmlns:a16="http://schemas.microsoft.com/office/drawing/2014/main" val="4153938320"/>
                    </a:ext>
                  </a:extLst>
                </a:gridCol>
                <a:gridCol w="1961752">
                  <a:extLst>
                    <a:ext uri="{9D8B030D-6E8A-4147-A177-3AD203B41FA5}">
                      <a16:colId xmlns:a16="http://schemas.microsoft.com/office/drawing/2014/main" val="2317158079"/>
                    </a:ext>
                  </a:extLst>
                </a:gridCol>
                <a:gridCol w="1961752">
                  <a:extLst>
                    <a:ext uri="{9D8B030D-6E8A-4147-A177-3AD203B41FA5}">
                      <a16:colId xmlns:a16="http://schemas.microsoft.com/office/drawing/2014/main" val="3673322158"/>
                    </a:ext>
                  </a:extLst>
                </a:gridCol>
              </a:tblGrid>
              <a:tr h="1950760">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1</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Estás</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rápido</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4</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Somos</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fuertes</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755002"/>
                  </a:ext>
                </a:extLst>
              </a:tr>
              <a:tr h="1883827">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2</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Soy una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chica</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5</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Tienen una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respuesta</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687987"/>
                  </a:ext>
                </a:extLst>
              </a:tr>
              <a:tr h="1883827">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3</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dirty="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Tengo </a:t>
                      </a:r>
                      <a:r>
                        <a:rPr lang="en-GB"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frío</a:t>
                      </a:r>
                      <a:r>
                        <a:rPr lang="en-GB"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b="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6</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dirty="0">
                          <a:solidFill>
                            <a:srgbClr val="002060"/>
                          </a:solidFill>
                          <a:effectLst/>
                          <a:latin typeface="Century Gothic" panose="020B0502020202020204" pitchFamily="34" charset="0"/>
                          <a:ea typeface="MS Gothic" panose="020B0609070205080204" pitchFamily="49" charset="-128"/>
                          <a:cs typeface="Times New Roman" panose="02020603050405020304" pitchFamily="18"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I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you </a:t>
                      </a:r>
                      <a:r>
                        <a:rPr lang="en-US" sz="1800" baseline="-25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[singular]</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s/he, it</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we</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0"/>
                        </a:spcAft>
                      </a:pPr>
                      <a:r>
                        <a:rPr lang="en-GB" sz="18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they</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Están</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en-US" sz="2000" dirty="0" err="1">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en</a:t>
                      </a:r>
                      <a:r>
                        <a:rPr lang="en-US" sz="2000" dirty="0">
                          <a:solidFill>
                            <a:srgbClr val="002060"/>
                          </a:solidFill>
                          <a:effectLst/>
                          <a:latin typeface="Century Gothic" panose="020B0502020202020204" pitchFamily="34" charset="0"/>
                          <a:ea typeface="DengXian" panose="02010600030101010101" pitchFamily="2" charset="-122"/>
                          <a:cs typeface="Times New Roman" panose="02020603050405020304" pitchFamily="18" charset="0"/>
                        </a:rPr>
                        <a:t> la playa.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5197" marR="6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76522"/>
                  </a:ext>
                </a:extLst>
              </a:tr>
            </a:tbl>
          </a:graphicData>
        </a:graphic>
      </p:graphicFrame>
    </p:spTree>
    <p:extLst>
      <p:ext uri="{BB962C8B-B14F-4D97-AF65-F5344CB8AC3E}">
        <p14:creationId xmlns:p14="http://schemas.microsoft.com/office/powerpoint/2010/main" val="308334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4079</Words>
  <Application>Microsoft Office PowerPoint</Application>
  <PresentationFormat>Widescreen</PresentationFormat>
  <Paragraphs>970</Paragraphs>
  <Slides>27</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docs-Century Gothic</vt:lpstr>
      <vt:lpstr>MS Gothic</vt:lpstr>
      <vt:lpstr>Arial</vt:lpstr>
      <vt:lpstr>Calibri</vt:lpstr>
      <vt:lpstr>Calibri Light</vt:lpstr>
      <vt:lpstr>Century Gothic</vt:lpstr>
      <vt:lpstr>Modern Love</vt:lpstr>
      <vt:lpstr>Montserrat Medium</vt:lpstr>
      <vt:lpstr>Segoe Print</vt:lpstr>
      <vt:lpstr>Segoe UI Symbol</vt:lpstr>
      <vt:lpstr>Office Theme</vt:lpstr>
      <vt:lpstr>1_Office Theme</vt:lpstr>
      <vt:lpstr>español, con Sofía</vt:lpstr>
      <vt:lpstr>Saying what I and others have</vt:lpstr>
      <vt:lpstr>escuchar</vt:lpstr>
      <vt:lpstr>escuchar</vt:lpstr>
      <vt:lpstr>escuchar</vt:lpstr>
      <vt:lpstr>escuchar</vt:lpstr>
      <vt:lpstr>leer</vt:lpstr>
      <vt:lpstr>escribir</vt:lpstr>
      <vt:lpstr>leer</vt:lpstr>
      <vt:lpstr>leer</vt:lpstr>
      <vt:lpstr>leer</vt:lpstr>
      <vt:lpstr>leer</vt:lpstr>
      <vt:lpstr>escribir</vt:lpstr>
      <vt:lpstr>escuchar</vt:lpstr>
      <vt:lpstr>escuchar</vt:lpstr>
      <vt:lpstr>¡Feliz Navidad !</vt:lpstr>
      <vt:lpstr>escuchar</vt:lpstr>
      <vt:lpstr>escuchar</vt:lpstr>
      <vt:lpstr>escuchar</vt:lpstr>
      <vt:lpstr>escuchar</vt:lpstr>
      <vt:lpstr>leer</vt:lpstr>
      <vt:lpstr>escribir</vt:lpstr>
      <vt:lpstr>leer</vt:lpstr>
      <vt:lpstr>leer</vt:lpstr>
      <vt:lpstr>leer</vt:lpstr>
      <vt:lpstr>leer</vt:lpstr>
      <vt:lpstr>escribir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44</cp:revision>
  <dcterms:created xsi:type="dcterms:W3CDTF">2021-09-24T10:38:38Z</dcterms:created>
  <dcterms:modified xsi:type="dcterms:W3CDTF">2022-10-29T15:47:05Z</dcterms:modified>
</cp:coreProperties>
</file>