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86" r:id="rId2"/>
    <p:sldId id="477" r:id="rId3"/>
    <p:sldId id="828" r:id="rId4"/>
    <p:sldId id="925" r:id="rId5"/>
    <p:sldId id="490" r:id="rId6"/>
    <p:sldId id="927" r:id="rId7"/>
    <p:sldId id="928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A2"/>
    <a:srgbClr val="1C8ADB"/>
    <a:srgbClr val="198569"/>
    <a:srgbClr val="1D9A78"/>
    <a:srgbClr val="FF8FBC"/>
    <a:srgbClr val="FF4B94"/>
    <a:srgbClr val="FFDF69"/>
    <a:srgbClr val="41DBB3"/>
    <a:srgbClr val="91EAD2"/>
    <a:srgbClr val="D0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56" autoAdjust="0"/>
    <p:restoredTop sz="74074" autoAdjust="0"/>
  </p:normalViewPr>
  <p:slideViewPr>
    <p:cSldViewPr snapToGrid="0">
      <p:cViewPr varScale="1">
        <p:scale>
          <a:sx n="53" d="100"/>
          <a:sy n="53" d="100"/>
        </p:scale>
        <p:origin x="88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Albarracín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Bogotá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Castellón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: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hacer [26]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dibujo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[1726]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foto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[882]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imagen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[384]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derecha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[1573]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fondo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[413]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izquierda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[1352]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tarta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tarjeta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[1958] a [8]</a:t>
            </a:r>
            <a:r>
              <a:rPr lang="en-GB" sz="2800" dirty="0"/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[33] voy  vas va estar [21] estoy estás está cine [952] costa [896] mercado [487] teatro [605]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beber [1085] comer [347] correr [343] hacer [26] leer [209] vender [528] ver [38] dinero [364] más [23]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fiesta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[796]</a:t>
            </a: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 </a:t>
            </a:r>
            <a:r>
              <a:rPr lang="en-US" b="0" baseline="0" dirty="0"/>
              <a:t>written accents 1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further to bring questions on location of the cities used as example and elicit answer from pupils (encourage them to answer in full sentences).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two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pupils, the full phrase, i.e., </a:t>
            </a:r>
            <a:r>
              <a:rPr lang="en-GB" b="0" u="sng" dirty="0"/>
              <a:t>hacer la </a:t>
            </a:r>
            <a:r>
              <a:rPr lang="en-GB" b="0" u="sng" dirty="0" err="1"/>
              <a:t>cama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;hacer’; 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second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Read the rubric and ensure that pupils understand the context.</a:t>
            </a:r>
          </a:p>
          <a:p>
            <a:r>
              <a:rPr lang="en-US" b="0" dirty="0"/>
              <a:t>2.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3. Answers revealed on clicks.</a:t>
            </a:r>
          </a:p>
          <a:p>
            <a:r>
              <a:rPr lang="en-US" b="0" dirty="0"/>
              <a:t>4. Optional – click the numbered buttons to hear the full sentences.</a:t>
            </a:r>
          </a:p>
          <a:p>
            <a:r>
              <a:rPr lang="en-US" b="0" dirty="0"/>
              <a:t>5. Ask additional questions to assess comprehension – e.g., who is doing the shopping?  Who is making the present?</a:t>
            </a:r>
          </a:p>
          <a:p>
            <a:endParaRPr lang="en-US" b="1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b="0" dirty="0"/>
              <a:t>: 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differentiation of statements and intonation questions, and to </a:t>
            </a:r>
            <a:r>
              <a:rPr lang="en-US" b="0" dirty="0" err="1"/>
              <a:t>recognise</a:t>
            </a:r>
            <a:r>
              <a:rPr lang="en-US" b="0" dirty="0"/>
              <a:t> vocabulary aurally.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note: 1. the person (I or you), what each person does, as well as if it is a question or a statement. They may need to listen more than once to get all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the answers (person, statement or question, activity).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US" b="0" dirty="0"/>
              <a:t>E Tu </a:t>
            </a:r>
            <a:r>
              <a:rPr lang="en-US" b="0" dirty="0" err="1"/>
              <a:t>haces</a:t>
            </a:r>
            <a:r>
              <a:rPr lang="en-US" b="0" dirty="0"/>
              <a:t> la </a:t>
            </a:r>
            <a:r>
              <a:rPr lang="en-US" b="0" dirty="0" err="1"/>
              <a:t>tarta</a:t>
            </a:r>
            <a:r>
              <a:rPr lang="en-US" b="0" dirty="0"/>
              <a:t> con papa.</a:t>
            </a:r>
            <a:br>
              <a:rPr lang="en-US" b="0" dirty="0"/>
            </a:br>
            <a:r>
              <a:rPr lang="en-US" b="0" dirty="0"/>
              <a:t>1 </a:t>
            </a:r>
            <a:r>
              <a:rPr lang="en-US" b="0" dirty="0" err="1"/>
              <a:t>Hago</a:t>
            </a:r>
            <a:r>
              <a:rPr lang="en-US" b="0" dirty="0"/>
              <a:t> la </a:t>
            </a:r>
            <a:r>
              <a:rPr lang="en-US" b="0" dirty="0" err="1"/>
              <a:t>cama</a:t>
            </a:r>
            <a:r>
              <a:rPr lang="en-US" b="0" dirty="0"/>
              <a:t> </a:t>
            </a:r>
          </a:p>
          <a:p>
            <a:r>
              <a:rPr lang="en-US" b="0" dirty="0"/>
              <a:t>2 ¿</a:t>
            </a:r>
            <a:r>
              <a:rPr lang="en-US" b="0" dirty="0" err="1"/>
              <a:t>Haces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regalo? </a:t>
            </a:r>
          </a:p>
          <a:p>
            <a:r>
              <a:rPr lang="en-US" b="0" dirty="0"/>
              <a:t>3 </a:t>
            </a:r>
            <a:r>
              <a:rPr lang="en-US" b="0" dirty="0" err="1"/>
              <a:t>Haces</a:t>
            </a:r>
            <a:r>
              <a:rPr lang="en-US" b="0" dirty="0"/>
              <a:t> la </a:t>
            </a:r>
            <a:r>
              <a:rPr lang="en-US" b="0" dirty="0" err="1"/>
              <a:t>tarjeta</a:t>
            </a:r>
            <a:endParaRPr lang="en-US" b="0" dirty="0"/>
          </a:p>
          <a:p>
            <a:r>
              <a:rPr lang="en-US" b="0" dirty="0"/>
              <a:t>4 ¿</a:t>
            </a:r>
            <a:r>
              <a:rPr lang="en-US" b="0" dirty="0" err="1"/>
              <a:t>Hago</a:t>
            </a:r>
            <a:r>
              <a:rPr lang="en-US" b="0" dirty="0"/>
              <a:t> un </a:t>
            </a:r>
            <a:r>
              <a:rPr lang="en-US" b="0" dirty="0" err="1"/>
              <a:t>baile</a:t>
            </a:r>
            <a:r>
              <a:rPr lang="en-US" b="0" dirty="0"/>
              <a:t>?</a:t>
            </a:r>
          </a:p>
          <a:p>
            <a:r>
              <a:rPr lang="en-US" b="0" dirty="0"/>
              <a:t>5 ¿</a:t>
            </a:r>
            <a:r>
              <a:rPr lang="en-US" b="0" dirty="0" err="1"/>
              <a:t>Haces</a:t>
            </a:r>
            <a:r>
              <a:rPr lang="en-US" b="0" dirty="0"/>
              <a:t> un </a:t>
            </a:r>
            <a:r>
              <a:rPr lang="en-US" b="0" dirty="0" err="1"/>
              <a:t>dibujo</a:t>
            </a:r>
            <a:r>
              <a:rPr lang="en-US" b="0" dirty="0"/>
              <a:t>?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46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5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audio" Target="../media/audio6.wav"/><Relationship Id="rId18" Type="http://schemas.openxmlformats.org/officeDocument/2006/relationships/audio" Target="../media/audio11.wav"/><Relationship Id="rId3" Type="http://schemas.openxmlformats.org/officeDocument/2006/relationships/image" Target="../media/image31.png"/><Relationship Id="rId21" Type="http://schemas.microsoft.com/office/2007/relationships/hdphoto" Target="../media/hdphoto2.wdp"/><Relationship Id="rId7" Type="http://schemas.openxmlformats.org/officeDocument/2006/relationships/image" Target="../media/image32.png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9.wav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audio" Target="../media/audio8.wav"/><Relationship Id="rId10" Type="http://schemas.openxmlformats.org/officeDocument/2006/relationships/image" Target="../media/image35.png"/><Relationship Id="rId19" Type="http://schemas.openxmlformats.org/officeDocument/2006/relationships/image" Target="../media/image36.gif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audio" Target="../media/audio18.wav"/><Relationship Id="rId18" Type="http://schemas.openxmlformats.org/officeDocument/2006/relationships/image" Target="../media/image23.png"/><Relationship Id="rId3" Type="http://schemas.openxmlformats.org/officeDocument/2006/relationships/image" Target="../media/image38.png"/><Relationship Id="rId21" Type="http://schemas.openxmlformats.org/officeDocument/2006/relationships/image" Target="../media/image6.png"/><Relationship Id="rId7" Type="http://schemas.openxmlformats.org/officeDocument/2006/relationships/audio" Target="../media/audio13.wav"/><Relationship Id="rId12" Type="http://schemas.openxmlformats.org/officeDocument/2006/relationships/audio" Target="../media/audio17.wav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11" Type="http://schemas.openxmlformats.org/officeDocument/2006/relationships/audio" Target="../media/audio16.wav"/><Relationship Id="rId5" Type="http://schemas.openxmlformats.org/officeDocument/2006/relationships/image" Target="../media/image39.png"/><Relationship Id="rId15" Type="http://schemas.openxmlformats.org/officeDocument/2006/relationships/image" Target="../media/image21.png"/><Relationship Id="rId10" Type="http://schemas.openxmlformats.org/officeDocument/2006/relationships/audio" Target="../media/audio15.wav"/><Relationship Id="rId19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[to do, make]: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hago, haces,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ABFDE-2CFE-476B-942F-5D0B7856A32A}"/>
              </a:ext>
            </a:extLst>
          </p:cNvPr>
          <p:cNvSpPr txBox="1"/>
          <p:nvPr/>
        </p:nvSpPr>
        <p:spPr>
          <a:xfrm>
            <a:off x="385726" y="1773870"/>
            <a:ext cx="3962401" cy="1283910"/>
          </a:xfrm>
          <a:prstGeom prst="wave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 E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l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c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u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m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p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l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e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a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ñ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o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reaming Outloud Script Pro" panose="03050502040304050704" pitchFamily="66" charset="0"/>
              <a:ea typeface="Century Gothic"/>
              <a:cs typeface="Dreaming Outloud Script Pro" panose="03050502040304050704" pitchFamily="66" charset="0"/>
              <a:sym typeface="Century Gothic"/>
            </a:endParaRPr>
          </a:p>
        </p:txBody>
      </p:sp>
      <p:pic>
        <p:nvPicPr>
          <p:cNvPr id="17" name="Picture 6" descr="Verderón, Bandera, Guirnalda, Diseño">
            <a:extLst>
              <a:ext uri="{FF2B5EF4-FFF2-40B4-BE49-F238E27FC236}">
                <a16:creationId xmlns:a16="http://schemas.microsoft.com/office/drawing/2014/main" id="{3722CB26-B70B-4C24-8246-EF819FB9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7" y="2775951"/>
            <a:ext cx="3058632" cy="10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0432765-817B-4D2A-A5E2-26C7F630B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38" y="2592520"/>
            <a:ext cx="1162966" cy="2629900"/>
          </a:xfrm>
          <a:prstGeom prst="rect">
            <a:avLst/>
          </a:prstGeom>
        </p:spPr>
      </p:pic>
      <p:pic>
        <p:nvPicPr>
          <p:cNvPr id="20" name="Picture 8" descr="Regalo, Isométrico, Cumpleaños, Navidad">
            <a:extLst>
              <a:ext uri="{FF2B5EF4-FFF2-40B4-BE49-F238E27FC236}">
                <a16:creationId xmlns:a16="http://schemas.microsoft.com/office/drawing/2014/main" id="{32253B43-8579-42E8-982C-55C4B2C8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81" y="4519349"/>
            <a:ext cx="474223" cy="5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echa De Nacimiento, Pastel, Velas">
            <a:extLst>
              <a:ext uri="{FF2B5EF4-FFF2-40B4-BE49-F238E27FC236}">
                <a16:creationId xmlns:a16="http://schemas.microsoft.com/office/drawing/2014/main" id="{8619D043-B617-4D81-BF9A-E6E9F82F2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32" y="3825666"/>
            <a:ext cx="2022652" cy="15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21FEF1D-7F6A-447D-B7A2-894E51D7D8ED}"/>
              </a:ext>
            </a:extLst>
          </p:cNvPr>
          <p:cNvGrpSpPr/>
          <p:nvPr/>
        </p:nvGrpSpPr>
        <p:grpSpPr>
          <a:xfrm>
            <a:off x="313396" y="2014674"/>
            <a:ext cx="4205687" cy="3377878"/>
            <a:chOff x="313396" y="2014674"/>
            <a:chExt cx="4205687" cy="337787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B39114-6C54-478D-99AF-915F82D96F28}"/>
                </a:ext>
              </a:extLst>
            </p:cNvPr>
            <p:cNvGrpSpPr/>
            <p:nvPr/>
          </p:nvGrpSpPr>
          <p:grpSpPr>
            <a:xfrm>
              <a:off x="1083288" y="2014674"/>
              <a:ext cx="3435795" cy="3377878"/>
              <a:chOff x="1083288" y="2014674"/>
              <a:chExt cx="3435795" cy="3377878"/>
            </a:xfrm>
          </p:grpSpPr>
          <p:pic>
            <p:nvPicPr>
              <p:cNvPr id="4" name="Picture 4" descr="Colombia, Mapa, Geografía, Administrativo, Divisiones">
                <a:extLst>
                  <a:ext uri="{FF2B5EF4-FFF2-40B4-BE49-F238E27FC236}">
                    <a16:creationId xmlns:a16="http://schemas.microsoft.com/office/drawing/2014/main" id="{5AF8751F-31F4-4FC6-A8C3-54986D749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2908" y="3032216"/>
                <a:ext cx="1616175" cy="2360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8377A3A-E1AB-4D71-BD76-E9637F51A551}"/>
                  </a:ext>
                </a:extLst>
              </p:cNvPr>
              <p:cNvGrpSpPr/>
              <p:nvPr/>
            </p:nvGrpSpPr>
            <p:grpSpPr>
              <a:xfrm>
                <a:off x="1083288" y="2014674"/>
                <a:ext cx="2025843" cy="2988948"/>
                <a:chOff x="1083288" y="2014674"/>
                <a:chExt cx="2025843" cy="2988948"/>
              </a:xfrm>
            </p:grpSpPr>
            <p:pic>
              <p:nvPicPr>
                <p:cNvPr id="39" name="Picture 10" descr="Sur, America, Mapa, Político, Latín, Los Paises">
                  <a:extLst>
                    <a:ext uri="{FF2B5EF4-FFF2-40B4-BE49-F238E27FC236}">
                      <a16:creationId xmlns:a16="http://schemas.microsoft.com/office/drawing/2014/main" id="{DE694F6E-5BF9-4C14-AAFE-6DF864B790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3288" y="2014674"/>
                  <a:ext cx="2025843" cy="2988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10F6FF6-C951-46C7-B62A-083DA3B882F5}"/>
                    </a:ext>
                  </a:extLst>
                </p:cNvPr>
                <p:cNvCxnSpPr/>
                <p:nvPr/>
              </p:nvCxnSpPr>
              <p:spPr>
                <a:xfrm>
                  <a:off x="1431758" y="2365610"/>
                  <a:ext cx="1471150" cy="1327768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F3CB2F40-D6FD-4553-8C78-F0587629F1BA}"/>
                    </a:ext>
                  </a:extLst>
                </p:cNvPr>
                <p:cNvSpPr/>
                <p:nvPr/>
              </p:nvSpPr>
              <p:spPr>
                <a:xfrm>
                  <a:off x="1229134" y="2206623"/>
                  <a:ext cx="202624" cy="177224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" name="Picture 6" descr="Colombia, Bandera, País, Colombiana">
              <a:extLst>
                <a:ext uri="{FF2B5EF4-FFF2-40B4-BE49-F238E27FC236}">
                  <a16:creationId xmlns:a16="http://schemas.microsoft.com/office/drawing/2014/main" id="{57EAE630-C08F-4DB8-929E-ABE33455C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96" y="4218522"/>
              <a:ext cx="1001751" cy="62609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4663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Accents 2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896590"/>
            <a:ext cx="815678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words with last syllable stress that end in –n, -s or a vowel have an accent.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3694366" y="4224882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45" y="1910617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9860440" y="2182559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Cadaqu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9714390" y="2426085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8496067" y="3323147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Albarrac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8199709" y="3256001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EA17B-C50E-4ECF-BDE0-52F41F84C257}"/>
              </a:ext>
            </a:extLst>
          </p:cNvPr>
          <p:cNvGrpSpPr/>
          <p:nvPr/>
        </p:nvGrpSpPr>
        <p:grpSpPr>
          <a:xfrm>
            <a:off x="1194195" y="5499319"/>
            <a:ext cx="4162296" cy="525942"/>
            <a:chOff x="1140978" y="6269194"/>
            <a:chExt cx="3874560" cy="525942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7C8B914-DFE1-4A46-A248-1A1216ECC0CA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7A3E30-AF44-4B74-804E-DEBF36AC004A}"/>
                </a:ext>
              </a:extLst>
            </p:cNvPr>
            <p:cNvSpPr txBox="1"/>
            <p:nvPr/>
          </p:nvSpPr>
          <p:spPr>
            <a:xfrm>
              <a:off x="1140978" y="6269194"/>
              <a:ext cx="36591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Bogotá?</a:t>
              </a:r>
            </a:p>
          </p:txBody>
        </p:sp>
      </p:grp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E66FE0-2A30-4B08-B63B-28C913A64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130" y="5369530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FDE8EE-85BB-440B-9F28-6179180DA2AA}"/>
              </a:ext>
            </a:extLst>
          </p:cNvPr>
          <p:cNvGrpSpPr/>
          <p:nvPr/>
        </p:nvGrpSpPr>
        <p:grpSpPr>
          <a:xfrm>
            <a:off x="1194195" y="6115607"/>
            <a:ext cx="11390837" cy="541803"/>
            <a:chOff x="474437" y="5669853"/>
            <a:chExt cx="4138610" cy="541803"/>
          </a:xfrm>
        </p:grpSpPr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96926CD5-6568-464D-B4EE-60BD25F21B50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3E1155-DE73-47AA-AC22-749B64E8CC8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Bogotá 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_______ de __________.</a:t>
              </a:r>
            </a:p>
          </p:txBody>
        </p:sp>
      </p:grp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274" y="5310843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1C957D-6C38-4EC7-A469-1BA8DD2FF6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6476" y="135043"/>
            <a:ext cx="2359360" cy="1451133"/>
          </a:xfrm>
          <a:prstGeom prst="rect">
            <a:avLst/>
          </a:prstGeom>
        </p:spPr>
      </p:pic>
      <p:sp>
        <p:nvSpPr>
          <p:cNvPr id="49" name="Google Shape;108;p3">
            <a:extLst>
              <a:ext uri="{FF2B5EF4-FFF2-40B4-BE49-F238E27FC236}">
                <a16:creationId xmlns:a16="http://schemas.microsoft.com/office/drawing/2014/main" id="{B348029D-F9AF-4670-8207-BA914EEAC01D}"/>
              </a:ext>
            </a:extLst>
          </p:cNvPr>
          <p:cNvSpPr txBox="1"/>
          <p:nvPr/>
        </p:nvSpPr>
        <p:spPr>
          <a:xfrm>
            <a:off x="4445937" y="6090118"/>
            <a:ext cx="39960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5325CEFA-F93C-46DC-90EA-85159495733B}"/>
              </a:ext>
            </a:extLst>
          </p:cNvPr>
          <p:cNvSpPr txBox="1"/>
          <p:nvPr/>
        </p:nvSpPr>
        <p:spPr>
          <a:xfrm>
            <a:off x="6339741" y="6135355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3856251" y="3991372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Bogot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4CA2E11-91C4-4EA0-88AD-1DE5B22A50AE}"/>
              </a:ext>
            </a:extLst>
          </p:cNvPr>
          <p:cNvCxnSpPr>
            <a:cxnSpLocks/>
          </p:cNvCxnSpPr>
          <p:nvPr/>
        </p:nvCxnSpPr>
        <p:spPr>
          <a:xfrm>
            <a:off x="8410664" y="342950"/>
            <a:ext cx="335080" cy="321022"/>
          </a:xfrm>
          <a:prstGeom prst="straightConnector1">
            <a:avLst/>
          </a:prstGeom>
          <a:ln w="38100">
            <a:solidFill>
              <a:srgbClr val="FFDF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7A99FC8-49DF-4068-9104-7029DB60B7B7}"/>
              </a:ext>
            </a:extLst>
          </p:cNvPr>
          <p:cNvSpPr txBox="1"/>
          <p:nvPr/>
        </p:nvSpPr>
        <p:spPr>
          <a:xfrm>
            <a:off x="7450145" y="8936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CDA596-DF7C-4A8C-8FE1-41EA6D9C28EC}"/>
              </a:ext>
            </a:extLst>
          </p:cNvPr>
          <p:cNvGrpSpPr/>
          <p:nvPr/>
        </p:nvGrpSpPr>
        <p:grpSpPr>
          <a:xfrm>
            <a:off x="1181380" y="5505889"/>
            <a:ext cx="5158361" cy="525942"/>
            <a:chOff x="1140978" y="6269194"/>
            <a:chExt cx="4202301" cy="525942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35EAED2A-F4C6-424B-96D8-16BAC7A50D11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A39120-EA16-4912-8796-8A7CFF977200}"/>
                </a:ext>
              </a:extLst>
            </p:cNvPr>
            <p:cNvSpPr txBox="1"/>
            <p:nvPr/>
          </p:nvSpPr>
          <p:spPr>
            <a:xfrm>
              <a:off x="1140978" y="6269194"/>
              <a:ext cx="420230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Cadaqués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27105F-D941-4AA4-94FD-1F0F1C1F4F4A}"/>
              </a:ext>
            </a:extLst>
          </p:cNvPr>
          <p:cNvGrpSpPr/>
          <p:nvPr/>
        </p:nvGrpSpPr>
        <p:grpSpPr>
          <a:xfrm>
            <a:off x="1194195" y="6112885"/>
            <a:ext cx="11390837" cy="541803"/>
            <a:chOff x="474437" y="5669853"/>
            <a:chExt cx="4138610" cy="541803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3344D925-CED9-43D0-9329-D24BCF7AA461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7E8F6F7-4B82-455B-A1C5-3F5C60C2E5CB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Cadaqués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 de _________.</a:t>
              </a:r>
            </a:p>
          </p:txBody>
        </p:sp>
      </p:grpSp>
      <p:sp>
        <p:nvSpPr>
          <p:cNvPr id="69" name="Google Shape;108;p3">
            <a:extLst>
              <a:ext uri="{FF2B5EF4-FFF2-40B4-BE49-F238E27FC236}">
                <a16:creationId xmlns:a16="http://schemas.microsoft.com/office/drawing/2014/main" id="{E7A7EF9B-4F11-406F-B930-8E0668C28772}"/>
              </a:ext>
            </a:extLst>
          </p:cNvPr>
          <p:cNvSpPr txBox="1"/>
          <p:nvPr/>
        </p:nvSpPr>
        <p:spPr>
          <a:xfrm>
            <a:off x="5001400" y="6099428"/>
            <a:ext cx="1075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Google Shape;108;p3">
            <a:extLst>
              <a:ext uri="{FF2B5EF4-FFF2-40B4-BE49-F238E27FC236}">
                <a16:creationId xmlns:a16="http://schemas.microsoft.com/office/drawing/2014/main" id="{C0D4E111-0A85-4CB4-A0D0-EBB34DBE7E79}"/>
              </a:ext>
            </a:extLst>
          </p:cNvPr>
          <p:cNvSpPr txBox="1"/>
          <p:nvPr/>
        </p:nvSpPr>
        <p:spPr>
          <a:xfrm>
            <a:off x="6818724" y="6098049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7737705-8C8D-41D1-9FB2-ED57596CB777}"/>
              </a:ext>
            </a:extLst>
          </p:cNvPr>
          <p:cNvGrpSpPr/>
          <p:nvPr/>
        </p:nvGrpSpPr>
        <p:grpSpPr>
          <a:xfrm>
            <a:off x="1173549" y="5501759"/>
            <a:ext cx="4721929" cy="525942"/>
            <a:chOff x="1140978" y="6269194"/>
            <a:chExt cx="3874560" cy="525942"/>
          </a:xfrm>
        </p:grpSpPr>
        <p:sp>
          <p:nvSpPr>
            <p:cNvPr id="73" name="Speech Bubble: Rectangle with Corners Rounded 72">
              <a:extLst>
                <a:ext uri="{FF2B5EF4-FFF2-40B4-BE49-F238E27FC236}">
                  <a16:creationId xmlns:a16="http://schemas.microsoft.com/office/drawing/2014/main" id="{208D332A-ADAA-4735-B383-11E03CB4FD0D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5F42B8-7E79-480D-BCC8-7AD4209B53A0}"/>
                </a:ext>
              </a:extLst>
            </p:cNvPr>
            <p:cNvSpPr txBox="1"/>
            <p:nvPr/>
          </p:nvSpPr>
          <p:spPr>
            <a:xfrm>
              <a:off x="1140978" y="6269194"/>
              <a:ext cx="36724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Albarracín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3EF8E7-A3EF-4966-9FD6-11FE20F8F145}"/>
              </a:ext>
            </a:extLst>
          </p:cNvPr>
          <p:cNvGrpSpPr/>
          <p:nvPr/>
        </p:nvGrpSpPr>
        <p:grpSpPr>
          <a:xfrm>
            <a:off x="1194195" y="6120128"/>
            <a:ext cx="11390837" cy="541803"/>
            <a:chOff x="474437" y="5669853"/>
            <a:chExt cx="4138610" cy="541803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C1A9AE3C-4A1E-4D04-B0D2-4369A9CC1524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18E8FBC-FA09-4AA0-8CFB-5840072A2FC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Albarracín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 de _________.</a:t>
              </a:r>
            </a:p>
          </p:txBody>
        </p:sp>
      </p:grp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348A4567-DDD9-48E3-BAD2-F71B52AD18AE}"/>
              </a:ext>
            </a:extLst>
          </p:cNvPr>
          <p:cNvSpPr txBox="1"/>
          <p:nvPr/>
        </p:nvSpPr>
        <p:spPr>
          <a:xfrm>
            <a:off x="5001400" y="6106671"/>
            <a:ext cx="1075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Google Shape;108;p3">
            <a:extLst>
              <a:ext uri="{FF2B5EF4-FFF2-40B4-BE49-F238E27FC236}">
                <a16:creationId xmlns:a16="http://schemas.microsoft.com/office/drawing/2014/main" id="{452DF02A-F5E7-4A03-A429-17C9DC3E8F62}"/>
              </a:ext>
            </a:extLst>
          </p:cNvPr>
          <p:cNvSpPr txBox="1"/>
          <p:nvPr/>
        </p:nvSpPr>
        <p:spPr>
          <a:xfrm>
            <a:off x="6818724" y="6105292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3" grpId="0" animBg="1"/>
      <p:bldP spid="34" grpId="0"/>
      <p:bldP spid="36" grpId="0" animBg="1"/>
      <p:bldP spid="49" grpId="0"/>
      <p:bldP spid="51" grpId="0"/>
      <p:bldP spid="6" grpId="0"/>
      <p:bldP spid="69" grpId="0"/>
      <p:bldP spid="7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Cómo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868415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584476" y="370188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the bed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dibujo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246085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246085" y="56287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jardinería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75882" y="546454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507210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Cama, Hospital, Médico, Salud, Paciente">
            <a:extLst>
              <a:ext uri="{FF2B5EF4-FFF2-40B4-BE49-F238E27FC236}">
                <a16:creationId xmlns:a16="http://schemas.microsoft.com/office/drawing/2014/main" id="{DC814E64-63A2-4B04-910D-99FE8FE9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61" y="1833469"/>
            <a:ext cx="1862736" cy="1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553FA14-6FC2-43BF-825B-C24280599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2" y="3290322"/>
            <a:ext cx="1943705" cy="1574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518265" y="369233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drawing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579300" y="375634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list</a:t>
            </a:r>
          </a:p>
        </p:txBody>
      </p:sp>
      <p:pic>
        <p:nvPicPr>
          <p:cNvPr id="1026" name="Picture 2" descr="Checklist, Task, To Do, List, Plan, Work">
            <a:extLst>
              <a:ext uri="{FF2B5EF4-FFF2-40B4-BE49-F238E27FC236}">
                <a16:creationId xmlns:a16="http://schemas.microsoft.com/office/drawing/2014/main" id="{4C071BED-5FD1-494A-8B4D-E3D9C84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23" y="1645740"/>
            <a:ext cx="1755432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575882" y="3719557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gardening</a:t>
            </a:r>
          </a:p>
        </p:txBody>
      </p:sp>
      <p:pic>
        <p:nvPicPr>
          <p:cNvPr id="90" name="Picture 8" descr="Jardinero, Jardinería, Jardín, Primavera">
            <a:extLst>
              <a:ext uri="{FF2B5EF4-FFF2-40B4-BE49-F238E27FC236}">
                <a16:creationId xmlns:a16="http://schemas.microsoft.com/office/drawing/2014/main" id="{240CEAB9-66D2-40A2-B2C5-9BDD6730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50" y="3334561"/>
            <a:ext cx="1792411" cy="15327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567288" y="380857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go swimming</a:t>
            </a:r>
          </a:p>
        </p:txBody>
      </p:sp>
      <p:pic>
        <p:nvPicPr>
          <p:cNvPr id="87" name="Picture 2" descr="Música, Danza, Tango, Hombre, Bailarín">
            <a:extLst>
              <a:ext uri="{FF2B5EF4-FFF2-40B4-BE49-F238E27FC236}">
                <a16:creationId xmlns:a16="http://schemas.microsoft.com/office/drawing/2014/main" id="{7B148E1A-3941-47BE-8749-4F09939F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389" y="5007888"/>
            <a:ext cx="1905437" cy="16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BB55F3-88D2-4AC1-A9F1-9FD1C1E708B9}"/>
              </a:ext>
            </a:extLst>
          </p:cNvPr>
          <p:cNvGrpSpPr/>
          <p:nvPr/>
        </p:nvGrpSpPr>
        <p:grpSpPr>
          <a:xfrm>
            <a:off x="6208014" y="5157042"/>
            <a:ext cx="2681153" cy="1373934"/>
            <a:chOff x="5458425" y="8835686"/>
            <a:chExt cx="2297569" cy="1373934"/>
          </a:xfrm>
        </p:grpSpPr>
        <p:pic>
          <p:nvPicPr>
            <p:cNvPr id="88" name="Picture 4" descr="Comenzar, Bloques, Masculino, Raza">
              <a:extLst>
                <a:ext uri="{FF2B5EF4-FFF2-40B4-BE49-F238E27FC236}">
                  <a16:creationId xmlns:a16="http://schemas.microsoft.com/office/drawing/2014/main" id="{63243BDB-C1B6-4CBA-9526-F80A0A7D6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425" y="8835686"/>
              <a:ext cx="1917551" cy="13144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9" name="Picture 6" descr="Banderas De Inspector">
              <a:extLst>
                <a:ext uri="{FF2B5EF4-FFF2-40B4-BE49-F238E27FC236}">
                  <a16:creationId xmlns:a16="http://schemas.microsoft.com/office/drawing/2014/main" id="{89424170-2562-4459-80FE-540629A49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471" y="9809653"/>
              <a:ext cx="790523" cy="39996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91" name="Picture 10" descr="Chico, Nadar, Clases De Natación">
            <a:extLst>
              <a:ext uri="{FF2B5EF4-FFF2-40B4-BE49-F238E27FC236}">
                <a16:creationId xmlns:a16="http://schemas.microsoft.com/office/drawing/2014/main" id="{0FB89F50-31F0-4359-B198-F02BF4C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88" y="5143952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Road Trip, Camioneta, Pareja, Viaje">
            <a:extLst>
              <a:ext uri="{FF2B5EF4-FFF2-40B4-BE49-F238E27FC236}">
                <a16:creationId xmlns:a16="http://schemas.microsoft.com/office/drawing/2014/main" id="{CAB8A786-51E2-40C3-AAD8-2EE486633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9579996" y="1593979"/>
            <a:ext cx="1667905" cy="14878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tel, Cumpleaños, Postre, Celebracion">
            <a:extLst>
              <a:ext uri="{FF2B5EF4-FFF2-40B4-BE49-F238E27FC236}">
                <a16:creationId xmlns:a16="http://schemas.microsoft.com/office/drawing/2014/main" id="{326AEF7F-E469-476E-8299-B011539E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01" y="1559949"/>
            <a:ext cx="1890298" cy="15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584476" y="389959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race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675394" y="391609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card</a:t>
            </a:r>
          </a:p>
        </p:txBody>
      </p:sp>
      <p:pic>
        <p:nvPicPr>
          <p:cNvPr id="2052" name="Picture 4" descr="Date Of Birth, Background, Birthday Card">
            <a:extLst>
              <a:ext uri="{FF2B5EF4-FFF2-40B4-BE49-F238E27FC236}">
                <a16:creationId xmlns:a16="http://schemas.microsoft.com/office/drawing/2014/main" id="{75E2043D-A25D-47F5-8D98-4D80B62C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4313671" y="5228619"/>
            <a:ext cx="995058" cy="11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666213" y="388886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dance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666213" y="3932597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trip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595972" y="387678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15AAE90-6684-4253-A470-F01D8A25E8F3}"/>
              </a:ext>
            </a:extLst>
          </p:cNvPr>
          <p:cNvSpPr txBox="1"/>
          <p:nvPr/>
        </p:nvSpPr>
        <p:spPr>
          <a:xfrm>
            <a:off x="3607469" y="3909053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dance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E3C529-7F7D-4F0B-BEE8-25C81DA44012}"/>
              </a:ext>
            </a:extLst>
          </p:cNvPr>
          <p:cNvSpPr txBox="1"/>
          <p:nvPr/>
        </p:nvSpPr>
        <p:spPr>
          <a:xfrm>
            <a:off x="3595972" y="3911678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drawing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7813A55-A8E4-41F4-B2CA-E1AC23324B24}"/>
              </a:ext>
            </a:extLst>
          </p:cNvPr>
          <p:cNvSpPr txBox="1"/>
          <p:nvPr/>
        </p:nvSpPr>
        <p:spPr>
          <a:xfrm>
            <a:off x="3555276" y="3915307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card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86C2CD-3E97-4F61-8DC1-08013ED4D027}"/>
              </a:ext>
            </a:extLst>
          </p:cNvPr>
          <p:cNvSpPr txBox="1"/>
          <p:nvPr/>
        </p:nvSpPr>
        <p:spPr>
          <a:xfrm>
            <a:off x="3543779" y="3902559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go* swimming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D3B9A5-818F-4BA3-8881-C819632775E8}"/>
              </a:ext>
            </a:extLst>
          </p:cNvPr>
          <p:cNvSpPr txBox="1"/>
          <p:nvPr/>
        </p:nvSpPr>
        <p:spPr>
          <a:xfrm>
            <a:off x="3532282" y="3920020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trip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4784B4F-52C7-42AE-9443-BBC549323851}"/>
              </a:ext>
            </a:extLst>
          </p:cNvPr>
          <p:cNvSpPr txBox="1"/>
          <p:nvPr/>
        </p:nvSpPr>
        <p:spPr>
          <a:xfrm>
            <a:off x="3563870" y="3907006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list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943248-01A6-4B86-8970-F45D86964D47}"/>
              </a:ext>
            </a:extLst>
          </p:cNvPr>
          <p:cNvSpPr txBox="1"/>
          <p:nvPr/>
        </p:nvSpPr>
        <p:spPr>
          <a:xfrm>
            <a:off x="3505126" y="3925305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race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5BCC4B-AF64-4A99-83D5-49423F04A482}"/>
              </a:ext>
            </a:extLst>
          </p:cNvPr>
          <p:cNvSpPr txBox="1"/>
          <p:nvPr/>
        </p:nvSpPr>
        <p:spPr>
          <a:xfrm>
            <a:off x="3553825" y="3944701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the bed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46FDAC4-E319-4CD7-A143-A6C0FB7C184F}"/>
              </a:ext>
            </a:extLst>
          </p:cNvPr>
          <p:cNvSpPr txBox="1"/>
          <p:nvPr/>
        </p:nvSpPr>
        <p:spPr>
          <a:xfrm>
            <a:off x="3526221" y="3916841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cake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55F78FE-3B17-4B37-AE23-EA7585A5D449}"/>
              </a:ext>
            </a:extLst>
          </p:cNvPr>
          <p:cNvSpPr txBox="1"/>
          <p:nvPr/>
        </p:nvSpPr>
        <p:spPr>
          <a:xfrm>
            <a:off x="3545087" y="3900512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gardening</a:t>
            </a:r>
          </a:p>
        </p:txBody>
      </p: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4.07407E-6 L -4.79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3.7037E-6 L -4.79167E-6 -0.07223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6 L -4.375E-6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4.07407E-6 L 4.58333E-6 -0.07223 " pathEditMode="relative" rAng="0" ptsTypes="AA">
                                      <p:cBhvr>
                                        <p:cTn id="1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686700" y="348869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dibujo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do: I do &amp; s/he, it does]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55039" y="4113007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do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drawing.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431235"/>
            <a:ext cx="8283998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irregular verb and does not follow the general rules.</a:t>
            </a:r>
            <a:r>
              <a:rPr lang="en-GB" sz="2800" dirty="0"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490003" y="2682464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4732820" y="2587839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103" y="3995730"/>
            <a:ext cx="537470" cy="61288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4037373" y="353152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4451888" y="4163694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does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4418" y="41092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3858906" y="4811577"/>
            <a:ext cx="75124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hace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4066400" y="5433503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does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9903" y="538925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839B7995-9915-4BE5-B51F-68EAAF49D2FB}"/>
              </a:ext>
            </a:extLst>
          </p:cNvPr>
          <p:cNvSpPr/>
          <p:nvPr/>
        </p:nvSpPr>
        <p:spPr>
          <a:xfrm>
            <a:off x="9192627" y="2587839"/>
            <a:ext cx="1359068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sp>
        <p:nvSpPr>
          <p:cNvPr id="28" name="Google Shape;476;p51">
            <a:extLst>
              <a:ext uri="{FF2B5EF4-FFF2-40B4-BE49-F238E27FC236}">
                <a16:creationId xmlns:a16="http://schemas.microsoft.com/office/drawing/2014/main" id="{74C5D045-5549-4FE7-95C1-B25C9AD7B45C}"/>
              </a:ext>
            </a:extLst>
          </p:cNvPr>
          <p:cNvSpPr txBox="1"/>
          <p:nvPr/>
        </p:nvSpPr>
        <p:spPr>
          <a:xfrm>
            <a:off x="8524972" y="3549579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85;p51">
            <a:extLst>
              <a:ext uri="{FF2B5EF4-FFF2-40B4-BE49-F238E27FC236}">
                <a16:creationId xmlns:a16="http://schemas.microsoft.com/office/drawing/2014/main" id="{49F8844F-9481-4D79-9D59-74ED087B0DBE}"/>
              </a:ext>
            </a:extLst>
          </p:cNvPr>
          <p:cNvSpPr txBox="1"/>
          <p:nvPr/>
        </p:nvSpPr>
        <p:spPr>
          <a:xfrm>
            <a:off x="8930745" y="4373244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make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cake.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A962DB9D-C93B-4556-B695-39F7E588CBAC}"/>
              </a:ext>
            </a:extLst>
          </p:cNvPr>
          <p:cNvSpPr/>
          <p:nvPr/>
        </p:nvSpPr>
        <p:spPr>
          <a:xfrm>
            <a:off x="4018323" y="5457677"/>
            <a:ext cx="7654152" cy="1226652"/>
          </a:xfrm>
          <a:prstGeom prst="wedgeRoundRectCallout">
            <a:avLst>
              <a:gd name="adj1" fmla="val 33216"/>
              <a:gd name="adj2" fmla="val -1050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32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We use the verb </a:t>
            </a:r>
            <a:r>
              <a:rPr lang="en-GB" sz="32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32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8883BDFF-4464-4268-A0AC-B7E302E64C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6237" y="4092821"/>
            <a:ext cx="537470" cy="52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2127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5" name="R_i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1111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Quique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CB156E2-C61E-4B03-A899-B61232131771}"/>
              </a:ext>
            </a:extLst>
          </p:cNvPr>
          <p:cNvSpPr/>
          <p:nvPr/>
        </p:nvSpPr>
        <p:spPr>
          <a:xfrm>
            <a:off x="1498850" y="1102617"/>
            <a:ext cx="9498205" cy="558994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hlinkClick r:id="" action="ppaction://noaction">
              <a:snd r:embed="rId6" name="r_iii.wav"/>
            </a:hlinkClick>
            <a:extLst>
              <a:ext uri="{FF2B5EF4-FFF2-40B4-BE49-F238E27FC236}">
                <a16:creationId xmlns:a16="http://schemas.microsoft.com/office/drawing/2014/main" id="{67B6E80F-17B0-4A0B-9BA0-D2C1B2108BB5}"/>
              </a:ext>
            </a:extLst>
          </p:cNvPr>
          <p:cNvSpPr txBox="1"/>
          <p:nvPr/>
        </p:nvSpPr>
        <p:spPr>
          <a:xfrm>
            <a:off x="1488987" y="1107594"/>
            <a:ext cx="9715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hace qué? ¿Es Sofía 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o papá Pedro 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733C7C34-241B-43A3-8D16-F9588CD99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381" y="1068056"/>
            <a:ext cx="914400" cy="914400"/>
          </a:xfrm>
          <a:prstGeom prst="rect">
            <a:avLst/>
          </a:prstGeom>
        </p:spPr>
      </p:pic>
      <p:pic>
        <p:nvPicPr>
          <p:cNvPr id="44" name="Picture 4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7D0FE4BF-3461-4620-8DBA-8CBE9A48715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761" y="1122007"/>
            <a:ext cx="914402" cy="2977978"/>
          </a:xfrm>
          <a:prstGeom prst="rect">
            <a:avLst/>
          </a:prstGeom>
        </p:spPr>
      </p:pic>
      <p:graphicFrame>
        <p:nvGraphicFramePr>
          <p:cNvPr id="45" name="Content Placeholder 4">
            <a:extLst>
              <a:ext uri="{FF2B5EF4-FFF2-40B4-BE49-F238E27FC236}">
                <a16:creationId xmlns:a16="http://schemas.microsoft.com/office/drawing/2014/main" id="{3915EDB0-D47C-4B76-BC8A-551482F41D4A}"/>
              </a:ext>
            </a:extLst>
          </p:cNvPr>
          <p:cNvGraphicFramePr>
            <a:graphicFrameLocks/>
          </p:cNvGraphicFramePr>
          <p:nvPr/>
        </p:nvGraphicFramePr>
        <p:xfrm>
          <a:off x="9573005" y="3444307"/>
          <a:ext cx="2524229" cy="3200400"/>
        </p:xfrm>
        <a:graphic>
          <a:graphicData uri="http://schemas.openxmlformats.org/drawingml/2006/table">
            <a:tbl>
              <a:tblPr firstRow="1" bandRow="1"/>
              <a:tblGrid>
                <a:gridCol w="74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560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</a:tblGrid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953111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943076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332769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21450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828A811C-FD51-46AA-8617-6D6E2F891F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3466193"/>
            <a:ext cx="409801" cy="426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FE23BEF-C4B0-4B91-8A0F-F804F2F61F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757" y="3876550"/>
            <a:ext cx="409801" cy="4268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7DE32D-5674-4864-92E5-DA1476068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53" y="4364507"/>
            <a:ext cx="409801" cy="4268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637F695-15C6-423B-9E72-E5CDD920D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30" y="4800684"/>
            <a:ext cx="409801" cy="4268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5191B4-2DAB-4EAB-ACA9-59EC9F1FF4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479" y="5286944"/>
            <a:ext cx="409801" cy="4268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44C50CC-67F0-4DE8-90D7-F5E888F2C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05" y="5710546"/>
            <a:ext cx="409801" cy="4268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2D91F13-BE9C-404F-B4D5-20DB69FDC9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6154923"/>
            <a:ext cx="409801" cy="42687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99A6D5-1843-4E3B-AB31-18C800CE3F02}"/>
              </a:ext>
            </a:extLst>
          </p:cNvPr>
          <p:cNvSpPr txBox="1"/>
          <p:nvPr/>
        </p:nvSpPr>
        <p:spPr>
          <a:xfrm>
            <a:off x="10226889" y="2809788"/>
            <a:ext cx="95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84BC7F-DC36-42FF-9D70-A312173A1740}"/>
              </a:ext>
            </a:extLst>
          </p:cNvPr>
          <p:cNvSpPr txBox="1"/>
          <p:nvPr/>
        </p:nvSpPr>
        <p:spPr>
          <a:xfrm>
            <a:off x="11157022" y="2809281"/>
            <a:ext cx="81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6" name="Oval 55">
            <a:hlinkClick r:id="" action="ppaction://noaction">
              <a:snd r:embed="rId11" name="r.1.wav"/>
            </a:hlinkClick>
            <a:extLst>
              <a:ext uri="{FF2B5EF4-FFF2-40B4-BE49-F238E27FC236}">
                <a16:creationId xmlns:a16="http://schemas.microsoft.com/office/drawing/2014/main" id="{BFE02D11-432C-4158-83D1-C428A79240B8}"/>
              </a:ext>
            </a:extLst>
          </p:cNvPr>
          <p:cNvSpPr/>
          <p:nvPr/>
        </p:nvSpPr>
        <p:spPr>
          <a:xfrm>
            <a:off x="422512" y="2266742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9D7679-96EB-40D9-A24D-DD8E398F1CD6}"/>
              </a:ext>
            </a:extLst>
          </p:cNvPr>
          <p:cNvSpPr txBox="1"/>
          <p:nvPr/>
        </p:nvSpPr>
        <p:spPr>
          <a:xfrm>
            <a:off x="824013" y="2321640"/>
            <a:ext cx="2679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Haces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tarjeta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1" name="Picture 6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1890B7AF-522C-4444-AA54-80B3BCB82AC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4090" y="807757"/>
            <a:ext cx="914402" cy="2977978"/>
          </a:xfrm>
          <a:prstGeom prst="rect">
            <a:avLst/>
          </a:prstGeom>
        </p:spPr>
      </p:pic>
      <p:sp>
        <p:nvSpPr>
          <p:cNvPr id="62" name="Oval 61">
            <a:hlinkClick r:id="" action="ppaction://noaction">
              <a:snd r:embed="rId12" name="r.2.wav"/>
            </a:hlinkClick>
            <a:extLst>
              <a:ext uri="{FF2B5EF4-FFF2-40B4-BE49-F238E27FC236}">
                <a16:creationId xmlns:a16="http://schemas.microsoft.com/office/drawing/2014/main" id="{5D5C0FA2-DABD-4A29-9E60-B221BBF9A3CC}"/>
              </a:ext>
            </a:extLst>
          </p:cNvPr>
          <p:cNvSpPr/>
          <p:nvPr/>
        </p:nvSpPr>
        <p:spPr>
          <a:xfrm>
            <a:off x="7154841" y="1952492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61EC53-F2A8-4D08-BED2-FDF134D55253}"/>
              </a:ext>
            </a:extLst>
          </p:cNvPr>
          <p:cNvSpPr txBox="1"/>
          <p:nvPr/>
        </p:nvSpPr>
        <p:spPr>
          <a:xfrm>
            <a:off x="7633617" y="2008449"/>
            <a:ext cx="243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Haces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4" name="Picture 6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95BBF4B3-D15A-4BA8-BF16-C467BF4CD26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1932" y="2325884"/>
            <a:ext cx="914402" cy="2977978"/>
          </a:xfrm>
          <a:prstGeom prst="rect">
            <a:avLst/>
          </a:prstGeom>
        </p:spPr>
      </p:pic>
      <p:sp>
        <p:nvSpPr>
          <p:cNvPr id="65" name="Oval 64">
            <a:hlinkClick r:id="" action="ppaction://noaction">
              <a:snd r:embed="rId13" name="r.3.wav"/>
            </a:hlinkClick>
            <a:extLst>
              <a:ext uri="{FF2B5EF4-FFF2-40B4-BE49-F238E27FC236}">
                <a16:creationId xmlns:a16="http://schemas.microsoft.com/office/drawing/2014/main" id="{6643A003-B4CF-4BB8-89BE-9F9421D7879E}"/>
              </a:ext>
            </a:extLst>
          </p:cNvPr>
          <p:cNvSpPr/>
          <p:nvPr/>
        </p:nvSpPr>
        <p:spPr>
          <a:xfrm>
            <a:off x="252683" y="3470619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B11016-7DF5-479E-8E61-FEF58C6DAA69}"/>
              </a:ext>
            </a:extLst>
          </p:cNvPr>
          <p:cNvSpPr txBox="1"/>
          <p:nvPr/>
        </p:nvSpPr>
        <p:spPr>
          <a:xfrm>
            <a:off x="731458" y="3526576"/>
            <a:ext cx="300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pollo. </a:t>
            </a:r>
          </a:p>
        </p:txBody>
      </p:sp>
      <p:pic>
        <p:nvPicPr>
          <p:cNvPr id="67" name="Picture 66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82B55B4-B9DB-4990-AE22-7247A078559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4563" y="2387561"/>
            <a:ext cx="1487192" cy="2977978"/>
          </a:xfrm>
          <a:prstGeom prst="rect">
            <a:avLst/>
          </a:prstGeom>
        </p:spPr>
      </p:pic>
      <p:sp>
        <p:nvSpPr>
          <p:cNvPr id="68" name="Oval 67">
            <a:hlinkClick r:id="" action="ppaction://noaction">
              <a:snd r:embed="rId14" name="r.4.wav"/>
            </a:hlinkClick>
            <a:extLst>
              <a:ext uri="{FF2B5EF4-FFF2-40B4-BE49-F238E27FC236}">
                <a16:creationId xmlns:a16="http://schemas.microsoft.com/office/drawing/2014/main" id="{847EBFE5-1373-4A09-A8C4-708497336DCE}"/>
              </a:ext>
            </a:extLst>
          </p:cNvPr>
          <p:cNvSpPr/>
          <p:nvPr/>
        </p:nvSpPr>
        <p:spPr>
          <a:xfrm>
            <a:off x="5981709" y="3245901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837E04-1262-40A8-9E68-B3E27ED34C09}"/>
              </a:ext>
            </a:extLst>
          </p:cNvPr>
          <p:cNvSpPr txBox="1"/>
          <p:nvPr/>
        </p:nvSpPr>
        <p:spPr>
          <a:xfrm>
            <a:off x="6423422" y="3477570"/>
            <a:ext cx="241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 las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la fiesta*.</a:t>
            </a:r>
          </a:p>
        </p:txBody>
      </p:sp>
      <p:pic>
        <p:nvPicPr>
          <p:cNvPr id="70" name="Picture 69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F37C482-1AFC-4C9D-8135-4030A46C813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9626" y="3320236"/>
            <a:ext cx="914402" cy="3325186"/>
          </a:xfrm>
          <a:prstGeom prst="rect">
            <a:avLst/>
          </a:prstGeom>
        </p:spPr>
      </p:pic>
      <p:sp>
        <p:nvSpPr>
          <p:cNvPr id="71" name="Oval 70">
            <a:hlinkClick r:id="" action="ppaction://noaction">
              <a:snd r:embed="rId15" name="r.5.wav"/>
            </a:hlinkClick>
            <a:extLst>
              <a:ext uri="{FF2B5EF4-FFF2-40B4-BE49-F238E27FC236}">
                <a16:creationId xmlns:a16="http://schemas.microsoft.com/office/drawing/2014/main" id="{034C3E04-DC5E-4057-9A8D-E01AB75A7F5C}"/>
              </a:ext>
            </a:extLst>
          </p:cNvPr>
          <p:cNvSpPr/>
          <p:nvPr/>
        </p:nvSpPr>
        <p:spPr>
          <a:xfrm>
            <a:off x="354024" y="4690220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B20931-7850-4F14-B0C6-7D397AC8C5F6}"/>
              </a:ext>
            </a:extLst>
          </p:cNvPr>
          <p:cNvSpPr txBox="1"/>
          <p:nvPr/>
        </p:nvSpPr>
        <p:spPr>
          <a:xfrm>
            <a:off x="832800" y="4591657"/>
            <a:ext cx="290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casa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73" name="Picture 7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D7592F1-5EA3-4563-B5A3-DBAC17072A9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8774" y="4358283"/>
            <a:ext cx="914402" cy="3325186"/>
          </a:xfrm>
          <a:prstGeom prst="rect">
            <a:avLst/>
          </a:prstGeom>
        </p:spPr>
      </p:pic>
      <p:sp>
        <p:nvSpPr>
          <p:cNvPr id="74" name="Oval 73">
            <a:hlinkClick r:id="" action="ppaction://noaction">
              <a:snd r:embed="rId16" name="r.7.wav"/>
            </a:hlinkClick>
            <a:extLst>
              <a:ext uri="{FF2B5EF4-FFF2-40B4-BE49-F238E27FC236}">
                <a16:creationId xmlns:a16="http://schemas.microsoft.com/office/drawing/2014/main" id="{E409F431-34AB-4DD6-84CD-4FEA798994F8}"/>
              </a:ext>
            </a:extLst>
          </p:cNvPr>
          <p:cNvSpPr/>
          <p:nvPr/>
        </p:nvSpPr>
        <p:spPr>
          <a:xfrm>
            <a:off x="2455921" y="5676622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03B794-49B6-4244-B34B-7F3B774B05CE}"/>
              </a:ext>
            </a:extLst>
          </p:cNvPr>
          <p:cNvSpPr txBox="1"/>
          <p:nvPr/>
        </p:nvSpPr>
        <p:spPr>
          <a:xfrm>
            <a:off x="2910731" y="5809033"/>
            <a:ext cx="325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regalo. </a:t>
            </a:r>
          </a:p>
        </p:txBody>
      </p:sp>
      <p:pic>
        <p:nvPicPr>
          <p:cNvPr id="76" name="Picture 75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BC914D6-5896-45FB-BDD6-695175C432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7571" y="4014813"/>
            <a:ext cx="1221697" cy="2977978"/>
          </a:xfrm>
          <a:prstGeom prst="rect">
            <a:avLst/>
          </a:prstGeom>
        </p:spPr>
      </p:pic>
      <p:sp>
        <p:nvSpPr>
          <p:cNvPr id="77" name="Oval 76">
            <a:hlinkClick r:id="" action="ppaction://noaction">
              <a:snd r:embed="rId17" name="r.6.wav"/>
            </a:hlinkClick>
            <a:extLst>
              <a:ext uri="{FF2B5EF4-FFF2-40B4-BE49-F238E27FC236}">
                <a16:creationId xmlns:a16="http://schemas.microsoft.com/office/drawing/2014/main" id="{8D96CE13-5E1E-4846-9F6B-26BB945179ED}"/>
              </a:ext>
            </a:extLst>
          </p:cNvPr>
          <p:cNvSpPr/>
          <p:nvPr/>
        </p:nvSpPr>
        <p:spPr>
          <a:xfrm>
            <a:off x="6091970" y="5005901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E6BE17-339D-41BA-B22F-0476930AF98D}"/>
              </a:ext>
            </a:extLst>
          </p:cNvPr>
          <p:cNvSpPr txBox="1"/>
          <p:nvPr/>
        </p:nvSpPr>
        <p:spPr>
          <a:xfrm>
            <a:off x="6570745" y="5061858"/>
            <a:ext cx="25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bocadillos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0" name="TextBox 79">
            <a:hlinkClick r:id="" action="ppaction://noaction">
              <a:snd r:embed="rId18" name="R_ii.wav"/>
            </a:hlinkClick>
            <a:extLst>
              <a:ext uri="{FF2B5EF4-FFF2-40B4-BE49-F238E27FC236}">
                <a16:creationId xmlns:a16="http://schemas.microsoft.com/office/drawing/2014/main" id="{8E39B67E-5D0E-461F-889D-F8A49D80B9C6}"/>
              </a:ext>
            </a:extLst>
          </p:cNvPr>
          <p:cNvSpPr txBox="1"/>
          <p:nvPr/>
        </p:nvSpPr>
        <p:spPr>
          <a:xfrm>
            <a:off x="130108" y="608476"/>
            <a:ext cx="1206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escribe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las actividades,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F6294-ED32-40CB-B08C-D9DDC5B2EB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87" y="3113192"/>
            <a:ext cx="1471469" cy="2042054"/>
          </a:xfrm>
          <a:prstGeom prst="rect">
            <a:avLst/>
          </a:prstGeom>
        </p:spPr>
      </p:pic>
      <p:pic>
        <p:nvPicPr>
          <p:cNvPr id="81" name="Picture 8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94D66A9-7D2F-4D7D-AEAC-1ED174B03E44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2749" y="4657693"/>
            <a:ext cx="215932" cy="703238"/>
          </a:xfrm>
          <a:prstGeom prst="rect">
            <a:avLst/>
          </a:prstGeom>
        </p:spPr>
      </p:pic>
      <p:pic>
        <p:nvPicPr>
          <p:cNvPr id="82" name="Picture 81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6EAABB54-DA76-4082-834C-5CF045725EE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4698465" y="4743415"/>
            <a:ext cx="215932" cy="703238"/>
          </a:xfrm>
          <a:prstGeom prst="rect">
            <a:avLst/>
          </a:prstGeom>
        </p:spPr>
      </p:pic>
      <p:pic>
        <p:nvPicPr>
          <p:cNvPr id="83" name="Picture 8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BF9DC4CF-2FC3-4784-A4CF-796BF95A9E3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5046376" y="4692888"/>
            <a:ext cx="215932" cy="703238"/>
          </a:xfrm>
          <a:prstGeom prst="rect">
            <a:avLst/>
          </a:prstGeom>
        </p:spPr>
      </p:pic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31B734F8-A662-48C3-A0BF-219C11AFC7A5}"/>
              </a:ext>
            </a:extLst>
          </p:cNvPr>
          <p:cNvSpPr/>
          <p:nvPr/>
        </p:nvSpPr>
        <p:spPr>
          <a:xfrm>
            <a:off x="3562711" y="1783117"/>
            <a:ext cx="3491193" cy="1080152"/>
          </a:xfrm>
          <a:prstGeom prst="wedgeRoundRectCallout">
            <a:avLst>
              <a:gd name="adj1" fmla="val 31579"/>
              <a:gd name="adj2" fmla="val 7763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⚠ We can also use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‘to take’ (photos).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3FF1DE-A4DA-4C44-AE75-095DA203FA2F}"/>
              </a:ext>
            </a:extLst>
          </p:cNvPr>
          <p:cNvSpPr txBox="1"/>
          <p:nvPr/>
        </p:nvSpPr>
        <p:spPr>
          <a:xfrm>
            <a:off x="-13876" y="6455904"/>
            <a:ext cx="2511313" cy="400110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fiesta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party</a:t>
            </a:r>
          </a:p>
        </p:txBody>
      </p:sp>
    </p:spTree>
    <p:extLst>
      <p:ext uri="{BB962C8B-B14F-4D97-AF65-F5344CB8AC3E}">
        <p14:creationId xmlns:p14="http://schemas.microsoft.com/office/powerpoint/2010/main" val="405476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226120" y="727942"/>
            <a:ext cx="7880810" cy="901561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TextBox 87">
            <a:hlinkClick r:id="" action="ppaction://noaction">
              <a:snd r:embed="rId4" name="L_i.wav"/>
            </a:hlinkClick>
            <a:extLst>
              <a:ext uri="{FF2B5EF4-FFF2-40B4-BE49-F238E27FC236}">
                <a16:creationId xmlns:a16="http://schemas.microsoft.com/office/drawing/2014/main" id="{1BFEA0B1-1B42-4DFF-93F5-207E03644716}"/>
              </a:ext>
            </a:extLst>
          </p:cNvPr>
          <p:cNvSpPr txBox="1"/>
          <p:nvPr/>
        </p:nvSpPr>
        <p:spPr>
          <a:xfrm>
            <a:off x="1264642" y="670613"/>
            <a:ext cx="748394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¿Es una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los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detalles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inglés.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16" y="918345"/>
            <a:ext cx="914400" cy="9144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1760E6F2-ECA7-4C18-9397-1D53D88E17FB}"/>
              </a:ext>
            </a:extLst>
          </p:cNvPr>
          <p:cNvSpPr txBox="1"/>
          <p:nvPr/>
        </p:nvSpPr>
        <p:spPr>
          <a:xfrm>
            <a:off x="112868" y="142615"/>
            <a:ext cx="10853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Quique needs to check with Sofía that she understands the to-do list.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1CDD59B-6150-4501-AD4C-CA181463B670}"/>
              </a:ext>
            </a:extLst>
          </p:cNvPr>
          <p:cNvSpPr/>
          <p:nvPr/>
        </p:nvSpPr>
        <p:spPr>
          <a:xfrm>
            <a:off x="1599364" y="1861068"/>
            <a:ext cx="6929751" cy="3684595"/>
          </a:xfrm>
          <a:prstGeom prst="wedgeRoundRectCallout">
            <a:avLst>
              <a:gd name="adj1" fmla="val -53496"/>
              <a:gd name="adj2" fmla="val 41180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ustomShape 3">
            <a:hlinkClick r:id="" action="ppaction://noaction">
              <a:snd r:embed="rId7" name="6_1.wav"/>
            </a:hlinkClick>
            <a:extLst>
              <a:ext uri="{FF2B5EF4-FFF2-40B4-BE49-F238E27FC236}">
                <a16:creationId xmlns:a16="http://schemas.microsoft.com/office/drawing/2014/main" id="{62E08F21-36E0-4B5C-9801-64A2D1F16184}"/>
              </a:ext>
            </a:extLst>
          </p:cNvPr>
          <p:cNvSpPr/>
          <p:nvPr/>
        </p:nvSpPr>
        <p:spPr>
          <a:xfrm>
            <a:off x="3005690" y="6152098"/>
            <a:ext cx="5523425" cy="518040"/>
          </a:xfrm>
          <a:prstGeom prst="roundRect">
            <a:avLst/>
          </a:prstGeom>
          <a:solidFill>
            <a:srgbClr val="FFECA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Three activities are not mentioned!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7" name="Table 20">
            <a:extLst>
              <a:ext uri="{FF2B5EF4-FFF2-40B4-BE49-F238E27FC236}">
                <a16:creationId xmlns:a16="http://schemas.microsoft.com/office/drawing/2014/main" id="{A7407F4E-B84C-4FA7-B1DE-BB2386FD65E9}"/>
              </a:ext>
            </a:extLst>
          </p:cNvPr>
          <p:cNvGraphicFramePr>
            <a:graphicFrameLocks noGrp="1"/>
          </p:cNvGraphicFramePr>
          <p:nvPr/>
        </p:nvGraphicFramePr>
        <p:xfrm>
          <a:off x="8671060" y="1641555"/>
          <a:ext cx="3427156" cy="5032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440">
                  <a:extLst>
                    <a:ext uri="{9D8B030D-6E8A-4147-A177-3AD203B41FA5}">
                      <a16:colId xmlns:a16="http://schemas.microsoft.com/office/drawing/2014/main" val="1264770506"/>
                    </a:ext>
                  </a:extLst>
                </a:gridCol>
                <a:gridCol w="2931716">
                  <a:extLst>
                    <a:ext uri="{9D8B030D-6E8A-4147-A177-3AD203B41FA5}">
                      <a16:colId xmlns:a16="http://schemas.microsoft.com/office/drawing/2014/main" val="2692967244"/>
                    </a:ext>
                  </a:extLst>
                </a:gridCol>
              </a:tblGrid>
              <a:tr h="94924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7806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673479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19681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473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149781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919552"/>
                  </a:ext>
                </a:extLst>
              </a:tr>
            </a:tbl>
          </a:graphicData>
        </a:graphic>
      </p:graphicFrame>
      <p:sp>
        <p:nvSpPr>
          <p:cNvPr id="108" name="TextBox 107">
            <a:extLst>
              <a:ext uri="{FF2B5EF4-FFF2-40B4-BE49-F238E27FC236}">
                <a16:creationId xmlns:a16="http://schemas.microsoft.com/office/drawing/2014/main" id="{CB87451F-64A2-4759-9EE4-0F6618F9D6AA}"/>
              </a:ext>
            </a:extLst>
          </p:cNvPr>
          <p:cNvSpPr txBox="1"/>
          <p:nvPr/>
        </p:nvSpPr>
        <p:spPr>
          <a:xfrm>
            <a:off x="9147769" y="1612480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A89D723-5870-4EAC-9569-93F885D33B8A}"/>
              </a:ext>
            </a:extLst>
          </p:cNvPr>
          <p:cNvSpPr txBox="1"/>
          <p:nvPr/>
        </p:nvSpPr>
        <p:spPr>
          <a:xfrm>
            <a:off x="2437619" y="6095601"/>
            <a:ext cx="568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Picture 1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33EA255-C5A4-428C-BD6E-CBAED0D81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465" y="3614219"/>
            <a:ext cx="1948448" cy="3166230"/>
          </a:xfrm>
          <a:prstGeom prst="rect">
            <a:avLst/>
          </a:prstGeom>
        </p:spPr>
      </p:pic>
      <p:sp>
        <p:nvSpPr>
          <p:cNvPr id="113" name="CustomShape 23">
            <a:hlinkClick r:id="" action="ppaction://noaction">
              <a:snd r:embed="rId9" name="L_e.wav"/>
            </a:hlinkClick>
            <a:extLst>
              <a:ext uri="{FF2B5EF4-FFF2-40B4-BE49-F238E27FC236}">
                <a16:creationId xmlns:a16="http://schemas.microsoft.com/office/drawing/2014/main" id="{7E9FE1EF-422B-45E3-9185-F99236611F76}"/>
              </a:ext>
            </a:extLst>
          </p:cNvPr>
          <p:cNvSpPr/>
          <p:nvPr/>
        </p:nvSpPr>
        <p:spPr>
          <a:xfrm>
            <a:off x="3015317" y="4856936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4" name="CustomShape 23">
            <a:hlinkClick r:id="" action="ppaction://noaction">
              <a:snd r:embed="rId10" name="l_1.wav"/>
            </a:hlinkClick>
            <a:extLst>
              <a:ext uri="{FF2B5EF4-FFF2-40B4-BE49-F238E27FC236}">
                <a16:creationId xmlns:a16="http://schemas.microsoft.com/office/drawing/2014/main" id="{D4499E63-5965-4E64-9E7B-6261D2EF541A}"/>
              </a:ext>
            </a:extLst>
          </p:cNvPr>
          <p:cNvSpPr/>
          <p:nvPr/>
        </p:nvSpPr>
        <p:spPr>
          <a:xfrm>
            <a:off x="3697342" y="4853217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5" name="CustomShape 23">
            <a:hlinkClick r:id="" action="ppaction://noaction">
              <a:snd r:embed="rId11" name="L_2.wav"/>
            </a:hlinkClick>
            <a:extLst>
              <a:ext uri="{FF2B5EF4-FFF2-40B4-BE49-F238E27FC236}">
                <a16:creationId xmlns:a16="http://schemas.microsoft.com/office/drawing/2014/main" id="{6CC85C06-9A51-44CD-AFD8-07172B3AD77C}"/>
              </a:ext>
            </a:extLst>
          </p:cNvPr>
          <p:cNvSpPr/>
          <p:nvPr/>
        </p:nvSpPr>
        <p:spPr>
          <a:xfrm>
            <a:off x="4391724" y="4862465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6" name="CustomShape 23">
            <a:hlinkClick r:id="" action="ppaction://noaction">
              <a:snd r:embed="rId12" name="L_3.wav"/>
            </a:hlinkClick>
            <a:extLst>
              <a:ext uri="{FF2B5EF4-FFF2-40B4-BE49-F238E27FC236}">
                <a16:creationId xmlns:a16="http://schemas.microsoft.com/office/drawing/2014/main" id="{1A3A40FB-B130-42EC-848A-440001C174DE}"/>
              </a:ext>
            </a:extLst>
          </p:cNvPr>
          <p:cNvSpPr/>
          <p:nvPr/>
        </p:nvSpPr>
        <p:spPr>
          <a:xfrm>
            <a:off x="5049035" y="4865948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8" name="CustomShape 23">
            <a:hlinkClick r:id="" action="ppaction://noaction">
              <a:snd r:embed="rId13" name="L_4_unbaile.wav"/>
            </a:hlinkClick>
            <a:extLst>
              <a:ext uri="{FF2B5EF4-FFF2-40B4-BE49-F238E27FC236}">
                <a16:creationId xmlns:a16="http://schemas.microsoft.com/office/drawing/2014/main" id="{600C6F32-2F0F-4ABC-AD73-A6BCA6CA17D2}"/>
              </a:ext>
            </a:extLst>
          </p:cNvPr>
          <p:cNvSpPr/>
          <p:nvPr/>
        </p:nvSpPr>
        <p:spPr>
          <a:xfrm>
            <a:off x="5759989" y="4876919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9" name="CustomShape 23">
            <a:hlinkClick r:id="" action="ppaction://noaction">
              <a:snd r:embed="rId14" name="L_5.wav"/>
            </a:hlinkClick>
            <a:extLst>
              <a:ext uri="{FF2B5EF4-FFF2-40B4-BE49-F238E27FC236}">
                <a16:creationId xmlns:a16="http://schemas.microsoft.com/office/drawing/2014/main" id="{05DAA3D6-E8F2-42C1-90FE-4D4457180920}"/>
              </a:ext>
            </a:extLst>
          </p:cNvPr>
          <p:cNvSpPr/>
          <p:nvPr/>
        </p:nvSpPr>
        <p:spPr>
          <a:xfrm>
            <a:off x="6433872" y="4885806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0" name="Picture 2" descr="Checklist, Task, To Do, List, Plan, Work">
            <a:extLst>
              <a:ext uri="{FF2B5EF4-FFF2-40B4-BE49-F238E27FC236}">
                <a16:creationId xmlns:a16="http://schemas.microsoft.com/office/drawing/2014/main" id="{BAC2DE66-613B-4CDD-8128-B65FC801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40" y="2014904"/>
            <a:ext cx="1237663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Pastel, Cumpleaños, Postre, Celebracion">
            <a:extLst>
              <a:ext uri="{FF2B5EF4-FFF2-40B4-BE49-F238E27FC236}">
                <a16:creationId xmlns:a16="http://schemas.microsoft.com/office/drawing/2014/main" id="{C7B7821C-BBD5-4DD0-AD5A-317C52C9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36" y="2111778"/>
            <a:ext cx="1503591" cy="122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Date Of Birth, Background, Birthday Card">
            <a:extLst>
              <a:ext uri="{FF2B5EF4-FFF2-40B4-BE49-F238E27FC236}">
                <a16:creationId xmlns:a16="http://schemas.microsoft.com/office/drawing/2014/main" id="{65F3F2ED-7341-450E-8987-6A963748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5041844" y="2052747"/>
            <a:ext cx="995058" cy="11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Música, Danza, Tango, Hombre, Bailarín">
            <a:extLst>
              <a:ext uri="{FF2B5EF4-FFF2-40B4-BE49-F238E27FC236}">
                <a16:creationId xmlns:a16="http://schemas.microsoft.com/office/drawing/2014/main" id="{C0980B68-D1A8-4B5B-80AC-CDE6F0148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74" y="1958409"/>
            <a:ext cx="1639769" cy="14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Cama, Hospital, Médico, Salud, Paciente">
            <a:extLst>
              <a:ext uri="{FF2B5EF4-FFF2-40B4-BE49-F238E27FC236}">
                <a16:creationId xmlns:a16="http://schemas.microsoft.com/office/drawing/2014/main" id="{26CB5479-A344-4571-AE9C-6CDF8EE3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68" y="3587686"/>
            <a:ext cx="1862736" cy="1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" descr="Road Trip, Camioneta, Pareja, Viaje">
            <a:extLst>
              <a:ext uri="{FF2B5EF4-FFF2-40B4-BE49-F238E27FC236}">
                <a16:creationId xmlns:a16="http://schemas.microsoft.com/office/drawing/2014/main" id="{9807E668-69D5-461D-B13E-FC004B47A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5648198" y="3594923"/>
            <a:ext cx="1157816" cy="10328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8" descr="Regalo, Isométrico, Cumpleaños, Navidad">
            <a:extLst>
              <a:ext uri="{FF2B5EF4-FFF2-40B4-BE49-F238E27FC236}">
                <a16:creationId xmlns:a16="http://schemas.microsoft.com/office/drawing/2014/main" id="{404852AB-FE00-4A27-ACF2-975A01BD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9" y="3568154"/>
            <a:ext cx="1019734" cy="11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9E867F1-6391-49AE-85FD-4DCBC77EE763}"/>
              </a:ext>
            </a:extLst>
          </p:cNvPr>
          <p:cNvSpPr txBox="1"/>
          <p:nvPr/>
        </p:nvSpPr>
        <p:spPr>
          <a:xfrm>
            <a:off x="9160126" y="1956722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the cake with dad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E9AD272-AA53-4426-834C-C94D9FEC2FC0}"/>
              </a:ext>
            </a:extLst>
          </p:cNvPr>
          <p:cNvSpPr txBox="1"/>
          <p:nvPr/>
        </p:nvSpPr>
        <p:spPr>
          <a:xfrm>
            <a:off x="9139280" y="2259082"/>
            <a:ext cx="3135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CB4E70D-36A0-4C62-B9D3-FCD16C0A3E30}"/>
              </a:ext>
            </a:extLst>
          </p:cNvPr>
          <p:cNvSpPr txBox="1"/>
          <p:nvPr/>
        </p:nvSpPr>
        <p:spPr>
          <a:xfrm>
            <a:off x="9150451" y="2526602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(I)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EA36F1E-7872-48D4-8C34-6F47ADB0AC46}"/>
              </a:ext>
            </a:extLst>
          </p:cNvPr>
          <p:cNvSpPr txBox="1"/>
          <p:nvPr/>
        </p:nvSpPr>
        <p:spPr>
          <a:xfrm>
            <a:off x="9162808" y="2833773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the bed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E6D28BE-A5F3-4122-B5A4-C83FA5C6CDF5}"/>
              </a:ext>
            </a:extLst>
          </p:cNvPr>
          <p:cNvSpPr txBox="1"/>
          <p:nvPr/>
        </p:nvSpPr>
        <p:spPr>
          <a:xfrm>
            <a:off x="9141962" y="3123776"/>
            <a:ext cx="2945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2020511-0BFD-4D9E-A0B5-F5E4944CED5C}"/>
              </a:ext>
            </a:extLst>
          </p:cNvPr>
          <p:cNvSpPr txBox="1"/>
          <p:nvPr/>
        </p:nvSpPr>
        <p:spPr>
          <a:xfrm>
            <a:off x="9115419" y="3378939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663AB20-5402-4062-8AE0-0D49D1A5C274}"/>
              </a:ext>
            </a:extLst>
          </p:cNvPr>
          <p:cNvSpPr txBox="1"/>
          <p:nvPr/>
        </p:nvSpPr>
        <p:spPr>
          <a:xfrm>
            <a:off x="9127776" y="3649039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the present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8DE6DE6-DB5D-43D1-82CC-4F9936B4A3C9}"/>
              </a:ext>
            </a:extLst>
          </p:cNvPr>
          <p:cNvSpPr txBox="1"/>
          <p:nvPr/>
        </p:nvSpPr>
        <p:spPr>
          <a:xfrm>
            <a:off x="9106930" y="3926685"/>
            <a:ext cx="316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F801FB2-479F-443C-951D-B260606819A7}"/>
              </a:ext>
            </a:extLst>
          </p:cNvPr>
          <p:cNvSpPr txBox="1"/>
          <p:nvPr/>
        </p:nvSpPr>
        <p:spPr>
          <a:xfrm>
            <a:off x="9118631" y="4200405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D470BC1-1D9F-4406-BF3D-41400883D5EA}"/>
              </a:ext>
            </a:extLst>
          </p:cNvPr>
          <p:cNvSpPr txBox="1"/>
          <p:nvPr/>
        </p:nvSpPr>
        <p:spPr>
          <a:xfrm>
            <a:off x="9130988" y="4470505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the card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EBA3BE7-EF80-415E-8F4D-0CF9E736CC7B}"/>
              </a:ext>
            </a:extLst>
          </p:cNvPr>
          <p:cNvSpPr txBox="1"/>
          <p:nvPr/>
        </p:nvSpPr>
        <p:spPr>
          <a:xfrm>
            <a:off x="9110142" y="4748151"/>
            <a:ext cx="311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B678B32-BC8C-4E9E-9BFF-2095D77E728C}"/>
              </a:ext>
            </a:extLst>
          </p:cNvPr>
          <p:cNvSpPr txBox="1"/>
          <p:nvPr/>
        </p:nvSpPr>
        <p:spPr>
          <a:xfrm>
            <a:off x="9140133" y="4972026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(I)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502E15E-58A6-4C5E-8DF2-9AC0FDE946A7}"/>
              </a:ext>
            </a:extLst>
          </p:cNvPr>
          <p:cNvSpPr txBox="1"/>
          <p:nvPr/>
        </p:nvSpPr>
        <p:spPr>
          <a:xfrm>
            <a:off x="9152490" y="5279197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 dance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C24B6C-E09C-433A-B4F7-ACAA783B1246}"/>
              </a:ext>
            </a:extLst>
          </p:cNvPr>
          <p:cNvSpPr txBox="1"/>
          <p:nvPr/>
        </p:nvSpPr>
        <p:spPr>
          <a:xfrm>
            <a:off x="9131644" y="5569200"/>
            <a:ext cx="3060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Picture 14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4AF62066-1680-449B-B7FF-4ED3B8AEAE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1" y="3482427"/>
            <a:ext cx="1446410" cy="11713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7300C73E-C241-44D1-9778-4F0D88941481}"/>
              </a:ext>
            </a:extLst>
          </p:cNvPr>
          <p:cNvSpPr txBox="1"/>
          <p:nvPr/>
        </p:nvSpPr>
        <p:spPr>
          <a:xfrm>
            <a:off x="9147769" y="5805849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967B35A-E450-4E29-8941-F8DC18EDD855}"/>
              </a:ext>
            </a:extLst>
          </p:cNvPr>
          <p:cNvSpPr txBox="1"/>
          <p:nvPr/>
        </p:nvSpPr>
        <p:spPr>
          <a:xfrm>
            <a:off x="9160126" y="6113020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 drawing 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3850C5B-B1CA-4B9D-9D0B-446EFD0963BF}"/>
              </a:ext>
            </a:extLst>
          </p:cNvPr>
          <p:cNvSpPr txBox="1"/>
          <p:nvPr/>
        </p:nvSpPr>
        <p:spPr>
          <a:xfrm>
            <a:off x="9139280" y="6403023"/>
            <a:ext cx="316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2" grpId="0"/>
      <p:bldP spid="143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1243</Words>
  <Application>Microsoft Office PowerPoint</Application>
  <PresentationFormat>Widescreen</PresentationFormat>
  <Paragraphs>209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Dreaming Outloud Script Pro</vt:lpstr>
      <vt:lpstr>Modern Love</vt:lpstr>
      <vt:lpstr>Segoe Print</vt:lpstr>
      <vt:lpstr>Office Theme</vt:lpstr>
      <vt:lpstr>español, con Quique</vt:lpstr>
      <vt:lpstr>Saying what others and I do</vt:lpstr>
      <vt:lpstr>PowerPoint Presentation</vt:lpstr>
      <vt:lpstr>vocabulario</vt:lpstr>
      <vt:lpstr>Using the verb ‘hacer’ 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17</cp:revision>
  <dcterms:created xsi:type="dcterms:W3CDTF">2022-01-14T09:06:54Z</dcterms:created>
  <dcterms:modified xsi:type="dcterms:W3CDTF">2022-05-03T14:06:44Z</dcterms:modified>
</cp:coreProperties>
</file>