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86" r:id="rId2"/>
    <p:sldId id="477" r:id="rId3"/>
    <p:sldId id="828" r:id="rId4"/>
    <p:sldId id="562" r:id="rId5"/>
    <p:sldId id="490" r:id="rId6"/>
    <p:sldId id="923" r:id="rId7"/>
    <p:sldId id="924" r:id="rId8"/>
    <p:sldId id="92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1DBB3"/>
    <a:srgbClr val="91EAD2"/>
    <a:srgbClr val="1D9A78"/>
    <a:srgbClr val="FF4B94"/>
    <a:srgbClr val="D0EBB3"/>
    <a:srgbClr val="1C8ADB"/>
    <a:srgbClr val="22A7CC"/>
    <a:srgbClr val="FFD5FF"/>
    <a:srgbClr val="FF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68855C-C78B-437C-909F-E83F04DE0D38}" v="1576" dt="2022-04-27T05:19:06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056" autoAdjust="0"/>
    <p:restoredTop sz="72738" autoAdjust="0"/>
  </p:normalViewPr>
  <p:slideViewPr>
    <p:cSldViewPr snapToGrid="0">
      <p:cViewPr varScale="1">
        <p:scale>
          <a:sx n="40" d="100"/>
          <a:sy n="40" d="100"/>
        </p:scale>
        <p:origin x="78" y="3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Mérida [N/A] Córdoba [N/A] Málaga [N/A]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hago, hace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 [344]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baile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[2040]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carrera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[481]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dibujo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[1726]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jardinería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[&gt;5000]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natación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[&gt;5000]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viaje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[904] lista [1189]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[33] voy  vas va estar [21] estoy estás está cine [952] costa [896] mercado [487] teatro [605]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[428] beber [1085] comer [347] correr [343] hacer [26] leer [209] vender [528] ver [38] dinero [364] más [23]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1st rule of </a:t>
            </a:r>
            <a:r>
              <a:rPr lang="en-US" b="0" baseline="0" dirty="0"/>
              <a:t>written accents.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further to bring questions on location of the cities used as example and elicit answer from pupils (encourage them to answer in full sentences).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the six new nouns for this week.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 &amp;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pictures,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brings up hints – pupils work in pairs trying to recall the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Elicit answers from pupils (from top left to bottom right).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‘hacer’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hacer.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consolidate understanding and pronunciation of </a:t>
            </a:r>
            <a:r>
              <a:rPr lang="en-US" b="0" dirty="0" err="1"/>
              <a:t>hacer</a:t>
            </a:r>
            <a:r>
              <a:rPr lang="en-US" b="0" dirty="0"/>
              <a:t> + complementary nouns.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for Spanish prompt.</a:t>
            </a:r>
          </a:p>
          <a:p>
            <a:pPr marL="228600" indent="-228600">
              <a:buAutoNum type="arabicPeriod"/>
            </a:pPr>
            <a:r>
              <a:rPr lang="en-US" b="0" dirty="0"/>
              <a:t>Elicit English from pupils, paying attention to when it is it ‘to do’ and when ‘to make’.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confirm.</a:t>
            </a:r>
          </a:p>
          <a:p>
            <a:pPr marL="228600" indent="-228600">
              <a:buAutoNum type="arabicPeriod"/>
            </a:pPr>
            <a:r>
              <a:rPr lang="en-US" b="0" dirty="0"/>
              <a:t>Then click again to reveal each picture again and use the English to elicit the Spanish for each phrase from pupils.</a:t>
            </a:r>
          </a:p>
          <a:p>
            <a:pPr marL="0" indent="0">
              <a:buNone/>
            </a:pP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57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written recognition of the first and third person singular forms of ‘</a:t>
            </a:r>
            <a:r>
              <a:rPr lang="en-US" b="0" dirty="0" err="1"/>
              <a:t>hacer</a:t>
            </a:r>
            <a:r>
              <a:rPr lang="en-US" b="0" dirty="0"/>
              <a:t>’ and connect these with meaning.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Pupils read the parts of sentences they can see and tick who they think it applies to. They should use their knowledge of verb forms to decide.</a:t>
            </a:r>
          </a:p>
          <a:p>
            <a:r>
              <a:rPr lang="en-US" b="0" dirty="0"/>
              <a:t>2. Answers revealed on clicks.</a:t>
            </a:r>
          </a:p>
          <a:p>
            <a:r>
              <a:rPr lang="en-US" b="0" dirty="0"/>
              <a:t>3. Optional – click the numbered buttons to hear the full sentences.</a:t>
            </a:r>
          </a:p>
          <a:p>
            <a:r>
              <a:rPr lang="en-US" b="0" dirty="0"/>
              <a:t>4. Ask additional questions to assess comprehension – e.g., who makes a list?  When does she do gardening?</a:t>
            </a:r>
          </a:p>
          <a:p>
            <a:r>
              <a:rPr lang="en-US" b="0" dirty="0"/>
              <a:t>5. Ask pupils if any of the statements surprises them and or whether they do the same things for their birthdays. </a:t>
            </a:r>
            <a:br>
              <a:rPr lang="en-US" b="0" dirty="0"/>
            </a:br>
            <a:r>
              <a:rPr lang="en-US" b="0" dirty="0"/>
              <a:t>6. Finally, bring up the callout to explain one use of Spanish pronouns – to </a:t>
            </a:r>
            <a:r>
              <a:rPr lang="en-US" b="0" dirty="0" err="1"/>
              <a:t>emphasise</a:t>
            </a:r>
            <a:r>
              <a:rPr lang="en-US" b="0" dirty="0"/>
              <a:t> a contrast e.g., between two people (</a:t>
            </a:r>
            <a:r>
              <a:rPr lang="en-US" b="1" i="1" u="sng" dirty="0"/>
              <a:t>I</a:t>
            </a:r>
            <a:r>
              <a:rPr lang="en-US" b="0" dirty="0"/>
              <a:t> do X, </a:t>
            </a:r>
            <a:r>
              <a:rPr lang="en-US" b="1" i="1" u="sng" dirty="0"/>
              <a:t>you</a:t>
            </a:r>
            <a:r>
              <a:rPr lang="en-US" b="0" dirty="0"/>
              <a:t> do Y).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</a:t>
            </a:r>
            <a:r>
              <a:rPr lang="en-US" b="0" dirty="0"/>
              <a:t>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this week’s vocabulary and use of 1</a:t>
            </a:r>
            <a:r>
              <a:rPr lang="en-US" b="0" baseline="30000" dirty="0"/>
              <a:t>st</a:t>
            </a:r>
            <a:r>
              <a:rPr lang="en-US" b="0" dirty="0"/>
              <a:t> person of HACER.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note what each person does as well as any extra information they hear.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first to reveal what they do and then to reveal the extra information. 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natación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hago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menudo. El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Siempre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hago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sábado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hago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carrera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playa.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deporte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mi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mañana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hago un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dibujo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mi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habitación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b="0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15.sv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audio" Target="../media/audio7.wav"/><Relationship Id="rId5" Type="http://schemas.openxmlformats.org/officeDocument/2006/relationships/audio" Target="../media/audio2.wav"/><Relationship Id="rId15" Type="http://schemas.openxmlformats.org/officeDocument/2006/relationships/image" Target="../media/image30.gif"/><Relationship Id="rId10" Type="http://schemas.openxmlformats.org/officeDocument/2006/relationships/audio" Target="../media/audio6.wav"/><Relationship Id="rId19" Type="http://schemas.openxmlformats.org/officeDocument/2006/relationships/image" Target="../media/image32.svg"/><Relationship Id="rId4" Type="http://schemas.microsoft.com/office/2007/relationships/hdphoto" Target="../media/hdphoto1.wdp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gif"/><Relationship Id="rId3" Type="http://schemas.openxmlformats.org/officeDocument/2006/relationships/image" Target="../media/image33.png"/><Relationship Id="rId7" Type="http://schemas.openxmlformats.org/officeDocument/2006/relationships/audio" Target="../media/audio15.wav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image" Target="../media/image30.gif"/><Relationship Id="rId5" Type="http://schemas.openxmlformats.org/officeDocument/2006/relationships/audio" Target="../media/audio13.wav"/><Relationship Id="rId10" Type="http://schemas.openxmlformats.org/officeDocument/2006/relationships/audio" Target="../media/audio16.wav"/><Relationship Id="rId4" Type="http://schemas.openxmlformats.org/officeDocument/2006/relationships/audio" Target="../media/audio12.wav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do]: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hago &amp; hace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accents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9" name="Picture 8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528A3F81-7216-40EF-AFBE-206B921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32" y="1953692"/>
            <a:ext cx="1089402" cy="1724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75BD5-59F3-4B1D-829D-5872DE293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5" y="2940653"/>
            <a:ext cx="1241359" cy="119286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1784625" y="2217145"/>
            <a:ext cx="1828278" cy="1816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20" y="3912135"/>
            <a:ext cx="4350984" cy="11393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éxico, America, Mapa, Geografía, Viaje">
            <a:extLst>
              <a:ext uri="{FF2B5EF4-FFF2-40B4-BE49-F238E27FC236}">
                <a16:creationId xmlns:a16="http://schemas.microsoft.com/office/drawing/2014/main" id="{EF954A26-9CFF-4C27-8804-B98DE519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7" y="2422978"/>
            <a:ext cx="44862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Accents 1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253881" y="932686"/>
            <a:ext cx="7472297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al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 words with antepenultimate (third-last) syllable stress have an accent. </a:t>
            </a:r>
            <a:endParaRPr lang="en-GB" sz="40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México, Mapa De Mexico, Icono, Logo">
            <a:extLst>
              <a:ext uri="{FF2B5EF4-FFF2-40B4-BE49-F238E27FC236}">
                <a16:creationId xmlns:a16="http://schemas.microsoft.com/office/drawing/2014/main" id="{C23C860E-B9E0-4C1F-B545-B4FA553C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3" y="4256364"/>
            <a:ext cx="882650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5E40BA-81C1-4F11-B744-8D3CA64FD202}"/>
              </a:ext>
            </a:extLst>
          </p:cNvPr>
          <p:cNvSpPr/>
          <p:nvPr/>
        </p:nvSpPr>
        <p:spPr>
          <a:xfrm>
            <a:off x="4159999" y="4497664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8CDCB-8B41-4E7C-A9C2-7DE98FF18A34}"/>
              </a:ext>
            </a:extLst>
          </p:cNvPr>
          <p:cNvSpPr txBox="1"/>
          <p:nvPr/>
        </p:nvSpPr>
        <p:spPr>
          <a:xfrm>
            <a:off x="3596560" y="3824564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rida</a:t>
            </a:r>
          </a:p>
        </p:txBody>
      </p:sp>
      <p:pic>
        <p:nvPicPr>
          <p:cNvPr id="1030" name="Picture 6" descr="Bandera, Serpiente, Águila, Pájaro">
            <a:extLst>
              <a:ext uri="{FF2B5EF4-FFF2-40B4-BE49-F238E27FC236}">
                <a16:creationId xmlns:a16="http://schemas.microsoft.com/office/drawing/2014/main" id="{96A3F289-CF3D-4432-891C-D554006CE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8" y="5256685"/>
            <a:ext cx="438875" cy="2507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España, Mapa, País Europeo, Provincia">
            <a:extLst>
              <a:ext uri="{FF2B5EF4-FFF2-40B4-BE49-F238E27FC236}">
                <a16:creationId xmlns:a16="http://schemas.microsoft.com/office/drawing/2014/main" id="{9CB08B96-210F-4A26-B007-64222BA1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81" y="2658908"/>
            <a:ext cx="4486275" cy="40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F3FE47-FD19-4BED-82D4-7EA5DAD91BEF}"/>
              </a:ext>
            </a:extLst>
          </p:cNvPr>
          <p:cNvSpPr txBox="1"/>
          <p:nvPr/>
        </p:nvSpPr>
        <p:spPr>
          <a:xfrm>
            <a:off x="5221665" y="5646787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rdoba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28EC29-C513-45E0-9CFB-5085A807A9A5}"/>
              </a:ext>
            </a:extLst>
          </p:cNvPr>
          <p:cNvCxnSpPr>
            <a:cxnSpLocks/>
          </p:cNvCxnSpPr>
          <p:nvPr/>
        </p:nvCxnSpPr>
        <p:spPr>
          <a:xfrm flipH="1">
            <a:off x="6928736" y="5433796"/>
            <a:ext cx="629269" cy="47460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BA4477F8-D8C5-41BF-AD77-6BADABC378D9}"/>
              </a:ext>
            </a:extLst>
          </p:cNvPr>
          <p:cNvSpPr/>
          <p:nvPr/>
        </p:nvSpPr>
        <p:spPr>
          <a:xfrm>
            <a:off x="7580129" y="5296949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8FB43-06D0-4595-ADE4-B50FD6773A54}"/>
              </a:ext>
            </a:extLst>
          </p:cNvPr>
          <p:cNvSpPr txBox="1"/>
          <p:nvPr/>
        </p:nvSpPr>
        <p:spPr>
          <a:xfrm>
            <a:off x="7296965" y="6105192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laga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745037-BB28-4796-B08E-8965053FE13D}"/>
              </a:ext>
            </a:extLst>
          </p:cNvPr>
          <p:cNvSpPr/>
          <p:nvPr/>
        </p:nvSpPr>
        <p:spPr>
          <a:xfrm>
            <a:off x="7639537" y="5949800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3EA17B-C50E-4ECF-BDE0-52F41F84C257}"/>
              </a:ext>
            </a:extLst>
          </p:cNvPr>
          <p:cNvGrpSpPr/>
          <p:nvPr/>
        </p:nvGrpSpPr>
        <p:grpSpPr>
          <a:xfrm>
            <a:off x="1140978" y="6269194"/>
            <a:ext cx="3983783" cy="525942"/>
            <a:chOff x="1140978" y="6269194"/>
            <a:chExt cx="3983783" cy="525942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C7C8B914-DFE1-4A46-A248-1A1216ECC0CA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7A3E30-AF44-4B74-804E-DEBF36AC004A}"/>
                </a:ext>
              </a:extLst>
            </p:cNvPr>
            <p:cNvSpPr txBox="1"/>
            <p:nvPr/>
          </p:nvSpPr>
          <p:spPr>
            <a:xfrm>
              <a:off x="1140978" y="6269194"/>
              <a:ext cx="398378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Mérida?</a:t>
              </a:r>
            </a:p>
          </p:txBody>
        </p:sp>
      </p:grp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21E66FE0-2A30-4B08-B63B-28C913A64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913" y="6139405"/>
            <a:ext cx="914400" cy="914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FDE8EE-85BB-440B-9F28-6179180DA2AA}"/>
              </a:ext>
            </a:extLst>
          </p:cNvPr>
          <p:cNvGrpSpPr/>
          <p:nvPr/>
        </p:nvGrpSpPr>
        <p:grpSpPr>
          <a:xfrm>
            <a:off x="474437" y="5669853"/>
            <a:ext cx="3923815" cy="541803"/>
            <a:chOff x="474437" y="5669853"/>
            <a:chExt cx="3923815" cy="541803"/>
          </a:xfrm>
        </p:grpSpPr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id="{96926CD5-6568-464D-B4EE-60BD25F21B50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-3489"/>
                <a:gd name="adj2" fmla="val -100744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3E1155-DE73-47AA-AC22-749B64E8CC87}"/>
                </a:ext>
              </a:extLst>
            </p:cNvPr>
            <p:cNvSpPr txBox="1"/>
            <p:nvPr/>
          </p:nvSpPr>
          <p:spPr>
            <a:xfrm flipH="1">
              <a:off x="501767" y="5669853"/>
              <a:ext cx="389648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Está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Méjico</a:t>
              </a:r>
              <a:endParaRPr lang="en-GB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034" name="Picture 10" descr="España, Bandera, Bandera Nacional">
            <a:extLst>
              <a:ext uri="{FF2B5EF4-FFF2-40B4-BE49-F238E27FC236}">
                <a16:creationId xmlns:a16="http://schemas.microsoft.com/office/drawing/2014/main" id="{2DCC3ECC-8403-40AE-BA21-81308999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20" y="2784759"/>
            <a:ext cx="863979" cy="5759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FA2FDB18-1910-48D0-A0FD-361549EA9348}"/>
              </a:ext>
            </a:extLst>
          </p:cNvPr>
          <p:cNvGrpSpPr/>
          <p:nvPr/>
        </p:nvGrpSpPr>
        <p:grpSpPr>
          <a:xfrm>
            <a:off x="4398252" y="1974748"/>
            <a:ext cx="5063248" cy="551342"/>
            <a:chOff x="1173502" y="6243794"/>
            <a:chExt cx="4577576" cy="551342"/>
          </a:xfrm>
        </p:grpSpPr>
        <p:sp>
          <p:nvSpPr>
            <p:cNvPr id="54" name="Speech Bubble: Rectangle with Corners Rounded 53">
              <a:extLst>
                <a:ext uri="{FF2B5EF4-FFF2-40B4-BE49-F238E27FC236}">
                  <a16:creationId xmlns:a16="http://schemas.microsoft.com/office/drawing/2014/main" id="{62BE5416-58E9-4CEC-B2B1-2B84123B602C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E55CBE8-5C32-48C2-99C7-7FD4A4724575}"/>
                </a:ext>
              </a:extLst>
            </p:cNvPr>
            <p:cNvSpPr txBox="1"/>
            <p:nvPr/>
          </p:nvSpPr>
          <p:spPr>
            <a:xfrm>
              <a:off x="1179078" y="6243794"/>
              <a:ext cx="4572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¿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Dónde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está Córdoba?</a:t>
              </a:r>
            </a:p>
          </p:txBody>
        </p:sp>
      </p:grp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4C6A2DC0-B4A8-445C-AD83-C50339EACC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28663" y="1870359"/>
            <a:ext cx="914400" cy="91440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8EA5255-CD88-4954-8813-7B52302441EC}"/>
              </a:ext>
            </a:extLst>
          </p:cNvPr>
          <p:cNvGrpSpPr/>
          <p:nvPr/>
        </p:nvGrpSpPr>
        <p:grpSpPr>
          <a:xfrm>
            <a:off x="8863813" y="2011748"/>
            <a:ext cx="3923815" cy="541803"/>
            <a:chOff x="474437" y="5669853"/>
            <a:chExt cx="3923815" cy="541803"/>
          </a:xfrm>
        </p:grpSpPr>
        <p:sp>
          <p:nvSpPr>
            <p:cNvPr id="61" name="Speech Bubble: Rectangle with Corners Rounded 60">
              <a:extLst>
                <a:ext uri="{FF2B5EF4-FFF2-40B4-BE49-F238E27FC236}">
                  <a16:creationId xmlns:a16="http://schemas.microsoft.com/office/drawing/2014/main" id="{35AF2D33-33F4-45CD-A1FB-46A3EE4865DF}"/>
                </a:ext>
              </a:extLst>
            </p:cNvPr>
            <p:cNvSpPr/>
            <p:nvPr/>
          </p:nvSpPr>
          <p:spPr>
            <a:xfrm>
              <a:off x="474437" y="5693616"/>
              <a:ext cx="2871886" cy="518040"/>
            </a:xfrm>
            <a:prstGeom prst="wedgeRoundRectCallout">
              <a:avLst>
                <a:gd name="adj1" fmla="val -5851"/>
                <a:gd name="adj2" fmla="val 132153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6A2F067-7177-4E12-B25D-4580B5128BBF}"/>
                </a:ext>
              </a:extLst>
            </p:cNvPr>
            <p:cNvSpPr txBox="1"/>
            <p:nvPr/>
          </p:nvSpPr>
          <p:spPr>
            <a:xfrm flipH="1">
              <a:off x="501767" y="5669853"/>
              <a:ext cx="389648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Está en </a:t>
              </a: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España</a:t>
              </a:r>
              <a:endParaRPr lang="en-GB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054464-C640-4BE1-83DA-ACCC04E285AC}"/>
              </a:ext>
            </a:extLst>
          </p:cNvPr>
          <p:cNvCxnSpPr>
            <a:cxnSpLocks/>
          </p:cNvCxnSpPr>
          <p:nvPr/>
        </p:nvCxnSpPr>
        <p:spPr>
          <a:xfrm>
            <a:off x="4243063" y="3824564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5EF171-A9D9-4171-BEE4-99EF3262CA4F}"/>
              </a:ext>
            </a:extLst>
          </p:cNvPr>
          <p:cNvCxnSpPr>
            <a:cxnSpLocks/>
          </p:cNvCxnSpPr>
          <p:nvPr/>
        </p:nvCxnSpPr>
        <p:spPr>
          <a:xfrm>
            <a:off x="4425995" y="3824564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B51DE32-A882-4A00-8E17-17DEBCF86677}"/>
              </a:ext>
            </a:extLst>
          </p:cNvPr>
          <p:cNvCxnSpPr>
            <a:cxnSpLocks/>
          </p:cNvCxnSpPr>
          <p:nvPr/>
        </p:nvCxnSpPr>
        <p:spPr>
          <a:xfrm>
            <a:off x="5924771" y="5646787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9AE9E9-95FC-4AF8-8EA4-E3F963480E29}"/>
              </a:ext>
            </a:extLst>
          </p:cNvPr>
          <p:cNvCxnSpPr>
            <a:cxnSpLocks/>
          </p:cNvCxnSpPr>
          <p:nvPr/>
        </p:nvCxnSpPr>
        <p:spPr>
          <a:xfrm>
            <a:off x="6398649" y="5646787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0E45B5-A5D2-4853-8733-A402DFB34FE1}"/>
              </a:ext>
            </a:extLst>
          </p:cNvPr>
          <p:cNvCxnSpPr>
            <a:cxnSpLocks/>
          </p:cNvCxnSpPr>
          <p:nvPr/>
        </p:nvCxnSpPr>
        <p:spPr>
          <a:xfrm>
            <a:off x="7947534" y="6089500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91D29F9-3380-48F6-A8E4-6745C7ADA52A}"/>
              </a:ext>
            </a:extLst>
          </p:cNvPr>
          <p:cNvCxnSpPr>
            <a:cxnSpLocks/>
          </p:cNvCxnSpPr>
          <p:nvPr/>
        </p:nvCxnSpPr>
        <p:spPr>
          <a:xfrm>
            <a:off x="8265549" y="6089500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8" grpId="0"/>
      <p:bldP spid="33" grpId="0" animBg="1"/>
      <p:bldP spid="34" grpId="0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326563" y="2908881"/>
            <a:ext cx="218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04FA3-C5E1-4B85-891F-44282D2E2C2E}"/>
              </a:ext>
            </a:extLst>
          </p:cNvPr>
          <p:cNvSpPr txBox="1"/>
          <p:nvPr/>
        </p:nvSpPr>
        <p:spPr>
          <a:xfrm>
            <a:off x="-195160" y="3513246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[dance]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B40C0-B7A3-43D1-AC5F-ED31B9CE9630}"/>
              </a:ext>
            </a:extLst>
          </p:cNvPr>
          <p:cNvSpPr txBox="1"/>
          <p:nvPr/>
        </p:nvSpPr>
        <p:spPr>
          <a:xfrm>
            <a:off x="3898157" y="5636005"/>
            <a:ext cx="31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jardinería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BA6694-8A28-4062-AA44-4042FFD88098}"/>
              </a:ext>
            </a:extLst>
          </p:cNvPr>
          <p:cNvSpPr txBox="1"/>
          <p:nvPr/>
        </p:nvSpPr>
        <p:spPr>
          <a:xfrm>
            <a:off x="3963890" y="6256920"/>
            <a:ext cx="277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[gardening]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3695911" y="2895932"/>
            <a:ext cx="3305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carrera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86124D-73DC-45AF-91DA-6447BE1A776B}"/>
              </a:ext>
            </a:extLst>
          </p:cNvPr>
          <p:cNvSpPr txBox="1"/>
          <p:nvPr/>
        </p:nvSpPr>
        <p:spPr>
          <a:xfrm>
            <a:off x="3771936" y="3523134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[race]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232645-AA0D-49A8-8942-AB221F5B6BD3}"/>
              </a:ext>
            </a:extLst>
          </p:cNvPr>
          <p:cNvSpPr txBox="1"/>
          <p:nvPr/>
        </p:nvSpPr>
        <p:spPr>
          <a:xfrm>
            <a:off x="281929" y="291395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b_il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73BA0B-8E35-4FC1-A0ED-D6A5AAE953F7}"/>
              </a:ext>
            </a:extLst>
          </p:cNvPr>
          <p:cNvSpPr txBox="1"/>
          <p:nvPr/>
        </p:nvSpPr>
        <p:spPr>
          <a:xfrm>
            <a:off x="3441236" y="5645893"/>
            <a:ext cx="3639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j_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n_rí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85D390-75F3-4C77-8520-9446AB460EA0}"/>
              </a:ext>
            </a:extLst>
          </p:cNvPr>
          <p:cNvSpPr txBox="1"/>
          <p:nvPr/>
        </p:nvSpPr>
        <p:spPr>
          <a:xfrm>
            <a:off x="3555407" y="2919484"/>
            <a:ext cx="33053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c_rr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r_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4785AF-069D-48F7-9666-A82C6C5828C5}"/>
              </a:ext>
            </a:extLst>
          </p:cNvPr>
          <p:cNvSpPr txBox="1"/>
          <p:nvPr/>
        </p:nvSpPr>
        <p:spPr>
          <a:xfrm>
            <a:off x="349244" y="2938611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C177E-7ACF-466D-A67B-29F5C0672971}"/>
              </a:ext>
            </a:extLst>
          </p:cNvPr>
          <p:cNvSpPr txBox="1"/>
          <p:nvPr/>
        </p:nvSpPr>
        <p:spPr>
          <a:xfrm>
            <a:off x="171450" y="244801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🗣</a:t>
            </a:r>
          </a:p>
        </p:txBody>
      </p:sp>
      <p:pic>
        <p:nvPicPr>
          <p:cNvPr id="3074" name="Picture 2" descr="Música, Danza, Tango, Hombre, Bailarín">
            <a:extLst>
              <a:ext uri="{FF2B5EF4-FFF2-40B4-BE49-F238E27FC236}">
                <a16:creationId xmlns:a16="http://schemas.microsoft.com/office/drawing/2014/main" id="{0932DE8A-AAF6-4E72-8665-615D4F772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3" y="1231391"/>
            <a:ext cx="1905437" cy="16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menzar, Bloques, Masculino, Raza">
            <a:extLst>
              <a:ext uri="{FF2B5EF4-FFF2-40B4-BE49-F238E27FC236}">
                <a16:creationId xmlns:a16="http://schemas.microsoft.com/office/drawing/2014/main" id="{348C124A-FD53-4A8B-956A-BD5CDF820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576" y="1397791"/>
            <a:ext cx="1917551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nderas De Inspector">
            <a:extLst>
              <a:ext uri="{FF2B5EF4-FFF2-40B4-BE49-F238E27FC236}">
                <a16:creationId xmlns:a16="http://schemas.microsoft.com/office/drawing/2014/main" id="{C15ADDFF-B515-4F7E-9823-CCF3CFE1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78" y="2074355"/>
            <a:ext cx="127745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Jardinero, Jardinería, Jardín, Primavera">
            <a:extLst>
              <a:ext uri="{FF2B5EF4-FFF2-40B4-BE49-F238E27FC236}">
                <a16:creationId xmlns:a16="http://schemas.microsoft.com/office/drawing/2014/main" id="{481093EA-5602-41A8-BB74-7BAC34F0A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85" y="4221705"/>
            <a:ext cx="1792411" cy="15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hico, Nadar, Clases De Natación">
            <a:extLst>
              <a:ext uri="{FF2B5EF4-FFF2-40B4-BE49-F238E27FC236}">
                <a16:creationId xmlns:a16="http://schemas.microsoft.com/office/drawing/2014/main" id="{5BAE807D-E9F5-4BF6-9BBC-AA2B17A16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91" y="4405787"/>
            <a:ext cx="2095811" cy="12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BA6E349-4655-4738-AA68-F6CF6E813BC5}"/>
              </a:ext>
            </a:extLst>
          </p:cNvPr>
          <p:cNvSpPr txBox="1"/>
          <p:nvPr/>
        </p:nvSpPr>
        <p:spPr>
          <a:xfrm>
            <a:off x="7809586" y="5666983"/>
            <a:ext cx="31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natación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29950E-CF5A-414D-A8CE-7239DE778E9C}"/>
              </a:ext>
            </a:extLst>
          </p:cNvPr>
          <p:cNvSpPr txBox="1"/>
          <p:nvPr/>
        </p:nvSpPr>
        <p:spPr>
          <a:xfrm>
            <a:off x="7875319" y="6287898"/>
            <a:ext cx="277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[swimming]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6C76BE-E150-42C4-9A4C-26B37D8259C6}"/>
              </a:ext>
            </a:extLst>
          </p:cNvPr>
          <p:cNvSpPr txBox="1"/>
          <p:nvPr/>
        </p:nvSpPr>
        <p:spPr>
          <a:xfrm>
            <a:off x="7471548" y="5650535"/>
            <a:ext cx="3639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n_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t_c_ón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B63225-6BF5-4045-ABD9-ACAE0CFF3042}"/>
              </a:ext>
            </a:extLst>
          </p:cNvPr>
          <p:cNvSpPr txBox="1"/>
          <p:nvPr/>
        </p:nvSpPr>
        <p:spPr>
          <a:xfrm>
            <a:off x="7906178" y="2906870"/>
            <a:ext cx="31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619587-0EB3-4599-9DF9-6E9AC508E5E3}"/>
              </a:ext>
            </a:extLst>
          </p:cNvPr>
          <p:cNvSpPr txBox="1"/>
          <p:nvPr/>
        </p:nvSpPr>
        <p:spPr>
          <a:xfrm>
            <a:off x="7971911" y="3527785"/>
            <a:ext cx="277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[trip]</a:t>
            </a:r>
          </a:p>
        </p:txBody>
      </p:sp>
      <p:pic>
        <p:nvPicPr>
          <p:cNvPr id="3084" name="Picture 12" descr="Road Trip, Camioneta, Pareja, Viaje">
            <a:extLst>
              <a:ext uri="{FF2B5EF4-FFF2-40B4-BE49-F238E27FC236}">
                <a16:creationId xmlns:a16="http://schemas.microsoft.com/office/drawing/2014/main" id="{62C0E27A-E126-4113-8373-B99EA35E7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5"/>
          <a:stretch/>
        </p:blipFill>
        <p:spPr bwMode="auto">
          <a:xfrm>
            <a:off x="8500038" y="1313279"/>
            <a:ext cx="1762357" cy="15721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89521D-DE0B-4E05-B709-B052008B03C2}"/>
              </a:ext>
            </a:extLst>
          </p:cNvPr>
          <p:cNvSpPr txBox="1"/>
          <p:nvPr/>
        </p:nvSpPr>
        <p:spPr>
          <a:xfrm>
            <a:off x="8039226" y="2954066"/>
            <a:ext cx="28238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v_aj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4C335D-A47D-492B-9E5A-DFDB51CC458D}"/>
              </a:ext>
            </a:extLst>
          </p:cNvPr>
          <p:cNvSpPr txBox="1"/>
          <p:nvPr/>
        </p:nvSpPr>
        <p:spPr>
          <a:xfrm>
            <a:off x="4035849" y="2910773"/>
            <a:ext cx="25412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carrera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10EA4A-B5A5-4433-91A6-FE15C24FF150}"/>
              </a:ext>
            </a:extLst>
          </p:cNvPr>
          <p:cNvSpPr txBox="1"/>
          <p:nvPr/>
        </p:nvSpPr>
        <p:spPr>
          <a:xfrm>
            <a:off x="8009021" y="2970514"/>
            <a:ext cx="25412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6A3BAE-0CC2-4287-B53D-3BC7F9792363}"/>
              </a:ext>
            </a:extLst>
          </p:cNvPr>
          <p:cNvSpPr txBox="1"/>
          <p:nvPr/>
        </p:nvSpPr>
        <p:spPr>
          <a:xfrm>
            <a:off x="3595763" y="5687959"/>
            <a:ext cx="3165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jardinería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4E0A8B-F6F9-432C-9798-8A6D7FA4F46C}"/>
              </a:ext>
            </a:extLst>
          </p:cNvPr>
          <p:cNvSpPr txBox="1"/>
          <p:nvPr/>
        </p:nvSpPr>
        <p:spPr>
          <a:xfrm>
            <a:off x="7784660" y="5616045"/>
            <a:ext cx="3165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natación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15C35220-675C-40C2-826E-1EEAC30BA0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7" y="4092952"/>
            <a:ext cx="2167962" cy="157403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21AD1DB-D6B0-4AEF-B199-A1600F151BFC}"/>
              </a:ext>
            </a:extLst>
          </p:cNvPr>
          <p:cNvSpPr txBox="1"/>
          <p:nvPr/>
        </p:nvSpPr>
        <p:spPr>
          <a:xfrm>
            <a:off x="-78718" y="5703123"/>
            <a:ext cx="315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950CAD-BA3B-4FB0-85C3-61E28B7A44C4}"/>
              </a:ext>
            </a:extLst>
          </p:cNvPr>
          <p:cNvSpPr txBox="1"/>
          <p:nvPr/>
        </p:nvSpPr>
        <p:spPr>
          <a:xfrm>
            <a:off x="56370" y="6366192"/>
            <a:ext cx="277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[drawing]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5076DE5-7624-4265-BB97-B8C4548EC917}"/>
              </a:ext>
            </a:extLst>
          </p:cNvPr>
          <p:cNvSpPr txBox="1"/>
          <p:nvPr/>
        </p:nvSpPr>
        <p:spPr>
          <a:xfrm>
            <a:off x="18153" y="5738700"/>
            <a:ext cx="3639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d_ b _ j_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716A55-9FBC-4E1A-9B35-6B80ACE1621E}"/>
              </a:ext>
            </a:extLst>
          </p:cNvPr>
          <p:cNvSpPr txBox="1"/>
          <p:nvPr/>
        </p:nvSpPr>
        <p:spPr>
          <a:xfrm>
            <a:off x="90148" y="5731994"/>
            <a:ext cx="3165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5" grpId="1"/>
      <p:bldP spid="35" grpId="2"/>
      <p:bldP spid="40" grpId="0"/>
      <p:bldP spid="41" grpId="0"/>
      <p:bldP spid="41" grpId="1"/>
      <p:bldP spid="41" grpId="2"/>
      <p:bldP spid="46" grpId="0"/>
      <p:bldP spid="49" grpId="0"/>
      <p:bldP spid="49" grpId="1"/>
      <p:bldP spid="49" grpId="2"/>
      <p:bldP spid="28" grpId="0" animBg="1"/>
      <p:bldP spid="29" grpId="0" animBg="1"/>
      <p:bldP spid="31" grpId="0" animBg="1"/>
      <p:bldP spid="25" grpId="0" animBg="1"/>
      <p:bldP spid="32" grpId="0"/>
      <p:bldP spid="33" grpId="0"/>
      <p:bldP spid="33" grpId="1"/>
      <p:bldP spid="33" grpId="2"/>
      <p:bldP spid="36" grpId="0" animBg="1"/>
      <p:bldP spid="39" grpId="0"/>
      <p:bldP spid="42" grpId="0"/>
      <p:bldP spid="42" grpId="1"/>
      <p:bldP spid="42" grpId="2"/>
      <p:bldP spid="26" grpId="0" animBg="1"/>
      <p:bldP spid="43" grpId="0" animBg="1"/>
      <p:bldP spid="44" grpId="0" animBg="1"/>
      <p:bldP spid="45" grpId="0" animBg="1"/>
      <p:bldP spid="47" grpId="0" animBg="1"/>
      <p:bldP spid="38" grpId="0"/>
      <p:bldP spid="48" grpId="0"/>
      <p:bldP spid="48" grpId="1"/>
      <p:bldP spid="48" grpId="2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sym typeface="Montserrat"/>
              </a:rPr>
              <a:t>hacer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75;p51">
            <a:extLst>
              <a:ext uri="{FF2B5EF4-FFF2-40B4-BE49-F238E27FC236}">
                <a16:creationId xmlns:a16="http://schemas.microsoft.com/office/drawing/2014/main" id="{DEFCD0D6-BA08-4A4B-9C41-98A21C7A4E04}"/>
              </a:ext>
            </a:extLst>
          </p:cNvPr>
          <p:cNvSpPr txBox="1"/>
          <p:nvPr/>
        </p:nvSpPr>
        <p:spPr>
          <a:xfrm>
            <a:off x="163736" y="2008261"/>
            <a:ext cx="8373752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an example of this.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1117807" y="471846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Hago</a:t>
            </a:r>
            <a:r>
              <a:rPr lang="en-GB" sz="32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jardinería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[to do: I do &amp; s/he, it does]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1256327" y="5614502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do </a:t>
            </a:r>
            <a:r>
              <a:rPr lang="en-GB" sz="32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gardening.</a:t>
            </a:r>
            <a:endParaRPr sz="105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431235"/>
            <a:ext cx="8283998" cy="59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the general rules.</a:t>
            </a:r>
            <a:r>
              <a:rPr lang="en-GB" sz="2800" dirty="0"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</a:t>
            </a:r>
            <a:endParaRPr sz="28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2030493" y="3923708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157300" y="3815317"/>
            <a:ext cx="1902470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s/he, it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21" y="5308671"/>
            <a:ext cx="888386" cy="86043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402864" y="460720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</a:t>
            </a:r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baile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7056642" y="5151555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does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dance.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9173" y="5107304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6417379" y="566900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</a:t>
            </a:r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hace</a:t>
            </a:r>
            <a:r>
              <a:rPr lang="en-GB" sz="32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baile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6577671" y="6213356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 does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dance.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1174" y="6169105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BC3B82E2-2B58-48AE-9653-5EA97A89293B}"/>
              </a:ext>
            </a:extLst>
          </p:cNvPr>
          <p:cNvSpPr txBox="1"/>
          <p:nvPr/>
        </p:nvSpPr>
        <p:spPr>
          <a:xfrm>
            <a:off x="204236" y="2622607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use the verb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mean to do and to make.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4A85496-5FF6-46C7-B7F6-F95AE753FFAE}"/>
              </a:ext>
            </a:extLst>
          </p:cNvPr>
          <p:cNvSpPr/>
          <p:nvPr/>
        </p:nvSpPr>
        <p:spPr>
          <a:xfrm>
            <a:off x="2985613" y="5726467"/>
            <a:ext cx="5666553" cy="948733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baile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2" name="Table 3">
            <a:extLst>
              <a:ext uri="{FF2B5EF4-FFF2-40B4-BE49-F238E27FC236}">
                <a16:creationId xmlns:a16="http://schemas.microsoft.com/office/drawing/2014/main" id="{9DBEA589-A5DC-45AE-A78A-E757A83D7CD3}"/>
              </a:ext>
            </a:extLst>
          </p:cNvPr>
          <p:cNvGraphicFramePr>
            <a:graphicFrameLocks noGrp="1"/>
          </p:cNvGraphicFramePr>
          <p:nvPr/>
        </p:nvGraphicFramePr>
        <p:xfrm>
          <a:off x="1378693" y="1768608"/>
          <a:ext cx="9409736" cy="3625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434">
                  <a:extLst>
                    <a:ext uri="{9D8B030D-6E8A-4147-A177-3AD203B41FA5}">
                      <a16:colId xmlns:a16="http://schemas.microsoft.com/office/drawing/2014/main" val="136964677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828758490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408393260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673066663"/>
                    </a:ext>
                  </a:extLst>
                </a:gridCol>
              </a:tblGrid>
              <a:tr h="18129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4759632"/>
                  </a:ext>
                </a:extLst>
              </a:tr>
              <a:tr h="18129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6001905"/>
                  </a:ext>
                </a:extLst>
              </a:tr>
            </a:tbl>
          </a:graphicData>
        </a:graphic>
      </p:graphicFrame>
      <p:pic>
        <p:nvPicPr>
          <p:cNvPr id="1026" name="Picture 2" descr="Checklist, Task, To Do, List, Plan, Work">
            <a:extLst>
              <a:ext uri="{FF2B5EF4-FFF2-40B4-BE49-F238E27FC236}">
                <a16:creationId xmlns:a16="http://schemas.microsoft.com/office/drawing/2014/main" id="{4C071BED-5FD1-494A-8B4D-E3D9C844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26" y="1945984"/>
            <a:ext cx="1312954" cy="14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Música, Danza, Tango, Hombre, Bailarín">
            <a:extLst>
              <a:ext uri="{FF2B5EF4-FFF2-40B4-BE49-F238E27FC236}">
                <a16:creationId xmlns:a16="http://schemas.microsoft.com/office/drawing/2014/main" id="{7B148E1A-3941-47BE-8749-4F09939F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584" y="3636029"/>
            <a:ext cx="1905437" cy="16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Comenzar, Bloques, Masculino, Raza">
            <a:extLst>
              <a:ext uri="{FF2B5EF4-FFF2-40B4-BE49-F238E27FC236}">
                <a16:creationId xmlns:a16="http://schemas.microsoft.com/office/drawing/2014/main" id="{63243BDB-C1B6-4CBA-9526-F80A0A7D6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06" y="3794478"/>
            <a:ext cx="1917551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Banderas De Inspector">
            <a:extLst>
              <a:ext uri="{FF2B5EF4-FFF2-40B4-BE49-F238E27FC236}">
                <a16:creationId xmlns:a16="http://schemas.microsoft.com/office/drawing/2014/main" id="{89424170-2562-4459-80FE-540629A49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752" y="4768445"/>
            <a:ext cx="790523" cy="39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Jardinero, Jardinería, Jardín, Primavera">
            <a:extLst>
              <a:ext uri="{FF2B5EF4-FFF2-40B4-BE49-F238E27FC236}">
                <a16:creationId xmlns:a16="http://schemas.microsoft.com/office/drawing/2014/main" id="{240CEAB9-66D2-40A2-B2C5-9BDD6730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092" y="3691774"/>
            <a:ext cx="1792411" cy="15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0" descr="Chico, Nadar, Clases De Natación">
            <a:extLst>
              <a:ext uri="{FF2B5EF4-FFF2-40B4-BE49-F238E27FC236}">
                <a16:creationId xmlns:a16="http://schemas.microsoft.com/office/drawing/2014/main" id="{0FB89F50-31F0-4359-B198-F02BF4C4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58" y="2089555"/>
            <a:ext cx="2095811" cy="12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" descr="Road Trip, Camioneta, Pareja, Viaje">
            <a:extLst>
              <a:ext uri="{FF2B5EF4-FFF2-40B4-BE49-F238E27FC236}">
                <a16:creationId xmlns:a16="http://schemas.microsoft.com/office/drawing/2014/main" id="{CAB8A786-51E2-40C3-AAD8-2EE486633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5"/>
          <a:stretch/>
        </p:blipFill>
        <p:spPr bwMode="auto">
          <a:xfrm>
            <a:off x="8736664" y="1826272"/>
            <a:ext cx="1762357" cy="15721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3553FA14-6FC2-43BF-825B-C242805995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23" y="3636029"/>
            <a:ext cx="1943705" cy="1574031"/>
          </a:xfrm>
          <a:prstGeom prst="rect">
            <a:avLst/>
          </a:prstGeom>
        </p:spPr>
      </p:pic>
      <p:pic>
        <p:nvPicPr>
          <p:cNvPr id="1028" name="Picture 4" descr="Pastel, Cumpleaños, Postre, Celebracion">
            <a:extLst>
              <a:ext uri="{FF2B5EF4-FFF2-40B4-BE49-F238E27FC236}">
                <a16:creationId xmlns:a16="http://schemas.microsoft.com/office/drawing/2014/main" id="{326AEF7F-E469-476E-8299-B011539E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351" y="1881969"/>
            <a:ext cx="1649712" cy="15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17A325EE-4A9C-412B-8573-F94F1DDCCE72}"/>
              </a:ext>
            </a:extLst>
          </p:cNvPr>
          <p:cNvSpPr/>
          <p:nvPr/>
        </p:nvSpPr>
        <p:spPr>
          <a:xfrm>
            <a:off x="8472407" y="3581564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CA5DE018-BDD6-413E-9E37-C9EA086A7387}"/>
              </a:ext>
            </a:extLst>
          </p:cNvPr>
          <p:cNvSpPr/>
          <p:nvPr/>
        </p:nvSpPr>
        <p:spPr>
          <a:xfrm>
            <a:off x="2983226" y="5703980"/>
            <a:ext cx="5666553" cy="948733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un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2E6E330-041B-4F40-B0A5-F2B3EA0A7B0E}"/>
              </a:ext>
            </a:extLst>
          </p:cNvPr>
          <p:cNvSpPr/>
          <p:nvPr/>
        </p:nvSpPr>
        <p:spPr>
          <a:xfrm>
            <a:off x="8447392" y="1770092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37507FA6-4C7E-4CE6-833B-D144CA8DCEC9}"/>
              </a:ext>
            </a:extLst>
          </p:cNvPr>
          <p:cNvSpPr/>
          <p:nvPr/>
        </p:nvSpPr>
        <p:spPr>
          <a:xfrm>
            <a:off x="2904847" y="5723594"/>
            <a:ext cx="6030146" cy="948733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lista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1B9403D-3407-45A4-B762-3F2111DA0AD1}"/>
              </a:ext>
            </a:extLst>
          </p:cNvPr>
          <p:cNvSpPr/>
          <p:nvPr/>
        </p:nvSpPr>
        <p:spPr>
          <a:xfrm>
            <a:off x="1353815" y="1791095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90C2AED-6571-475A-8BC5-96AF041D71DA}"/>
              </a:ext>
            </a:extLst>
          </p:cNvPr>
          <p:cNvSpPr/>
          <p:nvPr/>
        </p:nvSpPr>
        <p:spPr>
          <a:xfrm>
            <a:off x="2717074" y="5668296"/>
            <a:ext cx="6505303" cy="1010544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jardinería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177891C-7929-4231-96CE-556062504B6E}"/>
              </a:ext>
            </a:extLst>
          </p:cNvPr>
          <p:cNvSpPr/>
          <p:nvPr/>
        </p:nvSpPr>
        <p:spPr>
          <a:xfrm>
            <a:off x="3719594" y="3604051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B16BF99F-2725-4A4A-A0CA-AD3A97806397}"/>
              </a:ext>
            </a:extLst>
          </p:cNvPr>
          <p:cNvSpPr/>
          <p:nvPr/>
        </p:nvSpPr>
        <p:spPr>
          <a:xfrm>
            <a:off x="2672589" y="5677853"/>
            <a:ext cx="6505303" cy="1010544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natación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B01D2EC-9AE0-4A11-AAF2-0EBF7160B8A5}"/>
              </a:ext>
            </a:extLst>
          </p:cNvPr>
          <p:cNvSpPr/>
          <p:nvPr/>
        </p:nvSpPr>
        <p:spPr>
          <a:xfrm>
            <a:off x="6106355" y="1782145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Speech Bubble: Rectangle with Corners Rounded 102">
            <a:extLst>
              <a:ext uri="{FF2B5EF4-FFF2-40B4-BE49-F238E27FC236}">
                <a16:creationId xmlns:a16="http://schemas.microsoft.com/office/drawing/2014/main" id="{B05B8A89-B553-4FD9-BE42-C0E1E818B28A}"/>
              </a:ext>
            </a:extLst>
          </p:cNvPr>
          <p:cNvSpPr/>
          <p:nvPr/>
        </p:nvSpPr>
        <p:spPr>
          <a:xfrm>
            <a:off x="5532253" y="800286"/>
            <a:ext cx="3530724" cy="857390"/>
          </a:xfrm>
          <a:prstGeom prst="wedgeRoundRectCallout">
            <a:avLst>
              <a:gd name="adj1" fmla="val 20086"/>
              <a:gd name="adj2" fmla="val 810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Here, we translate ‘hacer’ as ‘to go’.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7EB439E-0658-4AF3-8F8F-106B0BDDA807}"/>
              </a:ext>
            </a:extLst>
          </p:cNvPr>
          <p:cNvSpPr/>
          <p:nvPr/>
        </p:nvSpPr>
        <p:spPr>
          <a:xfrm>
            <a:off x="2732240" y="5703980"/>
            <a:ext cx="6505303" cy="1010544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tarta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8FC9962-D09A-4556-8009-B88D6F41B35A}"/>
              </a:ext>
            </a:extLst>
          </p:cNvPr>
          <p:cNvSpPr/>
          <p:nvPr/>
        </p:nvSpPr>
        <p:spPr>
          <a:xfrm>
            <a:off x="3749847" y="1769720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19A86F1-EEA3-467F-A7FD-867F45300039}"/>
              </a:ext>
            </a:extLst>
          </p:cNvPr>
          <p:cNvSpPr/>
          <p:nvPr/>
        </p:nvSpPr>
        <p:spPr>
          <a:xfrm>
            <a:off x="2667292" y="5685752"/>
            <a:ext cx="6505303" cy="1010544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un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dibujo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A9F673A-4383-46E8-A690-B948267A4629}"/>
              </a:ext>
            </a:extLst>
          </p:cNvPr>
          <p:cNvSpPr/>
          <p:nvPr/>
        </p:nvSpPr>
        <p:spPr>
          <a:xfrm>
            <a:off x="1353815" y="3621893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1A67F066-6EA8-4FB2-A66C-FF22769BA86F}"/>
              </a:ext>
            </a:extLst>
          </p:cNvPr>
          <p:cNvSpPr/>
          <p:nvPr/>
        </p:nvSpPr>
        <p:spPr>
          <a:xfrm>
            <a:off x="2652126" y="5668296"/>
            <a:ext cx="7158080" cy="1065439"/>
          </a:xfrm>
          <a:prstGeom prst="round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carrera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57B5880-544D-4077-B3EC-F334D4D66C1A}"/>
              </a:ext>
            </a:extLst>
          </p:cNvPr>
          <p:cNvSpPr/>
          <p:nvPr/>
        </p:nvSpPr>
        <p:spPr>
          <a:xfrm>
            <a:off x="6066808" y="3608298"/>
            <a:ext cx="2340900" cy="1790469"/>
          </a:xfrm>
          <a:prstGeom prst="rect">
            <a:avLst/>
          </a:prstGeom>
          <a:solidFill>
            <a:srgbClr val="D0EBB3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79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6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5" name="7_i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8391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describe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64F8C852-D394-4157-8612-130B2F91C47D}"/>
              </a:ext>
            </a:extLst>
          </p:cNvPr>
          <p:cNvGraphicFramePr>
            <a:graphicFrameLocks noGrp="1"/>
          </p:cNvGraphicFramePr>
          <p:nvPr/>
        </p:nvGraphicFramePr>
        <p:xfrm>
          <a:off x="383856" y="1657353"/>
          <a:ext cx="5669099" cy="430392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24758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214255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572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hago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lista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las camas.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jardinería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mañana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hago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tarjeta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graphicFrame>
        <p:nvGraphicFramePr>
          <p:cNvPr id="131" name="Table 130">
            <a:extLst>
              <a:ext uri="{FF2B5EF4-FFF2-40B4-BE49-F238E27FC236}">
                <a16:creationId xmlns:a16="http://schemas.microsoft.com/office/drawing/2014/main" id="{1A9F82F0-5407-411F-92A1-49B53BDEFB29}"/>
              </a:ext>
            </a:extLst>
          </p:cNvPr>
          <p:cNvGraphicFramePr>
            <a:graphicFrameLocks noGrp="1"/>
          </p:cNvGraphicFramePr>
          <p:nvPr/>
        </p:nvGraphicFramePr>
        <p:xfrm>
          <a:off x="6379698" y="1661831"/>
          <a:ext cx="5669099" cy="395055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82759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04334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572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natación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hago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tarta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solo.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un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dibujo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hago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baile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fuera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sp>
        <p:nvSpPr>
          <p:cNvPr id="134" name="Explosion: 14 Points 133">
            <a:extLst>
              <a:ext uri="{FF2B5EF4-FFF2-40B4-BE49-F238E27FC236}">
                <a16:creationId xmlns:a16="http://schemas.microsoft.com/office/drawing/2014/main" id="{19780BCA-F8CA-4102-9BDE-8D0FBAD1419F}"/>
              </a:ext>
            </a:extLst>
          </p:cNvPr>
          <p:cNvSpPr/>
          <p:nvPr/>
        </p:nvSpPr>
        <p:spPr>
          <a:xfrm rot="20471538" flipH="1">
            <a:off x="501911" y="4256439"/>
            <a:ext cx="699805" cy="601375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Explosion: 14 Points 134">
            <a:extLst>
              <a:ext uri="{FF2B5EF4-FFF2-40B4-BE49-F238E27FC236}">
                <a16:creationId xmlns:a16="http://schemas.microsoft.com/office/drawing/2014/main" id="{62635A73-F4D4-45F4-A82E-B100900DA4FE}"/>
              </a:ext>
            </a:extLst>
          </p:cNvPr>
          <p:cNvSpPr/>
          <p:nvPr/>
        </p:nvSpPr>
        <p:spPr>
          <a:xfrm rot="20824785" flipH="1">
            <a:off x="591759" y="2910586"/>
            <a:ext cx="674945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Explosion: 14 Points 136">
            <a:extLst>
              <a:ext uri="{FF2B5EF4-FFF2-40B4-BE49-F238E27FC236}">
                <a16:creationId xmlns:a16="http://schemas.microsoft.com/office/drawing/2014/main" id="{2086FC7E-6355-4E91-9789-967E956D72CA}"/>
              </a:ext>
            </a:extLst>
          </p:cNvPr>
          <p:cNvSpPr/>
          <p:nvPr/>
        </p:nvSpPr>
        <p:spPr>
          <a:xfrm rot="20824785" flipH="1">
            <a:off x="436841" y="3444729"/>
            <a:ext cx="808706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Explosion: 14 Points 138">
            <a:extLst>
              <a:ext uri="{FF2B5EF4-FFF2-40B4-BE49-F238E27FC236}">
                <a16:creationId xmlns:a16="http://schemas.microsoft.com/office/drawing/2014/main" id="{A417773D-CE17-49FD-9166-C6B038F693E6}"/>
              </a:ext>
            </a:extLst>
          </p:cNvPr>
          <p:cNvSpPr/>
          <p:nvPr/>
        </p:nvSpPr>
        <p:spPr>
          <a:xfrm rot="20590567" flipH="1">
            <a:off x="419203" y="5123463"/>
            <a:ext cx="750266" cy="567391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Explosion: 14 Points 139">
            <a:extLst>
              <a:ext uri="{FF2B5EF4-FFF2-40B4-BE49-F238E27FC236}">
                <a16:creationId xmlns:a16="http://schemas.microsoft.com/office/drawing/2014/main" id="{BFE05120-D722-4C27-8A6D-2E96917171F8}"/>
              </a:ext>
            </a:extLst>
          </p:cNvPr>
          <p:cNvSpPr/>
          <p:nvPr/>
        </p:nvSpPr>
        <p:spPr>
          <a:xfrm rot="20824785" flipH="1">
            <a:off x="6473093" y="2890083"/>
            <a:ext cx="778896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Explosion: 14 Points 140">
            <a:extLst>
              <a:ext uri="{FF2B5EF4-FFF2-40B4-BE49-F238E27FC236}">
                <a16:creationId xmlns:a16="http://schemas.microsoft.com/office/drawing/2014/main" id="{BE162594-15D9-48D1-9E76-563CF95633D1}"/>
              </a:ext>
            </a:extLst>
          </p:cNvPr>
          <p:cNvSpPr/>
          <p:nvPr/>
        </p:nvSpPr>
        <p:spPr>
          <a:xfrm rot="20824785" flipH="1">
            <a:off x="6460265" y="3448960"/>
            <a:ext cx="713455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Explosion: 14 Points 141">
            <a:extLst>
              <a:ext uri="{FF2B5EF4-FFF2-40B4-BE49-F238E27FC236}">
                <a16:creationId xmlns:a16="http://schemas.microsoft.com/office/drawing/2014/main" id="{BFFB1AED-8294-485D-8923-E4F9DA9DA3EA}"/>
              </a:ext>
            </a:extLst>
          </p:cNvPr>
          <p:cNvSpPr/>
          <p:nvPr/>
        </p:nvSpPr>
        <p:spPr>
          <a:xfrm rot="20824785" flipH="1">
            <a:off x="6484529" y="4340383"/>
            <a:ext cx="713455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60A58860-35CB-4AAA-A052-DB7EA8A142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74" y="2976247"/>
            <a:ext cx="384106" cy="40011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C0863B0-1482-47C9-AF1D-F9A2847951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13" y="3655863"/>
            <a:ext cx="384106" cy="40011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080DB0C-808E-418D-9799-5BB846054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13" y="4719866"/>
            <a:ext cx="384106" cy="40011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5F5929AC-F177-4C64-9464-CC4BE35F4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81" y="5743705"/>
            <a:ext cx="384106" cy="40011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FD67D2C9-631B-44AA-9D4B-138A7865B3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76" y="3023336"/>
            <a:ext cx="384106" cy="40011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CA743CCC-4CE1-43CA-ADBB-EA93EAF98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13" y="3775335"/>
            <a:ext cx="384106" cy="40011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E4356946-F534-44A2-9D78-DA550017E0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19" y="4408842"/>
            <a:ext cx="384106" cy="400110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BA01037-FF9B-48E6-8229-D10BD9731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75" y="5110378"/>
            <a:ext cx="384106" cy="400110"/>
          </a:xfrm>
          <a:prstGeom prst="rect">
            <a:avLst/>
          </a:prstGeom>
        </p:spPr>
      </p:pic>
      <p:sp>
        <p:nvSpPr>
          <p:cNvPr id="158" name="Rectangle 157">
            <a:hlinkClick r:id="" action="ppaction://noaction">
              <a:snd r:embed="rId7" name="7.1.wav"/>
            </a:hlinkClick>
            <a:extLst>
              <a:ext uri="{FF2B5EF4-FFF2-40B4-BE49-F238E27FC236}">
                <a16:creationId xmlns:a16="http://schemas.microsoft.com/office/drawing/2014/main" id="{2B7D7166-6106-4034-AF62-AA0A3E33B1E8}"/>
              </a:ext>
            </a:extLst>
          </p:cNvPr>
          <p:cNvSpPr/>
          <p:nvPr/>
        </p:nvSpPr>
        <p:spPr>
          <a:xfrm>
            <a:off x="155913" y="2968727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59" name="Rectangle 158">
            <a:hlinkClick r:id="" action="ppaction://noaction">
              <a:snd r:embed="rId8" name="7.2.wav"/>
            </a:hlinkClick>
            <a:extLst>
              <a:ext uri="{FF2B5EF4-FFF2-40B4-BE49-F238E27FC236}">
                <a16:creationId xmlns:a16="http://schemas.microsoft.com/office/drawing/2014/main" id="{0CB6A9BD-40D9-4A24-A51A-AFB838463183}"/>
              </a:ext>
            </a:extLst>
          </p:cNvPr>
          <p:cNvSpPr/>
          <p:nvPr/>
        </p:nvSpPr>
        <p:spPr>
          <a:xfrm>
            <a:off x="155914" y="3581338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0" name="Rectangle 159">
            <a:hlinkClick r:id="" action="ppaction://noaction">
              <a:snd r:embed="rId9" name="7.3.wav"/>
            </a:hlinkClick>
            <a:extLst>
              <a:ext uri="{FF2B5EF4-FFF2-40B4-BE49-F238E27FC236}">
                <a16:creationId xmlns:a16="http://schemas.microsoft.com/office/drawing/2014/main" id="{7B8D127C-7948-4E5D-980E-6509C4368DBD}"/>
              </a:ext>
            </a:extLst>
          </p:cNvPr>
          <p:cNvSpPr/>
          <p:nvPr/>
        </p:nvSpPr>
        <p:spPr>
          <a:xfrm>
            <a:off x="150995" y="4391496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1" name="Rectangle 160">
            <a:hlinkClick r:id="" action="ppaction://noaction">
              <a:snd r:embed="rId10" name="7.4.wav"/>
            </a:hlinkClick>
            <a:extLst>
              <a:ext uri="{FF2B5EF4-FFF2-40B4-BE49-F238E27FC236}">
                <a16:creationId xmlns:a16="http://schemas.microsoft.com/office/drawing/2014/main" id="{42D2A3A1-F840-4042-B8BD-94B8DD0D17BB}"/>
              </a:ext>
            </a:extLst>
          </p:cNvPr>
          <p:cNvSpPr/>
          <p:nvPr/>
        </p:nvSpPr>
        <p:spPr>
          <a:xfrm>
            <a:off x="126602" y="5172033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62" name="Rectangle 161">
            <a:hlinkClick r:id="" action="ppaction://noaction">
              <a:snd r:embed="rId11" name="7.5.wav"/>
            </a:hlinkClick>
            <a:extLst>
              <a:ext uri="{FF2B5EF4-FFF2-40B4-BE49-F238E27FC236}">
                <a16:creationId xmlns:a16="http://schemas.microsoft.com/office/drawing/2014/main" id="{6E819046-2EE5-41FD-932B-C111A35453A3}"/>
              </a:ext>
            </a:extLst>
          </p:cNvPr>
          <p:cNvSpPr/>
          <p:nvPr/>
        </p:nvSpPr>
        <p:spPr>
          <a:xfrm>
            <a:off x="6161901" y="2943541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63" name="Rectangle 162">
            <a:hlinkClick r:id="" action="ppaction://noaction">
              <a:snd r:embed="rId12" name="7.6.wav"/>
            </a:hlinkClick>
            <a:extLst>
              <a:ext uri="{FF2B5EF4-FFF2-40B4-BE49-F238E27FC236}">
                <a16:creationId xmlns:a16="http://schemas.microsoft.com/office/drawing/2014/main" id="{289DA5D7-B07B-402D-A5E8-00424787D0C7}"/>
              </a:ext>
            </a:extLst>
          </p:cNvPr>
          <p:cNvSpPr/>
          <p:nvPr/>
        </p:nvSpPr>
        <p:spPr>
          <a:xfrm>
            <a:off x="6161902" y="3556152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64" name="Rectangle 163">
            <a:hlinkClick r:id="" action="ppaction://noaction">
              <a:snd r:embed="rId13" name="7.7.wav"/>
            </a:hlinkClick>
            <a:extLst>
              <a:ext uri="{FF2B5EF4-FFF2-40B4-BE49-F238E27FC236}">
                <a16:creationId xmlns:a16="http://schemas.microsoft.com/office/drawing/2014/main" id="{5000254F-A632-46CD-A641-821C81D7943D}"/>
              </a:ext>
            </a:extLst>
          </p:cNvPr>
          <p:cNvSpPr/>
          <p:nvPr/>
        </p:nvSpPr>
        <p:spPr>
          <a:xfrm>
            <a:off x="6161902" y="4380303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66" name="Explosion: 14 Points 165">
            <a:extLst>
              <a:ext uri="{FF2B5EF4-FFF2-40B4-BE49-F238E27FC236}">
                <a16:creationId xmlns:a16="http://schemas.microsoft.com/office/drawing/2014/main" id="{B16A3D30-5782-463C-A61A-99B24B60AABE}"/>
              </a:ext>
            </a:extLst>
          </p:cNvPr>
          <p:cNvSpPr/>
          <p:nvPr/>
        </p:nvSpPr>
        <p:spPr>
          <a:xfrm rot="20824785" flipH="1">
            <a:off x="6484528" y="4981966"/>
            <a:ext cx="713455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Rectangle 164">
            <a:hlinkClick r:id="" action="ppaction://noaction">
              <a:snd r:embed="rId14" name="7.8.wav"/>
            </a:hlinkClick>
            <a:extLst>
              <a:ext uri="{FF2B5EF4-FFF2-40B4-BE49-F238E27FC236}">
                <a16:creationId xmlns:a16="http://schemas.microsoft.com/office/drawing/2014/main" id="{E160359E-9AB8-4232-9507-A98E3839D10B}"/>
              </a:ext>
            </a:extLst>
          </p:cNvPr>
          <p:cNvSpPr/>
          <p:nvPr/>
        </p:nvSpPr>
        <p:spPr>
          <a:xfrm>
            <a:off x="6156983" y="5031012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67" name="Picture 16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89F679C-692A-46E5-BF13-03F85FC533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7072" y="1682778"/>
            <a:ext cx="408661" cy="776281"/>
          </a:xfrm>
          <a:prstGeom prst="rect">
            <a:avLst/>
          </a:prstGeom>
        </p:spPr>
      </p:pic>
      <p:pic>
        <p:nvPicPr>
          <p:cNvPr id="168" name="Picture 16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21C8C89-7601-4916-9F5F-495F4942C6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92" y="1694205"/>
            <a:ext cx="408661" cy="776281"/>
          </a:xfrm>
          <a:prstGeom prst="rect">
            <a:avLst/>
          </a:prstGeom>
        </p:spPr>
      </p:pic>
      <p:pic>
        <p:nvPicPr>
          <p:cNvPr id="169" name="Picture 16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EE03642-7406-49DA-AB49-7B944CC916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82380" y="1697827"/>
            <a:ext cx="427707" cy="695024"/>
          </a:xfrm>
          <a:prstGeom prst="rect">
            <a:avLst/>
          </a:prstGeom>
        </p:spPr>
      </p:pic>
      <p:pic>
        <p:nvPicPr>
          <p:cNvPr id="170" name="Picture 16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F017688-BCD6-4EA2-9817-BE97C225F6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26175" y="1694205"/>
            <a:ext cx="427707" cy="695024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CB156E2-C61E-4B03-A899-B61232131771}"/>
              </a:ext>
            </a:extLst>
          </p:cNvPr>
          <p:cNvSpPr/>
          <p:nvPr/>
        </p:nvSpPr>
        <p:spPr>
          <a:xfrm>
            <a:off x="1226121" y="727943"/>
            <a:ext cx="6958510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hlinkClick r:id="" action="ppaction://noaction">
              <a:snd r:embed="rId17" name="6_ii.wav"/>
            </a:hlinkClick>
            <a:extLst>
              <a:ext uri="{FF2B5EF4-FFF2-40B4-BE49-F238E27FC236}">
                <a16:creationId xmlns:a16="http://schemas.microsoft.com/office/drawing/2014/main" id="{67B6E80F-17B0-4A0B-9BA0-D2C1B2108BB5}"/>
              </a:ext>
            </a:extLst>
          </p:cNvPr>
          <p:cNvSpPr txBox="1"/>
          <p:nvPr/>
        </p:nvSpPr>
        <p:spPr>
          <a:xfrm>
            <a:off x="1190499" y="720041"/>
            <a:ext cx="76536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hace qué? ¿Es Quique o Sofía?</a:t>
            </a: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733C7C34-241B-43A3-8D16-F9588CD992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994" y="590252"/>
            <a:ext cx="914400" cy="914400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EEF196D-F30D-486B-87C9-01B4A0EB81AC}"/>
              </a:ext>
            </a:extLst>
          </p:cNvPr>
          <p:cNvSpPr/>
          <p:nvPr/>
        </p:nvSpPr>
        <p:spPr>
          <a:xfrm>
            <a:off x="86490" y="1570848"/>
            <a:ext cx="3786944" cy="1054071"/>
          </a:xfrm>
          <a:prstGeom prst="wedgeRoundRectCallout">
            <a:avLst>
              <a:gd name="adj1" fmla="val -27167"/>
              <a:gd name="adj2" fmla="val 6806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emphasise the contrast, we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sometimes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use pronouns (e.g.,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yo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(I)) in Spanish.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7" grpId="0" animBg="1"/>
      <p:bldP spid="139" grpId="0" animBg="1"/>
      <p:bldP spid="140" grpId="0" animBg="1"/>
      <p:bldP spid="141" grpId="0" animBg="1"/>
      <p:bldP spid="142" grpId="0" animBg="1"/>
      <p:bldP spid="166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3F56F42-9CE6-4206-A580-DED0355906DF}"/>
              </a:ext>
            </a:extLst>
          </p:cNvPr>
          <p:cNvGraphicFramePr>
            <a:graphicFrameLocks noGrp="1"/>
          </p:cNvGraphicFramePr>
          <p:nvPr/>
        </p:nvGraphicFramePr>
        <p:xfrm>
          <a:off x="1365479" y="1484654"/>
          <a:ext cx="9461042" cy="523073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48671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3956974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3555397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8109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Actividad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 info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1473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14732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Ángela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14732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</a:tbl>
          </a:graphicData>
        </a:graphic>
      </p:graphicFrame>
      <p:sp>
        <p:nvSpPr>
          <p:cNvPr id="35" name="CustomShape 23">
            <a:hlinkClick r:id="" action="ppaction://noaction">
              <a:snd r:embed="rId4" name="8.1.wav"/>
            </a:hlinkClick>
            <a:extLst>
              <a:ext uri="{FF2B5EF4-FFF2-40B4-BE49-F238E27FC236}">
                <a16:creationId xmlns:a16="http://schemas.microsoft.com/office/drawing/2014/main" id="{807B2521-380C-4B5F-9E82-6C5D438B96AF}"/>
              </a:ext>
            </a:extLst>
          </p:cNvPr>
          <p:cNvSpPr/>
          <p:nvPr/>
        </p:nvSpPr>
        <p:spPr>
          <a:xfrm>
            <a:off x="1460226" y="2542289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CustomShape 23">
            <a:hlinkClick r:id="" action="ppaction://noaction">
              <a:snd r:embed="rId5" name="8.2.wav"/>
            </a:hlinkClick>
            <a:extLst>
              <a:ext uri="{FF2B5EF4-FFF2-40B4-BE49-F238E27FC236}">
                <a16:creationId xmlns:a16="http://schemas.microsoft.com/office/drawing/2014/main" id="{7A53C814-96C1-43A7-80EE-8DF1062FB863}"/>
              </a:ext>
            </a:extLst>
          </p:cNvPr>
          <p:cNvSpPr/>
          <p:nvPr/>
        </p:nvSpPr>
        <p:spPr>
          <a:xfrm>
            <a:off x="1460226" y="3952219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CustomShape 23">
            <a:hlinkClick r:id="" action="ppaction://noaction">
              <a:snd r:embed="rId6" name="8.3.wav"/>
            </a:hlinkClick>
            <a:extLst>
              <a:ext uri="{FF2B5EF4-FFF2-40B4-BE49-F238E27FC236}">
                <a16:creationId xmlns:a16="http://schemas.microsoft.com/office/drawing/2014/main" id="{57DEB5B8-E711-43FC-8298-DF9A79DE4C60}"/>
              </a:ext>
            </a:extLst>
          </p:cNvPr>
          <p:cNvSpPr/>
          <p:nvPr/>
        </p:nvSpPr>
        <p:spPr>
          <a:xfrm>
            <a:off x="1460226" y="5444716"/>
            <a:ext cx="552437" cy="530264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4C4DCE-71B3-4D95-AF07-516963411082}"/>
              </a:ext>
            </a:extLst>
          </p:cNvPr>
          <p:cNvSpPr txBox="1"/>
          <p:nvPr/>
        </p:nvSpPr>
        <p:spPr>
          <a:xfrm>
            <a:off x="3964149" y="2374066"/>
            <a:ext cx="292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goes swimming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642680-3AB7-443B-AA40-991CB79F7B96}"/>
              </a:ext>
            </a:extLst>
          </p:cNvPr>
          <p:cNvSpPr txBox="1"/>
          <p:nvPr/>
        </p:nvSpPr>
        <p:spPr>
          <a:xfrm>
            <a:off x="3964149" y="2793905"/>
            <a:ext cx="3045484" cy="53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 dance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3F130-3703-4BC4-A636-E96BF1A0460F}"/>
              </a:ext>
            </a:extLst>
          </p:cNvPr>
          <p:cNvSpPr txBox="1"/>
          <p:nvPr/>
        </p:nvSpPr>
        <p:spPr>
          <a:xfrm>
            <a:off x="3982529" y="3238367"/>
            <a:ext cx="304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makes a cake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9C51462-2315-4702-8DA1-354E5D158B70}"/>
              </a:ext>
            </a:extLst>
          </p:cNvPr>
          <p:cNvSpPr txBox="1"/>
          <p:nvPr/>
        </p:nvSpPr>
        <p:spPr>
          <a:xfrm>
            <a:off x="7664242" y="3813416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always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28C1EB-0DD3-4E3B-B6C6-654BD630A99F}"/>
              </a:ext>
            </a:extLst>
          </p:cNvPr>
          <p:cNvSpPr txBox="1"/>
          <p:nvPr/>
        </p:nvSpPr>
        <p:spPr>
          <a:xfrm>
            <a:off x="7621307" y="3245814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Sunday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BF2169A-074D-4D09-A234-1899F7E9EFAA}"/>
              </a:ext>
            </a:extLst>
          </p:cNvPr>
          <p:cNvCxnSpPr>
            <a:cxnSpLocks/>
          </p:cNvCxnSpPr>
          <p:nvPr/>
        </p:nvCxnSpPr>
        <p:spPr>
          <a:xfrm>
            <a:off x="6778353" y="3549049"/>
            <a:ext cx="831135" cy="0"/>
          </a:xfrm>
          <a:prstGeom prst="straightConnector1">
            <a:avLst/>
          </a:prstGeom>
          <a:ln w="38100">
            <a:solidFill>
              <a:srgbClr val="1D9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3737E53-4ECE-4FCE-B128-0248FE88FD94}"/>
              </a:ext>
            </a:extLst>
          </p:cNvPr>
          <p:cNvSpPr txBox="1"/>
          <p:nvPr/>
        </p:nvSpPr>
        <p:spPr>
          <a:xfrm>
            <a:off x="3946119" y="3843136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 the bed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484B9B1-64C9-48B8-8A8D-1D12D05E9509}"/>
              </a:ext>
            </a:extLst>
          </p:cNvPr>
          <p:cNvSpPr txBox="1"/>
          <p:nvPr/>
        </p:nvSpPr>
        <p:spPr>
          <a:xfrm>
            <a:off x="4122249" y="4724682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 a race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C6D77DF-C8EC-4676-AB4B-1A76ED1EA42E}"/>
              </a:ext>
            </a:extLst>
          </p:cNvPr>
          <p:cNvSpPr txBox="1"/>
          <p:nvPr/>
        </p:nvSpPr>
        <p:spPr>
          <a:xfrm>
            <a:off x="8117373" y="2521365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often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349014-6EEB-4C9A-AA50-4C6644325822}"/>
              </a:ext>
            </a:extLst>
          </p:cNvPr>
          <p:cNvGrpSpPr/>
          <p:nvPr/>
        </p:nvGrpSpPr>
        <p:grpSpPr>
          <a:xfrm>
            <a:off x="7015874" y="2549458"/>
            <a:ext cx="907875" cy="558278"/>
            <a:chOff x="7719517" y="2549459"/>
            <a:chExt cx="907875" cy="558278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12C7541-46D6-4DE3-AA93-37CB2CBE5B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9517" y="2870043"/>
              <a:ext cx="907875" cy="23769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9CA8C21-EDAA-42E1-B63A-A8E28A6F2883}"/>
                </a:ext>
              </a:extLst>
            </p:cNvPr>
            <p:cNvCxnSpPr>
              <a:cxnSpLocks/>
            </p:cNvCxnSpPr>
            <p:nvPr/>
          </p:nvCxnSpPr>
          <p:spPr>
            <a:xfrm>
              <a:off x="7740299" y="2549459"/>
              <a:ext cx="883475" cy="20225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290BE51-A58B-49CC-BDA5-70387C0B9E54}"/>
              </a:ext>
            </a:extLst>
          </p:cNvPr>
          <p:cNvSpPr txBox="1"/>
          <p:nvPr/>
        </p:nvSpPr>
        <p:spPr>
          <a:xfrm>
            <a:off x="7478393" y="4363405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Saturday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88E7E5-7FD7-4D28-B750-2785235C319D}"/>
              </a:ext>
            </a:extLst>
          </p:cNvPr>
          <p:cNvSpPr txBox="1"/>
          <p:nvPr/>
        </p:nvSpPr>
        <p:spPr>
          <a:xfrm>
            <a:off x="4089312" y="5286731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 sport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F06652-2C8A-46AB-A45F-0A458FA5ECD1}"/>
              </a:ext>
            </a:extLst>
          </p:cNvPr>
          <p:cNvSpPr txBox="1"/>
          <p:nvPr/>
        </p:nvSpPr>
        <p:spPr>
          <a:xfrm>
            <a:off x="3997848" y="6170222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 drawing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8DEEDBB-1585-4B31-82C7-8DD9FAA01D03}"/>
              </a:ext>
            </a:extLst>
          </p:cNvPr>
          <p:cNvSpPr txBox="1"/>
          <p:nvPr/>
        </p:nvSpPr>
        <p:spPr>
          <a:xfrm>
            <a:off x="7483315" y="4721187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 beach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F51756-301D-495D-94C7-CA08276B3869}"/>
              </a:ext>
            </a:extLst>
          </p:cNvPr>
          <p:cNvSpPr txBox="1"/>
          <p:nvPr/>
        </p:nvSpPr>
        <p:spPr>
          <a:xfrm>
            <a:off x="7462778" y="5281018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her brother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FD010A5-5982-49D1-BF41-22A6CB30D031}"/>
              </a:ext>
            </a:extLst>
          </p:cNvPr>
          <p:cNvSpPr txBox="1"/>
          <p:nvPr/>
        </p:nvSpPr>
        <p:spPr>
          <a:xfrm>
            <a:off x="7609488" y="5813037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morning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91961EF4-2793-483B-A83D-41B0E1328DF2}"/>
              </a:ext>
            </a:extLst>
          </p:cNvPr>
          <p:cNvSpPr/>
          <p:nvPr/>
        </p:nvSpPr>
        <p:spPr>
          <a:xfrm>
            <a:off x="1226120" y="727943"/>
            <a:ext cx="6402589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TextBox 87">
            <a:hlinkClick r:id="" action="ppaction://noaction">
              <a:snd r:embed="rId7" name="8_ii.wav"/>
            </a:hlinkClick>
            <a:extLst>
              <a:ext uri="{FF2B5EF4-FFF2-40B4-BE49-F238E27FC236}">
                <a16:creationId xmlns:a16="http://schemas.microsoft.com/office/drawing/2014/main" id="{1BFEA0B1-1B42-4DFF-93F5-207E03644716}"/>
              </a:ext>
            </a:extLst>
          </p:cNvPr>
          <p:cNvSpPr txBox="1"/>
          <p:nvPr/>
        </p:nvSpPr>
        <p:spPr>
          <a:xfrm>
            <a:off x="1190500" y="720041"/>
            <a:ext cx="65819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hace qué? Escribe en inglés.</a:t>
            </a: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9CE898F-37A9-4C09-9412-FD696F326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94" y="590252"/>
            <a:ext cx="914400" cy="914400"/>
          </a:xfrm>
          <a:prstGeom prst="rect">
            <a:avLst/>
          </a:prstGeom>
        </p:spPr>
      </p:pic>
      <p:sp>
        <p:nvSpPr>
          <p:cNvPr id="90" name="TextBox 89">
            <a:hlinkClick r:id="" action="ppaction://noaction">
              <a:snd r:embed="rId10" name="8_i.wav"/>
            </a:hlinkClick>
            <a:extLst>
              <a:ext uri="{FF2B5EF4-FFF2-40B4-BE49-F238E27FC236}">
                <a16:creationId xmlns:a16="http://schemas.microsoft.com/office/drawing/2014/main" id="{1760E6F2-ECA7-4C18-9397-1D53D88E17FB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3454C77-0F87-4E6E-92B0-647718641373}"/>
              </a:ext>
            </a:extLst>
          </p:cNvPr>
          <p:cNvCxnSpPr>
            <a:cxnSpLocks/>
          </p:cNvCxnSpPr>
          <p:nvPr/>
        </p:nvCxnSpPr>
        <p:spPr>
          <a:xfrm flipV="1">
            <a:off x="6787446" y="4088419"/>
            <a:ext cx="761293" cy="8034"/>
          </a:xfrm>
          <a:prstGeom prst="straightConnector1">
            <a:avLst/>
          </a:prstGeom>
          <a:ln w="38100">
            <a:solidFill>
              <a:srgbClr val="1D9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2F0383B-5123-4437-955F-A2315825593D}"/>
              </a:ext>
            </a:extLst>
          </p:cNvPr>
          <p:cNvGrpSpPr/>
          <p:nvPr/>
        </p:nvGrpSpPr>
        <p:grpSpPr>
          <a:xfrm rot="10417369">
            <a:off x="6543202" y="4794533"/>
            <a:ext cx="907875" cy="387920"/>
            <a:chOff x="7719517" y="2549459"/>
            <a:chExt cx="907875" cy="558278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2284217-05BB-4EC2-AF9F-F00FBEF4C1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9517" y="2870043"/>
              <a:ext cx="907875" cy="23769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CCA2000-B886-4A34-B097-0EC86CC90FBF}"/>
                </a:ext>
              </a:extLst>
            </p:cNvPr>
            <p:cNvCxnSpPr>
              <a:cxnSpLocks/>
            </p:cNvCxnSpPr>
            <p:nvPr/>
          </p:nvCxnSpPr>
          <p:spPr>
            <a:xfrm>
              <a:off x="7740299" y="2549459"/>
              <a:ext cx="883475" cy="20225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653B54DA-4AA2-41FC-81DA-67B995EC4775}"/>
              </a:ext>
            </a:extLst>
          </p:cNvPr>
          <p:cNvSpPr txBox="1"/>
          <p:nvPr/>
        </p:nvSpPr>
        <p:spPr>
          <a:xfrm>
            <a:off x="7621307" y="6207795"/>
            <a:ext cx="372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room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2BAFE71-529C-4FB3-8D53-597C9396E975}"/>
              </a:ext>
            </a:extLst>
          </p:cNvPr>
          <p:cNvCxnSpPr>
            <a:cxnSpLocks/>
          </p:cNvCxnSpPr>
          <p:nvPr/>
        </p:nvCxnSpPr>
        <p:spPr>
          <a:xfrm flipV="1">
            <a:off x="6602537" y="5548341"/>
            <a:ext cx="800365" cy="16896"/>
          </a:xfrm>
          <a:prstGeom prst="straightConnector1">
            <a:avLst/>
          </a:prstGeom>
          <a:ln w="38100">
            <a:solidFill>
              <a:srgbClr val="1D9A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80E24E8-3AA0-4973-B325-C5D48A2D114A}"/>
              </a:ext>
            </a:extLst>
          </p:cNvPr>
          <p:cNvGrpSpPr/>
          <p:nvPr/>
        </p:nvGrpSpPr>
        <p:grpSpPr>
          <a:xfrm rot="10417369">
            <a:off x="6638152" y="6185308"/>
            <a:ext cx="907875" cy="387920"/>
            <a:chOff x="7719517" y="2549459"/>
            <a:chExt cx="907875" cy="558278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E176887-9A25-44A2-BE1A-58EB89F724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9517" y="2870043"/>
              <a:ext cx="907875" cy="23769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EC6A7DDE-9415-4164-B62C-0203E5FC1C6E}"/>
                </a:ext>
              </a:extLst>
            </p:cNvPr>
            <p:cNvCxnSpPr>
              <a:cxnSpLocks/>
            </p:cNvCxnSpPr>
            <p:nvPr/>
          </p:nvCxnSpPr>
          <p:spPr>
            <a:xfrm>
              <a:off x="7740299" y="2549459"/>
              <a:ext cx="883475" cy="202254"/>
            </a:xfrm>
            <a:prstGeom prst="straightConnector1">
              <a:avLst/>
            </a:prstGeom>
            <a:ln w="38100">
              <a:solidFill>
                <a:srgbClr val="1D9A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C619382A-2047-4608-A513-7A54DC2EF38F}"/>
              </a:ext>
            </a:extLst>
          </p:cNvPr>
          <p:cNvSpPr txBox="1"/>
          <p:nvPr/>
        </p:nvSpPr>
        <p:spPr>
          <a:xfrm>
            <a:off x="3261606" y="2278402"/>
            <a:ext cx="2269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7EE3021-669D-41A1-84E5-436EA45C3F4E}"/>
              </a:ext>
            </a:extLst>
          </p:cNvPr>
          <p:cNvSpPr txBox="1"/>
          <p:nvPr/>
        </p:nvSpPr>
        <p:spPr>
          <a:xfrm>
            <a:off x="3261606" y="3744007"/>
            <a:ext cx="9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014E5B5-D0C5-42E6-95C1-80B822C27FE4}"/>
              </a:ext>
            </a:extLst>
          </p:cNvPr>
          <p:cNvSpPr txBox="1"/>
          <p:nvPr/>
        </p:nvSpPr>
        <p:spPr>
          <a:xfrm>
            <a:off x="3263680" y="5197965"/>
            <a:ext cx="9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31F4C1E-812B-4E8A-B254-585014ED256B}"/>
              </a:ext>
            </a:extLst>
          </p:cNvPr>
          <p:cNvSpPr txBox="1"/>
          <p:nvPr/>
        </p:nvSpPr>
        <p:spPr>
          <a:xfrm>
            <a:off x="10220806" y="2229645"/>
            <a:ext cx="9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F67A81B-883E-4061-B163-A569EE432E7A}"/>
              </a:ext>
            </a:extLst>
          </p:cNvPr>
          <p:cNvSpPr txBox="1"/>
          <p:nvPr/>
        </p:nvSpPr>
        <p:spPr>
          <a:xfrm>
            <a:off x="10205719" y="3761637"/>
            <a:ext cx="9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60F6832-5145-4E8F-AD95-35C34071BE82}"/>
              </a:ext>
            </a:extLst>
          </p:cNvPr>
          <p:cNvSpPr txBox="1"/>
          <p:nvPr/>
        </p:nvSpPr>
        <p:spPr>
          <a:xfrm>
            <a:off x="10220806" y="5187256"/>
            <a:ext cx="92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pic>
        <p:nvPicPr>
          <p:cNvPr id="98" name="Picture 9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F5355F7-5223-448F-BA4A-AD5B9D4A4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4647" y="5665995"/>
            <a:ext cx="552435" cy="1049390"/>
          </a:xfrm>
          <a:prstGeom prst="rect">
            <a:avLst/>
          </a:prstGeom>
        </p:spPr>
      </p:pic>
      <p:pic>
        <p:nvPicPr>
          <p:cNvPr id="99" name="Picture 9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F215E17-6E26-42DF-83A1-C22101843E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0349" y="2349561"/>
            <a:ext cx="570908" cy="927726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97BD7BA-1156-42C6-9BC8-34D77757D5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34" y="3804416"/>
            <a:ext cx="461118" cy="1042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CFAADD-ECB9-45D6-B2D9-D6370D36D967}"/>
              </a:ext>
            </a:extLst>
          </p:cNvPr>
          <p:cNvSpPr txBox="1"/>
          <p:nvPr/>
        </p:nvSpPr>
        <p:spPr>
          <a:xfrm>
            <a:off x="8145390" y="179648"/>
            <a:ext cx="254259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menudo – often </a:t>
            </a:r>
          </a:p>
        </p:txBody>
      </p:sp>
    </p:spTree>
    <p:extLst>
      <p:ext uri="{BB962C8B-B14F-4D97-AF65-F5344CB8AC3E}">
        <p14:creationId xmlns:p14="http://schemas.microsoft.com/office/powerpoint/2010/main" val="11739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5" grpId="0"/>
      <p:bldP spid="66" grpId="0"/>
      <p:bldP spid="67" grpId="0"/>
      <p:bldP spid="69" grpId="0"/>
      <p:bldP spid="72" grpId="0"/>
      <p:bldP spid="75" grpId="0"/>
      <p:bldP spid="81" grpId="0"/>
      <p:bldP spid="83" grpId="0"/>
      <p:bldP spid="84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4137</TotalTime>
  <Words>1358</Words>
  <Application>Microsoft Office PowerPoint</Application>
  <PresentationFormat>Widescreen</PresentationFormat>
  <Paragraphs>210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Quique</vt:lpstr>
      <vt:lpstr>Saying what others and I do</vt:lpstr>
      <vt:lpstr>PowerPoint Presentation</vt:lpstr>
      <vt:lpstr>vocabulario</vt:lpstr>
      <vt:lpstr>Using the verb ‘hacer’ </vt:lpstr>
      <vt:lpstr>vocabulario</vt:lpstr>
      <vt:lpstr>leer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17</cp:revision>
  <dcterms:created xsi:type="dcterms:W3CDTF">2022-01-14T09:06:54Z</dcterms:created>
  <dcterms:modified xsi:type="dcterms:W3CDTF">2022-04-30T10:38:28Z</dcterms:modified>
</cp:coreProperties>
</file>