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996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B94"/>
    <a:srgbClr val="FF0066"/>
    <a:srgbClr val="BAE8F4"/>
    <a:srgbClr val="82D4EA"/>
    <a:srgbClr val="22A7CC"/>
    <a:srgbClr val="FFD5E6"/>
    <a:srgbClr val="DCF0C6"/>
    <a:srgbClr val="C0E399"/>
    <a:srgbClr val="FFB3D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93159F-9F83-4C8A-BCAA-E339ABB1CDB3}" v="2" dt="2023-07-07T18:13:50.5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66980" autoAdjust="0"/>
  </p:normalViewPr>
  <p:slideViewPr>
    <p:cSldViewPr snapToGrid="0">
      <p:cViewPr varScale="1">
        <p:scale>
          <a:sx n="49" d="100"/>
          <a:sy n="49" d="100"/>
        </p:scale>
        <p:origin x="58" y="182"/>
      </p:cViewPr>
      <p:guideLst/>
    </p:cSldViewPr>
  </p:slideViewPr>
  <p:outlineViewPr>
    <p:cViewPr>
      <p:scale>
        <a:sx n="33" d="100"/>
        <a:sy n="33" d="100"/>
      </p:scale>
      <p:origin x="0" y="-190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19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10A3C-6EC1-44B1-AD7A-D13421C00F0D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52B50-4CAA-498F-BA55-B096FCBD9A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5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Artwork by Steve Clarke. All additional pictures selected are available under a Creative Commons license, no attribution required.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frequency rankings for words that occur in this PowerPoint which have been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previously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introduced in the resources are given in the SOW (excel document) and in the resources that first introduced and formally re-visited those words. </a:t>
            </a:r>
          </a:p>
          <a:p>
            <a:endParaRPr lang="es-ES_tradn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Phonics: SSC revision </a:t>
            </a:r>
            <a:endParaRPr lang="es-ES_tradnl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Vocabulary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s-ES_tradn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 1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- </a:t>
            </a:r>
            <a:endParaRPr lang="en-GB" sz="1200" b="0" i="0" u="none" strike="noStrike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Revisit 2</a:t>
            </a:r>
            <a:r>
              <a:rPr lang="es-ES_trad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tirar1 [685] gente [137] hora1 [160] durante [139]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Source: Davies, M. &amp; Davies, K. (2018)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 frequency dictionary of Spanish: Core vocabulary for learners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(2nd ed.). Routledge: London</a:t>
            </a:r>
          </a:p>
          <a:p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any </a:t>
            </a:r>
            <a:r>
              <a:rPr lang="en-GB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other 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words that occur incidentally in this PowerPoint, frequency rankings will be provided in the notes field wherever possible.</a:t>
            </a:r>
          </a:p>
          <a:p>
            <a:endParaRPr lang="en-US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>
              <a:effectLst/>
              <a:latin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1" i="0" u="none" strike="noStrike" dirty="0">
              <a:solidFill>
                <a:srgbClr val="002060"/>
              </a:solidFill>
              <a:effectLst/>
              <a:latin typeface="docs-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>
                <a:solidFill>
                  <a:schemeClr val="accent5">
                    <a:lumMod val="50000"/>
                  </a:schemeClr>
                </a:solidFill>
              </a:rPr>
              <a:t>Timing:</a:t>
            </a:r>
            <a:r>
              <a:rPr lang="en-GB" sz="1200" b="1" baseline="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200" b="0" baseline="0" dirty="0">
                <a:solidFill>
                  <a:schemeClr val="accent5">
                    <a:lumMod val="50000"/>
                  </a:schemeClr>
                </a:solidFill>
              </a:rPr>
              <a:t>10-15 minutes </a:t>
            </a:r>
            <a:endParaRPr lang="en-GB" sz="1200" b="1" baseline="0" dirty="0">
              <a:solidFill>
                <a:schemeClr val="accent5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Aim: </a:t>
            </a:r>
            <a:r>
              <a:rPr lang="en-US" b="0" dirty="0"/>
              <a:t>to write their own version of the poem.</a:t>
            </a:r>
            <a:endParaRPr lang="en-US" b="0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1. Pupils </a:t>
            </a:r>
            <a:r>
              <a:rPr lang="en-GB" b="0" dirty="0"/>
              <a:t>to </a:t>
            </a:r>
            <a:r>
              <a:rPr lang="en-GB" dirty="0"/>
              <a:t>write their own poem</a:t>
            </a:r>
            <a:r>
              <a:rPr lang="en-GB" baseline="0" dirty="0"/>
              <a:t> with the same structure / style.</a:t>
            </a:r>
          </a:p>
          <a:p>
            <a:endParaRPr lang="en-GB" baseline="0" dirty="0"/>
          </a:p>
          <a:p>
            <a:r>
              <a:rPr lang="en-GB" baseline="0" dirty="0"/>
              <a:t>There are easy and more challenging ways to do these variations on a theme.</a:t>
            </a:r>
            <a:br>
              <a:rPr lang="en-GB" baseline="0" dirty="0"/>
            </a:br>
            <a:r>
              <a:rPr lang="en-GB" baseline="0" dirty="0"/>
              <a:t>E.g.</a:t>
            </a:r>
            <a:br>
              <a:rPr lang="en-GB" baseline="0" dirty="0"/>
            </a:br>
            <a:r>
              <a:rPr lang="en-GB" baseline="0" dirty="0"/>
              <a:t>Just change 2 or 3 nouns</a:t>
            </a:r>
            <a:br>
              <a:rPr lang="en-GB" baseline="0" dirty="0"/>
            </a:br>
            <a:r>
              <a:rPr lang="en-GB" baseline="0" dirty="0"/>
              <a:t>OR</a:t>
            </a:r>
            <a:br>
              <a:rPr lang="en-GB" baseline="0" dirty="0"/>
            </a:br>
            <a:r>
              <a:rPr lang="en-GB" baseline="0" dirty="0"/>
              <a:t>Change all the nouns</a:t>
            </a:r>
          </a:p>
          <a:p>
            <a:r>
              <a:rPr lang="en-GB" baseline="0" dirty="0"/>
              <a:t>OR </a:t>
            </a:r>
          </a:p>
          <a:p>
            <a:r>
              <a:rPr lang="en-GB" baseline="0" dirty="0"/>
              <a:t>Change the verbs as well (</a:t>
            </a:r>
            <a:r>
              <a:rPr lang="en-GB" baseline="0" dirty="0" err="1"/>
              <a:t>canta</a:t>
            </a:r>
            <a:r>
              <a:rPr lang="en-GB" baseline="0" dirty="0"/>
              <a:t> / </a:t>
            </a:r>
            <a:r>
              <a:rPr lang="en-GB" baseline="0" dirty="0" err="1"/>
              <a:t>quiero</a:t>
            </a:r>
            <a:r>
              <a:rPr lang="en-GB" baseline="0" dirty="0"/>
              <a:t> + </a:t>
            </a:r>
            <a:r>
              <a:rPr lang="en-GB" baseline="0" dirty="0" err="1"/>
              <a:t>salir</a:t>
            </a:r>
            <a:r>
              <a:rPr lang="en-GB" baseline="0" dirty="0"/>
              <a:t>)</a:t>
            </a:r>
          </a:p>
          <a:p>
            <a:r>
              <a:rPr lang="en-GB" baseline="0" dirty="0"/>
              <a:t>OR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Change the positions as well (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debajo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detrás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, a la 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derecha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, a la </a:t>
            </a:r>
            <a:r>
              <a:rPr lang="en-GB" sz="1200" b="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izquierda</a:t>
            </a: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0" dirty="0">
                <a:solidFill>
                  <a:srgbClr val="002060"/>
                </a:solidFill>
                <a:latin typeface="Century Gothic" panose="020B0502020202020204" pitchFamily="34" charset="0"/>
              </a:rPr>
              <a:t>Fully adapt the poem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endParaRPr lang="en-GB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tabLst/>
              <a:defRPr/>
            </a:pPr>
            <a:r>
              <a:rPr lang="en-GB" sz="1200" b="1" dirty="0" err="1"/>
              <a:t>conectar</a:t>
            </a:r>
            <a:r>
              <a:rPr lang="en-GB" sz="1200" b="1" dirty="0"/>
              <a:t> </a:t>
            </a:r>
            <a:r>
              <a:rPr lang="en-GB" sz="1200" b="0" dirty="0"/>
              <a:t>[1973] </a:t>
            </a:r>
            <a:r>
              <a:rPr lang="en-GB" b="1" dirty="0" err="1"/>
              <a:t>salir</a:t>
            </a:r>
            <a:r>
              <a:rPr lang="en-GB" dirty="0"/>
              <a:t> [114] </a:t>
            </a:r>
            <a:r>
              <a:rPr lang="en-GB" b="1" dirty="0"/>
              <a:t>que</a:t>
            </a:r>
            <a:r>
              <a:rPr lang="en-GB" dirty="0"/>
              <a:t> [3] </a:t>
            </a:r>
            <a:r>
              <a:rPr lang="en-GB" sz="12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propio</a:t>
            </a:r>
            <a:r>
              <a:rPr lang="en-GB" sz="1200" b="1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GB" sz="1200" b="0" baseline="0" dirty="0">
                <a:solidFill>
                  <a:srgbClr val="002060"/>
                </a:solidFill>
                <a:latin typeface="Century Gothic" panose="020B0502020202020204" pitchFamily="34" charset="0"/>
              </a:rPr>
              <a:t> [183]</a:t>
            </a:r>
            <a:endParaRPr lang="en-GB" b="0" baseline="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3799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FFB45-3534-4521-B1B1-8954210E5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EADB7-6318-4B35-93C0-823E6C6A6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6DE4A-6B68-46E2-B264-F1F134023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9B01F-C643-4AC2-B1A0-1766894D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1232-85E5-4E9A-8518-74790A7D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FC649-8E53-45C7-9A1D-E3B36EFF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26A8E-1124-41D9-B347-3FB9EC9BF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10F62-0345-4CA5-A2AE-497C193D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946DC-3F81-48F2-BA59-EC07DBE6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88546-071B-4A82-A019-66F820D77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99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6D925-0CB0-455F-BCE3-EE1F84789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A60EB-B497-476A-8979-6768D51DD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E534B-2F67-4F72-A1E3-D779DF0F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F9436-ED46-4613-B571-8F15874B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054A-0C31-4E4F-BD19-DC62A3DF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42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BCA6-09C2-414A-B8D7-93316A715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06CEF-C2BD-462D-898E-89B681BA0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EF8E9-A166-4390-BE0A-6A0D317B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40ABB-3FAF-4A8E-A3FD-FD4567C4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F19D7-356D-4508-BCE9-F683A9EE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732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53FD2-2171-4868-B71D-CCDBBD61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521A2-CA90-48A7-AE44-55C921D0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4C82C-922F-479E-B304-48E161BA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13B9-D191-48C8-BD34-281FB22BD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A8725-DB85-4028-8CDE-7F91DAAA7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C6C0A-BE55-4598-8ADA-E020F34B5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3A72-A56E-4ED3-BDEB-E45187D6C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137E6-5C19-4BC8-B026-1427A8880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56FA8-FBE4-4EA4-9C57-C0B0DC09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64D856-A42A-4CFE-98D0-638F2CCB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27EE8-2ABB-4983-97D1-759DC0B9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EDA1A-3CAE-493A-807D-BFC6B067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C6A2A-C8CB-492F-AB22-A6ACD5A8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2F647C-6E9E-4FB5-85EE-B1BDEA361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A5809-04BF-4B71-ADAE-67760C9EA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22745-A51C-4645-9632-CF8D14A09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DF777-7985-4614-BEDA-013672D1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5A1999-2037-444F-8F2A-1B69EF11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29560F-B0B7-4605-8347-FF6459FAC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4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606A-6E60-4FE8-9029-2B859F2A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C4B81-C828-4F39-A2A4-2C635E95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98DD-45A2-458A-AA60-BE4CDA54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995C33-9072-4969-9938-D099446C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F5C26-3920-493B-96FC-E4C4C5B91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CED2CE-F43C-4FD3-A83F-F54C2BDFE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0619B-3464-4EC9-9E8A-D426BAF8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96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1C80-9283-4FB1-B129-8C2349333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8226A-4F99-4AA3-A5C8-40708B324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EBD867-D147-437F-BEBE-E20FD0990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1E5A0-41DF-491F-80D4-2C6C8FB6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9A323-94E3-4FB5-A363-ECC7B9383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030A6-7A46-4E12-A97B-FFA5515E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54B4-7E16-4301-B57E-AE4C47A9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9D3092-3A4B-4A42-824E-7C81AB37E6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59096-1817-48CD-9B5C-454ACB93C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36A90-827D-418A-A020-F4D0E93F5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F6088-544F-4F6D-81F5-EC95C5145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5A2E7-8FEC-4D4B-96B1-2F5E55EC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36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6BA4C-D651-445A-9940-F1CDB1EF1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C3BB2-7214-4A94-80A7-EC0D5514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07402-B88E-400B-BDBA-E6808A658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632F-6C17-43F5-B8D8-BD8B67AD27A7}" type="datetimeFigureOut">
              <a:rPr lang="en-GB" smtClean="0"/>
              <a:t>07/07/2023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EA226-D740-4094-8AC1-3F7822ABC0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1C7B7-BC60-4119-B5CC-FA359C2DF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84962-E4DF-4B53-BFF8-E69044B1CD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1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audio" Target="../media/audio1.wav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 descr="background rectangle"/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9" name="Google Shape;9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7709015" y="4467567"/>
            <a:ext cx="3214451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  <a:tabLst/>
              <a:defRPr/>
            </a:pPr>
            <a:r>
              <a:rPr kumimoji="0" lang="en-GB" sz="96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odern Love" panose="04090805081005020601" pitchFamily="82" charset="0"/>
                <a:cs typeface="Arial"/>
                <a:sym typeface="Arial"/>
              </a:rPr>
              <a:t>azul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odern Love" panose="04090805081005020601" pitchFamily="82" charset="0"/>
              <a:cs typeface="Arial"/>
              <a:sym typeface="Arial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0" y="6334820"/>
            <a:ext cx="4350984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Gothic"/>
                <a:ea typeface="Century Gothic"/>
                <a:cs typeface="Century Gothic"/>
                <a:sym typeface="Century Gothic"/>
              </a:rPr>
              <a:t>Follow ups 1-5</a:t>
            </a:r>
            <a:endParaRPr kumimoji="0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CC6876-DDF0-4199-BBA3-5430CC14F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91" y="154759"/>
            <a:ext cx="3962401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En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la ciudad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9" name="Picture 10" descr="Gráficos vectoriales gratis de Ciudad">
            <a:extLst>
              <a:ext uri="{FF2B5EF4-FFF2-40B4-BE49-F238E27FC236}">
                <a16:creationId xmlns:a16="http://schemas.microsoft.com/office/drawing/2014/main" id="{394F9856-BB42-4FB3-98B7-6A6DAC228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36725"/>
            <a:ext cx="4350984" cy="252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raphic 27" descr="Teacher">
            <a:extLst>
              <a:ext uri="{FF2B5EF4-FFF2-40B4-BE49-F238E27FC236}">
                <a16:creationId xmlns:a16="http://schemas.microsoft.com/office/drawing/2014/main" id="{EA01832D-67E0-281B-D8AB-460844B64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8893" y="0"/>
            <a:ext cx="914400" cy="914400"/>
          </a:xfrm>
          <a:prstGeom prst="rect">
            <a:avLst/>
          </a:prstGeom>
        </p:spPr>
      </p:pic>
      <p:sp>
        <p:nvSpPr>
          <p:cNvPr id="36" name="Speech Bubble: Rectangle with Corners Rounded 35">
            <a:hlinkClick r:id="" action="ppaction://noaction">
              <a:snd r:embed="rId5" name="12_1.wav"/>
            </a:hlinkClick>
            <a:extLst>
              <a:ext uri="{FF2B5EF4-FFF2-40B4-BE49-F238E27FC236}">
                <a16:creationId xmlns:a16="http://schemas.microsoft.com/office/drawing/2014/main" id="{AA0FA45E-B26D-B452-8C28-475485AFDE5D}"/>
              </a:ext>
            </a:extLst>
          </p:cNvPr>
          <p:cNvSpPr/>
          <p:nvPr/>
        </p:nvSpPr>
        <p:spPr>
          <a:xfrm>
            <a:off x="245639" y="847111"/>
            <a:ext cx="4367925" cy="519576"/>
          </a:xfrm>
          <a:prstGeom prst="wedgeRoundRectCallout">
            <a:avLst>
              <a:gd name="adj1" fmla="val 41068"/>
              <a:gd name="adj2" fmla="val -107064"/>
              <a:gd name="adj3" fmla="val 16667"/>
            </a:avLst>
          </a:prstGeom>
          <a:solidFill>
            <a:srgbClr val="FF4B94"/>
          </a:solidFill>
          <a:ln w="57150">
            <a:solidFill>
              <a:srgbClr val="FF4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D7D67-0354-4144-9687-63666CDEA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41" y="87041"/>
            <a:ext cx="2237996" cy="582075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Follow ups: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3" name="Google Shape;167;p2">
            <a:extLst>
              <a:ext uri="{FF2B5EF4-FFF2-40B4-BE49-F238E27FC236}">
                <a16:creationId xmlns:a16="http://schemas.microsoft.com/office/drawing/2014/main" id="{F6EBF477-5B38-42D2-8306-ABF1F35CD572}"/>
              </a:ext>
            </a:extLst>
          </p:cNvPr>
          <p:cNvSpPr/>
          <p:nvPr/>
        </p:nvSpPr>
        <p:spPr>
          <a:xfrm>
            <a:off x="123171" y="128500"/>
            <a:ext cx="521370" cy="478471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Picture 2" descr="Pen, Write, Pencil, Writing Tool, Work, Message, Blue">
            <a:extLst>
              <a:ext uri="{FF2B5EF4-FFF2-40B4-BE49-F238E27FC236}">
                <a16:creationId xmlns:a16="http://schemas.microsoft.com/office/drawing/2014/main" id="{48DC54F0-C0F0-D6AA-78B8-FAFEA5E7B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873" y="64845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74F6AEBF-2AC4-DCA8-E1E4-DEE847FD1D6E}"/>
              </a:ext>
            </a:extLst>
          </p:cNvPr>
          <p:cNvSpPr txBox="1"/>
          <p:nvPr/>
        </p:nvSpPr>
        <p:spPr>
          <a:xfrm>
            <a:off x="10895861" y="988556"/>
            <a:ext cx="126028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Arial"/>
                <a:sym typeface="Arial"/>
              </a:rPr>
              <a:t>escribir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Arial"/>
              <a:sym typeface="Arial"/>
            </a:endParaRPr>
          </a:p>
        </p:txBody>
      </p:sp>
      <p:sp>
        <p:nvSpPr>
          <p:cNvPr id="35" name="TextBox 34">
            <a:hlinkClick r:id="" action="ppaction://noaction">
              <a:snd r:embed="rId5" name="12_1.wav"/>
            </a:hlinkClick>
            <a:extLst>
              <a:ext uri="{FF2B5EF4-FFF2-40B4-BE49-F238E27FC236}">
                <a16:creationId xmlns:a16="http://schemas.microsoft.com/office/drawing/2014/main" id="{87B2EFB6-D36C-819D-FD3A-5A1373EC7C56}"/>
              </a:ext>
            </a:extLst>
          </p:cNvPr>
          <p:cNvSpPr txBox="1"/>
          <p:nvPr/>
        </p:nvSpPr>
        <p:spPr>
          <a:xfrm>
            <a:off x="308168" y="875030"/>
            <a:ext cx="59085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Escribe </a:t>
            </a:r>
            <a:r>
              <a:rPr kumimoji="0" lang="en-GB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tu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propio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7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poema</a:t>
            </a:r>
            <a:r>
              <a:rPr kumimoji="0" lang="en-GB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093496D-85A4-D3C8-CFA7-B97BB9554040}"/>
              </a:ext>
            </a:extLst>
          </p:cNvPr>
          <p:cNvGraphicFramePr>
            <a:graphicFrameLocks noGrp="1"/>
          </p:cNvGraphicFramePr>
          <p:nvPr/>
        </p:nvGraphicFramePr>
        <p:xfrm>
          <a:off x="308168" y="1789430"/>
          <a:ext cx="5225124" cy="47051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25124">
                  <a:extLst>
                    <a:ext uri="{9D8B030D-6E8A-4147-A177-3AD203B41FA5}">
                      <a16:colId xmlns:a16="http://schemas.microsoft.com/office/drawing/2014/main" val="3531635324"/>
                    </a:ext>
                  </a:extLst>
                </a:gridCol>
              </a:tblGrid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ciudad</a:t>
                      </a: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hay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 puerta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7468278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puerta </a:t>
                      </a: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 con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 calle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2562074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calle </a:t>
                      </a:r>
                      <a:r>
                        <a:rPr lang="es-AR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 </a:t>
                      </a:r>
                      <a:r>
                        <a:rPr lang="es-AR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 plaza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98779922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plaza 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hay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casa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3021661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casa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hay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entrada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5505068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entrada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con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2190684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hay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mesa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4223452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mesa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una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jaula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9724520"/>
                  </a:ext>
                </a:extLst>
              </a:tr>
              <a:tr h="5227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jaula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un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loro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5499246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52B0AB6-E9D6-0A7D-4A45-5789C80D2029}"/>
              </a:ext>
            </a:extLst>
          </p:cNvPr>
          <p:cNvGraphicFramePr>
            <a:graphicFrameLocks noGrp="1"/>
          </p:cNvGraphicFramePr>
          <p:nvPr/>
        </p:nvGraphicFramePr>
        <p:xfrm>
          <a:off x="5846147" y="1789430"/>
          <a:ext cx="4796992" cy="4705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96992">
                  <a:extLst>
                    <a:ext uri="{9D8B030D-6E8A-4147-A177-3AD203B41FA5}">
                      <a16:colId xmlns:a16="http://schemas.microsoft.com/office/drawing/2014/main" val="735425707"/>
                    </a:ext>
                  </a:extLst>
                </a:gridCol>
              </a:tblGrid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el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loro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canta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endParaRPr lang="en-GB" sz="24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1975777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Quiero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salir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jaula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54964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está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mesa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685304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hay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sala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696895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con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entrada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88953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está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casa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47989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hay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plaza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976209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</a:t>
                      </a:r>
                      <a:r>
                        <a:rPr lang="en-GB" sz="24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conecta</a:t>
                      </a: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con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calle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0493176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y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</a:t>
                      </a:r>
                      <a:r>
                        <a:rPr lang="en-GB" sz="2400" b="1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puerta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4749872"/>
                  </a:ext>
                </a:extLst>
              </a:tr>
              <a:tr h="470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que hay en </a:t>
                      </a:r>
                      <a:r>
                        <a:rPr lang="en-GB" sz="2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la ciudad.</a:t>
                      </a:r>
                      <a:endParaRPr lang="en-GB" sz="24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1716413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93F6D737-F6B9-AC31-0D31-8D18852D988F}"/>
              </a:ext>
            </a:extLst>
          </p:cNvPr>
          <p:cNvSpPr txBox="1"/>
          <p:nvPr/>
        </p:nvSpPr>
        <p:spPr>
          <a:xfrm>
            <a:off x="6855791" y="6806"/>
            <a:ext cx="3612772" cy="1200329"/>
          </a:xfrm>
          <a:prstGeom prst="rect">
            <a:avLst/>
          </a:prstGeom>
          <a:solidFill>
            <a:srgbClr val="BEE395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propio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= own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salir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=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to go out/ leave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que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= which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conecta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= it connects</a:t>
            </a:r>
          </a:p>
        </p:txBody>
      </p:sp>
    </p:spTree>
    <p:extLst>
      <p:ext uri="{BB962C8B-B14F-4D97-AF65-F5344CB8AC3E}">
        <p14:creationId xmlns:p14="http://schemas.microsoft.com/office/powerpoint/2010/main" val="136254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19;p21" descr="background rectangle">
            <a:extLst>
              <a:ext uri="{FF2B5EF4-FFF2-40B4-BE49-F238E27FC236}">
                <a16:creationId xmlns:a16="http://schemas.microsoft.com/office/drawing/2014/main" id="{6ADDCC5E-D66B-4BFB-8CC7-7FF7A6326B2C}"/>
              </a:ext>
            </a:extLst>
          </p:cNvPr>
          <p:cNvSpPr/>
          <p:nvPr/>
        </p:nvSpPr>
        <p:spPr>
          <a:xfrm>
            <a:off x="0" y="0"/>
            <a:ext cx="4350984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420" name="Google Shape;420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54752" y="304800"/>
            <a:ext cx="4953631" cy="42475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4F55C3-A2F8-4910-ADD9-148ED941E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356302">
            <a:off x="187038" y="2904693"/>
            <a:ext cx="3976907" cy="1325563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</a:pPr>
            <a:r>
              <a:rPr lang="en-GB" sz="8000" b="1" dirty="0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¡</a:t>
            </a:r>
            <a:r>
              <a:rPr lang="en-GB" sz="8000" b="1" dirty="0" err="1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adiós</a:t>
            </a:r>
            <a:r>
              <a:rPr lang="en-GB" sz="8000" b="1" dirty="0">
                <a:solidFill>
                  <a:srgbClr val="FFFFFF"/>
                </a:solidFill>
                <a:latin typeface="Segoe Print" panose="02000600000000000000" pitchFamily="2" charset="0"/>
                <a:cs typeface="Arial" panose="020B0604020202020204" pitchFamily="34" charset="0"/>
                <a:sym typeface="Arial"/>
              </a:rPr>
              <a:t>!</a:t>
            </a:r>
            <a:endParaRPr lang="en-GB" dirty="0"/>
          </a:p>
        </p:txBody>
      </p:sp>
      <p:sp>
        <p:nvSpPr>
          <p:cNvPr id="7" name="Google Shape;421;p21">
            <a:extLst>
              <a:ext uri="{FF2B5EF4-FFF2-40B4-BE49-F238E27FC236}">
                <a16:creationId xmlns:a16="http://schemas.microsoft.com/office/drawing/2014/main" id="{C56FA95A-3C48-4E74-BF3B-4E41A382A86D}"/>
              </a:ext>
            </a:extLst>
          </p:cNvPr>
          <p:cNvSpPr/>
          <p:nvPr/>
        </p:nvSpPr>
        <p:spPr>
          <a:xfrm>
            <a:off x="6215144" y="5128536"/>
            <a:ext cx="5955117" cy="1569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33"/>
              </a:buClr>
              <a:buSzPts val="9600"/>
              <a:buFont typeface="Arial"/>
              <a:buNone/>
            </a:pPr>
            <a:r>
              <a:rPr lang="en-GB" sz="9600" b="1" i="0" u="none" strike="noStrike" cap="none" dirty="0" err="1">
                <a:solidFill>
                  <a:srgbClr val="0070C0"/>
                </a:solidFill>
                <a:latin typeface="Modern Love" panose="04090805081005020601" pitchFamily="82" charset="0"/>
                <a:ea typeface="Arial"/>
                <a:cs typeface="Aharoni" panose="02010803020104030203" pitchFamily="2" charset="-79"/>
                <a:sym typeface="Arial"/>
              </a:rPr>
              <a:t>azul</a:t>
            </a:r>
            <a:endParaRPr dirty="0">
              <a:solidFill>
                <a:srgbClr val="0070C0"/>
              </a:solidFill>
              <a:latin typeface="Modern Love" panose="04090805081005020601" pitchFamily="82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6127</TotalTime>
  <Words>402</Words>
  <Application>Microsoft Office PowerPoint</Application>
  <PresentationFormat>Widescreen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docs-Century Gothic</vt:lpstr>
      <vt:lpstr>Modern Love</vt:lpstr>
      <vt:lpstr>Segoe Print</vt:lpstr>
      <vt:lpstr>Office Theme</vt:lpstr>
      <vt:lpstr>En la ciudad</vt:lpstr>
      <vt:lpstr>Follow ups: </vt:lpstr>
      <vt:lpstr>¡adiós!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Saying what me and others do</dc:title>
  <dc:creator>Paula Vázquez-Valero</dc:creator>
  <cp:lastModifiedBy>Tom Dawes</cp:lastModifiedBy>
  <cp:revision>52</cp:revision>
  <dcterms:created xsi:type="dcterms:W3CDTF">2022-01-14T14:50:57Z</dcterms:created>
  <dcterms:modified xsi:type="dcterms:W3CDTF">2023-07-07T18:14:00Z</dcterms:modified>
</cp:coreProperties>
</file>