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994" r:id="rId3"/>
    <p:sldId id="995" r:id="rId4"/>
    <p:sldId id="27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94"/>
    <a:srgbClr val="FF0066"/>
    <a:srgbClr val="BAE8F4"/>
    <a:srgbClr val="82D4EA"/>
    <a:srgbClr val="22A7CC"/>
    <a:srgbClr val="FFD5E6"/>
    <a:srgbClr val="DCF0C6"/>
    <a:srgbClr val="C0E399"/>
    <a:srgbClr val="FFB3D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F5F67-2CF8-4BDB-9C7F-009A04624A62}" v="4" dt="2023-07-05T15:14:15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66980" autoAdjust="0"/>
  </p:normalViewPr>
  <p:slideViewPr>
    <p:cSldViewPr snapToGrid="0">
      <p:cViewPr varScale="1">
        <p:scale>
          <a:sx n="72" d="100"/>
          <a:sy n="72" d="100"/>
        </p:scale>
        <p:origin x="1530" y="96"/>
      </p:cViewPr>
      <p:guideLst/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0A3C-6EC1-44B1-AD7A-D13421C00F0D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2B50-4CAA-498F-BA55-B096FCBD9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5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revisited</a:t>
            </a:r>
            <a:endParaRPr lang="es-ES_trad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b="0" i="0" u="none" strike="noStrike" dirty="0">
              <a:solidFill>
                <a:srgbClr val="002060"/>
              </a:solidFill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endParaRPr lang="en-US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analizar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[1126]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estructura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[740]</a:t>
            </a:r>
            <a:r>
              <a:rPr lang="en-GB" sz="1200" b="0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[183]</a:t>
            </a:r>
            <a:endParaRPr lang="en-GB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5 minutes </a:t>
            </a:r>
            <a:endParaRPr lang="en-GB" sz="1200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</a:t>
            </a:r>
            <a:r>
              <a:rPr lang="en-US" b="0" dirty="0" err="1"/>
              <a:t>analyse</a:t>
            </a:r>
            <a:r>
              <a:rPr lang="en-US" b="0" dirty="0"/>
              <a:t> the structure of the poem.</a:t>
            </a: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baseline="0" dirty="0"/>
              <a:t>Explain to pupils that they are going to analyse the structure of the poem.</a:t>
            </a:r>
          </a:p>
          <a:p>
            <a:pPr marL="228600" indent="-228600">
              <a:buAutoNum type="arabicPeriod"/>
            </a:pPr>
            <a:r>
              <a:rPr lang="en-GB" baseline="0" dirty="0"/>
              <a:t>Each time there is a brand new line they give it a new number and each time a line repeats they give it the same number.</a:t>
            </a:r>
          </a:p>
          <a:p>
            <a:pPr marL="228600" indent="-228600">
              <a:buAutoNum type="arabicPeriod"/>
            </a:pPr>
            <a:r>
              <a:rPr lang="en-GB" baseline="0" dirty="0"/>
              <a:t>Give pupils 3-4 minutes to analyse the structure of the poem.</a:t>
            </a:r>
          </a:p>
          <a:p>
            <a:pPr marL="228600" indent="-228600">
              <a:buAutoNum type="arabicPeriod"/>
            </a:pPr>
            <a:r>
              <a:rPr lang="en-GB" b="0" baseline="0" dirty="0"/>
              <a:t>Elicit responses and click to check.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analizar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[1126] </a:t>
            </a:r>
            <a:r>
              <a:rPr lang="en-GB" sz="1200" b="1" baseline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estructura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[740]</a:t>
            </a:r>
            <a:endParaRPr lang="en-GB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161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5 minutes to </a:t>
            </a:r>
            <a:r>
              <a:rPr lang="en-GB" sz="1200" b="0" baseline="0">
                <a:solidFill>
                  <a:schemeClr val="accent5">
                    <a:lumMod val="50000"/>
                  </a:schemeClr>
                </a:solidFill>
              </a:rPr>
              <a:t>get started </a:t>
            </a:r>
            <a:r>
              <a:rPr lang="en-GB" sz="1200" b="0" baseline="0" dirty="0">
                <a:solidFill>
                  <a:schemeClr val="accent5">
                    <a:lumMod val="50000"/>
                  </a:schemeClr>
                </a:solidFill>
              </a:rPr>
              <a:t>(plus the rest of the follow up time this week).  Pupils could produce a display version of their poems with illustrations.</a:t>
            </a:r>
            <a:endParaRPr lang="en-GB" sz="1200" b="1" baseline="0" dirty="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to write their own version of the poem.</a:t>
            </a:r>
            <a:endParaRPr lang="en-US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Procedure:</a:t>
            </a:r>
          </a:p>
          <a:p>
            <a:r>
              <a:rPr lang="en-GB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1. Pupils </a:t>
            </a:r>
            <a:r>
              <a:rPr lang="en-GB" dirty="0"/>
              <a:t>to write their own poem</a:t>
            </a:r>
            <a:r>
              <a:rPr lang="en-GB" baseline="0" dirty="0"/>
              <a:t> with the same structure / style.</a:t>
            </a:r>
          </a:p>
          <a:p>
            <a:endParaRPr lang="en-GB" baseline="0" dirty="0"/>
          </a:p>
          <a:p>
            <a:r>
              <a:rPr lang="en-GB" baseline="0" dirty="0"/>
              <a:t>There are easy and more challenging ways to do these variations on a theme.</a:t>
            </a:r>
            <a:br>
              <a:rPr lang="en-GB" baseline="0" dirty="0"/>
            </a:br>
            <a:r>
              <a:rPr lang="en-GB" baseline="0" dirty="0"/>
              <a:t>E.g.</a:t>
            </a:r>
            <a:br>
              <a:rPr lang="en-GB" baseline="0" dirty="0"/>
            </a:br>
            <a:r>
              <a:rPr lang="en-GB" baseline="0" dirty="0"/>
              <a:t>Just change the cow, time, month, colour of field</a:t>
            </a:r>
            <a:br>
              <a:rPr lang="en-GB" baseline="0" dirty="0"/>
            </a:br>
            <a:r>
              <a:rPr lang="en-GB" baseline="0" dirty="0"/>
              <a:t>OR</a:t>
            </a:r>
            <a:br>
              <a:rPr lang="en-GB" baseline="0" dirty="0"/>
            </a:br>
            <a:r>
              <a:rPr lang="en-GB" baseline="0" dirty="0"/>
              <a:t>Change the </a:t>
            </a:r>
            <a:r>
              <a:rPr lang="en-GB" baseline="0" dirty="0" err="1"/>
              <a:t>Quiero</a:t>
            </a:r>
            <a:r>
              <a:rPr lang="en-GB" baseline="0" dirty="0"/>
              <a:t> as well to </a:t>
            </a:r>
            <a:r>
              <a:rPr lang="en-GB" baseline="0" dirty="0" err="1"/>
              <a:t>Puedo</a:t>
            </a:r>
            <a:r>
              <a:rPr lang="en-GB" baseline="0" dirty="0"/>
              <a:t> / Debo / Tengo que / Voy a / Me gusta / </a:t>
            </a:r>
            <a:r>
              <a:rPr lang="en-GB" baseline="0" dirty="0" err="1"/>
              <a:t>Odio</a:t>
            </a:r>
            <a:r>
              <a:rPr lang="en-GB" baseline="0" dirty="0"/>
              <a:t> / etc…</a:t>
            </a:r>
            <a:br>
              <a:rPr lang="en-GB" baseline="0" dirty="0"/>
            </a:br>
            <a:r>
              <a:rPr lang="en-GB" baseline="0" dirty="0"/>
              <a:t>OR</a:t>
            </a:r>
            <a:br>
              <a:rPr lang="en-GB" baseline="0" dirty="0"/>
            </a:br>
            <a:r>
              <a:rPr lang="en-GB" baseline="0" dirty="0"/>
              <a:t>Change the VER as well</a:t>
            </a:r>
            <a:br>
              <a:rPr lang="en-GB" baseline="0" dirty="0"/>
            </a:br>
            <a:r>
              <a:rPr lang="en-GB" baseline="0" dirty="0"/>
              <a:t>OR</a:t>
            </a:r>
            <a:br>
              <a:rPr lang="en-GB" baseline="0" dirty="0"/>
            </a:br>
            <a:r>
              <a:rPr lang="en-GB" baseline="0" dirty="0"/>
              <a:t>Change everything except the essential structure</a:t>
            </a:r>
            <a:endParaRPr lang="en-GB" dirty="0"/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1200" b="1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200" b="0" baseline="0" dirty="0">
                <a:solidFill>
                  <a:srgbClr val="002060"/>
                </a:solidFill>
                <a:latin typeface="Century Gothic" panose="020B0502020202020204" pitchFamily="34" charset="0"/>
              </a:rPr>
              <a:t> [183]</a:t>
            </a:r>
            <a:endParaRPr lang="en-GB" b="0" baseline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3799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3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6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6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.wav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audio" Target="../media/audio2.wav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7709015" y="446756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azul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154759"/>
            <a:ext cx="3962401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 err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Quiero</a:t>
            </a: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ver</a:t>
            </a:r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una </a:t>
            </a:r>
            <a:r>
              <a:rPr lang="en-GB" b="1" dirty="0" err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vaca</a:t>
            </a:r>
            <a:endParaRPr lang="en-GB" dirty="0">
              <a:latin typeface="Century Gothic" panose="020B0502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D13BCD-F411-E9CB-5158-70F34F071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91" y="4647732"/>
            <a:ext cx="3095386" cy="2126106"/>
          </a:xfrm>
          <a:prstGeom prst="rect">
            <a:avLst/>
          </a:prstGeom>
        </p:spPr>
      </p:pic>
      <p:pic>
        <p:nvPicPr>
          <p:cNvPr id="19" name="Picture 8" descr="Uruguay, Bandera, Mapa, Fronteras, País">
            <a:extLst>
              <a:ext uri="{FF2B5EF4-FFF2-40B4-BE49-F238E27FC236}">
                <a16:creationId xmlns:a16="http://schemas.microsoft.com/office/drawing/2014/main" id="{72590A96-506F-0CB3-CF4C-730342E8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8" y="5456004"/>
            <a:ext cx="1150603" cy="127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1: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3" name="Google Shape;167;p2">
            <a:extLst>
              <a:ext uri="{FF2B5EF4-FFF2-40B4-BE49-F238E27FC236}">
                <a16:creationId xmlns:a16="http://schemas.microsoft.com/office/drawing/2014/main" id="{F6EBF477-5B38-42D2-8306-ABF1F35CD57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Picture 2" descr="Pen, Write, Pencil, Writing Tool, Work, Message, Blue">
            <a:extLst>
              <a:ext uri="{FF2B5EF4-FFF2-40B4-BE49-F238E27FC236}">
                <a16:creationId xmlns:a16="http://schemas.microsoft.com/office/drawing/2014/main" id="{48DC54F0-C0F0-D6AA-78B8-FAFEA5E7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73" y="6484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F6AEBF-2AC4-DCA8-E1E4-DEE847FD1D6E}"/>
              </a:ext>
            </a:extLst>
          </p:cNvPr>
          <p:cNvSpPr txBox="1"/>
          <p:nvPr/>
        </p:nvSpPr>
        <p:spPr>
          <a:xfrm>
            <a:off x="10895861" y="988556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1D41F4BE-7532-8494-DCAD-8582BE514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42580"/>
              </p:ext>
            </p:extLst>
          </p:nvPr>
        </p:nvGraphicFramePr>
        <p:xfrm>
          <a:off x="358451" y="1618647"/>
          <a:ext cx="5390777" cy="2845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tres de 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62963"/>
                  </a:ext>
                </a:extLst>
              </a:tr>
            </a:tbl>
          </a:graphicData>
        </a:graphic>
      </p:graphicFrame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FC98C893-CB90-1EFF-88A7-F47D4CEBB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30371"/>
              </p:ext>
            </p:extLst>
          </p:nvPr>
        </p:nvGraphicFramePr>
        <p:xfrm>
          <a:off x="351761" y="4565319"/>
          <a:ext cx="5390777" cy="2134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7114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tres de 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febrero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</a:tbl>
          </a:graphicData>
        </a:graphic>
      </p:graphicFrame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937947F1-A62B-2793-75A8-EB6287D2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625694"/>
              </p:ext>
            </p:extLst>
          </p:nvPr>
        </p:nvGraphicFramePr>
        <p:xfrm>
          <a:off x="6096000" y="1632335"/>
          <a:ext cx="5390777" cy="2233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558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55847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tres de 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55847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febrero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  <a:tr h="55847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 un campo verde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62963"/>
                  </a:ext>
                </a:extLst>
              </a:tr>
            </a:tbl>
          </a:graphicData>
        </a:graphic>
      </p:graphicFrame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33456CE4-80F3-C303-F496-F7708572B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37193"/>
              </p:ext>
            </p:extLst>
          </p:nvPr>
        </p:nvGraphicFramePr>
        <p:xfrm>
          <a:off x="6099474" y="4031289"/>
          <a:ext cx="5390777" cy="255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510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 ver 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tres de 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febrero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 un campo verde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62963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 amarillo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14048"/>
                  </a:ext>
                </a:extLst>
              </a:tr>
            </a:tbl>
          </a:graphicData>
        </a:graphic>
      </p:graphicFrame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EA01832D-67E0-281B-D8AB-460844B64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6707" y="20151"/>
            <a:ext cx="914400" cy="9144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4D82AC6-B669-365A-9355-5512BB8B2FDA}"/>
              </a:ext>
            </a:extLst>
          </p:cNvPr>
          <p:cNvSpPr txBox="1"/>
          <p:nvPr/>
        </p:nvSpPr>
        <p:spPr>
          <a:xfrm>
            <a:off x="7956307" y="144819"/>
            <a:ext cx="3120591" cy="615553"/>
          </a:xfrm>
          <a:prstGeom prst="rect">
            <a:avLst/>
          </a:prstGeom>
          <a:solidFill>
            <a:srgbClr val="E2F0D9"/>
          </a:solidFill>
        </p:spPr>
        <p:txBody>
          <a:bodyPr wrap="square">
            <a:spAutoFit/>
          </a:bodyPr>
          <a:lstStyle/>
          <a:p>
            <a:r>
              <a:rPr lang="en-GB" sz="1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analizar</a:t>
            </a:r>
            <a:r>
              <a:rPr lang="en-GB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– analyse</a:t>
            </a:r>
          </a:p>
          <a:p>
            <a:r>
              <a:rPr lang="en-GB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(la) </a:t>
            </a:r>
            <a:r>
              <a:rPr lang="en-GB" sz="1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estructura</a:t>
            </a:r>
            <a:r>
              <a:rPr lang="en-GB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 = structure</a:t>
            </a:r>
          </a:p>
        </p:txBody>
      </p:sp>
      <p:sp>
        <p:nvSpPr>
          <p:cNvPr id="35" name="TextBox 34">
            <a:hlinkClick r:id="" action="ppaction://noaction">
              <a:snd r:embed="rId6" name="12_1.wav"/>
            </a:hlinkClick>
            <a:extLst>
              <a:ext uri="{FF2B5EF4-FFF2-40B4-BE49-F238E27FC236}">
                <a16:creationId xmlns:a16="http://schemas.microsoft.com/office/drawing/2014/main" id="{87B2EFB6-D36C-819D-FD3A-5A1373EC7C56}"/>
              </a:ext>
            </a:extLst>
          </p:cNvPr>
          <p:cNvSpPr txBox="1"/>
          <p:nvPr/>
        </p:nvSpPr>
        <p:spPr>
          <a:xfrm>
            <a:off x="308168" y="833466"/>
            <a:ext cx="5908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Analiza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la </a:t>
            </a: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estructura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del </a:t>
            </a: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poema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6" name="Speech Bubble: Rectangle with Corners Rounded 35">
            <a:hlinkClick r:id="" action="ppaction://noaction">
              <a:snd r:embed="rId6" name="12_1.wav"/>
            </a:hlinkClick>
            <a:extLst>
              <a:ext uri="{FF2B5EF4-FFF2-40B4-BE49-F238E27FC236}">
                <a16:creationId xmlns:a16="http://schemas.microsoft.com/office/drawing/2014/main" id="{AA0FA45E-B26D-B452-8C28-475485AFDE5D}"/>
              </a:ext>
            </a:extLst>
          </p:cNvPr>
          <p:cNvSpPr/>
          <p:nvPr/>
        </p:nvSpPr>
        <p:spPr>
          <a:xfrm>
            <a:off x="245639" y="847111"/>
            <a:ext cx="5971038" cy="519576"/>
          </a:xfrm>
          <a:prstGeom prst="wedgeRoundRectCallout">
            <a:avLst>
              <a:gd name="adj1" fmla="val 12997"/>
              <a:gd name="adj2" fmla="val -83065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69631E-2E68-07D1-4B90-FB4D44E00C91}"/>
              </a:ext>
            </a:extLst>
          </p:cNvPr>
          <p:cNvSpPr txBox="1"/>
          <p:nvPr/>
        </p:nvSpPr>
        <p:spPr>
          <a:xfrm>
            <a:off x="5153903" y="4650371"/>
            <a:ext cx="66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D60DBE-D3B3-8CAD-BC94-ED80D11BE552}"/>
              </a:ext>
            </a:extLst>
          </p:cNvPr>
          <p:cNvSpPr txBox="1"/>
          <p:nvPr/>
        </p:nvSpPr>
        <p:spPr>
          <a:xfrm>
            <a:off x="5256692" y="5327561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5FE42A-5D91-2D03-73FD-C0726A161910}"/>
              </a:ext>
            </a:extLst>
          </p:cNvPr>
          <p:cNvSpPr txBox="1"/>
          <p:nvPr/>
        </p:nvSpPr>
        <p:spPr>
          <a:xfrm>
            <a:off x="5191919" y="6034548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19FFD1-72EC-F8D8-C536-4916FFF4BF6C}"/>
              </a:ext>
            </a:extLst>
          </p:cNvPr>
          <p:cNvSpPr txBox="1"/>
          <p:nvPr/>
        </p:nvSpPr>
        <p:spPr>
          <a:xfrm>
            <a:off x="10980263" y="1678405"/>
            <a:ext cx="86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745EE2-2C35-AF3B-A24B-C8514B30EE10}"/>
              </a:ext>
            </a:extLst>
          </p:cNvPr>
          <p:cNvSpPr txBox="1"/>
          <p:nvPr/>
        </p:nvSpPr>
        <p:spPr>
          <a:xfrm>
            <a:off x="11033298" y="2231053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2FB524-1F6A-DC24-A7CE-7E4675337E4E}"/>
              </a:ext>
            </a:extLst>
          </p:cNvPr>
          <p:cNvSpPr txBox="1"/>
          <p:nvPr/>
        </p:nvSpPr>
        <p:spPr>
          <a:xfrm>
            <a:off x="10980263" y="2774099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DD0275-C80A-2780-127B-4A100A06A633}"/>
              </a:ext>
            </a:extLst>
          </p:cNvPr>
          <p:cNvSpPr txBox="1"/>
          <p:nvPr/>
        </p:nvSpPr>
        <p:spPr>
          <a:xfrm>
            <a:off x="10974922" y="3274024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635E01-8130-0755-3DD7-1023AB955570}"/>
              </a:ext>
            </a:extLst>
          </p:cNvPr>
          <p:cNvSpPr txBox="1"/>
          <p:nvPr/>
        </p:nvSpPr>
        <p:spPr>
          <a:xfrm>
            <a:off x="10874428" y="4055841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6BF35A-9D24-9954-6CCF-8393DBAF4C12}"/>
              </a:ext>
            </a:extLst>
          </p:cNvPr>
          <p:cNvSpPr txBox="1"/>
          <p:nvPr/>
        </p:nvSpPr>
        <p:spPr>
          <a:xfrm>
            <a:off x="10998835" y="4561162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A63AD4-5AA6-B188-579D-0858A5367E4A}"/>
              </a:ext>
            </a:extLst>
          </p:cNvPr>
          <p:cNvSpPr txBox="1"/>
          <p:nvPr/>
        </p:nvSpPr>
        <p:spPr>
          <a:xfrm>
            <a:off x="11015289" y="5103369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0E6951-BA54-248B-B1C8-E2885907B351}"/>
              </a:ext>
            </a:extLst>
          </p:cNvPr>
          <p:cNvSpPr txBox="1"/>
          <p:nvPr/>
        </p:nvSpPr>
        <p:spPr>
          <a:xfrm>
            <a:off x="10998835" y="5556775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56E41D-2EED-1AB8-2C7B-B1E65850FE5C}"/>
              </a:ext>
            </a:extLst>
          </p:cNvPr>
          <p:cNvSpPr txBox="1"/>
          <p:nvPr/>
        </p:nvSpPr>
        <p:spPr>
          <a:xfrm>
            <a:off x="11007062" y="6021035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8598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4" grpId="0"/>
      <p:bldP spid="45" grpId="0"/>
      <p:bldP spid="46" grpId="0"/>
      <p:bldP spid="47" grpId="0"/>
      <p:bldP spid="49" grpId="0"/>
      <p:bldP spid="50" grpId="0"/>
      <p:bldP spid="52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EA01832D-67E0-281B-D8AB-460844B64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8893" y="0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hlinkClick r:id="" action="ppaction://noaction">
              <a:snd r:embed="rId5" name="13_1.wav"/>
            </a:hlinkClick>
            <a:extLst>
              <a:ext uri="{FF2B5EF4-FFF2-40B4-BE49-F238E27FC236}">
                <a16:creationId xmlns:a16="http://schemas.microsoft.com/office/drawing/2014/main" id="{AA0FA45E-B26D-B452-8C28-475485AFDE5D}"/>
              </a:ext>
            </a:extLst>
          </p:cNvPr>
          <p:cNvSpPr/>
          <p:nvPr/>
        </p:nvSpPr>
        <p:spPr>
          <a:xfrm>
            <a:off x="245639" y="847111"/>
            <a:ext cx="4367925" cy="519576"/>
          </a:xfrm>
          <a:prstGeom prst="wedgeRoundRectCallout">
            <a:avLst>
              <a:gd name="adj1" fmla="val 41068"/>
              <a:gd name="adj2" fmla="val -107064"/>
              <a:gd name="adj3" fmla="val 16667"/>
            </a:avLst>
          </a:prstGeom>
          <a:solidFill>
            <a:srgbClr val="FF4B94"/>
          </a:solidFill>
          <a:ln w="57150">
            <a:solidFill>
              <a:srgbClr val="FF4B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87041"/>
            <a:ext cx="2237996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2: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33" name="Google Shape;167;p2">
            <a:extLst>
              <a:ext uri="{FF2B5EF4-FFF2-40B4-BE49-F238E27FC236}">
                <a16:creationId xmlns:a16="http://schemas.microsoft.com/office/drawing/2014/main" id="{F6EBF477-5B38-42D2-8306-ABF1F35CD572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Picture 2" descr="Pen, Write, Pencil, Writing Tool, Work, Message, Blue">
            <a:extLst>
              <a:ext uri="{FF2B5EF4-FFF2-40B4-BE49-F238E27FC236}">
                <a16:creationId xmlns:a16="http://schemas.microsoft.com/office/drawing/2014/main" id="{48DC54F0-C0F0-D6AA-78B8-FAFEA5E7B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873" y="64845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4F6AEBF-2AC4-DCA8-E1E4-DEE847FD1D6E}"/>
              </a:ext>
            </a:extLst>
          </p:cNvPr>
          <p:cNvSpPr txBox="1"/>
          <p:nvPr/>
        </p:nvSpPr>
        <p:spPr>
          <a:xfrm>
            <a:off x="10895861" y="988556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graphicFrame>
        <p:nvGraphicFramePr>
          <p:cNvPr id="24" name="Table 7">
            <a:extLst>
              <a:ext uri="{FF2B5EF4-FFF2-40B4-BE49-F238E27FC236}">
                <a16:creationId xmlns:a16="http://schemas.microsoft.com/office/drawing/2014/main" id="{1D41F4BE-7532-8494-DCAD-8582BE514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770368"/>
              </p:ext>
            </p:extLst>
          </p:nvPr>
        </p:nvGraphicFramePr>
        <p:xfrm>
          <a:off x="358451" y="1618647"/>
          <a:ext cx="5390777" cy="2845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ver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una vaca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ver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ver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tres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62963"/>
                  </a:ext>
                </a:extLst>
              </a:tr>
            </a:tbl>
          </a:graphicData>
        </a:graphic>
      </p:graphicFrame>
      <p:graphicFrame>
        <p:nvGraphicFramePr>
          <p:cNvPr id="25" name="Table 7">
            <a:extLst>
              <a:ext uri="{FF2B5EF4-FFF2-40B4-BE49-F238E27FC236}">
                <a16:creationId xmlns:a16="http://schemas.microsoft.com/office/drawing/2014/main" id="{FC98C893-CB90-1EFF-88A7-F47D4CEBB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39056"/>
              </p:ext>
            </p:extLst>
          </p:nvPr>
        </p:nvGraphicFramePr>
        <p:xfrm>
          <a:off x="351761" y="4565319"/>
          <a:ext cx="5390777" cy="21343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7114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ver una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vaca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tres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711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febrero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</a:tbl>
          </a:graphicData>
        </a:graphic>
      </p:graphicFrame>
      <p:graphicFrame>
        <p:nvGraphicFramePr>
          <p:cNvPr id="26" name="Table 7">
            <a:extLst>
              <a:ext uri="{FF2B5EF4-FFF2-40B4-BE49-F238E27FC236}">
                <a16:creationId xmlns:a16="http://schemas.microsoft.com/office/drawing/2014/main" id="{937947F1-A62B-2793-75A8-EB6287D2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840221"/>
              </p:ext>
            </p:extLst>
          </p:nvPr>
        </p:nvGraphicFramePr>
        <p:xfrm>
          <a:off x="6096000" y="1632335"/>
          <a:ext cx="5390777" cy="2233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558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ver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55847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tres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55847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febrero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  <a:tr h="55847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 un campo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62963"/>
                  </a:ext>
                </a:extLst>
              </a:tr>
            </a:tbl>
          </a:graphicData>
        </a:graphic>
      </p:graphicFrame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33456CE4-80F3-C303-F496-F7708572B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219246"/>
              </p:ext>
            </p:extLst>
          </p:nvPr>
        </p:nvGraphicFramePr>
        <p:xfrm>
          <a:off x="6099474" y="4031289"/>
          <a:ext cx="5390777" cy="255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9448">
                  <a:extLst>
                    <a:ext uri="{9D8B030D-6E8A-4147-A177-3AD203B41FA5}">
                      <a16:colId xmlns:a16="http://schemas.microsoft.com/office/drawing/2014/main" val="1092580392"/>
                    </a:ext>
                  </a:extLst>
                </a:gridCol>
                <a:gridCol w="551329">
                  <a:extLst>
                    <a:ext uri="{9D8B030D-6E8A-4147-A177-3AD203B41FA5}">
                      <a16:colId xmlns:a16="http://schemas.microsoft.com/office/drawing/2014/main" val="3112580578"/>
                    </a:ext>
                  </a:extLst>
                </a:gridCol>
              </a:tblGrid>
              <a:tr h="5104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Quiero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ver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una vaca colorada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74819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 las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tres</a:t>
                      </a:r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 de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la tarde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562591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 un día de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febrero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064615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En un campo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verde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262963"/>
                  </a:ext>
                </a:extLst>
              </a:tr>
              <a:tr h="510478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 </a:t>
                      </a:r>
                      <a:r>
                        <a:rPr lang="es-ES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amarillo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814048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4D82AC6-B669-365A-9355-5512BB8B2FDA}"/>
              </a:ext>
            </a:extLst>
          </p:cNvPr>
          <p:cNvSpPr txBox="1"/>
          <p:nvPr/>
        </p:nvSpPr>
        <p:spPr>
          <a:xfrm>
            <a:off x="9409043" y="144819"/>
            <a:ext cx="1667855" cy="353943"/>
          </a:xfrm>
          <a:prstGeom prst="rect">
            <a:avLst/>
          </a:prstGeom>
          <a:solidFill>
            <a:srgbClr val="E2F0D9"/>
          </a:solidFill>
        </p:spPr>
        <p:txBody>
          <a:bodyPr wrap="square">
            <a:spAutoFit/>
          </a:bodyPr>
          <a:lstStyle/>
          <a:p>
            <a:pPr algn="ctr"/>
            <a:r>
              <a:rPr lang="en-GB" sz="17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propio</a:t>
            </a:r>
            <a:r>
              <a:rPr lang="en-GB" sz="17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700" dirty="0">
                <a:solidFill>
                  <a:srgbClr val="002060"/>
                </a:solidFill>
                <a:latin typeface="Century Gothic" panose="020B0502020202020204" pitchFamily="34" charset="0"/>
              </a:rPr>
              <a:t>– own</a:t>
            </a:r>
          </a:p>
        </p:txBody>
      </p:sp>
      <p:sp>
        <p:nvSpPr>
          <p:cNvPr id="35" name="TextBox 34">
            <a:hlinkClick r:id="" action="ppaction://noaction">
              <a:snd r:embed="rId5" name="13_1.wav"/>
            </a:hlinkClick>
            <a:extLst>
              <a:ext uri="{FF2B5EF4-FFF2-40B4-BE49-F238E27FC236}">
                <a16:creationId xmlns:a16="http://schemas.microsoft.com/office/drawing/2014/main" id="{87B2EFB6-D36C-819D-FD3A-5A1373EC7C56}"/>
              </a:ext>
            </a:extLst>
          </p:cNvPr>
          <p:cNvSpPr txBox="1"/>
          <p:nvPr/>
        </p:nvSpPr>
        <p:spPr>
          <a:xfrm>
            <a:off x="308168" y="875030"/>
            <a:ext cx="59085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7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propio</a:t>
            </a:r>
            <a:r>
              <a:rPr lang="en-GB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7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poema</a:t>
            </a:r>
            <a:r>
              <a:rPr lang="en-GB" sz="27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E69631E-2E68-07D1-4B90-FB4D44E00C91}"/>
              </a:ext>
            </a:extLst>
          </p:cNvPr>
          <p:cNvSpPr txBox="1"/>
          <p:nvPr/>
        </p:nvSpPr>
        <p:spPr>
          <a:xfrm>
            <a:off x="5153903" y="4650371"/>
            <a:ext cx="66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1+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CD60DBE-D3B3-8CAD-BC94-ED80D11BE552}"/>
              </a:ext>
            </a:extLst>
          </p:cNvPr>
          <p:cNvSpPr txBox="1"/>
          <p:nvPr/>
        </p:nvSpPr>
        <p:spPr>
          <a:xfrm>
            <a:off x="5256692" y="5327561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5FE42A-5D91-2D03-73FD-C0726A161910}"/>
              </a:ext>
            </a:extLst>
          </p:cNvPr>
          <p:cNvSpPr txBox="1"/>
          <p:nvPr/>
        </p:nvSpPr>
        <p:spPr>
          <a:xfrm>
            <a:off x="5191919" y="6034548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519FFD1-72EC-F8D8-C536-4916FFF4BF6C}"/>
              </a:ext>
            </a:extLst>
          </p:cNvPr>
          <p:cNvSpPr txBox="1"/>
          <p:nvPr/>
        </p:nvSpPr>
        <p:spPr>
          <a:xfrm>
            <a:off x="10980263" y="1678405"/>
            <a:ext cx="86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1+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745EE2-2C35-AF3B-A24B-C8514B30EE10}"/>
              </a:ext>
            </a:extLst>
          </p:cNvPr>
          <p:cNvSpPr txBox="1"/>
          <p:nvPr/>
        </p:nvSpPr>
        <p:spPr>
          <a:xfrm>
            <a:off x="11033298" y="2231053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2FB524-1F6A-DC24-A7CE-7E4675337E4E}"/>
              </a:ext>
            </a:extLst>
          </p:cNvPr>
          <p:cNvSpPr txBox="1"/>
          <p:nvPr/>
        </p:nvSpPr>
        <p:spPr>
          <a:xfrm>
            <a:off x="10980263" y="2774099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DD0275-C80A-2780-127B-4A100A06A633}"/>
              </a:ext>
            </a:extLst>
          </p:cNvPr>
          <p:cNvSpPr txBox="1"/>
          <p:nvPr/>
        </p:nvSpPr>
        <p:spPr>
          <a:xfrm>
            <a:off x="10974922" y="3274024"/>
            <a:ext cx="567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635E01-8130-0755-3DD7-1023AB955570}"/>
              </a:ext>
            </a:extLst>
          </p:cNvPr>
          <p:cNvSpPr txBox="1"/>
          <p:nvPr/>
        </p:nvSpPr>
        <p:spPr>
          <a:xfrm>
            <a:off x="10874428" y="4055841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B6BF35A-9D24-9954-6CCF-8393DBAF4C12}"/>
              </a:ext>
            </a:extLst>
          </p:cNvPr>
          <p:cNvSpPr txBox="1"/>
          <p:nvPr/>
        </p:nvSpPr>
        <p:spPr>
          <a:xfrm>
            <a:off x="10998835" y="4561162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A63AD4-5AA6-B188-579D-0858A5367E4A}"/>
              </a:ext>
            </a:extLst>
          </p:cNvPr>
          <p:cNvSpPr txBox="1"/>
          <p:nvPr/>
        </p:nvSpPr>
        <p:spPr>
          <a:xfrm>
            <a:off x="11015289" y="5103369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0E6951-BA54-248B-B1C8-E2885907B351}"/>
              </a:ext>
            </a:extLst>
          </p:cNvPr>
          <p:cNvSpPr txBox="1"/>
          <p:nvPr/>
        </p:nvSpPr>
        <p:spPr>
          <a:xfrm>
            <a:off x="10998835" y="5556775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F56E41D-2EED-1AB8-2C7B-B1E65850FE5C}"/>
              </a:ext>
            </a:extLst>
          </p:cNvPr>
          <p:cNvSpPr txBox="1"/>
          <p:nvPr/>
        </p:nvSpPr>
        <p:spPr>
          <a:xfrm>
            <a:off x="11007062" y="6021035"/>
            <a:ext cx="925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43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1" grpId="0"/>
      <p:bldP spid="44" grpId="0"/>
      <p:bldP spid="45" grpId="0"/>
      <p:bldP spid="46" grpId="0"/>
      <p:bldP spid="47" grpId="0"/>
      <p:bldP spid="49" grpId="0"/>
      <p:bldP spid="50" grpId="0"/>
      <p:bldP spid="52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6127</TotalTime>
  <Words>615</Words>
  <Application>Microsoft Office PowerPoint</Application>
  <PresentationFormat>Widescreen</PresentationFormat>
  <Paragraphs>120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Quiero ver una vaca</vt:lpstr>
      <vt:lpstr>Follow up 1: </vt:lpstr>
      <vt:lpstr>Follow up 2: 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me and others do</dc:title>
  <dc:creator>Paula Vázquez-Valero</dc:creator>
  <cp:lastModifiedBy>Rachel Hawkes</cp:lastModifiedBy>
  <cp:revision>51</cp:revision>
  <dcterms:created xsi:type="dcterms:W3CDTF">2022-01-14T14:50:57Z</dcterms:created>
  <dcterms:modified xsi:type="dcterms:W3CDTF">2024-02-27T10:46:31Z</dcterms:modified>
</cp:coreProperties>
</file>