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994" r:id="rId3"/>
    <p:sldId id="995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94"/>
    <a:srgbClr val="FF0066"/>
    <a:srgbClr val="BAE8F4"/>
    <a:srgbClr val="82D4EA"/>
    <a:srgbClr val="22A7CC"/>
    <a:srgbClr val="FFD5E6"/>
    <a:srgbClr val="DCF0C6"/>
    <a:srgbClr val="C0E399"/>
    <a:srgbClr val="FFB3D2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66980" autoAdjust="0"/>
  </p:normalViewPr>
  <p:slideViewPr>
    <p:cSldViewPr snapToGrid="0">
      <p:cViewPr varScale="1">
        <p:scale>
          <a:sx n="72" d="100"/>
          <a:sy n="72" d="100"/>
        </p:scale>
        <p:origin x="1530" y="96"/>
      </p:cViewPr>
      <p:guideLst/>
    </p:cSldViewPr>
  </p:slideViewPr>
  <p:outlineViewPr>
    <p:cViewPr>
      <p:scale>
        <a:sx n="33" d="100"/>
        <a:sy n="33" d="100"/>
      </p:scale>
      <p:origin x="0" y="-190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19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10A3C-6EC1-44B1-AD7A-D13421C00F0D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52B50-4CAA-498F-BA55-B096FCBD9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5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Artwork by Steve Clarke. All additional pictures selected are available under a Creative Commons license, no attribution required.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frequency rankings for words that occur in this PowerPoint which have been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previously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introduced in the resources are given in the SOW (excel document) and in the resources that first introduced and formally re-visited those words. </a:t>
            </a:r>
          </a:p>
          <a:p>
            <a:endParaRPr lang="es-ES_tradn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_tradn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Phonics</a:t>
            </a:r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SSC </a:t>
            </a:r>
            <a:r>
              <a:rPr lang="es-ES_tradn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revisited</a:t>
            </a:r>
            <a:endParaRPr lang="es-ES_tradnl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_tradn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Vocabulary</a:t>
            </a:r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(new </a:t>
            </a:r>
            <a:r>
              <a:rPr lang="es-ES_tradn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words</a:t>
            </a:r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s-ES_tradn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bold</a:t>
            </a:r>
            <a:r>
              <a:rPr lang="es-ES_trad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</a:t>
            </a:r>
          </a:p>
          <a:p>
            <a:r>
              <a:rPr lang="es-ES_tradn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Revisit</a:t>
            </a:r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</a:t>
            </a:r>
            <a:r>
              <a:rPr lang="es-ES_trad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GB" sz="1200" b="0" i="0" u="none" strike="noStrike" dirty="0">
              <a:solidFill>
                <a:srgbClr val="00206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Revisit</a:t>
            </a:r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</a:t>
            </a:r>
            <a:r>
              <a:rPr lang="es-ES_trad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Source: Davies, M. &amp; Davies, K. (2018)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A frequency dictionary of Spanish: Core vocabulary for learners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(2nd ed.). Routledge: London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any 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 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words that occur incidentally in this PowerPoint, frequency rankings will be provided in the notes field wherever possible.</a:t>
            </a:r>
          </a:p>
          <a:p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endParaRPr lang="en-GB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r>
              <a:rPr lang="en-GB" sz="12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analizar</a:t>
            </a:r>
            <a:r>
              <a:rPr lang="en-GB" sz="1200" b="1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GB" sz="1200" b="0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[1126] </a:t>
            </a:r>
            <a:r>
              <a:rPr lang="en-GB" sz="1200" b="1" baseline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estructura</a:t>
            </a:r>
            <a:r>
              <a:rPr lang="en-GB" sz="1200" b="0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[740]</a:t>
            </a:r>
            <a:r>
              <a:rPr lang="en-GB" sz="1200" b="0" baseline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2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propio</a:t>
            </a:r>
            <a:r>
              <a:rPr lang="en-GB" sz="1200" b="1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GB" sz="1200" b="0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[183]</a:t>
            </a:r>
            <a:endParaRPr lang="en-GB" b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dirty="0">
              <a:effectLst/>
              <a:latin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i="0" u="none" strike="noStrike" dirty="0">
              <a:solidFill>
                <a:srgbClr val="002060"/>
              </a:solidFill>
              <a:effectLst/>
              <a:latin typeface="docs-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chemeClr val="accent5">
                    <a:lumMod val="50000"/>
                  </a:schemeClr>
                </a:solidFill>
              </a:rPr>
              <a:t>Timing:</a:t>
            </a:r>
            <a:r>
              <a:rPr lang="en-GB" sz="1200" b="1" baseline="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1200" b="0" baseline="0" dirty="0">
                <a:solidFill>
                  <a:schemeClr val="accent5">
                    <a:lumMod val="50000"/>
                  </a:schemeClr>
                </a:solidFill>
              </a:rPr>
              <a:t>5 minutes </a:t>
            </a:r>
            <a:endParaRPr lang="en-GB" sz="1200" b="1" baseline="0" dirty="0">
              <a:solidFill>
                <a:schemeClr val="accent5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Aim: </a:t>
            </a:r>
            <a:r>
              <a:rPr lang="en-US" b="0" dirty="0"/>
              <a:t>to </a:t>
            </a:r>
            <a:r>
              <a:rPr lang="en-US" b="0" dirty="0" err="1"/>
              <a:t>analyse</a:t>
            </a:r>
            <a:r>
              <a:rPr lang="en-US" b="0" dirty="0"/>
              <a:t> the structure of the poem.</a:t>
            </a:r>
            <a:endParaRPr lang="en-US" b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r>
              <a:rPr lang="en-US" b="1" dirty="0"/>
              <a:t>Procedure:</a:t>
            </a:r>
          </a:p>
          <a:p>
            <a:pPr marL="228600" indent="-228600">
              <a:buAutoNum type="arabicPeriod"/>
            </a:pPr>
            <a:r>
              <a:rPr lang="en-GB" baseline="0" dirty="0"/>
              <a:t>Explain to pupils that they are going to analyse the structure of the poem.</a:t>
            </a:r>
          </a:p>
          <a:p>
            <a:pPr marL="228600" indent="-228600">
              <a:buAutoNum type="arabicPeriod"/>
            </a:pPr>
            <a:r>
              <a:rPr lang="en-GB" baseline="0" dirty="0"/>
              <a:t>Each time there is a brand new line they give it a new number and each time a line repeats they give it the same number.</a:t>
            </a:r>
          </a:p>
          <a:p>
            <a:pPr marL="228600" indent="-228600">
              <a:buAutoNum type="arabicPeriod"/>
            </a:pPr>
            <a:r>
              <a:rPr lang="en-GB" baseline="0" dirty="0"/>
              <a:t>Give pupils 3-4 minutes to analyse the structure of the poem.</a:t>
            </a:r>
          </a:p>
          <a:p>
            <a:pPr marL="228600" indent="-228600">
              <a:buAutoNum type="arabicPeriod"/>
            </a:pPr>
            <a:r>
              <a:rPr lang="en-GB" b="0" baseline="0" dirty="0"/>
              <a:t>Elicit responses and click to check.</a:t>
            </a: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endParaRPr lang="en-GB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r>
              <a:rPr lang="en-GB" sz="12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analizar</a:t>
            </a:r>
            <a:r>
              <a:rPr lang="en-GB" sz="1200" b="1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GB" sz="1200" b="0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[1126] </a:t>
            </a:r>
            <a:r>
              <a:rPr lang="en-GB" sz="1200" b="1" baseline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estructura</a:t>
            </a:r>
            <a:r>
              <a:rPr lang="en-GB" sz="1200" b="0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[740]</a:t>
            </a:r>
            <a:endParaRPr lang="en-GB" b="0" baseline="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1618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chemeClr val="accent5">
                    <a:lumMod val="50000"/>
                  </a:schemeClr>
                </a:solidFill>
              </a:rPr>
              <a:t>Timing:</a:t>
            </a:r>
            <a:r>
              <a:rPr lang="en-GB" sz="1200" b="1" baseline="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1200" b="0" baseline="0" dirty="0">
                <a:solidFill>
                  <a:schemeClr val="accent5">
                    <a:lumMod val="50000"/>
                  </a:schemeClr>
                </a:solidFill>
              </a:rPr>
              <a:t>5 minutes to </a:t>
            </a:r>
            <a:r>
              <a:rPr lang="en-GB" sz="1200" b="0" baseline="0">
                <a:solidFill>
                  <a:schemeClr val="accent5">
                    <a:lumMod val="50000"/>
                  </a:schemeClr>
                </a:solidFill>
              </a:rPr>
              <a:t>get started </a:t>
            </a:r>
            <a:r>
              <a:rPr lang="en-GB" sz="1200" b="0" baseline="0" dirty="0">
                <a:solidFill>
                  <a:schemeClr val="accent5">
                    <a:lumMod val="50000"/>
                  </a:schemeClr>
                </a:solidFill>
              </a:rPr>
              <a:t>(plus the rest of the follow up time this week).  Pupils could produce a display version of their poems with illustrations.</a:t>
            </a:r>
            <a:endParaRPr lang="en-GB" sz="1200" b="1" baseline="0" dirty="0">
              <a:solidFill>
                <a:schemeClr val="accent5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Aim: </a:t>
            </a:r>
            <a:r>
              <a:rPr lang="en-US" b="0" dirty="0"/>
              <a:t>to write their own version of the poem.</a:t>
            </a:r>
            <a:endParaRPr lang="en-US" b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r>
              <a:rPr lang="en-US" b="1" dirty="0"/>
              <a:t>Procedure:</a:t>
            </a:r>
          </a:p>
          <a:p>
            <a:r>
              <a:rPr lang="en-GB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1. Pupils </a:t>
            </a:r>
            <a:r>
              <a:rPr lang="en-GB" dirty="0"/>
              <a:t>to write their own poem</a:t>
            </a:r>
            <a:r>
              <a:rPr lang="en-GB" baseline="0" dirty="0"/>
              <a:t> with the same structure / style.</a:t>
            </a:r>
          </a:p>
          <a:p>
            <a:endParaRPr lang="en-GB" baseline="0" dirty="0"/>
          </a:p>
          <a:p>
            <a:r>
              <a:rPr lang="en-GB" baseline="0" dirty="0"/>
              <a:t>There are easy and more challenging ways to do these variations on a theme.</a:t>
            </a:r>
            <a:br>
              <a:rPr lang="en-GB" baseline="0" dirty="0"/>
            </a:br>
            <a:r>
              <a:rPr lang="en-GB" baseline="0" dirty="0"/>
              <a:t>E.g.</a:t>
            </a:r>
            <a:br>
              <a:rPr lang="en-GB" baseline="0" dirty="0"/>
            </a:br>
            <a:r>
              <a:rPr lang="en-GB" baseline="0" dirty="0"/>
              <a:t>Just change the cow, time, month, colour of field</a:t>
            </a:r>
            <a:br>
              <a:rPr lang="en-GB" baseline="0" dirty="0"/>
            </a:br>
            <a:r>
              <a:rPr lang="en-GB" baseline="0" dirty="0"/>
              <a:t>OR</a:t>
            </a:r>
            <a:br>
              <a:rPr lang="en-GB" baseline="0" dirty="0"/>
            </a:br>
            <a:r>
              <a:rPr lang="en-GB" baseline="0" dirty="0"/>
              <a:t>Change the </a:t>
            </a:r>
            <a:r>
              <a:rPr lang="en-GB" baseline="0" dirty="0" err="1"/>
              <a:t>Quiero</a:t>
            </a:r>
            <a:r>
              <a:rPr lang="en-GB" baseline="0" dirty="0"/>
              <a:t> as well to </a:t>
            </a:r>
            <a:r>
              <a:rPr lang="en-GB" baseline="0" dirty="0" err="1"/>
              <a:t>Puedo</a:t>
            </a:r>
            <a:r>
              <a:rPr lang="en-GB" baseline="0" dirty="0"/>
              <a:t> / Debo / Tengo que / Voy a / Me gusta / </a:t>
            </a:r>
            <a:r>
              <a:rPr lang="en-GB" baseline="0" dirty="0" err="1"/>
              <a:t>Odio</a:t>
            </a:r>
            <a:r>
              <a:rPr lang="en-GB" baseline="0" dirty="0"/>
              <a:t> / etc…</a:t>
            </a:r>
            <a:br>
              <a:rPr lang="en-GB" baseline="0" dirty="0"/>
            </a:br>
            <a:r>
              <a:rPr lang="en-GB" baseline="0" dirty="0"/>
              <a:t>OR</a:t>
            </a:r>
            <a:br>
              <a:rPr lang="en-GB" baseline="0" dirty="0"/>
            </a:br>
            <a:r>
              <a:rPr lang="en-GB" baseline="0" dirty="0"/>
              <a:t>Change the VER as well</a:t>
            </a:r>
            <a:br>
              <a:rPr lang="en-GB" baseline="0" dirty="0"/>
            </a:br>
            <a:r>
              <a:rPr lang="en-GB" baseline="0" dirty="0"/>
              <a:t>OR</a:t>
            </a:r>
            <a:br>
              <a:rPr lang="en-GB" baseline="0" dirty="0"/>
            </a:br>
            <a:r>
              <a:rPr lang="en-GB" baseline="0" dirty="0"/>
              <a:t>Change everything except the essential structure</a:t>
            </a:r>
            <a:endParaRPr lang="en-GB" dirty="0"/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endParaRPr lang="en-GB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r>
              <a:rPr lang="en-GB" sz="12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propio</a:t>
            </a:r>
            <a:r>
              <a:rPr lang="en-GB" sz="1200" b="1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GB" sz="1200" b="0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[183]</a:t>
            </a:r>
            <a:endParaRPr lang="en-GB" b="0" baseline="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3799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FFB45-3534-4521-B1B1-8954210E5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EADB7-6318-4B35-93C0-823E6C6A6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6DE4A-6B68-46E2-B264-F1F13402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9B01F-C643-4AC2-B1A0-1766894D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31232-85E5-4E9A-8518-74790A7D7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4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FC649-8E53-45C7-9A1D-E3B36EFFA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26A8E-1124-41D9-B347-3FB9EC9BF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10F62-0345-4CA5-A2AE-497C193D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946DC-3F81-48F2-BA59-EC07DBE6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88546-071B-4A82-A019-66F820D77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89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76D925-0CB0-455F-BCE3-EE1F84789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A60EB-B497-476A-8979-6768D51DD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E534B-2F67-4F72-A1E3-D779DF0F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F9436-ED46-4613-B571-8F15874B2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E054A-0C31-4E4F-BD19-DC62A3DF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2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CA6-09C2-414A-B8D7-93316A71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06CEF-C2BD-462D-898E-89B681BA0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EF8E9-A166-4390-BE0A-6A0D317B9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40ABB-3FAF-4A8E-A3FD-FD4567C4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F19D7-356D-4508-BCE9-F683A9EE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3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3FD2-2171-4868-B71D-CCDBBD61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521A2-CA90-48A7-AE44-55C921D0E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4C82C-922F-479E-B304-48E161BA5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F13B9-D191-48C8-BD34-281FB22B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A8725-DB85-4028-8CDE-7F91DAAA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C6C0A-BE55-4598-8ADA-E020F34B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83A72-A56E-4ED3-BDEB-E45187D6C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137E6-5C19-4BC8-B026-1427A888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56FA8-FBE4-4EA4-9C57-C0B0DC09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4D856-A42A-4CFE-98D0-638F2CCB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27EE8-2ABB-4983-97D1-759DC0B93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79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EDA1A-3CAE-493A-807D-BFC6B067E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C6A2A-C8CB-492F-AB22-A6ACD5A84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F647C-6E9E-4FB5-85EE-B1BDEA361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A5809-04BF-4B71-ADAE-67760C9EA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922745-A51C-4645-9632-CF8D14A09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9DF777-7985-4614-BEDA-013672D1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5A1999-2037-444F-8F2A-1B69EF11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29560F-B0B7-4605-8347-FF6459FA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606A-6E60-4FE8-9029-2B859F2A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CC4B81-C828-4F39-A2A4-2C635E95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98DD-45A2-458A-AA60-BE4CDA546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995C33-9072-4969-9938-D099446C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3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F5C26-3920-493B-96FC-E4C4C5B9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ED2CE-F43C-4FD3-A83F-F54C2BDF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0619B-3464-4EC9-9E8A-D426BAF8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96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B1C80-9283-4FB1-B129-8C234933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8226A-4F99-4AA3-A5C8-40708B32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BD867-D147-437F-BEBE-E20FD0990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1E5A0-41DF-491F-80D4-2C6C8FB6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9A323-94E3-4FB5-A363-ECC7B938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030A6-7A46-4E12-A97B-FFA5515E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6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B54B4-7E16-4301-B57E-AE4C47A9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9D3092-3A4B-4A42-824E-7C81AB37E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59096-1817-48CD-9B5C-454ACB93C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36A90-827D-418A-A020-F4D0E93F5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F6088-544F-4F6D-81F5-EC95C514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5A2E7-8FEC-4D4B-96B1-2F5E55EC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36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76BA4C-D651-445A-9940-F1CDB1EF1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C3BB2-7214-4A94-80A7-EC0D5514D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07402-B88E-400B-BDBA-E6808A6589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632F-6C17-43F5-B8D8-BD8B67AD27A7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EA226-D740-4094-8AC1-3F7822ABC0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1C7B7-BC60-4119-B5CC-FA359C2DF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91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 descr="background rectangle"/>
          <p:cNvSpPr/>
          <p:nvPr/>
        </p:nvSpPr>
        <p:spPr>
          <a:xfrm>
            <a:off x="0" y="0"/>
            <a:ext cx="4350984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54752" y="304800"/>
            <a:ext cx="4953631" cy="4247588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/>
          <p:nvPr/>
        </p:nvSpPr>
        <p:spPr>
          <a:xfrm>
            <a:off x="7709015" y="4467567"/>
            <a:ext cx="3214451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33"/>
              </a:buClr>
              <a:buSzPts val="9600"/>
              <a:buFont typeface="Arial"/>
              <a:buNone/>
              <a:tabLst/>
              <a:defRPr/>
            </a:pPr>
            <a:r>
              <a:rPr kumimoji="0" lang="en-GB" sz="96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odern Love" panose="04090805081005020601" pitchFamily="82" charset="0"/>
                <a:cs typeface="Arial"/>
                <a:sym typeface="Arial"/>
              </a:rPr>
              <a:t>azul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odern Love" panose="04090805081005020601" pitchFamily="82" charset="0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0" y="6334820"/>
            <a:ext cx="435098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Follow ups 1-5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CC6876-DDF0-4199-BBA3-5430CC14F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91" y="154759"/>
            <a:ext cx="3962401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 err="1">
                <a:solidFill>
                  <a:srgbClr val="FFFFFF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Quiero</a:t>
            </a:r>
            <a:r>
              <a:rPr lang="en-GB" b="1" dirty="0">
                <a:solidFill>
                  <a:srgbClr val="FFFFFF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 </a:t>
            </a:r>
            <a:r>
              <a:rPr lang="en-GB" b="1" dirty="0" err="1">
                <a:solidFill>
                  <a:srgbClr val="FFFFFF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ver</a:t>
            </a:r>
            <a:r>
              <a:rPr lang="en-GB" b="1" dirty="0">
                <a:solidFill>
                  <a:srgbClr val="FFFFFF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 una </a:t>
            </a:r>
            <a:r>
              <a:rPr lang="en-GB" b="1" dirty="0" err="1">
                <a:solidFill>
                  <a:srgbClr val="FFFFFF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vaca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4D13BCD-F411-E9CB-5158-70F34F0715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291" y="4647732"/>
            <a:ext cx="3095386" cy="2126106"/>
          </a:xfrm>
          <a:prstGeom prst="rect">
            <a:avLst/>
          </a:prstGeom>
        </p:spPr>
      </p:pic>
      <p:pic>
        <p:nvPicPr>
          <p:cNvPr id="19" name="Picture 8" descr="Uruguay, Bandera, Mapa, Fronteras, País">
            <a:extLst>
              <a:ext uri="{FF2B5EF4-FFF2-40B4-BE49-F238E27FC236}">
                <a16:creationId xmlns:a16="http://schemas.microsoft.com/office/drawing/2014/main" id="{72590A96-506F-0CB3-CF4C-730342E8F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698" y="5456004"/>
            <a:ext cx="1150603" cy="127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7D67-0354-4144-9687-63666CDEA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41" y="87041"/>
            <a:ext cx="2237996" cy="582075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Follow up 1: </a:t>
            </a:r>
            <a:endParaRPr lang="en-GB" sz="2800" dirty="0">
              <a:latin typeface="Century Gothic" panose="020B0502020202020204" pitchFamily="34" charset="0"/>
            </a:endParaRPr>
          </a:p>
        </p:txBody>
      </p:sp>
      <p:sp>
        <p:nvSpPr>
          <p:cNvPr id="33" name="Google Shape;167;p2">
            <a:extLst>
              <a:ext uri="{FF2B5EF4-FFF2-40B4-BE49-F238E27FC236}">
                <a16:creationId xmlns:a16="http://schemas.microsoft.com/office/drawing/2014/main" id="{F6EBF477-5B38-42D2-8306-ABF1F35CD572}"/>
              </a:ext>
            </a:extLst>
          </p:cNvPr>
          <p:cNvSpPr/>
          <p:nvPr/>
        </p:nvSpPr>
        <p:spPr>
          <a:xfrm>
            <a:off x="123171" y="128500"/>
            <a:ext cx="521370" cy="478471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" name="Picture 2" descr="Pen, Write, Pencil, Writing Tool, Work, Message, Blue">
            <a:extLst>
              <a:ext uri="{FF2B5EF4-FFF2-40B4-BE49-F238E27FC236}">
                <a16:creationId xmlns:a16="http://schemas.microsoft.com/office/drawing/2014/main" id="{48DC54F0-C0F0-D6AA-78B8-FAFEA5E7B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873" y="64845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74F6AEBF-2AC4-DCA8-E1E4-DEE847FD1D6E}"/>
              </a:ext>
            </a:extLst>
          </p:cNvPr>
          <p:cNvSpPr txBox="1"/>
          <p:nvPr/>
        </p:nvSpPr>
        <p:spPr>
          <a:xfrm>
            <a:off x="10895861" y="988556"/>
            <a:ext cx="126028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Arial"/>
                <a:sym typeface="Arial"/>
              </a:rPr>
              <a:t>escribir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cs typeface="Arial"/>
              <a:sym typeface="Arial"/>
            </a:endParaRPr>
          </a:p>
        </p:txBody>
      </p:sp>
      <p:graphicFrame>
        <p:nvGraphicFramePr>
          <p:cNvPr id="24" name="Table 7">
            <a:extLst>
              <a:ext uri="{FF2B5EF4-FFF2-40B4-BE49-F238E27FC236}">
                <a16:creationId xmlns:a16="http://schemas.microsoft.com/office/drawing/2014/main" id="{1D41F4BE-7532-8494-DCAD-8582BE514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542580"/>
              </p:ext>
            </p:extLst>
          </p:nvPr>
        </p:nvGraphicFramePr>
        <p:xfrm>
          <a:off x="358451" y="1618647"/>
          <a:ext cx="5390777" cy="2845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 ver una vaca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 ver 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 ver 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tres de 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262963"/>
                  </a:ext>
                </a:extLst>
              </a:tr>
            </a:tbl>
          </a:graphicData>
        </a:graphic>
      </p:graphicFrame>
      <p:graphicFrame>
        <p:nvGraphicFramePr>
          <p:cNvPr id="25" name="Table 7">
            <a:extLst>
              <a:ext uri="{FF2B5EF4-FFF2-40B4-BE49-F238E27FC236}">
                <a16:creationId xmlns:a16="http://schemas.microsoft.com/office/drawing/2014/main" id="{FC98C893-CB90-1EFF-88A7-F47D4CEBB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30371"/>
              </p:ext>
            </p:extLst>
          </p:nvPr>
        </p:nvGraphicFramePr>
        <p:xfrm>
          <a:off x="351761" y="4565319"/>
          <a:ext cx="5390777" cy="2134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711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 ver 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tres de 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 un día de febrero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</a:tbl>
          </a:graphicData>
        </a:graphic>
      </p:graphicFrame>
      <p:graphicFrame>
        <p:nvGraphicFramePr>
          <p:cNvPr id="26" name="Table 7">
            <a:extLst>
              <a:ext uri="{FF2B5EF4-FFF2-40B4-BE49-F238E27FC236}">
                <a16:creationId xmlns:a16="http://schemas.microsoft.com/office/drawing/2014/main" id="{937947F1-A62B-2793-75A8-EB6287D23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625694"/>
              </p:ext>
            </p:extLst>
          </p:nvPr>
        </p:nvGraphicFramePr>
        <p:xfrm>
          <a:off x="6096000" y="1632335"/>
          <a:ext cx="5390777" cy="2233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5584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 ver 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558474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tres de 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558474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 un día de febrero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  <a:tr h="558474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En un campo verde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262963"/>
                  </a:ext>
                </a:extLst>
              </a:tr>
            </a:tbl>
          </a:graphicData>
        </a:graphic>
      </p:graphicFrame>
      <p:graphicFrame>
        <p:nvGraphicFramePr>
          <p:cNvPr id="27" name="Table 7">
            <a:extLst>
              <a:ext uri="{FF2B5EF4-FFF2-40B4-BE49-F238E27FC236}">
                <a16:creationId xmlns:a16="http://schemas.microsoft.com/office/drawing/2014/main" id="{33456CE4-80F3-C303-F496-F7708572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37193"/>
              </p:ext>
            </p:extLst>
          </p:nvPr>
        </p:nvGraphicFramePr>
        <p:xfrm>
          <a:off x="6099474" y="4031289"/>
          <a:ext cx="5390777" cy="2552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510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 ver 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tres de 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 un día de febrero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En un campo verde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262963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 amarillo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814048"/>
                  </a:ext>
                </a:extLst>
              </a:tr>
            </a:tbl>
          </a:graphicData>
        </a:graphic>
      </p:graphicFrame>
      <p:pic>
        <p:nvPicPr>
          <p:cNvPr id="28" name="Graphic 27" descr="Teacher">
            <a:extLst>
              <a:ext uri="{FF2B5EF4-FFF2-40B4-BE49-F238E27FC236}">
                <a16:creationId xmlns:a16="http://schemas.microsoft.com/office/drawing/2014/main" id="{EA01832D-67E0-281B-D8AB-460844B64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46707" y="20151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4D82AC6-B669-365A-9355-5512BB8B2FDA}"/>
              </a:ext>
            </a:extLst>
          </p:cNvPr>
          <p:cNvSpPr txBox="1"/>
          <p:nvPr/>
        </p:nvSpPr>
        <p:spPr>
          <a:xfrm>
            <a:off x="7956307" y="144819"/>
            <a:ext cx="3120591" cy="615553"/>
          </a:xfrm>
          <a:prstGeom prst="rect">
            <a:avLst/>
          </a:prstGeom>
          <a:solidFill>
            <a:srgbClr val="E2F0D9"/>
          </a:solidFill>
        </p:spPr>
        <p:txBody>
          <a:bodyPr wrap="square">
            <a:spAutoFit/>
          </a:bodyPr>
          <a:lstStyle/>
          <a:p>
            <a:r>
              <a:rPr lang="en-GB" sz="17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analizar</a:t>
            </a:r>
            <a:r>
              <a:rPr lang="en-GB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– analyse</a:t>
            </a:r>
          </a:p>
          <a:p>
            <a:r>
              <a:rPr lang="en-GB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(la) </a:t>
            </a:r>
            <a:r>
              <a:rPr lang="en-GB" sz="17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estructura</a:t>
            </a:r>
            <a:r>
              <a:rPr lang="en-GB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 = structure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B2EFB6-D36C-819D-FD3A-5A1373EC7C56}"/>
              </a:ext>
            </a:extLst>
          </p:cNvPr>
          <p:cNvSpPr txBox="1"/>
          <p:nvPr/>
        </p:nvSpPr>
        <p:spPr>
          <a:xfrm>
            <a:off x="308168" y="833466"/>
            <a:ext cx="59085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Analiza</a:t>
            </a:r>
            <a:r>
              <a:rPr kumimoji="0" lang="en-GB" sz="27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 la </a:t>
            </a:r>
            <a:r>
              <a:rPr kumimoji="0" lang="en-GB" sz="27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estructura</a:t>
            </a:r>
            <a:r>
              <a:rPr kumimoji="0" lang="en-GB" sz="27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 del </a:t>
            </a:r>
            <a:r>
              <a:rPr kumimoji="0" lang="en-GB" sz="27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poema</a:t>
            </a:r>
            <a:r>
              <a:rPr kumimoji="0" lang="en-GB" sz="27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AA0FA45E-B26D-B452-8C28-475485AFDE5D}"/>
              </a:ext>
            </a:extLst>
          </p:cNvPr>
          <p:cNvSpPr/>
          <p:nvPr/>
        </p:nvSpPr>
        <p:spPr>
          <a:xfrm>
            <a:off x="245639" y="847111"/>
            <a:ext cx="5971038" cy="519576"/>
          </a:xfrm>
          <a:prstGeom prst="wedgeRoundRectCallout">
            <a:avLst>
              <a:gd name="adj1" fmla="val 12997"/>
              <a:gd name="adj2" fmla="val -83065"/>
              <a:gd name="adj3" fmla="val 16667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69631E-2E68-07D1-4B90-FB4D44E00C91}"/>
              </a:ext>
            </a:extLst>
          </p:cNvPr>
          <p:cNvSpPr txBox="1"/>
          <p:nvPr/>
        </p:nvSpPr>
        <p:spPr>
          <a:xfrm>
            <a:off x="5153903" y="4650371"/>
            <a:ext cx="66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1+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D60DBE-D3B3-8CAD-BC94-ED80D11BE552}"/>
              </a:ext>
            </a:extLst>
          </p:cNvPr>
          <p:cNvSpPr txBox="1"/>
          <p:nvPr/>
        </p:nvSpPr>
        <p:spPr>
          <a:xfrm>
            <a:off x="5256692" y="5327561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5FE42A-5D91-2D03-73FD-C0726A161910}"/>
              </a:ext>
            </a:extLst>
          </p:cNvPr>
          <p:cNvSpPr txBox="1"/>
          <p:nvPr/>
        </p:nvSpPr>
        <p:spPr>
          <a:xfrm>
            <a:off x="5191919" y="6034548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19FFD1-72EC-F8D8-C536-4916FFF4BF6C}"/>
              </a:ext>
            </a:extLst>
          </p:cNvPr>
          <p:cNvSpPr txBox="1"/>
          <p:nvPr/>
        </p:nvSpPr>
        <p:spPr>
          <a:xfrm>
            <a:off x="10980263" y="1678405"/>
            <a:ext cx="86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1+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745EE2-2C35-AF3B-A24B-C8514B30EE10}"/>
              </a:ext>
            </a:extLst>
          </p:cNvPr>
          <p:cNvSpPr txBox="1"/>
          <p:nvPr/>
        </p:nvSpPr>
        <p:spPr>
          <a:xfrm>
            <a:off x="11033298" y="2231053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2FB524-1F6A-DC24-A7CE-7E4675337E4E}"/>
              </a:ext>
            </a:extLst>
          </p:cNvPr>
          <p:cNvSpPr txBox="1"/>
          <p:nvPr/>
        </p:nvSpPr>
        <p:spPr>
          <a:xfrm>
            <a:off x="10980263" y="2774099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CDD0275-C80A-2780-127B-4A100A06A633}"/>
              </a:ext>
            </a:extLst>
          </p:cNvPr>
          <p:cNvSpPr txBox="1"/>
          <p:nvPr/>
        </p:nvSpPr>
        <p:spPr>
          <a:xfrm>
            <a:off x="10974922" y="3274024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7635E01-8130-0755-3DD7-1023AB955570}"/>
              </a:ext>
            </a:extLst>
          </p:cNvPr>
          <p:cNvSpPr txBox="1"/>
          <p:nvPr/>
        </p:nvSpPr>
        <p:spPr>
          <a:xfrm>
            <a:off x="10874428" y="4055841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1+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6BF35A-9D24-9954-6CCF-8393DBAF4C12}"/>
              </a:ext>
            </a:extLst>
          </p:cNvPr>
          <p:cNvSpPr txBox="1"/>
          <p:nvPr/>
        </p:nvSpPr>
        <p:spPr>
          <a:xfrm>
            <a:off x="10998835" y="4561162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A63AD4-5AA6-B188-579D-0858A5367E4A}"/>
              </a:ext>
            </a:extLst>
          </p:cNvPr>
          <p:cNvSpPr txBox="1"/>
          <p:nvPr/>
        </p:nvSpPr>
        <p:spPr>
          <a:xfrm>
            <a:off x="11015289" y="5103369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70E6951-BA54-248B-B1C8-E2885907B351}"/>
              </a:ext>
            </a:extLst>
          </p:cNvPr>
          <p:cNvSpPr txBox="1"/>
          <p:nvPr/>
        </p:nvSpPr>
        <p:spPr>
          <a:xfrm>
            <a:off x="10998835" y="5556775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56E41D-2EED-1AB8-2C7B-B1E65850FE5C}"/>
              </a:ext>
            </a:extLst>
          </p:cNvPr>
          <p:cNvSpPr txBox="1"/>
          <p:nvPr/>
        </p:nvSpPr>
        <p:spPr>
          <a:xfrm>
            <a:off x="11007062" y="6021035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8598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1" grpId="0"/>
      <p:bldP spid="44" grpId="0"/>
      <p:bldP spid="45" grpId="0"/>
      <p:bldP spid="46" grpId="0"/>
      <p:bldP spid="47" grpId="0"/>
      <p:bldP spid="49" grpId="0"/>
      <p:bldP spid="50" grpId="0"/>
      <p:bldP spid="52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Teacher">
            <a:extLst>
              <a:ext uri="{FF2B5EF4-FFF2-40B4-BE49-F238E27FC236}">
                <a16:creationId xmlns:a16="http://schemas.microsoft.com/office/drawing/2014/main" id="{EA01832D-67E0-281B-D8AB-460844B648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18893" y="0"/>
            <a:ext cx="914400" cy="914400"/>
          </a:xfrm>
          <a:prstGeom prst="rect">
            <a:avLst/>
          </a:prstGeom>
        </p:spPr>
      </p:pic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AA0FA45E-B26D-B452-8C28-475485AFDE5D}"/>
              </a:ext>
            </a:extLst>
          </p:cNvPr>
          <p:cNvSpPr/>
          <p:nvPr/>
        </p:nvSpPr>
        <p:spPr>
          <a:xfrm>
            <a:off x="245639" y="847111"/>
            <a:ext cx="4367925" cy="519576"/>
          </a:xfrm>
          <a:prstGeom prst="wedgeRoundRectCallout">
            <a:avLst>
              <a:gd name="adj1" fmla="val 41068"/>
              <a:gd name="adj2" fmla="val -107064"/>
              <a:gd name="adj3" fmla="val 16667"/>
            </a:avLst>
          </a:prstGeom>
          <a:solidFill>
            <a:srgbClr val="FF4B94"/>
          </a:solidFill>
          <a:ln w="57150">
            <a:solidFill>
              <a:srgbClr val="FF4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D7D67-0354-4144-9687-63666CDEA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41" y="87041"/>
            <a:ext cx="2237996" cy="582075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Follow up 2: </a:t>
            </a:r>
            <a:endParaRPr lang="en-GB" sz="2800" dirty="0">
              <a:latin typeface="Century Gothic" panose="020B0502020202020204" pitchFamily="34" charset="0"/>
            </a:endParaRPr>
          </a:p>
        </p:txBody>
      </p:sp>
      <p:sp>
        <p:nvSpPr>
          <p:cNvPr id="33" name="Google Shape;167;p2">
            <a:extLst>
              <a:ext uri="{FF2B5EF4-FFF2-40B4-BE49-F238E27FC236}">
                <a16:creationId xmlns:a16="http://schemas.microsoft.com/office/drawing/2014/main" id="{F6EBF477-5B38-42D2-8306-ABF1F35CD572}"/>
              </a:ext>
            </a:extLst>
          </p:cNvPr>
          <p:cNvSpPr/>
          <p:nvPr/>
        </p:nvSpPr>
        <p:spPr>
          <a:xfrm>
            <a:off x="123171" y="128500"/>
            <a:ext cx="521370" cy="478471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" name="Picture 2" descr="Pen, Write, Pencil, Writing Tool, Work, Message, Blue">
            <a:extLst>
              <a:ext uri="{FF2B5EF4-FFF2-40B4-BE49-F238E27FC236}">
                <a16:creationId xmlns:a16="http://schemas.microsoft.com/office/drawing/2014/main" id="{48DC54F0-C0F0-D6AA-78B8-FAFEA5E7B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873" y="64845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74F6AEBF-2AC4-DCA8-E1E4-DEE847FD1D6E}"/>
              </a:ext>
            </a:extLst>
          </p:cNvPr>
          <p:cNvSpPr txBox="1"/>
          <p:nvPr/>
        </p:nvSpPr>
        <p:spPr>
          <a:xfrm>
            <a:off x="10895861" y="988556"/>
            <a:ext cx="126028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Arial"/>
                <a:sym typeface="Arial"/>
              </a:rPr>
              <a:t>escribir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cs typeface="Arial"/>
              <a:sym typeface="Arial"/>
            </a:endParaRPr>
          </a:p>
        </p:txBody>
      </p:sp>
      <p:graphicFrame>
        <p:nvGraphicFramePr>
          <p:cNvPr id="24" name="Table 7">
            <a:extLst>
              <a:ext uri="{FF2B5EF4-FFF2-40B4-BE49-F238E27FC236}">
                <a16:creationId xmlns:a16="http://schemas.microsoft.com/office/drawing/2014/main" id="{1D41F4BE-7532-8494-DCAD-8582BE514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70368"/>
              </p:ext>
            </p:extLst>
          </p:nvPr>
        </p:nvGraphicFramePr>
        <p:xfrm>
          <a:off x="358451" y="1618647"/>
          <a:ext cx="5390777" cy="2845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ver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una vaca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ver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ver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tres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262963"/>
                  </a:ext>
                </a:extLst>
              </a:tr>
            </a:tbl>
          </a:graphicData>
        </a:graphic>
      </p:graphicFrame>
      <p:graphicFrame>
        <p:nvGraphicFramePr>
          <p:cNvPr id="25" name="Table 7">
            <a:extLst>
              <a:ext uri="{FF2B5EF4-FFF2-40B4-BE49-F238E27FC236}">
                <a16:creationId xmlns:a16="http://schemas.microsoft.com/office/drawing/2014/main" id="{FC98C893-CB90-1EFF-88A7-F47D4CEBB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439056"/>
              </p:ext>
            </p:extLst>
          </p:nvPr>
        </p:nvGraphicFramePr>
        <p:xfrm>
          <a:off x="351761" y="4565319"/>
          <a:ext cx="5390777" cy="2134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711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ver una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vaca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tres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71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 un día de febrero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</a:tbl>
          </a:graphicData>
        </a:graphic>
      </p:graphicFrame>
      <p:graphicFrame>
        <p:nvGraphicFramePr>
          <p:cNvPr id="26" name="Table 7">
            <a:extLst>
              <a:ext uri="{FF2B5EF4-FFF2-40B4-BE49-F238E27FC236}">
                <a16:creationId xmlns:a16="http://schemas.microsoft.com/office/drawing/2014/main" id="{937947F1-A62B-2793-75A8-EB6287D23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40221"/>
              </p:ext>
            </p:extLst>
          </p:nvPr>
        </p:nvGraphicFramePr>
        <p:xfrm>
          <a:off x="6096000" y="1632335"/>
          <a:ext cx="5390777" cy="2233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5584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ver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558474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tres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558474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 un día de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febrero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  <a:tr h="558474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En un campo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verde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262963"/>
                  </a:ext>
                </a:extLst>
              </a:tr>
            </a:tbl>
          </a:graphicData>
        </a:graphic>
      </p:graphicFrame>
      <p:graphicFrame>
        <p:nvGraphicFramePr>
          <p:cNvPr id="27" name="Table 7">
            <a:extLst>
              <a:ext uri="{FF2B5EF4-FFF2-40B4-BE49-F238E27FC236}">
                <a16:creationId xmlns:a16="http://schemas.microsoft.com/office/drawing/2014/main" id="{33456CE4-80F3-C303-F496-F7708572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19246"/>
              </p:ext>
            </p:extLst>
          </p:nvPr>
        </p:nvGraphicFramePr>
        <p:xfrm>
          <a:off x="6099474" y="4031289"/>
          <a:ext cx="5390777" cy="2552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9448">
                  <a:extLst>
                    <a:ext uri="{9D8B030D-6E8A-4147-A177-3AD203B41FA5}">
                      <a16:colId xmlns:a16="http://schemas.microsoft.com/office/drawing/2014/main" val="109258039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3112580578"/>
                    </a:ext>
                  </a:extLst>
                </a:gridCol>
              </a:tblGrid>
              <a:tr h="510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Quiero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ver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una vaca colorada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574819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 las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tres</a:t>
                      </a:r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 tarde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62591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 un día de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febrero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4615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En un campo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verde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262963"/>
                  </a:ext>
                </a:extLst>
              </a:tr>
              <a:tr h="510478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 </a:t>
                      </a:r>
                      <a:r>
                        <a:rPr lang="es-E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amarillo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814048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E4D82AC6-B669-365A-9355-5512BB8B2FDA}"/>
              </a:ext>
            </a:extLst>
          </p:cNvPr>
          <p:cNvSpPr txBox="1"/>
          <p:nvPr/>
        </p:nvSpPr>
        <p:spPr>
          <a:xfrm>
            <a:off x="9462052" y="144819"/>
            <a:ext cx="1614846" cy="353943"/>
          </a:xfrm>
          <a:prstGeom prst="rect">
            <a:avLst/>
          </a:prstGeom>
          <a:solidFill>
            <a:srgbClr val="E2F0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7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propio</a:t>
            </a:r>
            <a:r>
              <a:rPr lang="en-GB" sz="17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GB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– own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B2EFB6-D36C-819D-FD3A-5A1373EC7C56}"/>
              </a:ext>
            </a:extLst>
          </p:cNvPr>
          <p:cNvSpPr txBox="1"/>
          <p:nvPr/>
        </p:nvSpPr>
        <p:spPr>
          <a:xfrm>
            <a:off x="308168" y="875030"/>
            <a:ext cx="59085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7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Escribe </a:t>
            </a:r>
            <a:r>
              <a:rPr lang="en-GB" sz="27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tu</a:t>
            </a:r>
            <a:r>
              <a:rPr lang="en-GB" sz="27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sz="27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propio</a:t>
            </a:r>
            <a:r>
              <a:rPr lang="en-GB" sz="27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sz="27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poema</a:t>
            </a:r>
            <a:r>
              <a:rPr lang="en-GB" sz="2700" b="1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kumimoji="0" lang="en-GB" sz="2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69631E-2E68-07D1-4B90-FB4D44E00C91}"/>
              </a:ext>
            </a:extLst>
          </p:cNvPr>
          <p:cNvSpPr txBox="1"/>
          <p:nvPr/>
        </p:nvSpPr>
        <p:spPr>
          <a:xfrm>
            <a:off x="5153903" y="4650371"/>
            <a:ext cx="66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1+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D60DBE-D3B3-8CAD-BC94-ED80D11BE552}"/>
              </a:ext>
            </a:extLst>
          </p:cNvPr>
          <p:cNvSpPr txBox="1"/>
          <p:nvPr/>
        </p:nvSpPr>
        <p:spPr>
          <a:xfrm>
            <a:off x="5256692" y="5327561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5FE42A-5D91-2D03-73FD-C0726A161910}"/>
              </a:ext>
            </a:extLst>
          </p:cNvPr>
          <p:cNvSpPr txBox="1"/>
          <p:nvPr/>
        </p:nvSpPr>
        <p:spPr>
          <a:xfrm>
            <a:off x="5191919" y="6034548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19FFD1-72EC-F8D8-C536-4916FFF4BF6C}"/>
              </a:ext>
            </a:extLst>
          </p:cNvPr>
          <p:cNvSpPr txBox="1"/>
          <p:nvPr/>
        </p:nvSpPr>
        <p:spPr>
          <a:xfrm>
            <a:off x="10980263" y="1678405"/>
            <a:ext cx="86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1+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745EE2-2C35-AF3B-A24B-C8514B30EE10}"/>
              </a:ext>
            </a:extLst>
          </p:cNvPr>
          <p:cNvSpPr txBox="1"/>
          <p:nvPr/>
        </p:nvSpPr>
        <p:spPr>
          <a:xfrm>
            <a:off x="11033298" y="2231053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2FB524-1F6A-DC24-A7CE-7E4675337E4E}"/>
              </a:ext>
            </a:extLst>
          </p:cNvPr>
          <p:cNvSpPr txBox="1"/>
          <p:nvPr/>
        </p:nvSpPr>
        <p:spPr>
          <a:xfrm>
            <a:off x="10980263" y="2774099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CDD0275-C80A-2780-127B-4A100A06A633}"/>
              </a:ext>
            </a:extLst>
          </p:cNvPr>
          <p:cNvSpPr txBox="1"/>
          <p:nvPr/>
        </p:nvSpPr>
        <p:spPr>
          <a:xfrm>
            <a:off x="10974922" y="3274024"/>
            <a:ext cx="5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7635E01-8130-0755-3DD7-1023AB955570}"/>
              </a:ext>
            </a:extLst>
          </p:cNvPr>
          <p:cNvSpPr txBox="1"/>
          <p:nvPr/>
        </p:nvSpPr>
        <p:spPr>
          <a:xfrm>
            <a:off x="10874428" y="4055841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1+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6BF35A-9D24-9954-6CCF-8393DBAF4C12}"/>
              </a:ext>
            </a:extLst>
          </p:cNvPr>
          <p:cNvSpPr txBox="1"/>
          <p:nvPr/>
        </p:nvSpPr>
        <p:spPr>
          <a:xfrm>
            <a:off x="10998835" y="4561162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A63AD4-5AA6-B188-579D-0858A5367E4A}"/>
              </a:ext>
            </a:extLst>
          </p:cNvPr>
          <p:cNvSpPr txBox="1"/>
          <p:nvPr/>
        </p:nvSpPr>
        <p:spPr>
          <a:xfrm>
            <a:off x="11015289" y="5103369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70E6951-BA54-248B-B1C8-E2885907B351}"/>
              </a:ext>
            </a:extLst>
          </p:cNvPr>
          <p:cNvSpPr txBox="1"/>
          <p:nvPr/>
        </p:nvSpPr>
        <p:spPr>
          <a:xfrm>
            <a:off x="10998835" y="5556775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56E41D-2EED-1AB8-2C7B-B1E65850FE5C}"/>
              </a:ext>
            </a:extLst>
          </p:cNvPr>
          <p:cNvSpPr txBox="1"/>
          <p:nvPr/>
        </p:nvSpPr>
        <p:spPr>
          <a:xfrm>
            <a:off x="11007062" y="6021035"/>
            <a:ext cx="92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3438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1" grpId="0"/>
      <p:bldP spid="44" grpId="0"/>
      <p:bldP spid="45" grpId="0"/>
      <p:bldP spid="46" grpId="0"/>
      <p:bldP spid="47" grpId="0"/>
      <p:bldP spid="49" grpId="0"/>
      <p:bldP spid="50" grpId="0"/>
      <p:bldP spid="52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19;p21" descr="background rectangle">
            <a:extLst>
              <a:ext uri="{FF2B5EF4-FFF2-40B4-BE49-F238E27FC236}">
                <a16:creationId xmlns:a16="http://schemas.microsoft.com/office/drawing/2014/main" id="{6ADDCC5E-D66B-4BFB-8CC7-7FF7A6326B2C}"/>
              </a:ext>
            </a:extLst>
          </p:cNvPr>
          <p:cNvSpPr/>
          <p:nvPr/>
        </p:nvSpPr>
        <p:spPr>
          <a:xfrm>
            <a:off x="0" y="0"/>
            <a:ext cx="4350984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20" name="Google Shape;42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54752" y="304800"/>
            <a:ext cx="4953631" cy="4247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F55C3-A2F8-4910-ADD9-148ED941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356302">
            <a:off x="187038" y="2904693"/>
            <a:ext cx="3976907" cy="1325563"/>
          </a:xfrm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</a:pPr>
            <a:r>
              <a:rPr lang="en-GB" sz="8000" b="1" dirty="0">
                <a:solidFill>
                  <a:srgbClr val="FFFFFF"/>
                </a:solidFill>
                <a:latin typeface="Segoe Print" panose="02000600000000000000" pitchFamily="2" charset="0"/>
                <a:cs typeface="Arial" panose="020B0604020202020204" pitchFamily="34" charset="0"/>
                <a:sym typeface="Arial"/>
              </a:rPr>
              <a:t>¡</a:t>
            </a:r>
            <a:r>
              <a:rPr lang="en-GB" sz="8000" b="1" dirty="0" err="1">
                <a:solidFill>
                  <a:srgbClr val="FFFFFF"/>
                </a:solidFill>
                <a:latin typeface="Segoe Print" panose="02000600000000000000" pitchFamily="2" charset="0"/>
                <a:cs typeface="Arial" panose="020B0604020202020204" pitchFamily="34" charset="0"/>
                <a:sym typeface="Arial"/>
              </a:rPr>
              <a:t>adiós</a:t>
            </a:r>
            <a:r>
              <a:rPr lang="en-GB" sz="8000" b="1" dirty="0">
                <a:solidFill>
                  <a:srgbClr val="FFFFFF"/>
                </a:solidFill>
                <a:latin typeface="Segoe Print" panose="02000600000000000000" pitchFamily="2" charset="0"/>
                <a:cs typeface="Arial" panose="020B0604020202020204" pitchFamily="34" charset="0"/>
                <a:sym typeface="Arial"/>
              </a:rPr>
              <a:t>!</a:t>
            </a:r>
            <a:endParaRPr lang="en-GB" dirty="0"/>
          </a:p>
        </p:txBody>
      </p:sp>
      <p:sp>
        <p:nvSpPr>
          <p:cNvPr id="7" name="Google Shape;421;p21">
            <a:extLst>
              <a:ext uri="{FF2B5EF4-FFF2-40B4-BE49-F238E27FC236}">
                <a16:creationId xmlns:a16="http://schemas.microsoft.com/office/drawing/2014/main" id="{C56FA95A-3C48-4E74-BF3B-4E41A382A86D}"/>
              </a:ext>
            </a:extLst>
          </p:cNvPr>
          <p:cNvSpPr/>
          <p:nvPr/>
        </p:nvSpPr>
        <p:spPr>
          <a:xfrm>
            <a:off x="6215144" y="5128536"/>
            <a:ext cx="5955117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33"/>
              </a:buClr>
              <a:buSzPts val="9600"/>
              <a:buFont typeface="Arial"/>
              <a:buNone/>
            </a:pPr>
            <a:r>
              <a:rPr lang="en-GB" sz="9600" b="1" i="0" u="none" strike="noStrike" cap="none" dirty="0" err="1">
                <a:solidFill>
                  <a:srgbClr val="0070C0"/>
                </a:solidFill>
                <a:latin typeface="Modern Love" panose="04090805081005020601" pitchFamily="82" charset="0"/>
                <a:ea typeface="Arial"/>
                <a:cs typeface="Aharoni" panose="02010803020104030203" pitchFamily="2" charset="-79"/>
                <a:sym typeface="Arial"/>
              </a:rPr>
              <a:t>azul</a:t>
            </a:r>
            <a:endParaRPr dirty="0">
              <a:solidFill>
                <a:srgbClr val="0070C0"/>
              </a:solidFill>
              <a:latin typeface="Modern Love" panose="04090805081005020601" pitchFamily="82" charset="0"/>
              <a:cs typeface="Aharoni" panose="02010803020104030203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6124</TotalTime>
  <Words>615</Words>
  <Application>Microsoft Office PowerPoint</Application>
  <PresentationFormat>Widescreen</PresentationFormat>
  <Paragraphs>120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docs-Century Gothic</vt:lpstr>
      <vt:lpstr>Modern Love</vt:lpstr>
      <vt:lpstr>Segoe Print</vt:lpstr>
      <vt:lpstr>Office Theme</vt:lpstr>
      <vt:lpstr>Quiero ver una vaca</vt:lpstr>
      <vt:lpstr>Follow up 1: </vt:lpstr>
      <vt:lpstr>Follow up 2: </vt:lpstr>
      <vt:lpstr>¡adiós!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Saying what me and others do</dc:title>
  <dc:creator>Paula Vázquez-Valero</dc:creator>
  <cp:lastModifiedBy>Rachel Hawkes</cp:lastModifiedBy>
  <cp:revision>51</cp:revision>
  <dcterms:created xsi:type="dcterms:W3CDTF">2022-01-14T14:50:57Z</dcterms:created>
  <dcterms:modified xsi:type="dcterms:W3CDTF">2024-02-27T10:47:19Z</dcterms:modified>
</cp:coreProperties>
</file>