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86" r:id="rId2"/>
    <p:sldId id="477" r:id="rId3"/>
    <p:sldId id="398" r:id="rId4"/>
    <p:sldId id="393" r:id="rId5"/>
    <p:sldId id="394" r:id="rId6"/>
    <p:sldId id="378" r:id="rId7"/>
    <p:sldId id="395" r:id="rId8"/>
    <p:sldId id="396" r:id="rId9"/>
    <p:sldId id="397" r:id="rId10"/>
    <p:sldId id="487" r:id="rId11"/>
    <p:sldId id="488" r:id="rId12"/>
    <p:sldId id="276" r:id="rId13"/>
    <p:sldId id="4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EEAF6"/>
    <a:srgbClr val="FEB4B4"/>
    <a:srgbClr val="FE7E7E"/>
    <a:srgbClr val="FF99FF"/>
    <a:srgbClr val="65A270"/>
    <a:srgbClr val="79DD79"/>
    <a:srgbClr val="91EAD2"/>
    <a:srgbClr val="C1E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54168-424C-4C1F-8AF0-3596F8F81459}" v="33" dt="2023-07-06T12:12:16.1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66392" autoAdjust="0"/>
  </p:normalViewPr>
  <p:slideViewPr>
    <p:cSldViewPr snapToGrid="0">
      <p:cViewPr varScale="1">
        <p:scale>
          <a:sx n="54" d="100"/>
          <a:sy n="54" d="100"/>
        </p:scale>
        <p:origin x="96" y="67"/>
      </p:cViewPr>
      <p:guideLst/>
    </p:cSldViewPr>
  </p:slideViewPr>
  <p:outlineViewPr>
    <p:cViewPr>
      <p:scale>
        <a:sx n="33" d="100"/>
        <a:sy n="33" d="100"/>
      </p:scale>
      <p:origin x="0" y="-6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2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LDP (www.ldpedagogy.org). All additional pictures selected from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2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2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available under a Creative Commons license, no attribution required.</a:t>
            </a:r>
            <a:endParaRPr lang="en-GB" sz="2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2000" b="0" strike="noStrike" spc="-1" dirty="0">
              <a:latin typeface="Arial"/>
            </a:endParaRPr>
          </a:p>
          <a:p>
            <a:r>
              <a:rPr lang="en-GB" sz="2000" b="0" strike="noStrike" spc="-1" dirty="0">
                <a:latin typeface="Arial"/>
              </a:rPr>
              <a:t>This lesson contains phonics read aloud and transcription assessments to check progress in SSC (sound-symbol correspondences) introduced and practised this year and in years 3 and 4.</a:t>
            </a:r>
          </a:p>
          <a:p>
            <a:endParaRPr lang="en-GB" sz="2000" b="0" strike="noStrike" spc="-1" baseline="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Total marks available: 28 (14 read aloud, 14 transcription).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/>
          </a:p>
          <a:p>
            <a:pPr marL="0" indent="-216000">
              <a:lnSpc>
                <a:spcPct val="100000"/>
              </a:lnSpc>
            </a:pPr>
            <a:br>
              <a:rPr lang="en-GB" sz="1800" b="0" strike="noStrike" spc="-1" dirty="0">
                <a:latin typeface="Arial"/>
              </a:rPr>
            </a:b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Dictation [14 points]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0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Dictation answers and English sentence translations for information [14 points]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4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4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48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5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9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8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 [14 points]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7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4.png"/><Relationship Id="rId5" Type="http://schemas.openxmlformats.org/officeDocument/2006/relationships/audio" Target="../media/audio17.wav"/><Relationship Id="rId10" Type="http://schemas.openxmlformats.org/officeDocument/2006/relationships/image" Target="../media/image23.png"/><Relationship Id="rId4" Type="http://schemas.openxmlformats.org/officeDocument/2006/relationships/audio" Target="../media/audio16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195554"/>
            <a:ext cx="6040253" cy="5179333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617" y="683158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78320" y="138545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/>
        </p:nvGraphicFramePr>
        <p:xfrm>
          <a:off x="343106" y="1076990"/>
          <a:ext cx="4422858" cy="5270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6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tor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irco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9294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bi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al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</a:t>
                      </a:r>
                      <a:r>
                        <a:rPr lang="en-GB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76076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feste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ñ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ir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eposo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quí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mico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catálogo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portada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mostrador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nzo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ao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s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261461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C9CFA3-5082-45DE-B258-3BB6A1DEA3E2}"/>
              </a:ext>
            </a:extLst>
          </p:cNvPr>
          <p:cNvSpPr txBox="1"/>
          <p:nvPr/>
        </p:nvSpPr>
        <p:spPr>
          <a:xfrm>
            <a:off x="6015250" y="287452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D901835-1733-4BB0-BEF7-453E6E970D41}"/>
              </a:ext>
            </a:extLst>
          </p:cNvPr>
          <p:cNvGraphicFramePr>
            <a:graphicFrameLocks noGrp="1"/>
          </p:cNvGraphicFramePr>
          <p:nvPr/>
        </p:nvGraphicFramePr>
        <p:xfrm>
          <a:off x="6015250" y="1076989"/>
          <a:ext cx="4422858" cy="5270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6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1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tor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irco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9294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bi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al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</a:t>
                      </a:r>
                      <a:r>
                        <a:rPr lang="en-GB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76076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feste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ar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ñ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ir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eposo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quí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mico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catálogo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portada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mostrador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nzo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51395">
                <a:tc>
                  <a:txBody>
                    <a:bodyPr/>
                    <a:lstStyle/>
                    <a:p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6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ao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s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09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908D1-2F79-41C3-BA34-C00817C6A798}"/>
              </a:ext>
            </a:extLst>
          </p:cNvPr>
          <p:cNvSpPr txBox="1"/>
          <p:nvPr/>
        </p:nvSpPr>
        <p:spPr>
          <a:xfrm>
            <a:off x="6375173" y="13707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uliana  vive en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mbaya. [2]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AEDFB7-4B85-4F9A-B29F-3ACEEB6888AB}"/>
              </a:ext>
            </a:extLst>
          </p:cNvPr>
          <p:cNvSpPr txBox="1"/>
          <p:nvPr/>
        </p:nvSpPr>
        <p:spPr>
          <a:xfrm>
            <a:off x="6434450" y="23711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ltiva  u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 pre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osas. [3]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FBD84E-55E3-4559-972A-68ADAFC5C98D}"/>
              </a:ext>
            </a:extLst>
          </p:cNvPr>
          <p:cNvSpPr txBox="1"/>
          <p:nvPr/>
        </p:nvSpPr>
        <p:spPr>
          <a:xfrm>
            <a:off x="6434450" y="32674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ardi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es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  pero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umbona. [3]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3D81AF-9445-404F-BF88-E5E87094ECF1}"/>
              </a:ext>
            </a:extLst>
          </p:cNvPr>
          <p:cNvSpPr txBox="1"/>
          <p:nvPr/>
        </p:nvSpPr>
        <p:spPr>
          <a:xfrm>
            <a:off x="6434450" y="429277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  comer   nue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 y 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_dores. [3]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4170A6-9112-49D3-AFE8-FF4569A9F423}"/>
              </a:ext>
            </a:extLst>
          </p:cNvPr>
          <p:cNvSpPr txBox="1"/>
          <p:nvPr/>
        </p:nvSpPr>
        <p:spPr>
          <a:xfrm>
            <a:off x="6373756" y="5019503"/>
            <a:ext cx="5427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El canto del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ión es aleg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y melod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so. [3]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A picture containing drawing, bird, beak, sketch&#10;&#10;Description automatically generated">
            <a:extLst>
              <a:ext uri="{FF2B5EF4-FFF2-40B4-BE49-F238E27FC236}">
                <a16:creationId xmlns:a16="http://schemas.microsoft.com/office/drawing/2014/main" id="{CA44ED41-6E60-4D18-8520-1ED2A73C5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23" y="5948544"/>
            <a:ext cx="667389" cy="72641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66626-119C-463B-BD9D-616B4C94B2BB}"/>
              </a:ext>
            </a:extLst>
          </p:cNvPr>
          <p:cNvGrpSpPr/>
          <p:nvPr/>
        </p:nvGrpSpPr>
        <p:grpSpPr>
          <a:xfrm>
            <a:off x="7535807" y="5805139"/>
            <a:ext cx="942330" cy="299959"/>
            <a:chOff x="1410892" y="5732943"/>
            <a:chExt cx="942330" cy="299959"/>
          </a:xfrm>
        </p:grpSpPr>
        <p:pic>
          <p:nvPicPr>
            <p:cNvPr id="34" name="Picture 33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F2932D22-FBAF-4E83-9311-EE7AB081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099" y="5798742"/>
              <a:ext cx="206070" cy="226996"/>
            </a:xfrm>
            <a:prstGeom prst="rect">
              <a:avLst/>
            </a:prstGeom>
          </p:spPr>
        </p:pic>
        <p:pic>
          <p:nvPicPr>
            <p:cNvPr id="35" name="Picture 34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C55D3961-F714-4ECE-84C1-31C2D57E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892" y="5824831"/>
              <a:ext cx="111513" cy="208071"/>
            </a:xfrm>
            <a:prstGeom prst="rect">
              <a:avLst/>
            </a:prstGeom>
          </p:spPr>
        </p:pic>
        <p:pic>
          <p:nvPicPr>
            <p:cNvPr id="36" name="Picture 35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5A152768-DCDC-476D-B726-B10C007C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40" y="5798742"/>
              <a:ext cx="111513" cy="208071"/>
            </a:xfrm>
            <a:prstGeom prst="rect">
              <a:avLst/>
            </a:prstGeom>
          </p:spPr>
        </p:pic>
        <p:pic>
          <p:nvPicPr>
            <p:cNvPr id="37" name="Picture 36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24AC6B84-F28B-44BB-892F-1C7508D93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285" y="5732943"/>
              <a:ext cx="111513" cy="208071"/>
            </a:xfrm>
            <a:prstGeom prst="rect">
              <a:avLst/>
            </a:prstGeom>
          </p:spPr>
        </p:pic>
        <p:pic>
          <p:nvPicPr>
            <p:cNvPr id="38" name="Picture 37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7EAE711B-D386-4CB8-AAD2-B65BFCE3B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152" y="5770163"/>
              <a:ext cx="206070" cy="226996"/>
            </a:xfrm>
            <a:prstGeom prst="rect">
              <a:avLst/>
            </a:prstGeom>
          </p:spPr>
        </p:pic>
      </p:grpSp>
      <p:pic>
        <p:nvPicPr>
          <p:cNvPr id="39" name="Picture 38" descr="A cartoon of a squirrel&#10;&#10;Description automatically generated with medium confidence">
            <a:extLst>
              <a:ext uri="{FF2B5EF4-FFF2-40B4-BE49-F238E27FC236}">
                <a16:creationId xmlns:a16="http://schemas.microsoft.com/office/drawing/2014/main" id="{60262C73-5B8D-4FC8-9408-861737224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181" y="3642436"/>
            <a:ext cx="619828" cy="647454"/>
          </a:xfrm>
          <a:prstGeom prst="rect">
            <a:avLst/>
          </a:prstGeom>
        </p:spPr>
      </p:pic>
      <p:pic>
        <p:nvPicPr>
          <p:cNvPr id="40" name="Picture 39" descr="A picture containing sketch, child art, art, illustration&#10;&#10;Description automatically generated">
            <a:extLst>
              <a:ext uri="{FF2B5EF4-FFF2-40B4-BE49-F238E27FC236}">
                <a16:creationId xmlns:a16="http://schemas.microsoft.com/office/drawing/2014/main" id="{71AECF8F-BBC4-4DAF-9436-D5F478BB9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700" y="1599138"/>
            <a:ext cx="1122962" cy="1480650"/>
          </a:xfrm>
          <a:prstGeom prst="rect">
            <a:avLst/>
          </a:prstGeom>
        </p:spPr>
      </p:pic>
      <p:pic>
        <p:nvPicPr>
          <p:cNvPr id="43" name="Google Shape;221;p10">
            <a:extLst>
              <a:ext uri="{FF2B5EF4-FFF2-40B4-BE49-F238E27FC236}">
                <a16:creationId xmlns:a16="http://schemas.microsoft.com/office/drawing/2014/main" id="{91DD7A0F-9FF2-4FC7-B699-8F51690C61B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74673" y="188767"/>
            <a:ext cx="939231" cy="94782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9A0F8FB3-03B0-40E9-A112-F42D4A03CD82}"/>
              </a:ext>
            </a:extLst>
          </p:cNvPr>
          <p:cNvSpPr txBox="1">
            <a:spLocks/>
          </p:cNvSpPr>
          <p:nvPr/>
        </p:nvSpPr>
        <p:spPr>
          <a:xfrm>
            <a:off x="7745295" y="1008880"/>
            <a:ext cx="1168609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C2A8D5B1-DE36-46C0-8F5A-9D3838EE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014" y="995914"/>
            <a:ext cx="1429406" cy="329508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2" descr="Pen, Write, Pencil, Writing Tool, Work, Message, Blue">
            <a:extLst>
              <a:ext uri="{FF2B5EF4-FFF2-40B4-BE49-F238E27FC236}">
                <a16:creationId xmlns:a16="http://schemas.microsoft.com/office/drawing/2014/main" id="{35458311-1529-417E-89C7-5C82691A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08" y="407859"/>
            <a:ext cx="530951" cy="5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le 3">
            <a:extLst>
              <a:ext uri="{FF2B5EF4-FFF2-40B4-BE49-F238E27FC236}">
                <a16:creationId xmlns:a16="http://schemas.microsoft.com/office/drawing/2014/main" id="{B6D32D89-06BF-40CF-A16F-10247ADC2A06}"/>
              </a:ext>
            </a:extLst>
          </p:cNvPr>
          <p:cNvSpPr txBox="1">
            <a:spLocks/>
          </p:cNvSpPr>
          <p:nvPr/>
        </p:nvSpPr>
        <p:spPr>
          <a:xfrm>
            <a:off x="9049680" y="1008157"/>
            <a:ext cx="1122962" cy="31798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3DDFF7C-5E46-419C-AA01-2CFB4FA849EB}"/>
              </a:ext>
            </a:extLst>
          </p:cNvPr>
          <p:cNvSpPr/>
          <p:nvPr/>
        </p:nvSpPr>
        <p:spPr>
          <a:xfrm>
            <a:off x="106049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3DB0CD-DE3F-4F14-9382-1A59340E19CA}"/>
              </a:ext>
            </a:extLst>
          </p:cNvPr>
          <p:cNvSpPr txBox="1"/>
          <p:nvPr/>
        </p:nvSpPr>
        <p:spPr>
          <a:xfrm>
            <a:off x="167508" y="13707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uliana  vive en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mbaya. [2]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39512E-952C-4264-A601-0ABAFCA41768}"/>
              </a:ext>
            </a:extLst>
          </p:cNvPr>
          <p:cNvSpPr txBox="1"/>
          <p:nvPr/>
        </p:nvSpPr>
        <p:spPr>
          <a:xfrm>
            <a:off x="226785" y="23711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ltiva  u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 pre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osas. [3]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4B502C-7B79-4B9F-AEE2-E46F388273EA}"/>
              </a:ext>
            </a:extLst>
          </p:cNvPr>
          <p:cNvSpPr txBox="1"/>
          <p:nvPr/>
        </p:nvSpPr>
        <p:spPr>
          <a:xfrm>
            <a:off x="226785" y="32674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ardi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es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  pero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umbona. [3]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BD7FE4-8F62-4D97-83C1-8AE639184C3B}"/>
              </a:ext>
            </a:extLst>
          </p:cNvPr>
          <p:cNvSpPr txBox="1"/>
          <p:nvPr/>
        </p:nvSpPr>
        <p:spPr>
          <a:xfrm>
            <a:off x="226785" y="429277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  comer   nue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 y 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_dores. [3]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8CFBB5-2927-48E4-8CC5-42B7F1A86A06}"/>
              </a:ext>
            </a:extLst>
          </p:cNvPr>
          <p:cNvSpPr txBox="1"/>
          <p:nvPr/>
        </p:nvSpPr>
        <p:spPr>
          <a:xfrm>
            <a:off x="166091" y="5019503"/>
            <a:ext cx="5427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El canto del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ión es aleg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y melod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_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so. [3]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 descr="A picture containing drawing, bird, beak, sketch&#10;&#10;Description automatically generated">
            <a:extLst>
              <a:ext uri="{FF2B5EF4-FFF2-40B4-BE49-F238E27FC236}">
                <a16:creationId xmlns:a16="http://schemas.microsoft.com/office/drawing/2014/main" id="{BD872D33-E5C5-4625-B79D-0461A8367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8" y="5948544"/>
            <a:ext cx="667389" cy="72641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10556EE-E6B6-436A-BD01-5EC643420939}"/>
              </a:ext>
            </a:extLst>
          </p:cNvPr>
          <p:cNvGrpSpPr/>
          <p:nvPr/>
        </p:nvGrpSpPr>
        <p:grpSpPr>
          <a:xfrm>
            <a:off x="1328142" y="5805139"/>
            <a:ext cx="942330" cy="299959"/>
            <a:chOff x="1410892" y="5732943"/>
            <a:chExt cx="942330" cy="299959"/>
          </a:xfrm>
        </p:grpSpPr>
        <p:pic>
          <p:nvPicPr>
            <p:cNvPr id="59" name="Picture 58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A4F93A94-1DB0-41FC-BE86-0DA5F8DA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099" y="5798742"/>
              <a:ext cx="206070" cy="226996"/>
            </a:xfrm>
            <a:prstGeom prst="rect">
              <a:avLst/>
            </a:prstGeom>
          </p:spPr>
        </p:pic>
        <p:pic>
          <p:nvPicPr>
            <p:cNvPr id="60" name="Picture 59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5CD45EF7-13EB-4D36-A6D4-77CE4E2A6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892" y="5824831"/>
              <a:ext cx="111513" cy="208071"/>
            </a:xfrm>
            <a:prstGeom prst="rect">
              <a:avLst/>
            </a:prstGeom>
          </p:spPr>
        </p:pic>
        <p:pic>
          <p:nvPicPr>
            <p:cNvPr id="61" name="Picture 60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461556B5-4684-4345-990B-6A9ECFD5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40" y="5798742"/>
              <a:ext cx="111513" cy="208071"/>
            </a:xfrm>
            <a:prstGeom prst="rect">
              <a:avLst/>
            </a:prstGeom>
          </p:spPr>
        </p:pic>
        <p:pic>
          <p:nvPicPr>
            <p:cNvPr id="62" name="Picture 61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AB36B2BD-3B2E-4ED6-B29D-8D8B2CC5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285" y="5732943"/>
              <a:ext cx="111513" cy="208071"/>
            </a:xfrm>
            <a:prstGeom prst="rect">
              <a:avLst/>
            </a:prstGeom>
          </p:spPr>
        </p:pic>
        <p:pic>
          <p:nvPicPr>
            <p:cNvPr id="63" name="Picture 62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B9B72998-89E1-4E07-BA95-0A853408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152" y="5770163"/>
              <a:ext cx="206070" cy="226996"/>
            </a:xfrm>
            <a:prstGeom prst="rect">
              <a:avLst/>
            </a:prstGeom>
          </p:spPr>
        </p:pic>
      </p:grpSp>
      <p:pic>
        <p:nvPicPr>
          <p:cNvPr id="64" name="Picture 63" descr="A cartoon of a squirrel&#10;&#10;Description automatically generated with medium confidence">
            <a:extLst>
              <a:ext uri="{FF2B5EF4-FFF2-40B4-BE49-F238E27FC236}">
                <a16:creationId xmlns:a16="http://schemas.microsoft.com/office/drawing/2014/main" id="{1B6F6A72-E649-4EE6-A38B-774FA8B6B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16" y="3642436"/>
            <a:ext cx="619828" cy="647454"/>
          </a:xfrm>
          <a:prstGeom prst="rect">
            <a:avLst/>
          </a:prstGeom>
        </p:spPr>
      </p:pic>
      <p:pic>
        <p:nvPicPr>
          <p:cNvPr id="65" name="Picture 64" descr="A picture containing sketch, child art, art, illustration&#10;&#10;Description automatically generated">
            <a:extLst>
              <a:ext uri="{FF2B5EF4-FFF2-40B4-BE49-F238E27FC236}">
                <a16:creationId xmlns:a16="http://schemas.microsoft.com/office/drawing/2014/main" id="{97D430A3-7D62-40CF-968F-EAE9E320B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35" y="1599138"/>
            <a:ext cx="1122962" cy="1480650"/>
          </a:xfrm>
          <a:prstGeom prst="rect">
            <a:avLst/>
          </a:prstGeom>
        </p:spPr>
      </p:pic>
      <p:pic>
        <p:nvPicPr>
          <p:cNvPr id="66" name="Google Shape;221;p10">
            <a:extLst>
              <a:ext uri="{FF2B5EF4-FFF2-40B4-BE49-F238E27FC236}">
                <a16:creationId xmlns:a16="http://schemas.microsoft.com/office/drawing/2014/main" id="{3DF2D0C8-6ABD-4630-A946-19A234CF4C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7008" y="188767"/>
            <a:ext cx="939231" cy="94782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F331F4C7-7DB1-4D86-9089-2A060162D35F}"/>
              </a:ext>
            </a:extLst>
          </p:cNvPr>
          <p:cNvSpPr txBox="1">
            <a:spLocks/>
          </p:cNvSpPr>
          <p:nvPr/>
        </p:nvSpPr>
        <p:spPr>
          <a:xfrm>
            <a:off x="1537630" y="1008880"/>
            <a:ext cx="1168609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itle 40">
            <a:extLst>
              <a:ext uri="{FF2B5EF4-FFF2-40B4-BE49-F238E27FC236}">
                <a16:creationId xmlns:a16="http://schemas.microsoft.com/office/drawing/2014/main" id="{8DB82C00-00B7-4A56-B796-AE72E3542C0A}"/>
              </a:ext>
            </a:extLst>
          </p:cNvPr>
          <p:cNvSpPr txBox="1">
            <a:spLocks/>
          </p:cNvSpPr>
          <p:nvPr/>
        </p:nvSpPr>
        <p:spPr>
          <a:xfrm>
            <a:off x="1500349" y="995914"/>
            <a:ext cx="1429406" cy="329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9" name="Picture 2" descr="Pen, Write, Pencil, Writing Tool, Work, Message, Blue">
            <a:extLst>
              <a:ext uri="{FF2B5EF4-FFF2-40B4-BE49-F238E27FC236}">
                <a16:creationId xmlns:a16="http://schemas.microsoft.com/office/drawing/2014/main" id="{31AABC04-4B8D-4896-B515-FCC0F940B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43" y="407859"/>
            <a:ext cx="530951" cy="5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itle 3">
            <a:extLst>
              <a:ext uri="{FF2B5EF4-FFF2-40B4-BE49-F238E27FC236}">
                <a16:creationId xmlns:a16="http://schemas.microsoft.com/office/drawing/2014/main" id="{46EFB606-530B-44C4-8866-3A100A3698A6}"/>
              </a:ext>
            </a:extLst>
          </p:cNvPr>
          <p:cNvSpPr txBox="1">
            <a:spLocks/>
          </p:cNvSpPr>
          <p:nvPr/>
        </p:nvSpPr>
        <p:spPr>
          <a:xfrm>
            <a:off x="2842015" y="1008157"/>
            <a:ext cx="1122962" cy="31798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2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05868" y="2766217"/>
            <a:ext cx="3976907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6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Felices</a:t>
            </a:r>
            <a:b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</a:br>
            <a: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fiestas!</a:t>
            </a:r>
            <a:endParaRPr lang="en-GB" sz="3200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  <p:pic>
        <p:nvPicPr>
          <p:cNvPr id="26" name="Picture 25" descr="A picture containing yellow, circle, design, illustration&#10;&#10;Description automatically generated">
            <a:extLst>
              <a:ext uri="{FF2B5EF4-FFF2-40B4-BE49-F238E27FC236}">
                <a16:creationId xmlns:a16="http://schemas.microsoft.com/office/drawing/2014/main" id="{7D087695-6A71-4C2C-9D6F-5DA546E02A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67" y="642514"/>
            <a:ext cx="2018661" cy="20186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hlinkClick r:id="" action="ppaction://noaction">
              <a:snd r:embed="rId3" name="21.wav"/>
            </a:hlinkClick>
            <a:extLst>
              <a:ext uri="{FF2B5EF4-FFF2-40B4-BE49-F238E27FC236}">
                <a16:creationId xmlns:a16="http://schemas.microsoft.com/office/drawing/2014/main" id="{B334B902-A613-4459-86D8-DA01E8587BE6}"/>
              </a:ext>
            </a:extLst>
          </p:cNvPr>
          <p:cNvSpPr txBox="1"/>
          <p:nvPr/>
        </p:nvSpPr>
        <p:spPr>
          <a:xfrm>
            <a:off x="339103" y="1393325"/>
            <a:ext cx="5923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uliana vive en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mbaya. [2]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4" name="22.wav"/>
            </a:hlinkClick>
            <a:extLst>
              <a:ext uri="{FF2B5EF4-FFF2-40B4-BE49-F238E27FC236}">
                <a16:creationId xmlns:a16="http://schemas.microsoft.com/office/drawing/2014/main" id="{109C0FCF-46F4-4A5F-A48E-94A25CB636B9}"/>
              </a:ext>
            </a:extLst>
          </p:cNvPr>
          <p:cNvSpPr txBox="1"/>
          <p:nvPr/>
        </p:nvSpPr>
        <p:spPr>
          <a:xfrm>
            <a:off x="339103" y="2337052"/>
            <a:ext cx="5923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ltiva u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ñ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pre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osas. [3]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" action="ppaction://noaction">
              <a:snd r:embed="rId5" name="23.wav"/>
            </a:hlinkClick>
            <a:extLst>
              <a:ext uri="{FF2B5EF4-FFF2-40B4-BE49-F238E27FC236}">
                <a16:creationId xmlns:a16="http://schemas.microsoft.com/office/drawing/2014/main" id="{00616AC2-FD71-498D-912C-7D308CE6801C}"/>
              </a:ext>
            </a:extLst>
          </p:cNvPr>
          <p:cNvSpPr txBox="1"/>
          <p:nvPr/>
        </p:nvSpPr>
        <p:spPr>
          <a:xfrm>
            <a:off x="315126" y="3270136"/>
            <a:ext cx="5923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ardi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 pero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umbona. [3]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" action="ppaction://noaction">
              <a:snd r:embed="rId6" name="24.wav"/>
            </a:hlinkClick>
            <a:extLst>
              <a:ext uri="{FF2B5EF4-FFF2-40B4-BE49-F238E27FC236}">
                <a16:creationId xmlns:a16="http://schemas.microsoft.com/office/drawing/2014/main" id="{31F4426F-AEBD-470E-87DD-9969CCC15ED9}"/>
              </a:ext>
            </a:extLst>
          </p:cNvPr>
          <p:cNvSpPr txBox="1"/>
          <p:nvPr/>
        </p:nvSpPr>
        <p:spPr>
          <a:xfrm>
            <a:off x="315126" y="4225216"/>
            <a:ext cx="5923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comer nue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dores. [3]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" action="ppaction://noaction">
              <a:snd r:embed="rId7" name="25.wav"/>
            </a:hlinkClick>
            <a:extLst>
              <a:ext uri="{FF2B5EF4-FFF2-40B4-BE49-F238E27FC236}">
                <a16:creationId xmlns:a16="http://schemas.microsoft.com/office/drawing/2014/main" id="{9186AC66-EB24-4C82-999E-9F6CCB6576B0}"/>
              </a:ext>
            </a:extLst>
          </p:cNvPr>
          <p:cNvSpPr txBox="1"/>
          <p:nvPr/>
        </p:nvSpPr>
        <p:spPr>
          <a:xfrm>
            <a:off x="278410" y="5018352"/>
            <a:ext cx="5706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El canto del 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ión es aleg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y melod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</a:t>
            </a: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so. [3]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908D1-2F79-41C3-BA34-C00817C6A798}"/>
              </a:ext>
            </a:extLst>
          </p:cNvPr>
          <p:cNvSpPr txBox="1"/>
          <p:nvPr/>
        </p:nvSpPr>
        <p:spPr>
          <a:xfrm>
            <a:off x="6375173" y="13707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Juliana lives in Quimbaya.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ketch, child art, art, illustration&#10;&#10;Description automatically generated">
            <a:extLst>
              <a:ext uri="{FF2B5EF4-FFF2-40B4-BE49-F238E27FC236}">
                <a16:creationId xmlns:a16="http://schemas.microsoft.com/office/drawing/2014/main" id="{E7F57FFE-3172-4EA1-9201-9CA8D74E8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39" y="1593380"/>
            <a:ext cx="1122962" cy="1480650"/>
          </a:xfrm>
          <a:prstGeom prst="rect">
            <a:avLst/>
          </a:prstGeom>
        </p:spPr>
      </p:pic>
      <p:pic>
        <p:nvPicPr>
          <p:cNvPr id="7" name="Picture 6" descr="A cartoon of a squirrel&#10;&#10;Description automatically generated with medium confidence">
            <a:extLst>
              <a:ext uri="{FF2B5EF4-FFF2-40B4-BE49-F238E27FC236}">
                <a16:creationId xmlns:a16="http://schemas.microsoft.com/office/drawing/2014/main" id="{0DF82708-DAC8-4375-AFEA-78BDCFC14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17" y="3581733"/>
            <a:ext cx="921984" cy="963077"/>
          </a:xfrm>
          <a:prstGeom prst="rect">
            <a:avLst/>
          </a:prstGeom>
        </p:spPr>
      </p:pic>
      <p:pic>
        <p:nvPicPr>
          <p:cNvPr id="12" name="Picture 11" descr="A picture containing drawing, bird, beak, sketch&#10;&#10;Description automatically generated">
            <a:extLst>
              <a:ext uri="{FF2B5EF4-FFF2-40B4-BE49-F238E27FC236}">
                <a16:creationId xmlns:a16="http://schemas.microsoft.com/office/drawing/2014/main" id="{8CC8C432-871C-467C-B9D6-94EA24082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2" y="6006813"/>
            <a:ext cx="667389" cy="7264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A5A6E-C4A6-463E-A710-DDC08D69E69E}"/>
              </a:ext>
            </a:extLst>
          </p:cNvPr>
          <p:cNvGrpSpPr/>
          <p:nvPr/>
        </p:nvGrpSpPr>
        <p:grpSpPr>
          <a:xfrm>
            <a:off x="1325276" y="5863408"/>
            <a:ext cx="942330" cy="299959"/>
            <a:chOff x="1410892" y="5732943"/>
            <a:chExt cx="942330" cy="299959"/>
          </a:xfrm>
        </p:grpSpPr>
        <p:pic>
          <p:nvPicPr>
            <p:cNvPr id="14" name="Picture 13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B1163E62-496A-439B-A86C-B6184AC14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099" y="5798742"/>
              <a:ext cx="206070" cy="226996"/>
            </a:xfrm>
            <a:prstGeom prst="rect">
              <a:avLst/>
            </a:prstGeom>
          </p:spPr>
        </p:pic>
        <p:pic>
          <p:nvPicPr>
            <p:cNvPr id="26" name="Picture 25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759A8DF0-806E-4726-A28D-C02E85BF9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892" y="5824831"/>
              <a:ext cx="111513" cy="208071"/>
            </a:xfrm>
            <a:prstGeom prst="rect">
              <a:avLst/>
            </a:prstGeom>
          </p:spPr>
        </p:pic>
        <p:pic>
          <p:nvPicPr>
            <p:cNvPr id="28" name="Picture 27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0B226E93-3EC0-412E-9C2B-F44930044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40" y="5798742"/>
              <a:ext cx="111513" cy="208071"/>
            </a:xfrm>
            <a:prstGeom prst="rect">
              <a:avLst/>
            </a:prstGeom>
          </p:spPr>
        </p:pic>
        <p:pic>
          <p:nvPicPr>
            <p:cNvPr id="29" name="Picture 28" descr="A picture containing black, darkness, space, night&#10;&#10;Description automatically generated">
              <a:extLst>
                <a:ext uri="{FF2B5EF4-FFF2-40B4-BE49-F238E27FC236}">
                  <a16:creationId xmlns:a16="http://schemas.microsoft.com/office/drawing/2014/main" id="{679F087A-6540-42B2-88F8-288EC14C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285" y="5732943"/>
              <a:ext cx="111513" cy="208071"/>
            </a:xfrm>
            <a:prstGeom prst="rect">
              <a:avLst/>
            </a:prstGeom>
          </p:spPr>
        </p:pic>
        <p:pic>
          <p:nvPicPr>
            <p:cNvPr id="30" name="Picture 29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DCE74F8B-37BA-40BE-A853-3A2E87A2A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152" y="5770163"/>
              <a:ext cx="206070" cy="226996"/>
            </a:xfrm>
            <a:prstGeom prst="rect">
              <a:avLst/>
            </a:prstGeom>
          </p:spPr>
        </p:pic>
      </p:grpSp>
      <p:pic>
        <p:nvPicPr>
          <p:cNvPr id="43" name="Google Shape;221;p10">
            <a:extLst>
              <a:ext uri="{FF2B5EF4-FFF2-40B4-BE49-F238E27FC236}">
                <a16:creationId xmlns:a16="http://schemas.microsoft.com/office/drawing/2014/main" id="{91DD7A0F-9FF2-4FC7-B699-8F51690C61B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22621" y="122048"/>
            <a:ext cx="939231" cy="94782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9A0F8FB3-03B0-40E9-A112-F42D4A03CD82}"/>
              </a:ext>
            </a:extLst>
          </p:cNvPr>
          <p:cNvSpPr txBox="1">
            <a:spLocks/>
          </p:cNvSpPr>
          <p:nvPr/>
        </p:nvSpPr>
        <p:spPr>
          <a:xfrm>
            <a:off x="1493243" y="942161"/>
            <a:ext cx="1168609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C2A8D5B1-DE36-46C0-8F5A-9D3838EE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962" y="929195"/>
            <a:ext cx="1429406" cy="329508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Pen, Write, Pencil, Writing Tool, Work, Message, Blue">
            <a:extLst>
              <a:ext uri="{FF2B5EF4-FFF2-40B4-BE49-F238E27FC236}">
                <a16:creationId xmlns:a16="http://schemas.microsoft.com/office/drawing/2014/main" id="{39B9C08E-7456-455E-AAB2-87C044A8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84" y="337869"/>
            <a:ext cx="530951" cy="5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itle 3">
            <a:extLst>
              <a:ext uri="{FF2B5EF4-FFF2-40B4-BE49-F238E27FC236}">
                <a16:creationId xmlns:a16="http://schemas.microsoft.com/office/drawing/2014/main" id="{6523C10D-0406-47A6-A2F1-E30DDE978B56}"/>
              </a:ext>
            </a:extLst>
          </p:cNvPr>
          <p:cNvSpPr txBox="1">
            <a:spLocks/>
          </p:cNvSpPr>
          <p:nvPr/>
        </p:nvSpPr>
        <p:spPr>
          <a:xfrm>
            <a:off x="2856256" y="938167"/>
            <a:ext cx="1122962" cy="31798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44EB63-5BA0-4844-BDEE-9E11FC127E8F}"/>
              </a:ext>
            </a:extLst>
          </p:cNvPr>
          <p:cNvSpPr txBox="1"/>
          <p:nvPr/>
        </p:nvSpPr>
        <p:spPr>
          <a:xfrm>
            <a:off x="6375173" y="233370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2. She is growing beautiful nails.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6F3869-0C2F-4161-A715-65724646DAEE}"/>
              </a:ext>
            </a:extLst>
          </p:cNvPr>
          <p:cNvSpPr txBox="1"/>
          <p:nvPr/>
        </p:nvSpPr>
        <p:spPr>
          <a:xfrm>
            <a:off x="6375173" y="32289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The squirrel is cute but a tease.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94D887-A707-49EF-A555-A5A31B91D3EC}"/>
              </a:ext>
            </a:extLst>
          </p:cNvPr>
          <p:cNvSpPr txBox="1"/>
          <p:nvPr/>
        </p:nvSpPr>
        <p:spPr>
          <a:xfrm>
            <a:off x="6375173" y="418551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It usually eats nuts and rodents.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7D66EE-0204-437C-9DD6-603A5269E4CC}"/>
              </a:ext>
            </a:extLst>
          </p:cNvPr>
          <p:cNvSpPr txBox="1"/>
          <p:nvPr/>
        </p:nvSpPr>
        <p:spPr>
          <a:xfrm>
            <a:off x="6419916" y="506721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The song of the sparrow is cheerful and melodious.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8157" y="6310622"/>
            <a:ext cx="417467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 quiz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What do I know now?</a:t>
            </a:r>
            <a:endParaRPr lang="en-GB" sz="44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4" name="Picture 3" descr="A cartoon character sitting at a desk with a book&#10;&#10;Description automatically generated with low confidence">
            <a:extLst>
              <a:ext uri="{FF2B5EF4-FFF2-40B4-BE49-F238E27FC236}">
                <a16:creationId xmlns:a16="http://schemas.microsoft.com/office/drawing/2014/main" id="{F40BE54E-A70B-4910-9E1D-4708C239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" y="2349592"/>
            <a:ext cx="3891516" cy="1702538"/>
          </a:xfrm>
          <a:prstGeom prst="ellipse">
            <a:avLst/>
          </a:prstGeom>
        </p:spPr>
      </p:pic>
      <p:pic>
        <p:nvPicPr>
          <p:cNvPr id="6" name="Picture 5" descr="A yellow circle with a question mark and text&#10;&#10;Description automatically generated with low confidence">
            <a:extLst>
              <a:ext uri="{FF2B5EF4-FFF2-40B4-BE49-F238E27FC236}">
                <a16:creationId xmlns:a16="http://schemas.microsoft.com/office/drawing/2014/main" id="{6C0317CB-87CD-48B0-B302-B2E5D605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44" y="3685530"/>
            <a:ext cx="1325564" cy="1325564"/>
          </a:xfrm>
          <a:prstGeom prst="rect">
            <a:avLst/>
          </a:prstGeom>
        </p:spPr>
      </p:pic>
      <p:pic>
        <p:nvPicPr>
          <p:cNvPr id="19" name="Picture 18" descr="A picture containing handwriting, blackboard, text, chalk&#10;&#10;Description automatically generated">
            <a:extLst>
              <a:ext uri="{FF2B5EF4-FFF2-40B4-BE49-F238E27FC236}">
                <a16:creationId xmlns:a16="http://schemas.microsoft.com/office/drawing/2014/main" id="{4F1424E0-445E-48DC-9417-AE8321AD5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9" y="3811140"/>
            <a:ext cx="1808871" cy="1325563"/>
          </a:xfrm>
          <a:prstGeom prst="ellipse">
            <a:avLst/>
          </a:prstGeom>
        </p:spPr>
      </p:pic>
      <p:pic>
        <p:nvPicPr>
          <p:cNvPr id="21" name="Picture 20" descr="A picture containing yellow, circle, design, illustration&#10;&#10;Description automatically generated">
            <a:extLst>
              <a:ext uri="{FF2B5EF4-FFF2-40B4-BE49-F238E27FC236}">
                <a16:creationId xmlns:a16="http://schemas.microsoft.com/office/drawing/2014/main" id="{A29516EA-C332-4B95-B605-E690917CE3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08" y="1099714"/>
            <a:ext cx="2018661" cy="20186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[cu]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3" name="TextBox 12">
            <a:hlinkClick r:id="" action="ppaction://noaction">
              <a:snd r:embed="rId5" name="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3319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703FAA-8701-4F30-A336-74F3596CBC69}"/>
              </a:ext>
            </a:extLst>
          </p:cNvPr>
          <p:cNvSpPr txBox="1"/>
          <p:nvPr/>
        </p:nvSpPr>
        <p:spPr>
          <a:xfrm>
            <a:off x="1785673" y="4802440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[shield]</a:t>
            </a:r>
          </a:p>
        </p:txBody>
      </p:sp>
      <p:pic>
        <p:nvPicPr>
          <p:cNvPr id="15" name="Picture 14" descr="A blue and yellow shield with a knight helmet and sword&#10;&#10;Description automatically generated with low confidence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B9EE7F87-5256-4233-92C7-B5E76D2DB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3" y="1998300"/>
            <a:ext cx="2845751" cy="2861399"/>
          </a:xfrm>
          <a:prstGeom prst="rect">
            <a:avLst/>
          </a:prstGeom>
        </p:spPr>
      </p:pic>
      <p:pic>
        <p:nvPicPr>
          <p:cNvPr id="5" name="Picture 4" descr="A picture containing art, colorfulness, design&#10;&#10;Description automatically generated">
            <a:hlinkClick r:id="" action="ppaction://noaction">
              <a:snd r:embed="rId5" name="2.wav"/>
            </a:hlinkClick>
            <a:extLst>
              <a:ext uri="{FF2B5EF4-FFF2-40B4-BE49-F238E27FC236}">
                <a16:creationId xmlns:a16="http://schemas.microsoft.com/office/drawing/2014/main" id="{CD7A9533-A719-49D7-A995-489B3960F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58" y="1336476"/>
            <a:ext cx="3537037" cy="39889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732074-3DC0-4676-9AC5-D03CCC784086}"/>
              </a:ext>
            </a:extLst>
          </p:cNvPr>
          <p:cNvSpPr txBox="1"/>
          <p:nvPr/>
        </p:nvSpPr>
        <p:spPr>
          <a:xfrm>
            <a:off x="7776907" y="4775853"/>
            <a:ext cx="275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twist, distort]</a:t>
            </a:r>
          </a:p>
        </p:txBody>
      </p:sp>
    </p:spTree>
    <p:extLst>
      <p:ext uri="{BB962C8B-B14F-4D97-AF65-F5344CB8AC3E}">
        <p14:creationId xmlns:p14="http://schemas.microsoft.com/office/powerpoint/2010/main" val="43246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[ci]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4" name="circo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rco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5" name="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screenshot, art, design, tent&#10;&#10;Description automatically generated">
            <a:hlinkClick r:id="" action="ppaction://noaction">
              <a:snd r:embed="rId4" name="circo.wav"/>
            </a:hlinkClick>
            <a:extLst>
              <a:ext uri="{FF2B5EF4-FFF2-40B4-BE49-F238E27FC236}">
                <a16:creationId xmlns:a16="http://schemas.microsoft.com/office/drawing/2014/main" id="{F987CDFD-95A2-4865-BC5A-5394C05FD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7" y="2353362"/>
            <a:ext cx="4169804" cy="2609385"/>
          </a:xfrm>
          <a:prstGeom prst="rect">
            <a:avLst/>
          </a:prstGeom>
        </p:spPr>
      </p:pic>
      <p:pic>
        <p:nvPicPr>
          <p:cNvPr id="16" name="Picture 15" descr="A red bug on a green leaf&#10;&#10;Description automatically generated with medium confidence">
            <a:hlinkClick r:id="" action="ppaction://noaction">
              <a:snd r:embed="rId5" name="4.wav"/>
            </a:hlinkClick>
            <a:extLst>
              <a:ext uri="{FF2B5EF4-FFF2-40B4-BE49-F238E27FC236}">
                <a16:creationId xmlns:a16="http://schemas.microsoft.com/office/drawing/2014/main" id="{BC951B58-60AC-4A75-A3A5-C40A44190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47" y="2480474"/>
            <a:ext cx="3020646" cy="23551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D266D8-3333-4266-9016-CBBB4EFB4A13}"/>
              </a:ext>
            </a:extLst>
          </p:cNvPr>
          <p:cNvSpPr txBox="1"/>
          <p:nvPr/>
        </p:nvSpPr>
        <p:spPr>
          <a:xfrm>
            <a:off x="1913604" y="4877977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[circus]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AEAD79-1B45-4D76-B608-20A2576E323F}"/>
              </a:ext>
            </a:extLst>
          </p:cNvPr>
          <p:cNvSpPr txBox="1"/>
          <p:nvPr/>
        </p:nvSpPr>
        <p:spPr>
          <a:xfrm>
            <a:off x="7955362" y="4877977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[bug]</a:t>
            </a:r>
          </a:p>
        </p:txBody>
      </p:sp>
    </p:spTree>
    <p:extLst>
      <p:ext uri="{BB962C8B-B14F-4D97-AF65-F5344CB8AC3E}">
        <p14:creationId xmlns:p14="http://schemas.microsoft.com/office/powerpoint/2010/main" val="296757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43791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[z]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27062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[j]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4" name="5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5" name="6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924183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feste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clipart, drawing, white, symbol&#10;&#10;Description automatically generated">
            <a:hlinkClick r:id="" action="ppaction://noaction">
              <a:snd r:embed="rId4" name="5.wav"/>
            </a:hlinkClick>
            <a:extLst>
              <a:ext uri="{FF2B5EF4-FFF2-40B4-BE49-F238E27FC236}">
                <a16:creationId xmlns:a16="http://schemas.microsoft.com/office/drawing/2014/main" id="{5D3CB8ED-919F-44E9-9515-58B926147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59" y="1666408"/>
            <a:ext cx="3182003" cy="32299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3F171E-5F50-4502-B967-9E38E280E5B1}"/>
              </a:ext>
            </a:extLst>
          </p:cNvPr>
          <p:cNvSpPr txBox="1"/>
          <p:nvPr/>
        </p:nvSpPr>
        <p:spPr>
          <a:xfrm>
            <a:off x="1913604" y="4877977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lift, raise]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7941-D55B-4E61-A3AD-BFA3E39AFCDC}"/>
              </a:ext>
            </a:extLst>
          </p:cNvPr>
          <p:cNvSpPr txBox="1"/>
          <p:nvPr/>
        </p:nvSpPr>
        <p:spPr>
          <a:xfrm>
            <a:off x="7939622" y="4976012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celebrate]</a:t>
            </a:r>
          </a:p>
        </p:txBody>
      </p:sp>
      <p:pic>
        <p:nvPicPr>
          <p:cNvPr id="5" name="Picture 4" descr="A group of balloons on a black background&#10;&#10;Description automatically generated with low confidence">
            <a:hlinkClick r:id="" action="ppaction://noaction">
              <a:snd r:embed="rId5" name="6.wav"/>
            </a:hlinkClick>
            <a:extLst>
              <a:ext uri="{FF2B5EF4-FFF2-40B4-BE49-F238E27FC236}">
                <a16:creationId xmlns:a16="http://schemas.microsoft.com/office/drawing/2014/main" id="{21F6A9FF-2CEF-4A6F-A5F1-65CCDB5B7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91" y="1666408"/>
            <a:ext cx="2627245" cy="29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288529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[ñ]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[r-/</a:t>
            </a:r>
            <a:r>
              <a:rPr kumimoji="0" lang="en-GB" sz="6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rr</a:t>
            </a: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4" name="7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ñ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5" name="8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eposo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person with pink hair&#10;&#10;Description automatically generated with medium confidence">
            <a:hlinkClick r:id="" action="ppaction://noaction">
              <a:snd r:embed="rId4" name="7.wav"/>
            </a:hlinkClick>
            <a:extLst>
              <a:ext uri="{FF2B5EF4-FFF2-40B4-BE49-F238E27FC236}">
                <a16:creationId xmlns:a16="http://schemas.microsoft.com/office/drawing/2014/main" id="{E3CFB868-A4F9-43F3-B1B3-0C9BAE614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1" y="1819260"/>
            <a:ext cx="2172018" cy="3130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FA4073-FF4B-4C5A-9414-BD9B8645E10E}"/>
              </a:ext>
            </a:extLst>
          </p:cNvPr>
          <p:cNvSpPr txBox="1"/>
          <p:nvPr/>
        </p:nvSpPr>
        <p:spPr>
          <a:xfrm>
            <a:off x="1913604" y="4877977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dye]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46DB46-A3F2-4A49-AF76-689ECC3D30A5}"/>
              </a:ext>
            </a:extLst>
          </p:cNvPr>
          <p:cNvSpPr txBox="1"/>
          <p:nvPr/>
        </p:nvSpPr>
        <p:spPr>
          <a:xfrm>
            <a:off x="7883214" y="4950097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[rest]</a:t>
            </a:r>
          </a:p>
        </p:txBody>
      </p:sp>
      <p:pic>
        <p:nvPicPr>
          <p:cNvPr id="5" name="Picture 4" descr="A picture containing black, darkness&#10;&#10;Description automatically generated">
            <a:hlinkClick r:id="" action="ppaction://noaction">
              <a:snd r:embed="rId5" name="8.wav"/>
            </a:hlinkClick>
            <a:extLst>
              <a:ext uri="{FF2B5EF4-FFF2-40B4-BE49-F238E27FC236}">
                <a16:creationId xmlns:a16="http://schemas.microsoft.com/office/drawing/2014/main" id="{159ABACB-3C37-4229-AED4-C23EF6363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2078171"/>
            <a:ext cx="5599612" cy="27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[qui]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398890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[Stress 1]</a:t>
            </a:r>
            <a:endParaRPr kumimoji="0" lang="en-GB" sz="7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4" name="9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quí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mico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5" name="10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catálogo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clipart, design, illustration&#10;&#10;Description automatically generated">
            <a:hlinkClick r:id="" action="ppaction://noaction">
              <a:snd r:embed="rId4" name="9.wav"/>
            </a:hlinkClick>
            <a:extLst>
              <a:ext uri="{FF2B5EF4-FFF2-40B4-BE49-F238E27FC236}">
                <a16:creationId xmlns:a16="http://schemas.microsoft.com/office/drawing/2014/main" id="{5ACF95B5-154D-40FC-A7E9-5D7C40E8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0" y="1524761"/>
            <a:ext cx="4296398" cy="4296398"/>
          </a:xfrm>
          <a:prstGeom prst="rect">
            <a:avLst/>
          </a:prstGeom>
        </p:spPr>
      </p:pic>
      <p:pic>
        <p:nvPicPr>
          <p:cNvPr id="14" name="Picture 13" descr="A person sitting on a rock&#10;&#10;Description automatically generated with medium confidence">
            <a:hlinkClick r:id="" action="ppaction://noaction">
              <a:snd r:embed="rId5" name="10.wav"/>
            </a:hlinkClick>
            <a:extLst>
              <a:ext uri="{FF2B5EF4-FFF2-40B4-BE49-F238E27FC236}">
                <a16:creationId xmlns:a16="http://schemas.microsoft.com/office/drawing/2014/main" id="{8DE3A17E-952C-4AD0-B42B-779F36E5E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66" y="2111516"/>
            <a:ext cx="3701288" cy="28309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D51E4D-90E7-43E0-B5D9-67653CD8AE28}"/>
              </a:ext>
            </a:extLst>
          </p:cNvPr>
          <p:cNvSpPr txBox="1"/>
          <p:nvPr/>
        </p:nvSpPr>
        <p:spPr>
          <a:xfrm>
            <a:off x="7883214" y="4950097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[catalogue]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CE34E-EADC-468D-9CBA-1EE1188CBB24}"/>
              </a:ext>
            </a:extLst>
          </p:cNvPr>
          <p:cNvSpPr txBox="1"/>
          <p:nvPr/>
        </p:nvSpPr>
        <p:spPr>
          <a:xfrm>
            <a:off x="1752207" y="4871574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[chemical]</a:t>
            </a:r>
          </a:p>
        </p:txBody>
      </p:sp>
    </p:spTree>
    <p:extLst>
      <p:ext uri="{BB962C8B-B14F-4D97-AF65-F5344CB8AC3E}">
        <p14:creationId xmlns:p14="http://schemas.microsoft.com/office/powerpoint/2010/main" val="264469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4" name="11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portada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5" name="1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mostrador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[Stress 2]</a:t>
            </a:r>
            <a:endParaRPr kumimoji="0" lang="en-GB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[Stress 3]</a:t>
            </a:r>
            <a:endParaRPr kumimoji="0" lang="en-GB" sz="6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, book, book cover, stationary&#10;&#10;Description automatically generated">
            <a:hlinkClick r:id="" action="ppaction://noaction">
              <a:snd r:embed="rId4" name="11.wav"/>
            </a:hlinkClick>
            <a:extLst>
              <a:ext uri="{FF2B5EF4-FFF2-40B4-BE49-F238E27FC236}">
                <a16:creationId xmlns:a16="http://schemas.microsoft.com/office/drawing/2014/main" id="{AD828330-345C-4EEF-8AD9-7E2D61C5C8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34" y="2498148"/>
            <a:ext cx="3000091" cy="25313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DE5575-C3C5-4004-B99E-BB85D994908B}"/>
              </a:ext>
            </a:extLst>
          </p:cNvPr>
          <p:cNvSpPr txBox="1"/>
          <p:nvPr/>
        </p:nvSpPr>
        <p:spPr>
          <a:xfrm>
            <a:off x="1809742" y="4798642"/>
            <a:ext cx="231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[cover]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B03160-FACA-4C45-B940-8997FF8CE01F}"/>
              </a:ext>
            </a:extLst>
          </p:cNvPr>
          <p:cNvCxnSpPr/>
          <p:nvPr/>
        </p:nvCxnSpPr>
        <p:spPr>
          <a:xfrm flipH="1">
            <a:off x="3531780" y="3013187"/>
            <a:ext cx="1188554" cy="423472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graphics, screenshot, graphic design, design&#10;&#10;Description automatically generated">
            <a:hlinkClick r:id="" action="ppaction://noaction">
              <a:snd r:embed="rId5" name="12.wav"/>
            </a:hlinkClick>
            <a:extLst>
              <a:ext uri="{FF2B5EF4-FFF2-40B4-BE49-F238E27FC236}">
                <a16:creationId xmlns:a16="http://schemas.microsoft.com/office/drawing/2014/main" id="{B84EA84B-C379-444E-A42B-9DFA8FD37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85" y="1732126"/>
            <a:ext cx="3619270" cy="34213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A04848-7E7C-492E-B8FE-4CDF9C7C8B20}"/>
              </a:ext>
            </a:extLst>
          </p:cNvPr>
          <p:cNvSpPr txBox="1"/>
          <p:nvPr/>
        </p:nvSpPr>
        <p:spPr>
          <a:xfrm>
            <a:off x="7303885" y="4766991"/>
            <a:ext cx="280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[desk, counter]</a:t>
            </a:r>
          </a:p>
        </p:txBody>
      </p:sp>
    </p:spTree>
    <p:extLst>
      <p:ext uri="{BB962C8B-B14F-4D97-AF65-F5344CB8AC3E}">
        <p14:creationId xmlns:p14="http://schemas.microsoft.com/office/powerpoint/2010/main" val="236339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57384" y="304799"/>
            <a:ext cx="52957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[weak vowel -i]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pronunciar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467432" y="449197"/>
            <a:ext cx="506718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[strong vowels -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ao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4" name="1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68165" y="524402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enzo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5" name="1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painting, art, modern art, picture frame&#10;&#10;Description automatically generated">
            <a:hlinkClick r:id="" action="ppaction://noaction">
              <a:snd r:embed="rId4" name="13.wav"/>
            </a:hlinkClick>
            <a:extLst>
              <a:ext uri="{FF2B5EF4-FFF2-40B4-BE49-F238E27FC236}">
                <a16:creationId xmlns:a16="http://schemas.microsoft.com/office/drawing/2014/main" id="{962DF5AB-9770-4D55-AEA9-343636A31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04" y="1934736"/>
            <a:ext cx="3228113" cy="2988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425430-8591-4E66-B958-631184BE8326}"/>
              </a:ext>
            </a:extLst>
          </p:cNvPr>
          <p:cNvSpPr txBox="1"/>
          <p:nvPr/>
        </p:nvSpPr>
        <p:spPr>
          <a:xfrm>
            <a:off x="1587546" y="4754574"/>
            <a:ext cx="314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[canvas, painting]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ACE8D-D827-48F8-B146-1AE6920CFD12}"/>
              </a:ext>
            </a:extLst>
          </p:cNvPr>
          <p:cNvSpPr txBox="1"/>
          <p:nvPr/>
        </p:nvSpPr>
        <p:spPr>
          <a:xfrm>
            <a:off x="7454627" y="4750941"/>
            <a:ext cx="314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[chaos]</a:t>
            </a:r>
          </a:p>
        </p:txBody>
      </p:sp>
      <p:pic>
        <p:nvPicPr>
          <p:cNvPr id="14" name="Picture 13" descr="A pile of colored pencils&#10;&#10;Description automatically generated with medium confidence">
            <a:hlinkClick r:id="" action="ppaction://noaction">
              <a:snd r:embed="rId5" name="14.wav"/>
            </a:hlinkClick>
            <a:extLst>
              <a:ext uri="{FF2B5EF4-FFF2-40B4-BE49-F238E27FC236}">
                <a16:creationId xmlns:a16="http://schemas.microsoft.com/office/drawing/2014/main" id="{70588017-7CA5-4598-B751-BA5BE983B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03" y="1713570"/>
            <a:ext cx="4910013" cy="27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727</Words>
  <Application>Microsoft Office PowerPoint</Application>
  <PresentationFormat>Widescreen</PresentationFormat>
  <Paragraphs>160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Bookshelf Symbol 7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What do I know now?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  <vt:lpstr>pronunciar</vt:lpstr>
      <vt:lpstr>escuchar</vt:lpstr>
      <vt:lpstr>¡Felices fiestas!</vt:lpstr>
      <vt:lpstr>escuchar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66</cp:revision>
  <dcterms:created xsi:type="dcterms:W3CDTF">2021-09-24T10:38:38Z</dcterms:created>
  <dcterms:modified xsi:type="dcterms:W3CDTF">2023-07-06T12:12:16Z</dcterms:modified>
</cp:coreProperties>
</file>