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86" r:id="rId2"/>
    <p:sldId id="477" r:id="rId3"/>
    <p:sldId id="258" r:id="rId4"/>
    <p:sldId id="796" r:id="rId5"/>
    <p:sldId id="814" r:id="rId6"/>
    <p:sldId id="821" r:id="rId7"/>
    <p:sldId id="562" r:id="rId8"/>
    <p:sldId id="490" r:id="rId9"/>
    <p:sldId id="501" r:id="rId10"/>
    <p:sldId id="827" r:id="rId11"/>
    <p:sldId id="829" r:id="rId12"/>
    <p:sldId id="553" r:id="rId13"/>
    <p:sldId id="831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BF8354"/>
    <a:srgbClr val="FF0066"/>
    <a:srgbClr val="FFE5FF"/>
    <a:srgbClr val="FF71FF"/>
    <a:srgbClr val="FFD5FF"/>
    <a:srgbClr val="D0EBB3"/>
    <a:srgbClr val="22A7CC"/>
    <a:srgbClr val="C5F2FB"/>
    <a:srgbClr val="CBF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63568" autoAdjust="0"/>
  </p:normalViewPr>
  <p:slideViewPr>
    <p:cSldViewPr snapToGrid="0">
      <p:cViewPr varScale="1">
        <p:scale>
          <a:sx n="46" d="100"/>
          <a:sy n="46" d="100"/>
        </p:scale>
        <p:origin x="153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[r] [rr] parar [706] correr [343] caro [2179] carro [1857] pera [&gt;5000] perra [888]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[33] voy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 estar [21] estoy estás está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[487]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teatro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[605]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armario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habitación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[1069]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[889]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[933]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televisión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[825]  bicicleta [3684] cama [609] cuaderno [3301]  gato [1728]  idea [247] oso [4449] perro [888] </a:t>
            </a:r>
            <a:endParaRPr lang="en-GB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[1323]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[3074]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[588]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[125]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luz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[278]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[3577]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suéter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tarjeta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[1958]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[742]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[slide 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‘estar’ and ‘en’ to prepare for a contrast with ‘</a:t>
            </a:r>
            <a:r>
              <a:rPr lang="en-GB" b="0" dirty="0" err="1"/>
              <a:t>ir</a:t>
            </a:r>
            <a:r>
              <a:rPr lang="en-GB" b="0" dirty="0"/>
              <a:t>’ and ‘to the’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about ‘</a:t>
            </a:r>
            <a:r>
              <a:rPr lang="en-GB" dirty="0" err="1"/>
              <a:t>estar</a:t>
            </a:r>
            <a:r>
              <a:rPr lang="en-GB" dirty="0"/>
              <a:t>’ and ‘</a:t>
            </a:r>
            <a:r>
              <a:rPr lang="en-GB" dirty="0" err="1"/>
              <a:t>en</a:t>
            </a:r>
            <a:r>
              <a:rPr lang="en-GB" dirty="0"/>
              <a:t>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40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 (2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identification of missing pronouns from the verbs they are used with.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 Teachers can ask further questions re the contraction “al”. Elicit examples of masculine nouns (cine, mercado,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teatro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task, drawing their attention to the verb (Está). Is it en, al or a la?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 make the ‘cracks’ disappear and show the correct preposition.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Teachers can play the texts for further listening practice, if they wish, or pupils can read the texts aloud in pairs.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NB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: The next slide includes an activity to focus on comprehension.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correct person of estar &amp; </a:t>
            </a:r>
            <a:r>
              <a:rPr lang="en-GB" b="0" baseline="0" dirty="0" err="1"/>
              <a:t>ir</a:t>
            </a:r>
            <a:r>
              <a:rPr lang="en-GB" b="0" baseline="0" dirty="0"/>
              <a:t>, prepositions and places in town.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 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Read and clarify the instruction (pupils to match the sentences with the messages E-5 and decide the correct translation of the preposition. </a:t>
            </a:r>
          </a:p>
          <a:p>
            <a:pPr marL="228600" indent="-228600">
              <a:buAutoNum type="arabicPeriod"/>
            </a:pPr>
            <a:r>
              <a:rPr lang="en-GB" b="0" dirty="0"/>
              <a:t>Do the first sentence with them.</a:t>
            </a:r>
          </a:p>
          <a:p>
            <a:pPr marL="228600" indent="-228600">
              <a:buAutoNum type="arabicPeriod"/>
            </a:pPr>
            <a:r>
              <a:rPr lang="en-GB" b="0" dirty="0"/>
              <a:t>Pupils complete sentences 2-5. </a:t>
            </a:r>
          </a:p>
          <a:p>
            <a:pPr marL="228600" indent="-228600">
              <a:buAutoNum type="arabicPeriod"/>
            </a:pPr>
            <a:r>
              <a:rPr lang="en-GB" b="0" dirty="0"/>
              <a:t>Click to bring up answers and further instructions.</a:t>
            </a:r>
          </a:p>
          <a:p>
            <a:pPr marL="228600" indent="-228600">
              <a:buAutoNum type="arabicPeriod"/>
            </a:pPr>
            <a:r>
              <a:rPr lang="en-GB" b="0" dirty="0"/>
              <a:t>Next, pupils decide on the correct translation of the verb, identifying the person (subject) of the sentence.</a:t>
            </a:r>
          </a:p>
          <a:p>
            <a:pPr marL="228600" indent="-228600">
              <a:buAutoNum type="arabicPeriod"/>
            </a:pPr>
            <a:r>
              <a:rPr lang="en-GB" b="0" dirty="0"/>
              <a:t>Pupils to do E-5. </a:t>
            </a:r>
          </a:p>
          <a:p>
            <a:pPr marL="228600" indent="-228600">
              <a:buAutoNum type="arabicPeriod"/>
            </a:pPr>
            <a:r>
              <a:rPr lang="en-GB" b="0" dirty="0"/>
              <a:t>Elicit answers from pupils, click to bring up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04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[r]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[r]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hold one hand up, palm open and facing away, to signal ‘stop’.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Using index and middle fingers to be ‘legs’ mime a fast running movement, moving the hand from right to left across the body.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[r] [</a:t>
            </a:r>
            <a:r>
              <a:rPr lang="en-GB" b="0" dirty="0" err="1"/>
              <a:t>rr</a:t>
            </a:r>
            <a:r>
              <a:rPr lang="en-GB" b="0" dirty="0"/>
              <a:t>]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apply SSC knowledge and pronounce the following minimal pairs (words differing by one phoneme only).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first pair of words. 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2</a:t>
            </a:r>
            <a:r>
              <a:rPr lang="en-GB" baseline="30000" dirty="0"/>
              <a:t>nd</a:t>
            </a:r>
            <a:r>
              <a:rPr lang="en-GB" dirty="0"/>
              <a:t> pair of words.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Bring up the culture callout about the meaning of ‘</a:t>
            </a:r>
            <a:r>
              <a:rPr lang="en-GB" dirty="0" err="1"/>
              <a:t>carro</a:t>
            </a:r>
            <a:r>
              <a:rPr lang="en-GB" dirty="0"/>
              <a:t>’ in Latin America.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3</a:t>
            </a:r>
            <a:r>
              <a:rPr lang="en-GB" baseline="30000" dirty="0"/>
              <a:t>rd</a:t>
            </a:r>
            <a:r>
              <a:rPr lang="en-GB" dirty="0"/>
              <a:t> pair of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timer (20 seconds) for pupils to practise saying the words again.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required, click on individual words to hear them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4 minutes 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introduce the context of the lesson (Barcelona) through transcription of 3 key items of vocabulary introduced in week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write 1-3.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listen to each sentence.  Pupils write in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correct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Click to bring up question ¿Qué ciudad es? Teachers can refer back to the sentences and the map…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 ¿Es Sevilla? No! No es Sevilla.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….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Click to bring up ‘Barcelona’.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Click to bring up two pictures of 2 iconic places in Barcelona: </a:t>
            </a:r>
            <a:r>
              <a:rPr lang="en-GB" b="1" dirty="0"/>
              <a:t>La Sagrada Familia </a:t>
            </a:r>
            <a:r>
              <a:rPr lang="en-GB" dirty="0"/>
              <a:t>&amp; </a:t>
            </a:r>
            <a:r>
              <a:rPr lang="en-GB" b="1" dirty="0"/>
              <a:t>Parc</a:t>
            </a:r>
            <a:r>
              <a:rPr lang="en-GB" dirty="0"/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dirty="0"/>
              <a:t> (both designed by </a:t>
            </a:r>
            <a:r>
              <a:rPr lang="en-GB" dirty="0" err="1"/>
              <a:t>Gaudí</a:t>
            </a:r>
            <a:r>
              <a:rPr lang="en-GB" dirty="0"/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(one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places in town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 and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removes Spanish word + picture and elicits Spanish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</a:t>
            </a:r>
            <a:r>
              <a:rPr lang="en-GB" b="0" dirty="0"/>
              <a:t>ranscription of key vocabulary (places in town).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Quique talks to Sofía about what he or she is going in Barcelona (and with whom).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Quique (I) or ‘Sofía’ (she)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to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[E] Voy al cine con papá.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[1] Vas a la costa con mamá.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[2] Voy al mercado con papá.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[3] Voy al teatro con la abuela.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[4] Vas a la montaña con mamá.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[5] Vas al cine con mamá.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‘</a:t>
            </a:r>
            <a:r>
              <a:rPr lang="en-GB" b="0" dirty="0" err="1"/>
              <a:t>ir</a:t>
            </a:r>
            <a:r>
              <a:rPr lang="en-GB" b="0" dirty="0"/>
              <a:t>’ and to the (including the contraction ‘al’)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ir</a:t>
            </a:r>
            <a:r>
              <a:rPr lang="en-GB" dirty="0"/>
              <a:t> &amp; ‘to the’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3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5" Type="http://schemas.openxmlformats.org/officeDocument/2006/relationships/audio" Target="../media/audio38.wav"/><Relationship Id="rId15" Type="http://schemas.openxmlformats.org/officeDocument/2006/relationships/image" Target="../media/image40.png"/><Relationship Id="rId10" Type="http://schemas.openxmlformats.org/officeDocument/2006/relationships/audio" Target="../media/audio43.wav"/><Relationship Id="rId4" Type="http://schemas.microsoft.com/office/2007/relationships/hdphoto" Target="../media/hdphoto1.wdp"/><Relationship Id="rId9" Type="http://schemas.openxmlformats.org/officeDocument/2006/relationships/audio" Target="../media/audio42.wav"/><Relationship Id="rId14" Type="http://schemas.openxmlformats.org/officeDocument/2006/relationships/audio" Target="../media/audio4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image" Target="../media/image22.png"/><Relationship Id="rId7" Type="http://schemas.openxmlformats.org/officeDocument/2006/relationships/audio" Target="../media/audio4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7.wav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audio" Target="../media/audio3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5" Type="http://schemas.openxmlformats.org/officeDocument/2006/relationships/image" Target="../media/image15.png"/><Relationship Id="rId10" Type="http://schemas.openxmlformats.org/officeDocument/2006/relationships/audio" Target="../media/audio9.wav"/><Relationship Id="rId19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jpeg"/><Relationship Id="rId3" Type="http://schemas.openxmlformats.org/officeDocument/2006/relationships/audio" Target="../media/audio10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audio" Target="../media/audio13.wav"/><Relationship Id="rId5" Type="http://schemas.openxmlformats.org/officeDocument/2006/relationships/image" Target="../media/image21.gif"/><Relationship Id="rId10" Type="http://schemas.openxmlformats.org/officeDocument/2006/relationships/audio" Target="../media/audio12.wav"/><Relationship Id="rId4" Type="http://schemas.openxmlformats.org/officeDocument/2006/relationships/image" Target="../media/image20.png"/><Relationship Id="rId9" Type="http://schemas.openxmlformats.org/officeDocument/2006/relationships/audio" Target="../media/audio11.wav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image" Target="../media/image31.jpg"/><Relationship Id="rId5" Type="http://schemas.openxmlformats.org/officeDocument/2006/relationships/audio" Target="../media/audio16.wav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35.png"/><Relationship Id="rId5" Type="http://schemas.openxmlformats.org/officeDocument/2006/relationships/audio" Target="../media/audio20.wav"/><Relationship Id="rId10" Type="http://schemas.openxmlformats.org/officeDocument/2006/relationships/image" Target="../media/image34.png"/><Relationship Id="rId4" Type="http://schemas.openxmlformats.org/officeDocument/2006/relationships/audio" Target="../media/audio19.wav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0.wav"/><Relationship Id="rId3" Type="http://schemas.openxmlformats.org/officeDocument/2006/relationships/audio" Target="../media/audio22.wav"/><Relationship Id="rId7" Type="http://schemas.openxmlformats.org/officeDocument/2006/relationships/audio" Target="../media/audio25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image" Target="../media/image24.png"/><Relationship Id="rId15" Type="http://schemas.openxmlformats.org/officeDocument/2006/relationships/image" Target="../media/image37.gif"/><Relationship Id="rId10" Type="http://schemas.openxmlformats.org/officeDocument/2006/relationships/audio" Target="../media/audio28.wav"/><Relationship Id="rId4" Type="http://schemas.openxmlformats.org/officeDocument/2006/relationships/audio" Target="../media/audio23.wav"/><Relationship Id="rId9" Type="http://schemas.openxmlformats.org/officeDocument/2006/relationships/audio" Target="../media/audio27.wav"/><Relationship Id="rId14" Type="http://schemas.openxmlformats.org/officeDocument/2006/relationships/audio" Target="../media/audio3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20708" y="290319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with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68336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go, going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Remember, the verb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is often followed by ‘a’ (to)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where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someone goes.</a:t>
            </a: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3364179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238" y="334895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820708" y="4842865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238" y="482764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820708" y="42790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1569503" y="4267081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F9741C4-8FE2-4EB0-8F88-BC80D8F27E06}"/>
              </a:ext>
            </a:extLst>
          </p:cNvPr>
          <p:cNvSpPr/>
          <p:nvPr/>
        </p:nvSpPr>
        <p:spPr>
          <a:xfrm>
            <a:off x="3385339" y="4225765"/>
            <a:ext cx="6820858" cy="523201"/>
          </a:xfrm>
          <a:prstGeom prst="wedgeRoundRectCallout">
            <a:avLst>
              <a:gd name="adj1" fmla="val -69222"/>
              <a:gd name="adj2" fmla="val -2436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+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becomes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’.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221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35" grpId="0"/>
      <p:bldP spid="1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2013" y="2338062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87215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 &amp; to be (location)| in;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 ‘</a:t>
            </a:r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2888191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323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104027" y="5705358"/>
            <a:ext cx="10341235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4CED0587-0E98-463F-A3CA-D9609BBFCFE4}"/>
              </a:ext>
            </a:extLst>
          </p:cNvPr>
          <p:cNvSpPr txBox="1"/>
          <p:nvPr/>
        </p:nvSpPr>
        <p:spPr>
          <a:xfrm>
            <a:off x="7325738" y="236943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la 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485;p51">
            <a:extLst>
              <a:ext uri="{FF2B5EF4-FFF2-40B4-BE49-F238E27FC236}">
                <a16:creationId xmlns:a16="http://schemas.microsoft.com/office/drawing/2014/main" id="{D671AC30-0715-4D28-8F77-EA0533B12A21}"/>
              </a:ext>
            </a:extLst>
          </p:cNvPr>
          <p:cNvSpPr txBox="1"/>
          <p:nvPr/>
        </p:nvSpPr>
        <p:spPr>
          <a:xfrm>
            <a:off x="7325738" y="2913243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B765960D-DE2F-4900-848A-4B5FFB478B8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826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85;p51">
            <a:extLst>
              <a:ext uri="{FF2B5EF4-FFF2-40B4-BE49-F238E27FC236}">
                <a16:creationId xmlns:a16="http://schemas.microsoft.com/office/drawing/2014/main" id="{79C920F5-9F61-4E74-8D08-B5C6132D5B23}"/>
              </a:ext>
            </a:extLst>
          </p:cNvPr>
          <p:cNvSpPr txBox="1"/>
          <p:nvPr/>
        </p:nvSpPr>
        <p:spPr>
          <a:xfrm>
            <a:off x="80678" y="5001738"/>
            <a:ext cx="906332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13C1A-F23D-494F-9154-14591478A5EE}"/>
              </a:ext>
            </a:extLst>
          </p:cNvPr>
          <p:cNvSpPr txBox="1"/>
          <p:nvPr/>
        </p:nvSpPr>
        <p:spPr>
          <a:xfrm>
            <a:off x="6403164" y="4838334"/>
            <a:ext cx="92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</a:t>
            </a:r>
            <a:endParaRPr lang="en-GB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19FD65-3D7C-49A7-A854-D7C56CAFEA76}"/>
              </a:ext>
            </a:extLst>
          </p:cNvPr>
          <p:cNvSpPr txBox="1"/>
          <p:nvPr/>
        </p:nvSpPr>
        <p:spPr>
          <a:xfrm>
            <a:off x="6403164" y="5605195"/>
            <a:ext cx="149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lang="en-GB" sz="3600" dirty="0"/>
          </a:p>
        </p:txBody>
      </p:sp>
      <p:sp>
        <p:nvSpPr>
          <p:cNvPr id="22" name="Google Shape;491;p51">
            <a:extLst>
              <a:ext uri="{FF2B5EF4-FFF2-40B4-BE49-F238E27FC236}">
                <a16:creationId xmlns:a16="http://schemas.microsoft.com/office/drawing/2014/main" id="{BC2EFE46-6AB1-4DF0-8220-A178D93FF5F6}"/>
              </a:ext>
            </a:extLst>
          </p:cNvPr>
          <p:cNvSpPr txBox="1"/>
          <p:nvPr/>
        </p:nvSpPr>
        <p:spPr>
          <a:xfrm>
            <a:off x="283238" y="3628474"/>
            <a:ext cx="11069189" cy="112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estar,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can mean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Just choose the meaning that sounds right in each sentence. 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070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4" grpId="0"/>
      <p:bldP spid="27" grpId="0"/>
      <p:bldP spid="32" grpId="0"/>
      <p:bldP spid="14" grpId="0"/>
      <p:bldP spid="15" grpId="0"/>
      <p:bldP spid="17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12.0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Sofía.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hlinkClick r:id="" action="ppaction://noaction">
              <a:snd r:embed="rId6" name="1200.wav"/>
            </a:hlinkClick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175846" y="677331"/>
            <a:ext cx="5413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¡Hay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7950FF6-DAAC-43C7-9F98-1BC558B0787C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7778D7-1A27-42C0-A0F1-B79089A36BDD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D4A5879-6099-40CF-82E0-3311DE05B8B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A1119C90-76EC-4F9C-934E-1174C21B8A1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78A1AF-57E4-4BE2-ADC9-1C3D2FB0A3B2}"/>
              </a:ext>
            </a:extLst>
          </p:cNvPr>
          <p:cNvSpPr txBox="1"/>
          <p:nvPr/>
        </p:nvSpPr>
        <p:spPr>
          <a:xfrm>
            <a:off x="998096" y="1709882"/>
            <a:ext cx="2762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400" b="1" dirty="0">
              <a:solidFill>
                <a:srgbClr val="1F4E79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Estoy en la habitación.</a:t>
            </a:r>
            <a:endParaRPr kumimoji="0" lang="es-AR" sz="240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7" name="12.1.wav"/>
            </a:hlinkClick>
            <a:extLst>
              <a:ext uri="{FF2B5EF4-FFF2-40B4-BE49-F238E27FC236}">
                <a16:creationId xmlns:a16="http://schemas.microsoft.com/office/drawing/2014/main" id="{343D2B41-1ABD-4AAA-9075-4FA976EC6E21}"/>
              </a:ext>
            </a:extLst>
          </p:cNvPr>
          <p:cNvSpPr txBox="1"/>
          <p:nvPr/>
        </p:nvSpPr>
        <p:spPr>
          <a:xfrm>
            <a:off x="229909" y="1484068"/>
            <a:ext cx="43931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2C001D8-6037-4142-B6D6-A24904965B45}"/>
              </a:ext>
            </a:extLst>
          </p:cNvPr>
          <p:cNvSpPr/>
          <p:nvPr/>
        </p:nvSpPr>
        <p:spPr>
          <a:xfrm rot="16200000">
            <a:off x="5375099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417CC5-68D9-4262-931C-7D69B5916030}"/>
              </a:ext>
            </a:extLst>
          </p:cNvPr>
          <p:cNvSpPr/>
          <p:nvPr/>
        </p:nvSpPr>
        <p:spPr>
          <a:xfrm rot="16200000">
            <a:off x="5348458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8" name="12.4.wav"/>
            </a:hlinkClick>
            <a:extLst>
              <a:ext uri="{FF2B5EF4-FFF2-40B4-BE49-F238E27FC236}">
                <a16:creationId xmlns:a16="http://schemas.microsoft.com/office/drawing/2014/main" id="{06F73AAE-DEFD-472B-B949-ED2D272D423C}"/>
              </a:ext>
            </a:extLst>
          </p:cNvPr>
          <p:cNvSpPr txBox="1"/>
          <p:nvPr/>
        </p:nvSpPr>
        <p:spPr>
          <a:xfrm>
            <a:off x="4072574" y="1477540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98F9892-4A18-476F-B681-2955350DF2E1}"/>
              </a:ext>
            </a:extLst>
          </p:cNvPr>
          <p:cNvSpPr/>
          <p:nvPr/>
        </p:nvSpPr>
        <p:spPr>
          <a:xfrm rot="16200000">
            <a:off x="5406392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BA5E8E0-4E29-4C5C-AD9D-6EE43F3447D3}"/>
              </a:ext>
            </a:extLst>
          </p:cNvPr>
          <p:cNvSpPr/>
          <p:nvPr/>
        </p:nvSpPr>
        <p:spPr>
          <a:xfrm rot="16200000">
            <a:off x="5379751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9" name="12.5.wav"/>
            </a:hlinkClick>
            <a:extLst>
              <a:ext uri="{FF2B5EF4-FFF2-40B4-BE49-F238E27FC236}">
                <a16:creationId xmlns:a16="http://schemas.microsoft.com/office/drawing/2014/main" id="{12BAB6D0-2B21-491F-8630-E59F64E585CD}"/>
              </a:ext>
            </a:extLst>
          </p:cNvPr>
          <p:cNvSpPr txBox="1"/>
          <p:nvPr/>
        </p:nvSpPr>
        <p:spPr>
          <a:xfrm>
            <a:off x="4089671" y="3301021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5710068-0871-4598-8A92-EB4E2C4585FA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9E9BBA-E2FB-4F18-A8CD-A7C82C3224C6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8428D4E-D879-40CD-A4A1-79B5B822973B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TextBox 76">
            <a:hlinkClick r:id="" action="ppaction://noaction">
              <a:snd r:embed="rId10" name="12.2.wav"/>
            </a:hlinkClick>
            <a:extLst>
              <a:ext uri="{FF2B5EF4-FFF2-40B4-BE49-F238E27FC236}">
                <a16:creationId xmlns:a16="http://schemas.microsoft.com/office/drawing/2014/main" id="{67ED7BCE-E3F3-450F-8A28-D20BDDCBC08F}"/>
              </a:ext>
            </a:extLst>
          </p:cNvPr>
          <p:cNvSpPr txBox="1"/>
          <p:nvPr/>
        </p:nvSpPr>
        <p:spPr>
          <a:xfrm>
            <a:off x="229909" y="3334428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F6EFE5A-B149-4219-9428-4A832D671C15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EA2B5A-7AAE-430E-AB57-EC5C125E9CC9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1" name="12.6.wav"/>
            </a:hlinkClick>
            <a:extLst>
              <a:ext uri="{FF2B5EF4-FFF2-40B4-BE49-F238E27FC236}">
                <a16:creationId xmlns:a16="http://schemas.microsoft.com/office/drawing/2014/main" id="{FA64F7BD-8093-4AF9-A687-199A0C2E9099}"/>
              </a:ext>
            </a:extLst>
          </p:cNvPr>
          <p:cNvSpPr txBox="1"/>
          <p:nvPr/>
        </p:nvSpPr>
        <p:spPr>
          <a:xfrm>
            <a:off x="4093872" y="5216332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0258B9E-1B81-428B-9D2B-ABE252B002CF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DDE005B-7C24-47DB-930B-BCCA7365EC16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2" name="12.3.wav"/>
            </a:hlinkClick>
            <a:extLst>
              <a:ext uri="{FF2B5EF4-FFF2-40B4-BE49-F238E27FC236}">
                <a16:creationId xmlns:a16="http://schemas.microsoft.com/office/drawing/2014/main" id="{DB806BA6-B181-4186-839C-FD2B89F2087F}"/>
              </a:ext>
            </a:extLst>
          </p:cNvPr>
          <p:cNvSpPr txBox="1"/>
          <p:nvPr/>
        </p:nvSpPr>
        <p:spPr>
          <a:xfrm>
            <a:off x="261592" y="5246727"/>
            <a:ext cx="41205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115076"/>
                </a:solidFill>
                <a:latin typeface="Century Gothic" panose="020F0302020204030204"/>
                <a:cs typeface="Arial"/>
                <a:sym typeface="Arial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2F6F53D6-72C7-4D18-B8E2-234C4C57DF9E}"/>
              </a:ext>
            </a:extLst>
          </p:cNvPr>
          <p:cNvSpPr/>
          <p:nvPr/>
        </p:nvSpPr>
        <p:spPr>
          <a:xfrm>
            <a:off x="4848462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A72938-E6A7-4088-A0BC-DB5F46E77ECC}"/>
              </a:ext>
            </a:extLst>
          </p:cNvPr>
          <p:cNvSpPr txBox="1"/>
          <p:nvPr/>
        </p:nvSpPr>
        <p:spPr>
          <a:xfrm>
            <a:off x="4899405" y="2010067"/>
            <a:ext cx="239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Vas al mercado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392CB7C5-2084-4A61-8C37-401586A39CED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82E26C0-265A-4C62-9A93-1BD43F42A7B7}"/>
              </a:ext>
            </a:extLst>
          </p:cNvPr>
          <p:cNvSpPr txBox="1"/>
          <p:nvPr/>
        </p:nvSpPr>
        <p:spPr>
          <a:xfrm>
            <a:off x="1044067" y="3900284"/>
            <a:ext cx="2454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en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cine?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5FCCA0F9-A349-406A-81D6-6AB212CAFA50}"/>
              </a:ext>
            </a:extLst>
          </p:cNvPr>
          <p:cNvSpPr/>
          <p:nvPr/>
        </p:nvSpPr>
        <p:spPr>
          <a:xfrm>
            <a:off x="4880193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1BE2C-5A88-4F56-8322-7CB29E005B65}"/>
              </a:ext>
            </a:extLst>
          </p:cNvPr>
          <p:cNvSpPr txBox="1"/>
          <p:nvPr/>
        </p:nvSpPr>
        <p:spPr>
          <a:xfrm>
            <a:off x="4899404" y="4127757"/>
            <a:ext cx="239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Voy  al 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teatro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C8F52E34-9307-41E8-BC68-C35C62AC7059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A345B00-95BB-47E7-A90A-A22B584ABEF6}"/>
              </a:ext>
            </a:extLst>
          </p:cNvPr>
          <p:cNvSpPr txBox="1"/>
          <p:nvPr/>
        </p:nvSpPr>
        <p:spPr>
          <a:xfrm>
            <a:off x="1084509" y="5748542"/>
            <a:ext cx="239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¿Vas a la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montaña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807EA8BE-0D33-4AEC-9CC8-F3369517D757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97ED05-568F-413A-A3EC-2B9CE5111D77}"/>
              </a:ext>
            </a:extLst>
          </p:cNvPr>
          <p:cNvSpPr txBox="1"/>
          <p:nvPr/>
        </p:nvSpPr>
        <p:spPr>
          <a:xfrm>
            <a:off x="4943421" y="5827427"/>
            <a:ext cx="250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Estoy en la playa.</a:t>
            </a:r>
          </a:p>
        </p:txBody>
      </p:sp>
      <p:pic>
        <p:nvPicPr>
          <p:cNvPr id="7170" name="Picture 2" descr="Grieta, Líneas, Textura, Ángulo, Césped, Estructura">
            <a:extLst>
              <a:ext uri="{FF2B5EF4-FFF2-40B4-BE49-F238E27FC236}">
                <a16:creationId xmlns:a16="http://schemas.microsoft.com/office/drawing/2014/main" id="{A603245E-3BD9-427C-B422-17A5F70FA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753893" y="2125815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Grieta, Líneas, Textura, Ángulo, Césped, Estructura">
            <a:extLst>
              <a:ext uri="{FF2B5EF4-FFF2-40B4-BE49-F238E27FC236}">
                <a16:creationId xmlns:a16="http://schemas.microsoft.com/office/drawing/2014/main" id="{69162B10-E2B7-43A5-AEE1-4593FB229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817638" y="2118190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Grieta, Líneas, Textura, Ángulo, Césped, Estructura">
            <a:extLst>
              <a:ext uri="{FF2B5EF4-FFF2-40B4-BE49-F238E27FC236}">
                <a16:creationId xmlns:a16="http://schemas.microsoft.com/office/drawing/2014/main" id="{585885F8-54B2-45A6-8AC3-803FC253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59982" y="2107512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Grieta, Líneas, Textura, Ángulo, Césped, Estructura">
            <a:extLst>
              <a:ext uri="{FF2B5EF4-FFF2-40B4-BE49-F238E27FC236}">
                <a16:creationId xmlns:a16="http://schemas.microsoft.com/office/drawing/2014/main" id="{3EBCE930-8202-439C-81A5-CB5D7C540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843282" y="2146007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Grieta, Líneas, Textura, Ángulo, Césped, Estructura">
            <a:extLst>
              <a:ext uri="{FF2B5EF4-FFF2-40B4-BE49-F238E27FC236}">
                <a16:creationId xmlns:a16="http://schemas.microsoft.com/office/drawing/2014/main" id="{A4D4E019-24DA-42F6-AEAD-D195B4954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32888" y="2135288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Grieta, Líneas, Textura, Ángulo, Césped, Estructura">
            <a:extLst>
              <a:ext uri="{FF2B5EF4-FFF2-40B4-BE49-F238E27FC236}">
                <a16:creationId xmlns:a16="http://schemas.microsoft.com/office/drawing/2014/main" id="{1636538E-5362-41E4-A31A-BD02391A0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95682" y="2298407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Grieta, Líneas, Textura, Ángulo, Césped, Estructura">
            <a:extLst>
              <a:ext uri="{FF2B5EF4-FFF2-40B4-BE49-F238E27FC236}">
                <a16:creationId xmlns:a16="http://schemas.microsoft.com/office/drawing/2014/main" id="{B4FCA187-8CE7-4B90-878C-A49F1EBF5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694303" y="1602842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Grieta, Líneas, Textura, Ángulo, Césped, Estructura">
            <a:extLst>
              <a:ext uri="{FF2B5EF4-FFF2-40B4-BE49-F238E27FC236}">
                <a16:creationId xmlns:a16="http://schemas.microsoft.com/office/drawing/2014/main" id="{35938830-2209-4298-8DC3-8505ABA15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241004" y="4193145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Grieta, Líneas, Textura, Ángulo, Césped, Estructura">
            <a:extLst>
              <a:ext uri="{FF2B5EF4-FFF2-40B4-BE49-F238E27FC236}">
                <a16:creationId xmlns:a16="http://schemas.microsoft.com/office/drawing/2014/main" id="{86E0A905-3859-409A-A777-6B7BF581A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1843042" y="3971109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Grieta, Líneas, Textura, Ángulo, Césped, Estructura">
            <a:extLst>
              <a:ext uri="{FF2B5EF4-FFF2-40B4-BE49-F238E27FC236}">
                <a16:creationId xmlns:a16="http://schemas.microsoft.com/office/drawing/2014/main" id="{42EC4C3D-14C6-47D0-9FA0-DCAAE00E2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1977933" y="3909043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Grieta, Líneas, Textura, Ángulo, Césped, Estructura">
            <a:extLst>
              <a:ext uri="{FF2B5EF4-FFF2-40B4-BE49-F238E27FC236}">
                <a16:creationId xmlns:a16="http://schemas.microsoft.com/office/drawing/2014/main" id="{CD3C2CE4-091A-442B-A18B-44AB1C23C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167711" y="3936782"/>
            <a:ext cx="453737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Grieta, Líneas, Textura, Ángulo, Césped, Estructura">
            <a:extLst>
              <a:ext uri="{FF2B5EF4-FFF2-40B4-BE49-F238E27FC236}">
                <a16:creationId xmlns:a16="http://schemas.microsoft.com/office/drawing/2014/main" id="{5F7E2D7B-A2E0-4224-9DAA-509D8DA6E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143345" y="3927264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Grieta, Líneas, Textura, Ángulo, Césped, Estructura">
            <a:extLst>
              <a:ext uri="{FF2B5EF4-FFF2-40B4-BE49-F238E27FC236}">
                <a16:creationId xmlns:a16="http://schemas.microsoft.com/office/drawing/2014/main" id="{EF984328-E9F1-4E75-992F-DD0AAB72D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155935" y="3966395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Grieta, Líneas, Textura, Ángulo, Césped, Estructura">
            <a:extLst>
              <a:ext uri="{FF2B5EF4-FFF2-40B4-BE49-F238E27FC236}">
                <a16:creationId xmlns:a16="http://schemas.microsoft.com/office/drawing/2014/main" id="{808BFCEC-EA9B-4D6E-B65C-2CF13A74D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67711" y="4057077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Grieta, Líneas, Textura, Ángulo, Césped, Estructura">
            <a:extLst>
              <a:ext uri="{FF2B5EF4-FFF2-40B4-BE49-F238E27FC236}">
                <a16:creationId xmlns:a16="http://schemas.microsoft.com/office/drawing/2014/main" id="{D25302B0-3A83-42C1-8E63-A371CCBD6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43345" y="3907275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Grieta, Líneas, Textura, Ángulo, Césped, Estructura">
            <a:extLst>
              <a:ext uri="{FF2B5EF4-FFF2-40B4-BE49-F238E27FC236}">
                <a16:creationId xmlns:a16="http://schemas.microsoft.com/office/drawing/2014/main" id="{271253B3-85D8-44AB-90AF-9624E020B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807322" y="3444486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Grieta, Líneas, Textura, Ángulo, Césped, Estructura">
            <a:extLst>
              <a:ext uri="{FF2B5EF4-FFF2-40B4-BE49-F238E27FC236}">
                <a16:creationId xmlns:a16="http://schemas.microsoft.com/office/drawing/2014/main" id="{8BFF4AC8-E980-488F-9516-B21C36D8F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2453953" y="5359601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Grieta, Líneas, Textura, Ángulo, Césped, Estructura">
            <a:extLst>
              <a:ext uri="{FF2B5EF4-FFF2-40B4-BE49-F238E27FC236}">
                <a16:creationId xmlns:a16="http://schemas.microsoft.com/office/drawing/2014/main" id="{62D702E1-06A9-415A-A2CD-CFBA199EF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07783" y="4060228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Grieta, Líneas, Textura, Ángulo, Césped, Estructura">
            <a:extLst>
              <a:ext uri="{FF2B5EF4-FFF2-40B4-BE49-F238E27FC236}">
                <a16:creationId xmlns:a16="http://schemas.microsoft.com/office/drawing/2014/main" id="{B81A818F-075F-4503-B273-77E5D1E09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49025" y="4004518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Grieta, Líneas, Textura, Ángulo, Césped, Estructura">
            <a:extLst>
              <a:ext uri="{FF2B5EF4-FFF2-40B4-BE49-F238E27FC236}">
                <a16:creationId xmlns:a16="http://schemas.microsoft.com/office/drawing/2014/main" id="{ECF531D0-84D2-4906-8212-F31628DAA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9778844">
            <a:off x="1729400" y="5524993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Grieta, Líneas, Textura, Ángulo, Césped, Estructura">
            <a:extLst>
              <a:ext uri="{FF2B5EF4-FFF2-40B4-BE49-F238E27FC236}">
                <a16:creationId xmlns:a16="http://schemas.microsoft.com/office/drawing/2014/main" id="{B9FA81CD-A29D-4897-887C-827682FEE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9778844">
            <a:off x="1500759" y="5480897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Grieta, Líneas, Textura, Ángulo, Césped, Estructura">
            <a:extLst>
              <a:ext uri="{FF2B5EF4-FFF2-40B4-BE49-F238E27FC236}">
                <a16:creationId xmlns:a16="http://schemas.microsoft.com/office/drawing/2014/main" id="{B90B3873-D977-4EA5-8316-F592E6BA3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8548970">
            <a:off x="1658379" y="5561506"/>
            <a:ext cx="1209473" cy="5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TextBox 200">
            <a:hlinkClick r:id="" action="ppaction://noaction">
              <a:snd r:embed="rId14" name="12000.wav"/>
            </a:hlinkClick>
            <a:extLst>
              <a:ext uri="{FF2B5EF4-FFF2-40B4-BE49-F238E27FC236}">
                <a16:creationId xmlns:a16="http://schemas.microsoft.com/office/drawing/2014/main" id="{2B163645-D9C8-434B-85FB-D9E43E93D312}"/>
              </a:ext>
            </a:extLst>
          </p:cNvPr>
          <p:cNvSpPr txBox="1"/>
          <p:nvPr/>
        </p:nvSpPr>
        <p:spPr>
          <a:xfrm>
            <a:off x="5588927" y="650789"/>
            <a:ext cx="701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“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” o “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”?</a:t>
            </a: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202" name="Picture 2" descr="Grieta, Líneas, Textura, Ángulo, Césped, Estructura">
            <a:extLst>
              <a:ext uri="{FF2B5EF4-FFF2-40B4-BE49-F238E27FC236}">
                <a16:creationId xmlns:a16="http://schemas.microsoft.com/office/drawing/2014/main" id="{75D983EC-104B-4612-A60D-B029C44E8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850768" y="2140408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4AB76-A794-4459-9ACF-C113D230A7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1853" y="1656914"/>
            <a:ext cx="1030214" cy="420123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1ABC73CF-D74B-460A-B92C-8D886C0FE1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6058" y="3534939"/>
            <a:ext cx="1030214" cy="420123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97AE65C8-D80F-4E3E-B420-BA924F7F0F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5762" y="1678810"/>
            <a:ext cx="1030214" cy="420123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7E95F116-29DF-4F40-AB11-BC06342FAF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814" y="5428506"/>
            <a:ext cx="1030214" cy="420123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1D686C3A-2D7D-4479-B75F-B7D90B681C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9967" y="3556835"/>
            <a:ext cx="1030214" cy="420123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3F2ECD0-AED9-4B0A-B65A-020637C7CE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3238" y="5493944"/>
            <a:ext cx="1030214" cy="420123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9038964-50D9-4B1C-AFB3-3514DE79E944}"/>
              </a:ext>
            </a:extLst>
          </p:cNvPr>
          <p:cNvSpPr/>
          <p:nvPr/>
        </p:nvSpPr>
        <p:spPr>
          <a:xfrm>
            <a:off x="7432311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DD8C67C-6B32-4847-82EF-79F57F088762}"/>
              </a:ext>
            </a:extLst>
          </p:cNvPr>
          <p:cNvSpPr/>
          <p:nvPr/>
        </p:nvSpPr>
        <p:spPr>
          <a:xfrm>
            <a:off x="7463604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F519047-B85C-410E-9B31-E4CBDDD04C9C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pic>
        <p:nvPicPr>
          <p:cNvPr id="66" name="Picture 2" descr="Grieta, Líneas, Textura, Ángulo, Césped, Estructura">
            <a:extLst>
              <a:ext uri="{FF2B5EF4-FFF2-40B4-BE49-F238E27FC236}">
                <a16:creationId xmlns:a16="http://schemas.microsoft.com/office/drawing/2014/main" id="{585490EB-39DD-48D4-820C-C00F3B3F0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820616" y="3402349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Grieta, Líneas, Textura, Ángulo, Césped, Estructura">
            <a:extLst>
              <a:ext uri="{FF2B5EF4-FFF2-40B4-BE49-F238E27FC236}">
                <a16:creationId xmlns:a16="http://schemas.microsoft.com/office/drawing/2014/main" id="{CD78A6AC-1FB0-4E85-86BA-803091DF1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6095343" y="2111950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Grieta, Líneas, Textura, Ángulo, Césped, Estructura">
            <a:extLst>
              <a:ext uri="{FF2B5EF4-FFF2-40B4-BE49-F238E27FC236}">
                <a16:creationId xmlns:a16="http://schemas.microsoft.com/office/drawing/2014/main" id="{BE46307E-43F5-4B78-A0DC-DD38D136B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6260476" y="157326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Grieta, Líneas, Textura, Ángulo, Césped, Estructura">
            <a:extLst>
              <a:ext uri="{FF2B5EF4-FFF2-40B4-BE49-F238E27FC236}">
                <a16:creationId xmlns:a16="http://schemas.microsoft.com/office/drawing/2014/main" id="{DF3443F1-FE0D-4304-97C4-7BB17FFC3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22238" y="2052531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Grieta, Líneas, Textura, Ángulo, Césped, Estructura">
            <a:extLst>
              <a:ext uri="{FF2B5EF4-FFF2-40B4-BE49-F238E27FC236}">
                <a16:creationId xmlns:a16="http://schemas.microsoft.com/office/drawing/2014/main" id="{0F6D9279-5177-42E3-8385-0A8AF72FF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56921" y="2002991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Grieta, Líneas, Textura, Ángulo, Césped, Estructura">
            <a:extLst>
              <a:ext uri="{FF2B5EF4-FFF2-40B4-BE49-F238E27FC236}">
                <a16:creationId xmlns:a16="http://schemas.microsoft.com/office/drawing/2014/main" id="{A622F195-B358-4EEB-8819-38881B29E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83861" y="2043256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Grieta, Líneas, Textura, Ángulo, Césped, Estructura">
            <a:extLst>
              <a:ext uri="{FF2B5EF4-FFF2-40B4-BE49-F238E27FC236}">
                <a16:creationId xmlns:a16="http://schemas.microsoft.com/office/drawing/2014/main" id="{982C3A0E-50DC-457D-B654-E55A498C1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484755" y="2083842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Grieta, Líneas, Textura, Ángulo, Césped, Estructura">
            <a:extLst>
              <a:ext uri="{FF2B5EF4-FFF2-40B4-BE49-F238E27FC236}">
                <a16:creationId xmlns:a16="http://schemas.microsoft.com/office/drawing/2014/main" id="{83E63514-1FAD-4839-AC93-B083273F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374688" y="2059267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Grieta, Líneas, Textura, Ángulo, Césped, Estructura">
            <a:extLst>
              <a:ext uri="{FF2B5EF4-FFF2-40B4-BE49-F238E27FC236}">
                <a16:creationId xmlns:a16="http://schemas.microsoft.com/office/drawing/2014/main" id="{0CC8FD36-E48D-4EEE-A95E-1E70B4E80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6015602" y="2098933"/>
            <a:ext cx="891338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Grieta, Líneas, Textura, Ángulo, Césped, Estructura">
            <a:extLst>
              <a:ext uri="{FF2B5EF4-FFF2-40B4-BE49-F238E27FC236}">
                <a16:creationId xmlns:a16="http://schemas.microsoft.com/office/drawing/2014/main" id="{2D7B465D-1E66-49B8-9AA9-E1F756013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879904" y="1892349"/>
            <a:ext cx="891338" cy="8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Grieta, Líneas, Textura, Ángulo, Césped, Estructura">
            <a:extLst>
              <a:ext uri="{FF2B5EF4-FFF2-40B4-BE49-F238E27FC236}">
                <a16:creationId xmlns:a16="http://schemas.microsoft.com/office/drawing/2014/main" id="{C387C3F8-FB1B-4130-9A90-558775F10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768760" y="1912804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Grieta, Líneas, Textura, Ángulo, Césped, Estructura">
            <a:extLst>
              <a:ext uri="{FF2B5EF4-FFF2-40B4-BE49-F238E27FC236}">
                <a16:creationId xmlns:a16="http://schemas.microsoft.com/office/drawing/2014/main" id="{E846FFED-E0CA-48DB-8E97-1A5F531D0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986780" y="197788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Grieta, Líneas, Textura, Ángulo, Césped, Estructura">
            <a:extLst>
              <a:ext uri="{FF2B5EF4-FFF2-40B4-BE49-F238E27FC236}">
                <a16:creationId xmlns:a16="http://schemas.microsoft.com/office/drawing/2014/main" id="{BD0B136B-C6A7-462B-9A6D-A633E1235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820357" y="1888229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Grieta, Líneas, Textura, Ángulo, Césped, Estructura">
            <a:extLst>
              <a:ext uri="{FF2B5EF4-FFF2-40B4-BE49-F238E27FC236}">
                <a16:creationId xmlns:a16="http://schemas.microsoft.com/office/drawing/2014/main" id="{96126536-AB4F-40A9-BAD4-0BB6B8F0C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846869" y="1865178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Grieta, Líneas, Textura, Ángulo, Césped, Estructura">
            <a:extLst>
              <a:ext uri="{FF2B5EF4-FFF2-40B4-BE49-F238E27FC236}">
                <a16:creationId xmlns:a16="http://schemas.microsoft.com/office/drawing/2014/main" id="{EF88DEB4-ADCD-4766-A454-45B41A6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65192" y="398291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Grieta, Líneas, Textura, Ángulo, Césped, Estructura">
            <a:extLst>
              <a:ext uri="{FF2B5EF4-FFF2-40B4-BE49-F238E27FC236}">
                <a16:creationId xmlns:a16="http://schemas.microsoft.com/office/drawing/2014/main" id="{3F21CE00-B8D5-47EE-9A28-3818726AB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50695" y="176618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Grieta, Líneas, Textura, Ángulo, Césped, Estructura">
            <a:extLst>
              <a:ext uri="{FF2B5EF4-FFF2-40B4-BE49-F238E27FC236}">
                <a16:creationId xmlns:a16="http://schemas.microsoft.com/office/drawing/2014/main" id="{247F16A1-4174-44FA-86FF-AB7670094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540665" y="198121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Grieta, Líneas, Textura, Ángulo, Césped, Estructura">
            <a:extLst>
              <a:ext uri="{FF2B5EF4-FFF2-40B4-BE49-F238E27FC236}">
                <a16:creationId xmlns:a16="http://schemas.microsoft.com/office/drawing/2014/main" id="{A14B63D5-E6C7-48AF-9E70-F821D1111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72316"/>
          <a:stretch/>
        </p:blipFill>
        <p:spPr bwMode="auto">
          <a:xfrm>
            <a:off x="5809522" y="530943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Grieta, Líneas, Textura, Ángulo, Césped, Estructura">
            <a:extLst>
              <a:ext uri="{FF2B5EF4-FFF2-40B4-BE49-F238E27FC236}">
                <a16:creationId xmlns:a16="http://schemas.microsoft.com/office/drawing/2014/main" id="{A113D377-5638-4719-A2E3-63C58919D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7" t="-5911" r="34098" b="88493"/>
          <a:stretch/>
        </p:blipFill>
        <p:spPr bwMode="auto">
          <a:xfrm rot="3125399">
            <a:off x="5569841" y="3922971"/>
            <a:ext cx="824213" cy="3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Grieta, Líneas, Textura, Ángulo, Césped, Estructura">
            <a:extLst>
              <a:ext uri="{FF2B5EF4-FFF2-40B4-BE49-F238E27FC236}">
                <a16:creationId xmlns:a16="http://schemas.microsoft.com/office/drawing/2014/main" id="{FC783948-70DB-4BB0-9228-6DB0E7CB3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517592" y="413531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Grieta, Líneas, Textura, Ángulo, Césped, Estructura">
            <a:extLst>
              <a:ext uri="{FF2B5EF4-FFF2-40B4-BE49-F238E27FC236}">
                <a16:creationId xmlns:a16="http://schemas.microsoft.com/office/drawing/2014/main" id="{5CE2348A-13E5-4B56-B432-C9736FE83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32866" y="3936546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Grieta, Líneas, Textura, Ángulo, Césped, Estructura">
            <a:extLst>
              <a:ext uri="{FF2B5EF4-FFF2-40B4-BE49-F238E27FC236}">
                <a16:creationId xmlns:a16="http://schemas.microsoft.com/office/drawing/2014/main" id="{DECB7649-8123-4C07-B446-6EF1485F8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71729" y="3962451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Grieta, Líneas, Textura, Ángulo, Césped, Estructura">
            <a:extLst>
              <a:ext uri="{FF2B5EF4-FFF2-40B4-BE49-F238E27FC236}">
                <a16:creationId xmlns:a16="http://schemas.microsoft.com/office/drawing/2014/main" id="{56EEC63A-E3B6-4D08-A38E-C38EE249B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448235" y="400255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Grieta, Líneas, Textura, Ángulo, Césped, Estructura">
            <a:extLst>
              <a:ext uri="{FF2B5EF4-FFF2-40B4-BE49-F238E27FC236}">
                <a16:creationId xmlns:a16="http://schemas.microsoft.com/office/drawing/2014/main" id="{A7477428-0198-4112-AC8C-98BBD289E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424112" y="3990153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" descr="Grieta, Líneas, Textura, Ángulo, Césped, Estructura">
            <a:extLst>
              <a:ext uri="{FF2B5EF4-FFF2-40B4-BE49-F238E27FC236}">
                <a16:creationId xmlns:a16="http://schemas.microsoft.com/office/drawing/2014/main" id="{E7C5E6B5-27E3-4AD1-894D-ADA0E8103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76092" y="390453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 descr="Grieta, Líneas, Textura, Ángulo, Césped, Estructura">
            <a:extLst>
              <a:ext uri="{FF2B5EF4-FFF2-40B4-BE49-F238E27FC236}">
                <a16:creationId xmlns:a16="http://schemas.microsoft.com/office/drawing/2014/main" id="{AFBD62BA-BE5F-446D-AE77-E556FD2F8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366697" y="1957084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Grieta, Líneas, Textura, Ángulo, Césped, Estructura">
            <a:extLst>
              <a:ext uri="{FF2B5EF4-FFF2-40B4-BE49-F238E27FC236}">
                <a16:creationId xmlns:a16="http://schemas.microsoft.com/office/drawing/2014/main" id="{F39E89A4-624B-4890-B7B5-03E6F38DB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5519097" y="1896542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" descr="Grieta, Líneas, Textura, Ángulo, Césped, Estructura">
            <a:extLst>
              <a:ext uri="{FF2B5EF4-FFF2-40B4-BE49-F238E27FC236}">
                <a16:creationId xmlns:a16="http://schemas.microsoft.com/office/drawing/2014/main" id="{2B5DB570-62DF-4D73-9788-6731C41B2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9712537">
            <a:off x="5227570" y="4205841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Grieta, Líneas, Textura, Ángulo, Césped, Estructura">
            <a:extLst>
              <a:ext uri="{FF2B5EF4-FFF2-40B4-BE49-F238E27FC236}">
                <a16:creationId xmlns:a16="http://schemas.microsoft.com/office/drawing/2014/main" id="{00B3E957-1723-4B03-8893-FC87FB797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594576" y="4261119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Grieta, Líneas, Textura, Ángulo, Césped, Estructura">
            <a:extLst>
              <a:ext uri="{FF2B5EF4-FFF2-40B4-BE49-F238E27FC236}">
                <a16:creationId xmlns:a16="http://schemas.microsoft.com/office/drawing/2014/main" id="{E6AA6D65-7F32-4BD4-BC00-3536DE5A8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863899" y="5929160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Grieta, Líneas, Textura, Ángulo, Césped, Estructura">
            <a:extLst>
              <a:ext uri="{FF2B5EF4-FFF2-40B4-BE49-F238E27FC236}">
                <a16:creationId xmlns:a16="http://schemas.microsoft.com/office/drawing/2014/main" id="{EE81CBC4-41D0-4A4B-BEA4-500456284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950411" y="5920082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" descr="Grieta, Líneas, Textura, Ángulo, Césped, Estructura">
            <a:extLst>
              <a:ext uri="{FF2B5EF4-FFF2-40B4-BE49-F238E27FC236}">
                <a16:creationId xmlns:a16="http://schemas.microsoft.com/office/drawing/2014/main" id="{C1979B11-54D4-4AA6-891D-0BDA1D87C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851762" y="5959978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" descr="Grieta, Líneas, Textura, Ángulo, Césped, Estructura">
            <a:extLst>
              <a:ext uri="{FF2B5EF4-FFF2-40B4-BE49-F238E27FC236}">
                <a16:creationId xmlns:a16="http://schemas.microsoft.com/office/drawing/2014/main" id="{87C45C95-1200-4AD6-B861-668155B7A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769462" y="5899898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Grieta, Líneas, Textura, Ángulo, Césped, Estructura">
            <a:extLst>
              <a:ext uri="{FF2B5EF4-FFF2-40B4-BE49-F238E27FC236}">
                <a16:creationId xmlns:a16="http://schemas.microsoft.com/office/drawing/2014/main" id="{D200A9C0-DB4F-4246-98DB-8F7FCADD6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5958671" y="5926440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Grieta, Líneas, Textura, Ángulo, Césped, Estructura">
            <a:extLst>
              <a:ext uri="{FF2B5EF4-FFF2-40B4-BE49-F238E27FC236}">
                <a16:creationId xmlns:a16="http://schemas.microsoft.com/office/drawing/2014/main" id="{93CFBDA9-CFD5-4961-9822-FB2CF17E6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6333706" y="5158377"/>
            <a:ext cx="1209473" cy="5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Grieta, Líneas, Textura, Ángulo, Césped, Estructura">
            <a:extLst>
              <a:ext uri="{FF2B5EF4-FFF2-40B4-BE49-F238E27FC236}">
                <a16:creationId xmlns:a16="http://schemas.microsoft.com/office/drawing/2014/main" id="{9325E137-8465-4E5A-A84F-1A654A371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6324707" y="3231394"/>
            <a:ext cx="1209473" cy="5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1F4FBF8A-3E68-430C-A482-3D1D3EFBCED1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pic>
        <p:nvPicPr>
          <p:cNvPr id="169" name="Picture 2" descr="Grieta, Líneas, Textura, Ángulo, Césped, Estructura">
            <a:extLst>
              <a:ext uri="{FF2B5EF4-FFF2-40B4-BE49-F238E27FC236}">
                <a16:creationId xmlns:a16="http://schemas.microsoft.com/office/drawing/2014/main" id="{A18F8871-97CA-4B49-9BBF-D13F33C45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 rot="19778844">
            <a:off x="1755346" y="5721847"/>
            <a:ext cx="1209473" cy="5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Grieta, Líneas, Textura, Ángulo, Césped, Estructura">
            <a:extLst>
              <a:ext uri="{FF2B5EF4-FFF2-40B4-BE49-F238E27FC236}">
                <a16:creationId xmlns:a16="http://schemas.microsoft.com/office/drawing/2014/main" id="{2FAED48B-E037-43EA-9477-C85F2C5AF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1619338" y="5553035"/>
            <a:ext cx="1209473" cy="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Grieta, Líneas, Textura, Ángulo, Césped, Estructura">
            <a:extLst>
              <a:ext uri="{FF2B5EF4-FFF2-40B4-BE49-F238E27FC236}">
                <a16:creationId xmlns:a16="http://schemas.microsoft.com/office/drawing/2014/main" id="{00312B9C-780B-4E85-8C8D-675B13D81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6" t="-5911" r="18867" b="78227"/>
          <a:stretch/>
        </p:blipFill>
        <p:spPr bwMode="auto">
          <a:xfrm>
            <a:off x="1891263" y="5588959"/>
            <a:ext cx="1209473" cy="5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Grieta, Líneas, Textura, Ángulo, Césped, Estructura">
            <a:extLst>
              <a:ext uri="{FF2B5EF4-FFF2-40B4-BE49-F238E27FC236}">
                <a16:creationId xmlns:a16="http://schemas.microsoft.com/office/drawing/2014/main" id="{9E7ECF44-62D1-4E86-AA82-B85FF157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047338" y="5749383"/>
            <a:ext cx="615920" cy="3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Grieta, Líneas, Textura, Ángulo, Césped, Estructura">
            <a:extLst>
              <a:ext uri="{FF2B5EF4-FFF2-40B4-BE49-F238E27FC236}">
                <a16:creationId xmlns:a16="http://schemas.microsoft.com/office/drawing/2014/main" id="{B04E71F2-DF80-48B8-8FC2-F354E1A55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145431" y="5782393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Grieta, Líneas, Textura, Ángulo, Césped, Estructura">
            <a:extLst>
              <a:ext uri="{FF2B5EF4-FFF2-40B4-BE49-F238E27FC236}">
                <a16:creationId xmlns:a16="http://schemas.microsoft.com/office/drawing/2014/main" id="{0EE54D62-2D43-44E1-B5BE-6A898704B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09568" y="5842431"/>
            <a:ext cx="615920" cy="32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" descr="Grieta, Líneas, Textura, Ángulo, Césped, Estructura">
            <a:extLst>
              <a:ext uri="{FF2B5EF4-FFF2-40B4-BE49-F238E27FC236}">
                <a16:creationId xmlns:a16="http://schemas.microsoft.com/office/drawing/2014/main" id="{D3A23EA8-AF64-45E7-BEDE-C65EE978F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2306371" y="5851930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2" descr="Grieta, Líneas, Textura, Ángulo, Césped, Estructura">
            <a:extLst>
              <a:ext uri="{FF2B5EF4-FFF2-40B4-BE49-F238E27FC236}">
                <a16:creationId xmlns:a16="http://schemas.microsoft.com/office/drawing/2014/main" id="{597B1293-712D-4678-B5EF-794DD29D6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2721" r="68726" b="67826"/>
          <a:stretch/>
        </p:blipFill>
        <p:spPr bwMode="auto">
          <a:xfrm>
            <a:off x="1957314" y="5829124"/>
            <a:ext cx="615920" cy="3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67E6F-E939-49BB-9CC3-A84EFD813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86" y="2302038"/>
            <a:ext cx="5279722" cy="3706323"/>
          </a:xfrm>
          <a:prstGeom prst="rect">
            <a:avLst/>
          </a:prstGeom>
        </p:spPr>
      </p:pic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8B40641F-1116-41CA-9BCB-9D5AAB723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46757"/>
              </p:ext>
            </p:extLst>
          </p:nvPr>
        </p:nvGraphicFramePr>
        <p:xfrm>
          <a:off x="5611660" y="1942741"/>
          <a:ext cx="6403709" cy="3969657"/>
        </p:xfrm>
        <a:graphic>
          <a:graphicData uri="http://schemas.openxmlformats.org/drawingml/2006/table">
            <a:tbl>
              <a:tblPr firstRow="1" bandRow="1"/>
              <a:tblGrid>
                <a:gridCol w="673886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5729823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51024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go | I go    in | to   the theatre.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70660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You go    in | to   the market.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51024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| you are    in | to   the room.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70660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I | Are you at | to  the cinema?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51024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| I am  on | to   the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102571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go| Do I go   in | to  the mountain?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39334"/>
                  </a:ext>
                </a:extLst>
              </a:tr>
            </a:tbl>
          </a:graphicData>
        </a:graphic>
      </p:graphicFrame>
      <p:sp>
        <p:nvSpPr>
          <p:cNvPr id="134" name="TextBox 133">
            <a:hlinkClick r:id="" action="ppaction://noaction">
              <a:snd r:embed="rId6" name="13.1.wav"/>
            </a:hlinkClick>
            <a:extLst>
              <a:ext uri="{FF2B5EF4-FFF2-40B4-BE49-F238E27FC236}">
                <a16:creationId xmlns:a16="http://schemas.microsoft.com/office/drawing/2014/main" id="{35557C96-691D-4C90-833E-B64EF5C07BD1}"/>
              </a:ext>
            </a:extLst>
          </p:cNvPr>
          <p:cNvSpPr txBox="1"/>
          <p:nvPr/>
        </p:nvSpPr>
        <p:spPr>
          <a:xfrm>
            <a:off x="246757" y="879783"/>
            <a:ext cx="428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endParaRPr lang="en-GB" sz="2800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AAD65163-A744-4DDF-9B5F-4C8F8B6DAD0A}"/>
              </a:ext>
            </a:extLst>
          </p:cNvPr>
          <p:cNvSpPr txBox="1"/>
          <p:nvPr/>
        </p:nvSpPr>
        <p:spPr>
          <a:xfrm>
            <a:off x="6448378" y="1977334"/>
            <a:ext cx="22187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B4C3FB80-9B8F-4011-BAF9-E16F88F65362}"/>
              </a:ext>
            </a:extLst>
          </p:cNvPr>
          <p:cNvSpPr txBox="1"/>
          <p:nvPr/>
        </p:nvSpPr>
        <p:spPr>
          <a:xfrm>
            <a:off x="6325143" y="2627922"/>
            <a:ext cx="2191324" cy="410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3FD1A6B2-1DF2-45E0-B966-CC3D325346E6}"/>
              </a:ext>
            </a:extLst>
          </p:cNvPr>
          <p:cNvSpPr txBox="1"/>
          <p:nvPr/>
        </p:nvSpPr>
        <p:spPr>
          <a:xfrm>
            <a:off x="6598105" y="3193470"/>
            <a:ext cx="22187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9327CB36-9BA9-4C8F-BA7C-127610B2913E}"/>
              </a:ext>
            </a:extLst>
          </p:cNvPr>
          <p:cNvSpPr txBox="1"/>
          <p:nvPr/>
        </p:nvSpPr>
        <p:spPr>
          <a:xfrm>
            <a:off x="6448378" y="3789446"/>
            <a:ext cx="2272899" cy="419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A17888DB-4D5A-44D3-8483-D29614697ED1}"/>
              </a:ext>
            </a:extLst>
          </p:cNvPr>
          <p:cNvSpPr txBox="1"/>
          <p:nvPr/>
        </p:nvSpPr>
        <p:spPr>
          <a:xfrm>
            <a:off x="6344352" y="4405848"/>
            <a:ext cx="23567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4F5631FE-0FF4-48C0-940B-A298C4A052D9}"/>
              </a:ext>
            </a:extLst>
          </p:cNvPr>
          <p:cNvSpPr txBox="1"/>
          <p:nvPr/>
        </p:nvSpPr>
        <p:spPr>
          <a:xfrm>
            <a:off x="6361979" y="4963500"/>
            <a:ext cx="3314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2FE97DFE-BBC1-4C42-9E33-8C75DB6AC42C}"/>
              </a:ext>
            </a:extLst>
          </p:cNvPr>
          <p:cNvSpPr txBox="1"/>
          <p:nvPr/>
        </p:nvSpPr>
        <p:spPr>
          <a:xfrm>
            <a:off x="5601005" y="1913838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[4]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1DDA6147-60F0-4EE7-B677-18541FAC741F}"/>
              </a:ext>
            </a:extLst>
          </p:cNvPr>
          <p:cNvSpPr txBox="1"/>
          <p:nvPr/>
        </p:nvSpPr>
        <p:spPr>
          <a:xfrm>
            <a:off x="5605327" y="2573830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[3]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45A46A94-5EE9-4472-AE24-5D44184A7EBC}"/>
              </a:ext>
            </a:extLst>
          </p:cNvPr>
          <p:cNvSpPr txBox="1"/>
          <p:nvPr/>
        </p:nvSpPr>
        <p:spPr>
          <a:xfrm>
            <a:off x="5601004" y="314778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[E]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0CB7D1E-34B2-47E4-A304-30381C391AAE}"/>
              </a:ext>
            </a:extLst>
          </p:cNvPr>
          <p:cNvSpPr txBox="1"/>
          <p:nvPr/>
        </p:nvSpPr>
        <p:spPr>
          <a:xfrm>
            <a:off x="5626076" y="3765237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[1]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35DFC907-F9C3-463A-BA39-A111E221A9CB}"/>
              </a:ext>
            </a:extLst>
          </p:cNvPr>
          <p:cNvSpPr txBox="1"/>
          <p:nvPr/>
        </p:nvSpPr>
        <p:spPr>
          <a:xfrm>
            <a:off x="5640494" y="4338519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[5]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DFD84718-52A5-4329-A68B-7935DADBFCAB}"/>
              </a:ext>
            </a:extLst>
          </p:cNvPr>
          <p:cNvSpPr txBox="1"/>
          <p:nvPr/>
        </p:nvSpPr>
        <p:spPr>
          <a:xfrm>
            <a:off x="5626076" y="5123242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4869CC11-7DEC-4F84-AABE-56B372717A2E}"/>
              </a:ext>
            </a:extLst>
          </p:cNvPr>
          <p:cNvSpPr/>
          <p:nvPr/>
        </p:nvSpPr>
        <p:spPr>
          <a:xfrm>
            <a:off x="9381995" y="1979181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50A537A5-FFAF-404C-9A0D-0B844E343D81}"/>
              </a:ext>
            </a:extLst>
          </p:cNvPr>
          <p:cNvSpPr/>
          <p:nvPr/>
        </p:nvSpPr>
        <p:spPr>
          <a:xfrm>
            <a:off x="9264448" y="2614245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E1B47049-1409-4A7A-AE47-6F496098E156}"/>
              </a:ext>
            </a:extLst>
          </p:cNvPr>
          <p:cNvSpPr/>
          <p:nvPr/>
        </p:nvSpPr>
        <p:spPr>
          <a:xfrm>
            <a:off x="8985247" y="3251218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C1EAB651-6258-48EA-A4F5-73304A8A771E}"/>
              </a:ext>
            </a:extLst>
          </p:cNvPr>
          <p:cNvSpPr/>
          <p:nvPr/>
        </p:nvSpPr>
        <p:spPr>
          <a:xfrm>
            <a:off x="8721277" y="3819144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A75C92FD-DEB4-4E24-A243-18BA632C3AF0}"/>
              </a:ext>
            </a:extLst>
          </p:cNvPr>
          <p:cNvSpPr/>
          <p:nvPr/>
        </p:nvSpPr>
        <p:spPr>
          <a:xfrm>
            <a:off x="8816201" y="4422847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D31FDB67-9034-4FAE-AF9B-5EB583B2F02A}"/>
              </a:ext>
            </a:extLst>
          </p:cNvPr>
          <p:cNvSpPr/>
          <p:nvPr/>
        </p:nvSpPr>
        <p:spPr>
          <a:xfrm>
            <a:off x="10493233" y="5049563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TextBox 246">
            <a:hlinkClick r:id="" action="ppaction://noaction">
              <a:snd r:embed="rId7" name="13.3.wav"/>
            </a:hlinkClick>
            <a:extLst>
              <a:ext uri="{FF2B5EF4-FFF2-40B4-BE49-F238E27FC236}">
                <a16:creationId xmlns:a16="http://schemas.microsoft.com/office/drawing/2014/main" id="{67A0AA73-3478-4230-9F00-5DE46F70D444}"/>
              </a:ext>
            </a:extLst>
          </p:cNvPr>
          <p:cNvSpPr txBox="1"/>
          <p:nvPr/>
        </p:nvSpPr>
        <p:spPr>
          <a:xfrm>
            <a:off x="5413923" y="1227841"/>
            <a:ext cx="428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 es? ✍</a:t>
            </a:r>
            <a:endParaRPr lang="en-GB" sz="2800" dirty="0"/>
          </a:p>
        </p:txBody>
      </p:sp>
      <p:sp>
        <p:nvSpPr>
          <p:cNvPr id="248" name="TextBox 247">
            <a:hlinkClick r:id="" action="ppaction://noaction">
              <a:snd r:embed="rId8" name="13.2.wav"/>
            </a:hlinkClick>
            <a:extLst>
              <a:ext uri="{FF2B5EF4-FFF2-40B4-BE49-F238E27FC236}">
                <a16:creationId xmlns:a16="http://schemas.microsoft.com/office/drawing/2014/main" id="{8AC1FBBE-3EF7-48B5-B235-C89056B4C226}"/>
              </a:ext>
            </a:extLst>
          </p:cNvPr>
          <p:cNvSpPr txBox="1"/>
          <p:nvPr/>
        </p:nvSpPr>
        <p:spPr>
          <a:xfrm>
            <a:off x="229195" y="1454301"/>
            <a:ext cx="428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preposicion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endParaRPr lang="en-GB" sz="2800" dirty="0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66D4502E-A306-4E73-99FA-8328851DC161}"/>
              </a:ext>
            </a:extLst>
          </p:cNvPr>
          <p:cNvSpPr txBox="1"/>
          <p:nvPr/>
        </p:nvSpPr>
        <p:spPr>
          <a:xfrm>
            <a:off x="8608900" y="6460100"/>
            <a:ext cx="3618298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preposition</a:t>
            </a:r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3521D7FC-6387-449E-893C-7AD7879D385D}"/>
              </a:ext>
            </a:extLst>
          </p:cNvPr>
          <p:cNvSpPr/>
          <p:nvPr/>
        </p:nvSpPr>
        <p:spPr>
          <a:xfrm>
            <a:off x="7906420" y="1994063"/>
            <a:ext cx="72148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C41E2BC5-0706-45F6-A261-03341DBD6CBD}"/>
              </a:ext>
            </a:extLst>
          </p:cNvPr>
          <p:cNvSpPr/>
          <p:nvPr/>
        </p:nvSpPr>
        <p:spPr>
          <a:xfrm>
            <a:off x="7241211" y="2600799"/>
            <a:ext cx="1286586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67EDEC9A-8231-4E3A-BECF-075395B7E7B2}"/>
              </a:ext>
            </a:extLst>
          </p:cNvPr>
          <p:cNvSpPr/>
          <p:nvPr/>
        </p:nvSpPr>
        <p:spPr>
          <a:xfrm>
            <a:off x="6472965" y="3215834"/>
            <a:ext cx="889347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6D7D3FB5-AFFF-4ECC-B578-E5670DAE842B}"/>
              </a:ext>
            </a:extLst>
          </p:cNvPr>
          <p:cNvSpPr/>
          <p:nvPr/>
        </p:nvSpPr>
        <p:spPr>
          <a:xfrm>
            <a:off x="7410845" y="3811869"/>
            <a:ext cx="1321622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id="{0A3846DF-8724-4C45-B55C-F478408A8C92}"/>
              </a:ext>
            </a:extLst>
          </p:cNvPr>
          <p:cNvSpPr/>
          <p:nvPr/>
        </p:nvSpPr>
        <p:spPr>
          <a:xfrm>
            <a:off x="7999792" y="4422847"/>
            <a:ext cx="72148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id="{47944DC1-D23B-4E4B-B72C-C08C5D5E4B76}"/>
              </a:ext>
            </a:extLst>
          </p:cNvPr>
          <p:cNvSpPr/>
          <p:nvPr/>
        </p:nvSpPr>
        <p:spPr>
          <a:xfrm>
            <a:off x="6724616" y="5020883"/>
            <a:ext cx="1720421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hlinkClick r:id="" action="ppaction://noaction">
              <a:snd r:embed="rId9" name="12.0.wav"/>
            </a:hlinkClick>
            <a:extLst>
              <a:ext uri="{FF2B5EF4-FFF2-40B4-BE49-F238E27FC236}">
                <a16:creationId xmlns:a16="http://schemas.microsoft.com/office/drawing/2014/main" id="{C4A38E34-63C0-4172-873A-22A9299E0105}"/>
              </a:ext>
            </a:extLst>
          </p:cNvPr>
          <p:cNvSpPr txBox="1"/>
          <p:nvPr/>
        </p:nvSpPr>
        <p:spPr>
          <a:xfrm>
            <a:off x="112867" y="142615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Sofía.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33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5678" y="5526199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endParaRPr lang="es-ES" sz="2500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[r]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2" y="1953692"/>
            <a:ext cx="1089402" cy="1724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2832566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784625" y="2217145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174636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Detener, La Seguridad, Decoración, Globo">
            <a:extLst>
              <a:ext uri="{FF2B5EF4-FFF2-40B4-BE49-F238E27FC236}">
                <a16:creationId xmlns:a16="http://schemas.microsoft.com/office/drawing/2014/main" id="{0A798C32-52CB-4DDE-B562-35C23C2A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24" y="2699098"/>
            <a:ext cx="51339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ombre, Corriendo, Ejercicio, Correr">
            <a:extLst>
              <a:ext uri="{FF2B5EF4-FFF2-40B4-BE49-F238E27FC236}">
                <a16:creationId xmlns:a16="http://schemas.microsoft.com/office/drawing/2014/main" id="{218E8425-D190-49B8-AAFD-AE30E91EB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2544" y="2436051"/>
            <a:ext cx="3448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hlinkClick r:id="" action="ppaction://noaction">
              <a:snd r:embed="rId10" name="5.0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2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6" y="179754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D4BC204-956F-40DA-9311-6382628B4861}"/>
              </a:ext>
            </a:extLst>
          </p:cNvPr>
          <p:cNvSpPr txBox="1"/>
          <p:nvPr/>
        </p:nvSpPr>
        <p:spPr>
          <a:xfrm>
            <a:off x="239666" y="1911477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90CA2-DF66-4A44-85E4-BAB097286DFE}"/>
              </a:ext>
            </a:extLst>
          </p:cNvPr>
          <p:cNvSpPr txBox="1"/>
          <p:nvPr/>
        </p:nvSpPr>
        <p:spPr>
          <a:xfrm>
            <a:off x="348668" y="111311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Perro, Animal, Cachorro, Mascota, Linda, Divertido">
            <a:extLst>
              <a:ext uri="{FF2B5EF4-FFF2-40B4-BE49-F238E27FC236}">
                <a16:creationId xmlns:a16="http://schemas.microsoft.com/office/drawing/2014/main" id="{8FE49EF8-EAC3-421E-A4AD-DF2589E6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07" y="1821565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7E45D0A-9AE8-4EC7-8EC7-1E9BABA41867}"/>
              </a:ext>
            </a:extLst>
          </p:cNvPr>
          <p:cNvSpPr txBox="1"/>
          <p:nvPr/>
        </p:nvSpPr>
        <p:spPr>
          <a:xfrm>
            <a:off x="2387307" y="1137409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6" name="Picture 4" descr="Coche, Rojo, Conductor, Caballero">
            <a:extLst>
              <a:ext uri="{FF2B5EF4-FFF2-40B4-BE49-F238E27FC236}">
                <a16:creationId xmlns:a16="http://schemas.microsoft.com/office/drawing/2014/main" id="{815D106F-87EC-41D4-A2F6-FC90F3988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85" y="1625144"/>
            <a:ext cx="2759215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yero, Collar De La Perla, Caja De Joya">
            <a:extLst>
              <a:ext uri="{FF2B5EF4-FFF2-40B4-BE49-F238E27FC236}">
                <a16:creationId xmlns:a16="http://schemas.microsoft.com/office/drawing/2014/main" id="{7778C2F3-B20C-4619-8355-EBB1A4BA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21" y="1510903"/>
            <a:ext cx="783810" cy="7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69BA47A-E567-4338-9D33-FAD13BF06230}"/>
              </a:ext>
            </a:extLst>
          </p:cNvPr>
          <p:cNvSpPr txBox="1"/>
          <p:nvPr/>
        </p:nvSpPr>
        <p:spPr>
          <a:xfrm>
            <a:off x="5960519" y="116541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B274CC-E241-4D1B-A1C2-4806FD457BAB}"/>
              </a:ext>
            </a:extLst>
          </p:cNvPr>
          <p:cNvSpPr txBox="1"/>
          <p:nvPr/>
        </p:nvSpPr>
        <p:spPr>
          <a:xfrm>
            <a:off x="8582541" y="1156225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0" name="Picture 8" descr="Carro De Compras, Carro, Compras, Caddie">
            <a:extLst>
              <a:ext uri="{FF2B5EF4-FFF2-40B4-BE49-F238E27FC236}">
                <a16:creationId xmlns:a16="http://schemas.microsoft.com/office/drawing/2014/main" id="{0F38D257-953F-411D-92D2-23B57C8B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0" y="1783740"/>
            <a:ext cx="1264641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D9B429E-2AD0-490B-9125-0865172D38E6}"/>
              </a:ext>
            </a:extLst>
          </p:cNvPr>
          <p:cNvSpPr txBox="1"/>
          <p:nvPr/>
        </p:nvSpPr>
        <p:spPr>
          <a:xfrm>
            <a:off x="3783843" y="4246617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26A182-762E-48B9-A42A-F90169E25B41}"/>
              </a:ext>
            </a:extLst>
          </p:cNvPr>
          <p:cNvSpPr txBox="1"/>
          <p:nvPr/>
        </p:nvSpPr>
        <p:spPr>
          <a:xfrm>
            <a:off x="6252691" y="4246616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2" name="Picture 10" descr="Pera, Antropomórfico, Dibujos Animados">
            <a:extLst>
              <a:ext uri="{FF2B5EF4-FFF2-40B4-BE49-F238E27FC236}">
                <a16:creationId xmlns:a16="http://schemas.microsoft.com/office/drawing/2014/main" id="{22452271-C2B5-42B7-B0AD-76FAEAE7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19" y="5075609"/>
            <a:ext cx="998487" cy="14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erro, Animal, Cachorro, Mascota, Linda, Divertido">
            <a:extLst>
              <a:ext uri="{FF2B5EF4-FFF2-40B4-BE49-F238E27FC236}">
                <a16:creationId xmlns:a16="http://schemas.microsoft.com/office/drawing/2014/main" id="{C13E1986-6630-4D4B-B16B-ADC6BA38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40" y="4969053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énero, Símbolo, Masculino, Mujer, Heterosexual, Sexual">
            <a:extLst>
              <a:ext uri="{FF2B5EF4-FFF2-40B4-BE49-F238E27FC236}">
                <a16:creationId xmlns:a16="http://schemas.microsoft.com/office/drawing/2014/main" id="{66CEF183-24F3-46DD-A834-E1F19B70C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30496" r="74673" b="8968"/>
          <a:stretch/>
        </p:blipFill>
        <p:spPr bwMode="auto">
          <a:xfrm flipH="1">
            <a:off x="7689036" y="4749932"/>
            <a:ext cx="416964" cy="6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387;p19">
            <a:extLst>
              <a:ext uri="{FF2B5EF4-FFF2-40B4-BE49-F238E27FC236}">
                <a16:creationId xmlns:a16="http://schemas.microsoft.com/office/drawing/2014/main" id="{0641099B-08CC-437B-A2D0-09375A8B1E91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95;p19">
            <a:extLst>
              <a:ext uri="{FF2B5EF4-FFF2-40B4-BE49-F238E27FC236}">
                <a16:creationId xmlns:a16="http://schemas.microsoft.com/office/drawing/2014/main" id="{C765A29D-91F4-40DB-B64C-4FDD8DA7085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5" name="Google Shape;388;p19">
            <a:extLst>
              <a:ext uri="{FF2B5EF4-FFF2-40B4-BE49-F238E27FC236}">
                <a16:creationId xmlns:a16="http://schemas.microsoft.com/office/drawing/2014/main" id="{83FF2119-5A9D-401A-ADA2-17072335E293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157;p2">
            <a:extLst>
              <a:ext uri="{FF2B5EF4-FFF2-40B4-BE49-F238E27FC236}">
                <a16:creationId xmlns:a16="http://schemas.microsoft.com/office/drawing/2014/main" id="{597B022E-4F4D-460C-94D2-85E8BF06DC80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6A84E-BEFB-46ED-ADD1-3B524384170D}"/>
              </a:ext>
            </a:extLst>
          </p:cNvPr>
          <p:cNvSpPr txBox="1"/>
          <p:nvPr/>
        </p:nvSpPr>
        <p:spPr>
          <a:xfrm>
            <a:off x="6039572" y="2704402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expensive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37045BC-88C1-4CAD-91F6-D3532EE8BC3D}"/>
              </a:ext>
            </a:extLst>
          </p:cNvPr>
          <p:cNvSpPr/>
          <p:nvPr/>
        </p:nvSpPr>
        <p:spPr>
          <a:xfrm>
            <a:off x="3756853" y="145047"/>
            <a:ext cx="6820858" cy="771469"/>
          </a:xfrm>
          <a:prstGeom prst="wedgeRoundRectCallout">
            <a:avLst>
              <a:gd name="adj1" fmla="val 1857"/>
              <a:gd name="adj2" fmla="val 172448"/>
              <a:gd name="adj3" fmla="val 16667"/>
            </a:avLst>
          </a:prstGeom>
          <a:solidFill>
            <a:srgbClr val="FFFC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 many countries in Latin America,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means car.  In those countries, this would be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EF15-A8DC-440B-9062-427B1D9FF114}"/>
              </a:ext>
            </a:extLst>
          </p:cNvPr>
          <p:cNvGrpSpPr/>
          <p:nvPr/>
        </p:nvGrpSpPr>
        <p:grpSpPr>
          <a:xfrm>
            <a:off x="9766836" y="551449"/>
            <a:ext cx="810875" cy="771469"/>
            <a:chOff x="6210543" y="3764108"/>
            <a:chExt cx="801046" cy="77526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DECDB8-E1E0-4BF9-BA8C-643F1083D6A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32DE40-7BC6-4C3C-9B4E-25C5C1921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9" name="Picture 2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69B15E45-A469-49C7-8F2E-70EA1B29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45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4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40" grpId="0"/>
      <p:bldP spid="47" grpId="0"/>
      <p:bldP spid="49" grpId="0"/>
      <p:bldP spid="50" grpId="0"/>
      <p:bldP spid="51" grpId="0"/>
      <p:bldP spid="75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D51EC9-4C49-40D5-886D-3F6313F2B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62" y="2752059"/>
            <a:ext cx="4677428" cy="3610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2EB92-8AB4-420F-9123-237C56178B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61"/>
          <a:stretch/>
        </p:blipFill>
        <p:spPr>
          <a:xfrm>
            <a:off x="7267976" y="1478881"/>
            <a:ext cx="909223" cy="1281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620" y="89141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01608" y="11536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4134" y="933347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______________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7436B5-E90F-4D5D-B7BD-8635207E2DC4}"/>
              </a:ext>
            </a:extLst>
          </p:cNvPr>
          <p:cNvSpPr/>
          <p:nvPr/>
        </p:nvSpPr>
        <p:spPr>
          <a:xfrm>
            <a:off x="7441617" y="3950142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FACC9-283E-41A5-8D9E-2CE501D467A8}"/>
              </a:ext>
            </a:extLst>
          </p:cNvPr>
          <p:cNvSpPr txBox="1"/>
          <p:nvPr/>
        </p:nvSpPr>
        <p:spPr>
          <a:xfrm>
            <a:off x="7694922" y="3803119"/>
            <a:ext cx="149098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B1DF1-95C9-4C06-91EE-795A1A56A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0113" y="83490"/>
            <a:ext cx="837633" cy="846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76C5C-89EE-4C92-993B-8CECEF1F78E5}"/>
              </a:ext>
            </a:extLst>
          </p:cNvPr>
          <p:cNvSpPr txBox="1"/>
          <p:nvPr/>
        </p:nvSpPr>
        <p:spPr>
          <a:xfrm>
            <a:off x="664472" y="935876"/>
            <a:ext cx="8244565" cy="1684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Voy al ______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mi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papá y Sofía.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_________ es muy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moderna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 al ______.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9502CE-961C-450B-9BA7-3E7379248A6C}"/>
              </a:ext>
            </a:extLst>
          </p:cNvPr>
          <p:cNvSpPr/>
          <p:nvPr/>
        </p:nvSpPr>
        <p:spPr>
          <a:xfrm>
            <a:off x="6690933" y="4557299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6FA35C-536B-486B-8E81-47AD5C275A77}"/>
              </a:ext>
            </a:extLst>
          </p:cNvPr>
          <p:cNvSpPr txBox="1"/>
          <p:nvPr/>
        </p:nvSpPr>
        <p:spPr>
          <a:xfrm>
            <a:off x="6944238" y="4410276"/>
            <a:ext cx="129901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Valencia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CC939F-69B4-4F16-867E-B481E98CB77E}"/>
              </a:ext>
            </a:extLst>
          </p:cNvPr>
          <p:cNvSpPr/>
          <p:nvPr/>
        </p:nvSpPr>
        <p:spPr>
          <a:xfrm>
            <a:off x="4901799" y="5630305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000A25-AC95-433F-98F1-7A2DB55CD2F6}"/>
              </a:ext>
            </a:extLst>
          </p:cNvPr>
          <p:cNvSpPr txBox="1"/>
          <p:nvPr/>
        </p:nvSpPr>
        <p:spPr>
          <a:xfrm>
            <a:off x="3860537" y="5857747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Sevilla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71013C-592F-478E-B760-549A4C7F42B2}"/>
              </a:ext>
            </a:extLst>
          </p:cNvPr>
          <p:cNvSpPr txBox="1"/>
          <p:nvPr/>
        </p:nvSpPr>
        <p:spPr>
          <a:xfrm>
            <a:off x="5109286" y="266505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Bilbao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9C0BF2F-66AC-482F-80A2-ACCF7A8CFFB3}"/>
              </a:ext>
            </a:extLst>
          </p:cNvPr>
          <p:cNvSpPr/>
          <p:nvPr/>
        </p:nvSpPr>
        <p:spPr>
          <a:xfrm>
            <a:off x="5728725" y="3182245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83FDAC-13ED-48ED-926A-214F22E0FDF3}"/>
              </a:ext>
            </a:extLst>
          </p:cNvPr>
          <p:cNvSpPr txBox="1"/>
          <p:nvPr/>
        </p:nvSpPr>
        <p:spPr>
          <a:xfrm>
            <a:off x="3658304" y="425206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Cáceres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9DF18A-B16D-4249-8F46-9BD2241E1615}"/>
              </a:ext>
            </a:extLst>
          </p:cNvPr>
          <p:cNvSpPr/>
          <p:nvPr/>
        </p:nvSpPr>
        <p:spPr>
          <a:xfrm>
            <a:off x="4866268" y="4747540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hlinkClick r:id="" action="ppaction://noaction">
              <a:snd r:embed="rId9" name="6.1.wav"/>
            </a:hlinkClick>
            <a:extLst>
              <a:ext uri="{FF2B5EF4-FFF2-40B4-BE49-F238E27FC236}">
                <a16:creationId xmlns:a16="http://schemas.microsoft.com/office/drawing/2014/main" id="{EF6565D8-D99B-4908-B000-9775294C3180}"/>
              </a:ext>
            </a:extLst>
          </p:cNvPr>
          <p:cNvSpPr/>
          <p:nvPr/>
        </p:nvSpPr>
        <p:spPr>
          <a:xfrm>
            <a:off x="178298" y="96092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3" name="Rectangle 52">
            <a:hlinkClick r:id="" action="ppaction://noaction">
              <a:snd r:embed="rId10" name="audio12.wav"/>
            </a:hlinkClick>
            <a:extLst>
              <a:ext uri="{FF2B5EF4-FFF2-40B4-BE49-F238E27FC236}">
                <a16:creationId xmlns:a16="http://schemas.microsoft.com/office/drawing/2014/main" id="{F5E596EF-167C-456B-AFB8-FA0F8D823B37}"/>
              </a:ext>
            </a:extLst>
          </p:cNvPr>
          <p:cNvSpPr/>
          <p:nvPr/>
        </p:nvSpPr>
        <p:spPr>
          <a:xfrm>
            <a:off x="178298" y="160945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4" name="Rectangle 53">
            <a:hlinkClick r:id="" action="ppaction://noaction">
              <a:snd r:embed="rId11" name="audio13.wav"/>
            </a:hlinkClick>
            <a:extLst>
              <a:ext uri="{FF2B5EF4-FFF2-40B4-BE49-F238E27FC236}">
                <a16:creationId xmlns:a16="http://schemas.microsoft.com/office/drawing/2014/main" id="{FF0DD5EF-C650-44DE-9D90-989874BCE879}"/>
              </a:ext>
            </a:extLst>
          </p:cNvPr>
          <p:cNvSpPr/>
          <p:nvPr/>
        </p:nvSpPr>
        <p:spPr>
          <a:xfrm>
            <a:off x="189818" y="225187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8F028-03CC-4649-9DDE-A48B094C01CC}"/>
              </a:ext>
            </a:extLst>
          </p:cNvPr>
          <p:cNvSpPr txBox="1"/>
          <p:nvPr/>
        </p:nvSpPr>
        <p:spPr>
          <a:xfrm>
            <a:off x="1692086" y="1003026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norte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7B1DED-CB20-439F-8443-9FE3E8460B8A}"/>
              </a:ext>
            </a:extLst>
          </p:cNvPr>
          <p:cNvSpPr txBox="1"/>
          <p:nvPr/>
        </p:nvSpPr>
        <p:spPr>
          <a:xfrm>
            <a:off x="1153018" y="1537372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ciudad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EE49C7-105F-4337-892C-FC00CA99F084}"/>
              </a:ext>
            </a:extLst>
          </p:cNvPr>
          <p:cNvSpPr txBox="1"/>
          <p:nvPr/>
        </p:nvSpPr>
        <p:spPr>
          <a:xfrm>
            <a:off x="1747517" y="2063096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660A972-93E8-4C17-8914-96415C3573FF}"/>
              </a:ext>
            </a:extLst>
          </p:cNvPr>
          <p:cNvSpPr/>
          <p:nvPr/>
        </p:nvSpPr>
        <p:spPr>
          <a:xfrm>
            <a:off x="8363679" y="5376704"/>
            <a:ext cx="3410458" cy="1067415"/>
          </a:xfrm>
          <a:prstGeom prst="wedgeRoundRectCallout">
            <a:avLst>
              <a:gd name="adj1" fmla="val -44086"/>
              <a:gd name="adj2" fmla="val -107079"/>
              <a:gd name="adj3" fmla="val 16667"/>
            </a:avLst>
          </a:prstGeom>
          <a:solidFill>
            <a:srgbClr val="FFD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¿Qué ciudad es?</a:t>
            </a:r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9DC68-8F97-490F-9723-AB0BE3AAF2C6}"/>
              </a:ext>
            </a:extLst>
          </p:cNvPr>
          <p:cNvSpPr txBox="1"/>
          <p:nvPr/>
        </p:nvSpPr>
        <p:spPr>
          <a:xfrm>
            <a:off x="2321430" y="119203"/>
            <a:ext cx="2481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pic>
        <p:nvPicPr>
          <p:cNvPr id="58" name="Google Shape;221;p10">
            <a:extLst>
              <a:ext uri="{FF2B5EF4-FFF2-40B4-BE49-F238E27FC236}">
                <a16:creationId xmlns:a16="http://schemas.microsoft.com/office/drawing/2014/main" id="{AD012C1C-27A7-4F7B-89A6-6CD68D46028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40517" y="-130135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A27BA627-3E41-43CC-8E2D-1C88ADAF9CED}"/>
              </a:ext>
            </a:extLst>
          </p:cNvPr>
          <p:cNvSpPr txBox="1">
            <a:spLocks/>
          </p:cNvSpPr>
          <p:nvPr/>
        </p:nvSpPr>
        <p:spPr>
          <a:xfrm>
            <a:off x="9882619" y="923606"/>
            <a:ext cx="1340627" cy="400110"/>
          </a:xfrm>
          <a:prstGeom prst="rect">
            <a:avLst/>
          </a:prstGeom>
          <a:solidFill>
            <a:srgbClr val="68D5C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080E86-AAA5-4D11-9104-ADEE4C777432}"/>
              </a:ext>
            </a:extLst>
          </p:cNvPr>
          <p:cNvSpPr txBox="1"/>
          <p:nvPr/>
        </p:nvSpPr>
        <p:spPr>
          <a:xfrm>
            <a:off x="6450728" y="-5813"/>
            <a:ext cx="2970685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trip / journey</a:t>
            </a:r>
          </a:p>
        </p:txBody>
      </p:sp>
      <p:pic>
        <p:nvPicPr>
          <p:cNvPr id="4102" name="Picture 6" descr="Sagrada Familia, Catedral, Barcelona, España, Cataluña">
            <a:extLst>
              <a:ext uri="{FF2B5EF4-FFF2-40B4-BE49-F238E27FC236}">
                <a16:creationId xmlns:a16="http://schemas.microsoft.com/office/drawing/2014/main" id="{015329A6-AA99-42B6-97EA-FCCEF8A2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6" y="2994410"/>
            <a:ext cx="2195786" cy="2927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Gaudi, Barcelona, Centro Historico, Arte, Mosaico">
            <a:extLst>
              <a:ext uri="{FF2B5EF4-FFF2-40B4-BE49-F238E27FC236}">
                <a16:creationId xmlns:a16="http://schemas.microsoft.com/office/drawing/2014/main" id="{5B480E9C-CE00-4E20-9792-0B206C11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671" y="2994410"/>
            <a:ext cx="2154502" cy="297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BC768E7-8E21-4C61-A91E-95BE51189387}"/>
              </a:ext>
            </a:extLst>
          </p:cNvPr>
          <p:cNvSpPr txBox="1"/>
          <p:nvPr/>
        </p:nvSpPr>
        <p:spPr>
          <a:xfrm>
            <a:off x="390245" y="5766534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Sagrada Familia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0A56B2-CB6F-41FC-80FC-AE454E958983}"/>
              </a:ext>
            </a:extLst>
          </p:cNvPr>
          <p:cNvSpPr txBox="1"/>
          <p:nvPr/>
        </p:nvSpPr>
        <p:spPr>
          <a:xfrm>
            <a:off x="9319813" y="5805244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Parque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/>
      <p:bldP spid="56" grpId="0"/>
      <p:bldP spid="57" grpId="0" animBg="1"/>
      <p:bldP spid="57" grpId="1" animBg="1"/>
      <p:bldP spid="19" grpId="0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5467253" y="1970263"/>
            <a:ext cx="377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2694066" y="1979525"/>
            <a:ext cx="24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cine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8636CCC-B1B7-4166-AFCC-BF770C97B1EC}"/>
              </a:ext>
            </a:extLst>
          </p:cNvPr>
          <p:cNvSpPr txBox="1"/>
          <p:nvPr/>
        </p:nvSpPr>
        <p:spPr>
          <a:xfrm>
            <a:off x="6514639" y="2616594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[theatre]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362159-F427-4AE8-9285-13AF34CBB441}"/>
              </a:ext>
            </a:extLst>
          </p:cNvPr>
          <p:cNvSpPr txBox="1"/>
          <p:nvPr/>
        </p:nvSpPr>
        <p:spPr>
          <a:xfrm>
            <a:off x="3072020" y="2610872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[cinema]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2161875" y="5232180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mercado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2408776" y="5915419"/>
            <a:ext cx="302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[market]</a:t>
            </a:r>
          </a:p>
        </p:txBody>
      </p:sp>
      <p:pic>
        <p:nvPicPr>
          <p:cNvPr id="22" name="Picture 6" descr="Demonstration, Projector, Film Projector">
            <a:extLst>
              <a:ext uri="{FF2B5EF4-FFF2-40B4-BE49-F238E27FC236}">
                <a16:creationId xmlns:a16="http://schemas.microsoft.com/office/drawing/2014/main" id="{9269BE65-0313-423F-853E-338CB1F8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32" y="727242"/>
            <a:ext cx="2193092" cy="11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D4992-520F-4BCE-83E4-1E3522107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3311" y="3686754"/>
            <a:ext cx="1292464" cy="1621677"/>
          </a:xfrm>
          <a:prstGeom prst="rect">
            <a:avLst/>
          </a:prstGeom>
        </p:spPr>
      </p:pic>
      <p:pic>
        <p:nvPicPr>
          <p:cNvPr id="26" name="Picture 2" descr="Escenario, Teatro, Show, Entretenimiento">
            <a:extLst>
              <a:ext uri="{FF2B5EF4-FFF2-40B4-BE49-F238E27FC236}">
                <a16:creationId xmlns:a16="http://schemas.microsoft.com/office/drawing/2014/main" id="{2D7422B3-DFBA-41AF-8195-4B339FB2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27" y="365504"/>
            <a:ext cx="1621693" cy="16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1DBA34-433B-46F4-BAC9-EC7BB94E6551}"/>
              </a:ext>
            </a:extLst>
          </p:cNvPr>
          <p:cNvSpPr txBox="1"/>
          <p:nvPr/>
        </p:nvSpPr>
        <p:spPr>
          <a:xfrm>
            <a:off x="5954078" y="5221577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costa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5622E-36DF-4CC2-9812-45582B5802CB}"/>
              </a:ext>
            </a:extLst>
          </p:cNvPr>
          <p:cNvSpPr txBox="1"/>
          <p:nvPr/>
        </p:nvSpPr>
        <p:spPr>
          <a:xfrm>
            <a:off x="6096000" y="5867908"/>
            <a:ext cx="302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[coast]</a:t>
            </a:r>
          </a:p>
        </p:txBody>
      </p:sp>
      <p:sp>
        <p:nvSpPr>
          <p:cNvPr id="2" name="TextBox 1">
            <a:hlinkClick r:id="" action="ppaction://noaction"/>
            <a:extLst>
              <a:ext uri="{FF2B5EF4-FFF2-40B4-BE49-F238E27FC236}">
                <a16:creationId xmlns:a16="http://schemas.microsoft.com/office/drawing/2014/main" id="{4BBFB7A9-414F-4DB2-AE91-A402FD453FA6}"/>
              </a:ext>
            </a:extLst>
          </p:cNvPr>
          <p:cNvSpPr txBox="1"/>
          <p:nvPr/>
        </p:nvSpPr>
        <p:spPr>
          <a:xfrm>
            <a:off x="116808" y="131296"/>
            <a:ext cx="597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Picture 3" descr="A picture containing outdoor, water, nature, rock&#10;&#10;Description automatically generated">
            <a:extLst>
              <a:ext uri="{FF2B5EF4-FFF2-40B4-BE49-F238E27FC236}">
                <a16:creationId xmlns:a16="http://schemas.microsoft.com/office/drawing/2014/main" id="{A8D68880-06FE-418E-B51C-89765454F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9743"/>
            <a:ext cx="2926080" cy="1950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74" grpId="0"/>
      <p:bldP spid="74" grpId="1"/>
      <p:bldP spid="74" grpId="2"/>
      <p:bldP spid="65" grpId="0"/>
      <p:bldP spid="65" grpId="1"/>
      <p:bldP spid="65" grpId="2"/>
      <p:bldP spid="33" grpId="0"/>
      <p:bldP spid="33" grpId="1"/>
      <p:bldP spid="33" grpId="2"/>
      <p:bldP spid="46" grpId="0"/>
      <p:bldP spid="46" grpId="1"/>
      <p:bldP spid="46" grpId="2"/>
      <p:bldP spid="49" grpId="0"/>
      <p:bldP spid="49" grpId="1"/>
      <p:bldP spid="49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820340" y="443520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papá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13632" y="2673953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 ‘_____’.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5931505" y="2660236"/>
            <a:ext cx="558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‘you go’, we use ‘____’.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: I go vs. you go]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94131" y="4968052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dad.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0453133" cy="58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have learned that the verb ‘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 irregular: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/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361888" y="3621148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/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558132" y="3621147"/>
            <a:ext cx="1322820" cy="532869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661" y="492380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191541" y="4360679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265441" y="4898133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grandma.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4909" y="4916942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BC26889-7AE0-47BB-9219-022F554A2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103" y="4316041"/>
            <a:ext cx="757950" cy="12316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3161F8-6D0A-4302-BE0F-1578CA8B7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43" y="4084825"/>
            <a:ext cx="903137" cy="11234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021BB-B030-4C25-A3E3-F2FFA720F34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679"/>
          <a:stretch/>
        </p:blipFill>
        <p:spPr>
          <a:xfrm>
            <a:off x="11229815" y="3733086"/>
            <a:ext cx="757949" cy="14965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79C0A9-7FFB-450D-BF8E-6295DE41CE1E}"/>
              </a:ext>
            </a:extLst>
          </p:cNvPr>
          <p:cNvSpPr/>
          <p:nvPr/>
        </p:nvSpPr>
        <p:spPr>
          <a:xfrm>
            <a:off x="4127528" y="2633309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789991-7FE2-40AD-8CFE-8C1A97F47661}"/>
              </a:ext>
            </a:extLst>
          </p:cNvPr>
          <p:cNvSpPr txBox="1"/>
          <p:nvPr/>
        </p:nvSpPr>
        <p:spPr>
          <a:xfrm>
            <a:off x="10234189" y="2633309"/>
            <a:ext cx="8463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udio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58" grpId="0"/>
      <p:bldP spid="64" grpId="0"/>
      <p:bldP spid="65" grpId="0" animBg="1"/>
      <p:bldP spid="66" grpId="0" animBg="1"/>
      <p:bldP spid="68" grpId="0"/>
      <p:bldP spid="69" grpId="0"/>
      <p:bldP spid="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929322"/>
              </p:ext>
            </p:extLst>
          </p:nvPr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(you)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6" name="9.E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7" name="9.1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8" name="9.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9.3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9.4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9.5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449420" y="1154453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458338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73" y="1003842"/>
            <a:ext cx="527764" cy="549754"/>
          </a:xfrm>
          <a:prstGeom prst="rect">
            <a:avLst/>
          </a:prstGeom>
        </p:spPr>
      </p:pic>
      <p:sp>
        <p:nvSpPr>
          <p:cNvPr id="61" name="TextBox 60">
            <a:hlinkClick r:id="" action="ppaction://noaction"/>
            <a:extLst>
              <a:ext uri="{FF2B5EF4-FFF2-40B4-BE49-F238E27FC236}">
                <a16:creationId xmlns:a16="http://schemas.microsoft.com/office/drawing/2014/main" id="{ADED359A-FFD9-4FC4-94D9-68067CC3BAD8}"/>
              </a:ext>
            </a:extLst>
          </p:cNvPr>
          <p:cNvSpPr txBox="1"/>
          <p:nvPr/>
        </p:nvSpPr>
        <p:spPr>
          <a:xfrm>
            <a:off x="68843" y="648763"/>
            <a:ext cx="25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hlinkClick r:id="" action="ppaction://noaction">
              <a:snd r:embed="rId13" name="9.0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5499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 actividades en Barcelona.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134789"/>
              </p:ext>
            </p:extLst>
          </p:nvPr>
        </p:nvGraphicFramePr>
        <p:xfrm>
          <a:off x="5377422" y="1682103"/>
          <a:ext cx="3655255" cy="4882486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69749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✍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556564" y="2534106"/>
            <a:ext cx="3930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al cine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511950" y="3211485"/>
            <a:ext cx="384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a la costa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511950" y="3805896"/>
            <a:ext cx="3593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al mercado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538815" y="4562572"/>
            <a:ext cx="3306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al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teatro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524541" y="5266979"/>
            <a:ext cx="350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a la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montaña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562054" y="6041373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al cine</a:t>
            </a:r>
          </a:p>
        </p:txBody>
      </p:sp>
      <p:sp>
        <p:nvSpPr>
          <p:cNvPr id="33" name="TextBox 32">
            <a:hlinkClick r:id="" action="ppaction://noaction">
              <a:snd r:embed="rId14" name="900.wav"/>
            </a:hlinkClick>
            <a:extLst>
              <a:ext uri="{FF2B5EF4-FFF2-40B4-BE49-F238E27FC236}">
                <a16:creationId xmlns:a16="http://schemas.microsoft.com/office/drawing/2014/main" id="{47562C9F-E0E4-4EDA-9521-E8E3848C811A}"/>
              </a:ext>
            </a:extLst>
          </p:cNvPr>
          <p:cNvSpPr txBox="1"/>
          <p:nvPr/>
        </p:nvSpPr>
        <p:spPr>
          <a:xfrm>
            <a:off x="5612158" y="129019"/>
            <a:ext cx="4657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con Sofía.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D212D8-1D07-4EEA-9932-F598171577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03" y="2713257"/>
            <a:ext cx="1552159" cy="4077060"/>
          </a:xfrm>
          <a:prstGeom prst="rect">
            <a:avLst/>
          </a:prstGeom>
        </p:spPr>
      </p:pic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4A449B2-EE70-47EF-9924-21C4F3ED6D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18" y="2107507"/>
            <a:ext cx="1800087" cy="46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1" grpId="0"/>
      <p:bldP spid="36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2091</Words>
  <Application>Microsoft Office PowerPoint</Application>
  <PresentationFormat>Widescreen</PresentationFormat>
  <Paragraphs>298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vocabulario</vt:lpstr>
      <vt:lpstr>Using the verb ‘ir’ </vt:lpstr>
      <vt:lpstr>escuchar</vt:lpstr>
      <vt:lpstr>Using ir with al, a la [1/2]</vt:lpstr>
      <vt:lpstr>Using ir &amp; estar; en &amp; al, a la [2/2]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Rachel Hawkes</dc:creator>
  <cp:lastModifiedBy>Mark Dawes</cp:lastModifiedBy>
  <cp:revision>9</cp:revision>
  <dcterms:modified xsi:type="dcterms:W3CDTF">2023-03-15T12:13:03Z</dcterms:modified>
</cp:coreProperties>
</file>