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86" r:id="rId2"/>
    <p:sldId id="477" r:id="rId3"/>
    <p:sldId id="258" r:id="rId4"/>
    <p:sldId id="796" r:id="rId5"/>
    <p:sldId id="814" r:id="rId6"/>
    <p:sldId id="816" r:id="rId7"/>
    <p:sldId id="817" r:id="rId8"/>
    <p:sldId id="819" r:id="rId9"/>
    <p:sldId id="821" r:id="rId10"/>
    <p:sldId id="822" r:id="rId11"/>
    <p:sldId id="823" r:id="rId12"/>
    <p:sldId id="824" r:id="rId13"/>
    <p:sldId id="825" r:id="rId14"/>
    <p:sldId id="828" r:id="rId15"/>
    <p:sldId id="501" r:id="rId16"/>
    <p:sldId id="827" r:id="rId17"/>
    <p:sldId id="80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5EA"/>
    <a:srgbClr val="FF0066"/>
    <a:srgbClr val="D0EBB3"/>
    <a:srgbClr val="FFD5FF"/>
    <a:srgbClr val="FFE5FF"/>
    <a:srgbClr val="22A7CC"/>
    <a:srgbClr val="C5F2FB"/>
    <a:srgbClr val="1D9A78"/>
    <a:srgbClr val="91EAD2"/>
    <a:srgbClr val="85C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27458" autoAdjust="0"/>
  </p:normalViewPr>
  <p:slideViewPr>
    <p:cSldViewPr snapToGrid="0">
      <p:cViewPr varScale="1">
        <p:scale>
          <a:sx n="16" d="100"/>
          <a:sy n="16" d="100"/>
        </p:scale>
        <p:origin x="2202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36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SSC [b] and [v]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voy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[33]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campo [342] </a:t>
            </a:r>
            <a:r>
              <a:rPr lang="es-E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ciudad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[178] España [&gt;5000]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[24]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norte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[624]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oeste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[2416]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sur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[661] </a:t>
            </a:r>
            <a:r>
              <a:rPr lang="es-E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[8] </a:t>
            </a:r>
            <a:r>
              <a:rPr lang="es-E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[1]</a:t>
            </a:r>
            <a:r>
              <a:rPr lang="es-E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[1]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[328]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limpiar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[1713]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[327]  abuela [783]  caballo [907] casa [106] cocina [1214] guitarra [2705]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[2775] de [2]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[548]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[299]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 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[337]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médico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[692] nariz [1570] ojo [169]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[2095]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[873] profesor / profesora [501] azul [811]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[1055]  grande [66] gris [1751]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largo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moreno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[3304]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[307] pequeño [202]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redondo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[2470] rubio [2861] verde [812] los / las [1]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[519]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[896] </a:t>
            </a:r>
            <a:endParaRPr lang="en-GB" sz="18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[3/4]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17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[3/4]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425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[3/4]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552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ir</a:t>
            </a:r>
            <a:r>
              <a:rPr lang="en-GB" b="0" dirty="0"/>
              <a:t>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</a:t>
            </a:r>
            <a:r>
              <a:rPr lang="en-GB" dirty="0" err="1"/>
              <a:t>ir.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(2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based on the verb ending.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1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 Point out Sofía’s speech bubble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voy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(I go) and Luis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(he goes).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Sofía (I) or ‘Luis’ (he)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to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Click to listen to each sentence again.  This time pupils write down any extra information, in Spanish.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7. Click to reveal the additional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r>
              <a:rPr lang="en-GB" dirty="0"/>
              <a:t>[E] Voy en </a:t>
            </a:r>
            <a:r>
              <a:rPr lang="en-GB" dirty="0" err="1"/>
              <a:t>marzo</a:t>
            </a:r>
            <a:r>
              <a:rPr lang="en-GB" dirty="0"/>
              <a:t>.</a:t>
            </a:r>
          </a:p>
          <a:p>
            <a:r>
              <a:rPr lang="en-GB" dirty="0"/>
              <a:t>[1] </a:t>
            </a:r>
            <a:r>
              <a:rPr lang="en-GB" dirty="0" err="1"/>
              <a:t>Va</a:t>
            </a:r>
            <a:r>
              <a:rPr lang="en-GB" dirty="0"/>
              <a:t> a la ciudad.</a:t>
            </a:r>
          </a:p>
          <a:p>
            <a:r>
              <a:rPr lang="en-GB" dirty="0"/>
              <a:t>[2] </a:t>
            </a:r>
            <a:r>
              <a:rPr lang="en-GB" dirty="0" err="1"/>
              <a:t>Voy</a:t>
            </a:r>
            <a:r>
              <a:rPr lang="en-GB" dirty="0"/>
              <a:t> con </a:t>
            </a:r>
            <a:r>
              <a:rPr lang="en-GB" dirty="0" err="1"/>
              <a:t>uniforme</a:t>
            </a:r>
            <a:r>
              <a:rPr lang="en-GB" dirty="0"/>
              <a:t>.</a:t>
            </a:r>
          </a:p>
          <a:p>
            <a:r>
              <a:rPr lang="en-GB" dirty="0"/>
              <a:t>[3] Voy con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profesor</a:t>
            </a:r>
            <a:r>
              <a:rPr lang="en-GB" dirty="0"/>
              <a:t>.  </a:t>
            </a:r>
          </a:p>
          <a:p>
            <a:r>
              <a:rPr lang="en-GB" dirty="0"/>
              <a:t>[4] </a:t>
            </a:r>
            <a:r>
              <a:rPr lang="en-GB" dirty="0" err="1"/>
              <a:t>Va</a:t>
            </a:r>
            <a:r>
              <a:rPr lang="en-GB" dirty="0"/>
              <a:t> con la </a:t>
            </a:r>
            <a:r>
              <a:rPr lang="en-GB" dirty="0" err="1"/>
              <a:t>familia</a:t>
            </a:r>
            <a:endParaRPr lang="en-GB" dirty="0"/>
          </a:p>
          <a:p>
            <a:r>
              <a:rPr lang="en-GB" dirty="0"/>
              <a:t>[5] </a:t>
            </a:r>
            <a:r>
              <a:rPr lang="en-GB" dirty="0" err="1"/>
              <a:t>Va</a:t>
            </a:r>
            <a:r>
              <a:rPr lang="en-GB" dirty="0"/>
              <a:t> en </a:t>
            </a:r>
            <a:r>
              <a:rPr lang="en-GB" dirty="0" err="1"/>
              <a:t>abril</a:t>
            </a:r>
            <a:endParaRPr lang="en-GB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contraction ‘al’.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‘to the’.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identify the use of ‘al’ and ‘a la’.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This activity is structured in three parts. In Part 1 students decide if they need al or a la by looking at looking at the noun. Part 2 revisits vocabulary. Part 3 revisits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</a:t>
            </a:r>
            <a:r>
              <a:rPr lang="en-GB" b="0" dirty="0" err="1"/>
              <a:t>ir.</a:t>
            </a:r>
            <a:r>
              <a:rPr lang="en-GB" b="0" dirty="0"/>
              <a:t>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1</a:t>
            </a:r>
            <a:endParaRPr lang="en-GB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Teachers to set the context of the task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Do [E] with pupils. Draw their attention to the noun (</a:t>
            </a:r>
            <a:r>
              <a:rPr lang="en-GB" b="0" dirty="0" err="1"/>
              <a:t>norte</a:t>
            </a:r>
            <a:r>
              <a:rPr lang="en-GB" b="0" dirty="0"/>
              <a:t>). Is it masculine or feminine). It’s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norte</a:t>
            </a:r>
            <a:r>
              <a:rPr lang="en-GB" b="0" dirty="0"/>
              <a:t>, therefore it’s a masculine noun.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bring up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Pupils do 1-5.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Elicit answers from pupils and click to bring up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If desired, click on the audio buttons to hear the full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2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instructions and English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match up the English translations with Spanish sentences (E to 5).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Elicit answers from pupils and click to bring up correct numbers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3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instructions &amp; reveal sentences in full. (Check pupils understand the question - who is it? Luis? Or Sofia?).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Draw their attention to the verb (Voy/ </a:t>
            </a:r>
            <a:r>
              <a:rPr lang="en-GB" dirty="0" err="1"/>
              <a:t>va</a:t>
            </a:r>
            <a:r>
              <a:rPr lang="en-GB" dirty="0"/>
              <a:t>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can write the verb &amp; English translation for each number (NB. Some pupils might benefit from a having a paper copy of the task).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verb &amp; English translation from pupils &amp; and click to bring up answers.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[b]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[b]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Spanish sign language for ‘</a:t>
            </a:r>
            <a:r>
              <a:rPr lang="en-GB" dirty="0" err="1"/>
              <a:t>abuela</a:t>
            </a:r>
            <a:r>
              <a:rPr lang="en-GB" dirty="0"/>
              <a:t>’ can be viewed here as a possible gesture: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https://www.youtube.com/watch?v=cxOcDkvKaJY 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[v]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[v]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point index and middle fingers of right hand towards the eyes and then away from the face to point forwards, gesturing ‘seeing you, looking at you’.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[b] [v] with unknown word (cities in Spain)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</a:t>
            </a:r>
            <a:r>
              <a:rPr lang="en-US" b="0" baseline="0" dirty="0" err="1"/>
              <a:t>practise</a:t>
            </a:r>
            <a:r>
              <a:rPr lang="en-US" b="0" baseline="0" dirty="0"/>
              <a:t> (chorally) saying all the city names, starting from Burgos and going round clockwise.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3.   The 2</a:t>
            </a:r>
            <a:r>
              <a:rPr lang="en-GB" baseline="30000" dirty="0"/>
              <a:t>nd</a:t>
            </a:r>
            <a:r>
              <a:rPr lang="en-GB" dirty="0"/>
              <a:t> time around, in pairs, one pupil secretly selects a city and his/her partner has to try to say it is within the time.  Then they swap roles and play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4 minutes (four pairs of slides, one per point of the compass) [1/4]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new items of vocabulary (points of the compass) 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gets pupils to repeat and clarifies meaning before moving to next slide.</a:t>
            </a:r>
          </a:p>
          <a:p>
            <a:pPr>
              <a:buAutoNum type="arabicPeriod"/>
            </a:pPr>
            <a:r>
              <a:rPr lang="en-GB" b="0" dirty="0"/>
              <a:t>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the two cities in the north. </a:t>
            </a:r>
            <a:r>
              <a:rPr lang="en-GB" dirty="0"/>
              <a:t>Teachers could ask ¿Sevilla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? ¡No..! Sevilla no está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… ¿y Albacete?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490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[1/4]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Note</a:t>
            </a:r>
            <a:r>
              <a:rPr lang="en-GB" dirty="0"/>
              <a:t>: click the audio buttons to hear the full sentences, as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787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[2/4]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83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[2/4]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933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[3/4]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813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image" Target="../media/image8.png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audio" Target="../media/audio26.wav"/><Relationship Id="rId5" Type="http://schemas.microsoft.com/office/2007/relationships/hdphoto" Target="../media/hdphoto1.wdp"/><Relationship Id="rId10" Type="http://schemas.openxmlformats.org/officeDocument/2006/relationships/audio" Target="../media/audio25.wav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image" Target="../media/image8.png"/><Relationship Id="rId7" Type="http://schemas.openxmlformats.org/officeDocument/2006/relationships/audio" Target="../media/audio2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audio" Target="../media/audio31.wav"/><Relationship Id="rId5" Type="http://schemas.microsoft.com/office/2007/relationships/hdphoto" Target="../media/hdphoto1.wdp"/><Relationship Id="rId10" Type="http://schemas.openxmlformats.org/officeDocument/2006/relationships/audio" Target="../media/audio30.wav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2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4.wav"/><Relationship Id="rId3" Type="http://schemas.openxmlformats.org/officeDocument/2006/relationships/audio" Target="../media/audio36.wav"/><Relationship Id="rId7" Type="http://schemas.openxmlformats.org/officeDocument/2006/relationships/audio" Target="../media/audio39.wav"/><Relationship Id="rId12" Type="http://schemas.openxmlformats.org/officeDocument/2006/relationships/image" Target="../media/image26.png"/><Relationship Id="rId17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openxmlformats.org/officeDocument/2006/relationships/image" Target="../media/image25.png"/><Relationship Id="rId15" Type="http://schemas.openxmlformats.org/officeDocument/2006/relationships/audio" Target="../media/audio46.wav"/><Relationship Id="rId10" Type="http://schemas.openxmlformats.org/officeDocument/2006/relationships/audio" Target="../media/audio42.wav"/><Relationship Id="rId4" Type="http://schemas.openxmlformats.org/officeDocument/2006/relationships/audio" Target="../media/audio37.wav"/><Relationship Id="rId9" Type="http://schemas.openxmlformats.org/officeDocument/2006/relationships/audio" Target="../media/audio41.wav"/><Relationship Id="rId14" Type="http://schemas.openxmlformats.org/officeDocument/2006/relationships/audio" Target="../media/audio4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audio" Target="../media/audio49.wav"/><Relationship Id="rId4" Type="http://schemas.openxmlformats.org/officeDocument/2006/relationships/audio" Target="../media/audio48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56.wav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audio" Target="../media/audio5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0.wav"/><Relationship Id="rId11" Type="http://schemas.openxmlformats.org/officeDocument/2006/relationships/audio" Target="../media/audio54.wav"/><Relationship Id="rId5" Type="http://schemas.microsoft.com/office/2007/relationships/hdphoto" Target="../media/hdphoto1.wdp"/><Relationship Id="rId10" Type="http://schemas.openxmlformats.org/officeDocument/2006/relationships/audio" Target="../media/audio53.wav"/><Relationship Id="rId4" Type="http://schemas.openxmlformats.org/officeDocument/2006/relationships/image" Target="../media/image18.png"/><Relationship Id="rId9" Type="http://schemas.openxmlformats.org/officeDocument/2006/relationships/audio" Target="../media/audio52.wav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audio" Target="../media/audio10.wav"/><Relationship Id="rId5" Type="http://schemas.openxmlformats.org/officeDocument/2006/relationships/audio" Target="../media/audio5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4" Type="http://schemas.openxmlformats.org/officeDocument/2006/relationships/image" Target="../media/image8.png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audio" Target="../media/audio18.wav"/><Relationship Id="rId4" Type="http://schemas.openxmlformats.org/officeDocument/2006/relationships/image" Target="../media/image18.png"/><Relationship Id="rId9" Type="http://schemas.openxmlformats.org/officeDocument/2006/relationships/audio" Target="../media/audio1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image" Target="../media/image8.png"/><Relationship Id="rId7" Type="http://schemas.openxmlformats.org/officeDocument/2006/relationships/audio" Target="../media/audio2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7550509" y="2820551"/>
            <a:ext cx="1976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endParaRPr lang="en-GB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500A60F-A7AD-4320-BA59-27B1CEAF8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3" y="1580411"/>
            <a:ext cx="3381826" cy="3249722"/>
          </a:xfrm>
          <a:prstGeom prst="rect">
            <a:avLst/>
          </a:prstGeom>
        </p:spPr>
      </p:pic>
      <p:pic>
        <p:nvPicPr>
          <p:cNvPr id="7" name="Picture 2" descr="España, Bandera, Geografía, Mapa, Europa">
            <a:extLst>
              <a:ext uri="{FF2B5EF4-FFF2-40B4-BE49-F238E27FC236}">
                <a16:creationId xmlns:a16="http://schemas.microsoft.com/office/drawing/2014/main" id="{12B2ED47-3618-413C-8B66-09E78B36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5214"/>
            <a:ext cx="29813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4C96C8-570F-4CE1-BFDC-525DD90F3ED3}"/>
              </a:ext>
            </a:extLst>
          </p:cNvPr>
          <p:cNvCxnSpPr>
            <a:cxnSpLocks/>
          </p:cNvCxnSpPr>
          <p:nvPr/>
        </p:nvCxnSpPr>
        <p:spPr>
          <a:xfrm flipH="1">
            <a:off x="2383752" y="5884260"/>
            <a:ext cx="122372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96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E87AF-6DFB-4E28-919D-3FE7DB3EF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4" y="1811811"/>
            <a:ext cx="7033005" cy="5122389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7" name="11.1.wav"/>
            </a:hlinkClick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6252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ciudad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el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8" name="11.2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169700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693270" y="984392"/>
            <a:ext cx="5344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4677334" y="977448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Barcelona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2C29F-B2A7-4AAD-9E99-06A106434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5468" y="2908829"/>
            <a:ext cx="3853471" cy="2121798"/>
          </a:xfrm>
          <a:prstGeom prst="rect">
            <a:avLst/>
          </a:prstGeom>
        </p:spPr>
      </p:pic>
      <p:sp>
        <p:nvSpPr>
          <p:cNvPr id="15" name="Action Button: Blank 14">
            <a:hlinkClick r:id="" action="ppaction://noaction" highlightClick="1">
              <a:snd r:embed="rId10" name="11.3.wav"/>
            </a:hlinkClick>
            <a:extLst>
              <a:ext uri="{FF2B5EF4-FFF2-40B4-BE49-F238E27FC236}">
                <a16:creationId xmlns:a16="http://schemas.microsoft.com/office/drawing/2014/main" id="{7380FC52-D897-4408-8314-4ECEFFE318E4}"/>
              </a:ext>
            </a:extLst>
          </p:cNvPr>
          <p:cNvSpPr/>
          <p:nvPr/>
        </p:nvSpPr>
        <p:spPr>
          <a:xfrm>
            <a:off x="4185636" y="157708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BAF19-A6D7-43D0-A7DD-AD04B6AF0E3F}"/>
              </a:ext>
            </a:extLst>
          </p:cNvPr>
          <p:cNvSpPr txBox="1"/>
          <p:nvPr/>
        </p:nvSpPr>
        <p:spPr>
          <a:xfrm>
            <a:off x="4709206" y="1442863"/>
            <a:ext cx="5344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662D4B-B4D5-46CE-839B-70C14B58773A}"/>
              </a:ext>
            </a:extLst>
          </p:cNvPr>
          <p:cNvSpPr txBox="1"/>
          <p:nvPr/>
        </p:nvSpPr>
        <p:spPr>
          <a:xfrm>
            <a:off x="4693270" y="1435919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Valencia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11" name="11.4.wav"/>
            </a:hlinkClick>
            <a:extLst>
              <a:ext uri="{FF2B5EF4-FFF2-40B4-BE49-F238E27FC236}">
                <a16:creationId xmlns:a16="http://schemas.microsoft.com/office/drawing/2014/main" id="{5CD56EC8-35D3-4A67-8D55-03A6B6999745}"/>
              </a:ext>
            </a:extLst>
          </p:cNvPr>
          <p:cNvSpPr/>
          <p:nvPr/>
        </p:nvSpPr>
        <p:spPr>
          <a:xfrm>
            <a:off x="5763036" y="207754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507132-86CA-4EB5-8687-98CC799D5ECA}"/>
              </a:ext>
            </a:extLst>
          </p:cNvPr>
          <p:cNvSpPr txBox="1"/>
          <p:nvPr/>
        </p:nvSpPr>
        <p:spPr>
          <a:xfrm>
            <a:off x="6286606" y="1943328"/>
            <a:ext cx="5344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BEDE69-1F04-4033-A647-66D0DEA437CC}"/>
              </a:ext>
            </a:extLst>
          </p:cNvPr>
          <p:cNvSpPr txBox="1"/>
          <p:nvPr/>
        </p:nvSpPr>
        <p:spPr>
          <a:xfrm>
            <a:off x="6330646" y="1925614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Albacete</a:t>
            </a:r>
          </a:p>
        </p:txBody>
      </p:sp>
    </p:spTree>
    <p:extLst>
      <p:ext uri="{BB962C8B-B14F-4D97-AF65-F5344CB8AC3E}">
        <p14:creationId xmlns:p14="http://schemas.microsoft.com/office/powerpoint/2010/main" val="23482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1" grpId="0"/>
      <p:bldP spid="69" grpId="0"/>
      <p:bldP spid="15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1222281" y="2820551"/>
            <a:ext cx="2337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endParaRPr lang="en-GB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500A60F-A7AD-4320-BA59-27B1CEAF8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3" y="1580411"/>
            <a:ext cx="3381826" cy="3249722"/>
          </a:xfrm>
          <a:prstGeom prst="rect">
            <a:avLst/>
          </a:prstGeom>
        </p:spPr>
      </p:pic>
      <p:pic>
        <p:nvPicPr>
          <p:cNvPr id="7" name="Picture 2" descr="España, Bandera, Geografía, Mapa, Europa">
            <a:extLst>
              <a:ext uri="{FF2B5EF4-FFF2-40B4-BE49-F238E27FC236}">
                <a16:creationId xmlns:a16="http://schemas.microsoft.com/office/drawing/2014/main" id="{F08BF542-E64F-424C-A2C2-2CBDAB89E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39" y="3619500"/>
            <a:ext cx="29813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8FB7B0-26F5-4247-867A-AD6D9F3F371E}"/>
              </a:ext>
            </a:extLst>
          </p:cNvPr>
          <p:cNvCxnSpPr>
            <a:cxnSpLocks/>
          </p:cNvCxnSpPr>
          <p:nvPr/>
        </p:nvCxnSpPr>
        <p:spPr>
          <a:xfrm>
            <a:off x="8538693" y="5523651"/>
            <a:ext cx="93980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1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E87AF-6DFB-4E28-919D-3FE7DB3EF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4" y="1811811"/>
            <a:ext cx="7033005" cy="5122389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7" name="13.1.wav"/>
            </a:hlinkClick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6521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ciudad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el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8" name="13.2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169700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693270" y="984392"/>
            <a:ext cx="561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4677334" y="977448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Badajoz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2C29F-B2A7-4AAD-9E99-06A106434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5468" y="2908829"/>
            <a:ext cx="3853471" cy="2121798"/>
          </a:xfrm>
          <a:prstGeom prst="rect">
            <a:avLst/>
          </a:prstGeom>
        </p:spPr>
      </p:pic>
      <p:sp>
        <p:nvSpPr>
          <p:cNvPr id="15" name="Action Button: Blank 14">
            <a:hlinkClick r:id="" action="ppaction://noaction" highlightClick="1">
              <a:snd r:embed="rId10" name="13.3.wav"/>
            </a:hlinkClick>
            <a:extLst>
              <a:ext uri="{FF2B5EF4-FFF2-40B4-BE49-F238E27FC236}">
                <a16:creationId xmlns:a16="http://schemas.microsoft.com/office/drawing/2014/main" id="{7380FC52-D897-4408-8314-4ECEFFE318E4}"/>
              </a:ext>
            </a:extLst>
          </p:cNvPr>
          <p:cNvSpPr/>
          <p:nvPr/>
        </p:nvSpPr>
        <p:spPr>
          <a:xfrm>
            <a:off x="4185636" y="157708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BAF19-A6D7-43D0-A7DD-AD04B6AF0E3F}"/>
              </a:ext>
            </a:extLst>
          </p:cNvPr>
          <p:cNvSpPr txBox="1"/>
          <p:nvPr/>
        </p:nvSpPr>
        <p:spPr>
          <a:xfrm>
            <a:off x="4709206" y="1442863"/>
            <a:ext cx="561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662D4B-B4D5-46CE-839B-70C14B58773A}"/>
              </a:ext>
            </a:extLst>
          </p:cNvPr>
          <p:cNvSpPr txBox="1"/>
          <p:nvPr/>
        </p:nvSpPr>
        <p:spPr>
          <a:xfrm>
            <a:off x="4693270" y="1435919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Ávila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11" name="13.4.wav"/>
            </a:hlinkClick>
            <a:extLst>
              <a:ext uri="{FF2B5EF4-FFF2-40B4-BE49-F238E27FC236}">
                <a16:creationId xmlns:a16="http://schemas.microsoft.com/office/drawing/2014/main" id="{5CD56EC8-35D3-4A67-8D55-03A6B6999745}"/>
              </a:ext>
            </a:extLst>
          </p:cNvPr>
          <p:cNvSpPr/>
          <p:nvPr/>
        </p:nvSpPr>
        <p:spPr>
          <a:xfrm>
            <a:off x="5763036" y="207754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507132-86CA-4EB5-8687-98CC799D5ECA}"/>
              </a:ext>
            </a:extLst>
          </p:cNvPr>
          <p:cNvSpPr txBox="1"/>
          <p:nvPr/>
        </p:nvSpPr>
        <p:spPr>
          <a:xfrm>
            <a:off x="6286606" y="1943328"/>
            <a:ext cx="561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BEDE69-1F04-4033-A647-66D0DEA437CC}"/>
              </a:ext>
            </a:extLst>
          </p:cNvPr>
          <p:cNvSpPr txBox="1"/>
          <p:nvPr/>
        </p:nvSpPr>
        <p:spPr>
          <a:xfrm>
            <a:off x="6330646" y="1925614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Segovia</a:t>
            </a:r>
          </a:p>
        </p:txBody>
      </p:sp>
    </p:spTree>
    <p:extLst>
      <p:ext uri="{BB962C8B-B14F-4D97-AF65-F5344CB8AC3E}">
        <p14:creationId xmlns:p14="http://schemas.microsoft.com/office/powerpoint/2010/main" val="372807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1" grpId="0"/>
      <p:bldP spid="69" grpId="0"/>
      <p:bldP spid="15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5;p51">
            <a:extLst>
              <a:ext uri="{FF2B5EF4-FFF2-40B4-BE49-F238E27FC236}">
                <a16:creationId xmlns:a16="http://schemas.microsoft.com/office/drawing/2014/main" id="{DEFCD0D6-BA08-4A4B-9C41-98A21C7A4E04}"/>
              </a:ext>
            </a:extLst>
          </p:cNvPr>
          <p:cNvSpPr txBox="1"/>
          <p:nvPr/>
        </p:nvSpPr>
        <p:spPr>
          <a:xfrm>
            <a:off x="163735" y="2187163"/>
            <a:ext cx="12134281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 go) is an irregular verb.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1117807" y="471846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mamá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479;p51">
            <a:extLst>
              <a:ext uri="{FF2B5EF4-FFF2-40B4-BE49-F238E27FC236}">
                <a16:creationId xmlns:a16="http://schemas.microsoft.com/office/drawing/2014/main" id="{8589D590-BD00-465C-8548-A271694E5461}"/>
              </a:ext>
            </a:extLst>
          </p:cNvPr>
          <p:cNvSpPr txBox="1"/>
          <p:nvPr/>
        </p:nvSpPr>
        <p:spPr>
          <a:xfrm>
            <a:off x="163736" y="3074785"/>
            <a:ext cx="808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‘I go’,  we use 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80;p51">
            <a:extLst>
              <a:ext uri="{FF2B5EF4-FFF2-40B4-BE49-F238E27FC236}">
                <a16:creationId xmlns:a16="http://schemas.microsoft.com/office/drawing/2014/main" id="{B8930893-A0DF-4326-8CBE-23307498EA28}"/>
              </a:ext>
            </a:extLst>
          </p:cNvPr>
          <p:cNvSpPr txBox="1"/>
          <p:nvPr/>
        </p:nvSpPr>
        <p:spPr>
          <a:xfrm>
            <a:off x="6476237" y="3028897"/>
            <a:ext cx="5588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‘s/he goes’, we use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: I go vs. s/he goes]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1204242" y="5351094"/>
            <a:ext cx="322132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mum.</a:t>
            </a:r>
            <a:endParaRPr kumimoji="0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580548"/>
            <a:ext cx="8283998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regular patterns.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7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2814907" y="3992629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7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157300" y="3815317"/>
            <a:ext cx="1902470" cy="739532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0264" y="533199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402864" y="460720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una amiga.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371546" y="5151555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goes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a (female) friend.</a:t>
            </a:r>
            <a:endParaRPr kumimoji="0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34076" y="513040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6371546" y="573922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una amiga.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6371546" y="6238539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goes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a (female) friend.</a:t>
            </a:r>
            <a:endParaRPr kumimoji="0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56993" y="6192207"/>
            <a:ext cx="537470" cy="52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40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681197"/>
              </p:ext>
            </p:extLst>
          </p:nvPr>
        </p:nvGraphicFramePr>
        <p:xfrm>
          <a:off x="281338" y="1693047"/>
          <a:ext cx="4976462" cy="4912411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Luis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6" name="15_E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78100" y="2484454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7" name="15_1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78101" y="314931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8" name="15_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78101" y="385590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9" name="15_3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89621" y="457088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0" name="15_4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78099" y="52460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1" name="15_5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78098" y="59658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474472" y="1217083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3198218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90" y="4563405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4" y="5261393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07" y="5984917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25" y="1066472"/>
            <a:ext cx="527764" cy="549754"/>
          </a:xfrm>
          <a:prstGeom prst="rect">
            <a:avLst/>
          </a:prstGeom>
        </p:spPr>
      </p:pic>
      <p:sp>
        <p:nvSpPr>
          <p:cNvPr id="61" name="TextBox 60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ADED359A-FFD9-4FC4-94D9-68067CC3BAD8}"/>
              </a:ext>
            </a:extLst>
          </p:cNvPr>
          <p:cNvSpPr txBox="1"/>
          <p:nvPr/>
        </p:nvSpPr>
        <p:spPr>
          <a:xfrm>
            <a:off x="68843" y="648763"/>
            <a:ext cx="25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hlinkClick r:id="" action="ppaction://noaction">
              <a:snd r:embed="rId14" name="15.0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461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excursión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/>
        </p:nvGraphicFramePr>
        <p:xfrm>
          <a:off x="5504543" y="1576933"/>
          <a:ext cx="3655255" cy="4995837"/>
        </p:xfrm>
        <a:graphic>
          <a:graphicData uri="http://schemas.openxmlformats.org/drawingml/2006/table">
            <a:tbl>
              <a:tblPr firstRow="1" bandRow="1"/>
              <a:tblGrid>
                <a:gridCol w="3655255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9156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662620" y="2587997"/>
            <a:ext cx="3497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en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marzo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662262" y="3292766"/>
            <a:ext cx="4205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a la ciudad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662262" y="3997535"/>
            <a:ext cx="3655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con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uniforme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662262" y="4658813"/>
            <a:ext cx="349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con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profesor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662262" y="5354181"/>
            <a:ext cx="3396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con la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familia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662262" y="6003795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en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abril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0" name="TextBox 29">
            <a:hlinkClick r:id="" action="ppaction://noaction">
              <a:snd r:embed="rId15" name="15.00.wav"/>
            </a:hlinkClick>
            <a:extLst>
              <a:ext uri="{FF2B5EF4-FFF2-40B4-BE49-F238E27FC236}">
                <a16:creationId xmlns:a16="http://schemas.microsoft.com/office/drawing/2014/main" id="{DFE7F7FF-47A7-4798-8BFA-3C7B9DE5C4F8}"/>
              </a:ext>
            </a:extLst>
          </p:cNvPr>
          <p:cNvSpPr txBox="1"/>
          <p:nvPr/>
        </p:nvSpPr>
        <p:spPr>
          <a:xfrm>
            <a:off x="4748405" y="58516"/>
            <a:ext cx="56664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excursión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clase, y Luis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A12B0F8-A3BB-4B95-BBBC-936C5D3D92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23" y="3111217"/>
            <a:ext cx="1178119" cy="3618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044A6-0253-4DDF-914D-98239D5E86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52" y="3149317"/>
            <a:ext cx="1389653" cy="361801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02CFB4D-B815-4E7D-ADC0-13868C7A2511}"/>
              </a:ext>
            </a:extLst>
          </p:cNvPr>
          <p:cNvSpPr/>
          <p:nvPr/>
        </p:nvSpPr>
        <p:spPr>
          <a:xfrm>
            <a:off x="9455181" y="1408795"/>
            <a:ext cx="2632159" cy="1426069"/>
          </a:xfrm>
          <a:prstGeom prst="wedgeRoundRectCallout">
            <a:avLst>
              <a:gd name="adj1" fmla="val 25957"/>
              <a:gd name="adj2" fmla="val 95240"/>
              <a:gd name="adj3" fmla="val 16667"/>
            </a:avLst>
          </a:prstGeom>
          <a:solidFill>
            <a:srgbClr val="CBF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excursion y Luis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.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.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1" grpId="0"/>
      <p:bldP spid="36" grpId="0"/>
      <p:bldP spid="38" grpId="0"/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795656" y="498766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 playa.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‘al’ &amp; ‘a la’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580548"/>
            <a:ext cx="6280860" cy="57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Spanish word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means ‘to’:</a:t>
            </a:r>
          </a:p>
        </p:txBody>
      </p:sp>
      <p:sp>
        <p:nvSpPr>
          <p:cNvPr id="20" name="Google Shape;476;p51">
            <a:extLst>
              <a:ext uri="{FF2B5EF4-FFF2-40B4-BE49-F238E27FC236}">
                <a16:creationId xmlns:a16="http://schemas.microsoft.com/office/drawing/2014/main" id="{778AA927-3795-43D6-83E6-CAF75256DD8B}"/>
              </a:ext>
            </a:extLst>
          </p:cNvPr>
          <p:cNvSpPr txBox="1"/>
          <p:nvPr/>
        </p:nvSpPr>
        <p:spPr>
          <a:xfrm>
            <a:off x="724800" y="227566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Burgos.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485;p51">
            <a:extLst>
              <a:ext uri="{FF2B5EF4-FFF2-40B4-BE49-F238E27FC236}">
                <a16:creationId xmlns:a16="http://schemas.microsoft.com/office/drawing/2014/main" id="{41ACE95B-7835-4C32-B101-93FB8A5E2F5B}"/>
              </a:ext>
            </a:extLst>
          </p:cNvPr>
          <p:cNvSpPr txBox="1"/>
          <p:nvPr/>
        </p:nvSpPr>
        <p:spPr>
          <a:xfrm>
            <a:off x="795656" y="2798867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to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Burgos.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7116DF7-885F-42DE-BC00-F3CA779FCD3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8186" y="283085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BAA639-5AAD-4041-9CB0-75288F906A95}"/>
              </a:ext>
            </a:extLst>
          </p:cNvPr>
          <p:cNvSpPr/>
          <p:nvPr/>
        </p:nvSpPr>
        <p:spPr>
          <a:xfrm>
            <a:off x="1939009" y="4975723"/>
            <a:ext cx="493488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Google Shape;561;p58">
            <a:extLst>
              <a:ext uri="{FF2B5EF4-FFF2-40B4-BE49-F238E27FC236}">
                <a16:creationId xmlns:a16="http://schemas.microsoft.com/office/drawing/2014/main" id="{B774579E-A929-4CC2-807C-03B2426AB6E6}"/>
              </a:ext>
            </a:extLst>
          </p:cNvPr>
          <p:cNvSpPr txBox="1"/>
          <p:nvPr/>
        </p:nvSpPr>
        <p:spPr>
          <a:xfrm>
            <a:off x="204236" y="3544790"/>
            <a:ext cx="4942531" cy="121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‘to the’ before a singular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feminine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use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99009" y="5699593"/>
            <a:ext cx="3699823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beach.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526" y="573638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61;p58">
            <a:extLst>
              <a:ext uri="{FF2B5EF4-FFF2-40B4-BE49-F238E27FC236}">
                <a16:creationId xmlns:a16="http://schemas.microsoft.com/office/drawing/2014/main" id="{5E828AC6-EBF2-4B88-9EEC-1A99E000EACE}"/>
              </a:ext>
            </a:extLst>
          </p:cNvPr>
          <p:cNvSpPr txBox="1"/>
          <p:nvPr/>
        </p:nvSpPr>
        <p:spPr>
          <a:xfrm>
            <a:off x="5878285" y="3535934"/>
            <a:ext cx="61094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‘to the’ before a singular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masculine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 use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+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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.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7022565" y="5645446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cinema.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85095" y="563022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7022565" y="5043040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 cine.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724D488B-E317-4638-B4D1-67FC0FB995FA}"/>
              </a:ext>
            </a:extLst>
          </p:cNvPr>
          <p:cNvSpPr/>
          <p:nvPr/>
        </p:nvSpPr>
        <p:spPr>
          <a:xfrm>
            <a:off x="6266686" y="1622329"/>
            <a:ext cx="4576745" cy="1450330"/>
          </a:xfrm>
          <a:prstGeom prst="wedgeRoundRectCallout">
            <a:avLst>
              <a:gd name="adj1" fmla="val 53737"/>
              <a:gd name="adj2" fmla="val 11253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This is because it’s much easier to say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than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‘a 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Try it 😊!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7821464" y="5031095"/>
            <a:ext cx="493488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3CF3-D28A-4996-A779-EBF3BCDEDB8C}"/>
              </a:ext>
            </a:extLst>
          </p:cNvPr>
          <p:cNvSpPr txBox="1"/>
          <p:nvPr/>
        </p:nvSpPr>
        <p:spPr>
          <a:xfrm>
            <a:off x="7806809" y="5756883"/>
            <a:ext cx="998987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B4BBDF-8408-4520-9321-2A92A471DFC9}"/>
              </a:ext>
            </a:extLst>
          </p:cNvPr>
          <p:cNvSpPr txBox="1"/>
          <p:nvPr/>
        </p:nvSpPr>
        <p:spPr>
          <a:xfrm>
            <a:off x="1698240" y="5802094"/>
            <a:ext cx="998987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9221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19" grpId="0" animBg="1"/>
      <p:bldP spid="4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201E2865-1849-40CD-AACF-DDB9EDC62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7" r="32276"/>
          <a:stretch/>
        </p:blipFill>
        <p:spPr>
          <a:xfrm>
            <a:off x="1" y="1982038"/>
            <a:ext cx="4239618" cy="5061983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6" name="17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042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Luis y Sofía: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escribe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70FE4-6867-4071-8467-AC253506FB19}"/>
              </a:ext>
            </a:extLst>
          </p:cNvPr>
          <p:cNvSpPr txBox="1"/>
          <p:nvPr/>
        </p:nvSpPr>
        <p:spPr>
          <a:xfrm>
            <a:off x="853407" y="2568963"/>
            <a:ext cx="296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Voy  al 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norte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D52A50-F91E-481A-922F-2464AF4CEFB2}"/>
              </a:ext>
            </a:extLst>
          </p:cNvPr>
          <p:cNvSpPr txBox="1"/>
          <p:nvPr/>
        </p:nvSpPr>
        <p:spPr>
          <a:xfrm>
            <a:off x="142850" y="725745"/>
            <a:ext cx="9294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¡Ay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 ¡Un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desastre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con el chocolate! </a:t>
            </a:r>
            <a:endParaRPr lang="en-GB" sz="28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5615BF2-5165-436C-9380-F446DC8B13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679"/>
          <a:stretch/>
        </p:blipFill>
        <p:spPr>
          <a:xfrm>
            <a:off x="11300459" y="4894985"/>
            <a:ext cx="1017822" cy="200968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D4D942A-EB99-49DA-A1DD-3CB2BB5890B5}"/>
              </a:ext>
            </a:extLst>
          </p:cNvPr>
          <p:cNvSpPr txBox="1"/>
          <p:nvPr/>
        </p:nvSpPr>
        <p:spPr>
          <a:xfrm>
            <a:off x="141896" y="1620632"/>
            <a:ext cx="3878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 “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” o  “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”?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DC1AB9-40A0-4374-89F4-FF26710D90F9}"/>
              </a:ext>
            </a:extLst>
          </p:cNvPr>
          <p:cNvSpPr txBox="1"/>
          <p:nvPr/>
        </p:nvSpPr>
        <p:spPr>
          <a:xfrm>
            <a:off x="853406" y="3238500"/>
            <a:ext cx="267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 a la playa.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D759A2-9899-4E01-875A-E090E72F5845}"/>
              </a:ext>
            </a:extLst>
          </p:cNvPr>
          <p:cNvSpPr txBox="1"/>
          <p:nvPr/>
        </p:nvSpPr>
        <p:spPr>
          <a:xfrm>
            <a:off x="853407" y="3879532"/>
            <a:ext cx="380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Voy a la ciudad.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C7878C-92E1-42D7-A1FE-A71F671A45E6}"/>
              </a:ext>
            </a:extLst>
          </p:cNvPr>
          <p:cNvSpPr txBox="1"/>
          <p:nvPr/>
        </p:nvSpPr>
        <p:spPr>
          <a:xfrm>
            <a:off x="896948" y="4528781"/>
            <a:ext cx="267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  al  sur.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AA8D40-43DA-42A1-9227-2699095E4C18}"/>
              </a:ext>
            </a:extLst>
          </p:cNvPr>
          <p:cNvSpPr txBox="1"/>
          <p:nvPr/>
        </p:nvSpPr>
        <p:spPr>
          <a:xfrm>
            <a:off x="896948" y="5220302"/>
            <a:ext cx="2920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 a la costa*.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8C1BE6-D4ED-4EFB-8AA5-E9C74654D1DD}"/>
              </a:ext>
            </a:extLst>
          </p:cNvPr>
          <p:cNvSpPr txBox="1"/>
          <p:nvPr/>
        </p:nvSpPr>
        <p:spPr>
          <a:xfrm>
            <a:off x="896948" y="5891845"/>
            <a:ext cx="3123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Voy  al  campo.</a:t>
            </a:r>
          </a:p>
        </p:txBody>
      </p:sp>
      <p:sp>
        <p:nvSpPr>
          <p:cNvPr id="55" name="Rectangle 54">
            <a:hlinkClick r:id="" action="ppaction://noaction">
              <a:snd r:embed="rId8" name="7_4beep.wav"/>
            </a:hlinkClick>
            <a:extLst>
              <a:ext uri="{FF2B5EF4-FFF2-40B4-BE49-F238E27FC236}">
                <a16:creationId xmlns:a16="http://schemas.microsoft.com/office/drawing/2014/main" id="{407DA44B-EB10-403A-90BD-816AAD13541D}"/>
              </a:ext>
            </a:extLst>
          </p:cNvPr>
          <p:cNvSpPr/>
          <p:nvPr/>
        </p:nvSpPr>
        <p:spPr>
          <a:xfrm>
            <a:off x="416571" y="260721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6" name="Rectangle 55">
            <a:hlinkClick r:id="" action="ppaction://noaction">
              <a:snd r:embed="rId9" name="17_2.wav"/>
            </a:hlinkClick>
            <a:extLst>
              <a:ext uri="{FF2B5EF4-FFF2-40B4-BE49-F238E27FC236}">
                <a16:creationId xmlns:a16="http://schemas.microsoft.com/office/drawing/2014/main" id="{ACDF65C1-6657-478F-BA70-04AD0C1C7DB8}"/>
              </a:ext>
            </a:extLst>
          </p:cNvPr>
          <p:cNvSpPr/>
          <p:nvPr/>
        </p:nvSpPr>
        <p:spPr>
          <a:xfrm>
            <a:off x="416572" y="3272075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7" name="Rectangle 56">
            <a:hlinkClick r:id="" action="ppaction://noaction">
              <a:snd r:embed="rId10" name="17_3.wav"/>
            </a:hlinkClick>
            <a:extLst>
              <a:ext uri="{FF2B5EF4-FFF2-40B4-BE49-F238E27FC236}">
                <a16:creationId xmlns:a16="http://schemas.microsoft.com/office/drawing/2014/main" id="{0F7A3946-BC51-4656-921E-396C7E72C505}"/>
              </a:ext>
            </a:extLst>
          </p:cNvPr>
          <p:cNvSpPr/>
          <p:nvPr/>
        </p:nvSpPr>
        <p:spPr>
          <a:xfrm>
            <a:off x="416572" y="3920603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8" name="Rectangle 57">
            <a:hlinkClick r:id="" action="ppaction://noaction">
              <a:snd r:embed="rId11" name="17_4.wav"/>
            </a:hlinkClick>
            <a:extLst>
              <a:ext uri="{FF2B5EF4-FFF2-40B4-BE49-F238E27FC236}">
                <a16:creationId xmlns:a16="http://schemas.microsoft.com/office/drawing/2014/main" id="{D3E7EDA7-5F0A-4E20-896B-A6D455830EA0}"/>
              </a:ext>
            </a:extLst>
          </p:cNvPr>
          <p:cNvSpPr/>
          <p:nvPr/>
        </p:nvSpPr>
        <p:spPr>
          <a:xfrm>
            <a:off x="428092" y="4563019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9" name="Rectangle 58">
            <a:hlinkClick r:id="" action="ppaction://noaction">
              <a:snd r:embed="rId12" name="17_5.wav"/>
            </a:hlinkClick>
            <a:extLst>
              <a:ext uri="{FF2B5EF4-FFF2-40B4-BE49-F238E27FC236}">
                <a16:creationId xmlns:a16="http://schemas.microsoft.com/office/drawing/2014/main" id="{B0F94228-88C8-43D4-9A46-48D379E008BD}"/>
              </a:ext>
            </a:extLst>
          </p:cNvPr>
          <p:cNvSpPr/>
          <p:nvPr/>
        </p:nvSpPr>
        <p:spPr>
          <a:xfrm>
            <a:off x="416570" y="523818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0" name="Rectangle 59">
            <a:hlinkClick r:id="" action="ppaction://noaction">
              <a:snd r:embed="rId13" name="17_6.wav"/>
            </a:hlinkClick>
            <a:extLst>
              <a:ext uri="{FF2B5EF4-FFF2-40B4-BE49-F238E27FC236}">
                <a16:creationId xmlns:a16="http://schemas.microsoft.com/office/drawing/2014/main" id="{A939A1E5-9E0D-4719-B48B-86D86D765DB5}"/>
              </a:ext>
            </a:extLst>
          </p:cNvPr>
          <p:cNvSpPr/>
          <p:nvPr/>
        </p:nvSpPr>
        <p:spPr>
          <a:xfrm>
            <a:off x="416569" y="5957997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02E940-8D68-472D-81C2-5CB5F0C572B8}"/>
              </a:ext>
            </a:extLst>
          </p:cNvPr>
          <p:cNvGrpSpPr/>
          <p:nvPr/>
        </p:nvGrpSpPr>
        <p:grpSpPr>
          <a:xfrm>
            <a:off x="1598450" y="2271236"/>
            <a:ext cx="1042720" cy="1067685"/>
            <a:chOff x="6812346" y="2751552"/>
            <a:chExt cx="1042720" cy="10676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74FD30-F03E-45D1-A506-F9736874C614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20D791E-2F9E-4AD2-A0FD-B9B3A08E3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10F93B9-18A4-4C8D-B48C-B3A876F58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6FA7198-6627-4602-97DD-3BB949F73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1A0F7CE-525C-44ED-A901-DDBD69028235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349A206A-25C5-415D-8201-3DC122F6D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988AE24-BF26-4305-B6F0-15B619ABD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049ACF0-7886-4BE5-9FF9-A033EDBFB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B8FC6FE-8785-41E4-9F98-5D0E946A0D97}"/>
              </a:ext>
            </a:extLst>
          </p:cNvPr>
          <p:cNvGrpSpPr/>
          <p:nvPr/>
        </p:nvGrpSpPr>
        <p:grpSpPr>
          <a:xfrm>
            <a:off x="1434616" y="2974653"/>
            <a:ext cx="1042720" cy="1067685"/>
            <a:chOff x="6812346" y="2751552"/>
            <a:chExt cx="1042720" cy="106768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DF24A97-19E9-4EE3-A2B9-11A661291E39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5102C00-C33D-4FF7-980A-B3679F218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6ED54F6B-607A-4416-A36A-1AA3BBBDB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26D9AC0-6853-4492-BBD2-B474E5536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B816001-E1F0-4B41-A1DF-C1D403DDB1D6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9392124-CC0A-4517-8E9B-D6E0DC349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77B4280-C1F3-4790-BCA3-D57ECA525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0E30ECA-C625-4E82-B397-A1ACB83E4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2D18ECC-85E9-4F59-8AC1-F6FED456AAC3}"/>
              </a:ext>
            </a:extLst>
          </p:cNvPr>
          <p:cNvGrpSpPr/>
          <p:nvPr/>
        </p:nvGrpSpPr>
        <p:grpSpPr>
          <a:xfrm>
            <a:off x="1654883" y="3591663"/>
            <a:ext cx="1042720" cy="1067685"/>
            <a:chOff x="6812346" y="2751552"/>
            <a:chExt cx="1042720" cy="106768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F10FC41-E2B4-4294-A08F-AC947AE08470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B3CB6C2-0B20-4730-ACED-DA1113684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F023BA3C-8D66-49FD-8D4D-B82527EDC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DC86127-B689-416F-AB52-710BD1641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29BA282-BD67-48A3-BE08-5B0A9B1CA9BE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596EC91E-4D50-48B9-BB95-B7DEBA1D3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10C0489-A18C-4030-8535-CB8982C64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F6C7ABB4-3AEA-410E-801F-802614290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0588C0D-AC20-41A1-AFF0-5C52D7995C42}"/>
              </a:ext>
            </a:extLst>
          </p:cNvPr>
          <p:cNvGrpSpPr/>
          <p:nvPr/>
        </p:nvGrpSpPr>
        <p:grpSpPr>
          <a:xfrm>
            <a:off x="1414923" y="4221226"/>
            <a:ext cx="1042720" cy="1067685"/>
            <a:chOff x="6812346" y="2751552"/>
            <a:chExt cx="1042720" cy="106768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0CF7EA3-17F9-4BCF-B521-06EA8E76A404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664B686-82A5-46F9-A5B3-F2625E669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8B15438-4B34-4959-9863-A582BC133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C201156-3522-408D-8628-D5D6A4692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741DB47-B2F9-4889-9EB8-F26E1D19248A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2712EE30-D8C8-4BAA-8365-BAC98F3A4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2761A392-9928-4388-B0AF-D125D0E9B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279988B3-AB1B-4FDB-8788-D7A62057E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35922EF-D6B4-4E4D-856C-5AD97D91F035}"/>
              </a:ext>
            </a:extLst>
          </p:cNvPr>
          <p:cNvGrpSpPr/>
          <p:nvPr/>
        </p:nvGrpSpPr>
        <p:grpSpPr>
          <a:xfrm>
            <a:off x="1450328" y="4927250"/>
            <a:ext cx="1042720" cy="1067685"/>
            <a:chOff x="6812346" y="2751552"/>
            <a:chExt cx="1042720" cy="1067685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030D1C3-4A98-4062-AD70-3FB6332C3C9D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806D3124-0061-4222-8EA1-6FB2E6E87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A47F2B4F-2653-4FA3-B6F6-2C0E24B8F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D5A70352-8AE6-484F-B376-C1DB012A8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833D818-129D-4014-97DC-39B21EC5DA57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97E5F19B-E6A7-4464-BCC8-A9316968A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1B81121E-3C67-4BAC-825B-646D35364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4EC13F7-333D-4D37-93E0-F54563917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2C2696-7983-46CF-AE82-8366A92FEAD2}"/>
              </a:ext>
            </a:extLst>
          </p:cNvPr>
          <p:cNvGrpSpPr/>
          <p:nvPr/>
        </p:nvGrpSpPr>
        <p:grpSpPr>
          <a:xfrm>
            <a:off x="1677832" y="5630605"/>
            <a:ext cx="1042720" cy="1067685"/>
            <a:chOff x="6812346" y="2751552"/>
            <a:chExt cx="1042720" cy="106768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46C2619-14F4-4CA2-B4C8-3517D613EE49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267BCA62-3136-48EE-BE83-B6FE74ECA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61468C3B-9205-4A7D-9921-BB37946FF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DB8BA55D-D21B-4A6E-8DDC-F51822B7F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E8213AC-AF5D-427C-B253-4FA492255115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F5EA2A33-4F2F-4CEB-86A3-D2616CDAC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0810B0C8-739A-4904-B798-1D00F4BFE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782DB5D-2A36-4240-BE62-1069A5AFE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DA71D0-7BD5-4216-8D2A-86E8F2E29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726257"/>
              </p:ext>
            </p:extLst>
          </p:nvPr>
        </p:nvGraphicFramePr>
        <p:xfrm>
          <a:off x="4548704" y="2670813"/>
          <a:ext cx="6694136" cy="4093854"/>
        </p:xfrm>
        <a:graphic>
          <a:graphicData uri="http://schemas.openxmlformats.org/drawingml/2006/table">
            <a:tbl>
              <a:tblPr firstRow="1" bandRow="1"/>
              <a:tblGrid>
                <a:gridCol w="704449">
                  <a:extLst>
                    <a:ext uri="{9D8B030D-6E8A-4147-A177-3AD203B41FA5}">
                      <a16:colId xmlns:a16="http://schemas.microsoft.com/office/drawing/2014/main" val="2763268458"/>
                    </a:ext>
                  </a:extLst>
                </a:gridCol>
                <a:gridCol w="5989687">
                  <a:extLst>
                    <a:ext uri="{9D8B030D-6E8A-4147-A177-3AD203B41FA5}">
                      <a16:colId xmlns:a16="http://schemas.microsoft.com/office/drawing/2014/main" val="1343501863"/>
                    </a:ext>
                  </a:extLst>
                </a:gridCol>
              </a:tblGrid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coast.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95652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beach.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49618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city.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615108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countryside.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49664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South.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091449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North.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939334"/>
                  </a:ext>
                </a:extLst>
              </a:tr>
            </a:tbl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521C20D2-C1D6-4C3A-8626-87FC8805A508}"/>
              </a:ext>
            </a:extLst>
          </p:cNvPr>
          <p:cNvSpPr txBox="1"/>
          <p:nvPr/>
        </p:nvSpPr>
        <p:spPr>
          <a:xfrm>
            <a:off x="4352486" y="1601550"/>
            <a:ext cx="6694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 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✍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6360D-FC69-4865-AD5C-C6189B056D0A}"/>
              </a:ext>
            </a:extLst>
          </p:cNvPr>
          <p:cNvSpPr txBox="1"/>
          <p:nvPr/>
        </p:nvSpPr>
        <p:spPr>
          <a:xfrm>
            <a:off x="5449893" y="2773206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7A608F6-D4E1-484D-B8A4-972F0FB93EFE}"/>
              </a:ext>
            </a:extLst>
          </p:cNvPr>
          <p:cNvSpPr txBox="1"/>
          <p:nvPr/>
        </p:nvSpPr>
        <p:spPr>
          <a:xfrm>
            <a:off x="5355523" y="3506077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419BD3B-E652-4ED9-B9DE-E66D78E2DBC6}"/>
              </a:ext>
            </a:extLst>
          </p:cNvPr>
          <p:cNvSpPr txBox="1"/>
          <p:nvPr/>
        </p:nvSpPr>
        <p:spPr>
          <a:xfrm>
            <a:off x="5559039" y="4165578"/>
            <a:ext cx="30364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13182C2-02E5-4092-A668-8F655FA38DC3}"/>
              </a:ext>
            </a:extLst>
          </p:cNvPr>
          <p:cNvSpPr txBox="1"/>
          <p:nvPr/>
        </p:nvSpPr>
        <p:spPr>
          <a:xfrm>
            <a:off x="5355523" y="4873150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AD17B5D-2D4A-44F1-8516-17EDF7F202BD}"/>
              </a:ext>
            </a:extLst>
          </p:cNvPr>
          <p:cNvSpPr txBox="1"/>
          <p:nvPr/>
        </p:nvSpPr>
        <p:spPr>
          <a:xfrm>
            <a:off x="5449893" y="5532651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9C23EB2-8503-441B-B6BA-E6E117106BFD}"/>
              </a:ext>
            </a:extLst>
          </p:cNvPr>
          <p:cNvSpPr txBox="1"/>
          <p:nvPr/>
        </p:nvSpPr>
        <p:spPr>
          <a:xfrm>
            <a:off x="5449893" y="6209240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59D6427-49B6-41AE-B4D2-A8F87678F382}"/>
              </a:ext>
            </a:extLst>
          </p:cNvPr>
          <p:cNvSpPr txBox="1"/>
          <p:nvPr/>
        </p:nvSpPr>
        <p:spPr>
          <a:xfrm>
            <a:off x="4586399" y="2740440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[4]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C35A673-3BC1-41B9-BF8E-EDEEB779C18D}"/>
              </a:ext>
            </a:extLst>
          </p:cNvPr>
          <p:cNvSpPr txBox="1"/>
          <p:nvPr/>
        </p:nvSpPr>
        <p:spPr>
          <a:xfrm>
            <a:off x="4590721" y="3400432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[1]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E342A7-0586-4E31-A5F9-2B1271C9C7B6}"/>
              </a:ext>
            </a:extLst>
          </p:cNvPr>
          <p:cNvSpPr txBox="1"/>
          <p:nvPr/>
        </p:nvSpPr>
        <p:spPr>
          <a:xfrm>
            <a:off x="4606760" y="4100538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2B88408-4B26-48AA-963E-9C20999980F9}"/>
              </a:ext>
            </a:extLst>
          </p:cNvPr>
          <p:cNvSpPr txBox="1"/>
          <p:nvPr/>
        </p:nvSpPr>
        <p:spPr>
          <a:xfrm>
            <a:off x="4606759" y="4790391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[5]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AE985E6-AFF3-4B9C-8056-78AC2DF63B0B}"/>
              </a:ext>
            </a:extLst>
          </p:cNvPr>
          <p:cNvSpPr txBox="1"/>
          <p:nvPr/>
        </p:nvSpPr>
        <p:spPr>
          <a:xfrm>
            <a:off x="4599187" y="5436125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[3]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93CED44-4E23-44FF-A083-AE7004C973EC}"/>
              </a:ext>
            </a:extLst>
          </p:cNvPr>
          <p:cNvSpPr txBox="1"/>
          <p:nvPr/>
        </p:nvSpPr>
        <p:spPr>
          <a:xfrm>
            <a:off x="4611471" y="6119246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[E]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A483F7-EF0A-4CD9-9324-E3B6C8ECA1FC}"/>
              </a:ext>
            </a:extLst>
          </p:cNvPr>
          <p:cNvSpPr/>
          <p:nvPr/>
        </p:nvSpPr>
        <p:spPr>
          <a:xfrm>
            <a:off x="6812664" y="2719610"/>
            <a:ext cx="1591107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1C2C8CC-C541-4254-B566-E0BCDD5BFFFD}"/>
              </a:ext>
            </a:extLst>
          </p:cNvPr>
          <p:cNvSpPr txBox="1"/>
          <p:nvPr/>
        </p:nvSpPr>
        <p:spPr>
          <a:xfrm>
            <a:off x="4394095" y="2115280"/>
            <a:ext cx="6003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 ✍</a:t>
            </a:r>
            <a:endParaRPr lang="en-GB" sz="2800" dirty="0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668B6474-8B13-435C-8159-4C323ACF4E3D}"/>
              </a:ext>
            </a:extLst>
          </p:cNvPr>
          <p:cNvSpPr/>
          <p:nvPr/>
        </p:nvSpPr>
        <p:spPr>
          <a:xfrm>
            <a:off x="6795877" y="3393257"/>
            <a:ext cx="1487504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7656E1C9-8ACD-424C-A558-744435518FF9}"/>
              </a:ext>
            </a:extLst>
          </p:cNvPr>
          <p:cNvSpPr/>
          <p:nvPr/>
        </p:nvSpPr>
        <p:spPr>
          <a:xfrm>
            <a:off x="5625683" y="4069065"/>
            <a:ext cx="1186981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33EC0D3F-C240-406B-852D-D9742ABE9BB0}"/>
              </a:ext>
            </a:extLst>
          </p:cNvPr>
          <p:cNvSpPr/>
          <p:nvPr/>
        </p:nvSpPr>
        <p:spPr>
          <a:xfrm>
            <a:off x="5307885" y="4757903"/>
            <a:ext cx="748244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0FA8FEB9-E93F-4F0F-BAFA-34E19CE97621}"/>
              </a:ext>
            </a:extLst>
          </p:cNvPr>
          <p:cNvSpPr/>
          <p:nvPr/>
        </p:nvSpPr>
        <p:spPr>
          <a:xfrm>
            <a:off x="6809201" y="5447866"/>
            <a:ext cx="1591106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DB67A75-4536-4CD3-A6E2-749464FFE8D8}"/>
              </a:ext>
            </a:extLst>
          </p:cNvPr>
          <p:cNvSpPr/>
          <p:nvPr/>
        </p:nvSpPr>
        <p:spPr>
          <a:xfrm>
            <a:off x="5698288" y="6136374"/>
            <a:ext cx="920226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A8DAD14-3B0A-4577-BA8D-FCEA2006AFF7}"/>
              </a:ext>
            </a:extLst>
          </p:cNvPr>
          <p:cNvSpPr txBox="1"/>
          <p:nvPr/>
        </p:nvSpPr>
        <p:spPr>
          <a:xfrm>
            <a:off x="7952383" y="149634"/>
            <a:ext cx="2935419" cy="707886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trip / journey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coast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9" grpId="0"/>
      <p:bldP spid="110" grpId="0"/>
      <p:bldP spid="8" grpId="0" animBg="1"/>
      <p:bldP spid="8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/>
      <p:bldP spid="117" grpId="0"/>
      <p:bldP spid="118" grpId="0"/>
      <p:bldP spid="119" grpId="0"/>
      <p:bldP spid="120" grpId="0"/>
      <p:bldP spid="121" grpId="0"/>
      <p:bldP spid="9" grpId="0" animBg="1"/>
      <p:bldP spid="122" grpId="0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voy &amp; va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Contractions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(al vs. a la)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[b] [v]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32" y="1953692"/>
            <a:ext cx="1089402" cy="1724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5" y="2940653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784625" y="2217145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uela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E4D88-A9BA-4786-869F-1E1967B69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43" y="2847653"/>
            <a:ext cx="2297864" cy="28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u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u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Ojos, Buscando, Vista, Mira, Reloj">
            <a:extLst>
              <a:ext uri="{FF2B5EF4-FFF2-40B4-BE49-F238E27FC236}">
                <a16:creationId xmlns:a16="http://schemas.microsoft.com/office/drawing/2014/main" id="{25356745-FAD3-43B1-BB1E-84FF064B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30" y="3194782"/>
            <a:ext cx="48958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itor, Televisor, Televisión">
            <a:extLst>
              <a:ext uri="{FF2B5EF4-FFF2-40B4-BE49-F238E27FC236}">
                <a16:creationId xmlns:a16="http://schemas.microsoft.com/office/drawing/2014/main" id="{0C33FDD6-058E-452E-B019-F8CB15E1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32" y="2981325"/>
            <a:ext cx="166071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monstration, Projector, Film Projector">
            <a:extLst>
              <a:ext uri="{FF2B5EF4-FFF2-40B4-BE49-F238E27FC236}">
                <a16:creationId xmlns:a16="http://schemas.microsoft.com/office/drawing/2014/main" id="{FF3481A6-856B-4657-A7E5-42E751E7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92" y="4906486"/>
            <a:ext cx="2262187" cy="11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0ED24DD-B31B-4875-B443-E6E333D058B0}"/>
              </a:ext>
            </a:extLst>
          </p:cNvPr>
          <p:cNvSpPr/>
          <p:nvPr/>
        </p:nvSpPr>
        <p:spPr>
          <a:xfrm>
            <a:off x="5319432" y="971171"/>
            <a:ext cx="4572000" cy="1290590"/>
          </a:xfrm>
          <a:prstGeom prst="wedgeRoundRectCallout">
            <a:avLst>
              <a:gd name="adj1" fmla="val -36647"/>
              <a:gd name="adj2" fmla="val -7310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Notice [v] has the same sound as [b]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ña, Mapa, País Europeo, Provincia">
            <a:extLst>
              <a:ext uri="{FF2B5EF4-FFF2-40B4-BE49-F238E27FC236}">
                <a16:creationId xmlns:a16="http://schemas.microsoft.com/office/drawing/2014/main" id="{74E26509-27A2-4C7D-B87F-E1EA3C4F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11" y="916517"/>
            <a:ext cx="6502624" cy="594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hlinkClick r:id="" action="ppaction://noaction">
              <a:snd r:embed="rId5" name="a_practicar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35761" y="-72928"/>
            <a:ext cx="3069408" cy="100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2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86" y="179754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" action="ppaction://noaction">
              <a:snd r:embed="rId7" name="5.8.wav"/>
            </a:hlinkClick>
            <a:extLst>
              <a:ext uri="{FF2B5EF4-FFF2-40B4-BE49-F238E27FC236}">
                <a16:creationId xmlns:a16="http://schemas.microsoft.com/office/drawing/2014/main" id="{88ABA626-35CA-4C4B-8DAB-D5BF6C302D24}"/>
              </a:ext>
            </a:extLst>
          </p:cNvPr>
          <p:cNvSpPr txBox="1"/>
          <p:nvPr/>
        </p:nvSpPr>
        <p:spPr>
          <a:xfrm>
            <a:off x="2036106" y="2856170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Á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ila</a:t>
            </a:r>
          </a:p>
        </p:txBody>
      </p:sp>
      <p:sp>
        <p:nvSpPr>
          <p:cNvPr id="53" name="TextBox 52">
            <a:hlinkClick r:id="" action="ppaction://noaction">
              <a:snd r:embed="rId8" name="5.9.wav"/>
            </a:hlinkClick>
            <a:extLst>
              <a:ext uri="{FF2B5EF4-FFF2-40B4-BE49-F238E27FC236}">
                <a16:creationId xmlns:a16="http://schemas.microsoft.com/office/drawing/2014/main" id="{811569FC-AB2B-4C48-9AEF-559DB7D87BB8}"/>
              </a:ext>
            </a:extLst>
          </p:cNvPr>
          <p:cNvSpPr txBox="1"/>
          <p:nvPr/>
        </p:nvSpPr>
        <p:spPr>
          <a:xfrm>
            <a:off x="1483070" y="2266304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Sego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ia</a:t>
            </a:r>
          </a:p>
        </p:txBody>
      </p:sp>
      <p:sp>
        <p:nvSpPr>
          <p:cNvPr id="54" name="TextBox 53">
            <a:hlinkClick r:id="" action="ppaction://noaction">
              <a:snd r:embed="rId9" name="5.2.wav"/>
            </a:hlinkClick>
            <a:extLst>
              <a:ext uri="{FF2B5EF4-FFF2-40B4-BE49-F238E27FC236}">
                <a16:creationId xmlns:a16="http://schemas.microsoft.com/office/drawing/2014/main" id="{99E412EB-3A73-4DD9-B019-9EA4A3793E65}"/>
              </a:ext>
            </a:extLst>
          </p:cNvPr>
          <p:cNvSpPr txBox="1"/>
          <p:nvPr/>
        </p:nvSpPr>
        <p:spPr>
          <a:xfrm>
            <a:off x="5427323" y="68722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ilbao</a:t>
            </a:r>
          </a:p>
        </p:txBody>
      </p:sp>
      <p:sp>
        <p:nvSpPr>
          <p:cNvPr id="55" name="TextBox 54">
            <a:hlinkClick r:id="" action="ppaction://noaction">
              <a:snd r:embed="rId10" name="5.3.wav"/>
            </a:hlinkClick>
            <a:extLst>
              <a:ext uri="{FF2B5EF4-FFF2-40B4-BE49-F238E27FC236}">
                <a16:creationId xmlns:a16="http://schemas.microsoft.com/office/drawing/2014/main" id="{C203351E-D82A-4349-8F42-06B9ADE70727}"/>
              </a:ext>
            </a:extLst>
          </p:cNvPr>
          <p:cNvSpPr txBox="1"/>
          <p:nvPr/>
        </p:nvSpPr>
        <p:spPr>
          <a:xfrm>
            <a:off x="8040623" y="2266304"/>
            <a:ext cx="2103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arcelona </a:t>
            </a:r>
          </a:p>
        </p:txBody>
      </p:sp>
      <p:sp>
        <p:nvSpPr>
          <p:cNvPr id="56" name="TextBox 55">
            <a:hlinkClick r:id="" action="ppaction://noaction">
              <a:snd r:embed="rId11" name="5.4.wav"/>
            </a:hlinkClick>
            <a:extLst>
              <a:ext uri="{FF2B5EF4-FFF2-40B4-BE49-F238E27FC236}">
                <a16:creationId xmlns:a16="http://schemas.microsoft.com/office/drawing/2014/main" id="{9A190BA4-1C68-495A-A604-F84D853C7054}"/>
              </a:ext>
            </a:extLst>
          </p:cNvPr>
          <p:cNvSpPr txBox="1"/>
          <p:nvPr/>
        </p:nvSpPr>
        <p:spPr>
          <a:xfrm>
            <a:off x="7409681" y="4174786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alencia</a:t>
            </a:r>
          </a:p>
        </p:txBody>
      </p:sp>
      <p:sp>
        <p:nvSpPr>
          <p:cNvPr id="57" name="TextBox 56">
            <a:hlinkClick r:id="" action="ppaction://noaction">
              <a:snd r:embed="rId12" name="5.6.wav"/>
            </a:hlinkClick>
            <a:extLst>
              <a:ext uri="{FF2B5EF4-FFF2-40B4-BE49-F238E27FC236}">
                <a16:creationId xmlns:a16="http://schemas.microsoft.com/office/drawing/2014/main" id="{5634C30F-AA74-4B05-83C2-B5C2F9CE3564}"/>
              </a:ext>
            </a:extLst>
          </p:cNvPr>
          <p:cNvSpPr txBox="1"/>
          <p:nvPr/>
        </p:nvSpPr>
        <p:spPr>
          <a:xfrm>
            <a:off x="2026630" y="5418263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illa</a:t>
            </a:r>
          </a:p>
        </p:txBody>
      </p:sp>
      <p:sp>
        <p:nvSpPr>
          <p:cNvPr id="58" name="TextBox 57">
            <a:hlinkClick r:id="" action="ppaction://noaction">
              <a:snd r:embed="rId13" name="5.5.wav"/>
            </a:hlinkClick>
            <a:extLst>
              <a:ext uri="{FF2B5EF4-FFF2-40B4-BE49-F238E27FC236}">
                <a16:creationId xmlns:a16="http://schemas.microsoft.com/office/drawing/2014/main" id="{2A64FC68-F5A9-4C89-A25A-624687A6C1DB}"/>
              </a:ext>
            </a:extLst>
          </p:cNvPr>
          <p:cNvSpPr txBox="1"/>
          <p:nvPr/>
        </p:nvSpPr>
        <p:spPr>
          <a:xfrm>
            <a:off x="6886396" y="4863758"/>
            <a:ext cx="183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acete</a:t>
            </a:r>
          </a:p>
        </p:txBody>
      </p:sp>
      <p:sp>
        <p:nvSpPr>
          <p:cNvPr id="59" name="TextBox 58">
            <a:hlinkClick r:id="" action="ppaction://noaction">
              <a:snd r:embed="rId14" name="5.7.wav"/>
            </a:hlinkClick>
            <a:extLst>
              <a:ext uri="{FF2B5EF4-FFF2-40B4-BE49-F238E27FC236}">
                <a16:creationId xmlns:a16="http://schemas.microsoft.com/office/drawing/2014/main" id="{DC114D0D-020E-4672-9B9C-ED910B2D4FB6}"/>
              </a:ext>
            </a:extLst>
          </p:cNvPr>
          <p:cNvSpPr txBox="1"/>
          <p:nvPr/>
        </p:nvSpPr>
        <p:spPr>
          <a:xfrm>
            <a:off x="1640884" y="3886062"/>
            <a:ext cx="158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adajoz</a:t>
            </a:r>
          </a:p>
        </p:txBody>
      </p:sp>
      <p:sp>
        <p:nvSpPr>
          <p:cNvPr id="60" name="TextBox 59">
            <a:hlinkClick r:id="" action="ppaction://noaction">
              <a:snd r:embed="rId15" name="5.1.wav"/>
            </a:hlinkClick>
            <a:extLst>
              <a:ext uri="{FF2B5EF4-FFF2-40B4-BE49-F238E27FC236}">
                <a16:creationId xmlns:a16="http://schemas.microsoft.com/office/drawing/2014/main" id="{017CBFAE-46D4-4FC2-BD25-39DC5CF33402}"/>
              </a:ext>
            </a:extLst>
          </p:cNvPr>
          <p:cNvSpPr txBox="1"/>
          <p:nvPr/>
        </p:nvSpPr>
        <p:spPr>
          <a:xfrm>
            <a:off x="3732910" y="466951"/>
            <a:ext cx="146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urgos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4690DD-D48D-4E5C-AB6F-85FADF82B128}"/>
              </a:ext>
            </a:extLst>
          </p:cNvPr>
          <p:cNvSpPr/>
          <p:nvPr/>
        </p:nvSpPr>
        <p:spPr>
          <a:xfrm>
            <a:off x="4355794" y="3008484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FCA03B2-AA56-4301-BCE1-B049F382605E}"/>
              </a:ext>
            </a:extLst>
          </p:cNvPr>
          <p:cNvSpPr/>
          <p:nvPr/>
        </p:nvSpPr>
        <p:spPr>
          <a:xfrm>
            <a:off x="4378671" y="2477941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487B30E-EC84-4913-A648-C2F10BF37884}"/>
              </a:ext>
            </a:extLst>
          </p:cNvPr>
          <p:cNvSpPr/>
          <p:nvPr/>
        </p:nvSpPr>
        <p:spPr>
          <a:xfrm>
            <a:off x="4904451" y="1700990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2E9F4B-B8EE-41B2-99CD-4A8A5D0336FB}"/>
              </a:ext>
            </a:extLst>
          </p:cNvPr>
          <p:cNvSpPr/>
          <p:nvPr/>
        </p:nvSpPr>
        <p:spPr>
          <a:xfrm>
            <a:off x="5427323" y="1200443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87A6B5B-1A67-45F7-A088-139073A5C8C7}"/>
              </a:ext>
            </a:extLst>
          </p:cNvPr>
          <p:cNvSpPr/>
          <p:nvPr/>
        </p:nvSpPr>
        <p:spPr>
          <a:xfrm>
            <a:off x="7985443" y="2308569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E0EF043-13C2-4CAD-A4FA-7DE0682C2461}"/>
              </a:ext>
            </a:extLst>
          </p:cNvPr>
          <p:cNvSpPr/>
          <p:nvPr/>
        </p:nvSpPr>
        <p:spPr>
          <a:xfrm>
            <a:off x="6776037" y="3838283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4F86DC3-91CE-4642-A70F-DDBAC533A638}"/>
              </a:ext>
            </a:extLst>
          </p:cNvPr>
          <p:cNvSpPr/>
          <p:nvPr/>
        </p:nvSpPr>
        <p:spPr>
          <a:xfrm>
            <a:off x="3622551" y="5170462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C2A30A-411D-49F9-998C-0CBEF4AEC69C}"/>
              </a:ext>
            </a:extLst>
          </p:cNvPr>
          <p:cNvCxnSpPr>
            <a:cxnSpLocks/>
          </p:cNvCxnSpPr>
          <p:nvPr/>
        </p:nvCxnSpPr>
        <p:spPr>
          <a:xfrm flipH="1" flipV="1">
            <a:off x="4619765" y="984252"/>
            <a:ext cx="272275" cy="68479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E56D432-63FA-4697-86FF-01212BAF5C2A}"/>
              </a:ext>
            </a:extLst>
          </p:cNvPr>
          <p:cNvCxnSpPr>
            <a:cxnSpLocks/>
          </p:cNvCxnSpPr>
          <p:nvPr/>
        </p:nvCxnSpPr>
        <p:spPr>
          <a:xfrm>
            <a:off x="6948228" y="4003126"/>
            <a:ext cx="458764" cy="33877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4EB8CC9-1AA0-4904-98A7-18CE510C0AD2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6285467" y="4436396"/>
            <a:ext cx="600929" cy="68897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56B71E7-F92F-4B8F-ACE1-D1EF9CABA3F8}"/>
              </a:ext>
            </a:extLst>
          </p:cNvPr>
          <p:cNvCxnSpPr>
            <a:cxnSpLocks/>
            <a:endCxn id="57" idx="3"/>
          </p:cNvCxnSpPr>
          <p:nvPr/>
        </p:nvCxnSpPr>
        <p:spPr>
          <a:xfrm flipH="1">
            <a:off x="3285308" y="5307644"/>
            <a:ext cx="337243" cy="37222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560F2879-160E-4797-AC0F-AAED8A5B89F6}"/>
              </a:ext>
            </a:extLst>
          </p:cNvPr>
          <p:cNvSpPr/>
          <p:nvPr/>
        </p:nvSpPr>
        <p:spPr>
          <a:xfrm>
            <a:off x="6084290" y="4234968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D63593-CB7F-48F2-A928-AC3BAE8F0F0E}"/>
              </a:ext>
            </a:extLst>
          </p:cNvPr>
          <p:cNvSpPr/>
          <p:nvPr/>
        </p:nvSpPr>
        <p:spPr>
          <a:xfrm>
            <a:off x="3260697" y="4111273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D6302DB-A107-42E7-90DC-5FC2769A3014}"/>
              </a:ext>
            </a:extLst>
          </p:cNvPr>
          <p:cNvCxnSpPr>
            <a:cxnSpLocks/>
          </p:cNvCxnSpPr>
          <p:nvPr/>
        </p:nvCxnSpPr>
        <p:spPr>
          <a:xfrm flipH="1">
            <a:off x="3141672" y="3085965"/>
            <a:ext cx="1127281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3F57A8E-F808-44C7-95DC-015566BD4E48}"/>
              </a:ext>
            </a:extLst>
          </p:cNvPr>
          <p:cNvCxnSpPr>
            <a:cxnSpLocks/>
          </p:cNvCxnSpPr>
          <p:nvPr/>
        </p:nvCxnSpPr>
        <p:spPr>
          <a:xfrm flipH="1" flipV="1">
            <a:off x="3211666" y="2527914"/>
            <a:ext cx="1057287" cy="1694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93F9726C-6D20-4A74-9975-92A8D5E294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3" y="898675"/>
            <a:ext cx="1241359" cy="119286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AEB961-7783-4592-A746-5A4D465C42AA}"/>
              </a:ext>
            </a:extLst>
          </p:cNvPr>
          <p:cNvGrpSpPr/>
          <p:nvPr/>
        </p:nvGrpSpPr>
        <p:grpSpPr>
          <a:xfrm>
            <a:off x="9416043" y="146613"/>
            <a:ext cx="1063995" cy="973104"/>
            <a:chOff x="6210543" y="3764108"/>
            <a:chExt cx="801046" cy="77526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5FCD96F-D345-4608-9A1C-55B5BF254E12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B7F68DF-B40B-4231-96B9-4A763C1F0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39" name="Picture 3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A0719E5-BD83-469A-B0A8-C939D4A37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6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4421438" y="648834"/>
            <a:ext cx="22605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endParaRPr lang="en-GB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500A60F-A7AD-4320-BA59-27B1CEAF8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3" y="1580411"/>
            <a:ext cx="3381826" cy="3249722"/>
          </a:xfrm>
          <a:prstGeom prst="rect">
            <a:avLst/>
          </a:prstGeom>
        </p:spPr>
      </p:pic>
      <p:pic>
        <p:nvPicPr>
          <p:cNvPr id="1026" name="Picture 2" descr="España, Bandera, Geografía, Mapa, Europa">
            <a:extLst>
              <a:ext uri="{FF2B5EF4-FFF2-40B4-BE49-F238E27FC236}">
                <a16:creationId xmlns:a16="http://schemas.microsoft.com/office/drawing/2014/main" id="{1F4C29F5-5AB7-463E-B1E5-57EAD00A1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39" y="3619500"/>
            <a:ext cx="29813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3E4F6F-B616-4758-B81A-CAE92DFB7983}"/>
              </a:ext>
            </a:extLst>
          </p:cNvPr>
          <p:cNvCxnSpPr>
            <a:cxnSpLocks/>
          </p:cNvCxnSpPr>
          <p:nvPr/>
        </p:nvCxnSpPr>
        <p:spPr>
          <a:xfrm>
            <a:off x="10213526" y="3619500"/>
            <a:ext cx="0" cy="95905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0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E87AF-6DFB-4E28-919D-3FE7DB3EF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4" y="1811811"/>
            <a:ext cx="7033005" cy="5122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BD025-6E70-435F-A458-1AB2222DA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730" y="3429000"/>
            <a:ext cx="2127215" cy="2705971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8" name="7.1.wav"/>
            </a:hlinkClick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6470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ciudad*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9" name="7.2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10" name="7.3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7687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947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4940009" y="1614664"/>
            <a:ext cx="4947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5038294" y="947995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Burgos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5093238" y="1581610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Bilbao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81A09C5-CB58-44EA-A574-325331ED4D63}"/>
              </a:ext>
            </a:extLst>
          </p:cNvPr>
          <p:cNvSpPr/>
          <p:nvPr/>
        </p:nvSpPr>
        <p:spPr>
          <a:xfrm>
            <a:off x="117253" y="937602"/>
            <a:ext cx="2872068" cy="644008"/>
          </a:xfrm>
          <a:prstGeom prst="wedgeRoundRectCallout">
            <a:avLst>
              <a:gd name="adj1" fmla="val 32998"/>
              <a:gd name="adj2" fmla="val -78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ciudad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means city.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1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4749252" y="4913804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sur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500A60F-A7AD-4320-BA59-27B1CEAF8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3" y="1580411"/>
            <a:ext cx="3381826" cy="3249722"/>
          </a:xfrm>
          <a:prstGeom prst="rect">
            <a:avLst/>
          </a:prstGeom>
        </p:spPr>
      </p:pic>
      <p:pic>
        <p:nvPicPr>
          <p:cNvPr id="7" name="Picture 2" descr="España, Bandera, Geografía, Mapa, Europa">
            <a:extLst>
              <a:ext uri="{FF2B5EF4-FFF2-40B4-BE49-F238E27FC236}">
                <a16:creationId xmlns:a16="http://schemas.microsoft.com/office/drawing/2014/main" id="{1CBB3332-DFBF-474C-939B-A28F68E0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39" y="3619500"/>
            <a:ext cx="29813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0D0A0E-9D72-46BC-9FEE-DA298A594B32}"/>
              </a:ext>
            </a:extLst>
          </p:cNvPr>
          <p:cNvCxnSpPr>
            <a:cxnSpLocks/>
          </p:cNvCxnSpPr>
          <p:nvPr/>
        </p:nvCxnSpPr>
        <p:spPr>
          <a:xfrm>
            <a:off x="8654838" y="6225109"/>
            <a:ext cx="121119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12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E87AF-6DFB-4E28-919D-3FE7DB3EF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4" y="1811811"/>
            <a:ext cx="7033005" cy="5122389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7" name="9.1.wav"/>
            </a:hlinkClick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5953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ciudad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el sur?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8" name="9.2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431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está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sur.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5038294" y="947995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Sevilla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1CCE0D-7370-49D4-9C63-E69F68443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8386" y="2973815"/>
            <a:ext cx="2455882" cy="31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0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1" grpId="0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1939</Words>
  <Application>Microsoft Office PowerPoint</Application>
  <PresentationFormat>Widescreen</PresentationFormat>
  <Paragraphs>302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where you are going and what there is there</vt:lpstr>
      <vt:lpstr>PowerPoint Presentation</vt:lpstr>
      <vt:lpstr>PowerPoint Presentation</vt:lpstr>
      <vt:lpstr>pronunciar</vt:lpstr>
      <vt:lpstr>Leer y hablar</vt:lpstr>
      <vt:lpstr>Leer y hablar</vt:lpstr>
      <vt:lpstr>Leer y hablar</vt:lpstr>
      <vt:lpstr>Leer y hablar</vt:lpstr>
      <vt:lpstr>Leer y hablar</vt:lpstr>
      <vt:lpstr>Leer y hablar</vt:lpstr>
      <vt:lpstr>Leer y hablar</vt:lpstr>
      <vt:lpstr>Leer y hablar</vt:lpstr>
      <vt:lpstr>Using the verb ‘ir’ </vt:lpstr>
      <vt:lpstr>escuchar</vt:lpstr>
      <vt:lpstr>Using ‘al’ &amp; ‘a la’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26</cp:revision>
  <dcterms:created xsi:type="dcterms:W3CDTF">2022-01-14T09:06:54Z</dcterms:created>
  <dcterms:modified xsi:type="dcterms:W3CDTF">2022-03-05T11:50:10Z</dcterms:modified>
</cp:coreProperties>
</file>