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86" r:id="rId2"/>
    <p:sldId id="477" r:id="rId3"/>
    <p:sldId id="766" r:id="rId4"/>
    <p:sldId id="807" r:id="rId5"/>
    <p:sldId id="799" r:id="rId6"/>
    <p:sldId id="805" r:id="rId7"/>
    <p:sldId id="815" r:id="rId8"/>
    <p:sldId id="800" r:id="rId9"/>
    <p:sldId id="814" r:id="rId10"/>
    <p:sldId id="490" r:id="rId11"/>
    <p:sldId id="813" r:id="rId12"/>
    <p:sldId id="768" r:id="rId13"/>
    <p:sldId id="804" r:id="rId14"/>
    <p:sldId id="806" r:id="rId15"/>
    <p:sldId id="507" r:id="rId16"/>
    <p:sldId id="808" r:id="rId17"/>
    <p:sldId id="811" r:id="rId18"/>
    <p:sldId id="802" r:id="rId19"/>
    <p:sldId id="812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EAD2"/>
    <a:srgbClr val="FF0066"/>
    <a:srgbClr val="D0EBB3"/>
    <a:srgbClr val="1D9A78"/>
    <a:srgbClr val="CBF5EA"/>
    <a:srgbClr val="85CFE1"/>
    <a:srgbClr val="22A7CC"/>
    <a:srgbClr val="996633"/>
    <a:srgbClr val="A5471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43" autoAdjust="0"/>
    <p:restoredTop sz="69330" autoAdjust="0"/>
  </p:normalViewPr>
  <p:slideViewPr>
    <p:cSldViewPr snapToGrid="0">
      <p:cViewPr varScale="1">
        <p:scale>
          <a:sx n="44" d="100"/>
          <a:sy n="44" d="100"/>
        </p:scale>
        <p:origin x="306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[n] and [ñ]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hay [13] dos [64] tres [134] cuatro [241] cinco [284] seis [438] siete [603] ocho [641] nueve [991] diez [449] once [1701] doce [1138]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trece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[2700]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catorce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[2411]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quince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[1215]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dieciséis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[3373] diecisiete [3400] dieciocho [2730] diecinueve [4232]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veinte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[819]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veintiuno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[819/425] veintidós, veintitrés, veinticuatro, veinticinco, veintiséis, veintisiete, veintiocho, veintinueve,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treinta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[830]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treinta y uno 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[830/4/425]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[1197]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recreo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[&gt;5000]</a:t>
            </a:r>
          </a:p>
          <a:p>
            <a:r>
              <a:rPr lang="es-E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aprender [428] beber [1085] comer [37] correr [343] hacer [26] leer [209] chocolate [3408] semana [301] a menudo [958] a veces [vez 59] siempre [96]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tenemos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[8] botella [1878]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espacio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[451] foto [882] gato [1728]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[4437]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lámpara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[2978] lápiz [3740] mesa [187]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oficina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[1072] perro [888] regla [1380] ventana [725] excelente [1546] aquí [130] de12 [2]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debajo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[1366]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detrás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[2044]  en2 [6]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GB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*none of these is words is new in this lesson; bold text indicates the new words for Azul.</a:t>
            </a:r>
            <a:endParaRPr lang="en-GB" sz="18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 minute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locate Badajoz geographically on a map and introduce its carnival.</a:t>
            </a:r>
          </a:p>
          <a:p>
            <a:pPr marL="216000" indent="-216000">
              <a:lnSpc>
                <a:spcPct val="100000"/>
              </a:lnSpc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Procedure: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1. Click to present the new information.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2. Elicit English meanings from pupils, orally.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3. Click for callouts about uses of SER.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oeste [2416] carnaval [4114] famoso [997]</a:t>
            </a: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44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[slide 1/3[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plural adjectival agreement and comprehension of revisited vocabulary in sentences; to find out more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Ask the question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</a:t>
            </a:r>
            <a:b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Read the first sentence aloud with pupils with pupils and elicit the correct word for the gap, orally.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confirm.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with the remainder of the sentences, over three slides.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5. Elicit English meanings orally from pupils, too.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vestido [1697]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nb-NO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from https://www.flickr.com/photos/pacovila/ - https://www.flickr.com/photos/pacovila/3308276017, CC BY-SA 2.0, https://commons.wikimedia.org/w/index.php?curid=44283932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623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[2/4]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4936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4308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reintroduce negation with ‘no’ together with ‘hay’ 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 of the </a:t>
            </a:r>
            <a:r>
              <a:rPr lang="en-GB" baseline="0" dirty="0"/>
              <a:t>English meaning in each of the example sentences. </a:t>
            </a:r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090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(four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comprehension of hay and no hay in short sentences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1. Ask the question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</a:p>
          <a:p>
            <a:pPr marL="0" indent="0">
              <a:buFontTx/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Elicit the response ‘es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’ and click to confirm.</a:t>
            </a:r>
          </a:p>
          <a:p>
            <a:pPr marL="0" indent="0"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obscure the ‘no’ and elicit a repetition of the correct sentence from pupils.</a:t>
            </a:r>
            <a:b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for slices 2-4.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indent="0">
              <a:buNone/>
            </a:pPr>
            <a:r>
              <a:rPr lang="nb-NO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from https://www.flickr.com/photos/pacovila/ - https://www.flickr.com/photos/pacovila/3308276017, CC BY-SA 2.0, https://commons.wikimedia.org/w/index.php?curid=44283932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45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59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962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556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[n] [ñ]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[n] [ñ]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 </a:t>
            </a:r>
            <a:r>
              <a:rPr lang="en-GB" dirty="0"/>
              <a:t>: handshake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i="1" dirty="0"/>
              <a:t>Gesture suggestion</a:t>
            </a:r>
            <a:r>
              <a:rPr lang="en-GB" dirty="0"/>
              <a:t>: </a:t>
            </a:r>
            <a:r>
              <a:rPr lang="en-GB" dirty="0" err="1"/>
              <a:t>mouthe</a:t>
            </a:r>
            <a:r>
              <a:rPr lang="en-GB" dirty="0"/>
              <a:t> the words ‘</a:t>
            </a:r>
            <a:r>
              <a:rPr lang="en-GB" dirty="0" err="1"/>
              <a:t>hola</a:t>
            </a:r>
            <a:r>
              <a:rPr lang="en-GB" dirty="0"/>
              <a:t>’ and make a talking gesture with your hand (like a puppet is talking)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62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[n] [ñ] with some previously taught vocabulary &amp; unknown word (pictures provided to support meaning).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try to guess their partner’s 5 words by saying them aloud, before the 45 seconds is up.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Swap roles and repeat the game.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adivinar [2201] 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niño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[173] ñu [&gt;5000] secreto [1490] suena (sonar) [949] sueño [460]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recognition and correct pronunciation of 13 numbers between 1-31.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Teacher reads the instruction in Spanish and ensures pupil understanding.</a:t>
            </a:r>
          </a:p>
          <a:p>
            <a:pPr>
              <a:buAutoNum type="arabicPeriod"/>
            </a:pPr>
            <a:r>
              <a:rPr lang="en-GB" b="0" dirty="0"/>
              <a:t> Pupils work in pairs to say the numbers in order (1-31). They have one minute. </a:t>
            </a:r>
          </a:p>
          <a:p>
            <a:pPr>
              <a:buAutoNum type="arabicPeriod"/>
            </a:pPr>
            <a:r>
              <a:rPr lang="en-GB" b="0" dirty="0"/>
              <a:t> Click to trigger the timer (60 seconds)</a:t>
            </a:r>
          </a:p>
          <a:p>
            <a:pPr>
              <a:buAutoNum type="arabicPeriod"/>
            </a:pPr>
            <a:r>
              <a:rPr lang="en-GB" b="0" dirty="0"/>
              <a:t> To bring up answers, </a:t>
            </a:r>
            <a:r>
              <a:rPr lang="en-GB" dirty="0"/>
              <a:t>each number / word disappears on click, and the correct answer appears.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503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 minute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locate Oviedo geographically on a map of Spain and provide an introduction into the context for this lesson.</a:t>
            </a:r>
          </a:p>
          <a:p>
            <a:pPr marL="216000" indent="-216000">
              <a:lnSpc>
                <a:spcPct val="100000"/>
              </a:lnSpc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Procedure: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1. Read the sentences aloud with pupils.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2. Ensure their understanding.</a:t>
            </a:r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Picture attribution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800" b="0" kern="1200" dirty="0" err="1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Mutxamel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lang="en-GB" sz="2800" b="0" kern="1200" dirty="0" err="1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subido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 por </a:t>
            </a:r>
            <a:r>
              <a:rPr lang="en-GB" sz="2800" b="0" kern="1200" dirty="0" err="1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Rastrojo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 (D•ES), CC BY-SA 4.0 via Wikimedia Commons</a:t>
            </a:r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capital [581] región [545]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lnSpc>
                <a:spcPct val="100000"/>
              </a:lnSpc>
              <a:buFontTx/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57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reintroduce negation with ‘no’ together with ‘hay’ 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elicitation: Try</a:t>
            </a:r>
            <a:r>
              <a:rPr lang="en-GB" baseline="0" dirty="0"/>
              <a:t> to elicit the English meaning in each of the example sentences. </a:t>
            </a:r>
          </a:p>
          <a:p>
            <a:endParaRPr lang="en-GB" baseline="0" dirty="0"/>
          </a:p>
          <a:p>
            <a:endParaRPr lang="en-GB" baseline="0" dirty="0"/>
          </a:p>
          <a:p>
            <a:r>
              <a:rPr lang="en-GB" b="1" baseline="0" dirty="0"/>
              <a:t>Information source</a:t>
            </a:r>
            <a:r>
              <a:rPr lang="en-GB" baseline="0" dirty="0"/>
              <a:t>:</a:t>
            </a:r>
            <a:br>
              <a:rPr lang="en-GB" baseline="0" dirty="0"/>
            </a:br>
            <a:r>
              <a:rPr lang="en-GB" baseline="0" dirty="0"/>
              <a:t>https://www.lavozdeasturias.es/noticia/oviedo/2019/08/21/parque-grande-oviedo/00031566388383218102608.htm </a:t>
            </a:r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196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10 minutes (2 slides)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transcription of previously taught vocabulary; to introduce pupils to a city in Spain.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  <a:br>
              <a:rPr lang="en-US" b="1" baseline="0" dirty="0"/>
            </a:br>
            <a:r>
              <a:rPr lang="en-US" b="0" baseline="0" dirty="0"/>
              <a:t>1. Explain that pupils are going to learn a bit more about Oviedo.</a:t>
            </a:r>
            <a:br>
              <a:rPr lang="en-US" b="0" baseline="0" dirty="0"/>
            </a:br>
            <a:r>
              <a:rPr lang="en-US" b="0" baseline="0" dirty="0"/>
              <a:t>2. They number E, 1-7 in their books.</a:t>
            </a:r>
            <a:br>
              <a:rPr lang="en-US" b="0" baseline="0" dirty="0"/>
            </a:br>
            <a:r>
              <a:rPr lang="en-US" b="0" baseline="0" dirty="0"/>
              <a:t>3. Click to listen to the example.  Allow pupils time to write the missing word.</a:t>
            </a:r>
          </a:p>
          <a:p>
            <a:pPr marL="0" indent="0">
              <a:buNone/>
            </a:pPr>
            <a:r>
              <a:rPr lang="en-US" b="0" baseline="0" dirty="0"/>
              <a:t>4. Click to reveal and check the answer.</a:t>
            </a:r>
          </a:p>
          <a:p>
            <a:pPr marL="0" indent="0">
              <a:buNone/>
            </a:pPr>
            <a:r>
              <a:rPr lang="en-US" b="0" baseline="0" dirty="0"/>
              <a:t>5. Continue with items 1-7, and check answers.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Oviedo, 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 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estatuas* por toda* la ciudad.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las fotos hay 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trece 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estatuas en total.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la imagen número uno hay 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siete 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personas.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Las estatuas en la imagen número tres 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son 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dos </a:t>
            </a:r>
            <a:r>
              <a:rPr lang="es-ES_tradnl" sz="1200" i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asturcones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caballos 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típicos de Asturias.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Los caballos en Asturias son 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pequeños.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 chica en la imagen número cuatro 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lee 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 libro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 la 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niña </a:t>
            </a:r>
            <a:r>
              <a:rPr lang="es-ES_tradnl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la imagen número seis es </a:t>
            </a:r>
            <a:r>
              <a:rPr lang="es-ES_tradnl" sz="1200" b="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Mafalda</a:t>
            </a:r>
            <a:r>
              <a:rPr lang="es-ES_tradnl" sz="1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</a:t>
            </a:r>
            <a:endParaRPr lang="en-GB" sz="1200" dirty="0"/>
          </a:p>
          <a:p>
            <a:pPr marL="0" indent="0">
              <a:buNone/>
            </a:pPr>
            <a:endParaRPr lang="en-US" b="1" dirty="0"/>
          </a:p>
          <a:p>
            <a:pPr marL="228600" indent="-228600">
              <a:buAutoNum type="arabicPeriod"/>
            </a:pPr>
            <a:endParaRPr lang="en-GB" b="0" dirty="0"/>
          </a:p>
          <a:p>
            <a:pPr marL="0" indent="0">
              <a:buNone/>
            </a:pPr>
            <a:r>
              <a:rPr lang="en-GB" b="1" dirty="0"/>
              <a:t>Photo from</a:t>
            </a:r>
            <a:r>
              <a:rPr lang="en-GB" b="0" dirty="0"/>
              <a:t>:</a:t>
            </a:r>
          </a:p>
          <a:p>
            <a:pPr marL="0" indent="0">
              <a:buNone/>
            </a:pPr>
            <a:r>
              <a:rPr lang="en-GB" b="0" dirty="0"/>
              <a:t>https://www.rutasporespana.es/blog/2019/07/ruta-por-las-esculturas-de-oviedo/#:~:text=Recorrer%20las%20m%C3%A1s%20de%20cien,la%20plaza%20de%20la%20Catedral. </a:t>
            </a:r>
          </a:p>
          <a:p>
            <a:pPr marL="0" indent="0">
              <a:buNone/>
            </a:pPr>
            <a:r>
              <a:rPr lang="en-GB" b="0" dirty="0"/>
              <a:t>Many thanks to José, Adrián and Alicia. </a:t>
            </a:r>
          </a:p>
          <a:p>
            <a:pPr marL="0" indent="0">
              <a:buNone/>
            </a:pPr>
            <a:endParaRPr lang="en-GB" b="0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estatua [3016] todo [472] total [840] típico [1934]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0971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within a longer text.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find the Spanish meanings for the nine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Spanish responses chorally, prompting with the English, e.g., ‘small?’ ‘</a:t>
            </a:r>
            <a:r>
              <a:rPr lang="en-US" b="0" baseline="0" dirty="0" err="1"/>
              <a:t>pequeños</a:t>
            </a:r>
            <a:r>
              <a:rPr lang="en-US" b="0" baseline="0" dirty="0"/>
              <a:t>’,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>
                <a:sym typeface="Wingdings" panose="05000000000000000000" pitchFamily="2" charset="2"/>
              </a:rPr>
              <a:t>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1" baseline="0" dirty="0">
                <a:sym typeface="Wingdings" panose="05000000000000000000" pitchFamily="2" charset="2"/>
              </a:rPr>
              <a:t>Note</a:t>
            </a:r>
            <a:r>
              <a:rPr lang="en-US" b="0" baseline="0" dirty="0">
                <a:sym typeface="Wingdings" panose="05000000000000000000" pitchFamily="2" charset="2"/>
              </a:rPr>
              <a:t>: click on each English word to reveal the Spanish translation.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Further questions can be asked to draw out linguistic and content knowledge of the text, as appropriate:  for example, ‘¿por </a:t>
            </a:r>
            <a:r>
              <a:rPr lang="en-US" b="0" baseline="0" dirty="0" err="1">
                <a:sym typeface="Wingdings" panose="05000000000000000000" pitchFamily="2" charset="2"/>
              </a:rPr>
              <a:t>qué</a:t>
            </a:r>
            <a:r>
              <a:rPr lang="en-US" b="0" baseline="0" dirty="0">
                <a:sym typeface="Wingdings" panose="05000000000000000000" pitchFamily="2" charset="2"/>
              </a:rPr>
              <a:t> </a:t>
            </a:r>
            <a:r>
              <a:rPr lang="en-US" b="0" baseline="0" dirty="0" err="1">
                <a:sym typeface="Wingdings" panose="05000000000000000000" pitchFamily="2" charset="2"/>
              </a:rPr>
              <a:t>pequeños</a:t>
            </a:r>
            <a:r>
              <a:rPr lang="en-US" b="0" baseline="0" dirty="0">
                <a:sym typeface="Wingdings" panose="05000000000000000000" pitchFamily="2" charset="2"/>
              </a:rPr>
              <a:t> y no </a:t>
            </a:r>
            <a:r>
              <a:rPr lang="en-US" b="0" baseline="0" dirty="0" err="1">
                <a:sym typeface="Wingdings" panose="05000000000000000000" pitchFamily="2" charset="2"/>
              </a:rPr>
              <a:t>pequeño</a:t>
            </a:r>
            <a:r>
              <a:rPr lang="en-US" b="0" baseline="0" dirty="0">
                <a:sym typeface="Wingdings" panose="05000000000000000000" pitchFamily="2" charset="2"/>
              </a:rPr>
              <a:t>?, 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0" baseline="0" dirty="0">
                <a:sym typeface="Wingdings" panose="05000000000000000000" pitchFamily="2" charset="2"/>
              </a:rPr>
              <a:t>‘¿</a:t>
            </a:r>
            <a:r>
              <a:rPr lang="en-US" b="0" baseline="0" dirty="0" err="1">
                <a:sym typeface="Wingdings" panose="05000000000000000000" pitchFamily="2" charset="2"/>
              </a:rPr>
              <a:t>qué</a:t>
            </a:r>
            <a:r>
              <a:rPr lang="en-US" b="0" baseline="0" dirty="0">
                <a:sym typeface="Wingdings" panose="05000000000000000000" pitchFamily="2" charset="2"/>
              </a:rPr>
              <a:t> </a:t>
            </a:r>
            <a:r>
              <a:rPr lang="en-US" b="0" baseline="0" dirty="0" err="1">
                <a:sym typeface="Wingdings" panose="05000000000000000000" pitchFamily="2" charset="2"/>
              </a:rPr>
              <a:t>animales</a:t>
            </a:r>
            <a:r>
              <a:rPr lang="en-US" b="0" baseline="0" dirty="0">
                <a:sym typeface="Wingdings" panose="05000000000000000000" pitchFamily="2" charset="2"/>
              </a:rPr>
              <a:t> son </a:t>
            </a:r>
            <a:r>
              <a:rPr lang="en-US" b="0" baseline="0" dirty="0" err="1">
                <a:sym typeface="Wingdings" panose="05000000000000000000" pitchFamily="2" charset="2"/>
              </a:rPr>
              <a:t>pequeños</a:t>
            </a:r>
            <a:r>
              <a:rPr lang="en-US" b="0" baseline="0" dirty="0">
                <a:sym typeface="Wingdings" panose="05000000000000000000" pitchFamily="2" charset="2"/>
              </a:rPr>
              <a:t> </a:t>
            </a:r>
            <a:r>
              <a:rPr lang="en-US" b="0" baseline="0" dirty="0" err="1">
                <a:sym typeface="Wingdings" panose="05000000000000000000" pitchFamily="2" charset="2"/>
              </a:rPr>
              <a:t>en</a:t>
            </a:r>
            <a:r>
              <a:rPr lang="en-US" b="0" baseline="0" dirty="0">
                <a:sym typeface="Wingdings" panose="05000000000000000000" pitchFamily="2" charset="2"/>
              </a:rPr>
              <a:t> el </a:t>
            </a:r>
            <a:r>
              <a:rPr lang="en-US" b="0" baseline="0" dirty="0" err="1">
                <a:sym typeface="Wingdings" panose="05000000000000000000" pitchFamily="2" charset="2"/>
              </a:rPr>
              <a:t>texto</a:t>
            </a:r>
            <a:r>
              <a:rPr lang="en-US" b="0" baseline="0" dirty="0">
                <a:sym typeface="Wingdings" panose="05000000000000000000" pitchFamily="2" charset="2"/>
              </a:rPr>
              <a:t>?  etc.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Ask pupils to identify any plural nouns in the text (</a:t>
            </a:r>
            <a:r>
              <a:rPr lang="en-US" b="0" baseline="0" dirty="0" err="1">
                <a:sym typeface="Wingdings" panose="05000000000000000000" pitchFamily="2" charset="2"/>
              </a:rPr>
              <a:t>estatuas</a:t>
            </a:r>
            <a:r>
              <a:rPr lang="en-US" b="0" baseline="0" dirty="0">
                <a:sym typeface="Wingdings" panose="05000000000000000000" pitchFamily="2" charset="2"/>
              </a:rPr>
              <a:t>, </a:t>
            </a:r>
            <a:r>
              <a:rPr lang="en-US" b="0" baseline="0" dirty="0" err="1">
                <a:sym typeface="Wingdings" panose="05000000000000000000" pitchFamily="2" charset="2"/>
              </a:rPr>
              <a:t>fotos</a:t>
            </a:r>
            <a:r>
              <a:rPr lang="en-US" b="0" baseline="0" dirty="0">
                <a:sym typeface="Wingdings" panose="05000000000000000000" pitchFamily="2" charset="2"/>
              </a:rPr>
              <a:t>, personas, </a:t>
            </a:r>
            <a:r>
              <a:rPr lang="en-US" b="0" i="1" baseline="0" dirty="0" err="1">
                <a:sym typeface="Wingdings" panose="05000000000000000000" pitchFamily="2" charset="2"/>
              </a:rPr>
              <a:t>asturcones</a:t>
            </a:r>
            <a:r>
              <a:rPr lang="en-US" b="0" baseline="0" dirty="0">
                <a:sym typeface="Wingdings" panose="05000000000000000000" pitchFamily="2" charset="2"/>
              </a:rPr>
              <a:t>, caballos)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Pupils could be asked to read the text aloud in pairs, taking it in turns to read alternate sentences.  There are a few unknown words in the text, and a variety of words that were taught some time ago.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Click the audio player to hear the full text, if desired.</a:t>
            </a:r>
            <a:endParaRPr lang="en-US" b="0" baseline="0" dirty="0"/>
          </a:p>
          <a:p>
            <a:pPr marL="0" indent="0"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b="0" dirty="0"/>
            </a:br>
            <a:r>
              <a:rPr lang="es-ES_tradnl" sz="1200" b="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Oviedo, hay estatuas* por toda* la ciudad. En las fotos hay trece estatuas en total. En la imagen número uno hay siete personas. Las estatuas en la imagen número tres son dos </a:t>
            </a:r>
            <a:r>
              <a:rPr lang="es-ES_tradnl" sz="1200" b="0" i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asturcones</a:t>
            </a:r>
            <a:r>
              <a:rPr lang="es-ES_tradnl" sz="1200" b="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caballos típicos de Asturias. Los caballos en Asturias son pequeños. La chica en la imagen número cuatro lee un libro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 la niña en la imagen número seis es Mafalda. </a:t>
            </a:r>
            <a:endParaRPr lang="en-GB" sz="1200" b="0" dirty="0"/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r>
              <a:rPr lang="en-GB" b="1" dirty="0"/>
              <a:t>Photo from</a:t>
            </a:r>
            <a:r>
              <a:rPr lang="en-GB" b="0" dirty="0"/>
              <a:t>:</a:t>
            </a:r>
          </a:p>
          <a:p>
            <a:pPr marL="0" indent="0">
              <a:buNone/>
            </a:pPr>
            <a:r>
              <a:rPr lang="en-GB" b="0" dirty="0"/>
              <a:t>https://www.rutasporespana.es/blog/2019/07/ruta-por-las-esculturas-de-oviedo/#:~:text=Recorrer%20las%20m%C3%A1s%20de%20cien,la%20plaza%20de%20la%20Catedral. </a:t>
            </a:r>
          </a:p>
          <a:p>
            <a:pPr marL="0" indent="0">
              <a:buNone/>
            </a:pPr>
            <a:r>
              <a:rPr lang="en-GB" b="0" dirty="0"/>
              <a:t>Many thanks to José, Adrián and Alicia. </a:t>
            </a:r>
          </a:p>
          <a:p>
            <a:pPr marL="0" indent="0">
              <a:buNone/>
            </a:pPr>
            <a:endParaRPr lang="en-GB" b="0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estatua [3016] todo [472] total [840] típico [1934]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6049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post-nominal adjective agreement.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post-nominal adjective agreement.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Speech bubble 1 flags up the gender agreement.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Speech bubble 2 reminds students about gender agreement of adjectives ending in –e.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image" Target="../media/image44.png"/><Relationship Id="rId3" Type="http://schemas.openxmlformats.org/officeDocument/2006/relationships/audio" Target="../media/audio50.wav"/><Relationship Id="rId7" Type="http://schemas.openxmlformats.org/officeDocument/2006/relationships/audio" Target="../media/audio54.wav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3.wav"/><Relationship Id="rId11" Type="http://schemas.openxmlformats.org/officeDocument/2006/relationships/image" Target="../media/image42.png"/><Relationship Id="rId5" Type="http://schemas.openxmlformats.org/officeDocument/2006/relationships/audio" Target="../media/audio52.wav"/><Relationship Id="rId10" Type="http://schemas.openxmlformats.org/officeDocument/2006/relationships/image" Target="../media/image33.png"/><Relationship Id="rId4" Type="http://schemas.openxmlformats.org/officeDocument/2006/relationships/audio" Target="../media/audio51.wav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3" Type="http://schemas.openxmlformats.org/officeDocument/2006/relationships/audio" Target="../media/audio56.wav"/><Relationship Id="rId7" Type="http://schemas.openxmlformats.org/officeDocument/2006/relationships/audio" Target="../media/audio58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audio" Target="../media/audio57.wav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60.wav"/><Relationship Id="rId7" Type="http://schemas.openxmlformats.org/officeDocument/2006/relationships/audio" Target="../media/audio6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audio" Target="../media/audio61.wav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63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2.wav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6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2.wav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5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audio" Target="../media/audio67.wav"/><Relationship Id="rId4" Type="http://schemas.openxmlformats.org/officeDocument/2006/relationships/audio" Target="../media/audio6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1.wav"/><Relationship Id="rId3" Type="http://schemas.openxmlformats.org/officeDocument/2006/relationships/audio" Target="../media/audio68.wav"/><Relationship Id="rId7" Type="http://schemas.openxmlformats.org/officeDocument/2006/relationships/audio" Target="../media/audio70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16.png"/><Relationship Id="rId10" Type="http://schemas.openxmlformats.org/officeDocument/2006/relationships/image" Target="../media/image48.png"/><Relationship Id="rId4" Type="http://schemas.openxmlformats.org/officeDocument/2006/relationships/audio" Target="../media/audio69.wav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3.wav"/><Relationship Id="rId3" Type="http://schemas.openxmlformats.org/officeDocument/2006/relationships/audio" Target="../media/audio68.wav"/><Relationship Id="rId7" Type="http://schemas.openxmlformats.org/officeDocument/2006/relationships/audio" Target="../media/audio70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47.png"/><Relationship Id="rId4" Type="http://schemas.openxmlformats.org/officeDocument/2006/relationships/audio" Target="../media/audio72.wav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74.wav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audio" Target="../media/audio70.wav"/><Relationship Id="rId5" Type="http://schemas.openxmlformats.org/officeDocument/2006/relationships/audio" Target="../media/audio76.wav"/><Relationship Id="rId10" Type="http://schemas.openxmlformats.org/officeDocument/2006/relationships/image" Target="../media/image50.png"/><Relationship Id="rId4" Type="http://schemas.openxmlformats.org/officeDocument/2006/relationships/audio" Target="../media/audio75.wav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68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audio" Target="../media/audio70.wav"/><Relationship Id="rId4" Type="http://schemas.openxmlformats.org/officeDocument/2006/relationships/audio" Target="../media/audio77.wav"/><Relationship Id="rId9" Type="http://schemas.openxmlformats.org/officeDocument/2006/relationships/audio" Target="../media/audio7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18" Type="http://schemas.openxmlformats.org/officeDocument/2006/relationships/audio" Target="../media/audio11.wav"/><Relationship Id="rId3" Type="http://schemas.openxmlformats.org/officeDocument/2006/relationships/image" Target="../media/image8.png"/><Relationship Id="rId21" Type="http://schemas.openxmlformats.org/officeDocument/2006/relationships/audio" Target="../media/audio14.wav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audio" Target="../media/audio7.wav"/><Relationship Id="rId19" Type="http://schemas.openxmlformats.org/officeDocument/2006/relationships/audio" Target="../media/audio12.wav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2.png"/><Relationship Id="rId22" Type="http://schemas.openxmlformats.org/officeDocument/2006/relationships/audio" Target="../media/audio1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26.wav"/><Relationship Id="rId18" Type="http://schemas.openxmlformats.org/officeDocument/2006/relationships/image" Target="../media/image16.png"/><Relationship Id="rId26" Type="http://schemas.openxmlformats.org/officeDocument/2006/relationships/image" Target="../media/image22.png"/><Relationship Id="rId3" Type="http://schemas.openxmlformats.org/officeDocument/2006/relationships/audio" Target="../media/audio16.wav"/><Relationship Id="rId21" Type="http://schemas.openxmlformats.org/officeDocument/2006/relationships/image" Target="../media/image17.png"/><Relationship Id="rId7" Type="http://schemas.openxmlformats.org/officeDocument/2006/relationships/audio" Target="../media/audio20.wav"/><Relationship Id="rId12" Type="http://schemas.openxmlformats.org/officeDocument/2006/relationships/audio" Target="../media/audio25.wav"/><Relationship Id="rId17" Type="http://schemas.openxmlformats.org/officeDocument/2006/relationships/audio" Target="../media/audio29.wav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9.wav"/><Relationship Id="rId11" Type="http://schemas.openxmlformats.org/officeDocument/2006/relationships/audio" Target="../media/audio24.wav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5" Type="http://schemas.openxmlformats.org/officeDocument/2006/relationships/audio" Target="../media/audio18.wav"/><Relationship Id="rId15" Type="http://schemas.openxmlformats.org/officeDocument/2006/relationships/audio" Target="../media/audio28.wav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audio" Target="../media/audio23.wav"/><Relationship Id="rId19" Type="http://schemas.microsoft.com/office/2007/relationships/hdphoto" Target="../media/hdphoto1.wdp"/><Relationship Id="rId31" Type="http://schemas.openxmlformats.org/officeDocument/2006/relationships/image" Target="../media/image27.png"/><Relationship Id="rId4" Type="http://schemas.openxmlformats.org/officeDocument/2006/relationships/audio" Target="../media/audio17.wav"/><Relationship Id="rId9" Type="http://schemas.openxmlformats.org/officeDocument/2006/relationships/audio" Target="../media/audio22.wav"/><Relationship Id="rId14" Type="http://schemas.openxmlformats.org/officeDocument/2006/relationships/audio" Target="../media/audio27.wav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0.wav"/><Relationship Id="rId7" Type="http://schemas.openxmlformats.org/officeDocument/2006/relationships/audio" Target="../media/audio3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5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3" Type="http://schemas.openxmlformats.org/officeDocument/2006/relationships/audio" Target="../media/audio33.wav"/><Relationship Id="rId7" Type="http://schemas.openxmlformats.org/officeDocument/2006/relationships/audio" Target="../media/audio3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6.wav"/><Relationship Id="rId11" Type="http://schemas.openxmlformats.org/officeDocument/2006/relationships/image" Target="../media/image33.png"/><Relationship Id="rId5" Type="http://schemas.openxmlformats.org/officeDocument/2006/relationships/audio" Target="../media/audio35.wav"/><Relationship Id="rId10" Type="http://schemas.openxmlformats.org/officeDocument/2006/relationships/image" Target="../media/image32.png"/><Relationship Id="rId4" Type="http://schemas.openxmlformats.org/officeDocument/2006/relationships/audio" Target="../media/audio34.wav"/><Relationship Id="rId9" Type="http://schemas.openxmlformats.org/officeDocument/2006/relationships/audio" Target="../media/audio39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43.wav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audio" Target="../media/audio42.wav"/><Relationship Id="rId17" Type="http://schemas.openxmlformats.org/officeDocument/2006/relationships/audio" Target="../media/audio47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audio" Target="../media/audio41.wav"/><Relationship Id="rId5" Type="http://schemas.openxmlformats.org/officeDocument/2006/relationships/image" Target="../media/image36.png"/><Relationship Id="rId15" Type="http://schemas.openxmlformats.org/officeDocument/2006/relationships/audio" Target="../media/audio45.wav"/><Relationship Id="rId10" Type="http://schemas.openxmlformats.org/officeDocument/2006/relationships/audio" Target="../media/audio40.wav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audio" Target="../media/audio4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audio" Target="../media/audio48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4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55983" y="984381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know many adjectives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-984586" y="1765035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sombrero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rojo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-319928" y="2410402"/>
            <a:ext cx="412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red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3504146" y="1763719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una pelota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2846650" y="2441046"/>
            <a:ext cx="622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red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ball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25D440-6896-4B86-99C4-20E2AF378630}"/>
              </a:ext>
            </a:extLst>
          </p:cNvPr>
          <p:cNvSpPr txBox="1"/>
          <p:nvPr/>
        </p:nvSpPr>
        <p:spPr>
          <a:xfrm>
            <a:off x="486859" y="475420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sombreros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rojos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36DCA7-3D30-4B01-A81E-029CDE69FCD6}"/>
              </a:ext>
            </a:extLst>
          </p:cNvPr>
          <p:cNvSpPr txBox="1"/>
          <p:nvPr/>
        </p:nvSpPr>
        <p:spPr>
          <a:xfrm>
            <a:off x="487304" y="5251458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red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hats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5930" y="2347431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89075" y="2341109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68E89A9C-55F6-40BD-B523-03C52D4094E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4163" y="515841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8588467" y="1851506"/>
            <a:ext cx="3399297" cy="2256139"/>
          </a:xfrm>
          <a:prstGeom prst="wedgeRoundRectCallout">
            <a:avLst>
              <a:gd name="adj1" fmla="val 42924"/>
              <a:gd name="adj2" fmla="val 7177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that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adjectives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that end in ‘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change to an ‘</a:t>
            </a:r>
            <a:r>
              <a:rPr lang="en-GB" sz="24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when the noun being described is feminine.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8716119" y="1871214"/>
            <a:ext cx="3241708" cy="2296021"/>
          </a:xfrm>
          <a:prstGeom prst="wedgeRoundRectCallout">
            <a:avLst>
              <a:gd name="adj1" fmla="val -42617"/>
              <a:gd name="adj2" fmla="val 7103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Remember: Adjectives that end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can describe a feminine or masculine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DE2B86-572C-4D71-BD4E-9FABBF6E310A}"/>
              </a:ext>
            </a:extLst>
          </p:cNvPr>
          <p:cNvSpPr txBox="1"/>
          <p:nvPr/>
        </p:nvSpPr>
        <p:spPr>
          <a:xfrm>
            <a:off x="5687147" y="4763584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rojas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74" name="Picture 6" descr="Sombrero De Santa, Navidad, Sombrero">
            <a:extLst>
              <a:ext uri="{FF2B5EF4-FFF2-40B4-BE49-F238E27FC236}">
                <a16:creationId xmlns:a16="http://schemas.microsoft.com/office/drawing/2014/main" id="{BAB901E4-DFF1-438A-8FA2-7575A6E2B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55" y="1570543"/>
            <a:ext cx="894023" cy="74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ricket Ball, Cricket, Ball, Sports">
            <a:extLst>
              <a:ext uri="{FF2B5EF4-FFF2-40B4-BE49-F238E27FC236}">
                <a16:creationId xmlns:a16="http://schemas.microsoft.com/office/drawing/2014/main" id="{81E638A6-3527-427D-8BA3-DB18B885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98" y="1666783"/>
            <a:ext cx="715360" cy="7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C25D59E-B7E2-4369-8C1E-A2C33D1A863A}"/>
              </a:ext>
            </a:extLst>
          </p:cNvPr>
          <p:cNvSpPr txBox="1"/>
          <p:nvPr/>
        </p:nvSpPr>
        <p:spPr>
          <a:xfrm>
            <a:off x="-1" y="3628472"/>
            <a:ext cx="8588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When we describe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more than one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or animal, we add an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s’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after‘</a:t>
            </a:r>
            <a:r>
              <a:rPr lang="en-GB" sz="28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’, ‘</a:t>
            </a:r>
            <a:r>
              <a:rPr lang="en-GB" sz="28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’: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676A8C-7ABD-46F9-B748-133E18203CF0}"/>
              </a:ext>
            </a:extLst>
          </p:cNvPr>
          <p:cNvSpPr txBox="1"/>
          <p:nvPr/>
        </p:nvSpPr>
        <p:spPr>
          <a:xfrm>
            <a:off x="6014840" y="5183666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red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balls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EEE4E888-0D52-4AE6-8548-6E9D48DF887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11699" y="5090620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8" descr="Cricket Ball, Cricket, Ball, Sports">
            <a:extLst>
              <a:ext uri="{FF2B5EF4-FFF2-40B4-BE49-F238E27FC236}">
                <a16:creationId xmlns:a16="http://schemas.microsoft.com/office/drawing/2014/main" id="{68FD48C6-D2B8-404A-A32B-B0D238CAD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37" y="4706844"/>
            <a:ext cx="715360" cy="7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8F6C52D-5FDD-4528-A1B5-A2BDEAFE0563}"/>
              </a:ext>
            </a:extLst>
          </p:cNvPr>
          <p:cNvSpPr txBox="1"/>
          <p:nvPr/>
        </p:nvSpPr>
        <p:spPr>
          <a:xfrm>
            <a:off x="650892" y="5878188"/>
            <a:ext cx="4961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sombreros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12A38D-3A75-49F1-A074-A32AE63477F3}"/>
              </a:ext>
            </a:extLst>
          </p:cNvPr>
          <p:cNvSpPr txBox="1"/>
          <p:nvPr/>
        </p:nvSpPr>
        <p:spPr>
          <a:xfrm>
            <a:off x="509448" y="6375437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big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hats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ECC3A1FE-77A1-405B-BECA-029123104DE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6307" y="6140499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778F0F-766A-45BA-A88C-2F8D13817C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5278" y="4702346"/>
            <a:ext cx="865267" cy="549112"/>
          </a:xfrm>
          <a:prstGeom prst="rect">
            <a:avLst/>
          </a:prstGeom>
        </p:spPr>
      </p:pic>
      <p:pic>
        <p:nvPicPr>
          <p:cNvPr id="49" name="Picture 8" descr="Cricket Ball, Cricket, Ball, Sports">
            <a:extLst>
              <a:ext uri="{FF2B5EF4-FFF2-40B4-BE49-F238E27FC236}">
                <a16:creationId xmlns:a16="http://schemas.microsoft.com/office/drawing/2014/main" id="{2AB41B07-EBA0-4529-824A-DFA11CE17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66" y="4732940"/>
            <a:ext cx="715360" cy="7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Cricket Ball, Cricket, Ball, Sports">
            <a:extLst>
              <a:ext uri="{FF2B5EF4-FFF2-40B4-BE49-F238E27FC236}">
                <a16:creationId xmlns:a16="http://schemas.microsoft.com/office/drawing/2014/main" id="{3AC3D255-DFCB-4E98-AE68-9175B52C8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13" y="4774641"/>
            <a:ext cx="715360" cy="7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081FDD0-F764-46AB-AD0D-46152ED82308}"/>
              </a:ext>
            </a:extLst>
          </p:cNvPr>
          <p:cNvSpPr txBox="1"/>
          <p:nvPr/>
        </p:nvSpPr>
        <p:spPr>
          <a:xfrm>
            <a:off x="6159546" y="588949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F9D615-4D56-411A-B2C7-BE8CDDE3CD97}"/>
              </a:ext>
            </a:extLst>
          </p:cNvPr>
          <p:cNvSpPr txBox="1"/>
          <p:nvPr/>
        </p:nvSpPr>
        <p:spPr>
          <a:xfrm>
            <a:off x="6118272" y="6367985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big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balls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48881D29-D860-4858-9D8A-3B81096594D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83599" y="611728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E167EA-D23C-4BC6-8969-AAD12538BB39}"/>
              </a:ext>
            </a:extLst>
          </p:cNvPr>
          <p:cNvSpPr/>
          <p:nvPr/>
        </p:nvSpPr>
        <p:spPr>
          <a:xfrm>
            <a:off x="3039276" y="1734358"/>
            <a:ext cx="322911" cy="58014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2DD8F5A-5B62-4875-B5A5-EDC1FACACB0A}"/>
              </a:ext>
            </a:extLst>
          </p:cNvPr>
          <p:cNvSpPr/>
          <p:nvPr/>
        </p:nvSpPr>
        <p:spPr>
          <a:xfrm>
            <a:off x="7110033" y="1794822"/>
            <a:ext cx="322911" cy="5801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7" name="10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76631" y="183951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Badajoz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hlinkClick r:id="" action="ppaction://noaction">
              <a:snd r:embed="rId8" name="10_2.wav"/>
            </a:hlinkClick>
            <a:extLst>
              <a:ext uri="{FF2B5EF4-FFF2-40B4-BE49-F238E27FC236}">
                <a16:creationId xmlns:a16="http://schemas.microsoft.com/office/drawing/2014/main" id="{79EB42DE-53CA-4DD8-9BE9-15F803036E67}"/>
              </a:ext>
            </a:extLst>
          </p:cNvPr>
          <p:cNvSpPr txBox="1"/>
          <p:nvPr/>
        </p:nvSpPr>
        <p:spPr>
          <a:xfrm>
            <a:off x="234462" y="1196815"/>
            <a:ext cx="9490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Badajoz es una ciudad en el oeste de España.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09D7A-CB54-4ABB-8366-16D451BE16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582" y="2058533"/>
            <a:ext cx="5491286" cy="428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944AA21-99DA-4BBE-9782-602F6C76AC59}"/>
              </a:ext>
            </a:extLst>
          </p:cNvPr>
          <p:cNvSpPr/>
          <p:nvPr/>
        </p:nvSpPr>
        <p:spPr>
          <a:xfrm>
            <a:off x="1976434" y="2514601"/>
            <a:ext cx="95250" cy="857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58BF4-4BFB-47B4-ADAE-67BF4CB213F3}"/>
              </a:ext>
            </a:extLst>
          </p:cNvPr>
          <p:cNvSpPr txBox="1"/>
          <p:nvPr/>
        </p:nvSpPr>
        <p:spPr>
          <a:xfrm>
            <a:off x="2024059" y="2418964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Century Gothic" panose="020B0502020202020204" pitchFamily="34" charset="0"/>
              </a:rPr>
              <a:t>Oviedo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BA29B6-13F2-4EF5-A795-F33BE2BBCD8D}"/>
              </a:ext>
            </a:extLst>
          </p:cNvPr>
          <p:cNvSpPr txBox="1"/>
          <p:nvPr/>
        </p:nvSpPr>
        <p:spPr>
          <a:xfrm>
            <a:off x="1602098" y="4558236"/>
            <a:ext cx="785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Century Gothic" panose="020B0502020202020204" pitchFamily="34" charset="0"/>
              </a:rPr>
              <a:t>Badajoz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E4D7E9-E3D3-4565-B2BC-F60A34F4EB56}"/>
              </a:ext>
            </a:extLst>
          </p:cNvPr>
          <p:cNvSpPr/>
          <p:nvPr/>
        </p:nvSpPr>
        <p:spPr>
          <a:xfrm>
            <a:off x="1565371" y="4669113"/>
            <a:ext cx="95250" cy="857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623A68-5B90-4205-AFBB-D9780543B38C}"/>
              </a:ext>
            </a:extLst>
          </p:cNvPr>
          <p:cNvSpPr txBox="1"/>
          <p:nvPr/>
        </p:nvSpPr>
        <p:spPr>
          <a:xfrm>
            <a:off x="6096000" y="2058533"/>
            <a:ext cx="58354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Badajoz hay un carnaval famoso.</a:t>
            </a:r>
          </a:p>
          <a:p>
            <a:endParaRPr lang="es-ES_tradnl" sz="2800" dirty="0">
              <a:solidFill>
                <a:srgbClr val="1F4E79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El carnaval de Badajoz es en febrero.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3A28C192-E29B-464E-B2EF-9695CACECBD5}"/>
              </a:ext>
            </a:extLst>
          </p:cNvPr>
          <p:cNvSpPr/>
          <p:nvPr/>
        </p:nvSpPr>
        <p:spPr>
          <a:xfrm>
            <a:off x="7806414" y="4305302"/>
            <a:ext cx="3130291" cy="1676749"/>
          </a:xfrm>
          <a:prstGeom prst="wedgeRoundRectCallout">
            <a:avLst>
              <a:gd name="adj1" fmla="val 32660"/>
              <a:gd name="adj2" fmla="val -775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When </a:t>
            </a:r>
            <a:r>
              <a:rPr lang="en-GB" sz="2400" i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means when an event ‘takes place’ we also use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(SER).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101F145-100C-4A58-9C5C-1D0ADDD85044}"/>
              </a:ext>
            </a:extLst>
          </p:cNvPr>
          <p:cNvSpPr/>
          <p:nvPr/>
        </p:nvSpPr>
        <p:spPr>
          <a:xfrm>
            <a:off x="2387891" y="386311"/>
            <a:ext cx="7477078" cy="782801"/>
          </a:xfrm>
          <a:prstGeom prst="wedgeRoundRectCallout">
            <a:avLst>
              <a:gd name="adj1" fmla="val -55654"/>
              <a:gd name="adj2" fmla="val 5518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use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(SER) to talk about permanent traits;  Badajoz </a:t>
            </a:r>
            <a:r>
              <a:rPr lang="en-GB" sz="2400" i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 city.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6A8DF0-EC20-491E-83A9-03D7EEA5EFE5}"/>
              </a:ext>
            </a:extLst>
          </p:cNvPr>
          <p:cNvSpPr txBox="1"/>
          <p:nvPr/>
        </p:nvSpPr>
        <p:spPr>
          <a:xfrm>
            <a:off x="10163908" y="6457890"/>
            <a:ext cx="2028092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west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789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7" name="11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¿Qué hay en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[1/3]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234462" y="1366535"/>
            <a:ext cx="765223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________ 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chicas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D2827B4-4D24-408B-8C41-48CC21F8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64" y="2117424"/>
            <a:ext cx="4525872" cy="3018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C1A4F47-1E6A-4330-87EE-1239CAF5AF7E}"/>
              </a:ext>
            </a:extLst>
          </p:cNvPr>
          <p:cNvSpPr/>
          <p:nvPr/>
        </p:nvSpPr>
        <p:spPr>
          <a:xfrm>
            <a:off x="7965088" y="904870"/>
            <a:ext cx="1943952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diecisiete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93E81D-A3D9-48E7-9400-F570576E0519}"/>
              </a:ext>
            </a:extLst>
          </p:cNvPr>
          <p:cNvSpPr/>
          <p:nvPr/>
        </p:nvSpPr>
        <p:spPr>
          <a:xfrm>
            <a:off x="7965088" y="1516870"/>
            <a:ext cx="1943952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veintisiete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0C08EB5-29CD-4990-82D9-07BEDA9BCC96}"/>
              </a:ext>
            </a:extLst>
          </p:cNvPr>
          <p:cNvSpPr/>
          <p:nvPr/>
        </p:nvSpPr>
        <p:spPr>
          <a:xfrm>
            <a:off x="7965089" y="2140405"/>
            <a:ext cx="1943952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C8F33DD-5EA2-4E9D-B176-1ED351D8EBFF}"/>
              </a:ext>
            </a:extLst>
          </p:cNvPr>
          <p:cNvSpPr/>
          <p:nvPr/>
        </p:nvSpPr>
        <p:spPr>
          <a:xfrm>
            <a:off x="3469288" y="1463101"/>
            <a:ext cx="1943952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EBC9CFA-FB76-4A89-A8AE-49E9E4950813}"/>
              </a:ext>
            </a:extLst>
          </p:cNvPr>
          <p:cNvSpPr txBox="1"/>
          <p:nvPr/>
        </p:nvSpPr>
        <p:spPr>
          <a:xfrm>
            <a:off x="234462" y="5348153"/>
            <a:ext cx="586153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Llevan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vestidos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 ________ .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D32FC966-E607-4D9B-A370-8FA1B8270F83}"/>
              </a:ext>
            </a:extLst>
          </p:cNvPr>
          <p:cNvSpPr/>
          <p:nvPr/>
        </p:nvSpPr>
        <p:spPr>
          <a:xfrm>
            <a:off x="7994558" y="5092408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83B3D89-6F0B-4422-9E3D-C90D75088BC3}"/>
              </a:ext>
            </a:extLst>
          </p:cNvPr>
          <p:cNvSpPr/>
          <p:nvPr/>
        </p:nvSpPr>
        <p:spPr>
          <a:xfrm>
            <a:off x="7994558" y="5671319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rojas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08A5242-7DF5-41E8-973B-F35125539157}"/>
              </a:ext>
            </a:extLst>
          </p:cNvPr>
          <p:cNvSpPr/>
          <p:nvPr/>
        </p:nvSpPr>
        <p:spPr>
          <a:xfrm>
            <a:off x="7994558" y="4499430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blancos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AB6C7365-FCE2-48CC-9081-DF72C16C2C0C}"/>
              </a:ext>
            </a:extLst>
          </p:cNvPr>
          <p:cNvSpPr/>
          <p:nvPr/>
        </p:nvSpPr>
        <p:spPr>
          <a:xfrm>
            <a:off x="3817742" y="5415574"/>
            <a:ext cx="1998858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BF0088-FEDA-4CDA-9164-808CED87312E}"/>
              </a:ext>
            </a:extLst>
          </p:cNvPr>
          <p:cNvSpPr txBox="1"/>
          <p:nvPr/>
        </p:nvSpPr>
        <p:spPr>
          <a:xfrm>
            <a:off x="9783236" y="6457890"/>
            <a:ext cx="2408764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vestido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dress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101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62" grpId="0" animBg="1"/>
      <p:bldP spid="68" grpId="0" animBg="1"/>
      <p:bldP spid="69" grpId="0" animBg="1"/>
      <p:bldP spid="71" grpId="0" animBg="1"/>
      <p:bldP spid="71" grpId="1" animBg="1"/>
      <p:bldP spid="72" grpId="0" animBg="1"/>
      <p:bldP spid="72" grpId="1" animBg="1"/>
      <p:bldP spid="75" grpId="0" animBg="1"/>
      <p:bldP spid="75" grpId="1" animBg="1"/>
      <p:bldP spid="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6" name="11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¿Qué hay en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[2/3]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255234" y="2001830"/>
            <a:ext cx="1144146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hay ________  sombreros ________ y ________. </a:t>
            </a: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4674D-4C7E-4305-9F5C-D58B0AFCC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7561" y="3357720"/>
            <a:ext cx="5156811" cy="307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: Rounded Corners 14">
            <a:hlinkClick r:id="" action="ppaction://noaction">
              <a:snd r:embed="rId3" name="11_4.wav"/>
            </a:hlinkClick>
            <a:extLst>
              <a:ext uri="{FF2B5EF4-FFF2-40B4-BE49-F238E27FC236}">
                <a16:creationId xmlns:a16="http://schemas.microsoft.com/office/drawing/2014/main" id="{6DC7DB34-FDA1-4C7E-9C6C-2BFBC3B8337A}"/>
              </a:ext>
            </a:extLst>
          </p:cNvPr>
          <p:cNvSpPr/>
          <p:nvPr/>
        </p:nvSpPr>
        <p:spPr>
          <a:xfrm>
            <a:off x="3134345" y="1462513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once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20D51DD-CCB8-421A-92C0-02FD3EC74EE4}"/>
              </a:ext>
            </a:extLst>
          </p:cNvPr>
          <p:cNvSpPr/>
          <p:nvPr/>
        </p:nvSpPr>
        <p:spPr>
          <a:xfrm>
            <a:off x="3134344" y="2609634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5682D8D-9B0F-4B36-A739-58CA4724B641}"/>
              </a:ext>
            </a:extLst>
          </p:cNvPr>
          <p:cNvSpPr/>
          <p:nvPr/>
        </p:nvSpPr>
        <p:spPr>
          <a:xfrm>
            <a:off x="3134344" y="2037539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diez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6E087F8-1589-481D-B20B-702275CFFFC0}"/>
              </a:ext>
            </a:extLst>
          </p:cNvPr>
          <p:cNvSpPr/>
          <p:nvPr/>
        </p:nvSpPr>
        <p:spPr>
          <a:xfrm>
            <a:off x="7136883" y="1510236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rojas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4A02A9-5340-484C-A51F-A951025D006B}"/>
              </a:ext>
            </a:extLst>
          </p:cNvPr>
          <p:cNvSpPr/>
          <p:nvPr/>
        </p:nvSpPr>
        <p:spPr>
          <a:xfrm>
            <a:off x="7136882" y="2657357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DB65548-0306-48EA-8995-8A05953BE132}"/>
              </a:ext>
            </a:extLst>
          </p:cNvPr>
          <p:cNvSpPr/>
          <p:nvPr/>
        </p:nvSpPr>
        <p:spPr>
          <a:xfrm>
            <a:off x="7136882" y="2085262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rosas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E6BBEB-7013-41D9-8FA8-FD2BDECEA431}"/>
              </a:ext>
            </a:extLst>
          </p:cNvPr>
          <p:cNvSpPr/>
          <p:nvPr/>
        </p:nvSpPr>
        <p:spPr>
          <a:xfrm>
            <a:off x="9119695" y="1510236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negros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4D9354E-2D8B-4203-8DF9-F51CA8668176}"/>
              </a:ext>
            </a:extLst>
          </p:cNvPr>
          <p:cNvSpPr/>
          <p:nvPr/>
        </p:nvSpPr>
        <p:spPr>
          <a:xfrm>
            <a:off x="9119694" y="2657357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blanco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0636B3-82B9-4524-8CC5-84076DDCD91F}"/>
              </a:ext>
            </a:extLst>
          </p:cNvPr>
          <p:cNvSpPr/>
          <p:nvPr/>
        </p:nvSpPr>
        <p:spPr>
          <a:xfrm>
            <a:off x="9119694" y="2085262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blancos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A9F77A6-0CC3-4ECB-AF5C-65C22D0ECAEA}"/>
              </a:ext>
            </a:extLst>
          </p:cNvPr>
          <p:cNvSpPr/>
          <p:nvPr/>
        </p:nvSpPr>
        <p:spPr>
          <a:xfrm>
            <a:off x="3088434" y="2013007"/>
            <a:ext cx="1807169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once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AF32714-F369-4D0A-A274-6DE787B02CE9}"/>
              </a:ext>
            </a:extLst>
          </p:cNvPr>
          <p:cNvSpPr/>
          <p:nvPr/>
        </p:nvSpPr>
        <p:spPr>
          <a:xfrm>
            <a:off x="7110629" y="2075116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C4AD2C7-3D96-4697-B4B7-83CA36C5D2E3}"/>
              </a:ext>
            </a:extLst>
          </p:cNvPr>
          <p:cNvSpPr/>
          <p:nvPr/>
        </p:nvSpPr>
        <p:spPr>
          <a:xfrm>
            <a:off x="9136800" y="2075116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blancos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19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6" name="11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¿Qué hay en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[3/3]</a:t>
            </a:r>
            <a:endParaRPr lang="en-GB" sz="2800" dirty="0">
              <a:solidFill>
                <a:schemeClr val="dk1"/>
              </a:solidFill>
              <a:cs typeface="Calibri"/>
              <a:sym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255234" y="1836730"/>
            <a:ext cx="1044179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_______ 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guitarras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_________.</a:t>
            </a: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2933E5-E902-4368-A716-B636E2F400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65" t="6253" r="20286"/>
          <a:stretch/>
        </p:blipFill>
        <p:spPr>
          <a:xfrm>
            <a:off x="2996446" y="3429000"/>
            <a:ext cx="6199108" cy="2623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DE93C2-278F-4D77-A737-B8C018571FE6}"/>
              </a:ext>
            </a:extLst>
          </p:cNvPr>
          <p:cNvSpPr/>
          <p:nvPr/>
        </p:nvSpPr>
        <p:spPr>
          <a:xfrm>
            <a:off x="3502644" y="1396921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03D044-A912-4682-B455-28A89F8B0149}"/>
              </a:ext>
            </a:extLst>
          </p:cNvPr>
          <p:cNvSpPr/>
          <p:nvPr/>
        </p:nvSpPr>
        <p:spPr>
          <a:xfrm>
            <a:off x="3513639" y="2486466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catorce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FF268C0-8056-41F5-8339-B559843918DE}"/>
              </a:ext>
            </a:extLst>
          </p:cNvPr>
          <p:cNvSpPr/>
          <p:nvPr/>
        </p:nvSpPr>
        <p:spPr>
          <a:xfrm>
            <a:off x="3502644" y="1939991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932A42-A9F6-4DB7-8D41-67C643C10D7F}"/>
              </a:ext>
            </a:extLst>
          </p:cNvPr>
          <p:cNvSpPr/>
          <p:nvPr/>
        </p:nvSpPr>
        <p:spPr>
          <a:xfrm>
            <a:off x="3500942" y="1936586"/>
            <a:ext cx="1715351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75AE8B-4D2D-45B0-8EF9-C5AE4901AA2F}"/>
              </a:ext>
            </a:extLst>
          </p:cNvPr>
          <p:cNvSpPr/>
          <p:nvPr/>
        </p:nvSpPr>
        <p:spPr>
          <a:xfrm>
            <a:off x="7366428" y="1335476"/>
            <a:ext cx="2107772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pequeñas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A5896EB-5500-4AB1-9CBE-5D542B5D59BB}"/>
              </a:ext>
            </a:extLst>
          </p:cNvPr>
          <p:cNvSpPr/>
          <p:nvPr/>
        </p:nvSpPr>
        <p:spPr>
          <a:xfrm>
            <a:off x="7366427" y="2482597"/>
            <a:ext cx="2107770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94EAD3-7FD6-4B14-9DF5-538DA57FB5E2}"/>
              </a:ext>
            </a:extLst>
          </p:cNvPr>
          <p:cNvSpPr/>
          <p:nvPr/>
        </p:nvSpPr>
        <p:spPr>
          <a:xfrm>
            <a:off x="7366427" y="1910502"/>
            <a:ext cx="2107770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59A26D3-7774-42F5-A113-61FB9FE125C1}"/>
              </a:ext>
            </a:extLst>
          </p:cNvPr>
          <p:cNvSpPr/>
          <p:nvPr/>
        </p:nvSpPr>
        <p:spPr>
          <a:xfrm>
            <a:off x="7353191" y="1907571"/>
            <a:ext cx="2133706" cy="511489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pequeñas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3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negative ‘no’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240746" y="928977"/>
            <a:ext cx="995263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to say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isn’t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aren’t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put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before the verb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This makes a negative.</a:t>
            </a: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240746" y="2286098"/>
            <a:ext cx="53984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 </a:t>
            </a:r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una playa en Oviedo. 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839238" y="2856905"/>
            <a:ext cx="52235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isn’t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beach in Oviedo.</a:t>
            </a: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B4F1AF30-2A42-4ED6-8417-4BA0EB2CBA6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2254" y="2914074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8FE4316A-D0B0-4554-BE2F-CE586B4C0254}"/>
              </a:ext>
            </a:extLst>
          </p:cNvPr>
          <p:cNvSpPr txBox="1"/>
          <p:nvPr/>
        </p:nvSpPr>
        <p:spPr>
          <a:xfrm>
            <a:off x="198036" y="4082305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s-ES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u="sng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serpientes en Oviedo.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8F4BA0D2-993E-40EF-BE69-F8283B17975A}"/>
              </a:ext>
            </a:extLst>
          </p:cNvPr>
          <p:cNvSpPr txBox="1"/>
          <p:nvPr/>
        </p:nvSpPr>
        <p:spPr>
          <a:xfrm>
            <a:off x="694753" y="4556402"/>
            <a:ext cx="60113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aren’t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any snakes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 Oviedo.</a:t>
            </a: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64F7C889-CAFC-4FAA-91E3-7D0BB9B85D7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283" y="458847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A892804-EF5B-4E25-8C71-9EDB4545EC13}"/>
              </a:ext>
            </a:extLst>
          </p:cNvPr>
          <p:cNvSpPr/>
          <p:nvPr/>
        </p:nvSpPr>
        <p:spPr>
          <a:xfrm>
            <a:off x="5807362" y="1991510"/>
            <a:ext cx="3894400" cy="1512423"/>
          </a:xfrm>
          <a:prstGeom prst="wedgeRoundRectCallout">
            <a:avLst>
              <a:gd name="adj1" fmla="val -49710"/>
              <a:gd name="adj2" fmla="val 8413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⚠ It is also possible to omit the article: No hay playa en Oviedo.</a:t>
            </a:r>
            <a:endParaRPr lang="en-GB" sz="24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DF3B62D-4ABD-4665-97C8-3CF067679573}"/>
              </a:ext>
            </a:extLst>
          </p:cNvPr>
          <p:cNvSpPr/>
          <p:nvPr/>
        </p:nvSpPr>
        <p:spPr>
          <a:xfrm>
            <a:off x="240746" y="5287910"/>
            <a:ext cx="3513107" cy="1218297"/>
          </a:xfrm>
          <a:prstGeom prst="wedgeRoundRectCallout">
            <a:avLst>
              <a:gd name="adj1" fmla="val 23250"/>
              <a:gd name="adj2" fmla="val -7910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⚠ There’s no Spanish word for ‘any’ in plural sentences.</a:t>
            </a:r>
            <a:endParaRPr lang="en-GB" sz="2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D0045E-8364-4E1D-B600-49D1B68D462A}"/>
              </a:ext>
            </a:extLst>
          </p:cNvPr>
          <p:cNvSpPr/>
          <p:nvPr/>
        </p:nvSpPr>
        <p:spPr>
          <a:xfrm>
            <a:off x="1203158" y="4006957"/>
            <a:ext cx="457200" cy="54944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CD134B-8950-438A-B384-DBBC65649546}"/>
              </a:ext>
            </a:extLst>
          </p:cNvPr>
          <p:cNvCxnSpPr>
            <a:cxnSpLocks/>
          </p:cNvCxnSpPr>
          <p:nvPr/>
        </p:nvCxnSpPr>
        <p:spPr>
          <a:xfrm>
            <a:off x="1455822" y="2553006"/>
            <a:ext cx="5655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7" grpId="0"/>
      <p:bldP spid="32" grpId="0"/>
      <p:bldP spid="21" grpId="0" animBg="1"/>
      <p:bldP spid="1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7" name="13_0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7309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[1/4]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hlinkClick r:id="" action="ppaction://noaction">
              <a:snd r:embed="rId8" name="13_1.wav"/>
            </a:hlinkClick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234462" y="1366535"/>
            <a:ext cx="94276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no hay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blancas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 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223E79-17E7-4F0F-AA1A-E7C91B6D0C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462" y="3308435"/>
            <a:ext cx="5156811" cy="307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3852404D-78D1-4FDD-AF47-1348CCB74C9A}"/>
              </a:ext>
            </a:extLst>
          </p:cNvPr>
          <p:cNvSpPr/>
          <p:nvPr/>
        </p:nvSpPr>
        <p:spPr>
          <a:xfrm>
            <a:off x="6647601" y="2334170"/>
            <a:ext cx="4228946" cy="1949072"/>
          </a:xfrm>
          <a:prstGeom prst="wedgeEllipseCallout">
            <a:avLst>
              <a:gd name="adj1" fmla="val -50971"/>
              <a:gd name="adj2" fmla="val 6634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incorrecto</a:t>
            </a:r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25" name="Picture 22" descr="Cruzar, Eliminar, Retirar, Cancelar">
            <a:extLst>
              <a:ext uri="{FF2B5EF4-FFF2-40B4-BE49-F238E27FC236}">
                <a16:creationId xmlns:a16="http://schemas.microsoft.com/office/drawing/2014/main" id="{0C76E516-6CE6-457C-989B-7D2419B8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76" y="1426719"/>
            <a:ext cx="861981" cy="5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oogle Shape;319;p15" descr="Speech Icon, Voice, Talking, Audio, Speech">
            <a:extLst>
              <a:ext uri="{FF2B5EF4-FFF2-40B4-BE49-F238E27FC236}">
                <a16:creationId xmlns:a16="http://schemas.microsoft.com/office/drawing/2014/main" id="{5E79BA56-40FC-48B3-AE56-45B27AC3824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0B34ED0-D04A-47A1-92A1-E1D8E26BDAAC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</p:spTree>
    <p:extLst>
      <p:ext uri="{BB962C8B-B14F-4D97-AF65-F5344CB8AC3E}">
        <p14:creationId xmlns:p14="http://schemas.microsoft.com/office/powerpoint/2010/main" val="196710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7" name="13_0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7309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[2/4]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hlinkClick r:id="" action="ppaction://noaction">
              <a:snd r:embed="rId8" name="13_4.wav"/>
            </a:hlinkClick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234462" y="1366535"/>
            <a:ext cx="94276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veinte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sombreros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3852404D-78D1-4FDD-AF47-1348CCB74C9A}"/>
              </a:ext>
            </a:extLst>
          </p:cNvPr>
          <p:cNvSpPr/>
          <p:nvPr/>
        </p:nvSpPr>
        <p:spPr>
          <a:xfrm>
            <a:off x="8699613" y="2683086"/>
            <a:ext cx="3014559" cy="1615440"/>
          </a:xfrm>
          <a:prstGeom prst="wedgeEllipseCallout">
            <a:avLst>
              <a:gd name="adj1" fmla="val -50971"/>
              <a:gd name="adj2" fmla="val 6634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incorrecto</a:t>
            </a:r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26" name="Google Shape;319;p15" descr="Speech Icon, Voice, Talking, Audio, Speech">
            <a:extLst>
              <a:ext uri="{FF2B5EF4-FFF2-40B4-BE49-F238E27FC236}">
                <a16:creationId xmlns:a16="http://schemas.microsoft.com/office/drawing/2014/main" id="{5E79BA56-40FC-48B3-AE56-45B27AC3824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0B34ED0-D04A-47A1-92A1-E1D8E26BDAAC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0AFDD-A935-445F-8B21-CA9968F8C4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65" t="6253" r="20286"/>
          <a:stretch/>
        </p:blipFill>
        <p:spPr>
          <a:xfrm>
            <a:off x="392834" y="3772133"/>
            <a:ext cx="6199108" cy="2623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F413CD-640A-4BF4-A293-A3B25AA05E66}"/>
              </a:ext>
            </a:extLst>
          </p:cNvPr>
          <p:cNvCxnSpPr/>
          <p:nvPr/>
        </p:nvCxnSpPr>
        <p:spPr>
          <a:xfrm>
            <a:off x="2467429" y="1886810"/>
            <a:ext cx="0" cy="53702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DFF6775-91F1-4921-8FC2-51150FF463A8}"/>
              </a:ext>
            </a:extLst>
          </p:cNvPr>
          <p:cNvSpPr txBox="1"/>
          <p:nvPr/>
        </p:nvSpPr>
        <p:spPr>
          <a:xfrm>
            <a:off x="2177143" y="2307724"/>
            <a:ext cx="704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03776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8194" name="Picture 2" descr="Argentina, Tango, Casa Rosada">
            <a:extLst>
              <a:ext uri="{FF2B5EF4-FFF2-40B4-BE49-F238E27FC236}">
                <a16:creationId xmlns:a16="http://schemas.microsoft.com/office/drawing/2014/main" id="{8555DABC-D6AE-4C47-9490-5A029102A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8" y="3174952"/>
            <a:ext cx="4801317" cy="3190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6E0BB6D-5BDD-4C95-9AC7-E4440B099D93}"/>
              </a:ext>
            </a:extLst>
          </p:cNvPr>
          <p:cNvSpPr/>
          <p:nvPr/>
        </p:nvSpPr>
        <p:spPr>
          <a:xfrm>
            <a:off x="6256516" y="3069737"/>
            <a:ext cx="3405644" cy="1775398"/>
          </a:xfrm>
          <a:prstGeom prst="wedgeRoundRectCallout">
            <a:avLst>
              <a:gd name="adj1" fmla="val -51090"/>
              <a:gd name="adj2" fmla="val 8733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Bailan tango. El </a:t>
            </a:r>
            <a:r>
              <a:rPr lang="es-ES_tradnl" sz="24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tango</a:t>
            </a:r>
            <a:r>
              <a:rPr lang="es-ES_tradnl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es un baile típico de </a:t>
            </a:r>
            <a:r>
              <a:rPr lang="es-ES_tradnl" sz="24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Argentina</a:t>
            </a:r>
            <a:r>
              <a:rPr lang="es-ES_tradnl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lang="en-GB" sz="2400" dirty="0"/>
          </a:p>
        </p:txBody>
      </p:sp>
      <p:sp>
        <p:nvSpPr>
          <p:cNvPr id="20" name="TextBox 19">
            <a:hlinkClick r:id="" action="ppaction://noaction">
              <a:snd r:embed="rId4" name="13_6.wav"/>
            </a:hlinkClick>
            <a:extLst>
              <a:ext uri="{FF2B5EF4-FFF2-40B4-BE49-F238E27FC236}">
                <a16:creationId xmlns:a16="http://schemas.microsoft.com/office/drawing/2014/main" id="{0DAE3CBA-F03E-474B-94F6-D7EEFE6729D7}"/>
              </a:ext>
            </a:extLst>
          </p:cNvPr>
          <p:cNvSpPr txBox="1"/>
          <p:nvPr/>
        </p:nvSpPr>
        <p:spPr>
          <a:xfrm>
            <a:off x="234462" y="1366535"/>
            <a:ext cx="94276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no hay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dieciséis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personas.</a:t>
            </a:r>
          </a:p>
        </p:txBody>
      </p:sp>
      <p:pic>
        <p:nvPicPr>
          <p:cNvPr id="21" name="Picture 2" descr="Check Mark, Checkbox, Check, Tick, Yes">
            <a:extLst>
              <a:ext uri="{FF2B5EF4-FFF2-40B4-BE49-F238E27FC236}">
                <a16:creationId xmlns:a16="http://schemas.microsoft.com/office/drawing/2014/main" id="{8A2F8858-4E34-47DC-A05A-E5E02B7D0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102" y="1426630"/>
            <a:ext cx="478298" cy="43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E934AD35-1DBE-40FC-87E7-2E591DD89E61}"/>
              </a:ext>
            </a:extLst>
          </p:cNvPr>
          <p:cNvSpPr/>
          <p:nvPr/>
        </p:nvSpPr>
        <p:spPr>
          <a:xfrm>
            <a:off x="9000810" y="1998016"/>
            <a:ext cx="3014559" cy="1615440"/>
          </a:xfrm>
          <a:prstGeom prst="wedgeEllipseCallout">
            <a:avLst>
              <a:gd name="adj1" fmla="val -62767"/>
              <a:gd name="adj2" fmla="val -3743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correcto</a:t>
            </a:r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sp>
        <p:nvSpPr>
          <p:cNvPr id="23" name="TextBox 22">
            <a:hlinkClick r:id="" action="ppaction://noaction">
              <a:snd r:embed="rId11" name="13_0.wav"/>
            </a:hlinkClick>
            <a:extLst>
              <a:ext uri="{FF2B5EF4-FFF2-40B4-BE49-F238E27FC236}">
                <a16:creationId xmlns:a16="http://schemas.microsoft.com/office/drawing/2014/main" id="{8896E9C5-1B4A-459D-AB15-95CED1542F15}"/>
              </a:ext>
            </a:extLst>
          </p:cNvPr>
          <p:cNvSpPr txBox="1"/>
          <p:nvPr/>
        </p:nvSpPr>
        <p:spPr>
          <a:xfrm>
            <a:off x="112868" y="17309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[3/4]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1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3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8194" name="Picture 2" descr="Argentina, Tango, Casa Rosada">
            <a:extLst>
              <a:ext uri="{FF2B5EF4-FFF2-40B4-BE49-F238E27FC236}">
                <a16:creationId xmlns:a16="http://schemas.microsoft.com/office/drawing/2014/main" id="{8555DABC-D6AE-4C47-9490-5A029102A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8" y="3174952"/>
            <a:ext cx="4801317" cy="3190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hlinkClick r:id="" action="ppaction://noaction">
              <a:snd r:embed="rId9" name="13_9.wav"/>
            </a:hlinkClick>
            <a:extLst>
              <a:ext uri="{FF2B5EF4-FFF2-40B4-BE49-F238E27FC236}">
                <a16:creationId xmlns:a16="http://schemas.microsoft.com/office/drawing/2014/main" id="{0DAE3CBA-F03E-474B-94F6-D7EEFE6729D7}"/>
              </a:ext>
            </a:extLst>
          </p:cNvPr>
          <p:cNvSpPr txBox="1"/>
          <p:nvPr/>
        </p:nvSpPr>
        <p:spPr>
          <a:xfrm>
            <a:off x="234462" y="1366535"/>
            <a:ext cx="94276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cocinas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0456FC-DB06-4C70-8016-D70585DD7BA8}"/>
              </a:ext>
            </a:extLst>
          </p:cNvPr>
          <p:cNvCxnSpPr>
            <a:cxnSpLocks/>
          </p:cNvCxnSpPr>
          <p:nvPr/>
        </p:nvCxnSpPr>
        <p:spPr>
          <a:xfrm>
            <a:off x="247325" y="1880607"/>
            <a:ext cx="0" cy="53702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F950450-C6DF-4C60-9D1F-14296EAD440E}"/>
              </a:ext>
            </a:extLst>
          </p:cNvPr>
          <p:cNvSpPr txBox="1"/>
          <p:nvPr/>
        </p:nvSpPr>
        <p:spPr>
          <a:xfrm>
            <a:off x="-42961" y="2301521"/>
            <a:ext cx="704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436435ED-A9DB-4F30-9FE0-E9DF48A9CCDE}"/>
              </a:ext>
            </a:extLst>
          </p:cNvPr>
          <p:cNvSpPr/>
          <p:nvPr/>
        </p:nvSpPr>
        <p:spPr>
          <a:xfrm>
            <a:off x="8699613" y="2683086"/>
            <a:ext cx="3014559" cy="1615440"/>
          </a:xfrm>
          <a:prstGeom prst="wedgeEllipseCallout">
            <a:avLst>
              <a:gd name="adj1" fmla="val -44652"/>
              <a:gd name="adj2" fmla="val -79098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incorrecto</a:t>
            </a:r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sp>
        <p:nvSpPr>
          <p:cNvPr id="15" name="TextBox 14">
            <a:hlinkClick r:id="" action="ppaction://noaction">
              <a:snd r:embed="rId10" name="13_0.wav"/>
            </a:hlinkClick>
            <a:extLst>
              <a:ext uri="{FF2B5EF4-FFF2-40B4-BE49-F238E27FC236}">
                <a16:creationId xmlns:a16="http://schemas.microsoft.com/office/drawing/2014/main" id="{F2CF900B-F838-4F88-8E98-D6ACB1941DED}"/>
              </a:ext>
            </a:extLst>
          </p:cNvPr>
          <p:cNvSpPr txBox="1"/>
          <p:nvPr/>
        </p:nvSpPr>
        <p:spPr>
          <a:xfrm>
            <a:off x="112868" y="17309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[4/4]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42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5042159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1-31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hay, no hay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unos, unas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[n] [ñ]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where you are going and what there is there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FD99B0-2E61-4A5E-8C92-4A22ED46F86A}"/>
              </a:ext>
            </a:extLst>
          </p:cNvPr>
          <p:cNvGrpSpPr/>
          <p:nvPr/>
        </p:nvGrpSpPr>
        <p:grpSpPr>
          <a:xfrm>
            <a:off x="178190" y="1953692"/>
            <a:ext cx="4350984" cy="2860153"/>
            <a:chOff x="178190" y="1953692"/>
            <a:chExt cx="4350984" cy="2860153"/>
          </a:xfrm>
        </p:grpSpPr>
        <p:pic>
          <p:nvPicPr>
            <p:cNvPr id="4" name="Picture 3" descr="A picture containing text, gallinaceous bird, phasianid&#10;&#10;Description automatically generated">
              <a:extLst>
                <a:ext uri="{FF2B5EF4-FFF2-40B4-BE49-F238E27FC236}">
                  <a16:creationId xmlns:a16="http://schemas.microsoft.com/office/drawing/2014/main" id="{3C4389A9-2A9C-4879-8178-6F4F35F3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732" y="1953692"/>
              <a:ext cx="1089402" cy="17243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F11C1F-3BAC-417A-B366-BED9EA16A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75" y="2940653"/>
              <a:ext cx="1241359" cy="1192868"/>
            </a:xfrm>
            <a:prstGeom prst="rect">
              <a:avLst/>
            </a:prstGeom>
          </p:spPr>
        </p:pic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CCAB2409-79E2-4576-88E9-208EA5B30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52210">
              <a:off x="1784625" y="2217145"/>
              <a:ext cx="1828278" cy="181685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72D7A5-D860-48E4-B11A-C43D7816B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1794">
              <a:off x="178190" y="3674515"/>
              <a:ext cx="4350984" cy="11393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B574C331-EA7B-4C6C-B5BA-C664B54730CE}"/>
              </a:ext>
            </a:extLst>
          </p:cNvPr>
          <p:cNvSpPr txBox="1"/>
          <p:nvPr/>
        </p:nvSpPr>
        <p:spPr>
          <a:xfrm>
            <a:off x="72264" y="118872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10;p3">
            <a:extLst>
              <a:ext uri="{FF2B5EF4-FFF2-40B4-BE49-F238E27FC236}">
                <a16:creationId xmlns:a16="http://schemas.microsoft.com/office/drawing/2014/main" id="{7C2357C9-D189-4850-8DA4-DAC9CA3C2995}"/>
              </a:ext>
            </a:extLst>
          </p:cNvPr>
          <p:cNvSpPr txBox="1"/>
          <p:nvPr/>
        </p:nvSpPr>
        <p:spPr>
          <a:xfrm>
            <a:off x="1989323" y="1253067"/>
            <a:ext cx="860641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r>
              <a:rPr lang="en-GB" sz="96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lang="en-GB"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8;p3">
            <a:extLst>
              <a:ext uri="{FF2B5EF4-FFF2-40B4-BE49-F238E27FC236}">
                <a16:creationId xmlns:a16="http://schemas.microsoft.com/office/drawing/2014/main" id="{7806BE0E-75C5-4F88-9C08-044BA5140961}"/>
              </a:ext>
            </a:extLst>
          </p:cNvPr>
          <p:cNvSpPr txBox="1"/>
          <p:nvPr/>
        </p:nvSpPr>
        <p:spPr>
          <a:xfrm>
            <a:off x="137763" y="3670610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0;p3">
            <a:extLst>
              <a:ext uri="{FF2B5EF4-FFF2-40B4-BE49-F238E27FC236}">
                <a16:creationId xmlns:a16="http://schemas.microsoft.com/office/drawing/2014/main" id="{5FEA796F-DC6C-4C18-B19C-8E84DDE3A586}"/>
              </a:ext>
            </a:extLst>
          </p:cNvPr>
          <p:cNvSpPr txBox="1"/>
          <p:nvPr/>
        </p:nvSpPr>
        <p:spPr>
          <a:xfrm>
            <a:off x="2054822" y="3627402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</a:t>
            </a:r>
            <a:r>
              <a:rPr lang="en-GB" sz="96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</a:t>
            </a:r>
            <a:endParaRPr lang="en-GB" sz="9600" b="1" dirty="0">
              <a:solidFill>
                <a:srgbClr val="FF0066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9AA1B7-A822-4BA7-B525-BD7FB784AF60}"/>
              </a:ext>
            </a:extLst>
          </p:cNvPr>
          <p:cNvGrpSpPr/>
          <p:nvPr/>
        </p:nvGrpSpPr>
        <p:grpSpPr>
          <a:xfrm>
            <a:off x="7289361" y="3389537"/>
            <a:ext cx="2389543" cy="2174010"/>
            <a:chOff x="7482239" y="2887030"/>
            <a:chExt cx="2577666" cy="2454920"/>
          </a:xfrm>
        </p:grpSpPr>
        <p:pic>
          <p:nvPicPr>
            <p:cNvPr id="2052" name="Picture 4" descr="Speech, Bubble, Arrow, Ellipse, Shape">
              <a:extLst>
                <a:ext uri="{FF2B5EF4-FFF2-40B4-BE49-F238E27FC236}">
                  <a16:creationId xmlns:a16="http://schemas.microsoft.com/office/drawing/2014/main" id="{275F48C9-EE71-41A2-AF00-DE4791821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239" y="2887030"/>
              <a:ext cx="2577666" cy="2454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Bandera, España, Español">
              <a:extLst>
                <a:ext uri="{FF2B5EF4-FFF2-40B4-BE49-F238E27FC236}">
                  <a16:creationId xmlns:a16="http://schemas.microsoft.com/office/drawing/2014/main" id="{8FC00454-A98F-449F-91C0-8B02D37B9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827" y="4038172"/>
              <a:ext cx="720066" cy="46105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8D71DC-F707-415E-A9D3-2A4C986EBCF0}"/>
                </a:ext>
              </a:extLst>
            </p:cNvPr>
            <p:cNvSpPr txBox="1"/>
            <p:nvPr/>
          </p:nvSpPr>
          <p:spPr>
            <a:xfrm>
              <a:off x="8017139" y="3318131"/>
              <a:ext cx="14173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¡</a:t>
              </a:r>
              <a:r>
                <a:rPr lang="en-GB" sz="36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hola</a:t>
              </a:r>
              <a:r>
                <a:rPr lang="en-GB" sz="36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!</a:t>
              </a:r>
            </a:p>
          </p:txBody>
        </p:sp>
      </p:grpSp>
      <p:pic>
        <p:nvPicPr>
          <p:cNvPr id="2056" name="Picture 8" descr="Index Finger, Pointer, Click, Hand">
            <a:extLst>
              <a:ext uri="{FF2B5EF4-FFF2-40B4-BE49-F238E27FC236}">
                <a16:creationId xmlns:a16="http://schemas.microsoft.com/office/drawing/2014/main" id="{3867E96C-8A5A-4812-90F0-3FCE49E0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62" y="580112"/>
            <a:ext cx="1451738" cy="22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D8DEC5A-192E-4630-8262-F6BDDED9999A}"/>
              </a:ext>
            </a:extLst>
          </p:cNvPr>
          <p:cNvSpPr/>
          <p:nvPr/>
        </p:nvSpPr>
        <p:spPr>
          <a:xfrm rot="900564">
            <a:off x="8195556" y="5581665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7369DAF7-A7C8-42E6-BFD8-62ECF6A8A740}"/>
              </a:ext>
            </a:extLst>
          </p:cNvPr>
          <p:cNvSpPr/>
          <p:nvPr/>
        </p:nvSpPr>
        <p:spPr>
          <a:xfrm rot="900564">
            <a:off x="5384413" y="408820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C25B422D-238D-4B79-9D8F-A59EA8D71069}"/>
              </a:ext>
            </a:extLst>
          </p:cNvPr>
          <p:cNvSpPr/>
          <p:nvPr/>
        </p:nvSpPr>
        <p:spPr>
          <a:xfrm rot="900564">
            <a:off x="7840120" y="263767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1464F445-09A6-43E3-938D-DCA4927F57FC}"/>
              </a:ext>
            </a:extLst>
          </p:cNvPr>
          <p:cNvSpPr/>
          <p:nvPr/>
        </p:nvSpPr>
        <p:spPr>
          <a:xfrm rot="470056">
            <a:off x="2903063" y="545658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7AFE2D6-8882-49CE-AC3A-77685D242293}"/>
              </a:ext>
            </a:extLst>
          </p:cNvPr>
          <p:cNvSpPr/>
          <p:nvPr/>
        </p:nvSpPr>
        <p:spPr>
          <a:xfrm rot="900564">
            <a:off x="254451" y="4048571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4AC9D52-91A0-4AA2-9E61-4A554F14FFE9}"/>
              </a:ext>
            </a:extLst>
          </p:cNvPr>
          <p:cNvSpPr/>
          <p:nvPr/>
        </p:nvSpPr>
        <p:spPr>
          <a:xfrm rot="900564">
            <a:off x="2885583" y="2536924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41514797-AC8D-454C-9C73-8013391C832D}"/>
              </a:ext>
            </a:extLst>
          </p:cNvPr>
          <p:cNvSpPr/>
          <p:nvPr/>
        </p:nvSpPr>
        <p:spPr>
          <a:xfrm>
            <a:off x="5211561" y="5456416"/>
            <a:ext cx="223396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C2B7CB8A-8AB2-4594-8C8A-F92F15D934ED}"/>
              </a:ext>
            </a:extLst>
          </p:cNvPr>
          <p:cNvSpPr/>
          <p:nvPr/>
        </p:nvSpPr>
        <p:spPr>
          <a:xfrm rot="21028859">
            <a:off x="322781" y="5549282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11DB41EF-CDAC-46A9-ABA0-A1BE396068FF}"/>
              </a:ext>
            </a:extLst>
          </p:cNvPr>
          <p:cNvSpPr/>
          <p:nvPr/>
        </p:nvSpPr>
        <p:spPr>
          <a:xfrm rot="21028859">
            <a:off x="8003974" y="4157967"/>
            <a:ext cx="1577633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A75EC539-71A6-4BB0-BFD0-360B60EF8D3C}"/>
              </a:ext>
            </a:extLst>
          </p:cNvPr>
          <p:cNvSpPr/>
          <p:nvPr/>
        </p:nvSpPr>
        <p:spPr>
          <a:xfrm rot="21028859">
            <a:off x="2886545" y="4118688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184B747-66D7-41B7-839C-878676B00D63}"/>
              </a:ext>
            </a:extLst>
          </p:cNvPr>
          <p:cNvSpPr/>
          <p:nvPr/>
        </p:nvSpPr>
        <p:spPr>
          <a:xfrm>
            <a:off x="5245718" y="2637675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28DAB1C-1D2B-4F0D-AB6E-F6D96F294A05}"/>
              </a:ext>
            </a:extLst>
          </p:cNvPr>
          <p:cNvSpPr/>
          <p:nvPr/>
        </p:nvSpPr>
        <p:spPr>
          <a:xfrm rot="21028859">
            <a:off x="226815" y="2654463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Google Shape;108;p3">
            <a:hlinkClick r:id="" action="ppaction://noaction">
              <a:snd r:embed="rId4" name="3_5.wav"/>
            </a:hlinkClick>
            <a:extLst>
              <a:ext uri="{FF2B5EF4-FFF2-40B4-BE49-F238E27FC236}">
                <a16:creationId xmlns:a16="http://schemas.microsoft.com/office/drawing/2014/main" id="{F8B49BFF-9FB3-4386-9DE4-11E94E723465}"/>
              </a:ext>
            </a:extLst>
          </p:cNvPr>
          <p:cNvSpPr txBox="1"/>
          <p:nvPr/>
        </p:nvSpPr>
        <p:spPr>
          <a:xfrm rot="389399">
            <a:off x="3103076" y="2742261"/>
            <a:ext cx="19108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8;p3">
            <a:hlinkClick r:id="" action="ppaction://noaction">
              <a:snd r:embed="rId5" name="3_6.wav"/>
            </a:hlinkClick>
            <a:extLst>
              <a:ext uri="{FF2B5EF4-FFF2-40B4-BE49-F238E27FC236}">
                <a16:creationId xmlns:a16="http://schemas.microsoft.com/office/drawing/2014/main" id="{82CDF548-34D5-450E-B11D-057700FBE072}"/>
              </a:ext>
            </a:extLst>
          </p:cNvPr>
          <p:cNvSpPr txBox="1"/>
          <p:nvPr/>
        </p:nvSpPr>
        <p:spPr>
          <a:xfrm rot="21437234">
            <a:off x="5521908" y="275498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ueve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08;p3">
            <a:hlinkClick r:id="" action="ppaction://noaction">
              <a:snd r:embed="rId6" name="3_7.wav"/>
            </a:hlinkClick>
            <a:extLst>
              <a:ext uri="{FF2B5EF4-FFF2-40B4-BE49-F238E27FC236}">
                <a16:creationId xmlns:a16="http://schemas.microsoft.com/office/drawing/2014/main" id="{235B593A-8AD6-45DF-94C9-4843D004AA40}"/>
              </a:ext>
            </a:extLst>
          </p:cNvPr>
          <p:cNvSpPr txBox="1"/>
          <p:nvPr/>
        </p:nvSpPr>
        <p:spPr>
          <a:xfrm rot="389399">
            <a:off x="8209401" y="283377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or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08;p3">
            <a:hlinkClick r:id="" action="ppaction://noaction">
              <a:snd r:embed="rId7" name="3_13.wav"/>
            </a:hlinkClick>
            <a:extLst>
              <a:ext uri="{FF2B5EF4-FFF2-40B4-BE49-F238E27FC236}">
                <a16:creationId xmlns:a16="http://schemas.microsoft.com/office/drawing/2014/main" id="{1EC13518-0F21-44BD-A812-9AA4E1B82D65}"/>
              </a:ext>
            </a:extLst>
          </p:cNvPr>
          <p:cNvSpPr txBox="1"/>
          <p:nvPr/>
        </p:nvSpPr>
        <p:spPr>
          <a:xfrm rot="389399">
            <a:off x="3225251" y="5699456"/>
            <a:ext cx="215969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08;p3">
            <a:hlinkClick r:id="" action="ppaction://noaction">
              <a:snd r:embed="rId8" name="3_14.wav"/>
            </a:hlinkClick>
            <a:extLst>
              <a:ext uri="{FF2B5EF4-FFF2-40B4-BE49-F238E27FC236}">
                <a16:creationId xmlns:a16="http://schemas.microsoft.com/office/drawing/2014/main" id="{2B9F3687-443B-4493-8E0C-232E260C3421}"/>
              </a:ext>
            </a:extLst>
          </p:cNvPr>
          <p:cNvSpPr txBox="1"/>
          <p:nvPr/>
        </p:nvSpPr>
        <p:spPr>
          <a:xfrm rot="21437234">
            <a:off x="5353854" y="5601523"/>
            <a:ext cx="241669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08;p3">
            <a:hlinkClick r:id="" action="ppaction://noaction">
              <a:snd r:embed="rId9" name="3_15.wav"/>
            </a:hlinkClick>
            <a:extLst>
              <a:ext uri="{FF2B5EF4-FFF2-40B4-BE49-F238E27FC236}">
                <a16:creationId xmlns:a16="http://schemas.microsoft.com/office/drawing/2014/main" id="{A73C14C5-F112-4761-A625-33EC7E193C44}"/>
              </a:ext>
            </a:extLst>
          </p:cNvPr>
          <p:cNvSpPr txBox="1"/>
          <p:nvPr/>
        </p:nvSpPr>
        <p:spPr>
          <a:xfrm rot="389399">
            <a:off x="8397901" y="571316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8;p3">
            <a:hlinkClick r:id="" action="ppaction://noaction">
              <a:snd r:embed="rId10" name="3_12.wav"/>
            </a:hlinkClick>
            <a:extLst>
              <a:ext uri="{FF2B5EF4-FFF2-40B4-BE49-F238E27FC236}">
                <a16:creationId xmlns:a16="http://schemas.microsoft.com/office/drawing/2014/main" id="{6DEBBBAB-DC66-490F-80AC-5AE6F7E9DD20}"/>
              </a:ext>
            </a:extLst>
          </p:cNvPr>
          <p:cNvSpPr txBox="1"/>
          <p:nvPr/>
        </p:nvSpPr>
        <p:spPr>
          <a:xfrm rot="20298032">
            <a:off x="471888" y="572206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espa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ñ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ol</a:t>
            </a:r>
          </a:p>
        </p:txBody>
      </p:sp>
      <p:sp>
        <p:nvSpPr>
          <p:cNvPr id="38" name="Google Shape;108;p3">
            <a:hlinkClick r:id="" action="ppaction://noaction">
              <a:snd r:embed="rId11" name="3_9.wav"/>
            </a:hlinkClick>
            <a:extLst>
              <a:ext uri="{FF2B5EF4-FFF2-40B4-BE49-F238E27FC236}">
                <a16:creationId xmlns:a16="http://schemas.microsoft.com/office/drawing/2014/main" id="{43F98D61-1006-43A5-A2C4-A5AFAF3859DE}"/>
              </a:ext>
            </a:extLst>
          </p:cNvPr>
          <p:cNvSpPr txBox="1"/>
          <p:nvPr/>
        </p:nvSpPr>
        <p:spPr>
          <a:xfrm rot="20671619">
            <a:off x="3009754" y="429253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cs typeface="Calibri"/>
                <a:sym typeface="Calibri"/>
              </a:rPr>
              <a:t>n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08;p3">
            <a:hlinkClick r:id="" action="ppaction://noaction">
              <a:snd r:embed="rId12" name="3_2.wav"/>
            </a:hlinkClick>
            <a:extLst>
              <a:ext uri="{FF2B5EF4-FFF2-40B4-BE49-F238E27FC236}">
                <a16:creationId xmlns:a16="http://schemas.microsoft.com/office/drawing/2014/main" id="{4A426F8A-D351-4155-9899-D3FE0E8D4B42}"/>
              </a:ext>
            </a:extLst>
          </p:cNvPr>
          <p:cNvSpPr txBox="1"/>
          <p:nvPr/>
        </p:nvSpPr>
        <p:spPr>
          <a:xfrm>
            <a:off x="130030" y="935408"/>
            <a:ext cx="103998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secreto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 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Title 1">
            <a:hlinkClick r:id="" action="ppaction://noaction">
              <a:snd r:embed="rId13" name="3_1.wav"/>
            </a:hlinkClick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143" y="-23507"/>
            <a:ext cx="10515600" cy="962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600" dirty="0"/>
          </a:p>
        </p:txBody>
      </p:sp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ECA045E-0F6B-49B3-A854-DBC3C7A62B0D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942610AA-1330-41A7-B243-6D84B85D5A1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5" name="Google Shape;388;p19">
            <a:extLst>
              <a:ext uri="{FF2B5EF4-FFF2-40B4-BE49-F238E27FC236}">
                <a16:creationId xmlns:a16="http://schemas.microsoft.com/office/drawing/2014/main" id="{E3FAE4DE-3041-4630-AB28-31EBAC92F8AD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5F6F04-6803-42AD-9832-2C2821137D36}"/>
              </a:ext>
            </a:extLst>
          </p:cNvPr>
          <p:cNvSpPr txBox="1"/>
          <p:nvPr/>
        </p:nvSpPr>
        <p:spPr>
          <a:xfrm>
            <a:off x="7445526" y="287110"/>
            <a:ext cx="2537358" cy="400110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guess</a:t>
            </a:r>
            <a:endParaRPr lang="en-GB" sz="2000" dirty="0"/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22" y="173760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Boy, Cartoon, Children, Comic, Female">
            <a:extLst>
              <a:ext uri="{FF2B5EF4-FFF2-40B4-BE49-F238E27FC236}">
                <a16:creationId xmlns:a16="http://schemas.microsoft.com/office/drawing/2014/main" id="{91BFA538-7C18-4C7A-8515-065637070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7" t="1771"/>
          <a:stretch/>
        </p:blipFill>
        <p:spPr bwMode="auto">
          <a:xfrm>
            <a:off x="1483477" y="2709348"/>
            <a:ext cx="686613" cy="58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Boy, Cartoon, Children, Comic, Female">
            <a:extLst>
              <a:ext uri="{FF2B5EF4-FFF2-40B4-BE49-F238E27FC236}">
                <a16:creationId xmlns:a16="http://schemas.microsoft.com/office/drawing/2014/main" id="{D124C966-5A20-4567-A8BF-EAA9F7A92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25" t="7022" r="59030" b="-4"/>
          <a:stretch/>
        </p:blipFill>
        <p:spPr bwMode="auto">
          <a:xfrm>
            <a:off x="6595932" y="4391417"/>
            <a:ext cx="681113" cy="55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Ñu, África, Animal, Rostro, Cabeza">
            <a:extLst>
              <a:ext uri="{FF2B5EF4-FFF2-40B4-BE49-F238E27FC236}">
                <a16:creationId xmlns:a16="http://schemas.microsoft.com/office/drawing/2014/main" id="{49EA76C6-87BF-4573-94AB-40689BCE8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70" y="4322175"/>
            <a:ext cx="355008" cy="43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ol, Brillo Solar, Luz De Sol, Exterior">
            <a:extLst>
              <a:ext uri="{FF2B5EF4-FFF2-40B4-BE49-F238E27FC236}">
                <a16:creationId xmlns:a16="http://schemas.microsoft.com/office/drawing/2014/main" id="{5ACFBB6B-3614-4ED6-823C-610C331D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62" y="3839185"/>
            <a:ext cx="433443" cy="43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108;p3">
            <a:extLst>
              <a:ext uri="{FF2B5EF4-FFF2-40B4-BE49-F238E27FC236}">
                <a16:creationId xmlns:a16="http://schemas.microsoft.com/office/drawing/2014/main" id="{4E9C6C24-BD7D-48A6-9C92-C98E70A1C049}"/>
              </a:ext>
            </a:extLst>
          </p:cNvPr>
          <p:cNvSpPr txBox="1"/>
          <p:nvPr/>
        </p:nvSpPr>
        <p:spPr>
          <a:xfrm rot="389399">
            <a:off x="9714756" y="5893674"/>
            <a:ext cx="19108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😴</a:t>
            </a:r>
            <a:endParaRPr sz="20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108;p3">
            <a:extLst>
              <a:ext uri="{FF2B5EF4-FFF2-40B4-BE49-F238E27FC236}">
                <a16:creationId xmlns:a16="http://schemas.microsoft.com/office/drawing/2014/main" id="{DD345BB8-9ADE-440C-97DD-0776F1146446}"/>
              </a:ext>
            </a:extLst>
          </p:cNvPr>
          <p:cNvSpPr txBox="1"/>
          <p:nvPr/>
        </p:nvSpPr>
        <p:spPr>
          <a:xfrm rot="389399">
            <a:off x="1843270" y="4491525"/>
            <a:ext cx="19108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000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🎶</a:t>
            </a:r>
            <a:endParaRPr sz="20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hlinkClick r:id="" action="ppaction://noaction">
              <a:snd r:embed="rId18" name="3_3.wav"/>
            </a:hlinkClick>
            <a:extLst>
              <a:ext uri="{FF2B5EF4-FFF2-40B4-BE49-F238E27FC236}">
                <a16:creationId xmlns:a16="http://schemas.microsoft.com/office/drawing/2014/main" id="{0D35E59C-CE6E-4B6A-B0F6-565CC3991A4D}"/>
              </a:ext>
            </a:extLst>
          </p:cNvPr>
          <p:cNvSpPr/>
          <p:nvPr/>
        </p:nvSpPr>
        <p:spPr>
          <a:xfrm>
            <a:off x="130030" y="1524911"/>
            <a:ext cx="4798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lang="en-GB" dirty="0"/>
          </a:p>
        </p:txBody>
      </p:sp>
      <p:sp>
        <p:nvSpPr>
          <p:cNvPr id="25" name="Google Shape;108;p3">
            <a:hlinkClick r:id="" action="ppaction://noaction">
              <a:snd r:embed="rId19" name="3_4.wav"/>
            </a:hlinkClick>
            <a:extLst>
              <a:ext uri="{FF2B5EF4-FFF2-40B4-BE49-F238E27FC236}">
                <a16:creationId xmlns:a16="http://schemas.microsoft.com/office/drawing/2014/main" id="{6E08A763-C03E-41BA-A7E8-0C3EAAF99806}"/>
              </a:ext>
            </a:extLst>
          </p:cNvPr>
          <p:cNvSpPr txBox="1"/>
          <p:nvPr/>
        </p:nvSpPr>
        <p:spPr>
          <a:xfrm rot="20500840">
            <a:off x="275709" y="2745390"/>
            <a:ext cx="22325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08;p3">
            <a:hlinkClick r:id="" action="ppaction://noaction">
              <a:snd r:embed="rId20" name="3_8.wav"/>
            </a:hlinkClick>
            <a:extLst>
              <a:ext uri="{FF2B5EF4-FFF2-40B4-BE49-F238E27FC236}">
                <a16:creationId xmlns:a16="http://schemas.microsoft.com/office/drawing/2014/main" id="{5ADE9E6A-E9DF-4657-A331-2C211600F4AA}"/>
              </a:ext>
            </a:extLst>
          </p:cNvPr>
          <p:cNvSpPr txBox="1"/>
          <p:nvPr/>
        </p:nvSpPr>
        <p:spPr>
          <a:xfrm rot="431951">
            <a:off x="594046" y="4217668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08;p3">
            <a:hlinkClick r:id="" action="ppaction://noaction">
              <a:snd r:embed="rId21" name="3_10.wav"/>
            </a:hlinkClick>
            <a:extLst>
              <a:ext uri="{FF2B5EF4-FFF2-40B4-BE49-F238E27FC236}">
                <a16:creationId xmlns:a16="http://schemas.microsoft.com/office/drawing/2014/main" id="{00B38DA1-847A-4F62-80EA-DCD70E0469AB}"/>
              </a:ext>
            </a:extLst>
          </p:cNvPr>
          <p:cNvSpPr txBox="1"/>
          <p:nvPr/>
        </p:nvSpPr>
        <p:spPr>
          <a:xfrm rot="502053">
            <a:off x="5669958" y="423616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08;p3">
            <a:hlinkClick r:id="" action="ppaction://noaction">
              <a:snd r:embed="rId22" name="3_11.wav"/>
            </a:hlinkClick>
            <a:extLst>
              <a:ext uri="{FF2B5EF4-FFF2-40B4-BE49-F238E27FC236}">
                <a16:creationId xmlns:a16="http://schemas.microsoft.com/office/drawing/2014/main" id="{D3C0231F-A97C-47B9-B1CA-5BB8BD865D52}"/>
              </a:ext>
            </a:extLst>
          </p:cNvPr>
          <p:cNvSpPr txBox="1"/>
          <p:nvPr/>
        </p:nvSpPr>
        <p:spPr>
          <a:xfrm rot="21048776">
            <a:off x="8155358" y="428267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u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587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4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" dur="4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5" grpId="1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hlinkClick r:id="" action="ppaction://noaction">
              <a:snd r:embed="rId17" name="4_0.wav"/>
            </a:hlinkClick>
            <a:extLst>
              <a:ext uri="{FF2B5EF4-FFF2-40B4-BE49-F238E27FC236}">
                <a16:creationId xmlns:a16="http://schemas.microsoft.com/office/drawing/2014/main" id="{7E03D5E4-0DE2-4A17-9062-0844809E1F02}"/>
              </a:ext>
            </a:extLst>
          </p:cNvPr>
          <p:cNvSpPr txBox="1"/>
          <p:nvPr/>
        </p:nvSpPr>
        <p:spPr>
          <a:xfrm>
            <a:off x="100869" y="128709"/>
            <a:ext cx="7691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Lee los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1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1" name="Picture 2" descr="Trabajo En Equipo, Grupo, Equipo, Comunidad">
            <a:extLst>
              <a:ext uri="{FF2B5EF4-FFF2-40B4-BE49-F238E27FC236}">
                <a16:creationId xmlns:a16="http://schemas.microsoft.com/office/drawing/2014/main" id="{486A4ABA-44F1-4875-A297-D64D53408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41" y="131339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65995E2-CAE2-4017-896C-4A608E53750E}"/>
              </a:ext>
            </a:extLst>
          </p:cNvPr>
          <p:cNvSpPr txBox="1"/>
          <p:nvPr/>
        </p:nvSpPr>
        <p:spPr>
          <a:xfrm>
            <a:off x="8592804" y="3306141"/>
            <a:ext cx="16081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cinco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222F3D6-E842-4F1A-9768-A459F6AF93D7}"/>
              </a:ext>
            </a:extLst>
          </p:cNvPr>
          <p:cNvSpPr txBox="1"/>
          <p:nvPr/>
        </p:nvSpPr>
        <p:spPr>
          <a:xfrm>
            <a:off x="94244" y="1510096"/>
            <a:ext cx="22445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catorce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95A119F-7F44-42A2-A7FB-86E74D7CD531}"/>
              </a:ext>
            </a:extLst>
          </p:cNvPr>
          <p:cNvSpPr txBox="1"/>
          <p:nvPr/>
        </p:nvSpPr>
        <p:spPr>
          <a:xfrm>
            <a:off x="5136307" y="2498694"/>
            <a:ext cx="14318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siete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D8E0C38-8153-484C-B1C2-80D849ED6B30}"/>
              </a:ext>
            </a:extLst>
          </p:cNvPr>
          <p:cNvSpPr txBox="1"/>
          <p:nvPr/>
        </p:nvSpPr>
        <p:spPr>
          <a:xfrm>
            <a:off x="212639" y="3280153"/>
            <a:ext cx="2614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dieciséis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C3F3C2-910B-42C1-88D5-88E9357ED40A}"/>
              </a:ext>
            </a:extLst>
          </p:cNvPr>
          <p:cNvSpPr txBox="1"/>
          <p:nvPr/>
        </p:nvSpPr>
        <p:spPr>
          <a:xfrm>
            <a:off x="3642597" y="3387710"/>
            <a:ext cx="2823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veintitrés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87A1BFE-5612-47B6-8C8A-6393EAB734FB}"/>
              </a:ext>
            </a:extLst>
          </p:cNvPr>
          <p:cNvSpPr txBox="1"/>
          <p:nvPr/>
        </p:nvSpPr>
        <p:spPr>
          <a:xfrm>
            <a:off x="2876618" y="1520592"/>
            <a:ext cx="1790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nueve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F1A4702-76F0-4E20-8095-6208A29FBB9F}"/>
              </a:ext>
            </a:extLst>
          </p:cNvPr>
          <p:cNvSpPr txBox="1"/>
          <p:nvPr/>
        </p:nvSpPr>
        <p:spPr>
          <a:xfrm>
            <a:off x="5438875" y="1571283"/>
            <a:ext cx="12923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diez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2F59BCA-D801-466E-BA5E-D1C5094C7C7C}"/>
              </a:ext>
            </a:extLst>
          </p:cNvPr>
          <p:cNvSpPr txBox="1"/>
          <p:nvPr/>
        </p:nvSpPr>
        <p:spPr>
          <a:xfrm>
            <a:off x="7057198" y="2743000"/>
            <a:ext cx="1452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once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35C58A6-3213-4798-AB8C-D0125C7542F4}"/>
              </a:ext>
            </a:extLst>
          </p:cNvPr>
          <p:cNvSpPr txBox="1"/>
          <p:nvPr/>
        </p:nvSpPr>
        <p:spPr>
          <a:xfrm>
            <a:off x="8795481" y="2329343"/>
            <a:ext cx="14510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doce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76A80-CEE7-4456-804C-6537B766C4AB}"/>
              </a:ext>
            </a:extLst>
          </p:cNvPr>
          <p:cNvSpPr txBox="1"/>
          <p:nvPr/>
        </p:nvSpPr>
        <p:spPr>
          <a:xfrm>
            <a:off x="-323850" y="4023961"/>
            <a:ext cx="11448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Modern Love" panose="04090805081005020601" pitchFamily="82" charset="0"/>
              </a:rPr>
              <a:t>- - - - - - - - - - - - - - - - - - - - - - - - - - - - - - -</a:t>
            </a:r>
          </a:p>
        </p:txBody>
      </p:sp>
      <p:sp>
        <p:nvSpPr>
          <p:cNvPr id="84" name="Google Shape;394;p19">
            <a:extLst>
              <a:ext uri="{FF2B5EF4-FFF2-40B4-BE49-F238E27FC236}">
                <a16:creationId xmlns:a16="http://schemas.microsoft.com/office/drawing/2014/main" id="{80162A14-14DD-41BE-8877-535F1E767CEB}"/>
              </a:ext>
            </a:extLst>
          </p:cNvPr>
          <p:cNvSpPr txBox="1"/>
          <p:nvPr/>
        </p:nvSpPr>
        <p:spPr>
          <a:xfrm>
            <a:off x="11925848" y="5828740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pic>
        <p:nvPicPr>
          <p:cNvPr id="47" name="Picture 4" descr="Contando, Cinco, Matemáticas, Números">
            <a:extLst>
              <a:ext uri="{FF2B5EF4-FFF2-40B4-BE49-F238E27FC236}">
                <a16:creationId xmlns:a16="http://schemas.microsoft.com/office/drawing/2014/main" id="{A8B65FC7-53FE-4A3E-AC0F-E94043148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85" y="4574686"/>
            <a:ext cx="673883" cy="90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6" descr="Contando, Matemáticas, Números">
            <a:extLst>
              <a:ext uri="{FF2B5EF4-FFF2-40B4-BE49-F238E27FC236}">
                <a16:creationId xmlns:a16="http://schemas.microsoft.com/office/drawing/2014/main" id="{1493F167-449A-478B-9731-3108B6390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57" y="4525747"/>
            <a:ext cx="727226" cy="95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4" descr="Contando, Matemáticas, Nueve, Números">
            <a:extLst>
              <a:ext uri="{FF2B5EF4-FFF2-40B4-BE49-F238E27FC236}">
                <a16:creationId xmlns:a16="http://schemas.microsoft.com/office/drawing/2014/main" id="{E38BC495-31EB-432A-AEDB-9451DAA22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62" y="4535639"/>
            <a:ext cx="559945" cy="9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86DDA-7BBD-4E0C-B9F5-D010C7CCDC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03998" y="4529774"/>
            <a:ext cx="1142793" cy="898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37445-DFA2-4B94-971D-FA1F5DF30BC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348811" y="4493342"/>
            <a:ext cx="1168303" cy="966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45B52F-F9D1-4473-AA12-EAAFBF00197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36887" y="4534020"/>
            <a:ext cx="1248592" cy="93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19DD8-C633-45DB-BC12-0C133304355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799241" y="5694217"/>
            <a:ext cx="1475099" cy="1069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1B4820-5756-4D04-9541-9946C006B1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58369" y="4471784"/>
            <a:ext cx="1093527" cy="9562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EF0C9D6-B589-4FD0-9253-DD86C19BC8EE}"/>
              </a:ext>
            </a:extLst>
          </p:cNvPr>
          <p:cNvSpPr txBox="1"/>
          <p:nvPr/>
        </p:nvSpPr>
        <p:spPr>
          <a:xfrm>
            <a:off x="5204444" y="818621"/>
            <a:ext cx="27302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dieciocho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AD53C4-F514-41AF-8B0C-4F93C6A06548}"/>
              </a:ext>
            </a:extLst>
          </p:cNvPr>
          <p:cNvSpPr txBox="1"/>
          <p:nvPr/>
        </p:nvSpPr>
        <p:spPr>
          <a:xfrm>
            <a:off x="1355722" y="757951"/>
            <a:ext cx="30027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veintiuno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C325447-45A7-4C35-A98D-F5D2E9F39919}"/>
              </a:ext>
            </a:extLst>
          </p:cNvPr>
          <p:cNvSpPr txBox="1"/>
          <p:nvPr/>
        </p:nvSpPr>
        <p:spPr>
          <a:xfrm>
            <a:off x="7509957" y="1507887"/>
            <a:ext cx="2380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treinta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DFE2A42-4C1A-4659-84E3-3A3DF34FF156}"/>
              </a:ext>
            </a:extLst>
          </p:cNvPr>
          <p:cNvSpPr txBox="1"/>
          <p:nvPr/>
        </p:nvSpPr>
        <p:spPr>
          <a:xfrm>
            <a:off x="439475" y="2502319"/>
            <a:ext cx="39725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treinta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y uno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4C3E2-57DF-49EA-BF91-2202F7E9D9A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2594" y="5802750"/>
            <a:ext cx="1052843" cy="910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B69956-1388-44D9-92F2-97EC86C1519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908943" y="5729363"/>
            <a:ext cx="1197809" cy="1000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DA4A2C-1B79-49AB-80C2-C17556B8E26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427650" y="5728306"/>
            <a:ext cx="1460342" cy="1000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EFD0B0-F1D6-4F20-8F21-C9FAD6B8FE0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123837" y="5683245"/>
            <a:ext cx="1547624" cy="1069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4388AF-2B17-4804-9170-B7757A20DB3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455581" y="5769522"/>
            <a:ext cx="1203688" cy="959769"/>
          </a:xfrm>
          <a:prstGeom prst="rect">
            <a:avLst/>
          </a:prstGeom>
        </p:spPr>
      </p:pic>
      <p:sp>
        <p:nvSpPr>
          <p:cNvPr id="44" name="Google Shape;387;p19">
            <a:extLst>
              <a:ext uri="{FF2B5EF4-FFF2-40B4-BE49-F238E27FC236}">
                <a16:creationId xmlns:a16="http://schemas.microsoft.com/office/drawing/2014/main" id="{EC55B1FA-22CC-4438-944C-9219E9B3CA8A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395;p19">
            <a:extLst>
              <a:ext uri="{FF2B5EF4-FFF2-40B4-BE49-F238E27FC236}">
                <a16:creationId xmlns:a16="http://schemas.microsoft.com/office/drawing/2014/main" id="{DBE1C35F-BE55-4E33-B120-376B53519BA9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6" name="Google Shape;388;p19">
            <a:extLst>
              <a:ext uri="{FF2B5EF4-FFF2-40B4-BE49-F238E27FC236}">
                <a16:creationId xmlns:a16="http://schemas.microsoft.com/office/drawing/2014/main" id="{1D3C781F-DD5B-4F92-A9A6-6FC5EE30D5CC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157;p2">
            <a:extLst>
              <a:ext uri="{FF2B5EF4-FFF2-40B4-BE49-F238E27FC236}">
                <a16:creationId xmlns:a16="http://schemas.microsoft.com/office/drawing/2014/main" id="{6B66E76C-880A-4F77-8028-7B62FA4284AB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6660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4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4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4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9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2" dur="59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66" grpId="0"/>
      <p:bldP spid="69" grpId="0"/>
      <p:bldP spid="70" grpId="0"/>
      <p:bldP spid="71" grpId="0"/>
      <p:bldP spid="72" grpId="0"/>
      <p:bldP spid="74" grpId="0"/>
      <p:bldP spid="75" grpId="0"/>
      <p:bldP spid="76" grpId="0"/>
      <p:bldP spid="77" grpId="0"/>
      <p:bldP spid="58" grpId="0"/>
      <p:bldP spid="59" grpId="0"/>
      <p:bldP spid="60" grpId="0"/>
      <p:bldP spid="61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6" name="5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Oviedo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hlinkClick r:id="" action="ppaction://noaction">
              <a:snd r:embed="rId7" name="5_2.wav"/>
            </a:hlinkClick>
            <a:extLst>
              <a:ext uri="{FF2B5EF4-FFF2-40B4-BE49-F238E27FC236}">
                <a16:creationId xmlns:a16="http://schemas.microsoft.com/office/drawing/2014/main" id="{79EB42DE-53CA-4DD8-9BE9-15F803036E67}"/>
              </a:ext>
            </a:extLst>
          </p:cNvPr>
          <p:cNvSpPr txBox="1"/>
          <p:nvPr/>
        </p:nvSpPr>
        <p:spPr>
          <a:xfrm>
            <a:off x="234462" y="827762"/>
            <a:ext cx="81112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Oviedo es una ciudad en el norte de España.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09D7A-CB54-4ABB-8366-16D451BE16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782" y="2058533"/>
            <a:ext cx="5491286" cy="428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944AA21-99DA-4BBE-9782-602F6C76AC59}"/>
              </a:ext>
            </a:extLst>
          </p:cNvPr>
          <p:cNvSpPr/>
          <p:nvPr/>
        </p:nvSpPr>
        <p:spPr>
          <a:xfrm>
            <a:off x="2433634" y="2514601"/>
            <a:ext cx="95250" cy="857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58BF4-4BFB-47B4-ADAE-67BF4CB213F3}"/>
              </a:ext>
            </a:extLst>
          </p:cNvPr>
          <p:cNvSpPr txBox="1"/>
          <p:nvPr/>
        </p:nvSpPr>
        <p:spPr>
          <a:xfrm>
            <a:off x="2481259" y="2418964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Century Gothic" panose="020B0502020202020204" pitchFamily="34" charset="0"/>
              </a:rPr>
              <a:t>Oviedo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16CE5-619E-40A7-BE17-B678F0C0F58F}"/>
              </a:ext>
            </a:extLst>
          </p:cNvPr>
          <p:cNvSpPr txBox="1"/>
          <p:nvPr/>
        </p:nvSpPr>
        <p:spPr>
          <a:xfrm>
            <a:off x="234462" y="1342047"/>
            <a:ext cx="81112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capital de la región de Asturias.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D32BA-233A-4B13-899D-7C79829773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8480" y="2225040"/>
            <a:ext cx="4421398" cy="3341955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47B2C8-2B54-44FC-B36B-87F07E606F74}"/>
              </a:ext>
            </a:extLst>
          </p:cNvPr>
          <p:cNvCxnSpPr>
            <a:cxnSpLocks/>
          </p:cNvCxnSpPr>
          <p:nvPr/>
        </p:nvCxnSpPr>
        <p:spPr>
          <a:xfrm>
            <a:off x="6096000" y="1755964"/>
            <a:ext cx="2133600" cy="80149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D67A008-708C-48E9-88EC-23FCB222DD09}"/>
              </a:ext>
            </a:extLst>
          </p:cNvPr>
          <p:cNvSpPr txBox="1"/>
          <p:nvPr/>
        </p:nvSpPr>
        <p:spPr>
          <a:xfrm>
            <a:off x="10075985" y="6457890"/>
            <a:ext cx="2116015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north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392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9" name="6_1.wav"/>
                </a:hlinkClick>
              </a:rPr>
              <a:t>Hay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  <a:hlinkClick r:id="" action="ppaction://noaction">
                <a:snd r:embed="rId9" name="6_1.wav"/>
              </a:hlinkClick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240746" y="928977"/>
            <a:ext cx="654736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how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many of something there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are, use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+ number or +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(some):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799724" y="2007157"/>
            <a:ext cx="52962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839238" y="2471973"/>
            <a:ext cx="6139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a city in the north.</a:t>
            </a: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B4F1AF30-2A42-4ED6-8417-4BA0EB2CBA6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0480" y="2457077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8FE4316A-D0B0-4554-BE2F-CE586B4C0254}"/>
              </a:ext>
            </a:extLst>
          </p:cNvPr>
          <p:cNvSpPr txBox="1"/>
          <p:nvPr/>
        </p:nvSpPr>
        <p:spPr>
          <a:xfrm>
            <a:off x="6705823" y="2000655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parque allí.</a:t>
            </a:r>
            <a:endParaRPr kumimoji="0" lang="es-ES" sz="24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8F4BA0D2-993E-40EF-BE69-F8283B17975A}"/>
              </a:ext>
            </a:extLst>
          </p:cNvPr>
          <p:cNvSpPr txBox="1"/>
          <p:nvPr/>
        </p:nvSpPr>
        <p:spPr>
          <a:xfrm>
            <a:off x="6705823" y="2453616"/>
            <a:ext cx="60113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a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park there.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64F7C889-CAFC-4FAA-91E3-7D0BB9B85D7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50636" y="2342612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A892804-EF5B-4E25-8C71-9EDB4545EC13}"/>
              </a:ext>
            </a:extLst>
          </p:cNvPr>
          <p:cNvSpPr/>
          <p:nvPr/>
        </p:nvSpPr>
        <p:spPr>
          <a:xfrm>
            <a:off x="7194117" y="405847"/>
            <a:ext cx="3261474" cy="1199568"/>
          </a:xfrm>
          <a:prstGeom prst="wedgeRoundRectCallout">
            <a:avLst>
              <a:gd name="adj1" fmla="val -35323"/>
              <a:gd name="adj2" fmla="val 881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⚠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Remember that </a:t>
            </a: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un/una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means </a:t>
            </a:r>
            <a:r>
              <a:rPr lang="en-GB" sz="2400" u="sng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a/an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and </a:t>
            </a:r>
            <a:r>
              <a:rPr lang="en-GB" sz="2400" u="sng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one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F3B276F0-5757-4756-9ABB-742A114AFB72}"/>
              </a:ext>
            </a:extLst>
          </p:cNvPr>
          <p:cNvSpPr txBox="1"/>
          <p:nvPr/>
        </p:nvSpPr>
        <p:spPr>
          <a:xfrm>
            <a:off x="6672528" y="3190052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parque</a:t>
            </a: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allí.</a:t>
            </a:r>
            <a:endParaRPr kumimoji="0" lang="es-ES" sz="24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59A7B54F-DCA8-4C35-9613-93CCAC8179C7}"/>
              </a:ext>
            </a:extLst>
          </p:cNvPr>
          <p:cNvSpPr txBox="1"/>
          <p:nvPr/>
        </p:nvSpPr>
        <p:spPr>
          <a:xfrm>
            <a:off x="6672528" y="3683171"/>
            <a:ext cx="60113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some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parks there.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F970D1DF-586D-43F3-9746-D9CCA48C9B6F}"/>
              </a:ext>
            </a:extLst>
          </p:cNvPr>
          <p:cNvSpPr txBox="1"/>
          <p:nvPr/>
        </p:nvSpPr>
        <p:spPr>
          <a:xfrm>
            <a:off x="835455" y="3195904"/>
            <a:ext cx="52605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Google Shape;171;p8">
            <a:extLst>
              <a:ext uri="{FF2B5EF4-FFF2-40B4-BE49-F238E27FC236}">
                <a16:creationId xmlns:a16="http://schemas.microsoft.com/office/drawing/2014/main" id="{8C5DDCFE-070D-4732-9142-B97EBBE8F925}"/>
              </a:ext>
            </a:extLst>
          </p:cNvPr>
          <p:cNvSpPr txBox="1"/>
          <p:nvPr/>
        </p:nvSpPr>
        <p:spPr>
          <a:xfrm>
            <a:off x="874969" y="3660720"/>
            <a:ext cx="6139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some cities in the north.</a:t>
            </a: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9B516F47-DB15-4493-A105-0C94DDC06FB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6211" y="3645824"/>
            <a:ext cx="537470" cy="52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418C005F-C6E4-42E5-9CCC-E7473B5271D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50636" y="358333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C33990AE-133B-42A2-8357-3AF003D1BF8D}"/>
              </a:ext>
            </a:extLst>
          </p:cNvPr>
          <p:cNvSpPr/>
          <p:nvPr/>
        </p:nvSpPr>
        <p:spPr>
          <a:xfrm>
            <a:off x="3695844" y="4249683"/>
            <a:ext cx="4800311" cy="1199568"/>
          </a:xfrm>
          <a:prstGeom prst="wedgeRoundRectCallout">
            <a:avLst>
              <a:gd name="adj1" fmla="val 10544"/>
              <a:gd name="adj2" fmla="val -452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⚠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Plurals: add –s to nouns ending in a vowel. Add –es to nouns ending in a consonant.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0CBF3746-3D78-447A-B5FD-15958C8D03C4}"/>
              </a:ext>
            </a:extLst>
          </p:cNvPr>
          <p:cNvSpPr txBox="1"/>
          <p:nvPr/>
        </p:nvSpPr>
        <p:spPr>
          <a:xfrm>
            <a:off x="867950" y="5576590"/>
            <a:ext cx="64472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Asturias.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71;p8">
            <a:extLst>
              <a:ext uri="{FF2B5EF4-FFF2-40B4-BE49-F238E27FC236}">
                <a16:creationId xmlns:a16="http://schemas.microsoft.com/office/drawing/2014/main" id="{7ECEABB4-5B16-481A-A82C-393E2C372342}"/>
              </a:ext>
            </a:extLst>
          </p:cNvPr>
          <p:cNvSpPr txBox="1"/>
          <p:nvPr/>
        </p:nvSpPr>
        <p:spPr>
          <a:xfrm>
            <a:off x="907464" y="6041406"/>
            <a:ext cx="6139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two big cities in Asturias.</a:t>
            </a: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2DFC84A1-F1ED-4BC3-8E5F-70D163E2DBC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8706" y="6026510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3355FEED-4646-41AD-A939-BCFFF8B03FFE}"/>
              </a:ext>
            </a:extLst>
          </p:cNvPr>
          <p:cNvSpPr txBox="1"/>
          <p:nvPr/>
        </p:nvSpPr>
        <p:spPr>
          <a:xfrm>
            <a:off x="7640897" y="5599035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Hay </a:t>
            </a: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586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parques</a:t>
            </a:r>
            <a:r>
              <a:rPr kumimoji="0" lang="es-ES" sz="24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en Oviedo.</a:t>
            </a:r>
            <a:endParaRPr kumimoji="0" lang="es-ES" sz="24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Google Shape;171;p8">
            <a:extLst>
              <a:ext uri="{FF2B5EF4-FFF2-40B4-BE49-F238E27FC236}">
                <a16:creationId xmlns:a16="http://schemas.microsoft.com/office/drawing/2014/main" id="{E7CCCC58-C82E-4AEC-86FD-1AACCCECDA7A}"/>
              </a:ext>
            </a:extLst>
          </p:cNvPr>
          <p:cNvSpPr txBox="1"/>
          <p:nvPr/>
        </p:nvSpPr>
        <p:spPr>
          <a:xfrm>
            <a:off x="7640897" y="6021790"/>
            <a:ext cx="60113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586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parks in Oviedo.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874C86D1-AD33-4242-AF53-CE375DDD920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03427" y="5957186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847450E-C968-4D89-8F80-35AC6BEE4C99}"/>
              </a:ext>
            </a:extLst>
          </p:cNvPr>
          <p:cNvSpPr txBox="1"/>
          <p:nvPr/>
        </p:nvSpPr>
        <p:spPr>
          <a:xfrm>
            <a:off x="10011887" y="4807644"/>
            <a:ext cx="2180653" cy="707886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quinientos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500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ochenta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80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2965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7" grpId="0"/>
      <p:bldP spid="32" grpId="0"/>
      <p:bldP spid="21" grpId="0" animBg="1"/>
      <p:bldP spid="18" grpId="0"/>
      <p:bldP spid="19" grpId="0"/>
      <p:bldP spid="20" grpId="0"/>
      <p:bldP spid="22" grpId="0"/>
      <p:bldP spid="28" grpId="0" animBg="1"/>
      <p:bldP spid="29" grpId="0"/>
      <p:bldP spid="30" grpId="0"/>
      <p:bldP spid="33" grpId="0"/>
      <p:bldP spid="34" grpId="0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5E79C9-1B3B-482A-A6BB-1173D359C03F}"/>
              </a:ext>
            </a:extLst>
          </p:cNvPr>
          <p:cNvSpPr/>
          <p:nvPr/>
        </p:nvSpPr>
        <p:spPr>
          <a:xfrm>
            <a:off x="715173" y="1373867"/>
            <a:ext cx="918149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Oviedo,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[E]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______ estatuas* por toda* la ciudad. En las fotos hay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[1]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_________ estatuas en total. En la imagen número uno hay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[2]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________ personas. Las estatuas en la imagen número tres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[3]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 dos </a:t>
            </a:r>
            <a:r>
              <a:rPr lang="es-ES_tradnl" sz="2600" i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asturcones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[4]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_________ típicos de Asturias. Los caballos en Asturias son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[5]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___________. La chica en la imagen número cuatro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[6]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 un libro y la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[6]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 en la imagen número seis es Mafalda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</a:t>
            </a:r>
            <a:endParaRPr lang="en-GB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D9387F-9879-442A-B634-AC336324A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395" y="5090525"/>
            <a:ext cx="2346021" cy="1566409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7947-4BA1-4A05-9BFD-44CEE5C00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69" y="5036676"/>
            <a:ext cx="2566546" cy="164228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0AA8EC-CDB9-4791-9B3F-6718FB93EF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97" t="-606" b="-1"/>
          <a:stretch/>
        </p:blipFill>
        <p:spPr>
          <a:xfrm>
            <a:off x="7642167" y="5090526"/>
            <a:ext cx="2034884" cy="1566410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906B04-F3BE-4D89-A527-14B0C24AE2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26" t="-918"/>
          <a:stretch/>
        </p:blipFill>
        <p:spPr>
          <a:xfrm>
            <a:off x="9803301" y="5098491"/>
            <a:ext cx="2175193" cy="1580470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6A178F-5120-4845-9CD4-B38282A9E7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03" t="-606" b="-1"/>
          <a:stretch/>
        </p:blipFill>
        <p:spPr>
          <a:xfrm>
            <a:off x="5481036" y="5090525"/>
            <a:ext cx="1934997" cy="1566409"/>
          </a:xfrm>
          <a:prstGeom prst="round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E51F07-093F-4A7F-BCC2-A22F9FB902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9768" y="3025371"/>
            <a:ext cx="2143716" cy="1644826"/>
          </a:xfrm>
          <a:prstGeom prst="round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294E508-6E07-45D4-A1D8-948056240CFF}"/>
              </a:ext>
            </a:extLst>
          </p:cNvPr>
          <p:cNvSpPr/>
          <p:nvPr/>
        </p:nvSpPr>
        <p:spPr>
          <a:xfrm>
            <a:off x="37504" y="4766125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1D9A78"/>
                  </a:solidFill>
                  <a:prstDash val="solid"/>
                </a:ln>
                <a:solidFill>
                  <a:srgbClr val="91EAD2"/>
                </a:solidFill>
              </a:rPr>
              <a:t>1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DB0211F-365A-4D53-B6AE-F79C77E9E4DF}"/>
              </a:ext>
            </a:extLst>
          </p:cNvPr>
          <p:cNvSpPr/>
          <p:nvPr/>
        </p:nvSpPr>
        <p:spPr>
          <a:xfrm>
            <a:off x="2830220" y="4766125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1D9A78"/>
                  </a:solidFill>
                  <a:prstDash val="solid"/>
                </a:ln>
                <a:solidFill>
                  <a:srgbClr val="91EAD2"/>
                </a:solidFill>
              </a:rPr>
              <a:t>2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4460F1A-D342-46B1-94E8-508ACEEACC03}"/>
              </a:ext>
            </a:extLst>
          </p:cNvPr>
          <p:cNvSpPr/>
          <p:nvPr/>
        </p:nvSpPr>
        <p:spPr>
          <a:xfrm>
            <a:off x="6920564" y="4766125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1D9A78"/>
                  </a:solidFill>
                  <a:prstDash val="solid"/>
                </a:ln>
                <a:solidFill>
                  <a:srgbClr val="91EAD2"/>
                </a:solidFill>
              </a:rPr>
              <a:t>3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37E33A4-DCBA-4A1C-9808-557CD680D1AC}"/>
              </a:ext>
            </a:extLst>
          </p:cNvPr>
          <p:cNvSpPr/>
          <p:nvPr/>
        </p:nvSpPr>
        <p:spPr>
          <a:xfrm>
            <a:off x="9184617" y="4766125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1D9A78"/>
                  </a:solidFill>
                  <a:prstDash val="solid"/>
                </a:ln>
                <a:solidFill>
                  <a:srgbClr val="91EAD2"/>
                </a:solidFill>
              </a:rPr>
              <a:t>4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D64D227-FEB5-440A-9D9A-D8392ABA9777}"/>
              </a:ext>
            </a:extLst>
          </p:cNvPr>
          <p:cNvSpPr/>
          <p:nvPr/>
        </p:nvSpPr>
        <p:spPr>
          <a:xfrm>
            <a:off x="11501386" y="4861864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1D9A78"/>
                  </a:solidFill>
                  <a:prstDash val="solid"/>
                </a:ln>
                <a:solidFill>
                  <a:srgbClr val="91EAD2"/>
                </a:solidFill>
              </a:rPr>
              <a:t>5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32E5104-DE37-428F-ADAD-0A67F3BB52FC}"/>
              </a:ext>
            </a:extLst>
          </p:cNvPr>
          <p:cNvSpPr/>
          <p:nvPr/>
        </p:nvSpPr>
        <p:spPr>
          <a:xfrm>
            <a:off x="11427760" y="2823538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1D9A78"/>
                  </a:solidFill>
                  <a:prstDash val="solid"/>
                </a:ln>
                <a:solidFill>
                  <a:srgbClr val="91EAD2"/>
                </a:solidFill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2AB5565-838F-41DC-8602-70B28763FE00}"/>
              </a:ext>
            </a:extLst>
          </p:cNvPr>
          <p:cNvSpPr txBox="1"/>
          <p:nvPr/>
        </p:nvSpPr>
        <p:spPr>
          <a:xfrm>
            <a:off x="572130" y="6486782"/>
            <a:ext cx="1750156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 Concordia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C976217-392F-496A-BD12-04C6F88ED9EB}"/>
              </a:ext>
            </a:extLst>
          </p:cNvPr>
          <p:cNvSpPr txBox="1"/>
          <p:nvPr/>
        </p:nvSpPr>
        <p:spPr>
          <a:xfrm>
            <a:off x="3138676" y="6501296"/>
            <a:ext cx="1750156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Woody Allen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A2E6315-E06D-4CB2-A8D7-9881C74D9B5E}"/>
              </a:ext>
            </a:extLst>
          </p:cNvPr>
          <p:cNvSpPr txBox="1"/>
          <p:nvPr/>
        </p:nvSpPr>
        <p:spPr>
          <a:xfrm>
            <a:off x="5539092" y="6516263"/>
            <a:ext cx="1836122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Los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Asturcones</a:t>
            </a:r>
            <a:endParaRPr lang="en-GB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75A1941-CCE6-4D5C-9809-EFCABAD57341}"/>
              </a:ext>
            </a:extLst>
          </p:cNvPr>
          <p:cNvSpPr txBox="1"/>
          <p:nvPr/>
        </p:nvSpPr>
        <p:spPr>
          <a:xfrm>
            <a:off x="7755836" y="6508808"/>
            <a:ext cx="1836122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Pensadora</a:t>
            </a:r>
            <a:endParaRPr lang="en-GB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671CE2D-B7A2-45F6-8E9E-B8361CB569E9}"/>
              </a:ext>
            </a:extLst>
          </p:cNvPr>
          <p:cNvSpPr txBox="1"/>
          <p:nvPr/>
        </p:nvSpPr>
        <p:spPr>
          <a:xfrm>
            <a:off x="10016122" y="6501296"/>
            <a:ext cx="1836122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Maternidad</a:t>
            </a:r>
            <a:endParaRPr lang="en-GB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4050C8C-B134-455C-8CC7-A12C4C41ECAA}"/>
              </a:ext>
            </a:extLst>
          </p:cNvPr>
          <p:cNvSpPr txBox="1"/>
          <p:nvPr/>
        </p:nvSpPr>
        <p:spPr>
          <a:xfrm>
            <a:off x="9973565" y="4401782"/>
            <a:ext cx="1836122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Mafalda</a:t>
            </a:r>
            <a:endParaRPr lang="en-GB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hlinkClick r:id="" action="ppaction://noaction">
              <a:snd r:embed="rId10" name="7_0.wav"/>
            </a:hlinkClick>
            <a:extLst>
              <a:ext uri="{FF2B5EF4-FFF2-40B4-BE49-F238E27FC236}">
                <a16:creationId xmlns:a16="http://schemas.microsoft.com/office/drawing/2014/main" id="{516B0A1C-5357-4371-B79C-C26CBDB56812}"/>
              </a:ext>
            </a:extLst>
          </p:cNvPr>
          <p:cNvSpPr txBox="1"/>
          <p:nvPr/>
        </p:nvSpPr>
        <p:spPr>
          <a:xfrm>
            <a:off x="202890" y="123991"/>
            <a:ext cx="6401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Escucha y completa los espacios.</a:t>
            </a:r>
            <a:endParaRPr lang="en-GB" sz="2800" b="1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7E73192-EA89-4AE0-9F10-D9591F9DEE7F}"/>
              </a:ext>
            </a:extLst>
          </p:cNvPr>
          <p:cNvSpPr txBox="1"/>
          <p:nvPr/>
        </p:nvSpPr>
        <p:spPr>
          <a:xfrm>
            <a:off x="3188341" y="1353778"/>
            <a:ext cx="11037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1D9A78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9A4C8F-04CE-4ACC-B706-AF1AF33DFB9B}"/>
              </a:ext>
            </a:extLst>
          </p:cNvPr>
          <p:cNvSpPr txBox="1"/>
          <p:nvPr/>
        </p:nvSpPr>
        <p:spPr>
          <a:xfrm>
            <a:off x="3282264" y="1749346"/>
            <a:ext cx="20195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rgbClr val="1D9A78"/>
                </a:solidFill>
                <a:latin typeface="Century Gothic" panose="020B0502020202020204" pitchFamily="34" charset="0"/>
              </a:rPr>
              <a:t>trece</a:t>
            </a:r>
            <a:r>
              <a:rPr lang="en-GB" sz="2600" b="1" dirty="0">
                <a:solidFill>
                  <a:srgbClr val="1D9A78"/>
                </a:solidFill>
                <a:latin typeface="Century Gothic" panose="020B0502020202020204" pitchFamily="34" charset="0"/>
              </a:rPr>
              <a:t> (13)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077EF8F-B28C-4614-9EC7-16756535DE5E}"/>
              </a:ext>
            </a:extLst>
          </p:cNvPr>
          <p:cNvSpPr txBox="1"/>
          <p:nvPr/>
        </p:nvSpPr>
        <p:spPr>
          <a:xfrm>
            <a:off x="5305920" y="2124226"/>
            <a:ext cx="15093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rgbClr val="1D9A78"/>
                </a:solidFill>
                <a:latin typeface="Century Gothic" panose="020B0502020202020204" pitchFamily="34" charset="0"/>
              </a:rPr>
              <a:t>siete</a:t>
            </a:r>
            <a:r>
              <a:rPr lang="en-GB" sz="2600" b="1" dirty="0">
                <a:solidFill>
                  <a:srgbClr val="1D9A78"/>
                </a:solidFill>
                <a:latin typeface="Century Gothic" panose="020B0502020202020204" pitchFamily="34" charset="0"/>
              </a:rPr>
              <a:t> (7)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3C9BABA-2EDE-42B6-AB75-7AE801F8C84F}"/>
              </a:ext>
            </a:extLst>
          </p:cNvPr>
          <p:cNvSpPr txBox="1"/>
          <p:nvPr/>
        </p:nvSpPr>
        <p:spPr>
          <a:xfrm>
            <a:off x="6956401" y="2546589"/>
            <a:ext cx="7695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1D9A78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5546248-7C75-4254-BB03-C9D12CF780E6}"/>
              </a:ext>
            </a:extLst>
          </p:cNvPr>
          <p:cNvSpPr txBox="1"/>
          <p:nvPr/>
        </p:nvSpPr>
        <p:spPr>
          <a:xfrm>
            <a:off x="3161047" y="2928371"/>
            <a:ext cx="20063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1D9A78"/>
                </a:solidFill>
                <a:latin typeface="Century Gothic" panose="020B0502020202020204" pitchFamily="34" charset="0"/>
              </a:rPr>
              <a:t>caballos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606C3BF-DF45-4760-B205-5A301A018AB7}"/>
              </a:ext>
            </a:extLst>
          </p:cNvPr>
          <p:cNvSpPr txBox="1"/>
          <p:nvPr/>
        </p:nvSpPr>
        <p:spPr>
          <a:xfrm>
            <a:off x="3740197" y="3319864"/>
            <a:ext cx="20195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rgbClr val="1D9A78"/>
                </a:solidFill>
                <a:latin typeface="Century Gothic" panose="020B0502020202020204" pitchFamily="34" charset="0"/>
              </a:rPr>
              <a:t>pequeños</a:t>
            </a:r>
            <a:endParaRPr lang="en-GB" sz="2600" b="1" dirty="0">
              <a:solidFill>
                <a:srgbClr val="1D9A78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DD141C5-1058-4197-8701-D076AFBAB27F}"/>
              </a:ext>
            </a:extLst>
          </p:cNvPr>
          <p:cNvSpPr txBox="1"/>
          <p:nvPr/>
        </p:nvSpPr>
        <p:spPr>
          <a:xfrm>
            <a:off x="3748937" y="3726778"/>
            <a:ext cx="988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1D9A78"/>
                </a:solidFill>
                <a:latin typeface="Century Gothic" panose="020B0502020202020204" pitchFamily="34" charset="0"/>
              </a:rPr>
              <a:t>lee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9460D9A-848B-46F5-A3AE-17885CC9193E}"/>
              </a:ext>
            </a:extLst>
          </p:cNvPr>
          <p:cNvSpPr txBox="1"/>
          <p:nvPr/>
        </p:nvSpPr>
        <p:spPr>
          <a:xfrm>
            <a:off x="6869150" y="3726650"/>
            <a:ext cx="988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rgbClr val="1D9A78"/>
                </a:solidFill>
                <a:latin typeface="Century Gothic" panose="020B0502020202020204" pitchFamily="34" charset="0"/>
              </a:rPr>
              <a:t>niña</a:t>
            </a:r>
            <a:endParaRPr lang="en-GB" sz="2600" b="1" dirty="0">
              <a:solidFill>
                <a:srgbClr val="1D9A78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7BA3C51-A19C-4088-8048-8BC4ECDCAA6A}"/>
              </a:ext>
            </a:extLst>
          </p:cNvPr>
          <p:cNvSpPr txBox="1"/>
          <p:nvPr/>
        </p:nvSpPr>
        <p:spPr>
          <a:xfrm>
            <a:off x="7755836" y="-489"/>
            <a:ext cx="2505764" cy="1015663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estatua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statue</a:t>
            </a:r>
          </a:p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all (of)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típico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typical</a:t>
            </a:r>
            <a:endParaRPr lang="en-GB" sz="2000" dirty="0"/>
          </a:p>
        </p:txBody>
      </p:sp>
      <p:sp>
        <p:nvSpPr>
          <p:cNvPr id="3" name="Action Button: Blank 2">
            <a:hlinkClick r:id="" action="ppaction://noaction" highlightClick="1">
              <a:snd r:embed="rId11" name="7_1.wav"/>
            </a:hlinkClick>
            <a:extLst>
              <a:ext uri="{FF2B5EF4-FFF2-40B4-BE49-F238E27FC236}">
                <a16:creationId xmlns:a16="http://schemas.microsoft.com/office/drawing/2014/main" id="{46347500-92FA-4CC7-865C-F95BDB321B16}"/>
              </a:ext>
            </a:extLst>
          </p:cNvPr>
          <p:cNvSpPr/>
          <p:nvPr/>
        </p:nvSpPr>
        <p:spPr>
          <a:xfrm>
            <a:off x="202890" y="1328147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12" name="7_2.wav"/>
            </a:hlinkClick>
            <a:extLst>
              <a:ext uri="{FF2B5EF4-FFF2-40B4-BE49-F238E27FC236}">
                <a16:creationId xmlns:a16="http://schemas.microsoft.com/office/drawing/2014/main" id="{85727107-B7CB-4704-BBC8-DDF8FD026598}"/>
              </a:ext>
            </a:extLst>
          </p:cNvPr>
          <p:cNvSpPr/>
          <p:nvPr/>
        </p:nvSpPr>
        <p:spPr>
          <a:xfrm>
            <a:off x="202890" y="1786770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5" name="Action Button: Blank 34">
            <a:hlinkClick r:id="" action="ppaction://noaction" highlightClick="1">
              <a:snd r:embed="rId13" name="7_3.wav"/>
            </a:hlinkClick>
            <a:extLst>
              <a:ext uri="{FF2B5EF4-FFF2-40B4-BE49-F238E27FC236}">
                <a16:creationId xmlns:a16="http://schemas.microsoft.com/office/drawing/2014/main" id="{7D9B886B-057E-4325-836F-BE09985B33F9}"/>
              </a:ext>
            </a:extLst>
          </p:cNvPr>
          <p:cNvSpPr/>
          <p:nvPr/>
        </p:nvSpPr>
        <p:spPr>
          <a:xfrm>
            <a:off x="202890" y="2242638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6" name="Action Button: Blank 35">
            <a:hlinkClick r:id="" action="ppaction://noaction" highlightClick="1">
              <a:snd r:embed="rId14" name="7_4.wav"/>
            </a:hlinkClick>
            <a:extLst>
              <a:ext uri="{FF2B5EF4-FFF2-40B4-BE49-F238E27FC236}">
                <a16:creationId xmlns:a16="http://schemas.microsoft.com/office/drawing/2014/main" id="{E5B3BF76-F345-4506-95DD-8E6713D02DD4}"/>
              </a:ext>
            </a:extLst>
          </p:cNvPr>
          <p:cNvSpPr/>
          <p:nvPr/>
        </p:nvSpPr>
        <p:spPr>
          <a:xfrm>
            <a:off x="202890" y="2701261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7" name="Action Button: Blank 36">
            <a:hlinkClick r:id="" action="ppaction://noaction" highlightClick="1">
              <a:snd r:embed="rId15" name="7_5.wav"/>
            </a:hlinkClick>
            <a:extLst>
              <a:ext uri="{FF2B5EF4-FFF2-40B4-BE49-F238E27FC236}">
                <a16:creationId xmlns:a16="http://schemas.microsoft.com/office/drawing/2014/main" id="{40B656E3-2232-43DA-84AA-05DA183DF6A7}"/>
              </a:ext>
            </a:extLst>
          </p:cNvPr>
          <p:cNvSpPr/>
          <p:nvPr/>
        </p:nvSpPr>
        <p:spPr>
          <a:xfrm>
            <a:off x="202890" y="3169949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16" name="7_6.wav"/>
            </a:hlinkClick>
            <a:extLst>
              <a:ext uri="{FF2B5EF4-FFF2-40B4-BE49-F238E27FC236}">
                <a16:creationId xmlns:a16="http://schemas.microsoft.com/office/drawing/2014/main" id="{4D8C351B-3F24-4CE6-9035-24E06E71E53F}"/>
              </a:ext>
            </a:extLst>
          </p:cNvPr>
          <p:cNvSpPr/>
          <p:nvPr/>
        </p:nvSpPr>
        <p:spPr>
          <a:xfrm>
            <a:off x="202890" y="3628572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17" name="7_7.wav"/>
            </a:hlinkClick>
            <a:extLst>
              <a:ext uri="{FF2B5EF4-FFF2-40B4-BE49-F238E27FC236}">
                <a16:creationId xmlns:a16="http://schemas.microsoft.com/office/drawing/2014/main" id="{DFD74ED2-92FD-41A9-944D-C09B7E8C3843}"/>
              </a:ext>
            </a:extLst>
          </p:cNvPr>
          <p:cNvSpPr/>
          <p:nvPr/>
        </p:nvSpPr>
        <p:spPr>
          <a:xfrm>
            <a:off x="202890" y="4084440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3161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2CE480-81FD-49D9-BD54-87CA73965A84}"/>
              </a:ext>
            </a:extLst>
          </p:cNvPr>
          <p:cNvSpPr/>
          <p:nvPr/>
        </p:nvSpPr>
        <p:spPr>
          <a:xfrm>
            <a:off x="103143" y="807251"/>
            <a:ext cx="1933322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95FD79-E98C-4DD0-AD8D-C6AF895D6AE9}"/>
              </a:ext>
            </a:extLst>
          </p:cNvPr>
          <p:cNvSpPr/>
          <p:nvPr/>
        </p:nvSpPr>
        <p:spPr>
          <a:xfrm>
            <a:off x="2133186" y="797720"/>
            <a:ext cx="1690135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city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D88D38-FF4D-40DA-879D-4AC2E3E71132}"/>
              </a:ext>
            </a:extLst>
          </p:cNvPr>
          <p:cNvSpPr/>
          <p:nvPr/>
        </p:nvSpPr>
        <p:spPr>
          <a:xfrm>
            <a:off x="106124" y="1165260"/>
            <a:ext cx="1933322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pequeños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49826E0-5873-4458-9F9A-04892A07BFAA}"/>
              </a:ext>
            </a:extLst>
          </p:cNvPr>
          <p:cNvSpPr/>
          <p:nvPr/>
        </p:nvSpPr>
        <p:spPr>
          <a:xfrm>
            <a:off x="2138491" y="1165260"/>
            <a:ext cx="171530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ciudad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BDC22A-8CBD-4EE9-B364-40526569E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6262" y="4109441"/>
            <a:ext cx="3333718" cy="2557888"/>
          </a:xfrm>
          <a:prstGeom prst="round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F5B050-D3A1-4EC8-8373-926D05B88B6F}"/>
              </a:ext>
            </a:extLst>
          </p:cNvPr>
          <p:cNvSpPr txBox="1"/>
          <p:nvPr/>
        </p:nvSpPr>
        <p:spPr>
          <a:xfrm>
            <a:off x="9484478" y="6415403"/>
            <a:ext cx="1836122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Mafalda</a:t>
            </a:r>
            <a:endParaRPr lang="en-GB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34C3C5F-C424-43EE-913B-CC8E8785686A}"/>
              </a:ext>
            </a:extLst>
          </p:cNvPr>
          <p:cNvSpPr/>
          <p:nvPr/>
        </p:nvSpPr>
        <p:spPr>
          <a:xfrm>
            <a:off x="3932122" y="807251"/>
            <a:ext cx="1703223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people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30A0241-52BE-4BB4-AA54-F874196C3F05}"/>
              </a:ext>
            </a:extLst>
          </p:cNvPr>
          <p:cNvSpPr/>
          <p:nvPr/>
        </p:nvSpPr>
        <p:spPr>
          <a:xfrm>
            <a:off x="3920043" y="1163781"/>
            <a:ext cx="171530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personas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6CE87BF-2DE7-40BB-9142-084BAF9F3F9A}"/>
              </a:ext>
            </a:extLst>
          </p:cNvPr>
          <p:cNvSpPr/>
          <p:nvPr/>
        </p:nvSpPr>
        <p:spPr>
          <a:xfrm>
            <a:off x="5768500" y="802791"/>
            <a:ext cx="1992749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 (p)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5A01DEA-1194-42D8-908F-92D679846F57}"/>
              </a:ext>
            </a:extLst>
          </p:cNvPr>
          <p:cNvSpPr/>
          <p:nvPr/>
        </p:nvSpPr>
        <p:spPr>
          <a:xfrm>
            <a:off x="5785101" y="1168852"/>
            <a:ext cx="1992749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B74904B-F654-4E93-9ECC-CEFFEABD2042}"/>
              </a:ext>
            </a:extLst>
          </p:cNvPr>
          <p:cNvSpPr/>
          <p:nvPr/>
        </p:nvSpPr>
        <p:spPr>
          <a:xfrm>
            <a:off x="7857970" y="797720"/>
            <a:ext cx="1737688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she reads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2747FD-D047-4689-B712-BD90791BB3A0}"/>
              </a:ext>
            </a:extLst>
          </p:cNvPr>
          <p:cNvSpPr/>
          <p:nvPr/>
        </p:nvSpPr>
        <p:spPr>
          <a:xfrm>
            <a:off x="7888442" y="1163781"/>
            <a:ext cx="1707215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8F3B185-51FE-4A5B-AED2-E53F865501AA}"/>
              </a:ext>
            </a:extLst>
          </p:cNvPr>
          <p:cNvSpPr/>
          <p:nvPr/>
        </p:nvSpPr>
        <p:spPr>
          <a:xfrm>
            <a:off x="282320" y="5582609"/>
            <a:ext cx="1565557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girl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3131CF-A270-4CF7-B3B7-DC78D718571F}"/>
              </a:ext>
            </a:extLst>
          </p:cNvPr>
          <p:cNvSpPr/>
          <p:nvPr/>
        </p:nvSpPr>
        <p:spPr>
          <a:xfrm>
            <a:off x="2373733" y="5361880"/>
            <a:ext cx="1348133" cy="71656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is/are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AC7C069-9398-4A31-AE51-9815A1D684B8}"/>
              </a:ext>
            </a:extLst>
          </p:cNvPr>
          <p:cNvSpPr/>
          <p:nvPr/>
        </p:nvSpPr>
        <p:spPr>
          <a:xfrm>
            <a:off x="282320" y="5940633"/>
            <a:ext cx="1565557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niña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860A268-BFFE-4CC1-BEC0-76FFC6FFD2FE}"/>
              </a:ext>
            </a:extLst>
          </p:cNvPr>
          <p:cNvSpPr/>
          <p:nvPr/>
        </p:nvSpPr>
        <p:spPr>
          <a:xfrm>
            <a:off x="2373733" y="6060280"/>
            <a:ext cx="134813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611D50B-2E0E-4B4C-8E52-13024F27C724}"/>
              </a:ext>
            </a:extLst>
          </p:cNvPr>
          <p:cNvSpPr/>
          <p:nvPr/>
        </p:nvSpPr>
        <p:spPr>
          <a:xfrm>
            <a:off x="3962425" y="5573093"/>
            <a:ext cx="1672920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typical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39F34FD-3990-4024-9A30-41B97B117834}"/>
              </a:ext>
            </a:extLst>
          </p:cNvPr>
          <p:cNvSpPr/>
          <p:nvPr/>
        </p:nvSpPr>
        <p:spPr>
          <a:xfrm>
            <a:off x="3962425" y="5939154"/>
            <a:ext cx="171530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típicos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68D5EA3-5933-401B-9244-0A0819204378}"/>
              </a:ext>
            </a:extLst>
          </p:cNvPr>
          <p:cNvSpPr/>
          <p:nvPr/>
        </p:nvSpPr>
        <p:spPr>
          <a:xfrm>
            <a:off x="5785101" y="5573093"/>
            <a:ext cx="1672920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North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A65803E-0808-4989-BF84-C1FD0C192B6C}"/>
              </a:ext>
            </a:extLst>
          </p:cNvPr>
          <p:cNvSpPr/>
          <p:nvPr/>
        </p:nvSpPr>
        <p:spPr>
          <a:xfrm>
            <a:off x="5768161" y="5940633"/>
            <a:ext cx="171530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norte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E4A8F858-D03C-4DE0-8AFD-73B505BB8E94}"/>
              </a:ext>
            </a:extLst>
          </p:cNvPr>
          <p:cNvSpPr/>
          <p:nvPr/>
        </p:nvSpPr>
        <p:spPr>
          <a:xfrm>
            <a:off x="9015585" y="1840289"/>
            <a:ext cx="3085174" cy="1743909"/>
          </a:xfrm>
          <a:prstGeom prst="wedgeRoundRectCallout">
            <a:avLst>
              <a:gd name="adj1" fmla="val 3669"/>
              <a:gd name="adj2" fmla="val 8861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Mafalda es un </a:t>
            </a:r>
            <a:r>
              <a:rPr lang="es-ES_tradnl" sz="22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personaje*</a:t>
            </a:r>
            <a:r>
              <a:rPr lang="es-ES_tradnl" sz="2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en un cómic muy famoso en Argentina.</a:t>
            </a:r>
            <a:endParaRPr lang="en-GB" sz="2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3A1A0A-03D0-4E5B-9E26-D2C62CFC176D}"/>
              </a:ext>
            </a:extLst>
          </p:cNvPr>
          <p:cNvSpPr txBox="1"/>
          <p:nvPr/>
        </p:nvSpPr>
        <p:spPr>
          <a:xfrm>
            <a:off x="7232624" y="229965"/>
            <a:ext cx="3266440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personaje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character</a:t>
            </a:r>
            <a:endParaRPr lang="en-GB" sz="20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FB9443-2663-4147-A294-70A8A3F7B59C}"/>
              </a:ext>
            </a:extLst>
          </p:cNvPr>
          <p:cNvSpPr/>
          <p:nvPr/>
        </p:nvSpPr>
        <p:spPr>
          <a:xfrm>
            <a:off x="76116" y="1820337"/>
            <a:ext cx="918149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Oviedo,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[E]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______ estatuas* por toda* la ciudad. En las fotos hay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[1]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_________ estatuas en total. En la imagen número uno hay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[2]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________ personas. Las estatuas en la imagen número tres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[3]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 dos </a:t>
            </a:r>
            <a:r>
              <a:rPr lang="es-ES_tradnl" sz="2600" i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asturcones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[4]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_________ típicos de Asturias. Los caballos en Asturias son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[5]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___________. La chica en la imagen número cuatro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[6]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 un libro y la 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[6] </a:t>
            </a:r>
            <a:r>
              <a:rPr lang="es-ES_tradnl" sz="26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 en la imagen número seis es Mafalda</a:t>
            </a:r>
            <a:r>
              <a:rPr lang="es-ES_tradnl" sz="26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</a:t>
            </a:r>
            <a:endParaRPr lang="en-GB" sz="26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13BB8E-7DFD-49F3-B8C9-A1C1FEFAAEB1}"/>
              </a:ext>
            </a:extLst>
          </p:cNvPr>
          <p:cNvSpPr txBox="1"/>
          <p:nvPr/>
        </p:nvSpPr>
        <p:spPr>
          <a:xfrm>
            <a:off x="2549284" y="1800248"/>
            <a:ext cx="11037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1D9A78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69DD10-8348-4DF8-9CC6-F53A828E8678}"/>
              </a:ext>
            </a:extLst>
          </p:cNvPr>
          <p:cNvSpPr txBox="1"/>
          <p:nvPr/>
        </p:nvSpPr>
        <p:spPr>
          <a:xfrm>
            <a:off x="2643207" y="2195816"/>
            <a:ext cx="20195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rgbClr val="1D9A78"/>
                </a:solidFill>
                <a:latin typeface="Century Gothic" panose="020B0502020202020204" pitchFamily="34" charset="0"/>
              </a:rPr>
              <a:t>trece</a:t>
            </a:r>
            <a:r>
              <a:rPr lang="en-GB" sz="2600" b="1" dirty="0">
                <a:solidFill>
                  <a:srgbClr val="1D9A78"/>
                </a:solidFill>
                <a:latin typeface="Century Gothic" panose="020B0502020202020204" pitchFamily="34" charset="0"/>
              </a:rPr>
              <a:t> (13)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F049B44-2ADC-492B-8E6F-CA1B411C97E6}"/>
              </a:ext>
            </a:extLst>
          </p:cNvPr>
          <p:cNvSpPr txBox="1"/>
          <p:nvPr/>
        </p:nvSpPr>
        <p:spPr>
          <a:xfrm>
            <a:off x="4666863" y="2570696"/>
            <a:ext cx="15093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rgbClr val="1D9A78"/>
                </a:solidFill>
                <a:latin typeface="Century Gothic" panose="020B0502020202020204" pitchFamily="34" charset="0"/>
              </a:rPr>
              <a:t>siete</a:t>
            </a:r>
            <a:r>
              <a:rPr lang="en-GB" sz="2600" b="1" dirty="0">
                <a:solidFill>
                  <a:srgbClr val="1D9A78"/>
                </a:solidFill>
                <a:latin typeface="Century Gothic" panose="020B0502020202020204" pitchFamily="34" charset="0"/>
              </a:rPr>
              <a:t> (7)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BCD4EC-07D8-4FA2-98A4-6003B56E5B6A}"/>
              </a:ext>
            </a:extLst>
          </p:cNvPr>
          <p:cNvSpPr txBox="1"/>
          <p:nvPr/>
        </p:nvSpPr>
        <p:spPr>
          <a:xfrm>
            <a:off x="6317344" y="2993059"/>
            <a:ext cx="7695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1D9A78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D97F0A-691C-44E3-A141-A76CA17358CA}"/>
              </a:ext>
            </a:extLst>
          </p:cNvPr>
          <p:cNvSpPr txBox="1"/>
          <p:nvPr/>
        </p:nvSpPr>
        <p:spPr>
          <a:xfrm>
            <a:off x="2521990" y="3374841"/>
            <a:ext cx="20063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1D9A78"/>
                </a:solidFill>
                <a:latin typeface="Century Gothic" panose="020B0502020202020204" pitchFamily="34" charset="0"/>
              </a:rPr>
              <a:t>caballos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E0AD1C5-0B11-4504-B5B7-4DDAB2D12D88}"/>
              </a:ext>
            </a:extLst>
          </p:cNvPr>
          <p:cNvSpPr txBox="1"/>
          <p:nvPr/>
        </p:nvSpPr>
        <p:spPr>
          <a:xfrm>
            <a:off x="3101140" y="3766334"/>
            <a:ext cx="20195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rgbClr val="1D9A78"/>
                </a:solidFill>
                <a:latin typeface="Century Gothic" panose="020B0502020202020204" pitchFamily="34" charset="0"/>
              </a:rPr>
              <a:t>pequeños</a:t>
            </a:r>
            <a:endParaRPr lang="en-GB" sz="2600" b="1" dirty="0">
              <a:solidFill>
                <a:srgbClr val="1D9A78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F0732A-6947-4E97-ADB5-89784837D0F0}"/>
              </a:ext>
            </a:extLst>
          </p:cNvPr>
          <p:cNvSpPr txBox="1"/>
          <p:nvPr/>
        </p:nvSpPr>
        <p:spPr>
          <a:xfrm>
            <a:off x="3109880" y="4173248"/>
            <a:ext cx="988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1D9A78"/>
                </a:solidFill>
                <a:latin typeface="Century Gothic" panose="020B0502020202020204" pitchFamily="34" charset="0"/>
              </a:rPr>
              <a:t>lee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11704F4-779D-4588-8777-8A23AA109587}"/>
              </a:ext>
            </a:extLst>
          </p:cNvPr>
          <p:cNvSpPr txBox="1"/>
          <p:nvPr/>
        </p:nvSpPr>
        <p:spPr>
          <a:xfrm>
            <a:off x="6230093" y="4173120"/>
            <a:ext cx="988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rgbClr val="1D9A78"/>
                </a:solidFill>
                <a:latin typeface="Century Gothic" panose="020B0502020202020204" pitchFamily="34" charset="0"/>
              </a:rPr>
              <a:t>niña</a:t>
            </a:r>
            <a:endParaRPr lang="en-GB" sz="2600" b="1" dirty="0">
              <a:solidFill>
                <a:srgbClr val="1D9A78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hlinkClick r:id="" action="ppaction://noaction">
              <a:snd r:embed="rId9" name="8_0.wav"/>
            </a:hlinkClick>
            <a:extLst>
              <a:ext uri="{FF2B5EF4-FFF2-40B4-BE49-F238E27FC236}">
                <a16:creationId xmlns:a16="http://schemas.microsoft.com/office/drawing/2014/main" id="{073F7AF1-96BA-4FFD-A7BC-A10093CD1DFC}"/>
              </a:ext>
            </a:extLst>
          </p:cNvPr>
          <p:cNvSpPr txBox="1"/>
          <p:nvPr/>
        </p:nvSpPr>
        <p:spPr>
          <a:xfrm>
            <a:off x="202890" y="123991"/>
            <a:ext cx="6401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Identifica el vocabulario.</a:t>
            </a:r>
            <a:endParaRPr lang="en-GB" sz="2800" b="1" dirty="0"/>
          </a:p>
        </p:txBody>
      </p:sp>
      <p:pic>
        <p:nvPicPr>
          <p:cNvPr id="3" name="8_1">
            <a:hlinkClick r:id="" action="ppaction://media"/>
            <a:extLst>
              <a:ext uri="{FF2B5EF4-FFF2-40B4-BE49-F238E27FC236}">
                <a16:creationId xmlns:a16="http://schemas.microsoft.com/office/drawing/2014/main" id="{3B26A22F-D9D5-4377-9E0F-3E8F5A5A6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59259" y="114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4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22" grpId="0" animBg="1"/>
      <p:bldP spid="25" grpId="0" animBg="1"/>
      <p:bldP spid="27" grpId="0" animBg="1"/>
      <p:bldP spid="30" grpId="0" animBg="1"/>
      <p:bldP spid="31" grpId="0" animBg="1"/>
      <p:bldP spid="33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3275</TotalTime>
  <Words>3260</Words>
  <Application>Microsoft Office PowerPoint</Application>
  <PresentationFormat>Widescreen</PresentationFormat>
  <Paragraphs>429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Saying where you are going and what there is there</vt:lpstr>
      <vt:lpstr>pronunciar</vt:lpstr>
      <vt:lpstr>pronunciar</vt:lpstr>
      <vt:lpstr>Leer y hablar</vt:lpstr>
      <vt:lpstr>leer</vt:lpstr>
      <vt:lpstr>Hay</vt:lpstr>
      <vt:lpstr>escuchar</vt:lpstr>
      <vt:lpstr>leer</vt:lpstr>
      <vt:lpstr>Adjectives following the noun</vt:lpstr>
      <vt:lpstr>leer</vt:lpstr>
      <vt:lpstr>leer</vt:lpstr>
      <vt:lpstr>leer</vt:lpstr>
      <vt:lpstr>leer</vt:lpstr>
      <vt:lpstr>Using the negative ‘no’</vt:lpstr>
      <vt:lpstr>leer</vt:lpstr>
      <vt:lpstr>leer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45</cp:revision>
  <dcterms:created xsi:type="dcterms:W3CDTF">2022-01-14T09:06:54Z</dcterms:created>
  <dcterms:modified xsi:type="dcterms:W3CDTF">2022-02-18T16:13:54Z</dcterms:modified>
</cp:coreProperties>
</file>