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86" r:id="rId2"/>
    <p:sldId id="477" r:id="rId3"/>
    <p:sldId id="766" r:id="rId4"/>
    <p:sldId id="807" r:id="rId5"/>
    <p:sldId id="799" r:id="rId6"/>
    <p:sldId id="805" r:id="rId7"/>
    <p:sldId id="815" r:id="rId8"/>
    <p:sldId id="816" r:id="rId9"/>
    <p:sldId id="817" r:id="rId10"/>
    <p:sldId id="490" r:id="rId11"/>
    <p:sldId id="813" r:id="rId12"/>
    <p:sldId id="768" r:id="rId13"/>
    <p:sldId id="804" r:id="rId14"/>
    <p:sldId id="806" r:id="rId15"/>
    <p:sldId id="507" r:id="rId16"/>
    <p:sldId id="808" r:id="rId17"/>
    <p:sldId id="811" r:id="rId18"/>
    <p:sldId id="802" r:id="rId19"/>
    <p:sldId id="812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0066"/>
    <a:srgbClr val="D0EBB3"/>
    <a:srgbClr val="1D9A78"/>
    <a:srgbClr val="CBF5EA"/>
    <a:srgbClr val="85CFE1"/>
    <a:srgbClr val="22A7CC"/>
    <a:srgbClr val="996633"/>
    <a:srgbClr val="A5471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243" autoAdjust="0"/>
    <p:restoredTop sz="69330" autoAdjust="0"/>
  </p:normalViewPr>
  <p:slideViewPr>
    <p:cSldViewPr snapToGrid="0">
      <p:cViewPr varScale="1">
        <p:scale>
          <a:sx n="75" d="100"/>
          <a:sy n="75" d="100"/>
        </p:scale>
        <p:origin x="26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[n] and [ñ]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hay [13] dos [64] tres [134] cuatro [241] cinco [284] seis [438] siete [603] ocho [641] nueve [991] diez [449] once [1701] doce [1138]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catorce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[2411]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[1215]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dieciséis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[3373] diecisiete [3400] dieciocho [2730] diecinueve [4232]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[819/425] veintidós, veintitrés, veinticuatro, veinticinco, veintiséis, veintisiete, veintiocho, veintinueve,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 y uno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[830/4/425]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[1197]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recreo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</a:t>
            </a:r>
          </a:p>
          <a:p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aprender [428] beber [1085] comer [37] correr [343] hacer [26] leer [209] chocolate [3408] semana [301] a menudo [958] a veces [vez 59] siempre [96]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tenemos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botella [1878]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espacio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[451] foto [882] gato [1728]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[4437]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[2978] lápiz [3740] mesa [187]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[1072] perro [888] regla [1380] ventana [725] excelente [1546] aquí [130] de12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debajo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[1366]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[2044]  en2 [6]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*none of these is words is new in this lesson; bold text indicates the new words for Azul.</a:t>
            </a: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Badajoz geographically on a map and introduce its carnival.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Click to present the new information.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Elicit English meanings from pupils, orally.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3. Click for callouts about uses of SER.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carnaval [4114] famoso [997]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vestido [1697]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https://www.flickr.com/photos/pacovila/ - https://www.flickr.com/photos/pacovila/3308276017, CC BY-SA 2.0, https://commons.wikimedia.org/w/index.php?curid=44283932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[2/4]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936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30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 of the </a:t>
            </a:r>
            <a:r>
              <a:rPr lang="en-GB" baseline="0" dirty="0"/>
              <a:t>English meaning in each of the example sentences.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(four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https://www.flickr.com/photos/pacovila/ - https://www.flickr.com/photos/pacovila/3308276017, CC BY-SA 2.0, https://commons.wikimedia.org/w/index.php?curid=44283932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45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5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6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55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[n] [ñ] with some previously taught vocabulary &amp; unknown word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[173] ñu [&gt;5000] secreto [1490] suena (sonar) [949] sueño [460]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correct pronunciation of 13 numbers between 1-31.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Spanish and ensures pupil understanding.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(1-31).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 (60 seconds)</a:t>
            </a:r>
          </a:p>
          <a:p>
            <a:pPr>
              <a:buAutoNum type="arabicPeriod"/>
            </a:pPr>
            <a:r>
              <a:rPr lang="en-GB" b="0" dirty="0"/>
              <a:t> To bring up answers, </a:t>
            </a:r>
            <a:r>
              <a:rPr lang="en-GB" dirty="0"/>
              <a:t>each number / word disappears on click, and the correct answer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50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Oviedo geographically on a map of Spain and provide an introduction into the context for this lesson.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Read the sentences aloud with pupils.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Ensure their understanding.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Picture attribution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Mutxamel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subido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 por </a:t>
            </a: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Rastrojo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 (D•ES), CC BY-SA 4.0 via Wikimedia Commons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 [581] región [545]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="1" baseline="0" dirty="0"/>
              <a:t>Information source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baseline="0" dirty="0"/>
              <a:t>https://www.lavozdeasturias.es/noticia/oviedo/2019/08/21/parque-grande-oviedo/00031566388383218102608.htm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196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transcription of previously taught vocabulary; to introduce pupils to a city in Spain.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  <a:br>
              <a:rPr lang="en-US" b="1" baseline="0" dirty="0"/>
            </a:br>
            <a:r>
              <a:rPr lang="en-US" b="0" baseline="0" dirty="0"/>
              <a:t>1. Explain that pupils are going to learn a bit more about Oviedo.</a:t>
            </a:r>
            <a:br>
              <a:rPr lang="en-US" b="0" baseline="0" dirty="0"/>
            </a:br>
            <a:r>
              <a:rPr lang="en-US" b="0" baseline="0" dirty="0"/>
              <a:t>2. They number E, 1-7 in their books.</a:t>
            </a:r>
            <a:br>
              <a:rPr lang="en-US" b="0" baseline="0" dirty="0"/>
            </a:br>
            <a:r>
              <a:rPr lang="en-US" b="0" baseline="0" dirty="0"/>
              <a:t>3. Click to listen to the example.  Allow pupils time to write the missing word.</a:t>
            </a:r>
          </a:p>
          <a:p>
            <a:pPr marL="0" indent="0">
              <a:buNone/>
            </a:pPr>
            <a:r>
              <a:rPr lang="en-US" b="0" baseline="0" dirty="0"/>
              <a:t>4. Click to reveal and check the answer.</a:t>
            </a:r>
          </a:p>
          <a:p>
            <a:pPr marL="0" indent="0">
              <a:buNone/>
            </a:pPr>
            <a:r>
              <a:rPr lang="en-US" b="0" baseline="0" dirty="0"/>
              <a:t>5. Continue with items 1-7, and check answers.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estatuas* por toda* la ciudad.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fotos hay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trece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estatuas en total.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 imagen número uno hay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siete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personas.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 estatuas en la imagen número tres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dos </a:t>
            </a:r>
            <a:r>
              <a:rPr lang="es-ES_tradnl" sz="120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caballos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típicos de Asturias.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Los caballos en Asturias son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pequeños.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 chica en la imagen número cuatro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 libro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 la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niña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 imagen número seis es </a:t>
            </a: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Mafalda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  <a:endParaRPr lang="en-GB" sz="1200" dirty="0"/>
          </a:p>
          <a:p>
            <a:pPr marL="0" indent="0">
              <a:buNone/>
            </a:pPr>
            <a:endParaRPr lang="en-US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https://www.rutasporespana.es/blog/2019/07/ruta-por-las-esculturas-de-oviedo/#:~:text=Recorrer%20las%20m%C3%A1s%20de%20cien,la%20plaza%20de%20la%20Catedral. </a:t>
            </a:r>
          </a:p>
          <a:p>
            <a:pPr marL="0" indent="0">
              <a:buNone/>
            </a:pPr>
            <a:r>
              <a:rPr lang="en-GB" b="0" dirty="0"/>
              <a:t>Many thanks to José, Adrián and Alicia. 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estatua [3016] todo [472] total [840] típico [1934]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97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within a longer text.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nine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‘small?’ ‘</a:t>
            </a:r>
            <a:r>
              <a:rPr lang="en-US" b="0" baseline="0" dirty="0" err="1"/>
              <a:t>pequeños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Further questions can be asked to draw out linguistic and content knowledge of the text, as appropriate:  for example, ‘¿por 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pequeños</a:t>
            </a:r>
            <a:r>
              <a:rPr lang="en-US" b="0" baseline="0" dirty="0">
                <a:sym typeface="Wingdings" panose="05000000000000000000" pitchFamily="2" charset="2"/>
              </a:rPr>
              <a:t> y no </a:t>
            </a:r>
            <a:r>
              <a:rPr lang="en-US" b="0" baseline="0" dirty="0" err="1">
                <a:sym typeface="Wingdings" panose="05000000000000000000" pitchFamily="2" charset="2"/>
              </a:rPr>
              <a:t>pequeño</a:t>
            </a:r>
            <a:r>
              <a:rPr lang="en-US" b="0" baseline="0" dirty="0">
                <a:sym typeface="Wingdings" panose="05000000000000000000" pitchFamily="2" charset="2"/>
              </a:rPr>
              <a:t>?, 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0" baseline="0" dirty="0">
                <a:sym typeface="Wingdings" panose="05000000000000000000" pitchFamily="2" charset="2"/>
              </a:rPr>
              <a:t>‘¿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animales</a:t>
            </a:r>
            <a:r>
              <a:rPr lang="en-US" b="0" baseline="0" dirty="0">
                <a:sym typeface="Wingdings" panose="05000000000000000000" pitchFamily="2" charset="2"/>
              </a:rPr>
              <a:t> son </a:t>
            </a:r>
            <a:r>
              <a:rPr lang="en-US" b="0" baseline="0" dirty="0" err="1">
                <a:sym typeface="Wingdings" panose="05000000000000000000" pitchFamily="2" charset="2"/>
              </a:rPr>
              <a:t>pequeños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en</a:t>
            </a:r>
            <a:r>
              <a:rPr lang="en-US" b="0" baseline="0" dirty="0">
                <a:sym typeface="Wingdings" panose="05000000000000000000" pitchFamily="2" charset="2"/>
              </a:rPr>
              <a:t> el </a:t>
            </a:r>
            <a:r>
              <a:rPr lang="en-US" b="0" baseline="0" dirty="0" err="1">
                <a:sym typeface="Wingdings" panose="05000000000000000000" pitchFamily="2" charset="2"/>
              </a:rPr>
              <a:t>texto</a:t>
            </a:r>
            <a:r>
              <a:rPr lang="en-US" b="0" baseline="0" dirty="0">
                <a:sym typeface="Wingdings" panose="05000000000000000000" pitchFamily="2" charset="2"/>
              </a:rPr>
              <a:t>?  etc.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Ask pupils to identify any plural nouns in the text (</a:t>
            </a:r>
            <a:r>
              <a:rPr lang="en-US" b="0" baseline="0" dirty="0" err="1">
                <a:sym typeface="Wingdings" panose="05000000000000000000" pitchFamily="2" charset="2"/>
              </a:rPr>
              <a:t>estatuas</a:t>
            </a:r>
            <a:r>
              <a:rPr lang="en-US" b="0" baseline="0" dirty="0">
                <a:sym typeface="Wingdings" panose="05000000000000000000" pitchFamily="2" charset="2"/>
              </a:rPr>
              <a:t>, </a:t>
            </a:r>
            <a:r>
              <a:rPr lang="en-US" b="0" baseline="0" dirty="0" err="1">
                <a:sym typeface="Wingdings" panose="05000000000000000000" pitchFamily="2" charset="2"/>
              </a:rPr>
              <a:t>fotos</a:t>
            </a:r>
            <a:r>
              <a:rPr lang="en-US" b="0" baseline="0" dirty="0">
                <a:sym typeface="Wingdings" panose="05000000000000000000" pitchFamily="2" charset="2"/>
              </a:rPr>
              <a:t>, personas, </a:t>
            </a:r>
            <a:r>
              <a:rPr lang="en-US" b="0" i="1" baseline="0" dirty="0" err="1">
                <a:sym typeface="Wingdings" panose="05000000000000000000" pitchFamily="2" charset="2"/>
              </a:rPr>
              <a:t>asturcones</a:t>
            </a:r>
            <a:r>
              <a:rPr lang="en-US" b="0" baseline="0" dirty="0">
                <a:sym typeface="Wingdings" panose="05000000000000000000" pitchFamily="2" charset="2"/>
              </a:rPr>
              <a:t>, caballos)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text, and a variety of words that were taught some time ago.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hay estatuas* por toda* la ciudad. En las fotos hay trece estatuas en total. En la imagen número uno hay siete personas. Las estatuas en la imagen número tres son dos </a:t>
            </a:r>
            <a:r>
              <a:rPr lang="es-ES_tradnl" sz="1200" b="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caballos típicos de Asturias. Los caballos en Asturias son pequeños. La chica en la imagen número cuatro lee un libro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 la niña en la imagen número seis es Mafalda. </a:t>
            </a:r>
            <a:endParaRPr lang="en-GB" sz="1200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https://www.rutasporespana.es/blog/2019/07/ruta-por-las-esculturas-de-oviedo/#:~:text=Recorrer%20las%20m%C3%A1s%20de%20cien,la%20plaza%20de%20la%20Catedral. </a:t>
            </a:r>
          </a:p>
          <a:p>
            <a:pPr marL="0" indent="0">
              <a:buNone/>
            </a:pPr>
            <a:r>
              <a:rPr lang="en-GB" b="0" dirty="0"/>
              <a:t>Many thanks to José, Adrián and Alicia. 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estatua [3016] todo [472] total [840] típico [1934]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049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post-nominal adjective agreement.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1 flags up the gender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2 reminds students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4.wav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audio" Target="../media/audio2.wav"/><Relationship Id="rId5" Type="http://schemas.openxmlformats.org/officeDocument/2006/relationships/image" Target="../media/image36.png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audio" Target="../media/audio9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55983" y="98438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984586" y="1765035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sombrero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-319928" y="2410402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3504146" y="1763719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pelota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2846650" y="2441046"/>
            <a:ext cx="622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5D440-6896-4B86-99C4-20E2AF378630}"/>
              </a:ext>
            </a:extLst>
          </p:cNvPr>
          <p:cNvSpPr txBox="1"/>
          <p:nvPr/>
        </p:nvSpPr>
        <p:spPr>
          <a:xfrm>
            <a:off x="486859" y="475420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DCA7-3D30-4B01-A81E-029CDE69FCD6}"/>
              </a:ext>
            </a:extLst>
          </p:cNvPr>
          <p:cNvSpPr txBox="1"/>
          <p:nvPr/>
        </p:nvSpPr>
        <p:spPr>
          <a:xfrm>
            <a:off x="487304" y="525145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930" y="234743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9075" y="234110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163" y="51584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DE2B86-572C-4D71-BD4E-9FABBF6E310A}"/>
              </a:ext>
            </a:extLst>
          </p:cNvPr>
          <p:cNvSpPr txBox="1"/>
          <p:nvPr/>
        </p:nvSpPr>
        <p:spPr>
          <a:xfrm>
            <a:off x="5687147" y="476358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74" name="Picture 6" descr="Sombrero De Santa, Navidad, Sombrero">
            <a:extLst>
              <a:ext uri="{FF2B5EF4-FFF2-40B4-BE49-F238E27FC236}">
                <a16:creationId xmlns:a16="http://schemas.microsoft.com/office/drawing/2014/main" id="{BAB901E4-DFF1-438A-8FA2-7575A6E2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55" y="1570543"/>
            <a:ext cx="894023" cy="7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ricket Ball, Cricket, Ball, Sports">
            <a:extLst>
              <a:ext uri="{FF2B5EF4-FFF2-40B4-BE49-F238E27FC236}">
                <a16:creationId xmlns:a16="http://schemas.microsoft.com/office/drawing/2014/main" id="{81E638A6-3527-427D-8BA3-DB18B885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98" y="1666783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25D59E-B7E2-4369-8C1E-A2C33D1A863A}"/>
              </a:ext>
            </a:extLst>
          </p:cNvPr>
          <p:cNvSpPr txBox="1"/>
          <p:nvPr/>
        </p:nvSpPr>
        <p:spPr>
          <a:xfrm>
            <a:off x="-1" y="3628472"/>
            <a:ext cx="858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s’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after‘</a:t>
            </a:r>
            <a:r>
              <a:rPr lang="en-GB" sz="28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676A8C-7ABD-46F9-B748-133E18203CF0}"/>
              </a:ext>
            </a:extLst>
          </p:cNvPr>
          <p:cNvSpPr txBox="1"/>
          <p:nvPr/>
        </p:nvSpPr>
        <p:spPr>
          <a:xfrm>
            <a:off x="6014840" y="5183666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EEE4E888-0D52-4AE6-8548-6E9D48DF88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1699" y="509062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8" descr="Cricket Ball, Cricket, Ball, Sports">
            <a:extLst>
              <a:ext uri="{FF2B5EF4-FFF2-40B4-BE49-F238E27FC236}">
                <a16:creationId xmlns:a16="http://schemas.microsoft.com/office/drawing/2014/main" id="{68FD48C6-D2B8-404A-A32B-B0D238CA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37" y="4706844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F6C52D-5FDD-4528-A1B5-A2BDEAFE0563}"/>
              </a:ext>
            </a:extLst>
          </p:cNvPr>
          <p:cNvSpPr txBox="1"/>
          <p:nvPr/>
        </p:nvSpPr>
        <p:spPr>
          <a:xfrm>
            <a:off x="650892" y="5878188"/>
            <a:ext cx="4961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12A38D-3A75-49F1-A074-A32AE63477F3}"/>
              </a:ext>
            </a:extLst>
          </p:cNvPr>
          <p:cNvSpPr txBox="1"/>
          <p:nvPr/>
        </p:nvSpPr>
        <p:spPr>
          <a:xfrm>
            <a:off x="509448" y="637543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ECC3A1FE-77A1-405B-BECA-029123104D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07" y="6140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778F0F-766A-45BA-A88C-2F8D13817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278" y="4702346"/>
            <a:ext cx="865267" cy="549112"/>
          </a:xfrm>
          <a:prstGeom prst="rect">
            <a:avLst/>
          </a:prstGeom>
        </p:spPr>
      </p:pic>
      <p:pic>
        <p:nvPicPr>
          <p:cNvPr id="49" name="Picture 8" descr="Cricket Ball, Cricket, Ball, Sports">
            <a:extLst>
              <a:ext uri="{FF2B5EF4-FFF2-40B4-BE49-F238E27FC236}">
                <a16:creationId xmlns:a16="http://schemas.microsoft.com/office/drawing/2014/main" id="{2AB41B07-EBA0-4529-824A-DFA11CE1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6" y="4732940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ricket Ball, Cricket, Ball, Sports">
            <a:extLst>
              <a:ext uri="{FF2B5EF4-FFF2-40B4-BE49-F238E27FC236}">
                <a16:creationId xmlns:a16="http://schemas.microsoft.com/office/drawing/2014/main" id="{3AC3D255-DFCB-4E98-AE68-9175B52C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13" y="4774641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81FDD0-F764-46AB-AD0D-46152ED82308}"/>
              </a:ext>
            </a:extLst>
          </p:cNvPr>
          <p:cNvSpPr txBox="1"/>
          <p:nvPr/>
        </p:nvSpPr>
        <p:spPr>
          <a:xfrm>
            <a:off x="6159546" y="588949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F9D615-4D56-411A-B2C7-BE8CDDE3CD97}"/>
              </a:ext>
            </a:extLst>
          </p:cNvPr>
          <p:cNvSpPr txBox="1"/>
          <p:nvPr/>
        </p:nvSpPr>
        <p:spPr>
          <a:xfrm>
            <a:off x="6118272" y="636798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48881D29-D860-4858-9D8A-3B81096594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3599" y="61172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167EA-D23C-4BC6-8969-AAD12538BB39}"/>
              </a:ext>
            </a:extLst>
          </p:cNvPr>
          <p:cNvSpPr/>
          <p:nvPr/>
        </p:nvSpPr>
        <p:spPr>
          <a:xfrm>
            <a:off x="3039276" y="1734358"/>
            <a:ext cx="322911" cy="58014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2DD8F5A-5B62-4875-B5A5-EDC1FACACB0A}"/>
              </a:ext>
            </a:extLst>
          </p:cNvPr>
          <p:cNvSpPr/>
          <p:nvPr/>
        </p:nvSpPr>
        <p:spPr>
          <a:xfrm>
            <a:off x="7110033" y="1794822"/>
            <a:ext cx="322911" cy="5801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2B0184D-40CE-4862-B2D2-DF751D735364}"/>
              </a:ext>
            </a:extLst>
          </p:cNvPr>
          <p:cNvSpPr/>
          <p:nvPr/>
        </p:nvSpPr>
        <p:spPr>
          <a:xfrm>
            <a:off x="8588467" y="1851506"/>
            <a:ext cx="3399297" cy="2256139"/>
          </a:xfrm>
          <a:prstGeom prst="wedgeRoundRectCallout">
            <a:avLst>
              <a:gd name="adj1" fmla="val 42924"/>
              <a:gd name="adj2" fmla="val 717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F8B5CDF-6D62-4246-ACC7-E6F74A3111EF}"/>
              </a:ext>
            </a:extLst>
          </p:cNvPr>
          <p:cNvSpPr/>
          <p:nvPr/>
        </p:nvSpPr>
        <p:spPr>
          <a:xfrm>
            <a:off x="8594544" y="1864745"/>
            <a:ext cx="3241708" cy="2296021"/>
          </a:xfrm>
          <a:prstGeom prst="wedgeRoundRectCallout">
            <a:avLst>
              <a:gd name="adj1" fmla="val -42617"/>
              <a:gd name="adj2" fmla="val 710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Remember: 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can describe a feminine 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37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76631" y="183951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Badajoz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234462" y="1196815"/>
            <a:ext cx="9490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España.</a:t>
            </a:r>
            <a:endParaRPr lang="es-ES_tradnl" sz="2800" dirty="0">
              <a:solidFill>
                <a:srgbClr val="1F4E79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2" y="2058533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1976434" y="2514601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024059" y="2418964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A29B6-13F2-4EF5-A795-F33BE2BBCD8D}"/>
              </a:ext>
            </a:extLst>
          </p:cNvPr>
          <p:cNvSpPr txBox="1"/>
          <p:nvPr/>
        </p:nvSpPr>
        <p:spPr>
          <a:xfrm>
            <a:off x="1602098" y="4558236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Badajoz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E4D7E9-E3D3-4565-B2BC-F60A34F4EB56}"/>
              </a:ext>
            </a:extLst>
          </p:cNvPr>
          <p:cNvSpPr/>
          <p:nvPr/>
        </p:nvSpPr>
        <p:spPr>
          <a:xfrm>
            <a:off x="1565371" y="4669113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23A68-5B90-4205-AFBB-D9780543B38C}"/>
              </a:ext>
            </a:extLst>
          </p:cNvPr>
          <p:cNvSpPr txBox="1"/>
          <p:nvPr/>
        </p:nvSpPr>
        <p:spPr>
          <a:xfrm>
            <a:off x="6096000" y="2058533"/>
            <a:ext cx="58354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 hay un carnaval famoso.</a:t>
            </a:r>
          </a:p>
          <a:p>
            <a:endParaRPr lang="es-ES_tradnl" sz="2800" dirty="0">
              <a:solidFill>
                <a:srgbClr val="1F4E79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carnaval de Badajoz es en febrero.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A28C192-E29B-464E-B2EF-9695CACECBD5}"/>
              </a:ext>
            </a:extLst>
          </p:cNvPr>
          <p:cNvSpPr/>
          <p:nvPr/>
        </p:nvSpPr>
        <p:spPr>
          <a:xfrm>
            <a:off x="7806414" y="4305302"/>
            <a:ext cx="3130291" cy="1676749"/>
          </a:xfrm>
          <a:prstGeom prst="wedgeRoundRectCallout">
            <a:avLst>
              <a:gd name="adj1" fmla="val 32660"/>
              <a:gd name="adj2" fmla="val -775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when an event ‘takes place’ we also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101F145-100C-4A58-9C5C-1D0ADDD85044}"/>
              </a:ext>
            </a:extLst>
          </p:cNvPr>
          <p:cNvSpPr/>
          <p:nvPr/>
        </p:nvSpPr>
        <p:spPr>
          <a:xfrm>
            <a:off x="2387891" y="386311"/>
            <a:ext cx="7477078" cy="782801"/>
          </a:xfrm>
          <a:prstGeom prst="wedgeRoundRectCallout">
            <a:avLst>
              <a:gd name="adj1" fmla="val -55654"/>
              <a:gd name="adj2" fmla="val 551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 to talk about permanent traits;  Badajoz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A8DF0-EC20-491E-83A9-03D7EEA5EFE5}"/>
              </a:ext>
            </a:extLst>
          </p:cNvPr>
          <p:cNvSpPr txBox="1"/>
          <p:nvPr/>
        </p:nvSpPr>
        <p:spPr>
          <a:xfrm>
            <a:off x="10163908" y="6457890"/>
            <a:ext cx="202809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8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[1/3]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76522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________ 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D2827B4-4D24-408B-8C41-48CC21F8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64" y="2117424"/>
            <a:ext cx="4525872" cy="301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7965088" y="904870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7965088" y="1516870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7965089" y="2140405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469288" y="1463101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BC9CFA-FB76-4A89-A8AE-49E9E4950813}"/>
              </a:ext>
            </a:extLst>
          </p:cNvPr>
          <p:cNvSpPr txBox="1"/>
          <p:nvPr/>
        </p:nvSpPr>
        <p:spPr>
          <a:xfrm>
            <a:off x="234462" y="5348153"/>
            <a:ext cx="58615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vestidos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________ 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32FC966-E607-4D9B-A370-8FA1B8270F83}"/>
              </a:ext>
            </a:extLst>
          </p:cNvPr>
          <p:cNvSpPr/>
          <p:nvPr/>
        </p:nvSpPr>
        <p:spPr>
          <a:xfrm>
            <a:off x="7994558" y="5092408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83B3D89-6F0B-4422-9E3D-C90D75088BC3}"/>
              </a:ext>
            </a:extLst>
          </p:cNvPr>
          <p:cNvSpPr/>
          <p:nvPr/>
        </p:nvSpPr>
        <p:spPr>
          <a:xfrm>
            <a:off x="7994558" y="5671319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08A5242-7DF5-41E8-973B-F35125539157}"/>
              </a:ext>
            </a:extLst>
          </p:cNvPr>
          <p:cNvSpPr/>
          <p:nvPr/>
        </p:nvSpPr>
        <p:spPr>
          <a:xfrm>
            <a:off x="7994558" y="4499430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B6C7365-FCE2-48CC-9081-DF72C16C2C0C}"/>
              </a:ext>
            </a:extLst>
          </p:cNvPr>
          <p:cNvSpPr/>
          <p:nvPr/>
        </p:nvSpPr>
        <p:spPr>
          <a:xfrm>
            <a:off x="3817742" y="5415574"/>
            <a:ext cx="1998858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F0088-FEDA-4CDA-9164-808CED87312E}"/>
              </a:ext>
            </a:extLst>
          </p:cNvPr>
          <p:cNvSpPr txBox="1"/>
          <p:nvPr/>
        </p:nvSpPr>
        <p:spPr>
          <a:xfrm>
            <a:off x="9783236" y="6457890"/>
            <a:ext cx="2408764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vestido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dress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0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69" grpId="0" animBg="1"/>
      <p:bldP spid="71" grpId="0" animBg="1"/>
      <p:bldP spid="71" grpId="1" animBg="1"/>
      <p:bldP spid="72" grpId="0" animBg="1"/>
      <p:bldP spid="72" grpId="1" animBg="1"/>
      <p:bldP spid="75" grpId="0" animBg="1"/>
      <p:bldP spid="75" grpId="1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[2/3]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55234" y="2001830"/>
            <a:ext cx="1144146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________  sombreros ________ y ________. 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4674D-4C7E-4305-9F5C-D58B0AFCC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561" y="3357720"/>
            <a:ext cx="515681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C7DB34-FDA1-4C7E-9C6C-2BFBC3B8337A}"/>
              </a:ext>
            </a:extLst>
          </p:cNvPr>
          <p:cNvSpPr/>
          <p:nvPr/>
        </p:nvSpPr>
        <p:spPr>
          <a:xfrm>
            <a:off x="3134345" y="1462513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0D51DD-CCB8-421A-92C0-02FD3EC74EE4}"/>
              </a:ext>
            </a:extLst>
          </p:cNvPr>
          <p:cNvSpPr/>
          <p:nvPr/>
        </p:nvSpPr>
        <p:spPr>
          <a:xfrm>
            <a:off x="3134344" y="2609634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682D8D-9B0F-4B36-A739-58CA4724B641}"/>
              </a:ext>
            </a:extLst>
          </p:cNvPr>
          <p:cNvSpPr/>
          <p:nvPr/>
        </p:nvSpPr>
        <p:spPr>
          <a:xfrm>
            <a:off x="3134344" y="2037539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E087F8-1589-481D-B20B-702275CFFFC0}"/>
              </a:ext>
            </a:extLst>
          </p:cNvPr>
          <p:cNvSpPr/>
          <p:nvPr/>
        </p:nvSpPr>
        <p:spPr>
          <a:xfrm>
            <a:off x="7136883" y="151023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4A02A9-5340-484C-A51F-A951025D006B}"/>
              </a:ext>
            </a:extLst>
          </p:cNvPr>
          <p:cNvSpPr/>
          <p:nvPr/>
        </p:nvSpPr>
        <p:spPr>
          <a:xfrm>
            <a:off x="7136882" y="2657357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B65548-0306-48EA-8995-8A05953BE132}"/>
              </a:ext>
            </a:extLst>
          </p:cNvPr>
          <p:cNvSpPr/>
          <p:nvPr/>
        </p:nvSpPr>
        <p:spPr>
          <a:xfrm>
            <a:off x="7136882" y="2085262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rosas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E6BBEB-7013-41D9-8FA8-FD2BDECEA431}"/>
              </a:ext>
            </a:extLst>
          </p:cNvPr>
          <p:cNvSpPr/>
          <p:nvPr/>
        </p:nvSpPr>
        <p:spPr>
          <a:xfrm>
            <a:off x="9119695" y="151023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negros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D9354E-2D8B-4203-8DF9-F51CA8668176}"/>
              </a:ext>
            </a:extLst>
          </p:cNvPr>
          <p:cNvSpPr/>
          <p:nvPr/>
        </p:nvSpPr>
        <p:spPr>
          <a:xfrm>
            <a:off x="9119694" y="2657357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0636B3-82B9-4524-8CC5-84076DDCD91F}"/>
              </a:ext>
            </a:extLst>
          </p:cNvPr>
          <p:cNvSpPr/>
          <p:nvPr/>
        </p:nvSpPr>
        <p:spPr>
          <a:xfrm>
            <a:off x="9119694" y="2085262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A9F77A6-0CC3-4ECB-AF5C-65C22D0ECAEA}"/>
              </a:ext>
            </a:extLst>
          </p:cNvPr>
          <p:cNvSpPr/>
          <p:nvPr/>
        </p:nvSpPr>
        <p:spPr>
          <a:xfrm>
            <a:off x="3088434" y="2037538"/>
            <a:ext cx="1807169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F32714-F369-4D0A-A274-6DE787B02CE9}"/>
              </a:ext>
            </a:extLst>
          </p:cNvPr>
          <p:cNvSpPr/>
          <p:nvPr/>
        </p:nvSpPr>
        <p:spPr>
          <a:xfrm>
            <a:off x="7110629" y="207511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4AD2C7-3D96-4697-B4B7-83CA36C5D2E3}"/>
              </a:ext>
            </a:extLst>
          </p:cNvPr>
          <p:cNvSpPr/>
          <p:nvPr/>
        </p:nvSpPr>
        <p:spPr>
          <a:xfrm>
            <a:off x="9136800" y="207511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9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[3/3]</a:t>
            </a:r>
            <a:endParaRPr lang="en-GB" sz="2800" dirty="0">
              <a:solidFill>
                <a:schemeClr val="dk1"/>
              </a:solidFill>
              <a:cs typeface="Calibri"/>
              <a:sym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55234" y="1836730"/>
            <a:ext cx="104417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 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2933E5-E902-4368-A716-B636E2F400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5" t="6253" r="20286"/>
          <a:stretch/>
        </p:blipFill>
        <p:spPr>
          <a:xfrm>
            <a:off x="2996446" y="3429000"/>
            <a:ext cx="6199108" cy="262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DE93C2-278F-4D77-A737-B8C018571FE6}"/>
              </a:ext>
            </a:extLst>
          </p:cNvPr>
          <p:cNvSpPr/>
          <p:nvPr/>
        </p:nvSpPr>
        <p:spPr>
          <a:xfrm>
            <a:off x="3502644" y="1396921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03D044-A912-4682-B455-28A89F8B0149}"/>
              </a:ext>
            </a:extLst>
          </p:cNvPr>
          <p:cNvSpPr/>
          <p:nvPr/>
        </p:nvSpPr>
        <p:spPr>
          <a:xfrm>
            <a:off x="3513639" y="248646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F268C0-8056-41F5-8339-B559843918DE}"/>
              </a:ext>
            </a:extLst>
          </p:cNvPr>
          <p:cNvSpPr/>
          <p:nvPr/>
        </p:nvSpPr>
        <p:spPr>
          <a:xfrm>
            <a:off x="3502644" y="1939991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932A42-A9F6-4DB7-8D41-67C643C10D7F}"/>
              </a:ext>
            </a:extLst>
          </p:cNvPr>
          <p:cNvSpPr/>
          <p:nvPr/>
        </p:nvSpPr>
        <p:spPr>
          <a:xfrm>
            <a:off x="3500942" y="193658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75AE8B-4D2D-45B0-8EF9-C5AE4901AA2F}"/>
              </a:ext>
            </a:extLst>
          </p:cNvPr>
          <p:cNvSpPr/>
          <p:nvPr/>
        </p:nvSpPr>
        <p:spPr>
          <a:xfrm>
            <a:off x="7366428" y="1335476"/>
            <a:ext cx="210777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5896EB-5500-4AB1-9CBE-5D542B5D59BB}"/>
              </a:ext>
            </a:extLst>
          </p:cNvPr>
          <p:cNvSpPr/>
          <p:nvPr/>
        </p:nvSpPr>
        <p:spPr>
          <a:xfrm>
            <a:off x="7366427" y="2482597"/>
            <a:ext cx="2107770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94EAD3-7FD6-4B14-9DF5-538DA57FB5E2}"/>
              </a:ext>
            </a:extLst>
          </p:cNvPr>
          <p:cNvSpPr/>
          <p:nvPr/>
        </p:nvSpPr>
        <p:spPr>
          <a:xfrm>
            <a:off x="7366427" y="1910502"/>
            <a:ext cx="2107770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9A26D3-7774-42F5-A113-61FB9FE125C1}"/>
              </a:ext>
            </a:extLst>
          </p:cNvPr>
          <p:cNvSpPr/>
          <p:nvPr/>
        </p:nvSpPr>
        <p:spPr>
          <a:xfrm>
            <a:off x="7353191" y="1907571"/>
            <a:ext cx="2133706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isn’t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aren’t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240746" y="2286098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una playa en Oviedo. 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beach in Oviedo.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198036" y="408230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serpientes en Oviedo.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94753" y="4556402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snakes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Oviedo.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83" y="45884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5807362" y="1991510"/>
            <a:ext cx="3894400" cy="1512423"/>
          </a:xfrm>
          <a:prstGeom prst="wedgeRoundRectCallout">
            <a:avLst>
              <a:gd name="adj1" fmla="val -49710"/>
              <a:gd name="adj2" fmla="val 841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It is also possible to omit the article: No hay playa en Oviedo.</a:t>
            </a:r>
            <a:endParaRPr lang="en-GB" sz="24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DF3B62D-4ABD-4665-97C8-3CF067679573}"/>
              </a:ext>
            </a:extLst>
          </p:cNvPr>
          <p:cNvSpPr/>
          <p:nvPr/>
        </p:nvSpPr>
        <p:spPr>
          <a:xfrm>
            <a:off x="240746" y="5287910"/>
            <a:ext cx="3513107" cy="1218297"/>
          </a:xfrm>
          <a:prstGeom prst="wedgeRoundRectCallout">
            <a:avLst>
              <a:gd name="adj1" fmla="val 23250"/>
              <a:gd name="adj2" fmla="val -791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There’s no Spanish word for ‘any’ in plural sentences.</a:t>
            </a:r>
            <a:endParaRPr lang="en-GB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D0045E-8364-4E1D-B600-49D1B68D462A}"/>
              </a:ext>
            </a:extLst>
          </p:cNvPr>
          <p:cNvSpPr/>
          <p:nvPr/>
        </p:nvSpPr>
        <p:spPr>
          <a:xfrm>
            <a:off x="1203158" y="4006957"/>
            <a:ext cx="457200" cy="54944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CD134B-8950-438A-B384-DBBC65649546}"/>
              </a:ext>
            </a:extLst>
          </p:cNvPr>
          <p:cNvCxnSpPr>
            <a:cxnSpLocks/>
          </p:cNvCxnSpPr>
          <p:nvPr/>
        </p:nvCxnSpPr>
        <p:spPr>
          <a:xfrm>
            <a:off x="1455822" y="2553006"/>
            <a:ext cx="565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[1/4]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223E79-17E7-4F0F-AA1A-E7C91B6D0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2" y="3308435"/>
            <a:ext cx="515681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5" name="Picture 22" descr="Cruzar, Eliminar, Retirar, Cancelar">
            <a:extLst>
              <a:ext uri="{FF2B5EF4-FFF2-40B4-BE49-F238E27FC236}">
                <a16:creationId xmlns:a16="http://schemas.microsoft.com/office/drawing/2014/main" id="{0C76E516-6CE6-457C-989B-7D2419B8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76" y="1426719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</p:spTree>
    <p:extLst>
      <p:ext uri="{BB962C8B-B14F-4D97-AF65-F5344CB8AC3E}">
        <p14:creationId xmlns:p14="http://schemas.microsoft.com/office/powerpoint/2010/main" val="19671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[2/4]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8699613" y="2683086"/>
            <a:ext cx="3014559" cy="1615440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0AFDD-A935-445F-8B21-CA9968F8C4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5" t="6253" r="20286"/>
          <a:stretch/>
        </p:blipFill>
        <p:spPr>
          <a:xfrm>
            <a:off x="392834" y="3772133"/>
            <a:ext cx="6199108" cy="262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F413CD-640A-4BF4-A293-A3B25AA05E66}"/>
              </a:ext>
            </a:extLst>
          </p:cNvPr>
          <p:cNvCxnSpPr/>
          <p:nvPr/>
        </p:nvCxnSpPr>
        <p:spPr>
          <a:xfrm>
            <a:off x="2467429" y="1886810"/>
            <a:ext cx="0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DFF6775-91F1-4921-8FC2-51150FF463A8}"/>
              </a:ext>
            </a:extLst>
          </p:cNvPr>
          <p:cNvSpPr txBox="1"/>
          <p:nvPr/>
        </p:nvSpPr>
        <p:spPr>
          <a:xfrm>
            <a:off x="2177143" y="2307724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3776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194" name="Picture 2" descr="Argentina, Tango, Casa Rosada">
            <a:extLst>
              <a:ext uri="{FF2B5EF4-FFF2-40B4-BE49-F238E27FC236}">
                <a16:creationId xmlns:a16="http://schemas.microsoft.com/office/drawing/2014/main" id="{8555DABC-D6AE-4C47-9490-5A029102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8" y="3174952"/>
            <a:ext cx="4801317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6E0BB6D-5BDD-4C95-9AC7-E4440B099D93}"/>
              </a:ext>
            </a:extLst>
          </p:cNvPr>
          <p:cNvSpPr/>
          <p:nvPr/>
        </p:nvSpPr>
        <p:spPr>
          <a:xfrm>
            <a:off x="6256516" y="3069737"/>
            <a:ext cx="3405644" cy="1775398"/>
          </a:xfrm>
          <a:prstGeom prst="wedgeRoundRectCallout">
            <a:avLst>
              <a:gd name="adj1" fmla="val -51090"/>
              <a:gd name="adj2" fmla="val 873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Bailan tango. El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tango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es un baile típico de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Argentina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AE3CBA-F03E-474B-94F6-D7EEFE6729D7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personas.</a:t>
            </a:r>
          </a:p>
        </p:txBody>
      </p:sp>
      <p:pic>
        <p:nvPicPr>
          <p:cNvPr id="21" name="Picture 2" descr="Check Mark, Checkbox, Check, Tick, Yes">
            <a:extLst>
              <a:ext uri="{FF2B5EF4-FFF2-40B4-BE49-F238E27FC236}">
                <a16:creationId xmlns:a16="http://schemas.microsoft.com/office/drawing/2014/main" id="{8A2F8858-4E34-47DC-A05A-E5E02B7D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02" y="1426630"/>
            <a:ext cx="478298" cy="4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E934AD35-1DBE-40FC-87E7-2E591DD89E61}"/>
              </a:ext>
            </a:extLst>
          </p:cNvPr>
          <p:cNvSpPr/>
          <p:nvPr/>
        </p:nvSpPr>
        <p:spPr>
          <a:xfrm>
            <a:off x="9000810" y="1998016"/>
            <a:ext cx="3014559" cy="1615440"/>
          </a:xfrm>
          <a:prstGeom prst="wedgeEllipseCallout">
            <a:avLst>
              <a:gd name="adj1" fmla="val -62767"/>
              <a:gd name="adj2" fmla="val -3743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96E9C5-1B4A-459D-AB15-95CED1542F15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[3/4]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194" name="Picture 2" descr="Argentina, Tango, Casa Rosada">
            <a:extLst>
              <a:ext uri="{FF2B5EF4-FFF2-40B4-BE49-F238E27FC236}">
                <a16:creationId xmlns:a16="http://schemas.microsoft.com/office/drawing/2014/main" id="{8555DABC-D6AE-4C47-9490-5A029102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8" y="3174952"/>
            <a:ext cx="4801317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AE3CBA-F03E-474B-94F6-D7EEFE6729D7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0456FC-DB06-4C70-8016-D70585DD7BA8}"/>
              </a:ext>
            </a:extLst>
          </p:cNvPr>
          <p:cNvCxnSpPr>
            <a:cxnSpLocks/>
          </p:cNvCxnSpPr>
          <p:nvPr/>
        </p:nvCxnSpPr>
        <p:spPr>
          <a:xfrm>
            <a:off x="247325" y="1880607"/>
            <a:ext cx="0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950450-C6DF-4C60-9D1F-14296EAD440E}"/>
              </a:ext>
            </a:extLst>
          </p:cNvPr>
          <p:cNvSpPr txBox="1"/>
          <p:nvPr/>
        </p:nvSpPr>
        <p:spPr>
          <a:xfrm>
            <a:off x="-42961" y="2301521"/>
            <a:ext cx="70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436435ED-A9DB-4F30-9FE0-E9DF48A9CCDE}"/>
              </a:ext>
            </a:extLst>
          </p:cNvPr>
          <p:cNvSpPr/>
          <p:nvPr/>
        </p:nvSpPr>
        <p:spPr>
          <a:xfrm>
            <a:off x="8699613" y="2683086"/>
            <a:ext cx="3014559" cy="1615440"/>
          </a:xfrm>
          <a:prstGeom prst="wedgeEllipseCallout">
            <a:avLst>
              <a:gd name="adj1" fmla="val -44652"/>
              <a:gd name="adj2" fmla="val -79098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F900B-F838-4F88-8E98-D6ACB1941DED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[4/4]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0421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1-31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hay, no hay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unos, unas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[n] [ñ]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FD99B0-2E61-4A5E-8C92-4A22ED46F86A}"/>
              </a:ext>
            </a:extLst>
          </p:cNvPr>
          <p:cNvGrpSpPr/>
          <p:nvPr/>
        </p:nvGrpSpPr>
        <p:grpSpPr>
          <a:xfrm>
            <a:off x="178190" y="1953692"/>
            <a:ext cx="4350984" cy="2860153"/>
            <a:chOff x="178190" y="1953692"/>
            <a:chExt cx="4350984" cy="2860153"/>
          </a:xfrm>
        </p:grpSpPr>
        <p:pic>
          <p:nvPicPr>
            <p:cNvPr id="4" name="Picture 3" descr="A picture containing text, gallinaceous bird, phasianid&#10;&#10;Description automatically generated">
              <a:extLst>
                <a:ext uri="{FF2B5EF4-FFF2-40B4-BE49-F238E27FC236}">
                  <a16:creationId xmlns:a16="http://schemas.microsoft.com/office/drawing/2014/main" id="{3C4389A9-2A9C-4879-8178-6F4F35F3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32" y="1953692"/>
              <a:ext cx="1089402" cy="17243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F11C1F-3BAC-417A-B366-BED9EA1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5" y="2940653"/>
              <a:ext cx="1241359" cy="1192868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CCAB2409-79E2-4576-88E9-208EA5B3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210">
              <a:off x="1784625" y="2217145"/>
              <a:ext cx="1828278" cy="181685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72D7A5-D860-48E4-B11A-C43D7816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794">
              <a:off x="178190" y="3674515"/>
              <a:ext cx="4350984" cy="11393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lang="en-GB"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lang="en-GB" sz="9600" b="1" dirty="0">
              <a:solidFill>
                <a:srgbClr val="FF006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3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hola</a:t>
              </a:r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5816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0882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6376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4565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54451" y="4048571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85583" y="253692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4564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5492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1579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1186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6376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26815" y="2654463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75709" y="2745390"/>
            <a:ext cx="22325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080833" y="267999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75498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209401" y="28337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or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55358" y="42826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25251" y="5699456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3854" y="56015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566182" y="581984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471888" y="57220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espa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ol</a:t>
            </a:r>
          </a:p>
        </p:txBody>
      </p:sp>
      <p:sp>
        <p:nvSpPr>
          <p:cNvPr id="38" name="Google Shape;108;p3"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10080" y="4252998"/>
            <a:ext cx="191085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endParaRPr sz="3200" b="1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635888" y="423138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859932" y="429554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8;p3">
            <a:extLst>
              <a:ext uri="{FF2B5EF4-FFF2-40B4-BE49-F238E27FC236}">
                <a16:creationId xmlns:a16="http://schemas.microsoft.com/office/drawing/2014/main" id="{4A426F8A-D351-4155-9899-D3FE0E8D4B42}"/>
              </a:ext>
            </a:extLst>
          </p:cNvPr>
          <p:cNvSpPr txBox="1"/>
          <p:nvPr/>
        </p:nvSpPr>
        <p:spPr>
          <a:xfrm>
            <a:off x="195912" y="1061328"/>
            <a:ext cx="103998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7445526" y="287110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oy, Cartoon, Children, Comic, Female">
            <a:extLst>
              <a:ext uri="{FF2B5EF4-FFF2-40B4-BE49-F238E27FC236}">
                <a16:creationId xmlns:a16="http://schemas.microsoft.com/office/drawing/2014/main" id="{91BFA538-7C18-4C7A-8515-065637070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7" t="1771"/>
          <a:stretch/>
        </p:blipFill>
        <p:spPr bwMode="auto">
          <a:xfrm>
            <a:off x="1483477" y="2709348"/>
            <a:ext cx="686613" cy="5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Boy, Cartoon, Children, Comic, Female">
            <a:extLst>
              <a:ext uri="{FF2B5EF4-FFF2-40B4-BE49-F238E27FC236}">
                <a16:creationId xmlns:a16="http://schemas.microsoft.com/office/drawing/2014/main" id="{D124C966-5A20-4567-A8BF-EAA9F7A92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25" t="7022" r="59030" b="-4"/>
          <a:stretch/>
        </p:blipFill>
        <p:spPr bwMode="auto">
          <a:xfrm>
            <a:off x="6595932" y="4391417"/>
            <a:ext cx="681113" cy="5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Ñu, África, Animal, Rostro, Cabeza">
            <a:extLst>
              <a:ext uri="{FF2B5EF4-FFF2-40B4-BE49-F238E27FC236}">
                <a16:creationId xmlns:a16="http://schemas.microsoft.com/office/drawing/2014/main" id="{49EA76C6-87BF-4573-94AB-40689BCE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70" y="4322175"/>
            <a:ext cx="355008" cy="4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ol, Brillo Solar, Luz De Sol, Exterior">
            <a:extLst>
              <a:ext uri="{FF2B5EF4-FFF2-40B4-BE49-F238E27FC236}">
                <a16:creationId xmlns:a16="http://schemas.microsoft.com/office/drawing/2014/main" id="{5ACFBB6B-3614-4ED6-823C-610C331D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62" y="3839185"/>
            <a:ext cx="433443" cy="4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8;p3">
            <a:extLst>
              <a:ext uri="{FF2B5EF4-FFF2-40B4-BE49-F238E27FC236}">
                <a16:creationId xmlns:a16="http://schemas.microsoft.com/office/drawing/2014/main" id="{4E9C6C24-BD7D-48A6-9C92-C98E70A1C049}"/>
              </a:ext>
            </a:extLst>
          </p:cNvPr>
          <p:cNvSpPr txBox="1"/>
          <p:nvPr/>
        </p:nvSpPr>
        <p:spPr>
          <a:xfrm rot="389399">
            <a:off x="9714756" y="5893674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😴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DD345BB8-9ADE-440C-97DD-0776F1146446}"/>
              </a:ext>
            </a:extLst>
          </p:cNvPr>
          <p:cNvSpPr txBox="1"/>
          <p:nvPr/>
        </p:nvSpPr>
        <p:spPr>
          <a:xfrm rot="389399">
            <a:off x="1903825" y="4343923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🎶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100869" y="128709"/>
            <a:ext cx="7691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Lee los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1" name="Picture 2" descr="Trabajo En Equipo, Grupo, Equipo, Comunidad">
            <a:extLst>
              <a:ext uri="{FF2B5EF4-FFF2-40B4-BE49-F238E27FC236}">
                <a16:creationId xmlns:a16="http://schemas.microsoft.com/office/drawing/2014/main" id="{486A4ABA-44F1-4875-A297-D64D5340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3133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65995E2-CAE2-4017-896C-4A608E53750E}"/>
              </a:ext>
            </a:extLst>
          </p:cNvPr>
          <p:cNvSpPr txBox="1"/>
          <p:nvPr/>
        </p:nvSpPr>
        <p:spPr>
          <a:xfrm>
            <a:off x="8592804" y="3306141"/>
            <a:ext cx="160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22F3D6-E842-4F1A-9768-A459F6AF93D7}"/>
              </a:ext>
            </a:extLst>
          </p:cNvPr>
          <p:cNvSpPr txBox="1"/>
          <p:nvPr/>
        </p:nvSpPr>
        <p:spPr>
          <a:xfrm>
            <a:off x="94244" y="1510096"/>
            <a:ext cx="2244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catorce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5A119F-7F44-42A2-A7FB-86E74D7CD531}"/>
              </a:ext>
            </a:extLst>
          </p:cNvPr>
          <p:cNvSpPr txBox="1"/>
          <p:nvPr/>
        </p:nvSpPr>
        <p:spPr>
          <a:xfrm>
            <a:off x="5136307" y="2498694"/>
            <a:ext cx="1431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8E0C38-8153-484C-B1C2-80D849ED6B30}"/>
              </a:ext>
            </a:extLst>
          </p:cNvPr>
          <p:cNvSpPr txBox="1"/>
          <p:nvPr/>
        </p:nvSpPr>
        <p:spPr>
          <a:xfrm>
            <a:off x="212639" y="3280153"/>
            <a:ext cx="2614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dieciséis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C3F3C2-910B-42C1-88D5-88E9357ED40A}"/>
              </a:ext>
            </a:extLst>
          </p:cNvPr>
          <p:cNvSpPr txBox="1"/>
          <p:nvPr/>
        </p:nvSpPr>
        <p:spPr>
          <a:xfrm>
            <a:off x="3642597" y="3387710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veintitrés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7A1BFE-5612-47B6-8C8A-6393EAB734FB}"/>
              </a:ext>
            </a:extLst>
          </p:cNvPr>
          <p:cNvSpPr txBox="1"/>
          <p:nvPr/>
        </p:nvSpPr>
        <p:spPr>
          <a:xfrm>
            <a:off x="2876618" y="1520592"/>
            <a:ext cx="179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1A4702-76F0-4E20-8095-6208A29FBB9F}"/>
              </a:ext>
            </a:extLst>
          </p:cNvPr>
          <p:cNvSpPr txBox="1"/>
          <p:nvPr/>
        </p:nvSpPr>
        <p:spPr>
          <a:xfrm>
            <a:off x="5438875" y="1571283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diez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F59BCA-D801-466E-BA5E-D1C5094C7C7C}"/>
              </a:ext>
            </a:extLst>
          </p:cNvPr>
          <p:cNvSpPr txBox="1"/>
          <p:nvPr/>
        </p:nvSpPr>
        <p:spPr>
          <a:xfrm>
            <a:off x="7057198" y="2743000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C58A6-3213-4798-AB8C-D0125C7542F4}"/>
              </a:ext>
            </a:extLst>
          </p:cNvPr>
          <p:cNvSpPr txBox="1"/>
          <p:nvPr/>
        </p:nvSpPr>
        <p:spPr>
          <a:xfrm>
            <a:off x="8795481" y="2329343"/>
            <a:ext cx="1451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doce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76A80-CEE7-4456-804C-6537B766C4AB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47" name="Picture 4" descr="Contando, Cinco, Matemáticas, Números">
            <a:extLst>
              <a:ext uri="{FF2B5EF4-FFF2-40B4-BE49-F238E27FC236}">
                <a16:creationId xmlns:a16="http://schemas.microsoft.com/office/drawing/2014/main" id="{A8B65FC7-53FE-4A3E-AC0F-E9404314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5" y="4574686"/>
            <a:ext cx="673883" cy="9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Contando, Matemáticas, Números">
            <a:extLst>
              <a:ext uri="{FF2B5EF4-FFF2-40B4-BE49-F238E27FC236}">
                <a16:creationId xmlns:a16="http://schemas.microsoft.com/office/drawing/2014/main" id="{1493F167-449A-478B-9731-3108B639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7" y="4525747"/>
            <a:ext cx="727226" cy="9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Contando, Matemáticas, Nueve, Números">
            <a:extLst>
              <a:ext uri="{FF2B5EF4-FFF2-40B4-BE49-F238E27FC236}">
                <a16:creationId xmlns:a16="http://schemas.microsoft.com/office/drawing/2014/main" id="{E38BC495-31EB-432A-AEDB-9451DAA2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62" y="4535639"/>
            <a:ext cx="559945" cy="9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86DDA-7BBD-4E0C-B9F5-D010C7CCD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3998" y="4529774"/>
            <a:ext cx="1142793" cy="89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37445-DFA2-4B94-971D-FA1F5DF3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811" y="4493342"/>
            <a:ext cx="1168303" cy="96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5B52F-F9D1-4473-AA12-EAAFBF0019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6887" y="4534020"/>
            <a:ext cx="1248592" cy="93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19DD8-C633-45DB-BC12-0C13330435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9241" y="5694217"/>
            <a:ext cx="1475099" cy="106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B4820-5756-4D04-9541-9946C006B1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8369" y="4471784"/>
            <a:ext cx="1093527" cy="956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F0C9D6-B589-4FD0-9253-DD86C19BC8EE}"/>
              </a:ext>
            </a:extLst>
          </p:cNvPr>
          <p:cNvSpPr txBox="1"/>
          <p:nvPr/>
        </p:nvSpPr>
        <p:spPr>
          <a:xfrm>
            <a:off x="5204444" y="818621"/>
            <a:ext cx="2730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dieciocho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AD53C4-F514-41AF-8B0C-4F93C6A06548}"/>
              </a:ext>
            </a:extLst>
          </p:cNvPr>
          <p:cNvSpPr txBox="1"/>
          <p:nvPr/>
        </p:nvSpPr>
        <p:spPr>
          <a:xfrm>
            <a:off x="1355722" y="757951"/>
            <a:ext cx="3002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veintiuno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325447-45A7-4C35-A98D-F5D2E9F39919}"/>
              </a:ext>
            </a:extLst>
          </p:cNvPr>
          <p:cNvSpPr txBox="1"/>
          <p:nvPr/>
        </p:nvSpPr>
        <p:spPr>
          <a:xfrm>
            <a:off x="7509957" y="1507887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FE2A42-4C1A-4659-84E3-3A3DF34FF156}"/>
              </a:ext>
            </a:extLst>
          </p:cNvPr>
          <p:cNvSpPr txBox="1"/>
          <p:nvPr/>
        </p:nvSpPr>
        <p:spPr>
          <a:xfrm>
            <a:off x="439475" y="2502319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y uno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4C3E2-57DF-49EA-BF91-2202F7E9D9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594" y="5802750"/>
            <a:ext cx="1052843" cy="910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69956-1388-44D9-92F2-97EC86C151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8943" y="5729363"/>
            <a:ext cx="1197809" cy="1000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A4A2C-1B79-49AB-80C2-C17556B8E2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650" y="5728306"/>
            <a:ext cx="1460342" cy="1000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FD0B0-F1D6-4F20-8F21-C9FAD6B8FE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3837" y="5683245"/>
            <a:ext cx="1547624" cy="1069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388AF-2B17-4804-9170-B7757A20DB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55581" y="5769522"/>
            <a:ext cx="1203688" cy="959769"/>
          </a:xfrm>
          <a:prstGeom prst="rect">
            <a:avLst/>
          </a:prstGeom>
        </p:spPr>
      </p:pic>
      <p:sp>
        <p:nvSpPr>
          <p:cNvPr id="44" name="Google Shape;387;p19">
            <a:extLst>
              <a:ext uri="{FF2B5EF4-FFF2-40B4-BE49-F238E27FC236}">
                <a16:creationId xmlns:a16="http://schemas.microsoft.com/office/drawing/2014/main" id="{E80A290C-C182-4227-BD7A-FC0BCB16FF63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88F3486C-8136-43E7-9DE3-1409042531FC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6" name="Google Shape;388;p19">
            <a:extLst>
              <a:ext uri="{FF2B5EF4-FFF2-40B4-BE49-F238E27FC236}">
                <a16:creationId xmlns:a16="http://schemas.microsoft.com/office/drawing/2014/main" id="{535F5A97-F3A2-4173-A408-CD541834CE3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57;p2">
            <a:extLst>
              <a:ext uri="{FF2B5EF4-FFF2-40B4-BE49-F238E27FC236}">
                <a16:creationId xmlns:a16="http://schemas.microsoft.com/office/drawing/2014/main" id="{80C8B7BB-4F91-44D7-90ED-BA8E4FF5C977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66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9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58" grpId="0"/>
      <p:bldP spid="59" grpId="0"/>
      <p:bldP spid="60" grpId="0"/>
      <p:bldP spid="61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Oviedo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234462" y="827762"/>
            <a:ext cx="8111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Oviedo es una ciudad en el norte de España.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82" y="2058533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2433634" y="2514601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481259" y="2418964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16CE5-619E-40A7-BE17-B678F0C0F58F}"/>
              </a:ext>
            </a:extLst>
          </p:cNvPr>
          <p:cNvSpPr txBox="1"/>
          <p:nvPr/>
        </p:nvSpPr>
        <p:spPr>
          <a:xfrm>
            <a:off x="234462" y="1342047"/>
            <a:ext cx="8111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capital de la región de Asturias.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D32BA-233A-4B13-899D-7C7982977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0" y="2225040"/>
            <a:ext cx="4421398" cy="3341955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47B2C8-2B54-44FC-B36B-87F07E606F74}"/>
              </a:ext>
            </a:extLst>
          </p:cNvPr>
          <p:cNvCxnSpPr>
            <a:cxnSpLocks/>
          </p:cNvCxnSpPr>
          <p:nvPr/>
        </p:nvCxnSpPr>
        <p:spPr>
          <a:xfrm>
            <a:off x="6096000" y="1755964"/>
            <a:ext cx="2133600" cy="8014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67A008-708C-48E9-88EC-23FCB222DD09}"/>
              </a:ext>
            </a:extLst>
          </p:cNvPr>
          <p:cNvSpPr txBox="1"/>
          <p:nvPr/>
        </p:nvSpPr>
        <p:spPr>
          <a:xfrm>
            <a:off x="10075985" y="6457890"/>
            <a:ext cx="211601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north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65473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many of something there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are,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(some):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799724" y="2007157"/>
            <a:ext cx="79407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471973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city in the north.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480" y="245707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705823" y="200065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 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705823" y="2453616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0636" y="234261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7194117" y="405847"/>
            <a:ext cx="3261474" cy="1199568"/>
          </a:xfrm>
          <a:prstGeom prst="wedgeRoundRectCallout">
            <a:avLst>
              <a:gd name="adj1" fmla="val -35323"/>
              <a:gd name="adj2" fmla="val 881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Remember that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un/una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a/an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F3B276F0-5757-4756-9ABB-742A114AFB72}"/>
              </a:ext>
            </a:extLst>
          </p:cNvPr>
          <p:cNvSpPr txBox="1"/>
          <p:nvPr/>
        </p:nvSpPr>
        <p:spPr>
          <a:xfrm>
            <a:off x="6672528" y="3190052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59A7B54F-DCA8-4C35-9613-93CCAC8179C7}"/>
              </a:ext>
            </a:extLst>
          </p:cNvPr>
          <p:cNvSpPr txBox="1"/>
          <p:nvPr/>
        </p:nvSpPr>
        <p:spPr>
          <a:xfrm>
            <a:off x="6672528" y="3683171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F970D1DF-586D-43F3-9746-D9CCA48C9B6F}"/>
              </a:ext>
            </a:extLst>
          </p:cNvPr>
          <p:cNvSpPr txBox="1"/>
          <p:nvPr/>
        </p:nvSpPr>
        <p:spPr>
          <a:xfrm>
            <a:off x="835455" y="3195904"/>
            <a:ext cx="5260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C5DDCFE-070D-4732-9142-B97EBBE8F925}"/>
              </a:ext>
            </a:extLst>
          </p:cNvPr>
          <p:cNvSpPr txBox="1"/>
          <p:nvPr/>
        </p:nvSpPr>
        <p:spPr>
          <a:xfrm>
            <a:off x="874969" y="3660720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cities in the north.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9B516F47-DB15-4493-A105-0C94DDC06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211" y="3645824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418C005F-C6E4-42E5-9CCC-E7473B5271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0636" y="358333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3990AE-133B-42A2-8357-3AF003D1BF8D}"/>
              </a:ext>
            </a:extLst>
          </p:cNvPr>
          <p:cNvSpPr/>
          <p:nvPr/>
        </p:nvSpPr>
        <p:spPr>
          <a:xfrm>
            <a:off x="3695844" y="4249683"/>
            <a:ext cx="4800311" cy="1199568"/>
          </a:xfrm>
          <a:prstGeom prst="wedgeRoundRectCallout">
            <a:avLst>
              <a:gd name="adj1" fmla="val 10544"/>
              <a:gd name="adj2" fmla="val -452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–s to nouns ending in a vowel. Add –es to nouns ending in a consonant.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0CBF3746-3D78-447A-B5FD-15958C8D03C4}"/>
              </a:ext>
            </a:extLst>
          </p:cNvPr>
          <p:cNvSpPr txBox="1"/>
          <p:nvPr/>
        </p:nvSpPr>
        <p:spPr>
          <a:xfrm>
            <a:off x="867950" y="5576590"/>
            <a:ext cx="64472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Asturias.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7ECEABB4-5B16-481A-A82C-393E2C372342}"/>
              </a:ext>
            </a:extLst>
          </p:cNvPr>
          <p:cNvSpPr txBox="1"/>
          <p:nvPr/>
        </p:nvSpPr>
        <p:spPr>
          <a:xfrm>
            <a:off x="907464" y="6041406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 big cities in Asturias.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DFC84A1-F1ED-4BC3-8E5F-70D163E2D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706" y="602651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355FEED-4646-41AD-A939-BCFFF8B03FFE}"/>
              </a:ext>
            </a:extLst>
          </p:cNvPr>
          <p:cNvSpPr txBox="1"/>
          <p:nvPr/>
        </p:nvSpPr>
        <p:spPr>
          <a:xfrm>
            <a:off x="7640897" y="559903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586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parques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en Oviedo.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E7CCCC58-C82E-4AEC-86FD-1AACCCECDA7A}"/>
              </a:ext>
            </a:extLst>
          </p:cNvPr>
          <p:cNvSpPr txBox="1"/>
          <p:nvPr/>
        </p:nvSpPr>
        <p:spPr>
          <a:xfrm>
            <a:off x="7640897" y="6021790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586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 in Oviedo.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874C86D1-AD33-4242-AF53-CE375DDD92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3427" y="595718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8BED92-5694-4F32-BB5E-384A1194B8E3}"/>
              </a:ext>
            </a:extLst>
          </p:cNvPr>
          <p:cNvSpPr txBox="1"/>
          <p:nvPr/>
        </p:nvSpPr>
        <p:spPr>
          <a:xfrm>
            <a:off x="10011887" y="4807644"/>
            <a:ext cx="2180653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quinientos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500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ochenta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80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296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8" grpId="0"/>
      <p:bldP spid="19" grpId="0"/>
      <p:bldP spid="20" grpId="0"/>
      <p:bldP spid="22" grpId="0"/>
      <p:bldP spid="28" grpId="0" animBg="1"/>
      <p:bldP spid="29" grpId="0"/>
      <p:bldP spid="30" grpId="0"/>
      <p:bldP spid="33" grpId="0"/>
      <p:bldP spid="34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5E79C9-1B3B-482A-A6BB-1173D359C03F}"/>
              </a:ext>
            </a:extLst>
          </p:cNvPr>
          <p:cNvSpPr/>
          <p:nvPr/>
        </p:nvSpPr>
        <p:spPr>
          <a:xfrm>
            <a:off x="715173" y="1373867"/>
            <a:ext cx="91814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Oviedo,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[E]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 estatuas* por toda* la ciudad. En las fotos hay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 estatuas en total. En la imagen número uno hay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[2]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 personas. Las estatuas en la imagen número tres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 dos </a:t>
            </a:r>
            <a:r>
              <a:rPr kumimoji="0" lang="es-ES_tradnl" sz="26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asturcones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 típicos de Asturias. Los caballos en Asturias son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___________. La chica en la imagen número cuatro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 un libro y la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 en la imagen número seis es Mafalda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9387F-9879-442A-B634-AC336324A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395" y="5090525"/>
            <a:ext cx="2346021" cy="156640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7947-4BA1-4A05-9BFD-44CEE5C0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69" y="5036676"/>
            <a:ext cx="2566546" cy="164228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0AA8EC-CDB9-4791-9B3F-6718FB93EF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7" t="-606" b="-1"/>
          <a:stretch/>
        </p:blipFill>
        <p:spPr>
          <a:xfrm>
            <a:off x="7642167" y="5090526"/>
            <a:ext cx="2034884" cy="1566410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906B04-F3BE-4D89-A527-14B0C24AE2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6" t="-918"/>
          <a:stretch/>
        </p:blipFill>
        <p:spPr>
          <a:xfrm>
            <a:off x="9803301" y="5098491"/>
            <a:ext cx="2175193" cy="1580470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A178F-5120-4845-9CD4-B38282A9E7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03" t="-606" b="-1"/>
          <a:stretch/>
        </p:blipFill>
        <p:spPr>
          <a:xfrm>
            <a:off x="5481036" y="5090525"/>
            <a:ext cx="1934997" cy="1566409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E51F07-093F-4A7F-BCC2-A22F9FB90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768" y="3025371"/>
            <a:ext cx="2143716" cy="1644826"/>
          </a:xfrm>
          <a:prstGeom prst="round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294E508-6E07-45D4-A1D8-948056240CFF}"/>
              </a:ext>
            </a:extLst>
          </p:cNvPr>
          <p:cNvSpPr/>
          <p:nvPr/>
        </p:nvSpPr>
        <p:spPr>
          <a:xfrm>
            <a:off x="37504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B0211F-365A-4D53-B6AE-F79C77E9E4DF}"/>
              </a:ext>
            </a:extLst>
          </p:cNvPr>
          <p:cNvSpPr/>
          <p:nvPr/>
        </p:nvSpPr>
        <p:spPr>
          <a:xfrm>
            <a:off x="2830220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4460F1A-D342-46B1-94E8-508ACEEACC03}"/>
              </a:ext>
            </a:extLst>
          </p:cNvPr>
          <p:cNvSpPr/>
          <p:nvPr/>
        </p:nvSpPr>
        <p:spPr>
          <a:xfrm>
            <a:off x="6920564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7E33A4-DCBA-4A1C-9808-557CD680D1AC}"/>
              </a:ext>
            </a:extLst>
          </p:cNvPr>
          <p:cNvSpPr/>
          <p:nvPr/>
        </p:nvSpPr>
        <p:spPr>
          <a:xfrm>
            <a:off x="9184617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D64D227-FEB5-440A-9D9A-D8392ABA9777}"/>
              </a:ext>
            </a:extLst>
          </p:cNvPr>
          <p:cNvSpPr/>
          <p:nvPr/>
        </p:nvSpPr>
        <p:spPr>
          <a:xfrm>
            <a:off x="11501386" y="486186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32E5104-DE37-428F-ADAD-0A67F3BB52FC}"/>
              </a:ext>
            </a:extLst>
          </p:cNvPr>
          <p:cNvSpPr/>
          <p:nvPr/>
        </p:nvSpPr>
        <p:spPr>
          <a:xfrm>
            <a:off x="11427760" y="282353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AB5565-838F-41DC-8602-70B28763FE00}"/>
              </a:ext>
            </a:extLst>
          </p:cNvPr>
          <p:cNvSpPr txBox="1"/>
          <p:nvPr/>
        </p:nvSpPr>
        <p:spPr>
          <a:xfrm>
            <a:off x="572130" y="6486782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Concordia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976217-392F-496A-BD12-04C6F88ED9EB}"/>
              </a:ext>
            </a:extLst>
          </p:cNvPr>
          <p:cNvSpPr txBox="1"/>
          <p:nvPr/>
        </p:nvSpPr>
        <p:spPr>
          <a:xfrm>
            <a:off x="3138676" y="6501296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Woody Allen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2E6315-E06D-4CB2-A8D7-9881C74D9B5E}"/>
              </a:ext>
            </a:extLst>
          </p:cNvPr>
          <p:cNvSpPr txBox="1"/>
          <p:nvPr/>
        </p:nvSpPr>
        <p:spPr>
          <a:xfrm>
            <a:off x="5539092" y="6516263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Asturcones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75A1941-CCE6-4D5C-9809-EFCABAD57341}"/>
              </a:ext>
            </a:extLst>
          </p:cNvPr>
          <p:cNvSpPr txBox="1"/>
          <p:nvPr/>
        </p:nvSpPr>
        <p:spPr>
          <a:xfrm>
            <a:off x="7755836" y="6508808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Pensadora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671CE2D-B7A2-45F6-8E9E-B8361CB569E9}"/>
              </a:ext>
            </a:extLst>
          </p:cNvPr>
          <p:cNvSpPr txBox="1"/>
          <p:nvPr/>
        </p:nvSpPr>
        <p:spPr>
          <a:xfrm>
            <a:off x="10016122" y="6501296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Maternidad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050C8C-B134-455C-8CC7-A12C4C41ECAA}"/>
              </a:ext>
            </a:extLst>
          </p:cNvPr>
          <p:cNvSpPr txBox="1"/>
          <p:nvPr/>
        </p:nvSpPr>
        <p:spPr>
          <a:xfrm>
            <a:off x="9973565" y="4401782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Mafalda</a:t>
            </a:r>
          </a:p>
        </p:txBody>
      </p:sp>
      <p:sp>
        <p:nvSpPr>
          <p:cNvPr id="91" name="TextBox 90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516B0A1C-5357-4371-B79C-C26CBDB56812}"/>
              </a:ext>
            </a:extLst>
          </p:cNvPr>
          <p:cNvSpPr txBox="1"/>
          <p:nvPr/>
        </p:nvSpPr>
        <p:spPr>
          <a:xfrm>
            <a:off x="202890" y="123991"/>
            <a:ext cx="640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Escucha y completa los espacios.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E73192-EA89-4AE0-9F10-D9591F9DEE7F}"/>
              </a:ext>
            </a:extLst>
          </p:cNvPr>
          <p:cNvSpPr txBox="1"/>
          <p:nvPr/>
        </p:nvSpPr>
        <p:spPr>
          <a:xfrm>
            <a:off x="3188341" y="1353778"/>
            <a:ext cx="1103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9A4C8F-04CE-4ACC-B706-AF1AF33DFB9B}"/>
              </a:ext>
            </a:extLst>
          </p:cNvPr>
          <p:cNvSpPr txBox="1"/>
          <p:nvPr/>
        </p:nvSpPr>
        <p:spPr>
          <a:xfrm>
            <a:off x="3282264" y="1749346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trece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(13)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77EF8F-B28C-4614-9EC7-16756535DE5E}"/>
              </a:ext>
            </a:extLst>
          </p:cNvPr>
          <p:cNvSpPr txBox="1"/>
          <p:nvPr/>
        </p:nvSpPr>
        <p:spPr>
          <a:xfrm>
            <a:off x="5305920" y="2124226"/>
            <a:ext cx="1509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(7)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C9BABA-2EDE-42B6-AB75-7AE801F8C84F}"/>
              </a:ext>
            </a:extLst>
          </p:cNvPr>
          <p:cNvSpPr txBox="1"/>
          <p:nvPr/>
        </p:nvSpPr>
        <p:spPr>
          <a:xfrm>
            <a:off x="6956401" y="2546589"/>
            <a:ext cx="76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546248-7C75-4254-BB03-C9D12CF780E6}"/>
              </a:ext>
            </a:extLst>
          </p:cNvPr>
          <p:cNvSpPr txBox="1"/>
          <p:nvPr/>
        </p:nvSpPr>
        <p:spPr>
          <a:xfrm>
            <a:off x="3161047" y="2928371"/>
            <a:ext cx="2006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caballos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606C3BF-DF45-4760-B205-5A301A018AB7}"/>
              </a:ext>
            </a:extLst>
          </p:cNvPr>
          <p:cNvSpPr txBox="1"/>
          <p:nvPr/>
        </p:nvSpPr>
        <p:spPr>
          <a:xfrm>
            <a:off x="3740197" y="3319864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pequeños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DD141C5-1058-4197-8701-D076AFBAB27F}"/>
              </a:ext>
            </a:extLst>
          </p:cNvPr>
          <p:cNvSpPr txBox="1"/>
          <p:nvPr/>
        </p:nvSpPr>
        <p:spPr>
          <a:xfrm>
            <a:off x="3748937" y="3726778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9460D9A-848B-46F5-A3AE-17885CC9193E}"/>
              </a:ext>
            </a:extLst>
          </p:cNvPr>
          <p:cNvSpPr txBox="1"/>
          <p:nvPr/>
        </p:nvSpPr>
        <p:spPr>
          <a:xfrm>
            <a:off x="6869150" y="3726650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niña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7BA3C51-A19C-4088-8048-8BC4ECDCAA6A}"/>
              </a:ext>
            </a:extLst>
          </p:cNvPr>
          <p:cNvSpPr txBox="1"/>
          <p:nvPr/>
        </p:nvSpPr>
        <p:spPr>
          <a:xfrm>
            <a:off x="7755836" y="-489"/>
            <a:ext cx="2505764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estatua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statue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all (of)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typical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ction Button: Blank 2">
            <a:hlinkClick r:id="" action="ppaction://noaction" highlightClick="1">
              <a:snd r:embed="rId11" name="7_1.wav"/>
            </a:hlinkClick>
            <a:extLst>
              <a:ext uri="{FF2B5EF4-FFF2-40B4-BE49-F238E27FC236}">
                <a16:creationId xmlns:a16="http://schemas.microsoft.com/office/drawing/2014/main" id="{46347500-92FA-4CC7-865C-F95BDB321B16}"/>
              </a:ext>
            </a:extLst>
          </p:cNvPr>
          <p:cNvSpPr/>
          <p:nvPr/>
        </p:nvSpPr>
        <p:spPr>
          <a:xfrm>
            <a:off x="202890" y="1328147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2" name="7_2.wav"/>
            </a:hlinkClick>
            <a:extLst>
              <a:ext uri="{FF2B5EF4-FFF2-40B4-BE49-F238E27FC236}">
                <a16:creationId xmlns:a16="http://schemas.microsoft.com/office/drawing/2014/main" id="{85727107-B7CB-4704-BBC8-DDF8FD026598}"/>
              </a:ext>
            </a:extLst>
          </p:cNvPr>
          <p:cNvSpPr/>
          <p:nvPr/>
        </p:nvSpPr>
        <p:spPr>
          <a:xfrm>
            <a:off x="202890" y="178677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3" name="7_3.wav"/>
            </a:hlinkClick>
            <a:extLst>
              <a:ext uri="{FF2B5EF4-FFF2-40B4-BE49-F238E27FC236}">
                <a16:creationId xmlns:a16="http://schemas.microsoft.com/office/drawing/2014/main" id="{7D9B886B-057E-4325-836F-BE09985B33F9}"/>
              </a:ext>
            </a:extLst>
          </p:cNvPr>
          <p:cNvSpPr/>
          <p:nvPr/>
        </p:nvSpPr>
        <p:spPr>
          <a:xfrm>
            <a:off x="202890" y="2242638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4" name="7_4.wav"/>
            </a:hlinkClick>
            <a:extLst>
              <a:ext uri="{FF2B5EF4-FFF2-40B4-BE49-F238E27FC236}">
                <a16:creationId xmlns:a16="http://schemas.microsoft.com/office/drawing/2014/main" id="{E5B3BF76-F345-4506-95DD-8E6713D02DD4}"/>
              </a:ext>
            </a:extLst>
          </p:cNvPr>
          <p:cNvSpPr/>
          <p:nvPr/>
        </p:nvSpPr>
        <p:spPr>
          <a:xfrm>
            <a:off x="202890" y="2701261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5" name="7_5.wav"/>
            </a:hlinkClick>
            <a:extLst>
              <a:ext uri="{FF2B5EF4-FFF2-40B4-BE49-F238E27FC236}">
                <a16:creationId xmlns:a16="http://schemas.microsoft.com/office/drawing/2014/main" id="{40B656E3-2232-43DA-84AA-05DA183DF6A7}"/>
              </a:ext>
            </a:extLst>
          </p:cNvPr>
          <p:cNvSpPr/>
          <p:nvPr/>
        </p:nvSpPr>
        <p:spPr>
          <a:xfrm>
            <a:off x="202890" y="316994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6" name="7_6.wav"/>
            </a:hlinkClick>
            <a:extLst>
              <a:ext uri="{FF2B5EF4-FFF2-40B4-BE49-F238E27FC236}">
                <a16:creationId xmlns:a16="http://schemas.microsoft.com/office/drawing/2014/main" id="{4D8C351B-3F24-4CE6-9035-24E06E71E53F}"/>
              </a:ext>
            </a:extLst>
          </p:cNvPr>
          <p:cNvSpPr/>
          <p:nvPr/>
        </p:nvSpPr>
        <p:spPr>
          <a:xfrm>
            <a:off x="202890" y="3628572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7" name="7_7.wav"/>
            </a:hlinkClick>
            <a:extLst>
              <a:ext uri="{FF2B5EF4-FFF2-40B4-BE49-F238E27FC236}">
                <a16:creationId xmlns:a16="http://schemas.microsoft.com/office/drawing/2014/main" id="{DFD74ED2-92FD-41A9-944D-C09B7E8C3843}"/>
              </a:ext>
            </a:extLst>
          </p:cNvPr>
          <p:cNvSpPr/>
          <p:nvPr/>
        </p:nvSpPr>
        <p:spPr>
          <a:xfrm>
            <a:off x="202890" y="408444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384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CE480-81FD-49D9-BD54-87CA73965A84}"/>
              </a:ext>
            </a:extLst>
          </p:cNvPr>
          <p:cNvSpPr/>
          <p:nvPr/>
        </p:nvSpPr>
        <p:spPr>
          <a:xfrm>
            <a:off x="103143" y="807251"/>
            <a:ext cx="1933322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95FD79-E98C-4DD0-AD8D-C6AF895D6AE9}"/>
              </a:ext>
            </a:extLst>
          </p:cNvPr>
          <p:cNvSpPr/>
          <p:nvPr/>
        </p:nvSpPr>
        <p:spPr>
          <a:xfrm>
            <a:off x="2133186" y="797720"/>
            <a:ext cx="1690135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D88D38-FF4D-40DA-879D-4AC2E3E71132}"/>
              </a:ext>
            </a:extLst>
          </p:cNvPr>
          <p:cNvSpPr/>
          <p:nvPr/>
        </p:nvSpPr>
        <p:spPr>
          <a:xfrm>
            <a:off x="106124" y="1165260"/>
            <a:ext cx="1933322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9826E0-5873-4458-9F9A-04892A07BFAA}"/>
              </a:ext>
            </a:extLst>
          </p:cNvPr>
          <p:cNvSpPr/>
          <p:nvPr/>
        </p:nvSpPr>
        <p:spPr>
          <a:xfrm>
            <a:off x="2138491" y="1165260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DC22A-8CBD-4EE9-B364-40526569E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262" y="4109441"/>
            <a:ext cx="3333718" cy="2557888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F5B050-D3A1-4EC8-8373-926D05B88B6F}"/>
              </a:ext>
            </a:extLst>
          </p:cNvPr>
          <p:cNvSpPr txBox="1"/>
          <p:nvPr/>
        </p:nvSpPr>
        <p:spPr>
          <a:xfrm>
            <a:off x="9484478" y="6415403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Mafalda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4C3C5F-C424-43EE-913B-CC8E8785686A}"/>
              </a:ext>
            </a:extLst>
          </p:cNvPr>
          <p:cNvSpPr/>
          <p:nvPr/>
        </p:nvSpPr>
        <p:spPr>
          <a:xfrm>
            <a:off x="3932122" y="807251"/>
            <a:ext cx="1703223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0A0241-52BE-4BB4-AA54-F874196C3F05}"/>
              </a:ext>
            </a:extLst>
          </p:cNvPr>
          <p:cNvSpPr/>
          <p:nvPr/>
        </p:nvSpPr>
        <p:spPr>
          <a:xfrm>
            <a:off x="3920043" y="1163781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CE87BF-2DE7-40BB-9142-084BAF9F3F9A}"/>
              </a:ext>
            </a:extLst>
          </p:cNvPr>
          <p:cNvSpPr/>
          <p:nvPr/>
        </p:nvSpPr>
        <p:spPr>
          <a:xfrm>
            <a:off x="5768500" y="802791"/>
            <a:ext cx="1992749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are (p)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A01DEA-1194-42D8-908F-92D679846F57}"/>
              </a:ext>
            </a:extLst>
          </p:cNvPr>
          <p:cNvSpPr/>
          <p:nvPr/>
        </p:nvSpPr>
        <p:spPr>
          <a:xfrm>
            <a:off x="5785101" y="1168852"/>
            <a:ext cx="1992749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74904B-F654-4E93-9ECC-CEFFEABD2042}"/>
              </a:ext>
            </a:extLst>
          </p:cNvPr>
          <p:cNvSpPr/>
          <p:nvPr/>
        </p:nvSpPr>
        <p:spPr>
          <a:xfrm>
            <a:off x="7857970" y="797720"/>
            <a:ext cx="173768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reads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2747FD-D047-4689-B712-BD90791BB3A0}"/>
              </a:ext>
            </a:extLst>
          </p:cNvPr>
          <p:cNvSpPr/>
          <p:nvPr/>
        </p:nvSpPr>
        <p:spPr>
          <a:xfrm>
            <a:off x="7888442" y="1163781"/>
            <a:ext cx="1707215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F3B185-51FE-4A5B-AED2-E53F865501AA}"/>
              </a:ext>
            </a:extLst>
          </p:cNvPr>
          <p:cNvSpPr/>
          <p:nvPr/>
        </p:nvSpPr>
        <p:spPr>
          <a:xfrm>
            <a:off x="282320" y="5582609"/>
            <a:ext cx="1565557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3131CF-A270-4CF7-B3B7-DC78D718571F}"/>
              </a:ext>
            </a:extLst>
          </p:cNvPr>
          <p:cNvSpPr/>
          <p:nvPr/>
        </p:nvSpPr>
        <p:spPr>
          <a:xfrm>
            <a:off x="2373733" y="5361880"/>
            <a:ext cx="1348133" cy="7165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is/are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C7C069-9398-4A31-AE51-9815A1D684B8}"/>
              </a:ext>
            </a:extLst>
          </p:cNvPr>
          <p:cNvSpPr/>
          <p:nvPr/>
        </p:nvSpPr>
        <p:spPr>
          <a:xfrm>
            <a:off x="282320" y="5940633"/>
            <a:ext cx="1565557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60A268-BFFE-4CC1-BEC0-76FFC6FFD2FE}"/>
              </a:ext>
            </a:extLst>
          </p:cNvPr>
          <p:cNvSpPr/>
          <p:nvPr/>
        </p:nvSpPr>
        <p:spPr>
          <a:xfrm>
            <a:off x="2373733" y="6060280"/>
            <a:ext cx="134813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11D50B-2E0E-4B4C-8E52-13024F27C724}"/>
              </a:ext>
            </a:extLst>
          </p:cNvPr>
          <p:cNvSpPr/>
          <p:nvPr/>
        </p:nvSpPr>
        <p:spPr>
          <a:xfrm>
            <a:off x="3962425" y="557309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typical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39F34FD-3990-4024-9A30-41B97B117834}"/>
              </a:ext>
            </a:extLst>
          </p:cNvPr>
          <p:cNvSpPr/>
          <p:nvPr/>
        </p:nvSpPr>
        <p:spPr>
          <a:xfrm>
            <a:off x="3962425" y="5939154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8D5EA3-5933-401B-9244-0A0819204378}"/>
              </a:ext>
            </a:extLst>
          </p:cNvPr>
          <p:cNvSpPr/>
          <p:nvPr/>
        </p:nvSpPr>
        <p:spPr>
          <a:xfrm>
            <a:off x="5785101" y="557309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North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65803E-0808-4989-BF84-C1FD0C192B6C}"/>
              </a:ext>
            </a:extLst>
          </p:cNvPr>
          <p:cNvSpPr/>
          <p:nvPr/>
        </p:nvSpPr>
        <p:spPr>
          <a:xfrm>
            <a:off x="5768161" y="5940633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4A8F858-D03C-4DE0-8AFD-73B505BB8E94}"/>
              </a:ext>
            </a:extLst>
          </p:cNvPr>
          <p:cNvSpPr/>
          <p:nvPr/>
        </p:nvSpPr>
        <p:spPr>
          <a:xfrm>
            <a:off x="9015585" y="1840289"/>
            <a:ext cx="3085174" cy="1743909"/>
          </a:xfrm>
          <a:prstGeom prst="wedgeRoundRectCallout">
            <a:avLst>
              <a:gd name="adj1" fmla="val 3669"/>
              <a:gd name="adj2" fmla="val 8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Mafalda es un </a:t>
            </a:r>
            <a:r>
              <a:rPr kumimoji="0" lang="es-ES_tradnl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personaje*</a:t>
            </a:r>
            <a:r>
              <a:rPr kumimoji="0" lang="es-ES_tradnl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en un cómic muy famoso en Argentina.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3A1A0A-03D0-4E5B-9E26-D2C62CFC176D}"/>
              </a:ext>
            </a:extLst>
          </p:cNvPr>
          <p:cNvSpPr txBox="1"/>
          <p:nvPr/>
        </p:nvSpPr>
        <p:spPr>
          <a:xfrm>
            <a:off x="7232624" y="229965"/>
            <a:ext cx="326644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character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FB9443-2663-4147-A294-70A8A3F7B59C}"/>
              </a:ext>
            </a:extLst>
          </p:cNvPr>
          <p:cNvSpPr/>
          <p:nvPr/>
        </p:nvSpPr>
        <p:spPr>
          <a:xfrm>
            <a:off x="76116" y="1820337"/>
            <a:ext cx="91814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Oviedo,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[E]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 estatuas* por toda* la ciudad. En las fotos hay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 estatuas en total. En la imagen número uno hay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[2]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 personas. Las estatuas en la imagen número tres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 dos </a:t>
            </a:r>
            <a:r>
              <a:rPr kumimoji="0" lang="es-ES_tradnl" sz="26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asturcones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 típicos de Asturias. Los caballos en Asturias son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___________. La chica en la imagen número cuatro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 un libro y la 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s-ES_tradnl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 en la imagen número seis es Mafalda</a:t>
            </a:r>
            <a:r>
              <a:rPr kumimoji="0" lang="es-ES_tradnl" sz="2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13BB8E-7DFD-49F3-B8C9-A1C1FEFAAEB1}"/>
              </a:ext>
            </a:extLst>
          </p:cNvPr>
          <p:cNvSpPr txBox="1"/>
          <p:nvPr/>
        </p:nvSpPr>
        <p:spPr>
          <a:xfrm>
            <a:off x="2549284" y="1800248"/>
            <a:ext cx="1103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69DD10-8348-4DF8-9CC6-F53A828E8678}"/>
              </a:ext>
            </a:extLst>
          </p:cNvPr>
          <p:cNvSpPr txBox="1"/>
          <p:nvPr/>
        </p:nvSpPr>
        <p:spPr>
          <a:xfrm>
            <a:off x="2643207" y="2195816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trece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(13)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049B44-2ADC-492B-8E6F-CA1B411C97E6}"/>
              </a:ext>
            </a:extLst>
          </p:cNvPr>
          <p:cNvSpPr txBox="1"/>
          <p:nvPr/>
        </p:nvSpPr>
        <p:spPr>
          <a:xfrm>
            <a:off x="4666863" y="2570696"/>
            <a:ext cx="1509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(7)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BCD4EC-07D8-4FA2-98A4-6003B56E5B6A}"/>
              </a:ext>
            </a:extLst>
          </p:cNvPr>
          <p:cNvSpPr txBox="1"/>
          <p:nvPr/>
        </p:nvSpPr>
        <p:spPr>
          <a:xfrm>
            <a:off x="6317344" y="2993059"/>
            <a:ext cx="76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D97F0A-691C-44E3-A141-A76CA17358CA}"/>
              </a:ext>
            </a:extLst>
          </p:cNvPr>
          <p:cNvSpPr txBox="1"/>
          <p:nvPr/>
        </p:nvSpPr>
        <p:spPr>
          <a:xfrm>
            <a:off x="2521990" y="3374841"/>
            <a:ext cx="2006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caballos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0AD1C5-0B11-4504-B5B7-4DDAB2D12D88}"/>
              </a:ext>
            </a:extLst>
          </p:cNvPr>
          <p:cNvSpPr txBox="1"/>
          <p:nvPr/>
        </p:nvSpPr>
        <p:spPr>
          <a:xfrm>
            <a:off x="3101140" y="3766334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pequeños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F0732A-6947-4E97-ADB5-89784837D0F0}"/>
              </a:ext>
            </a:extLst>
          </p:cNvPr>
          <p:cNvSpPr txBox="1"/>
          <p:nvPr/>
        </p:nvSpPr>
        <p:spPr>
          <a:xfrm>
            <a:off x="3109880" y="4173248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1704F4-779D-4588-8777-8A23AA109587}"/>
              </a:ext>
            </a:extLst>
          </p:cNvPr>
          <p:cNvSpPr txBox="1"/>
          <p:nvPr/>
        </p:nvSpPr>
        <p:spPr>
          <a:xfrm>
            <a:off x="6230093" y="4173120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niña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hlinkClick r:id="" action="ppaction://noaction">
              <a:snd r:embed="rId9" name="8_0.wav"/>
            </a:hlinkClick>
            <a:extLst>
              <a:ext uri="{FF2B5EF4-FFF2-40B4-BE49-F238E27FC236}">
                <a16:creationId xmlns:a16="http://schemas.microsoft.com/office/drawing/2014/main" id="{073F7AF1-96BA-4FFD-A7BC-A10093CD1DFC}"/>
              </a:ext>
            </a:extLst>
          </p:cNvPr>
          <p:cNvSpPr txBox="1"/>
          <p:nvPr/>
        </p:nvSpPr>
        <p:spPr>
          <a:xfrm>
            <a:off x="202890" y="123991"/>
            <a:ext cx="640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Identifica el vocabulario.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8_1">
            <a:hlinkClick r:id="" action="ppaction://media"/>
            <a:extLst>
              <a:ext uri="{FF2B5EF4-FFF2-40B4-BE49-F238E27FC236}">
                <a16:creationId xmlns:a16="http://schemas.microsoft.com/office/drawing/2014/main" id="{3B26A22F-D9D5-4377-9E0F-3E8F5A5A6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9259" y="114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2" grpId="0" animBg="1"/>
      <p:bldP spid="25" grpId="0" animBg="1"/>
      <p:bldP spid="27" grpId="0" animBg="1"/>
      <p:bldP spid="30" grpId="0" animBg="1"/>
      <p:bldP spid="31" grpId="0" animBg="1"/>
      <p:bldP spid="33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3259</Words>
  <Application>Microsoft Office PowerPoint</Application>
  <PresentationFormat>Widescreen</PresentationFormat>
  <Paragraphs>427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pronunciar</vt:lpstr>
      <vt:lpstr>pronunciar</vt:lpstr>
      <vt:lpstr>Leer y hablar</vt:lpstr>
      <vt:lpstr>leer</vt:lpstr>
      <vt:lpstr>Hay</vt:lpstr>
      <vt:lpstr>escuchar</vt:lpstr>
      <vt:lpstr>leer</vt:lpstr>
      <vt:lpstr>Adjectives following the noun</vt:lpstr>
      <vt:lpstr>leer</vt:lpstr>
      <vt:lpstr>leer</vt:lpstr>
      <vt:lpstr>leer</vt:lpstr>
      <vt:lpstr>leer</vt:lpstr>
      <vt:lpstr>Using the negative ‘no’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35</cp:revision>
  <dcterms:created xsi:type="dcterms:W3CDTF">2022-01-14T09:06:54Z</dcterms:created>
  <dcterms:modified xsi:type="dcterms:W3CDTF">2022-02-18T15:33:02Z</dcterms:modified>
</cp:coreProperties>
</file>