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86" r:id="rId2"/>
    <p:sldId id="477" r:id="rId3"/>
    <p:sldId id="258" r:id="rId4"/>
    <p:sldId id="544" r:id="rId5"/>
    <p:sldId id="562" r:id="rId6"/>
    <p:sldId id="547" r:id="rId7"/>
    <p:sldId id="530" r:id="rId8"/>
    <p:sldId id="564" r:id="rId9"/>
    <p:sldId id="565" r:id="rId10"/>
    <p:sldId id="553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FF"/>
    <a:srgbClr val="FF0066"/>
    <a:srgbClr val="FF3399"/>
    <a:srgbClr val="85CFE1"/>
    <a:srgbClr val="4A852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62045" autoAdjust="0"/>
  </p:normalViewPr>
  <p:slideViewPr>
    <p:cSldViewPr snapToGrid="0">
      <p:cViewPr varScale="1">
        <p:scale>
          <a:sx n="67" d="100"/>
          <a:sy n="67" d="100"/>
        </p:scale>
        <p:origin x="84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[l] and [ll]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bailar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[1323]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cocinar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[3074]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mandar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[588]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mirar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[125]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luz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[278] 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[3577]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suéter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tarjeta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[1958] asado [&gt;5000] común [742]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enorme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[631]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poco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[76]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[181] bocadillo [&gt;5000] clase [320] conejo [4728] cuaderno [3301] hermano [333] hermana [3409] lápiz [3740] libro [230] mochila [&gt;5000] regla [1380] ventana [725] activo [1278] bonito [891] grande [66] nuevo [94] viejo [225] bastante [308] muy [43] de12 [2]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cuál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[445] día [65]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fecha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[756] lunes [1370] martes [3101] miércoles [1816] jueves [1650] viernes [1259] sábado [1179] domingo [693] hoy [167]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Corregir</a:t>
            </a:r>
            <a:r>
              <a:rPr lang="en-GB" sz="18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[2351]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[l] </a:t>
            </a:r>
            <a:r>
              <a:rPr lang="en-GB" b="0" dirty="0"/>
              <a:t>and</a:t>
            </a:r>
            <a:r>
              <a:rPr lang="en-GB" b="1" dirty="0"/>
              <a:t> [</a:t>
            </a:r>
            <a:r>
              <a:rPr lang="en-GB" b="1" dirty="0" err="1"/>
              <a:t>ll</a:t>
            </a:r>
            <a:r>
              <a:rPr lang="en-GB" b="1" dirty="0"/>
              <a:t>].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ll</a:t>
            </a:r>
            <a:r>
              <a:rPr lang="en-GB" b="1" dirty="0"/>
              <a:t>] [l]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and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Gesture suggestions:</a:t>
            </a:r>
            <a:br>
              <a:rPr lang="en-GB" dirty="0"/>
            </a:br>
            <a:r>
              <a:rPr lang="en-GB" b="1" i="1" dirty="0" err="1"/>
              <a:t>libro</a:t>
            </a:r>
            <a:r>
              <a:rPr lang="en-GB" dirty="0"/>
              <a:t>: use two hands to pretend to open a book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 err="1"/>
              <a:t>llamar</a:t>
            </a:r>
            <a:r>
              <a:rPr lang="en-GB" dirty="0"/>
              <a:t>: with your right hand, pretend to answer the phone, then repeat with the left hand. Two gestures = two syllables of the word.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develop phonological awareness of [l] and [</a:t>
            </a:r>
            <a:r>
              <a:rPr lang="en-GB" b="0" dirty="0" err="1"/>
              <a:t>ll</a:t>
            </a:r>
            <a:r>
              <a:rPr lang="en-GB" b="0" dirty="0"/>
              <a:t>].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each picture to listen.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1-8 and either ‘l’ or ‘ll’.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again to reveal the pictures and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</a:t>
            </a:r>
            <a:r>
              <a:rPr lang="en-GB" b="1" i="1" dirty="0" err="1"/>
              <a:t>inicio</a:t>
            </a:r>
            <a:r>
              <a:rPr lang="en-GB" dirty="0"/>
              <a:t> for pupils to pronounce all of the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each image to hear it, if desired.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1. luz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</a:t>
            </a:r>
            <a:r>
              <a:rPr lang="en-GB" dirty="0" err="1"/>
              <a:t>grillo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</a:t>
            </a:r>
            <a:r>
              <a:rPr lang="en-GB" dirty="0" err="1"/>
              <a:t>Letras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</a:t>
            </a:r>
            <a:r>
              <a:rPr lang="en-GB" dirty="0" err="1"/>
              <a:t>llegar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5. </a:t>
            </a:r>
            <a:r>
              <a:rPr lang="en-GB" dirty="0" err="1"/>
              <a:t>ella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6. </a:t>
            </a:r>
            <a:r>
              <a:rPr lang="en-GB" dirty="0" err="1"/>
              <a:t>inteligente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7. </a:t>
            </a:r>
            <a:r>
              <a:rPr lang="en-GB" dirty="0" err="1"/>
              <a:t>bailar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8. </a:t>
            </a:r>
            <a:r>
              <a:rPr lang="en-GB" dirty="0" err="1"/>
              <a:t>zapatillas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 and cognates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luz [278]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grillo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letras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[977]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llegar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[75]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[72]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inteligente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[2167]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bailar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[1323]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zapatillas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[4939]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(one slide)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comparing countries and customs.</a:t>
            </a:r>
            <a:br>
              <a:rPr lang="en-GB" b="0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r>
              <a:rPr lang="en-GB" b="1" dirty="0"/>
              <a:t> </a:t>
            </a: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Teacher introduces items one by one (word, picture, English) and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Then the teacher removes the English words and/or pictures (one by one)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Then the Spanish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español</a:t>
            </a:r>
            <a:r>
              <a:rPr lang="en-GB" baseline="0" dirty="0"/>
              <a:t>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person plural (we-form) for –</a:t>
            </a:r>
            <a:r>
              <a:rPr lang="en-GB" b="0" dirty="0" err="1"/>
              <a:t>ar</a:t>
            </a:r>
            <a:r>
              <a:rPr lang="en-GB" b="0" dirty="0"/>
              <a:t> verbs, building on the singular forms of –</a:t>
            </a:r>
            <a:r>
              <a:rPr lang="en-GB" b="0" dirty="0" err="1"/>
              <a:t>ar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‘3</a:t>
            </a:r>
            <a:r>
              <a:rPr lang="en-GB" b="0" baseline="30000" dirty="0"/>
              <a:t>rd</a:t>
            </a:r>
            <a:r>
              <a:rPr lang="en-GB" b="0" dirty="0"/>
              <a:t> person singular ’ &amp; ‘1</a:t>
            </a:r>
            <a:r>
              <a:rPr lang="en-GB" b="0" baseline="30000" dirty="0"/>
              <a:t>st</a:t>
            </a:r>
            <a:r>
              <a:rPr lang="en-GB" b="0" dirty="0"/>
              <a:t> person plural’.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 Sofía &amp; </a:t>
            </a:r>
            <a:r>
              <a:rPr lang="en-GB" b="0" dirty="0" err="1"/>
              <a:t>su</a:t>
            </a:r>
            <a:r>
              <a:rPr lang="en-GB" b="0" dirty="0"/>
              <a:t> </a:t>
            </a:r>
            <a:r>
              <a:rPr lang="en-GB" b="0" dirty="0" err="1"/>
              <a:t>familia</a:t>
            </a:r>
            <a:r>
              <a:rPr lang="en-GB" b="0" dirty="0"/>
              <a:t> and </a:t>
            </a:r>
            <a:r>
              <a:rPr lang="en-GB" b="0" dirty="0" err="1"/>
              <a:t>Krina</a:t>
            </a:r>
            <a:r>
              <a:rPr lang="en-GB" b="0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decide whether Sofía is talking about her and her family (we), or </a:t>
            </a:r>
            <a:r>
              <a:rPr lang="en-GB" b="0" dirty="0" err="1"/>
              <a:t>Krina</a:t>
            </a:r>
            <a:r>
              <a:rPr lang="en-GB" b="0" dirty="0"/>
              <a:t> (she).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again. Pupils transcribe the verb in Spanish and any additional detail in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1-6, listening once for the verb forms.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 for number.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Listen again to allow time for pupils to transcribe the verbs and write any additional details in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E. </a:t>
            </a:r>
            <a:r>
              <a:rPr lang="en-GB" dirty="0" err="1"/>
              <a:t>Escuchamos</a:t>
            </a:r>
            <a:r>
              <a:rPr lang="en-GB" dirty="0"/>
              <a:t> </a:t>
            </a:r>
            <a:r>
              <a:rPr lang="en-GB" dirty="0" err="1"/>
              <a:t>música</a:t>
            </a:r>
            <a:r>
              <a:rPr lang="en-GB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Paseamos</a:t>
            </a:r>
            <a:r>
              <a:rPr lang="en-GB" b="0" dirty="0"/>
              <a:t> por la ciudad.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Cocina pollo asado.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Bailamos</a:t>
            </a:r>
            <a:r>
              <a:rPr lang="en-GB" b="0" dirty="0"/>
              <a:t> con la </a:t>
            </a:r>
            <a:r>
              <a:rPr lang="en-GB" b="0" dirty="0" err="1"/>
              <a:t>familia</a:t>
            </a:r>
            <a:r>
              <a:rPr lang="en-GB" b="0" dirty="0"/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Lleva</a:t>
            </a:r>
            <a:r>
              <a:rPr lang="en-GB" b="0" dirty="0"/>
              <a:t> un </a:t>
            </a:r>
            <a:r>
              <a:rPr lang="en-GB" b="0" dirty="0" err="1"/>
              <a:t>suéter</a:t>
            </a:r>
            <a:r>
              <a:rPr lang="en-GB" b="0" dirty="0"/>
              <a:t> de Navidad.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Manda </a:t>
            </a:r>
            <a:r>
              <a:rPr lang="en-GB" b="0" dirty="0" err="1"/>
              <a:t>tarjetas</a:t>
            </a:r>
            <a:r>
              <a:rPr lang="en-GB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625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3</a:t>
            </a:r>
            <a:r>
              <a:rPr lang="en-GB" b="0" baseline="30000" dirty="0"/>
              <a:t>rd</a:t>
            </a:r>
            <a:r>
              <a:rPr lang="en-GB" b="0" dirty="0"/>
              <a:t>  person plural for –</a:t>
            </a:r>
            <a:r>
              <a:rPr lang="en-GB" b="0" dirty="0" err="1"/>
              <a:t>ar</a:t>
            </a:r>
            <a:r>
              <a:rPr lang="en-GB" b="0" dirty="0"/>
              <a:t> verbs and revisit 1</a:t>
            </a:r>
            <a:r>
              <a:rPr lang="en-GB" b="0" baseline="30000" dirty="0"/>
              <a:t>st</a:t>
            </a:r>
            <a:r>
              <a:rPr lang="en-GB" b="0" dirty="0"/>
              <a:t> person plural.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4572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some further information about Spain’s most famous dish, paella.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with prompting, as needed.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if any pupils have tried paella.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Image attribution (paella):</a:t>
            </a:r>
            <a:br>
              <a:rPr lang="en-GB" dirty="0"/>
            </a:br>
            <a:r>
              <a:rPr lang="en-GB" dirty="0"/>
              <a:t>Jan </a:t>
            </a:r>
            <a:r>
              <a:rPr lang="en-GB" dirty="0" err="1"/>
              <a:t>Harenburg</a:t>
            </a:r>
            <a:r>
              <a:rPr lang="en-GB" dirty="0"/>
              <a:t>, CC BY-SA 4.0, via Wikimedia Commons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6666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key –</a:t>
            </a:r>
            <a:r>
              <a:rPr lang="en-GB" b="0" baseline="0" dirty="0" err="1"/>
              <a:t>ar</a:t>
            </a:r>
            <a:r>
              <a:rPr lang="en-GB" b="0" baseline="0" dirty="0"/>
              <a:t> verbs in the 1</a:t>
            </a:r>
            <a:r>
              <a:rPr lang="en-GB" b="0" baseline="30000" dirty="0"/>
              <a:t>st</a:t>
            </a:r>
            <a:r>
              <a:rPr lang="en-GB" b="0" baseline="0" dirty="0"/>
              <a:t> and 3</a:t>
            </a:r>
            <a:r>
              <a:rPr lang="en-GB" b="0" baseline="30000" dirty="0"/>
              <a:t>rd</a:t>
            </a:r>
            <a:r>
              <a:rPr lang="en-GB" b="0" baseline="0" dirty="0"/>
              <a:t> persons plural.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&amp; click to explain the context of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llevan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Is it Sofía talking about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Krina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her family (they) or is she talking about herself and her own family (we)?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  If desired, click on the numbered buttons to hear sentence audio.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Ask pupils to translate the verbs into English. 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audio" Target="../media/audio53.wav"/><Relationship Id="rId3" Type="http://schemas.openxmlformats.org/officeDocument/2006/relationships/audio" Target="../media/audio46.wav"/><Relationship Id="rId7" Type="http://schemas.openxmlformats.org/officeDocument/2006/relationships/audio" Target="../media/audio48.wav"/><Relationship Id="rId12" Type="http://schemas.openxmlformats.org/officeDocument/2006/relationships/audio" Target="../media/audio5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51.wav"/><Relationship Id="rId5" Type="http://schemas.openxmlformats.org/officeDocument/2006/relationships/image" Target="../media/image38.png"/><Relationship Id="rId15" Type="http://schemas.openxmlformats.org/officeDocument/2006/relationships/image" Target="../media/image39.png"/><Relationship Id="rId10" Type="http://schemas.openxmlformats.org/officeDocument/2006/relationships/audio" Target="../media/audio50.wav"/><Relationship Id="rId4" Type="http://schemas.openxmlformats.org/officeDocument/2006/relationships/audio" Target="../media/audio47.wav"/><Relationship Id="rId9" Type="http://schemas.openxmlformats.org/officeDocument/2006/relationships/audio" Target="../media/audio49.wav"/><Relationship Id="rId14" Type="http://schemas.openxmlformats.org/officeDocument/2006/relationships/audio" Target="../media/audio5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10.wav"/><Relationship Id="rId18" Type="http://schemas.openxmlformats.org/officeDocument/2006/relationships/image" Target="../media/image13.png"/><Relationship Id="rId3" Type="http://schemas.openxmlformats.org/officeDocument/2006/relationships/audio" Target="../media/audio5.wav"/><Relationship Id="rId21" Type="http://schemas.openxmlformats.org/officeDocument/2006/relationships/audio" Target="../media/audio14.wav"/><Relationship Id="rId7" Type="http://schemas.openxmlformats.org/officeDocument/2006/relationships/audio" Target="../media/audio7.wav"/><Relationship Id="rId12" Type="http://schemas.openxmlformats.org/officeDocument/2006/relationships/image" Target="../media/image10.png"/><Relationship Id="rId17" Type="http://schemas.openxmlformats.org/officeDocument/2006/relationships/audio" Target="../media/audio12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gif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audio" Target="../media/audio9.wav"/><Relationship Id="rId5" Type="http://schemas.openxmlformats.org/officeDocument/2006/relationships/audio" Target="../media/audio6.wav"/><Relationship Id="rId15" Type="http://schemas.openxmlformats.org/officeDocument/2006/relationships/audio" Target="../media/audio11.wav"/><Relationship Id="rId10" Type="http://schemas.openxmlformats.org/officeDocument/2006/relationships/image" Target="../media/image9.png"/><Relationship Id="rId19" Type="http://schemas.openxmlformats.org/officeDocument/2006/relationships/audio" Target="../media/audio13.wav"/><Relationship Id="rId4" Type="http://schemas.openxmlformats.org/officeDocument/2006/relationships/image" Target="../media/image4.png"/><Relationship Id="rId9" Type="http://schemas.openxmlformats.org/officeDocument/2006/relationships/audio" Target="../media/audio8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image" Target="../media/image15.png"/><Relationship Id="rId5" Type="http://schemas.openxmlformats.org/officeDocument/2006/relationships/audio" Target="../media/audio17.wav"/><Relationship Id="rId15" Type="http://schemas.openxmlformats.org/officeDocument/2006/relationships/image" Target="../media/image19.png"/><Relationship Id="rId10" Type="http://schemas.openxmlformats.org/officeDocument/2006/relationships/audio" Target="../media/audio22.wav"/><Relationship Id="rId19" Type="http://schemas.openxmlformats.org/officeDocument/2006/relationships/image" Target="../media/image22.png"/><Relationship Id="rId4" Type="http://schemas.openxmlformats.org/officeDocument/2006/relationships/audio" Target="../media/audio16.wav"/><Relationship Id="rId9" Type="http://schemas.openxmlformats.org/officeDocument/2006/relationships/audio" Target="../media/audio21.wav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image" Target="../media/image16.png"/><Relationship Id="rId5" Type="http://schemas.openxmlformats.org/officeDocument/2006/relationships/audio" Target="../media/audio25.wav"/><Relationship Id="rId10" Type="http://schemas.openxmlformats.org/officeDocument/2006/relationships/image" Target="../media/image24.png"/><Relationship Id="rId4" Type="http://schemas.openxmlformats.org/officeDocument/2006/relationships/audio" Target="../media/audio24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audio" Target="../media/audio37.wav"/><Relationship Id="rId18" Type="http://schemas.openxmlformats.org/officeDocument/2006/relationships/image" Target="../media/image30.png"/><Relationship Id="rId3" Type="http://schemas.openxmlformats.org/officeDocument/2006/relationships/audio" Target="../media/audio29.wav"/><Relationship Id="rId7" Type="http://schemas.openxmlformats.org/officeDocument/2006/relationships/audio" Target="../media/audio31.wav"/><Relationship Id="rId12" Type="http://schemas.openxmlformats.org/officeDocument/2006/relationships/audio" Target="../media/audio36.wav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audio" Target="../media/audio35.wav"/><Relationship Id="rId5" Type="http://schemas.openxmlformats.org/officeDocument/2006/relationships/image" Target="../media/image25.png"/><Relationship Id="rId15" Type="http://schemas.openxmlformats.org/officeDocument/2006/relationships/audio" Target="../media/audio38.wav"/><Relationship Id="rId10" Type="http://schemas.openxmlformats.org/officeDocument/2006/relationships/audio" Target="../media/audio34.wav"/><Relationship Id="rId19" Type="http://schemas.openxmlformats.org/officeDocument/2006/relationships/image" Target="../media/image2.gif"/><Relationship Id="rId4" Type="http://schemas.openxmlformats.org/officeDocument/2006/relationships/audio" Target="../media/audio30.wav"/><Relationship Id="rId9" Type="http://schemas.openxmlformats.org/officeDocument/2006/relationships/audio" Target="../media/audio33.wav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9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audio" Target="../media/audio41.wav"/><Relationship Id="rId4" Type="http://schemas.openxmlformats.org/officeDocument/2006/relationships/audio" Target="../media/audio40.wav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2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5.wav"/><Relationship Id="rId11" Type="http://schemas.openxmlformats.org/officeDocument/2006/relationships/image" Target="../media/image36.jpg"/><Relationship Id="rId5" Type="http://schemas.openxmlformats.org/officeDocument/2006/relationships/audio" Target="../media/audio44.wav"/><Relationship Id="rId10" Type="http://schemas.openxmlformats.org/officeDocument/2006/relationships/image" Target="../media/image35.jpg"/><Relationship Id="rId4" Type="http://schemas.openxmlformats.org/officeDocument/2006/relationships/audio" Target="../media/audio43.wav"/><Relationship Id="rId9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7" name="Sofia_manda_mensajes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7" y="142615"/>
            <a:ext cx="105236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Sofía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manda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mensajes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EF8522-DC48-4FCB-9EF9-0191B067F01A}"/>
              </a:ext>
            </a:extLst>
          </p:cNvPr>
          <p:cNvSpPr txBox="1"/>
          <p:nvPr/>
        </p:nvSpPr>
        <p:spPr>
          <a:xfrm>
            <a:off x="7927295" y="1480736"/>
            <a:ext cx="5801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 las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B2523A-7EAB-4010-A5C3-9C5866F75BC3}"/>
              </a:ext>
            </a:extLst>
          </p:cNvPr>
          <p:cNvSpPr txBox="1"/>
          <p:nvPr/>
        </p:nvSpPr>
        <p:spPr>
          <a:xfrm>
            <a:off x="82735" y="677331"/>
            <a:ext cx="9351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She’s telling her about her conversation with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Krina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36" name="Google Shape;258;p34">
            <a:extLst>
              <a:ext uri="{FF2B5EF4-FFF2-40B4-BE49-F238E27FC236}">
                <a16:creationId xmlns:a16="http://schemas.microsoft.com/office/drawing/2014/main" id="{A30A8E7B-D857-491F-A283-02C642098C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315095"/>
              </p:ext>
            </p:extLst>
          </p:nvPr>
        </p:nvGraphicFramePr>
        <p:xfrm>
          <a:off x="8674701" y="1991221"/>
          <a:ext cx="3430213" cy="45816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4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12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Sofía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y 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su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familia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(we)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Krina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 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su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familia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(they)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7960543"/>
                  </a:ext>
                </a:extLst>
              </a:tr>
            </a:tbl>
          </a:graphicData>
        </a:graphic>
      </p:graphicFrame>
      <p:pic>
        <p:nvPicPr>
          <p:cNvPr id="142" name="Picture 141">
            <a:extLst>
              <a:ext uri="{FF2B5EF4-FFF2-40B4-BE49-F238E27FC236}">
                <a16:creationId xmlns:a16="http://schemas.microsoft.com/office/drawing/2014/main" id="{8C18D483-3A76-4631-AF01-8C892C97B7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302" y="1453380"/>
            <a:ext cx="384106" cy="40011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3DD4F711-9C47-4F2B-AE4F-6C84696804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699" y="3263050"/>
            <a:ext cx="383067" cy="399028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D7B90F27-5B1A-4FCF-8ADE-059885C3F04E}"/>
              </a:ext>
            </a:extLst>
          </p:cNvPr>
          <p:cNvSpPr txBox="1"/>
          <p:nvPr/>
        </p:nvSpPr>
        <p:spPr>
          <a:xfrm>
            <a:off x="8123509" y="3201254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400" b="1" u="none" strike="noStrike" cap="none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21D3642-9BDC-444E-9192-5B619FD34760}"/>
              </a:ext>
            </a:extLst>
          </p:cNvPr>
          <p:cNvSpPr txBox="1"/>
          <p:nvPr/>
        </p:nvSpPr>
        <p:spPr>
          <a:xfrm>
            <a:off x="8116440" y="3761979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400" b="1" u="none" strike="noStrike" cap="none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[1]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9887D01-C5B4-4A52-9B23-CF78B1486AB0}"/>
              </a:ext>
            </a:extLst>
          </p:cNvPr>
          <p:cNvSpPr txBox="1"/>
          <p:nvPr/>
        </p:nvSpPr>
        <p:spPr>
          <a:xfrm>
            <a:off x="8116425" y="4341120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400" b="1" u="none" strike="noStrike" cap="none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[2]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591A320-9E55-4A9B-B701-811F0537D67D}"/>
              </a:ext>
            </a:extLst>
          </p:cNvPr>
          <p:cNvSpPr txBox="1"/>
          <p:nvPr/>
        </p:nvSpPr>
        <p:spPr>
          <a:xfrm>
            <a:off x="8094842" y="4858300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400" b="1" u="none" strike="noStrike" cap="none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[3]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6A4C6EE1-4B45-436A-82B5-2003A7CB12F8}"/>
              </a:ext>
            </a:extLst>
          </p:cNvPr>
          <p:cNvSpPr txBox="1"/>
          <p:nvPr/>
        </p:nvSpPr>
        <p:spPr>
          <a:xfrm>
            <a:off x="8084473" y="5431509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400" b="1" u="none" strike="noStrike" cap="none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[4]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7950FF6-DAAC-43C7-9F98-1BC558B0787C}"/>
              </a:ext>
            </a:extLst>
          </p:cNvPr>
          <p:cNvSpPr/>
          <p:nvPr/>
        </p:nvSpPr>
        <p:spPr>
          <a:xfrm rot="16200000">
            <a:off x="1559689" y="66042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A7778D7-1A27-42C0-A0F1-B79089A36BDD}"/>
              </a:ext>
            </a:extLst>
          </p:cNvPr>
          <p:cNvSpPr/>
          <p:nvPr/>
        </p:nvSpPr>
        <p:spPr>
          <a:xfrm rot="16200000">
            <a:off x="1559631" y="965804"/>
            <a:ext cx="1424540" cy="257958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D4A5879-6099-40CF-82E0-3311DE05B8BE}"/>
              </a:ext>
            </a:extLst>
          </p:cNvPr>
          <p:cNvSpPr/>
          <p:nvPr/>
        </p:nvSpPr>
        <p:spPr>
          <a:xfrm>
            <a:off x="3616901" y="213817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A1119C90-76EC-4F9C-934E-1174C21B8A19}"/>
              </a:ext>
            </a:extLst>
          </p:cNvPr>
          <p:cNvSpPr/>
          <p:nvPr/>
        </p:nvSpPr>
        <p:spPr>
          <a:xfrm>
            <a:off x="1033052" y="1581024"/>
            <a:ext cx="2494210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B78A1AF-57E4-4BE2-ADC9-1C3D2FB0A3B2}"/>
              </a:ext>
            </a:extLst>
          </p:cNvPr>
          <p:cNvSpPr txBox="1"/>
          <p:nvPr/>
        </p:nvSpPr>
        <p:spPr>
          <a:xfrm>
            <a:off x="998096" y="1785038"/>
            <a:ext cx="2762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2000" b="1" dirty="0">
              <a:solidFill>
                <a:srgbClr val="1F4E79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Llevan</a:t>
            </a:r>
            <a:r>
              <a:rPr lang="es-AR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suéter de Navidad.</a:t>
            </a:r>
            <a:endParaRPr kumimoji="0" lang="es-AR" sz="2000" i="0" u="none" strike="noStrike" kern="1200" cap="none" spc="0" normalizeH="0" baseline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9" name="Leer1.wav"/>
            </a:hlinkClick>
            <a:extLst>
              <a:ext uri="{FF2B5EF4-FFF2-40B4-BE49-F238E27FC236}">
                <a16:creationId xmlns:a16="http://schemas.microsoft.com/office/drawing/2014/main" id="{343D2B41-1ABD-4AAA-9075-4FA976EC6E21}"/>
              </a:ext>
            </a:extLst>
          </p:cNvPr>
          <p:cNvSpPr txBox="1"/>
          <p:nvPr/>
        </p:nvSpPr>
        <p:spPr>
          <a:xfrm>
            <a:off x="257164" y="148406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15076"/>
                </a:solidFill>
                <a:latin typeface="Century Gothic" panose="020F0302020204030204"/>
                <a:cs typeface="Arial"/>
                <a:sym typeface="Arial"/>
              </a:rPr>
              <a:t>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2C001D8-6037-4142-B6D6-A24904965B45}"/>
              </a:ext>
            </a:extLst>
          </p:cNvPr>
          <p:cNvSpPr/>
          <p:nvPr/>
        </p:nvSpPr>
        <p:spPr>
          <a:xfrm rot="16200000">
            <a:off x="5375099" y="65390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6417CC5-68D9-4262-931C-7D69B5916030}"/>
              </a:ext>
            </a:extLst>
          </p:cNvPr>
          <p:cNvSpPr/>
          <p:nvPr/>
        </p:nvSpPr>
        <p:spPr>
          <a:xfrm rot="16200000">
            <a:off x="5348458" y="98585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9038964-50D9-4B1C-AFB3-3514DE79E944}"/>
              </a:ext>
            </a:extLst>
          </p:cNvPr>
          <p:cNvSpPr/>
          <p:nvPr/>
        </p:nvSpPr>
        <p:spPr>
          <a:xfrm>
            <a:off x="7432311" y="213164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0" name="Leer4.wav"/>
            </a:hlinkClick>
            <a:extLst>
              <a:ext uri="{FF2B5EF4-FFF2-40B4-BE49-F238E27FC236}">
                <a16:creationId xmlns:a16="http://schemas.microsoft.com/office/drawing/2014/main" id="{06F73AAE-DEFD-472B-B949-ED2D272D423C}"/>
              </a:ext>
            </a:extLst>
          </p:cNvPr>
          <p:cNvSpPr txBox="1"/>
          <p:nvPr/>
        </p:nvSpPr>
        <p:spPr>
          <a:xfrm>
            <a:off x="4072574" y="1477540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15076"/>
                </a:solidFill>
                <a:latin typeface="Century Gothic" panose="020F0302020204030204"/>
                <a:cs typeface="Arial"/>
                <a:sym typeface="Arial"/>
              </a:rPr>
              <a:t>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98F9892-4A18-476F-B681-2955350DF2E1}"/>
              </a:ext>
            </a:extLst>
          </p:cNvPr>
          <p:cNvSpPr/>
          <p:nvPr/>
        </p:nvSpPr>
        <p:spPr>
          <a:xfrm rot="16200000">
            <a:off x="5406392" y="2477382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BA5E8E0-4E29-4C5C-AD9D-6EE43F3447D3}"/>
              </a:ext>
            </a:extLst>
          </p:cNvPr>
          <p:cNvSpPr/>
          <p:nvPr/>
        </p:nvSpPr>
        <p:spPr>
          <a:xfrm rot="16200000">
            <a:off x="5379751" y="2809340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DD8C67C-6B32-4847-82EF-79F57F088762}"/>
              </a:ext>
            </a:extLst>
          </p:cNvPr>
          <p:cNvSpPr/>
          <p:nvPr/>
        </p:nvSpPr>
        <p:spPr>
          <a:xfrm>
            <a:off x="7463604" y="395512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1" name="Leer5.wav"/>
            </a:hlinkClick>
            <a:extLst>
              <a:ext uri="{FF2B5EF4-FFF2-40B4-BE49-F238E27FC236}">
                <a16:creationId xmlns:a16="http://schemas.microsoft.com/office/drawing/2014/main" id="{12BAB6D0-2B21-491F-8630-E59F64E585CD}"/>
              </a:ext>
            </a:extLst>
          </p:cNvPr>
          <p:cNvSpPr txBox="1"/>
          <p:nvPr/>
        </p:nvSpPr>
        <p:spPr>
          <a:xfrm>
            <a:off x="4164827" y="3301021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15076"/>
                </a:solidFill>
                <a:latin typeface="Century Gothic" panose="020F0302020204030204"/>
                <a:cs typeface="Arial"/>
                <a:sym typeface="Arial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5710068-0871-4598-8A92-EB4E2C4585FA}"/>
              </a:ext>
            </a:extLst>
          </p:cNvPr>
          <p:cNvSpPr/>
          <p:nvPr/>
        </p:nvSpPr>
        <p:spPr>
          <a:xfrm rot="16200000">
            <a:off x="1532434" y="251078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89E9BBA-E2FB-4F18-A8CD-A7C82C3224C6}"/>
              </a:ext>
            </a:extLst>
          </p:cNvPr>
          <p:cNvSpPr/>
          <p:nvPr/>
        </p:nvSpPr>
        <p:spPr>
          <a:xfrm rot="16200000">
            <a:off x="1505793" y="284274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8428D4E-D879-40CD-A4A1-79B5B822973B}"/>
              </a:ext>
            </a:extLst>
          </p:cNvPr>
          <p:cNvSpPr/>
          <p:nvPr/>
        </p:nvSpPr>
        <p:spPr>
          <a:xfrm>
            <a:off x="3589646" y="398853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7" name="TextBox 76">
            <a:hlinkClick r:id="" action="ppaction://noaction">
              <a:snd r:embed="rId12" name="Leer2.wav"/>
            </a:hlinkClick>
            <a:extLst>
              <a:ext uri="{FF2B5EF4-FFF2-40B4-BE49-F238E27FC236}">
                <a16:creationId xmlns:a16="http://schemas.microsoft.com/office/drawing/2014/main" id="{67ED7BCE-E3F3-450F-8A28-D20BDDCBC08F}"/>
              </a:ext>
            </a:extLst>
          </p:cNvPr>
          <p:cNvSpPr txBox="1"/>
          <p:nvPr/>
        </p:nvSpPr>
        <p:spPr>
          <a:xfrm>
            <a:off x="229909" y="333442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F6EFE5A-B149-4219-9428-4A832D671C15}"/>
              </a:ext>
            </a:extLst>
          </p:cNvPr>
          <p:cNvSpPr/>
          <p:nvPr/>
        </p:nvSpPr>
        <p:spPr>
          <a:xfrm rot="16200000">
            <a:off x="5438075" y="438968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CEA2B5A-7AAE-430E-AB57-EC5C125E9CC9}"/>
              </a:ext>
            </a:extLst>
          </p:cNvPr>
          <p:cNvSpPr/>
          <p:nvPr/>
        </p:nvSpPr>
        <p:spPr>
          <a:xfrm rot="16200000">
            <a:off x="5411434" y="472163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F519047-B85C-410E-9B31-E4CBDDD04C9C}"/>
              </a:ext>
            </a:extLst>
          </p:cNvPr>
          <p:cNvSpPr/>
          <p:nvPr/>
        </p:nvSpPr>
        <p:spPr>
          <a:xfrm>
            <a:off x="7495287" y="586742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6" name="TextBox 85">
            <a:hlinkClick r:id="" action="ppaction://noaction">
              <a:snd r:embed="rId13" name="Leer6.wav"/>
            </a:hlinkClick>
            <a:extLst>
              <a:ext uri="{FF2B5EF4-FFF2-40B4-BE49-F238E27FC236}">
                <a16:creationId xmlns:a16="http://schemas.microsoft.com/office/drawing/2014/main" id="{FA64F7BD-8093-4AF9-A687-199A0C2E9099}"/>
              </a:ext>
            </a:extLst>
          </p:cNvPr>
          <p:cNvSpPr txBox="1"/>
          <p:nvPr/>
        </p:nvSpPr>
        <p:spPr>
          <a:xfrm>
            <a:off x="4196510" y="5213320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15076"/>
                </a:solidFill>
                <a:latin typeface="Century Gothic" panose="020F0302020204030204"/>
                <a:cs typeface="Arial"/>
                <a:sym typeface="Arial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50258B9E-1B81-428B-9D2B-ABE252B002CF}"/>
              </a:ext>
            </a:extLst>
          </p:cNvPr>
          <p:cNvSpPr/>
          <p:nvPr/>
        </p:nvSpPr>
        <p:spPr>
          <a:xfrm rot="16200000">
            <a:off x="1564117" y="442308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DDE005B-7C24-47DB-930B-BCCA7365EC16}"/>
              </a:ext>
            </a:extLst>
          </p:cNvPr>
          <p:cNvSpPr/>
          <p:nvPr/>
        </p:nvSpPr>
        <p:spPr>
          <a:xfrm rot="16200000">
            <a:off x="1537476" y="475504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1F4FBF8A-3E68-430C-A482-3D1D3EFBCED1}"/>
              </a:ext>
            </a:extLst>
          </p:cNvPr>
          <p:cNvSpPr/>
          <p:nvPr/>
        </p:nvSpPr>
        <p:spPr>
          <a:xfrm>
            <a:off x="3621329" y="590082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0" name="TextBox 89">
            <a:hlinkClick r:id="" action="ppaction://noaction">
              <a:snd r:embed="rId14" name="Leer3.wav"/>
            </a:hlinkClick>
            <a:extLst>
              <a:ext uri="{FF2B5EF4-FFF2-40B4-BE49-F238E27FC236}">
                <a16:creationId xmlns:a16="http://schemas.microsoft.com/office/drawing/2014/main" id="{DB806BA6-B181-4186-839C-FD2B89F2087F}"/>
              </a:ext>
            </a:extLst>
          </p:cNvPr>
          <p:cNvSpPr txBox="1"/>
          <p:nvPr/>
        </p:nvSpPr>
        <p:spPr>
          <a:xfrm>
            <a:off x="261592" y="524672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15076"/>
                </a:solidFill>
                <a:latin typeface="Century Gothic" panose="020F0302020204030204"/>
                <a:cs typeface="Arial"/>
                <a:sym typeface="Arial"/>
              </a:rPr>
              <a:t>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96" name="Speech Bubble: Rectangle with Corners Rounded 95">
            <a:extLst>
              <a:ext uri="{FF2B5EF4-FFF2-40B4-BE49-F238E27FC236}">
                <a16:creationId xmlns:a16="http://schemas.microsoft.com/office/drawing/2014/main" id="{2F6F53D6-72C7-4D18-B8E2-234C4C57DF9E}"/>
              </a:ext>
            </a:extLst>
          </p:cNvPr>
          <p:cNvSpPr/>
          <p:nvPr/>
        </p:nvSpPr>
        <p:spPr>
          <a:xfrm>
            <a:off x="4848462" y="15845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9A72938-E6A7-4088-A0BC-DB5F46E77ECC}"/>
              </a:ext>
            </a:extLst>
          </p:cNvPr>
          <p:cNvSpPr txBox="1"/>
          <p:nvPr/>
        </p:nvSpPr>
        <p:spPr>
          <a:xfrm>
            <a:off x="4899405" y="2085223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Pasean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por la ciudad.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9" name="Speech Bubble: Rectangle with Corners Rounded 98">
            <a:extLst>
              <a:ext uri="{FF2B5EF4-FFF2-40B4-BE49-F238E27FC236}">
                <a16:creationId xmlns:a16="http://schemas.microsoft.com/office/drawing/2014/main" id="{392CB7C5-2084-4A61-8C37-401586A39CED}"/>
              </a:ext>
            </a:extLst>
          </p:cNvPr>
          <p:cNvSpPr/>
          <p:nvPr/>
        </p:nvSpPr>
        <p:spPr>
          <a:xfrm>
            <a:off x="1010624" y="3434412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82E26C0-265A-4C62-9A93-1BD43F42A7B7}"/>
              </a:ext>
            </a:extLst>
          </p:cNvPr>
          <p:cNvSpPr txBox="1"/>
          <p:nvPr/>
        </p:nvSpPr>
        <p:spPr>
          <a:xfrm>
            <a:off x="1044067" y="3699868"/>
            <a:ext cx="24541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>
              <a:solidFill>
                <a:srgbClr val="1F4E79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Cocinamos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paella el </a:t>
            </a: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domingo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19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2" name="Speech Bubble: Rectangle with Corners Rounded 101">
            <a:extLst>
              <a:ext uri="{FF2B5EF4-FFF2-40B4-BE49-F238E27FC236}">
                <a16:creationId xmlns:a16="http://schemas.microsoft.com/office/drawing/2014/main" id="{5FCCA0F9-A349-406A-81D6-6AB212CAFA50}"/>
              </a:ext>
            </a:extLst>
          </p:cNvPr>
          <p:cNvSpPr/>
          <p:nvPr/>
        </p:nvSpPr>
        <p:spPr>
          <a:xfrm>
            <a:off x="4880193" y="3395159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BC1BE2C-5A88-4F56-8322-7CB29E005B65}"/>
              </a:ext>
            </a:extLst>
          </p:cNvPr>
          <p:cNvSpPr txBox="1"/>
          <p:nvPr/>
        </p:nvSpPr>
        <p:spPr>
          <a:xfrm>
            <a:off x="4899404" y="4127757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Miran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las luces.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8" name="Speech Bubble: Rectangle with Corners Rounded 107">
            <a:extLst>
              <a:ext uri="{FF2B5EF4-FFF2-40B4-BE49-F238E27FC236}">
                <a16:creationId xmlns:a16="http://schemas.microsoft.com/office/drawing/2014/main" id="{C8F52E34-9307-41E8-BC68-C35C62AC7059}"/>
              </a:ext>
            </a:extLst>
          </p:cNvPr>
          <p:cNvSpPr/>
          <p:nvPr/>
        </p:nvSpPr>
        <p:spPr>
          <a:xfrm>
            <a:off x="1043749" y="5354607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A345B00-95BB-47E7-A90A-A22B584ABEF6}"/>
              </a:ext>
            </a:extLst>
          </p:cNvPr>
          <p:cNvSpPr txBox="1"/>
          <p:nvPr/>
        </p:nvSpPr>
        <p:spPr>
          <a:xfrm>
            <a:off x="1092738" y="5948906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carta a los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tres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Reyes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Magos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1" name="Speech Bubble: Rectangle with Corners Rounded 110">
            <a:extLst>
              <a:ext uri="{FF2B5EF4-FFF2-40B4-BE49-F238E27FC236}">
                <a16:creationId xmlns:a16="http://schemas.microsoft.com/office/drawing/2014/main" id="{807EA8BE-0D33-4AEC-9CC8-F3369517D757}"/>
              </a:ext>
            </a:extLst>
          </p:cNvPr>
          <p:cNvSpPr/>
          <p:nvPr/>
        </p:nvSpPr>
        <p:spPr>
          <a:xfrm>
            <a:off x="4913796" y="53170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D97ED05-568F-413A-A3EC-2B9CE5111D77}"/>
              </a:ext>
            </a:extLst>
          </p:cNvPr>
          <p:cNvSpPr txBox="1"/>
          <p:nvPr/>
        </p:nvSpPr>
        <p:spPr>
          <a:xfrm>
            <a:off x="4955947" y="5865005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Visitamos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familia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3A556-9AB5-4DA1-AC17-ACCC7DACE6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0262" y="3579357"/>
            <a:ext cx="891338" cy="40355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30D9684-298D-4762-8408-3E8750B93E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9866" y="1670817"/>
            <a:ext cx="891338" cy="403559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B754FE39-2F11-4660-9408-9AE0A6A3A9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93708" y="5481177"/>
            <a:ext cx="891338" cy="403559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C302A2C2-F794-44A9-9351-4FA67666C4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5216" y="1722256"/>
            <a:ext cx="891338" cy="403559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6F39BA16-76FC-45A9-8ABC-A0B0C91DF4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03010" y="5531060"/>
            <a:ext cx="891338" cy="403559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0EC241B-9CAD-4383-85A7-540B26CFE0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78443" y="3520243"/>
            <a:ext cx="891338" cy="403559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8AF5BF52-F0A8-4CA8-AD0C-F7110F82EDD6}"/>
              </a:ext>
            </a:extLst>
          </p:cNvPr>
          <p:cNvSpPr txBox="1"/>
          <p:nvPr/>
        </p:nvSpPr>
        <p:spPr>
          <a:xfrm>
            <a:off x="8090905" y="5992178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400" b="1" u="none" strike="noStrike" cap="none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[5]</a:t>
            </a: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5D01BF32-65B3-4325-8053-E4A82D8DA9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927" y="3814643"/>
            <a:ext cx="383067" cy="399028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BEECA934-EFBE-424C-94A0-13F3C86DF4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24" y="4403757"/>
            <a:ext cx="383067" cy="399028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5A787B72-5312-42BC-BA9E-612E0FF1D1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34" y="4917973"/>
            <a:ext cx="383067" cy="399028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363696C9-8F6C-48EE-AB5B-0FDBC2F8DE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489" y="5501801"/>
            <a:ext cx="383067" cy="399028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FE4D36AB-B3B5-4712-8640-B2A309E3F6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904" y="6103335"/>
            <a:ext cx="383067" cy="399028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533476C1-F503-42C0-A3C2-BA7DC040FA2C}"/>
              </a:ext>
            </a:extLst>
          </p:cNvPr>
          <p:cNvSpPr txBox="1"/>
          <p:nvPr/>
        </p:nvSpPr>
        <p:spPr>
          <a:xfrm>
            <a:off x="7816853" y="664480"/>
            <a:ext cx="3162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DF857AF-EF8F-45D2-9C72-E1B5BDDE1D0D}"/>
              </a:ext>
            </a:extLst>
          </p:cNvPr>
          <p:cNvSpPr txBox="1"/>
          <p:nvPr/>
        </p:nvSpPr>
        <p:spPr>
          <a:xfrm>
            <a:off x="2038076" y="5633123"/>
            <a:ext cx="704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Mandamos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1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ien_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ee_las_frases_y_mar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0" grpId="0"/>
      <p:bldP spid="149" grpId="0"/>
      <p:bldP spid="150" grpId="0"/>
      <p:bldP spid="151" grpId="0"/>
      <p:bldP spid="152" grpId="0"/>
      <p:bldP spid="153" grpId="0"/>
      <p:bldP spid="123" grpId="0"/>
      <p:bldP spid="1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8191" y="4916071"/>
            <a:ext cx="435098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-AR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</a:t>
            </a:r>
            <a:endParaRPr lang="es-ES" sz="28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connecting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sentences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[l] [ll]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do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336036" y="3621756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15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374846" y="3737248"/>
            <a:ext cx="593939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amar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F4791-B4B3-4D51-9227-A56ACC7F7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7316" y="3687753"/>
            <a:ext cx="2130163" cy="2130163"/>
          </a:xfrm>
          <a:prstGeom prst="roundRect">
            <a:avLst/>
          </a:prstGeom>
        </p:spPr>
      </p:pic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336036" y="928190"/>
            <a:ext cx="1749576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[l]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528117" y="928190"/>
            <a:ext cx="593939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ibro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 descr="Libro, Leyendo, Verbos, Libro Azul, Los Libros Azules">
            <a:extLst>
              <a:ext uri="{FF2B5EF4-FFF2-40B4-BE49-F238E27FC236}">
                <a16:creationId xmlns:a16="http://schemas.microsoft.com/office/drawing/2014/main" id="{510B12EF-5AAB-4E27-99E9-D64C517A3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19" y="654961"/>
            <a:ext cx="2725393" cy="213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SC_l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ib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ib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sc_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la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la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2DAFCC5F-D008-44D9-9FB4-76E8757D4D14}"/>
              </a:ext>
            </a:extLst>
          </p:cNvPr>
          <p:cNvSpPr txBox="1"/>
          <p:nvPr/>
        </p:nvSpPr>
        <p:spPr>
          <a:xfrm>
            <a:off x="619715" y="5640685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ella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Google Shape;108;p3">
            <a:hlinkClick r:id="" action="ppaction://noaction">
              <a:snd r:embed="rId3" name="escucha_se_escribe_con_l_ll.wav"/>
            </a:hlinkClick>
          </p:cNvPr>
          <p:cNvSpPr txBox="1"/>
          <p:nvPr/>
        </p:nvSpPr>
        <p:spPr>
          <a:xfrm>
            <a:off x="123376" y="167977"/>
            <a:ext cx="61538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¿Se escribe con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[l] o [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]? 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0729FF-5669-4357-B930-8D7A857C9799}"/>
              </a:ext>
            </a:extLst>
          </p:cNvPr>
          <p:cNvGraphicFramePr>
            <a:graphicFrameLocks noGrp="1"/>
          </p:cNvGraphicFramePr>
          <p:nvPr/>
        </p:nvGraphicFramePr>
        <p:xfrm>
          <a:off x="497113" y="921562"/>
          <a:ext cx="9659256" cy="53649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4814">
                  <a:extLst>
                    <a:ext uri="{9D8B030D-6E8A-4147-A177-3AD203B41FA5}">
                      <a16:colId xmlns:a16="http://schemas.microsoft.com/office/drawing/2014/main" val="331856651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736325403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851545082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1036640519"/>
                    </a:ext>
                  </a:extLst>
                </a:gridCol>
              </a:tblGrid>
              <a:tr h="268246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934274"/>
                  </a:ext>
                </a:extLst>
              </a:tr>
              <a:tr h="268246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87423"/>
                  </a:ext>
                </a:extLst>
              </a:tr>
            </a:tbl>
          </a:graphicData>
        </a:graphic>
      </p:graphicFrame>
      <p:sp>
        <p:nvSpPr>
          <p:cNvPr id="25" name="Google Shape;387;p19">
            <a:extLst>
              <a:ext uri="{FF2B5EF4-FFF2-40B4-BE49-F238E27FC236}">
                <a16:creationId xmlns:a16="http://schemas.microsoft.com/office/drawing/2014/main" id="{54235A43-32A3-47E3-BD90-4F7CA9317E1D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388;p19">
            <a:extLst>
              <a:ext uri="{FF2B5EF4-FFF2-40B4-BE49-F238E27FC236}">
                <a16:creationId xmlns:a16="http://schemas.microsoft.com/office/drawing/2014/main" id="{F8FF7FF8-6670-46AE-A438-7908DAB4710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7" name="Google Shape;389;p19">
            <a:extLst>
              <a:ext uri="{FF2B5EF4-FFF2-40B4-BE49-F238E27FC236}">
                <a16:creationId xmlns:a16="http://schemas.microsoft.com/office/drawing/2014/main" id="{2754EFCC-C618-49EB-99E4-C0CCEEC07E9E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390;p19">
            <a:extLst>
              <a:ext uri="{FF2B5EF4-FFF2-40B4-BE49-F238E27FC236}">
                <a16:creationId xmlns:a16="http://schemas.microsoft.com/office/drawing/2014/main" id="{2FA2C513-C5BB-40F7-ADA1-5F0AE07C2B17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391;p19">
            <a:extLst>
              <a:ext uri="{FF2B5EF4-FFF2-40B4-BE49-F238E27FC236}">
                <a16:creationId xmlns:a16="http://schemas.microsoft.com/office/drawing/2014/main" id="{89FEB3D8-3567-45BD-B0DD-F21A5C759724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393;p19">
            <a:extLst>
              <a:ext uri="{FF2B5EF4-FFF2-40B4-BE49-F238E27FC236}">
                <a16:creationId xmlns:a16="http://schemas.microsoft.com/office/drawing/2014/main" id="{6AB657A4-33EE-4DD5-9D5C-695E89CB1EA4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Arial"/>
              </a:rPr>
              <a:t>20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31" name="Google Shape;394;p19">
            <a:extLst>
              <a:ext uri="{FF2B5EF4-FFF2-40B4-BE49-F238E27FC236}">
                <a16:creationId xmlns:a16="http://schemas.microsoft.com/office/drawing/2014/main" id="{AFDD488D-A16D-4B49-A4DF-2B1ECB412A2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95;p19">
            <a:extLst>
              <a:ext uri="{FF2B5EF4-FFF2-40B4-BE49-F238E27FC236}">
                <a16:creationId xmlns:a16="http://schemas.microsoft.com/office/drawing/2014/main" id="{5474D4E6-7337-4E8E-874A-10D05931E10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4B7CD0-66C1-4ABB-A1F5-AC202C6C373D}"/>
              </a:ext>
            </a:extLst>
          </p:cNvPr>
          <p:cNvSpPr txBox="1"/>
          <p:nvPr/>
        </p:nvSpPr>
        <p:spPr>
          <a:xfrm>
            <a:off x="518317" y="2896145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luz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0D52831-73CD-44B4-87B7-4A11E844609F}"/>
              </a:ext>
            </a:extLst>
          </p:cNvPr>
          <p:cNvSpPr/>
          <p:nvPr/>
        </p:nvSpPr>
        <p:spPr>
          <a:xfrm>
            <a:off x="1141194" y="3042006"/>
            <a:ext cx="266745" cy="440367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FAB5DA-999D-4382-9D67-C2555F8EA616}"/>
              </a:ext>
            </a:extLst>
          </p:cNvPr>
          <p:cNvSpPr txBox="1"/>
          <p:nvPr/>
        </p:nvSpPr>
        <p:spPr>
          <a:xfrm>
            <a:off x="3085556" y="2896145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grillo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1ADD49C-DA2E-4B76-9D3D-1601EA883484}"/>
              </a:ext>
            </a:extLst>
          </p:cNvPr>
          <p:cNvSpPr/>
          <p:nvPr/>
        </p:nvSpPr>
        <p:spPr>
          <a:xfrm>
            <a:off x="4214244" y="3029904"/>
            <a:ext cx="199135" cy="440367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E7BDE5-BEB7-46D6-8D39-74130B5CBB21}"/>
              </a:ext>
            </a:extLst>
          </p:cNvPr>
          <p:cNvSpPr txBox="1"/>
          <p:nvPr/>
        </p:nvSpPr>
        <p:spPr>
          <a:xfrm>
            <a:off x="5259746" y="2925072"/>
            <a:ext cx="254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letras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901AAFA-E1D1-4A9B-872F-8E83E3EB4B3D}"/>
              </a:ext>
            </a:extLst>
          </p:cNvPr>
          <p:cNvSpPr/>
          <p:nvPr/>
        </p:nvSpPr>
        <p:spPr>
          <a:xfrm>
            <a:off x="5721374" y="3066201"/>
            <a:ext cx="280050" cy="416171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D7A23A-77A4-4C4D-AE9F-5C7BD5EFAF58}"/>
              </a:ext>
            </a:extLst>
          </p:cNvPr>
          <p:cNvSpPr txBox="1"/>
          <p:nvPr/>
        </p:nvSpPr>
        <p:spPr>
          <a:xfrm>
            <a:off x="7784920" y="2935920"/>
            <a:ext cx="245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llegar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4F45EC3-E550-41E0-8FB2-DE19DCB07137}"/>
              </a:ext>
            </a:extLst>
          </p:cNvPr>
          <p:cNvSpPr/>
          <p:nvPr/>
        </p:nvSpPr>
        <p:spPr>
          <a:xfrm>
            <a:off x="8223319" y="3080269"/>
            <a:ext cx="270197" cy="436641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74CCE56-0961-422D-96E2-8CACEFD1484C}"/>
              </a:ext>
            </a:extLst>
          </p:cNvPr>
          <p:cNvSpPr/>
          <p:nvPr/>
        </p:nvSpPr>
        <p:spPr>
          <a:xfrm>
            <a:off x="1601774" y="5734580"/>
            <a:ext cx="195671" cy="479660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047692-2248-4986-BF56-3E9BE51C0835}"/>
              </a:ext>
            </a:extLst>
          </p:cNvPr>
          <p:cNvSpPr txBox="1"/>
          <p:nvPr/>
        </p:nvSpPr>
        <p:spPr>
          <a:xfrm>
            <a:off x="2797590" y="5578614"/>
            <a:ext cx="26945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500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ntel</a:t>
            </a: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igente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536FAC-0A5F-4EDF-9C48-A0E4ACAA1F80}"/>
              </a:ext>
            </a:extLst>
          </p:cNvPr>
          <p:cNvSpPr/>
          <p:nvPr/>
        </p:nvSpPr>
        <p:spPr>
          <a:xfrm>
            <a:off x="3772792" y="5680843"/>
            <a:ext cx="168771" cy="443336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1A1C4C-DEBA-4412-9C15-59FFF6EED92C}"/>
              </a:ext>
            </a:extLst>
          </p:cNvPr>
          <p:cNvSpPr txBox="1"/>
          <p:nvPr/>
        </p:nvSpPr>
        <p:spPr>
          <a:xfrm>
            <a:off x="5499438" y="5614486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bailar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041596A-E077-4869-954D-541EC9360F8C}"/>
              </a:ext>
            </a:extLst>
          </p:cNvPr>
          <p:cNvSpPr/>
          <p:nvPr/>
        </p:nvSpPr>
        <p:spPr>
          <a:xfrm>
            <a:off x="6677014" y="5708979"/>
            <a:ext cx="177801" cy="473240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7EDE1A-C3D7-4082-BC27-38E6C5F58EC7}"/>
              </a:ext>
            </a:extLst>
          </p:cNvPr>
          <p:cNvSpPr txBox="1"/>
          <p:nvPr/>
        </p:nvSpPr>
        <p:spPr>
          <a:xfrm>
            <a:off x="7729318" y="5613699"/>
            <a:ext cx="24496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zapatillas</a:t>
            </a:r>
            <a:endParaRPr kumimoji="0" lang="en-GB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2E52299-7F41-4D13-9EB9-477254C344B3}"/>
              </a:ext>
            </a:extLst>
          </p:cNvPr>
          <p:cNvSpPr/>
          <p:nvPr/>
        </p:nvSpPr>
        <p:spPr>
          <a:xfrm>
            <a:off x="9326072" y="5708979"/>
            <a:ext cx="211823" cy="4714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E4CAC352-CC7C-415D-A7A6-849D6F71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823" y="897713"/>
            <a:ext cx="1734116" cy="530004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>
            <a:hlinkClick r:id="" action="ppaction://noaction">
              <a:snd r:embed="rId5" name="luz.wav"/>
            </a:hlinkClick>
            <a:extLst>
              <a:ext uri="{FF2B5EF4-FFF2-40B4-BE49-F238E27FC236}">
                <a16:creationId xmlns:a16="http://schemas.microsoft.com/office/drawing/2014/main" id="{261890F6-C03D-4F90-A563-7A46750A7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78" y="929835"/>
            <a:ext cx="1848438" cy="188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fabeto, Ojos, Letras, Divertido, Vistoso, Simbolos">
            <a:hlinkClick r:id="" action="ppaction://noaction">
              <a:snd r:embed="rId7" name="letras.wav"/>
            </a:hlinkClick>
            <a:extLst>
              <a:ext uri="{FF2B5EF4-FFF2-40B4-BE49-F238E27FC236}">
                <a16:creationId xmlns:a16="http://schemas.microsoft.com/office/drawing/2014/main" id="{182594F6-83F7-4C4F-A759-1FFBDEC30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9322" b="68351"/>
          <a:stretch/>
        </p:blipFill>
        <p:spPr bwMode="auto">
          <a:xfrm>
            <a:off x="5506194" y="1593815"/>
            <a:ext cx="2116558" cy="96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ruga, Escarabajo, Insecto, Grillo">
            <a:hlinkClick r:id="" action="ppaction://noaction">
              <a:snd r:embed="rId9" name="grillo.wav"/>
            </a:hlinkClick>
            <a:extLst>
              <a:ext uri="{FF2B5EF4-FFF2-40B4-BE49-F238E27FC236}">
                <a16:creationId xmlns:a16="http://schemas.microsoft.com/office/drawing/2014/main" id="{4EE86501-8D84-4F73-8850-2DBB99D5B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330" y="1416576"/>
            <a:ext cx="1657450" cy="135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6C3A68-47CC-4E68-A160-543B396C7F2D}"/>
              </a:ext>
            </a:extLst>
          </p:cNvPr>
          <p:cNvSpPr txBox="1"/>
          <p:nvPr/>
        </p:nvSpPr>
        <p:spPr>
          <a:xfrm>
            <a:off x="7790596" y="2082987"/>
            <a:ext cx="2390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arrive, arriving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1032" name="Picture 8" descr="Maleta, Llegando, Vuelos, Peatonal, Pasajero, Vuelo">
            <a:hlinkClick r:id="" action="ppaction://noaction">
              <a:snd r:embed="rId11" name="llegar.wav"/>
            </a:hlinkClick>
            <a:extLst>
              <a:ext uri="{FF2B5EF4-FFF2-40B4-BE49-F238E27FC236}">
                <a16:creationId xmlns:a16="http://schemas.microsoft.com/office/drawing/2014/main" id="{C7C367A3-7146-4704-AD4E-E342CA10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515" y="1062072"/>
            <a:ext cx="782827" cy="108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erebro, Organo, Músculo, Cuerpo, Mente, Inteligencia">
            <a:hlinkClick r:id="" action="ppaction://noaction">
              <a:snd r:embed="rId13" name="inteligente.wav"/>
            </a:hlinkClick>
            <a:extLst>
              <a:ext uri="{FF2B5EF4-FFF2-40B4-BE49-F238E27FC236}">
                <a16:creationId xmlns:a16="http://schemas.microsoft.com/office/drawing/2014/main" id="{FB89744D-DB51-445F-AB09-EAC4D0E56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848" y="3989832"/>
            <a:ext cx="1947441" cy="142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A picture containing text, toy, doll, vector graphics&#10;&#10;Description automatically generated">
            <a:hlinkClick r:id="" action="ppaction://noaction">
              <a:snd r:embed="rId15" name="ella.wav"/>
            </a:hlinkClick>
            <a:extLst>
              <a:ext uri="{FF2B5EF4-FFF2-40B4-BE49-F238E27FC236}">
                <a16:creationId xmlns:a16="http://schemas.microsoft.com/office/drawing/2014/main" id="{97A5C7FC-4757-4C7F-9930-2C1C3FC732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5309" y="3592712"/>
            <a:ext cx="926336" cy="1759643"/>
          </a:xfrm>
          <a:prstGeom prst="rect">
            <a:avLst/>
          </a:prstGeom>
        </p:spPr>
      </p:pic>
      <p:pic>
        <p:nvPicPr>
          <p:cNvPr id="1036" name="Picture 12" descr="Zapatos, Zapatillas Deportivas, Icono, Calzado">
            <a:hlinkClick r:id="" action="ppaction://noaction">
              <a:snd r:embed="rId17" name="zapatillas.wav"/>
            </a:hlinkClick>
            <a:extLst>
              <a:ext uri="{FF2B5EF4-FFF2-40B4-BE49-F238E27FC236}">
                <a16:creationId xmlns:a16="http://schemas.microsoft.com/office/drawing/2014/main" id="{D04C5CD9-3FE8-46F5-8644-A49D0E32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081" y="3835469"/>
            <a:ext cx="1879554" cy="16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úsica, Danza, Tango, Hombre, Bailarín, Ballet, Salsa">
            <a:hlinkClick r:id="" action="ppaction://noaction">
              <a:snd r:embed="rId19" name="bailar.wav"/>
            </a:hlinkClick>
            <a:extLst>
              <a:ext uri="{FF2B5EF4-FFF2-40B4-BE49-F238E27FC236}">
                <a16:creationId xmlns:a16="http://schemas.microsoft.com/office/drawing/2014/main" id="{3D41E3B0-3A36-4FCA-A068-5EC990081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410" y="3875719"/>
            <a:ext cx="1974886" cy="17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" action="ppaction://noaction">
              <a:snd r:embed="rId21" name="Luego_pronuncia.wav"/>
            </a:hlinkClick>
            <a:extLst>
              <a:ext uri="{FF2B5EF4-FFF2-40B4-BE49-F238E27FC236}">
                <a16:creationId xmlns:a16="http://schemas.microsoft.com/office/drawing/2014/main" id="{64F3A9AC-D47F-4D04-984C-B5DCE8797C79}"/>
              </a:ext>
            </a:extLst>
          </p:cNvPr>
          <p:cNvSpPr/>
          <p:nvPr/>
        </p:nvSpPr>
        <p:spPr>
          <a:xfrm>
            <a:off x="6205830" y="174903"/>
            <a:ext cx="3336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Luego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1D823C1-D012-4699-AE59-C7E762A3F454}"/>
              </a:ext>
            </a:extLst>
          </p:cNvPr>
          <p:cNvSpPr txBox="1"/>
          <p:nvPr/>
        </p:nvSpPr>
        <p:spPr>
          <a:xfrm>
            <a:off x="602907" y="5226344"/>
            <a:ext cx="2390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she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2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2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  <p:bldP spid="36" grpId="0" animBg="1"/>
      <p:bldP spid="37" grpId="0" animBg="1"/>
      <p:bldP spid="40" grpId="0" animBg="1"/>
      <p:bldP spid="41" grpId="0" animBg="1"/>
      <p:bldP spid="44" grpId="0" animBg="1"/>
      <p:bldP spid="46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07BB62-4416-49FF-BCF8-4A2D2B6BFA17}"/>
              </a:ext>
            </a:extLst>
          </p:cNvPr>
          <p:cNvSpPr txBox="1"/>
          <p:nvPr/>
        </p:nvSpPr>
        <p:spPr>
          <a:xfrm>
            <a:off x="-38100" y="0"/>
            <a:ext cx="2953053" cy="646331"/>
          </a:xfrm>
          <a:prstGeom prst="rect">
            <a:avLst/>
          </a:prstGeom>
          <a:solidFill>
            <a:srgbClr val="FFEB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551911-F850-46A8-A357-887C1E233142}"/>
              </a:ext>
            </a:extLst>
          </p:cNvPr>
          <p:cNvSpPr txBox="1"/>
          <p:nvPr/>
        </p:nvSpPr>
        <p:spPr>
          <a:xfrm>
            <a:off x="-216052" y="2265565"/>
            <a:ext cx="2429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suéter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2902536-8A82-4F65-8DE5-EA9484946297}"/>
              </a:ext>
            </a:extLst>
          </p:cNvPr>
          <p:cNvSpPr txBox="1"/>
          <p:nvPr/>
        </p:nvSpPr>
        <p:spPr>
          <a:xfrm>
            <a:off x="3951532" y="2265565"/>
            <a:ext cx="3777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tarjeta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CD9C94-EB59-499C-8985-36964352E49A}"/>
              </a:ext>
            </a:extLst>
          </p:cNvPr>
          <p:cNvSpPr txBox="1"/>
          <p:nvPr/>
        </p:nvSpPr>
        <p:spPr>
          <a:xfrm>
            <a:off x="-256362" y="508828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DDF2F1-DFAE-4A4D-8F23-BE2D5840FB0F}"/>
              </a:ext>
            </a:extLst>
          </p:cNvPr>
          <p:cNvSpPr txBox="1"/>
          <p:nvPr/>
        </p:nvSpPr>
        <p:spPr>
          <a:xfrm>
            <a:off x="1891994" y="2207069"/>
            <a:ext cx="2429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pollo</a:t>
            </a: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AFC9E78-DD68-4E56-ACE7-8035822C3710}"/>
              </a:ext>
            </a:extLst>
          </p:cNvPr>
          <p:cNvSpPr txBox="1"/>
          <p:nvPr/>
        </p:nvSpPr>
        <p:spPr>
          <a:xfrm>
            <a:off x="238977" y="2801019"/>
            <a:ext cx="1653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[jumper]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636CCC-B1B7-4166-AFCC-BF770C97B1EC}"/>
              </a:ext>
            </a:extLst>
          </p:cNvPr>
          <p:cNvSpPr txBox="1"/>
          <p:nvPr/>
        </p:nvSpPr>
        <p:spPr>
          <a:xfrm>
            <a:off x="4896238" y="2875370"/>
            <a:ext cx="174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[card]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8B67D62-0B1C-427E-8CF1-C5FD3DE5CA01}"/>
              </a:ext>
            </a:extLst>
          </p:cNvPr>
          <p:cNvSpPr txBox="1"/>
          <p:nvPr/>
        </p:nvSpPr>
        <p:spPr>
          <a:xfrm>
            <a:off x="-216052" y="5717604"/>
            <a:ext cx="2777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dance, dancing]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C1B19E-743C-41DF-8210-391CEE443B5F}"/>
              </a:ext>
            </a:extLst>
          </p:cNvPr>
          <p:cNvSpPr txBox="1"/>
          <p:nvPr/>
        </p:nvSpPr>
        <p:spPr>
          <a:xfrm>
            <a:off x="2015340" y="5084519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mirar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78E3C1-A4F4-4483-86F2-10B39DC4CA8C}"/>
              </a:ext>
            </a:extLst>
          </p:cNvPr>
          <p:cNvSpPr txBox="1"/>
          <p:nvPr/>
        </p:nvSpPr>
        <p:spPr>
          <a:xfrm>
            <a:off x="2101352" y="5698963"/>
            <a:ext cx="2777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look, looking]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7D27F4-3F3A-46F0-B7C9-CA085AF2E3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208" y="680440"/>
            <a:ext cx="1629658" cy="1518155"/>
          </a:xfrm>
          <a:prstGeom prst="rect">
            <a:avLst/>
          </a:prstGeom>
        </p:spPr>
      </p:pic>
      <p:pic>
        <p:nvPicPr>
          <p:cNvPr id="3078" name="Picture 6" descr="Pollo Asado, Pollo, Comida, Alimentos, Almorzar">
            <a:extLst>
              <a:ext uri="{FF2B5EF4-FFF2-40B4-BE49-F238E27FC236}">
                <a16:creationId xmlns:a16="http://schemas.microsoft.com/office/drawing/2014/main" id="{F8535039-2DCD-4C7D-854A-82D2B913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48" y="924361"/>
            <a:ext cx="2044625" cy="112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ector, Guirnalda, Bombillas, Navidad, Año Nuevo">
            <a:extLst>
              <a:ext uri="{FF2B5EF4-FFF2-40B4-BE49-F238E27FC236}">
                <a16:creationId xmlns:a16="http://schemas.microsoft.com/office/drawing/2014/main" id="{8ADF7F0A-9183-4C7E-9A3D-39032E84C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46"/>
          <a:stretch/>
        </p:blipFill>
        <p:spPr bwMode="auto">
          <a:xfrm>
            <a:off x="7032146" y="853053"/>
            <a:ext cx="2296861" cy="199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8362159-F427-4AE8-9285-13AF34CBB441}"/>
              </a:ext>
            </a:extLst>
          </p:cNvPr>
          <p:cNvSpPr txBox="1"/>
          <p:nvPr/>
        </p:nvSpPr>
        <p:spPr>
          <a:xfrm>
            <a:off x="2269948" y="2838416"/>
            <a:ext cx="1827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[chicken]</a:t>
            </a:r>
          </a:p>
        </p:txBody>
      </p:sp>
      <p:pic>
        <p:nvPicPr>
          <p:cNvPr id="3082" name="Picture 10" descr="Antecedentes, Tarjeta, Navidad, Fondo De Navidad">
            <a:extLst>
              <a:ext uri="{FF2B5EF4-FFF2-40B4-BE49-F238E27FC236}">
                <a16:creationId xmlns:a16="http://schemas.microsoft.com/office/drawing/2014/main" id="{A9D02613-3FB7-4655-9E9C-DEA3C7C0B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103" b="49667"/>
          <a:stretch/>
        </p:blipFill>
        <p:spPr bwMode="auto">
          <a:xfrm>
            <a:off x="5077237" y="396143"/>
            <a:ext cx="1670935" cy="164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869963D-3F68-44B4-9219-3835EAFC735B}"/>
              </a:ext>
            </a:extLst>
          </p:cNvPr>
          <p:cNvSpPr txBox="1"/>
          <p:nvPr/>
        </p:nvSpPr>
        <p:spPr>
          <a:xfrm>
            <a:off x="6336214" y="2319428"/>
            <a:ext cx="3777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luz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604FA3-C5E1-4B85-891F-44282D2E2C2E}"/>
              </a:ext>
            </a:extLst>
          </p:cNvPr>
          <p:cNvSpPr txBox="1"/>
          <p:nvPr/>
        </p:nvSpPr>
        <p:spPr>
          <a:xfrm>
            <a:off x="7308722" y="2896392"/>
            <a:ext cx="174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[light]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BB40C0-B7A3-43D1-AC5F-ED31B9CE9630}"/>
              </a:ext>
            </a:extLst>
          </p:cNvPr>
          <p:cNvSpPr txBox="1"/>
          <p:nvPr/>
        </p:nvSpPr>
        <p:spPr>
          <a:xfrm>
            <a:off x="4360589" y="517389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mandar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BA6694-8A28-4062-AA44-4042FFD88098}"/>
              </a:ext>
            </a:extLst>
          </p:cNvPr>
          <p:cNvSpPr txBox="1"/>
          <p:nvPr/>
        </p:nvSpPr>
        <p:spPr>
          <a:xfrm>
            <a:off x="4336009" y="5736575"/>
            <a:ext cx="2777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send, sending]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81CAC6-A66F-4330-81B8-B6A970A25C2D}"/>
              </a:ext>
            </a:extLst>
          </p:cNvPr>
          <p:cNvSpPr txBox="1"/>
          <p:nvPr/>
        </p:nvSpPr>
        <p:spPr>
          <a:xfrm>
            <a:off x="6669355" y="519517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cocinar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86124D-73DC-45AF-91DA-6447BE1A776B}"/>
              </a:ext>
            </a:extLst>
          </p:cNvPr>
          <p:cNvSpPr txBox="1"/>
          <p:nvPr/>
        </p:nvSpPr>
        <p:spPr>
          <a:xfrm>
            <a:off x="6666770" y="5791042"/>
            <a:ext cx="2777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cook, cooking]</a:t>
            </a:r>
          </a:p>
        </p:txBody>
      </p:sp>
      <p:pic>
        <p:nvPicPr>
          <p:cNvPr id="28" name="Picture 14" descr="Música, Danza, Tango, Hombre, Bailarín, Ballet, Salsa">
            <a:extLst>
              <a:ext uri="{FF2B5EF4-FFF2-40B4-BE49-F238E27FC236}">
                <a16:creationId xmlns:a16="http://schemas.microsoft.com/office/drawing/2014/main" id="{8C865367-2ADA-4AE5-9C68-1C88A8F3A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9" y="3668837"/>
            <a:ext cx="1510410" cy="130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jos, Azul, Globos Oculares, Cejas">
            <a:extLst>
              <a:ext uri="{FF2B5EF4-FFF2-40B4-BE49-F238E27FC236}">
                <a16:creationId xmlns:a16="http://schemas.microsoft.com/office/drawing/2014/main" id="{A4D4AEA7-E0CF-4A6B-B16A-205D7D325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015" y="4168130"/>
            <a:ext cx="1853873" cy="82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ón De Papel, Enviar">
            <a:extLst>
              <a:ext uri="{FF2B5EF4-FFF2-40B4-BE49-F238E27FC236}">
                <a16:creationId xmlns:a16="http://schemas.microsoft.com/office/drawing/2014/main" id="{7D0485C7-232E-4545-98F2-4A1E71CA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032" y="4151580"/>
            <a:ext cx="1024037" cy="102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rk, Cooking, Boy, Child, El Chef, Hat, Pan, Cocina">
            <a:extLst>
              <a:ext uri="{FF2B5EF4-FFF2-40B4-BE49-F238E27FC236}">
                <a16:creationId xmlns:a16="http://schemas.microsoft.com/office/drawing/2014/main" id="{AC67F304-BED0-42CB-8FD6-5F17CBD94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712" y="3668837"/>
            <a:ext cx="1543763" cy="168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_su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_po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_tarje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_l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il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ir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and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cin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2" grpId="2"/>
      <p:bldP spid="66" grpId="0"/>
      <p:bldP spid="66" grpId="1"/>
      <p:bldP spid="66" grpId="2"/>
      <p:bldP spid="72" grpId="0"/>
      <p:bldP spid="72" grpId="1"/>
      <p:bldP spid="72" grpId="2"/>
      <p:bldP spid="74" grpId="0"/>
      <p:bldP spid="74" grpId="1"/>
      <p:bldP spid="74" grpId="2"/>
      <p:bldP spid="24" grpId="0"/>
      <p:bldP spid="24" grpId="1"/>
      <p:bldP spid="24" grpId="2"/>
      <p:bldP spid="65" grpId="0"/>
      <p:bldP spid="65" grpId="1"/>
      <p:bldP spid="65" grpId="2"/>
      <p:bldP spid="71" grpId="0"/>
      <p:bldP spid="71" grpId="1"/>
      <p:bldP spid="71" grpId="2"/>
      <p:bldP spid="43" grpId="0"/>
      <p:bldP spid="43" grpId="1"/>
      <p:bldP spid="43" grpId="2"/>
      <p:bldP spid="45" grpId="0"/>
      <p:bldP spid="45" grpId="1"/>
      <p:bldP spid="45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40" grpId="0"/>
      <p:bldP spid="40" grpId="1"/>
      <p:bldP spid="40" grpId="2"/>
      <p:bldP spid="41" grpId="0"/>
      <p:bldP spid="41" grpId="1"/>
      <p:bldP spid="41" grpId="2"/>
      <p:bldP spid="46" grpId="0"/>
      <p:bldP spid="46" grpId="1"/>
      <p:bldP spid="46" grpId="2"/>
      <p:bldP spid="49" grpId="0"/>
      <p:bldP spid="49" grpId="1"/>
      <p:bldP spid="4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Singular forms vs. ‘we’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DC253B-7552-4786-959D-D0A9C839DC85}"/>
              </a:ext>
            </a:extLst>
          </p:cNvPr>
          <p:cNvSpPr txBox="1"/>
          <p:nvPr/>
        </p:nvSpPr>
        <p:spPr>
          <a:xfrm>
            <a:off x="118826" y="3112126"/>
            <a:ext cx="1976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Compara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469986"/>
            <a:ext cx="11811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In Spanish, the words for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and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(pronouns) are often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unnecessary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108146" y="2470924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‘I’, ‘you’, ‘s/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he,it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 the verb ending </a:t>
            </a:r>
            <a:r>
              <a:rPr lang="en-GB" sz="2800" b="1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changes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89653E03-1FA0-4CBF-B852-242C8AB07EA8}"/>
              </a:ext>
            </a:extLst>
          </p:cNvPr>
          <p:cNvSpPr txBox="1"/>
          <p:nvPr/>
        </p:nvSpPr>
        <p:spPr>
          <a:xfrm>
            <a:off x="118826" y="5224029"/>
            <a:ext cx="978803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we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CC55D-2CD3-4B86-8283-EB1B84182325}"/>
              </a:ext>
            </a:extLst>
          </p:cNvPr>
          <p:cNvSpPr txBox="1"/>
          <p:nvPr/>
        </p:nvSpPr>
        <p:spPr>
          <a:xfrm>
            <a:off x="860412" y="3748629"/>
            <a:ext cx="1015280" cy="527453"/>
          </a:xfrm>
          <a:prstGeom prst="rect">
            <a:avLst/>
          </a:prstGeom>
          <a:solidFill>
            <a:srgbClr val="FFEFFF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llev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o</a:t>
            </a:r>
            <a:endParaRPr lang="en-GB" sz="28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6602090A-174F-470E-B757-4333DA6B4C9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8082" y="4268189"/>
            <a:ext cx="531576" cy="59852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F999487-E164-4423-8DB3-DCBE8285B4F7}"/>
              </a:ext>
            </a:extLst>
          </p:cNvPr>
          <p:cNvSpPr txBox="1"/>
          <p:nvPr/>
        </p:nvSpPr>
        <p:spPr>
          <a:xfrm>
            <a:off x="848536" y="4400976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wear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4200A8-AD2A-4E66-A20D-26354FF869BE}"/>
              </a:ext>
            </a:extLst>
          </p:cNvPr>
          <p:cNvSpPr txBox="1"/>
          <p:nvPr/>
        </p:nvSpPr>
        <p:spPr>
          <a:xfrm>
            <a:off x="2268087" y="3106843"/>
            <a:ext cx="1245854" cy="584775"/>
          </a:xfrm>
          <a:prstGeom prst="rect">
            <a:avLst/>
          </a:prstGeom>
          <a:solidFill>
            <a:srgbClr val="FFEFFF"/>
          </a:solidFill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llevar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6A99BA-C0DE-4912-AE3D-FE05A755E043}"/>
              </a:ext>
            </a:extLst>
          </p:cNvPr>
          <p:cNvCxnSpPr>
            <a:cxnSpLocks/>
          </p:cNvCxnSpPr>
          <p:nvPr/>
        </p:nvCxnSpPr>
        <p:spPr>
          <a:xfrm>
            <a:off x="3040807" y="3398784"/>
            <a:ext cx="300154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1A19360-9795-4319-AFEA-A06BC3CCAACB}"/>
              </a:ext>
            </a:extLst>
          </p:cNvPr>
          <p:cNvCxnSpPr>
            <a:cxnSpLocks/>
          </p:cNvCxnSpPr>
          <p:nvPr/>
        </p:nvCxnSpPr>
        <p:spPr>
          <a:xfrm>
            <a:off x="3048063" y="3478613"/>
            <a:ext cx="292898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8A15DB89-331D-4E0A-AD73-FE7A45211107}"/>
              </a:ext>
            </a:extLst>
          </p:cNvPr>
          <p:cNvSpPr/>
          <p:nvPr/>
        </p:nvSpPr>
        <p:spPr>
          <a:xfrm>
            <a:off x="7329267" y="44149"/>
            <a:ext cx="4686631" cy="1981568"/>
          </a:xfrm>
          <a:prstGeom prst="wedgeRoundRectCallout">
            <a:avLst>
              <a:gd name="adj1" fmla="val -31896"/>
              <a:gd name="adj2" fmla="val 719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don’t need pronouns because the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verb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ending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tells us who is doing the action.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F9BC0F-7882-4186-990F-C9695E5CDB10}"/>
              </a:ext>
            </a:extLst>
          </p:cNvPr>
          <p:cNvSpPr txBox="1"/>
          <p:nvPr/>
        </p:nvSpPr>
        <p:spPr>
          <a:xfrm>
            <a:off x="3400290" y="3757761"/>
            <a:ext cx="1159987" cy="527452"/>
          </a:xfrm>
          <a:prstGeom prst="rect">
            <a:avLst/>
          </a:prstGeom>
          <a:solidFill>
            <a:srgbClr val="FFEFFF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llev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as</a:t>
            </a:r>
            <a:endParaRPr lang="en-GB" sz="28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9276D682-9DD6-4872-846A-C9F843B261B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06439" y="4276082"/>
            <a:ext cx="531576" cy="59852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D3560FD-B191-4DAB-B500-FC31089502A6}"/>
              </a:ext>
            </a:extLst>
          </p:cNvPr>
          <p:cNvSpPr txBox="1"/>
          <p:nvPr/>
        </p:nvSpPr>
        <p:spPr>
          <a:xfrm>
            <a:off x="3340961" y="4410847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2A6A12-E14F-47CE-B884-9DB7165E0248}"/>
              </a:ext>
            </a:extLst>
          </p:cNvPr>
          <p:cNvSpPr txBox="1"/>
          <p:nvPr/>
        </p:nvSpPr>
        <p:spPr>
          <a:xfrm>
            <a:off x="6420204" y="3768868"/>
            <a:ext cx="1084777" cy="517514"/>
          </a:xfrm>
          <a:prstGeom prst="rect">
            <a:avLst/>
          </a:prstGeom>
          <a:solidFill>
            <a:srgbClr val="FFE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llev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</a:t>
            </a:r>
            <a:endParaRPr lang="en-GB" sz="28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E4CD71DE-E019-4DFC-9AAD-46F03EE376B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68289" y="4286828"/>
            <a:ext cx="531576" cy="59852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2541E23-6D86-47E9-BD2C-4D25B8EE8D63}"/>
              </a:ext>
            </a:extLst>
          </p:cNvPr>
          <p:cNvSpPr txBox="1"/>
          <p:nvPr/>
        </p:nvSpPr>
        <p:spPr>
          <a:xfrm>
            <a:off x="6402811" y="4421593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wear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3FA3BD6-DAC8-4BAB-B449-F6BB927A1264}"/>
              </a:ext>
            </a:extLst>
          </p:cNvPr>
          <p:cNvSpPr txBox="1"/>
          <p:nvPr/>
        </p:nvSpPr>
        <p:spPr>
          <a:xfrm>
            <a:off x="1158116" y="5219200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amos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3E25F0-5B72-4C45-8739-D45A8D0C6625}"/>
              </a:ext>
            </a:extLst>
          </p:cNvPr>
          <p:cNvSpPr txBox="1"/>
          <p:nvPr/>
        </p:nvSpPr>
        <p:spPr>
          <a:xfrm>
            <a:off x="921941" y="5688523"/>
            <a:ext cx="5857363" cy="517514"/>
          </a:xfrm>
          <a:prstGeom prst="rect">
            <a:avLst/>
          </a:prstGeom>
          <a:solidFill>
            <a:srgbClr val="FFEFFF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Llev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amos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suéter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de Navidad.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63E5342D-1D96-411B-B516-BA5E9666BCE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2439" y="6156133"/>
            <a:ext cx="531576" cy="59852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A6F19EC-FA2A-4195-A16B-C27357CC90F8}"/>
              </a:ext>
            </a:extLst>
          </p:cNvPr>
          <p:cNvSpPr txBox="1"/>
          <p:nvPr/>
        </p:nvSpPr>
        <p:spPr>
          <a:xfrm>
            <a:off x="981408" y="6267194"/>
            <a:ext cx="735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wear a Christmas jumper.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E98CA99-BC90-4667-9D8A-15A61025EC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6697" y="5797871"/>
            <a:ext cx="885139" cy="8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mpa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lev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le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lev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lev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levamos_sueter_navid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5" grpId="0" animBg="1"/>
      <p:bldP spid="48" grpId="0"/>
      <p:bldP spid="12" grpId="0" animBg="1"/>
      <p:bldP spid="30" grpId="0" animBg="1"/>
      <p:bldP spid="33" grpId="0" animBg="1"/>
      <p:bldP spid="39" grpId="0"/>
      <p:bldP spid="41" grpId="0" animBg="1"/>
      <p:bldP spid="43" grpId="0"/>
      <p:bldP spid="52" grpId="0" animBg="1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nsando, Pensamiento, Burbujas">
            <a:extLst>
              <a:ext uri="{FF2B5EF4-FFF2-40B4-BE49-F238E27FC236}">
                <a16:creationId xmlns:a16="http://schemas.microsoft.com/office/drawing/2014/main" id="{B22AF9F7-AB3E-4DF3-93F1-E4D2C578E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987" y="2153386"/>
            <a:ext cx="1846860" cy="19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7" name="Ejemplo_escuchamos_musica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146387" y="308453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8" name="1_paseamos_por_la_ciudad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146387" y="374146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9" name="2_cocina_pollo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134959" y="435985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10" name="3_bailamos_con_familia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136046" y="496016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11" name="4_lleva_sueter_navidad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159320" y="560580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2" name="5_manda_tarjetas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141147" y="625143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1740811"/>
              </p:ext>
            </p:extLst>
          </p:nvPr>
        </p:nvGraphicFramePr>
        <p:xfrm>
          <a:off x="764921" y="1985423"/>
          <a:ext cx="3497822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67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0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Quique</a:t>
                      </a: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y </a:t>
                      </a: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su</a:t>
                      </a: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familia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Krina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TextBox 14">
            <a:hlinkClick r:id="" action="ppaction://noaction">
              <a:snd r:embed="rId13" name="N_Q+Krina.wav"/>
            </a:hlinkClick>
            <a:extLst>
              <a:ext uri="{FF2B5EF4-FFF2-40B4-BE49-F238E27FC236}">
                <a16:creationId xmlns:a16="http://schemas.microsoft.com/office/drawing/2014/main" id="{035299A0-022E-433E-BDB2-E8DFD6B99491}"/>
              </a:ext>
            </a:extLst>
          </p:cNvPr>
          <p:cNvSpPr txBox="1"/>
          <p:nvPr/>
        </p:nvSpPr>
        <p:spPr>
          <a:xfrm>
            <a:off x="206479" y="128336"/>
            <a:ext cx="976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Navidades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Krina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6D75D-D7C9-4AD1-BFD8-9F4BB24AA3BC}"/>
              </a:ext>
            </a:extLst>
          </p:cNvPr>
          <p:cNvSpPr txBox="1"/>
          <p:nvPr/>
        </p:nvSpPr>
        <p:spPr>
          <a:xfrm>
            <a:off x="716129" y="1464859"/>
            <a:ext cx="199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C6D1A1-D860-46B1-84BE-2F4AE02BE8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091" y="1414757"/>
            <a:ext cx="527765" cy="44505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77" y="3020237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64" y="3632799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62" y="4276427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29" y="4924550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62" y="5541894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11" y="6175374"/>
            <a:ext cx="527765" cy="549755"/>
          </a:xfrm>
          <a:prstGeom prst="rect">
            <a:avLst/>
          </a:prstGeom>
        </p:spPr>
      </p:pic>
      <p:sp>
        <p:nvSpPr>
          <p:cNvPr id="32" name="TextBox 31">
            <a:hlinkClick r:id="" action="ppaction://noaction">
              <a:snd r:embed="rId15" name="Quique_Krina_navidad.wav"/>
            </a:hlinkClick>
            <a:extLst>
              <a:ext uri="{FF2B5EF4-FFF2-40B4-BE49-F238E27FC236}">
                <a16:creationId xmlns:a16="http://schemas.microsoft.com/office/drawing/2014/main" id="{41E6BFB0-14E5-4C11-96A0-60E79F0D6D9D}"/>
              </a:ext>
            </a:extLst>
          </p:cNvPr>
          <p:cNvSpPr txBox="1"/>
          <p:nvPr/>
        </p:nvSpPr>
        <p:spPr>
          <a:xfrm>
            <a:off x="126916" y="670958"/>
            <a:ext cx="10378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Navidad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familia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compara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la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Navidad de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Krina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CC9A4B-8C78-4B93-89D4-AC00CDC2BF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530611"/>
              </p:ext>
            </p:extLst>
          </p:nvPr>
        </p:nvGraphicFramePr>
        <p:xfrm>
          <a:off x="4555805" y="1985423"/>
          <a:ext cx="2246479" cy="478817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46479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</a:tblGrid>
              <a:tr h="11420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verbo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2DD5ABA1-D1CC-40A2-95D1-76360384838C}"/>
              </a:ext>
            </a:extLst>
          </p:cNvPr>
          <p:cNvSpPr txBox="1"/>
          <p:nvPr/>
        </p:nvSpPr>
        <p:spPr>
          <a:xfrm>
            <a:off x="4604993" y="3177608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escuchamos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D9EED6F-2442-4E0D-A89B-33925AAAD04B}"/>
              </a:ext>
            </a:extLst>
          </p:cNvPr>
          <p:cNvSpPr txBox="1"/>
          <p:nvPr/>
        </p:nvSpPr>
        <p:spPr>
          <a:xfrm>
            <a:off x="4604993" y="4407826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cocina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AE903D0-1566-4E5B-842C-A6E2610FF58C}"/>
              </a:ext>
            </a:extLst>
          </p:cNvPr>
          <p:cNvSpPr txBox="1"/>
          <p:nvPr/>
        </p:nvSpPr>
        <p:spPr>
          <a:xfrm>
            <a:off x="4587764" y="381166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paseamos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C5B4B18-6DA6-49B4-95D0-5E17674CC52B}"/>
              </a:ext>
            </a:extLst>
          </p:cNvPr>
          <p:cNvSpPr txBox="1"/>
          <p:nvPr/>
        </p:nvSpPr>
        <p:spPr>
          <a:xfrm>
            <a:off x="4563896" y="501102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bailamos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6A71DD4-C7AD-4E63-BB5B-D7E2A20A0D3C}"/>
              </a:ext>
            </a:extLst>
          </p:cNvPr>
          <p:cNvSpPr txBox="1"/>
          <p:nvPr/>
        </p:nvSpPr>
        <p:spPr>
          <a:xfrm>
            <a:off x="4626098" y="5643856"/>
            <a:ext cx="2061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lleva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FFF25DE-1183-44FC-93FE-0E0239EF2864}"/>
              </a:ext>
            </a:extLst>
          </p:cNvPr>
          <p:cNvSpPr txBox="1"/>
          <p:nvPr/>
        </p:nvSpPr>
        <p:spPr>
          <a:xfrm>
            <a:off x="4615484" y="6215907"/>
            <a:ext cx="21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manda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C808B1A-63C7-478E-8188-C994C3F2A73E}"/>
              </a:ext>
            </a:extLst>
          </p:cNvPr>
          <p:cNvSpPr txBox="1"/>
          <p:nvPr/>
        </p:nvSpPr>
        <p:spPr>
          <a:xfrm>
            <a:off x="4426105" y="1527933"/>
            <a:ext cx="6585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2400" b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</a:t>
            </a:r>
            <a:r>
              <a:rPr lang="en-GB" sz="2400" b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lang="en-GB" sz="2400" b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1026" name="Picture 2" descr="Biblia, Dibujos Animados, Comic, Personajes De Cómic">
            <a:extLst>
              <a:ext uri="{FF2B5EF4-FFF2-40B4-BE49-F238E27FC236}">
                <a16:creationId xmlns:a16="http://schemas.microsoft.com/office/drawing/2014/main" id="{5EF7C911-EA9C-4D59-88D8-931E97677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418" y="2573525"/>
            <a:ext cx="788182" cy="53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pa Noel, Oso Polar, Navidad, Dibujos Animados, Cómic">
            <a:extLst>
              <a:ext uri="{FF2B5EF4-FFF2-40B4-BE49-F238E27FC236}">
                <a16:creationId xmlns:a16="http://schemas.microsoft.com/office/drawing/2014/main" id="{6E7FCE5B-6D0A-4C9A-9259-D3965242D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2"/>
          <a:stretch/>
        </p:blipFill>
        <p:spPr bwMode="auto">
          <a:xfrm flipH="1">
            <a:off x="11481929" y="2431150"/>
            <a:ext cx="408203" cy="67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7FFD710D-739D-4B80-AD6D-3163C550E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074129"/>
              </p:ext>
            </p:extLst>
          </p:nvPr>
        </p:nvGraphicFramePr>
        <p:xfrm>
          <a:off x="6931983" y="2013740"/>
          <a:ext cx="3210821" cy="478817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0821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</a:tblGrid>
              <a:tr h="11420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información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extra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pic>
        <p:nvPicPr>
          <p:cNvPr id="41" name="Picture 16" descr="United, Flag, Kingdom, British, Great, Britain">
            <a:extLst>
              <a:ext uri="{FF2B5EF4-FFF2-40B4-BE49-F238E27FC236}">
                <a16:creationId xmlns:a16="http://schemas.microsoft.com/office/drawing/2014/main" id="{ADCADAAE-70B4-4B59-954D-9CFB29FAF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475" y="2654497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CB63992-0DB7-47C6-9BC2-1B54E1FFF4D1}"/>
              </a:ext>
            </a:extLst>
          </p:cNvPr>
          <p:cNvSpPr txBox="1"/>
          <p:nvPr/>
        </p:nvSpPr>
        <p:spPr>
          <a:xfrm>
            <a:off x="6981173" y="3223889"/>
            <a:ext cx="3161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music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07CA059-B8E5-4CFC-B539-210552EC19E2}"/>
              </a:ext>
            </a:extLst>
          </p:cNvPr>
          <p:cNvSpPr txBox="1"/>
          <p:nvPr/>
        </p:nvSpPr>
        <p:spPr>
          <a:xfrm>
            <a:off x="6970985" y="4454107"/>
            <a:ext cx="3171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roast chicken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0FE79E-42BF-4BB9-83CF-81AEA0E5FCBD}"/>
              </a:ext>
            </a:extLst>
          </p:cNvPr>
          <p:cNvSpPr txBox="1"/>
          <p:nvPr/>
        </p:nvSpPr>
        <p:spPr>
          <a:xfrm>
            <a:off x="6963943" y="3857942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through the city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D3C453-92C4-4760-9382-A666CCB6E57C}"/>
              </a:ext>
            </a:extLst>
          </p:cNvPr>
          <p:cNvSpPr txBox="1"/>
          <p:nvPr/>
        </p:nvSpPr>
        <p:spPr>
          <a:xfrm>
            <a:off x="6940076" y="5071368"/>
            <a:ext cx="302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with the family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E8D32B-97FA-49C6-9E74-B01BBCAB8215}"/>
              </a:ext>
            </a:extLst>
          </p:cNvPr>
          <p:cNvSpPr txBox="1"/>
          <p:nvPr/>
        </p:nvSpPr>
        <p:spPr>
          <a:xfrm>
            <a:off x="6960073" y="5690137"/>
            <a:ext cx="318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Christmas jumper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282225-C4D4-436F-8883-69EB61532BA1}"/>
              </a:ext>
            </a:extLst>
          </p:cNvPr>
          <p:cNvSpPr txBox="1"/>
          <p:nvPr/>
        </p:nvSpPr>
        <p:spPr>
          <a:xfrm>
            <a:off x="6991662" y="6262188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cards</a:t>
            </a:r>
          </a:p>
        </p:txBody>
      </p:sp>
      <p:pic>
        <p:nvPicPr>
          <p:cNvPr id="39" name="Picture 3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9594F6F-3719-4AAB-B6F7-F158D8C344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71297" y="4058437"/>
            <a:ext cx="1740613" cy="2828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76B20F-0BA3-4DBC-8CBA-E86AED85C476}"/>
              </a:ext>
            </a:extLst>
          </p:cNvPr>
          <p:cNvSpPr txBox="1"/>
          <p:nvPr/>
        </p:nvSpPr>
        <p:spPr>
          <a:xfrm>
            <a:off x="8323570" y="128336"/>
            <a:ext cx="238666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asado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– roast </a:t>
            </a:r>
          </a:p>
        </p:txBody>
      </p:sp>
    </p:spTree>
    <p:extLst>
      <p:ext uri="{BB962C8B-B14F-4D97-AF65-F5344CB8AC3E}">
        <p14:creationId xmlns:p14="http://schemas.microsoft.com/office/powerpoint/2010/main" val="337733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cucha_otra_v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0" grpId="0"/>
      <p:bldP spid="91" grpId="0"/>
      <p:bldP spid="92" grpId="0"/>
      <p:bldP spid="93" grpId="0"/>
      <p:bldP spid="94" grpId="0"/>
      <p:bldP spid="96" grpId="0"/>
      <p:bldP spid="115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7882" y="460411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‘we’ versus ‘they’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177882" y="4024247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Cocin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amos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pollo asado.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111FAF-E6F5-4AD7-8FBC-2639C8D7561A}"/>
              </a:ext>
            </a:extLst>
          </p:cNvPr>
          <p:cNvSpPr txBox="1"/>
          <p:nvPr/>
        </p:nvSpPr>
        <p:spPr>
          <a:xfrm>
            <a:off x="971200" y="4648538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cook roast chicken.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DC253B-7552-4786-959D-D0A9C839DC85}"/>
              </a:ext>
            </a:extLst>
          </p:cNvPr>
          <p:cNvSpPr txBox="1"/>
          <p:nvPr/>
        </p:nvSpPr>
        <p:spPr>
          <a:xfrm>
            <a:off x="4140200" y="3049378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Ejemplo: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cocinar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190230" y="1695742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amos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7F034EA5-E3D8-4F34-9BBF-777762130C46}"/>
              </a:ext>
            </a:extLst>
          </p:cNvPr>
          <p:cNvSpPr txBox="1"/>
          <p:nvPr/>
        </p:nvSpPr>
        <p:spPr>
          <a:xfrm>
            <a:off x="1784477" y="3514053"/>
            <a:ext cx="1145594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we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89653E03-1FA0-4CBF-B852-242C8AB07EA8}"/>
              </a:ext>
            </a:extLst>
          </p:cNvPr>
          <p:cNvSpPr txBox="1"/>
          <p:nvPr/>
        </p:nvSpPr>
        <p:spPr>
          <a:xfrm>
            <a:off x="7702772" y="3545617"/>
            <a:ext cx="168993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they</a:t>
            </a:r>
            <a:endParaRPr sz="2500" b="1" dirty="0">
              <a:solidFill>
                <a:srgbClr val="002060"/>
              </a:solidFill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6602090A-174F-470E-B757-4333DA6B4C9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37897" y="454085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2342497-A8EE-484B-AA4C-999FAA2F68F8}"/>
              </a:ext>
            </a:extLst>
          </p:cNvPr>
          <p:cNvSpPr txBox="1"/>
          <p:nvPr/>
        </p:nvSpPr>
        <p:spPr>
          <a:xfrm>
            <a:off x="7472420" y="4089737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Cocin</a:t>
            </a: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an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paella.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999487-E164-4423-8DB3-DCBE8285B4F7}"/>
              </a:ext>
            </a:extLst>
          </p:cNvPr>
          <p:cNvSpPr txBox="1"/>
          <p:nvPr/>
        </p:nvSpPr>
        <p:spPr>
          <a:xfrm>
            <a:off x="7441012" y="4612957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cook paella.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FE8C1E-9A3F-4A47-BE3A-1465E7FB5EF0}"/>
              </a:ext>
            </a:extLst>
          </p:cNvPr>
          <p:cNvSpPr txBox="1"/>
          <p:nvPr/>
        </p:nvSpPr>
        <p:spPr>
          <a:xfrm>
            <a:off x="102436" y="2446618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–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–an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F170529-7EC8-4A22-BE7D-18D12A7162AF}"/>
              </a:ext>
            </a:extLst>
          </p:cNvPr>
          <p:cNvCxnSpPr>
            <a:cxnSpLocks/>
          </p:cNvCxnSpPr>
          <p:nvPr/>
        </p:nvCxnSpPr>
        <p:spPr>
          <a:xfrm>
            <a:off x="6794123" y="3314065"/>
            <a:ext cx="43723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DF03E3D-B07D-4020-98DE-99D9A4252EFF}"/>
              </a:ext>
            </a:extLst>
          </p:cNvPr>
          <p:cNvCxnSpPr>
            <a:cxnSpLocks/>
          </p:cNvCxnSpPr>
          <p:nvPr/>
        </p:nvCxnSpPr>
        <p:spPr>
          <a:xfrm>
            <a:off x="6772804" y="3393894"/>
            <a:ext cx="458550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Arroz, Comida, España, Azafrán">
            <a:extLst>
              <a:ext uri="{FF2B5EF4-FFF2-40B4-BE49-F238E27FC236}">
                <a16:creationId xmlns:a16="http://schemas.microsoft.com/office/drawing/2014/main" id="{6DE97DF3-680D-4127-A249-D34136B32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838" y="3947536"/>
            <a:ext cx="916245" cy="8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Pollo Asado, Pollo, Comida, Alimentos, Almorzar">
            <a:extLst>
              <a:ext uri="{FF2B5EF4-FFF2-40B4-BE49-F238E27FC236}">
                <a16:creationId xmlns:a16="http://schemas.microsoft.com/office/drawing/2014/main" id="{79BE33A3-5CC2-4B8D-98EF-F926391C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00" y="3977211"/>
            <a:ext cx="892253" cy="49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55911F-125E-44D0-B952-0EA1FFF35B74}"/>
              </a:ext>
            </a:extLst>
          </p:cNvPr>
          <p:cNvSpPr txBox="1"/>
          <p:nvPr/>
        </p:nvSpPr>
        <p:spPr>
          <a:xfrm>
            <a:off x="291803" y="5859800"/>
            <a:ext cx="238666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asado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– roast </a:t>
            </a:r>
          </a:p>
        </p:txBody>
      </p:sp>
    </p:spTree>
    <p:extLst>
      <p:ext uri="{BB962C8B-B14F-4D97-AF65-F5344CB8AC3E}">
        <p14:creationId xmlns:p14="http://schemas.microsoft.com/office/powerpoint/2010/main" val="107198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jemplo_cocin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cinamos_pollo_as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cinan_pael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  <a:hlinkClick r:id="" action="ppaction://noaction">
                  <a:snd r:embed="rId6" name="la_paella.wav"/>
                </a:hlinkClick>
              </a:rPr>
              <a:t>la paella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04236" y="903716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 paella es un 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plato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típico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de la 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región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de Valencia.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FE8C1E-9A3F-4A47-BE3A-1465E7FB5EF0}"/>
              </a:ext>
            </a:extLst>
          </p:cNvPr>
          <p:cNvSpPr txBox="1"/>
          <p:nvPr/>
        </p:nvSpPr>
        <p:spPr>
          <a:xfrm>
            <a:off x="204236" y="2460668"/>
            <a:ext cx="9197672" cy="1081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Lleva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arroz, pollo, 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conejo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y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judías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5911F-125E-44D0-B952-0EA1FFF35B74}"/>
              </a:ext>
            </a:extLst>
          </p:cNvPr>
          <p:cNvSpPr txBox="1"/>
          <p:nvPr/>
        </p:nvSpPr>
        <p:spPr>
          <a:xfrm>
            <a:off x="204236" y="5940651"/>
            <a:ext cx="3116890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plato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– dish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azafrán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- saffron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482318-C916-4571-A934-133B02FE11E9}"/>
              </a:ext>
            </a:extLst>
          </p:cNvPr>
          <p:cNvGrpSpPr/>
          <p:nvPr/>
        </p:nvGrpSpPr>
        <p:grpSpPr>
          <a:xfrm>
            <a:off x="10521242" y="78529"/>
            <a:ext cx="1670758" cy="1616980"/>
            <a:chOff x="6210543" y="3764108"/>
            <a:chExt cx="801046" cy="77526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41245BF-8F99-4AF1-AFD4-014D86B5543C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143971A-4933-4C6D-8688-A9FDE3AFF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31" name="Picture 30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A3A70014-DB74-4C73-8DCE-4C921DBBD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160A1DC-37E0-40ED-8553-6457C3F92165}"/>
              </a:ext>
            </a:extLst>
          </p:cNvPr>
          <p:cNvSpPr txBox="1"/>
          <p:nvPr/>
        </p:nvSpPr>
        <p:spPr>
          <a:xfrm>
            <a:off x="204236" y="4317319"/>
            <a:ext cx="9197672" cy="517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 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color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amarillo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es de 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azafrán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 descr="A picture containing food, plate, white, meat&#10;&#10;Description automatically generated">
            <a:extLst>
              <a:ext uri="{FF2B5EF4-FFF2-40B4-BE49-F238E27FC236}">
                <a16:creationId xmlns:a16="http://schemas.microsoft.com/office/drawing/2014/main" id="{2D83687A-D467-4A77-BD72-8FCA408DEE2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BFCF7"/>
              </a:clrFrom>
              <a:clrTo>
                <a:srgbClr val="FBFC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45" y="4094044"/>
            <a:ext cx="1172809" cy="784927"/>
          </a:xfrm>
          <a:prstGeom prst="rect">
            <a:avLst/>
          </a:prstGeom>
        </p:spPr>
      </p:pic>
      <p:pic>
        <p:nvPicPr>
          <p:cNvPr id="6" name="Picture 5" descr="A picture containing food, rice, pan, close&#10;&#10;Description automatically generated">
            <a:extLst>
              <a:ext uri="{FF2B5EF4-FFF2-40B4-BE49-F238E27FC236}">
                <a16:creationId xmlns:a16="http://schemas.microsoft.com/office/drawing/2014/main" id="{BE15B86C-67B6-40E9-94A9-E901A0DB77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57" y="1908678"/>
            <a:ext cx="860188" cy="573459"/>
          </a:xfrm>
          <a:prstGeom prst="rect">
            <a:avLst/>
          </a:prstGeom>
        </p:spPr>
      </p:pic>
      <p:pic>
        <p:nvPicPr>
          <p:cNvPr id="11" name="Picture 10" descr="A picture containing food, dish, paella, different&#10;&#10;Description automatically generated">
            <a:extLst>
              <a:ext uri="{FF2B5EF4-FFF2-40B4-BE49-F238E27FC236}">
                <a16:creationId xmlns:a16="http://schemas.microsoft.com/office/drawing/2014/main" id="{5C73531B-0994-4654-8447-5D1A10F5AB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054" y="2043643"/>
            <a:ext cx="5478946" cy="3653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3F1EA-7E26-4360-91ED-4F74BA4721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407" y="2996318"/>
            <a:ext cx="1125438" cy="91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6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ell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ella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ella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</TotalTime>
  <Words>1744</Words>
  <Application>Microsoft Office PowerPoint</Application>
  <PresentationFormat>Widescreen</PresentationFormat>
  <Paragraphs>262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Quique</vt:lpstr>
      <vt:lpstr>Saying what I and others do</vt:lpstr>
      <vt:lpstr>PowerPoint Presentation</vt:lpstr>
      <vt:lpstr>pronunciar</vt:lpstr>
      <vt:lpstr>vocabulario</vt:lpstr>
      <vt:lpstr>Knowing who does what</vt:lpstr>
      <vt:lpstr>escuchar</vt:lpstr>
      <vt:lpstr>Knowing who does what</vt:lpstr>
      <vt:lpstr>la paella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44</cp:revision>
  <dcterms:created xsi:type="dcterms:W3CDTF">2021-09-24T10:38:38Z</dcterms:created>
  <dcterms:modified xsi:type="dcterms:W3CDTF">2021-12-28T19:25:49Z</dcterms:modified>
</cp:coreProperties>
</file>