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99" r:id="rId2"/>
    <p:sldId id="382" r:id="rId3"/>
    <p:sldId id="365" r:id="rId4"/>
    <p:sldId id="502" r:id="rId5"/>
    <p:sldId id="374" r:id="rId6"/>
    <p:sldId id="501" r:id="rId7"/>
    <p:sldId id="456" r:id="rId8"/>
    <p:sldId id="4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65335" autoAdjust="0"/>
  </p:normalViewPr>
  <p:slideViewPr>
    <p:cSldViewPr snapToGrid="0">
      <p:cViewPr varScale="1">
        <p:scale>
          <a:sx n="71" d="100"/>
          <a:sy n="71" d="100"/>
        </p:scale>
        <p:origin x="132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D181A-663E-4AB0-A12D-0D88A55D0AAF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63AEB-7D7F-4895-A604-0136B3AEE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[i]: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aceite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aire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[401]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boina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ciencia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[738] junio [1035]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limpiar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[1713]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están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[21]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son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[7] demasiado [494]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hoy [167] normalmente [1696]</a:t>
            </a:r>
            <a:r>
              <a:rPr lang="es-ES" sz="1800" dirty="0"/>
              <a:t> </a:t>
            </a:r>
            <a:b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[ser, 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[estar, 21]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activo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[1278]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cansado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[1818] contento [1949]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diferente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[293]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independiente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inteligente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[2167]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[30] </a:t>
            </a:r>
            <a:b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</a:b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comer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[347]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jugar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[356]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llevar</a:t>
            </a:r>
            <a:r>
              <a:rPr lang="es-ES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preparar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[570]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canción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profesor,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[505]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después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[115] </a:t>
            </a:r>
          </a:p>
          <a:p>
            <a:endParaRPr lang="en-GB" sz="1200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[1964]</a:t>
            </a:r>
            <a:r>
              <a:rPr lang="en-GB" sz="1200" b="0" i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[1430]</a:t>
            </a:r>
            <a:endParaRPr lang="en-GB" sz="120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week vowel [i]. Choral repetition exercise.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instruction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recitamos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line appears on one click, and the relevant picture appears on another click.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to read each line out loud after the teacher.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can work in pairs and recite the poem for further practice.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number to hear the line spoken by a native speaker.</a:t>
            </a:r>
          </a:p>
          <a:p>
            <a:pPr marL="228600" indent="-228600">
              <a:buAutoNum type="arabicPeriod"/>
            </a:pPr>
            <a:endParaRPr lang="en-GB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N.B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verse can be accompanied by an action.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monkey action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combing hair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hands on the heart and putting a crown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‘no’ action with finger + monkey action for ‘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monerías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‘tears’ action 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‘no’ action with finger + putting a crown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monkey action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thumb + speaking action with hand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shaking both hands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  La mona Jacinta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  se p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na, se p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3  y qu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re ser r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na.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4  ¡No te r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 de sus moner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s!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5  La pobre mona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6  no t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ne corona.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7  La mona Jacinta</a:t>
            </a:r>
          </a:p>
          <a:p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8  ent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nde d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z id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mas</a:t>
            </a:r>
          </a:p>
          <a:p>
            <a:pPr marL="228600" indent="-228600">
              <a:buAutoNum type="arabicPlain" startAt="9"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 es muy nerv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sa.</a:t>
            </a:r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[1430]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indent="0">
              <a:buNone/>
            </a:pPr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COMPLETE THIS SLIDE BEFORE FOLLOW UP 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estar</a:t>
            </a:r>
            <a:r>
              <a:rPr lang="en-GB" b="0" dirty="0"/>
              <a:t> (for mood / temporary state) and </a:t>
            </a:r>
            <a:r>
              <a:rPr lang="en-GB" b="0" i="1" dirty="0"/>
              <a:t>ser </a:t>
            </a:r>
            <a:r>
              <a:rPr lang="en-GB" b="0" i="0" dirty="0"/>
              <a:t>(permanent traits).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explanation.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and Spanish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plural forms of ser and </a:t>
            </a:r>
            <a:r>
              <a:rPr lang="en-GB" b="0" dirty="0" err="1"/>
              <a:t>estar</a:t>
            </a:r>
            <a:r>
              <a:rPr lang="en-GB" b="0" dirty="0"/>
              <a:t> and revisited adjectives.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example with the class.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and the table headings.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each item.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check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b="1" dirty="0"/>
              <a:t>Transcript:</a:t>
            </a:r>
          </a:p>
          <a:p>
            <a:pPr marL="0" indent="0">
              <a:buFontTx/>
              <a:buNone/>
            </a:pPr>
            <a:r>
              <a:rPr lang="en-GB" b="0" dirty="0"/>
              <a:t>EJ. 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tranquilos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1. </a:t>
            </a:r>
            <a:r>
              <a:rPr lang="en-GB" b="0" dirty="0" err="1"/>
              <a:t>Están</a:t>
            </a:r>
            <a:r>
              <a:rPr lang="en-GB" b="0" dirty="0"/>
              <a:t> </a:t>
            </a:r>
            <a:r>
              <a:rPr lang="en-GB" b="0" dirty="0" err="1"/>
              <a:t>cansadas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2. Estamos </a:t>
            </a:r>
            <a:r>
              <a:rPr lang="en-GB" b="0" dirty="0" err="1"/>
              <a:t>diferentes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3.Son </a:t>
            </a:r>
            <a:r>
              <a:rPr lang="en-GB" b="0" dirty="0" err="1"/>
              <a:t>independientes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4. </a:t>
            </a:r>
            <a:r>
              <a:rPr lang="en-GB" b="0" dirty="0" err="1"/>
              <a:t>Están</a:t>
            </a:r>
            <a:r>
              <a:rPr lang="en-GB" b="0" dirty="0"/>
              <a:t> </a:t>
            </a:r>
            <a:r>
              <a:rPr lang="en-GB" b="0" dirty="0" err="1"/>
              <a:t>serias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5. 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divertidas</a:t>
            </a:r>
            <a:r>
              <a:rPr lang="en-GB" b="0" dirty="0"/>
              <a:t>.</a:t>
            </a:r>
          </a:p>
          <a:p>
            <a:pPr marL="0" indent="0">
              <a:buFontTx/>
              <a:buNone/>
            </a:pPr>
            <a:r>
              <a:rPr lang="en-GB" b="0" dirty="0"/>
              <a:t>6. Estamos </a:t>
            </a:r>
            <a:r>
              <a:rPr lang="en-GB" b="0" dirty="0" err="1"/>
              <a:t>activos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15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and structures from this week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five sentences using one element from each column.  (They should use all the options but only once).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check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[1964]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two translations of ‘they are’ and adjectives and their correct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(or full sentences, as instructed).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85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revisited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English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Remind pupils to pay attention to the forms of the words and be precise in their English meanings. Do the first one as an example.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3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1710-7818-496D-B902-5DF86AF6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60592-6564-4D2B-A13E-AE5BE06F6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4321-18C4-4A85-9D3A-89CB0D04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6D9F-BF2D-408F-ADDC-8FF70188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611E-1B79-47D7-9978-850F212E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3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939E-5D20-41B4-9A80-ADE49E5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57795-D870-4B3D-AD75-EE8CDB88C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E0F8-3B3C-4895-B116-8D9B8B21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39D9B-B5B3-483B-B21D-B92CF9EE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09C7-6B9D-461F-A77D-52DBE74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4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7645A-4340-4618-88A7-6ED1E24AF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25024-9A49-42CA-8E99-A5B160A40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C7947-D926-48A7-B73C-047710D0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800CF-1317-411F-857F-0001360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96C0-FF20-4D0A-A798-DB720D9D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01AA-646C-4284-8E27-E8FA9095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0764-9B34-42D8-AC8C-3EF9B4EEA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2AE42-A998-43CB-8318-04B2373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4703-FA23-4390-A52E-F08B2549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C14-FC0D-49AB-8AAA-166AB4AF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3AFC-55B1-4AE3-9E9E-826E5231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6587-F02F-4431-A8F2-FD2DD3C3F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FC03E-CD19-4679-8203-00678A6F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08FE-FCCE-4E88-822C-B2E8AB03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88AF-11AC-4409-8B3A-610F2E79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1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7E78-683B-43D9-91CA-610D6928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3D88F-16B1-4B39-A8BF-F123AF08F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572E-786B-4B04-A0D7-86199FE83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E1541-123C-40FD-9F6C-661EDE63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7DFAB-E248-48D3-B42B-0ED4B3E7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6816C-399C-4C28-9D4C-2A8A7DEB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9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58FE-DC0E-431C-B6A7-2C19177B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D391F-32C5-470A-A5D7-5520B82CB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ECB69-E891-4A99-956C-BAF929E1B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52278-7375-4D2F-A059-DBA7FF72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00B6C-5220-45BF-BAB1-79256296B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C1E4D-1AF4-46E1-B515-0DA6B6AD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E31ED-DFFA-4F85-8D1F-C0CE5DE6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FE8A2-9B72-4819-896A-EADFD0EC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95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AF9E-A739-4E5B-A214-8EFFB61D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DA0968-65DC-4FCF-BF4B-B690814E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75C6F-E471-495C-ACC4-559645B6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8A7D1-2C3B-49F2-ADA2-66BA125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3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134F6-AFDD-4DC2-97EE-82017DD5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9BFC3-F784-4191-9E6B-4B9A5CD4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77609-4B56-48A4-BC29-2C64B156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8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9914-008C-4323-B4F9-7178DAF3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7CC1F-EFB1-4458-88D7-883E58D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B35E0-DCD0-43D2-955C-8B52EED9B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CB97-1987-4442-B2C1-72A33A30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3261F-4599-4638-9F3D-0493F8A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7AB5E-9E71-4885-85EC-B392AD85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4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C09C-B042-433C-8AE2-1502774E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DFFAF-B55E-4882-91C0-F58C5FA0B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4622B-C0D1-4C0E-BCEB-CEB597DEA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6B88-2D6E-4034-A51F-54B0E051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E599C-3F13-4755-A8F2-AB82C78D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087DF-E39A-4AED-B901-49C80476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8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9B694-8012-4C27-84F6-B933C48B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C070-D668-4148-A90C-E81A958D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580F-9448-4F18-BE39-9B0C05DAE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6D837-4D89-4F78-8704-7EAFFA1BF654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8E39-CD84-481E-86F9-BAAFD5699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2AC5-80F8-40DD-9653-CF2EC698D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0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5" Type="http://schemas.openxmlformats.org/officeDocument/2006/relationships/audio" Target="../media/audio7.wav"/><Relationship Id="rId10" Type="http://schemas.openxmlformats.org/officeDocument/2006/relationships/audio" Target="../media/audio2.wav"/><Relationship Id="rId19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18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14.png"/><Relationship Id="rId5" Type="http://schemas.openxmlformats.org/officeDocument/2006/relationships/audio" Target="../media/audio13.wav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1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15.svg"/><Relationship Id="rId5" Type="http://schemas.openxmlformats.org/officeDocument/2006/relationships/audio" Target="../media/audio22.wav"/><Relationship Id="rId10" Type="http://schemas.openxmlformats.org/officeDocument/2006/relationships/image" Target="../media/image14.png"/><Relationship Id="rId4" Type="http://schemas.openxmlformats.org/officeDocument/2006/relationships/audio" Target="../media/audio21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35.wav"/><Relationship Id="rId18" Type="http://schemas.openxmlformats.org/officeDocument/2006/relationships/image" Target="../media/image22.png"/><Relationship Id="rId3" Type="http://schemas.openxmlformats.org/officeDocument/2006/relationships/audio" Target="../media/audio25.wav"/><Relationship Id="rId21" Type="http://schemas.openxmlformats.org/officeDocument/2006/relationships/image" Target="../media/image25.png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17" Type="http://schemas.openxmlformats.org/officeDocument/2006/relationships/audio" Target="../media/audio39.wav"/><Relationship Id="rId25" Type="http://schemas.openxmlformats.org/officeDocument/2006/relationships/audio" Target="../media/audio40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8.wav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24" Type="http://schemas.openxmlformats.org/officeDocument/2006/relationships/image" Target="../media/image15.svg"/><Relationship Id="rId5" Type="http://schemas.openxmlformats.org/officeDocument/2006/relationships/audio" Target="../media/audio27.wav"/><Relationship Id="rId15" Type="http://schemas.openxmlformats.org/officeDocument/2006/relationships/audio" Target="../media/audio37.wav"/><Relationship Id="rId23" Type="http://schemas.openxmlformats.org/officeDocument/2006/relationships/image" Target="../media/image14.png"/><Relationship Id="rId10" Type="http://schemas.openxmlformats.org/officeDocument/2006/relationships/audio" Target="../media/audio32.wav"/><Relationship Id="rId19" Type="http://schemas.openxmlformats.org/officeDocument/2006/relationships/image" Target="../media/image23.png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audio" Target="../media/audio36.wav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4E43E930-2C8B-F577-C5AF-425B240A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88" y="3029187"/>
            <a:ext cx="2564082" cy="1955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AADB8-265B-75EC-60DB-0A27DF0BE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70" y="4433695"/>
            <a:ext cx="1329600" cy="854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486A5-83AC-D062-07D0-58780C151AE6}"/>
              </a:ext>
            </a:extLst>
          </p:cNvPr>
          <p:cNvSpPr txBox="1"/>
          <p:nvPr/>
        </p:nvSpPr>
        <p:spPr>
          <a:xfrm>
            <a:off x="134927" y="2531735"/>
            <a:ext cx="1713763" cy="1015663"/>
          </a:xfrm>
          <a:prstGeom prst="rect">
            <a:avLst/>
          </a:prstGeom>
          <a:solidFill>
            <a:srgbClr val="FFC9DF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Modern Love" panose="04090805081005020601" pitchFamily="82" charset="0"/>
              </a:rPr>
              <a:t>vs.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ACD21AC-BEB9-A30F-7725-7DA9A2996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7" y="5379010"/>
            <a:ext cx="1417712" cy="918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E3B8B-13B2-2527-DCCC-1967A5277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141" y="5763263"/>
            <a:ext cx="1417712" cy="1063873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A2F08BF-582F-8766-C7F6-FDBD17B0C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082" y="3504598"/>
            <a:ext cx="688155" cy="655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4460D-E34D-2D3C-B3AE-F0BAA3B5B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495" y="4082247"/>
            <a:ext cx="787576" cy="8543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113" name="Google Shape;153;p2">
            <a:hlinkClick r:id="" action="ppaction://noaction">
              <a:snd r:embed="rId3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8207573" y="75367"/>
            <a:ext cx="459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Weak vowel [i]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10" descr="Thinking, Thought, Bubbles">
            <a:extLst>
              <a:ext uri="{FF2B5EF4-FFF2-40B4-BE49-F238E27FC236}">
                <a16:creationId xmlns:a16="http://schemas.microsoft.com/office/drawing/2014/main" id="{0B092982-0768-4B19-822E-89FA23B1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07" y="1532688"/>
            <a:ext cx="1962909" cy="202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DD318FB-88C1-4951-9FCC-74ED8810CC49}"/>
              </a:ext>
            </a:extLst>
          </p:cNvPr>
          <p:cNvSpPr txBox="1"/>
          <p:nvPr/>
        </p:nvSpPr>
        <p:spPr>
          <a:xfrm>
            <a:off x="419101" y="1782261"/>
            <a:ext cx="74746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1	La mona Jacinta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2 	se p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na, se p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3 	y qu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re ser r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na.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4 	¡No te r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 de sus moner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s!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5 	La pobre mona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6	no t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ne corona.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7 	La mona Jacinta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8 	ent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nde d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z id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mas</a:t>
            </a: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9 	y es muy nerv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sa.</a:t>
            </a:r>
          </a:p>
        </p:txBody>
      </p:sp>
      <p:pic>
        <p:nvPicPr>
          <p:cNvPr id="72" name="Picture 2" descr="Animal, Cartoon, Monkey, Primate, Simian">
            <a:extLst>
              <a:ext uri="{FF2B5EF4-FFF2-40B4-BE49-F238E27FC236}">
                <a16:creationId xmlns:a16="http://schemas.microsoft.com/office/drawing/2014/main" id="{4CCDEE1E-66E9-48F8-A165-0C89F247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10" y="3115433"/>
            <a:ext cx="29337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Comb, Hair, Tool">
            <a:extLst>
              <a:ext uri="{FF2B5EF4-FFF2-40B4-BE49-F238E27FC236}">
                <a16:creationId xmlns:a16="http://schemas.microsoft.com/office/drawing/2014/main" id="{93E7F495-369B-4098-A847-1CFE71A9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0075">
            <a:off x="7738425" y="2724920"/>
            <a:ext cx="1496881" cy="13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Tie, Dots, Bow, Blue, Fashion, Elegant">
            <a:extLst>
              <a:ext uri="{FF2B5EF4-FFF2-40B4-BE49-F238E27FC236}">
                <a16:creationId xmlns:a16="http://schemas.microsoft.com/office/drawing/2014/main" id="{B542433B-9EF4-4467-8BCA-776A736C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9321">
            <a:off x="8865260" y="3632365"/>
            <a:ext cx="4953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Crown, Golden, Yellow, Emperor">
            <a:extLst>
              <a:ext uri="{FF2B5EF4-FFF2-40B4-BE49-F238E27FC236}">
                <a16:creationId xmlns:a16="http://schemas.microsoft.com/office/drawing/2014/main" id="{3E425FA7-76F0-41D1-920B-C25932AF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109" y="1935953"/>
            <a:ext cx="619074" cy="45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Multiplication Sign 79">
            <a:extLst>
              <a:ext uri="{FF2B5EF4-FFF2-40B4-BE49-F238E27FC236}">
                <a16:creationId xmlns:a16="http://schemas.microsoft.com/office/drawing/2014/main" id="{904EA3AE-D89E-4176-8694-D86B8BC937F6}"/>
              </a:ext>
            </a:extLst>
          </p:cNvPr>
          <p:cNvSpPr/>
          <p:nvPr/>
        </p:nvSpPr>
        <p:spPr>
          <a:xfrm>
            <a:off x="9011310" y="1409861"/>
            <a:ext cx="1816100" cy="1534531"/>
          </a:xfrm>
          <a:prstGeom prst="mathMultiply">
            <a:avLst>
              <a:gd name="adj1" fmla="val 7795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Picture 12" descr="Hello, Bonjour, Hi, Greeting, Foreign">
            <a:extLst>
              <a:ext uri="{FF2B5EF4-FFF2-40B4-BE49-F238E27FC236}">
                <a16:creationId xmlns:a16="http://schemas.microsoft.com/office/drawing/2014/main" id="{F9BF0519-AED6-4308-94D7-5E637249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11" y="1681237"/>
            <a:ext cx="1913591" cy="13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" action="ppaction://noaction">
              <a:snd r:embed="rId10" name="us2_2.wav"/>
            </a:hlinkClick>
            <a:extLst>
              <a:ext uri="{FF2B5EF4-FFF2-40B4-BE49-F238E27FC236}">
                <a16:creationId xmlns:a16="http://schemas.microsoft.com/office/drawing/2014/main" id="{49DA7748-1A2C-4D12-912C-7ECCDC3E4196}"/>
              </a:ext>
            </a:extLst>
          </p:cNvPr>
          <p:cNvSpPr/>
          <p:nvPr/>
        </p:nvSpPr>
        <p:spPr>
          <a:xfrm>
            <a:off x="391805" y="1853179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" name="Oval 15">
            <a:hlinkClick r:id="" action="ppaction://noaction">
              <a:snd r:embed="rId11" name="us2_3.wav"/>
            </a:hlinkClick>
            <a:extLst>
              <a:ext uri="{FF2B5EF4-FFF2-40B4-BE49-F238E27FC236}">
                <a16:creationId xmlns:a16="http://schemas.microsoft.com/office/drawing/2014/main" id="{5A17B5E9-284C-4099-863C-37B1E3A95BE9}"/>
              </a:ext>
            </a:extLst>
          </p:cNvPr>
          <p:cNvSpPr/>
          <p:nvPr/>
        </p:nvSpPr>
        <p:spPr>
          <a:xfrm>
            <a:off x="383856" y="2363388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7" name="Oval 16">
            <a:hlinkClick r:id="" action="ppaction://noaction">
              <a:snd r:embed="rId12" name="us2_4.wav"/>
            </a:hlinkClick>
            <a:extLst>
              <a:ext uri="{FF2B5EF4-FFF2-40B4-BE49-F238E27FC236}">
                <a16:creationId xmlns:a16="http://schemas.microsoft.com/office/drawing/2014/main" id="{36983495-8F16-4F79-95E4-DD3A13A152CA}"/>
              </a:ext>
            </a:extLst>
          </p:cNvPr>
          <p:cNvSpPr/>
          <p:nvPr/>
        </p:nvSpPr>
        <p:spPr>
          <a:xfrm>
            <a:off x="383854" y="2853308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Oval 17">
            <a:hlinkClick r:id="" action="ppaction://noaction">
              <a:snd r:embed="rId13" name="us2_5.wav"/>
            </a:hlinkClick>
            <a:extLst>
              <a:ext uri="{FF2B5EF4-FFF2-40B4-BE49-F238E27FC236}">
                <a16:creationId xmlns:a16="http://schemas.microsoft.com/office/drawing/2014/main" id="{9A82A1E1-D7B1-4809-AB4B-C59B6EAE9F8B}"/>
              </a:ext>
            </a:extLst>
          </p:cNvPr>
          <p:cNvSpPr/>
          <p:nvPr/>
        </p:nvSpPr>
        <p:spPr>
          <a:xfrm>
            <a:off x="381254" y="3348707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Oval 18">
            <a:hlinkClick r:id="" action="ppaction://noaction">
              <a:snd r:embed="rId14" name="us2_6.wav"/>
            </a:hlinkClick>
            <a:extLst>
              <a:ext uri="{FF2B5EF4-FFF2-40B4-BE49-F238E27FC236}">
                <a16:creationId xmlns:a16="http://schemas.microsoft.com/office/drawing/2014/main" id="{ED4E25F6-A364-4CA5-94E2-AAE8685E60AB}"/>
              </a:ext>
            </a:extLst>
          </p:cNvPr>
          <p:cNvSpPr/>
          <p:nvPr/>
        </p:nvSpPr>
        <p:spPr>
          <a:xfrm>
            <a:off x="383856" y="3845067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0" name="Oval 19">
            <a:hlinkClick r:id="" action="ppaction://noaction">
              <a:snd r:embed="rId15" name="us2_7.wav"/>
            </a:hlinkClick>
            <a:extLst>
              <a:ext uri="{FF2B5EF4-FFF2-40B4-BE49-F238E27FC236}">
                <a16:creationId xmlns:a16="http://schemas.microsoft.com/office/drawing/2014/main" id="{FC71FA34-BE4B-43F0-BB2F-47A28B7674DA}"/>
              </a:ext>
            </a:extLst>
          </p:cNvPr>
          <p:cNvSpPr/>
          <p:nvPr/>
        </p:nvSpPr>
        <p:spPr>
          <a:xfrm>
            <a:off x="392117" y="4340466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1" name="Oval 20">
            <a:hlinkClick r:id="" action="ppaction://noaction">
              <a:snd r:embed="rId16" name="us2_8.wav"/>
            </a:hlinkClick>
            <a:extLst>
              <a:ext uri="{FF2B5EF4-FFF2-40B4-BE49-F238E27FC236}">
                <a16:creationId xmlns:a16="http://schemas.microsoft.com/office/drawing/2014/main" id="{C3EC5CDA-C4D4-476C-A1E2-3AD97F0C44DB}"/>
              </a:ext>
            </a:extLst>
          </p:cNvPr>
          <p:cNvSpPr/>
          <p:nvPr/>
        </p:nvSpPr>
        <p:spPr>
          <a:xfrm>
            <a:off x="391805" y="4831431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2" name="Oval 21">
            <a:hlinkClick r:id="" action="ppaction://noaction">
              <a:snd r:embed="rId17" name="us2_9.wav"/>
            </a:hlinkClick>
            <a:extLst>
              <a:ext uri="{FF2B5EF4-FFF2-40B4-BE49-F238E27FC236}">
                <a16:creationId xmlns:a16="http://schemas.microsoft.com/office/drawing/2014/main" id="{067F8B25-7E45-4272-8A10-6E8B2BBF1D6F}"/>
              </a:ext>
            </a:extLst>
          </p:cNvPr>
          <p:cNvSpPr/>
          <p:nvPr/>
        </p:nvSpPr>
        <p:spPr>
          <a:xfrm>
            <a:off x="391805" y="5292332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3" name="Oval 22">
            <a:hlinkClick r:id="" action="ppaction://noaction">
              <a:snd r:embed="rId18" name="us2_10.wav"/>
            </a:hlinkClick>
            <a:extLst>
              <a:ext uri="{FF2B5EF4-FFF2-40B4-BE49-F238E27FC236}">
                <a16:creationId xmlns:a16="http://schemas.microsoft.com/office/drawing/2014/main" id="{03837C2D-E765-43A1-86BF-867BAE25F645}"/>
              </a:ext>
            </a:extLst>
          </p:cNvPr>
          <p:cNvSpPr/>
          <p:nvPr/>
        </p:nvSpPr>
        <p:spPr>
          <a:xfrm>
            <a:off x="419101" y="5764277"/>
            <a:ext cx="440708" cy="398702"/>
          </a:xfrm>
          <a:prstGeom prst="ellipse">
            <a:avLst/>
          </a:prstGeom>
          <a:solidFill>
            <a:srgbClr val="0099CC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9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AD5888A-B17D-D033-EDB8-96FCFCA488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3018" y="79962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5A9C952-A3B9-06BB-6F77-C1F610F34524}"/>
              </a:ext>
            </a:extLst>
          </p:cNvPr>
          <p:cNvSpPr/>
          <p:nvPr/>
        </p:nvSpPr>
        <p:spPr>
          <a:xfrm>
            <a:off x="1109343" y="940396"/>
            <a:ext cx="2810718" cy="533859"/>
          </a:xfrm>
          <a:prstGeom prst="wedgeRoundRectCallout">
            <a:avLst>
              <a:gd name="adj1" fmla="val -6157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el poema.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64;p2" descr="Speech Icon, Voice, Talking, Audio, Speech">
            <a:extLst>
              <a:ext uri="{FF2B5EF4-FFF2-40B4-BE49-F238E27FC236}">
                <a16:creationId xmlns:a16="http://schemas.microsoft.com/office/drawing/2014/main" id="{514535A9-8CAB-5F16-0987-F4D99F8C45B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292814" y="57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ED76BC-1F16-56C7-AB11-D267A0B568E4}"/>
              </a:ext>
            </a:extLst>
          </p:cNvPr>
          <p:cNvSpPr txBox="1">
            <a:spLocks/>
          </p:cNvSpPr>
          <p:nvPr/>
        </p:nvSpPr>
        <p:spPr>
          <a:xfrm>
            <a:off x="10577866" y="882628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Google Shape;198;p9">
            <a:extLst>
              <a:ext uri="{FF2B5EF4-FFF2-40B4-BE49-F238E27FC236}">
                <a16:creationId xmlns:a16="http://schemas.microsoft.com/office/drawing/2014/main" id="{AC0BF2E1-8D88-C30A-932B-4DD75C42EAE4}"/>
              </a:ext>
            </a:extLst>
          </p:cNvPr>
          <p:cNvSpPr txBox="1"/>
          <p:nvPr/>
        </p:nvSpPr>
        <p:spPr>
          <a:xfrm>
            <a:off x="9308555" y="6400549"/>
            <a:ext cx="2864743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5385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</a:t>
            </a:r>
            <a:r>
              <a:rPr lang="en-GB" sz="6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8698B270-561F-42FE-9C84-BABB5C60B320}"/>
              </a:ext>
            </a:extLst>
          </p:cNvPr>
          <p:cNvSpPr txBox="1"/>
          <p:nvPr/>
        </p:nvSpPr>
        <p:spPr>
          <a:xfrm>
            <a:off x="194377" y="843383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be, being]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6AD96FA8-436D-4521-A921-3EDD74F790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881AC175-6D19-4807-817F-B1FE85F84FF1}"/>
              </a:ext>
            </a:extLst>
          </p:cNvPr>
          <p:cNvSpPr txBox="1"/>
          <p:nvPr/>
        </p:nvSpPr>
        <p:spPr>
          <a:xfrm>
            <a:off x="204236" y="139052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in Spanish there are two verbs for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be, being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B8C2D711-4CDB-448D-94A2-AB63AADF3CA7}"/>
              </a:ext>
            </a:extLst>
          </p:cNvPr>
          <p:cNvSpPr txBox="1"/>
          <p:nvPr/>
        </p:nvSpPr>
        <p:spPr>
          <a:xfrm>
            <a:off x="2934943" y="2392532"/>
            <a:ext cx="1019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99794A2-8081-4B4B-BFFA-689167884213}"/>
              </a:ext>
            </a:extLst>
          </p:cNvPr>
          <p:cNvSpPr txBox="1"/>
          <p:nvPr/>
        </p:nvSpPr>
        <p:spPr>
          <a:xfrm>
            <a:off x="7698713" y="2435742"/>
            <a:ext cx="1518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942B0-537F-4DD1-A748-D2103852B2EF}"/>
              </a:ext>
            </a:extLst>
          </p:cNvPr>
          <p:cNvSpPr txBox="1"/>
          <p:nvPr/>
        </p:nvSpPr>
        <p:spPr>
          <a:xfrm>
            <a:off x="763137" y="2992130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E84A4-83A8-4E30-8E39-A1C1C9E8D97A}"/>
              </a:ext>
            </a:extLst>
          </p:cNvPr>
          <p:cNvSpPr txBox="1"/>
          <p:nvPr/>
        </p:nvSpPr>
        <p:spPr>
          <a:xfrm>
            <a:off x="7031416" y="2987566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AB4B9-DE48-49BD-8EEF-58B467777017}"/>
              </a:ext>
            </a:extLst>
          </p:cNvPr>
          <p:cNvSpPr txBox="1"/>
          <p:nvPr/>
        </p:nvSpPr>
        <p:spPr>
          <a:xfrm>
            <a:off x="7031416" y="3396022"/>
            <a:ext cx="4798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DEF25-C2BB-48CA-BED4-1646624E02D0}"/>
              </a:ext>
            </a:extLst>
          </p:cNvPr>
          <p:cNvSpPr txBox="1"/>
          <p:nvPr/>
        </p:nvSpPr>
        <p:spPr>
          <a:xfrm>
            <a:off x="7984178" y="3842278"/>
            <a:ext cx="3063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5682E-9B2F-4D30-9BE9-34476456DF3B}"/>
              </a:ext>
            </a:extLst>
          </p:cNvPr>
          <p:cNvSpPr txBox="1"/>
          <p:nvPr/>
        </p:nvSpPr>
        <p:spPr>
          <a:xfrm>
            <a:off x="838971" y="3393114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permanent traits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04F4C-3F0A-410F-9C60-A64CC4EEA321}"/>
              </a:ext>
            </a:extLst>
          </p:cNvPr>
          <p:cNvSpPr txBox="1"/>
          <p:nvPr/>
        </p:nvSpPr>
        <p:spPr>
          <a:xfrm>
            <a:off x="6350002" y="4462707"/>
            <a:ext cx="584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state,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4C881-F146-4769-8F62-DAA71C4AC1C6}"/>
              </a:ext>
            </a:extLst>
          </p:cNvPr>
          <p:cNvSpPr txBox="1"/>
          <p:nvPr/>
        </p:nvSpPr>
        <p:spPr>
          <a:xfrm>
            <a:off x="194377" y="4462707"/>
            <a:ext cx="6469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permanent traits,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C413E-29BF-48E0-93B5-24F373821906}"/>
              </a:ext>
            </a:extLst>
          </p:cNvPr>
          <p:cNvSpPr txBox="1"/>
          <p:nvPr/>
        </p:nvSpPr>
        <p:spPr>
          <a:xfrm>
            <a:off x="18695250" y="-907841"/>
            <a:ext cx="174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A1155E-C480-4386-8BC3-A106067AAD99}"/>
              </a:ext>
            </a:extLst>
          </p:cNvPr>
          <p:cNvCxnSpPr/>
          <p:nvPr/>
        </p:nvCxnSpPr>
        <p:spPr>
          <a:xfrm flipH="1">
            <a:off x="4480671" y="1912563"/>
            <a:ext cx="965200" cy="69830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BCCBAC-6A1C-425E-8891-ACE97FB22250}"/>
              </a:ext>
            </a:extLst>
          </p:cNvPr>
          <p:cNvCxnSpPr>
            <a:cxnSpLocks/>
          </p:cNvCxnSpPr>
          <p:nvPr/>
        </p:nvCxnSpPr>
        <p:spPr>
          <a:xfrm>
            <a:off x="6228127" y="1912562"/>
            <a:ext cx="905196" cy="69830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473D2D-4A94-4C0F-8317-665B36CD2180}"/>
              </a:ext>
            </a:extLst>
          </p:cNvPr>
          <p:cNvSpPr txBox="1"/>
          <p:nvPr/>
        </p:nvSpPr>
        <p:spPr>
          <a:xfrm>
            <a:off x="184519" y="5537879"/>
            <a:ext cx="5891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permanent traits,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A99A2F-9065-40D8-BB24-E63EAC40E213}"/>
              </a:ext>
            </a:extLst>
          </p:cNvPr>
          <p:cNvSpPr txBox="1"/>
          <p:nvPr/>
        </p:nvSpPr>
        <p:spPr>
          <a:xfrm>
            <a:off x="829113" y="4752784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C74D7-6F91-4147-B4E5-600486240273}"/>
              </a:ext>
            </a:extLst>
          </p:cNvPr>
          <p:cNvSpPr txBox="1"/>
          <p:nvPr/>
        </p:nvSpPr>
        <p:spPr>
          <a:xfrm>
            <a:off x="829113" y="5871660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831330-E9EC-4C48-88DC-61A47097AE43}"/>
              </a:ext>
            </a:extLst>
          </p:cNvPr>
          <p:cNvSpPr txBox="1"/>
          <p:nvPr/>
        </p:nvSpPr>
        <p:spPr>
          <a:xfrm>
            <a:off x="6350002" y="5508266"/>
            <a:ext cx="584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fr-CA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state, </a:t>
            </a:r>
            <a:b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___________.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A3E4D-1B69-4FBF-A0FB-13F985802587}"/>
              </a:ext>
            </a:extLst>
          </p:cNvPr>
          <p:cNvSpPr txBox="1"/>
          <p:nvPr/>
        </p:nvSpPr>
        <p:spPr>
          <a:xfrm>
            <a:off x="7041612" y="4781017"/>
            <a:ext cx="1679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056F90-CB0B-4203-909F-FB25653D1EF0}"/>
              </a:ext>
            </a:extLst>
          </p:cNvPr>
          <p:cNvSpPr txBox="1"/>
          <p:nvPr/>
        </p:nvSpPr>
        <p:spPr>
          <a:xfrm>
            <a:off x="7052089" y="5816083"/>
            <a:ext cx="1416145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án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53;p21">
            <a:extLst>
              <a:ext uri="{FF2B5EF4-FFF2-40B4-BE49-F238E27FC236}">
                <a16:creationId xmlns:a16="http://schemas.microsoft.com/office/drawing/2014/main" id="{8BE9A6B0-06EC-4373-87C7-2479DDDBC891}"/>
              </a:ext>
            </a:extLst>
          </p:cNvPr>
          <p:cNvSpPr txBox="1"/>
          <p:nvPr/>
        </p:nvSpPr>
        <p:spPr>
          <a:xfrm>
            <a:off x="45369" y="1260568"/>
            <a:ext cx="6257933" cy="68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they? In general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today?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56F7F4-E1C8-45E7-9A5C-77E5704C5862}"/>
              </a:ext>
            </a:extLst>
          </p:cNvPr>
          <p:cNvGraphicFramePr>
            <a:graphicFrameLocks noGrp="1"/>
          </p:cNvGraphicFramePr>
          <p:nvPr/>
        </p:nvGraphicFramePr>
        <p:xfrm>
          <a:off x="339791" y="1869153"/>
          <a:ext cx="11512417" cy="48603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5515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1407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269273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095490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  <a:gridCol w="4066389">
                  <a:extLst>
                    <a:ext uri="{9D8B030D-6E8A-4147-A177-3AD203B41FA5}">
                      <a16:colId xmlns:a16="http://schemas.microsoft.com/office/drawing/2014/main" val="1075464895"/>
                    </a:ext>
                  </a:extLst>
                </a:gridCol>
              </a:tblGrid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we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they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 general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today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description? 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calm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5571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tired</a:t>
                      </a: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different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independent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serious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funny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active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5590547"/>
                  </a:ext>
                </a:extLst>
              </a:tr>
            </a:tbl>
          </a:graphicData>
        </a:graphic>
      </p:graphicFrame>
      <p:sp>
        <p:nvSpPr>
          <p:cNvPr id="10" name="Rectangle 9">
            <a:hlinkClick r:id="" action="ppaction://noaction">
              <a:snd r:embed="rId3" name="us4_1.wav"/>
            </a:hlinkClick>
            <a:extLst>
              <a:ext uri="{FF2B5EF4-FFF2-40B4-BE49-F238E27FC236}">
                <a16:creationId xmlns:a16="http://schemas.microsoft.com/office/drawing/2014/main" id="{1FFF30C8-238F-4DE0-9349-CB1C0573B322}"/>
              </a:ext>
            </a:extLst>
          </p:cNvPr>
          <p:cNvSpPr/>
          <p:nvPr/>
        </p:nvSpPr>
        <p:spPr>
          <a:xfrm>
            <a:off x="525207" y="2557481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Rectangle 10">
            <a:hlinkClick r:id="" action="ppaction://noaction">
              <a:snd r:embed="rId4" name="us4_2.wav"/>
            </a:hlinkClick>
            <a:extLst>
              <a:ext uri="{FF2B5EF4-FFF2-40B4-BE49-F238E27FC236}">
                <a16:creationId xmlns:a16="http://schemas.microsoft.com/office/drawing/2014/main" id="{6A445A62-7EBA-47B2-B012-ADE156DE89A6}"/>
              </a:ext>
            </a:extLst>
          </p:cNvPr>
          <p:cNvSpPr/>
          <p:nvPr/>
        </p:nvSpPr>
        <p:spPr>
          <a:xfrm>
            <a:off x="525207" y="3174546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Rectangle 11">
            <a:hlinkClick r:id="" action="ppaction://noaction">
              <a:snd r:embed="rId5" name="us4_3.wav"/>
            </a:hlinkClick>
            <a:extLst>
              <a:ext uri="{FF2B5EF4-FFF2-40B4-BE49-F238E27FC236}">
                <a16:creationId xmlns:a16="http://schemas.microsoft.com/office/drawing/2014/main" id="{86AB2B34-EECF-4CE2-BE3F-9F658F7874B2}"/>
              </a:ext>
            </a:extLst>
          </p:cNvPr>
          <p:cNvSpPr/>
          <p:nvPr/>
        </p:nvSpPr>
        <p:spPr>
          <a:xfrm>
            <a:off x="525207" y="3760785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3" name="Rectangle 12">
            <a:hlinkClick r:id="" action="ppaction://noaction">
              <a:snd r:embed="rId6" name="us4_4.wav"/>
            </a:hlinkClick>
            <a:extLst>
              <a:ext uri="{FF2B5EF4-FFF2-40B4-BE49-F238E27FC236}">
                <a16:creationId xmlns:a16="http://schemas.microsoft.com/office/drawing/2014/main" id="{E41377C3-E8A7-44CC-BDC1-9B9FD8910AFC}"/>
              </a:ext>
            </a:extLst>
          </p:cNvPr>
          <p:cNvSpPr/>
          <p:nvPr/>
        </p:nvSpPr>
        <p:spPr>
          <a:xfrm>
            <a:off x="525207" y="4347024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4" name="Rectangle 13">
            <a:hlinkClick r:id="" action="ppaction://noaction">
              <a:snd r:embed="rId7" name="us4_5.wav"/>
            </a:hlinkClick>
            <a:extLst>
              <a:ext uri="{FF2B5EF4-FFF2-40B4-BE49-F238E27FC236}">
                <a16:creationId xmlns:a16="http://schemas.microsoft.com/office/drawing/2014/main" id="{5BE05903-BB53-4013-A3E2-137790D21896}"/>
              </a:ext>
            </a:extLst>
          </p:cNvPr>
          <p:cNvSpPr/>
          <p:nvPr/>
        </p:nvSpPr>
        <p:spPr>
          <a:xfrm>
            <a:off x="525207" y="4983720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Rectangle 14">
            <a:hlinkClick r:id="" action="ppaction://noaction">
              <a:snd r:embed="rId8" name="us4_6.wav"/>
            </a:hlinkClick>
            <a:extLst>
              <a:ext uri="{FF2B5EF4-FFF2-40B4-BE49-F238E27FC236}">
                <a16:creationId xmlns:a16="http://schemas.microsoft.com/office/drawing/2014/main" id="{D7345629-259D-4A11-A37E-15EE8B6AC2EA}"/>
              </a:ext>
            </a:extLst>
          </p:cNvPr>
          <p:cNvSpPr/>
          <p:nvPr/>
        </p:nvSpPr>
        <p:spPr>
          <a:xfrm>
            <a:off x="525207" y="5606507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6" name="Rectangle 15">
            <a:hlinkClick r:id="" action="ppaction://noaction">
              <a:snd r:embed="rId9" name="us4_7.wav"/>
            </a:hlinkClick>
            <a:extLst>
              <a:ext uri="{FF2B5EF4-FFF2-40B4-BE49-F238E27FC236}">
                <a16:creationId xmlns:a16="http://schemas.microsoft.com/office/drawing/2014/main" id="{3F977135-9767-4889-BADE-326B18D56177}"/>
              </a:ext>
            </a:extLst>
          </p:cNvPr>
          <p:cNvSpPr/>
          <p:nvPr/>
        </p:nvSpPr>
        <p:spPr>
          <a:xfrm>
            <a:off x="525207" y="6229294"/>
            <a:ext cx="405378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17" name="Google Shape;156;p20">
            <a:extLst>
              <a:ext uri="{FF2B5EF4-FFF2-40B4-BE49-F238E27FC236}">
                <a16:creationId xmlns:a16="http://schemas.microsoft.com/office/drawing/2014/main" id="{687B9F61-0788-4CBB-869A-FACF1934AF1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24770" y="2521586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56;p20">
            <a:extLst>
              <a:ext uri="{FF2B5EF4-FFF2-40B4-BE49-F238E27FC236}">
                <a16:creationId xmlns:a16="http://schemas.microsoft.com/office/drawing/2014/main" id="{41200B79-3F79-407A-816D-14FC614E180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08150" y="253552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6;p20">
            <a:extLst>
              <a:ext uri="{FF2B5EF4-FFF2-40B4-BE49-F238E27FC236}">
                <a16:creationId xmlns:a16="http://schemas.microsoft.com/office/drawing/2014/main" id="{DADD1C8B-251E-4C6B-835F-8C12C5C35A7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6530" y="316356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6;p20">
            <a:extLst>
              <a:ext uri="{FF2B5EF4-FFF2-40B4-BE49-F238E27FC236}">
                <a16:creationId xmlns:a16="http://schemas.microsoft.com/office/drawing/2014/main" id="{3B7E1647-40C7-4A76-B28A-ACC9AC04F16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138" y="31919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0E0C75-875E-4D66-A75E-2E1ACE8FE54E}"/>
              </a:ext>
            </a:extLst>
          </p:cNvPr>
          <p:cNvSpPr/>
          <p:nvPr/>
        </p:nvSpPr>
        <p:spPr>
          <a:xfrm>
            <a:off x="8778240" y="2557481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F4E122-A607-4054-ADFE-3E56C7DFCD4A}"/>
              </a:ext>
            </a:extLst>
          </p:cNvPr>
          <p:cNvSpPr/>
          <p:nvPr/>
        </p:nvSpPr>
        <p:spPr>
          <a:xfrm>
            <a:off x="8900061" y="3174546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oogle Shape;156;p20">
            <a:extLst>
              <a:ext uri="{FF2B5EF4-FFF2-40B4-BE49-F238E27FC236}">
                <a16:creationId xmlns:a16="http://schemas.microsoft.com/office/drawing/2014/main" id="{C7F7A76C-C85C-4B68-A459-0D53481D6D1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7247" y="373362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;p20">
            <a:extLst>
              <a:ext uri="{FF2B5EF4-FFF2-40B4-BE49-F238E27FC236}">
                <a16:creationId xmlns:a16="http://schemas.microsoft.com/office/drawing/2014/main" id="{189713CB-D65C-4738-8165-18203FF9C0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137" y="3749941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132B2AA-EFFA-4FBE-A3AD-1B274417A9E3}"/>
              </a:ext>
            </a:extLst>
          </p:cNvPr>
          <p:cNvSpPr/>
          <p:nvPr/>
        </p:nvSpPr>
        <p:spPr>
          <a:xfrm>
            <a:off x="9013659" y="3753951"/>
            <a:ext cx="1904550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Google Shape;156;p20">
            <a:extLst>
              <a:ext uri="{FF2B5EF4-FFF2-40B4-BE49-F238E27FC236}">
                <a16:creationId xmlns:a16="http://schemas.microsoft.com/office/drawing/2014/main" id="{65FE111E-C83A-4DE4-9898-B1063DA665B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2379" y="434702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6;p20">
            <a:extLst>
              <a:ext uri="{FF2B5EF4-FFF2-40B4-BE49-F238E27FC236}">
                <a16:creationId xmlns:a16="http://schemas.microsoft.com/office/drawing/2014/main" id="{77105EF1-60BF-4AE7-8F81-962BAA7466F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87731" y="4358792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604C8E-3DC5-4511-9BF4-56321DA0AD83}"/>
              </a:ext>
            </a:extLst>
          </p:cNvPr>
          <p:cNvSpPr/>
          <p:nvPr/>
        </p:nvSpPr>
        <p:spPr>
          <a:xfrm>
            <a:off x="8559829" y="4373639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oogle Shape;156;p20">
            <a:extLst>
              <a:ext uri="{FF2B5EF4-FFF2-40B4-BE49-F238E27FC236}">
                <a16:creationId xmlns:a16="http://schemas.microsoft.com/office/drawing/2014/main" id="{1D13E9B1-82A9-4750-B485-EF96660A986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2378" y="4983720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56;p20">
            <a:extLst>
              <a:ext uri="{FF2B5EF4-FFF2-40B4-BE49-F238E27FC236}">
                <a16:creationId xmlns:a16="http://schemas.microsoft.com/office/drawing/2014/main" id="{35B003DC-E674-4704-B2AF-81F09AD6A26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11330" y="496071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D172BB-D9C4-43A8-B7D1-1EE42F8A514C}"/>
              </a:ext>
            </a:extLst>
          </p:cNvPr>
          <p:cNvSpPr/>
          <p:nvPr/>
        </p:nvSpPr>
        <p:spPr>
          <a:xfrm>
            <a:off x="8676433" y="4996153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Google Shape;156;p20">
            <a:extLst>
              <a:ext uri="{FF2B5EF4-FFF2-40B4-BE49-F238E27FC236}">
                <a16:creationId xmlns:a16="http://schemas.microsoft.com/office/drawing/2014/main" id="{51D63288-55F9-4B22-8D10-16D88EBE0A5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8832" y="558455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56;p20">
            <a:extLst>
              <a:ext uri="{FF2B5EF4-FFF2-40B4-BE49-F238E27FC236}">
                <a16:creationId xmlns:a16="http://schemas.microsoft.com/office/drawing/2014/main" id="{1EF926FB-AFF6-485D-AEE9-D7B436ACA4E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87730" y="560650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B7A455D-1769-4A7B-B506-A32A31FE610A}"/>
              </a:ext>
            </a:extLst>
          </p:cNvPr>
          <p:cNvSpPr/>
          <p:nvPr/>
        </p:nvSpPr>
        <p:spPr>
          <a:xfrm>
            <a:off x="8676433" y="5679032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oogle Shape;156;p20">
            <a:extLst>
              <a:ext uri="{FF2B5EF4-FFF2-40B4-BE49-F238E27FC236}">
                <a16:creationId xmlns:a16="http://schemas.microsoft.com/office/drawing/2014/main" id="{220BC18D-800E-4906-95E9-A027798C7B0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48344" y="6192225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A46A185B-3535-4924-BE39-2436AA2206A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11330" y="6207341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0AD8C4A-68FE-4B28-A58F-DB45F493D3BF}"/>
              </a:ext>
            </a:extLst>
          </p:cNvPr>
          <p:cNvSpPr/>
          <p:nvPr/>
        </p:nvSpPr>
        <p:spPr>
          <a:xfrm>
            <a:off x="8737892" y="6218317"/>
            <a:ext cx="2679779" cy="42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D6871EFC-F178-F932-3E83-968CCB6BA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83004" y="-7596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3" name="Review_W6F_2.1.wav"/>
            </a:hlinkClick>
            <a:extLst>
              <a:ext uri="{FF2B5EF4-FFF2-40B4-BE49-F238E27FC236}">
                <a16:creationId xmlns:a16="http://schemas.microsoft.com/office/drawing/2014/main" id="{E4C35E5C-C635-EE5F-C95A-F0F28639EC79}"/>
              </a:ext>
            </a:extLst>
          </p:cNvPr>
          <p:cNvSpPr/>
          <p:nvPr/>
        </p:nvSpPr>
        <p:spPr>
          <a:xfrm>
            <a:off x="4469329" y="133173"/>
            <a:ext cx="1833973" cy="533859"/>
          </a:xfrm>
          <a:prstGeom prst="wedgeRoundRectCallout">
            <a:avLst>
              <a:gd name="adj1" fmla="val -6157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hlinkClick r:id="" action="ppaction://noaction">
              <a:snd r:embed="rId14" name="Review_W6F_2.2.wav"/>
            </a:hlinkClick>
            <a:extLst>
              <a:ext uri="{FF2B5EF4-FFF2-40B4-BE49-F238E27FC236}">
                <a16:creationId xmlns:a16="http://schemas.microsoft.com/office/drawing/2014/main" id="{E5A1E8E4-E02E-685D-5805-75D78DAC078A}"/>
              </a:ext>
            </a:extLst>
          </p:cNvPr>
          <p:cNvSpPr/>
          <p:nvPr/>
        </p:nvSpPr>
        <p:spPr>
          <a:xfrm>
            <a:off x="4298797" y="721741"/>
            <a:ext cx="5192601" cy="533859"/>
          </a:xfrm>
          <a:prstGeom prst="wedgeRoundRectCallout">
            <a:avLst>
              <a:gd name="adj1" fmla="val -53749"/>
              <a:gd name="adj2" fmla="val -4778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el adjetivo en inglés.</a:t>
            </a:r>
            <a:endParaRPr lang="es-ES" sz="2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EA92C-2F66-BF2D-6DF0-65FAA77D6673}"/>
              </a:ext>
            </a:extLst>
          </p:cNvPr>
          <p:cNvGrpSpPr/>
          <p:nvPr/>
        </p:nvGrpSpPr>
        <p:grpSpPr>
          <a:xfrm>
            <a:off x="11161113" y="77559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AA1AE55-3C07-5CDB-2824-73D2F815D8A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47871679-C64E-EF9A-D7C3-98B5081B0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1" name="Google Shape;222;p10">
            <a:extLst>
              <a:ext uri="{FF2B5EF4-FFF2-40B4-BE49-F238E27FC236}">
                <a16:creationId xmlns:a16="http://schemas.microsoft.com/office/drawing/2014/main" id="{B09C875E-C433-6AAE-985E-C7F8EABAB48E}"/>
              </a:ext>
            </a:extLst>
          </p:cNvPr>
          <p:cNvSpPr txBox="1"/>
          <p:nvPr/>
        </p:nvSpPr>
        <p:spPr>
          <a:xfrm>
            <a:off x="10808699" y="838226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264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5" grpId="0" animBg="1"/>
      <p:bldP spid="28" grpId="0" animBg="1"/>
      <p:bldP spid="31" grpId="0" animBg="1"/>
      <p:bldP spid="34" grpId="0" animBg="1"/>
      <p:bldP spid="4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81F543C-5A04-478D-9AED-51710465D2A9}"/>
              </a:ext>
            </a:extLst>
          </p:cNvPr>
          <p:cNvGraphicFramePr>
            <a:graphicFrameLocks noGrp="1"/>
          </p:cNvGraphicFramePr>
          <p:nvPr/>
        </p:nvGraphicFramePr>
        <p:xfrm>
          <a:off x="234462" y="1123755"/>
          <a:ext cx="11004527" cy="3318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233">
                  <a:extLst>
                    <a:ext uri="{9D8B030D-6E8A-4147-A177-3AD203B41FA5}">
                      <a16:colId xmlns:a16="http://schemas.microsoft.com/office/drawing/2014/main" val="2440646575"/>
                    </a:ext>
                  </a:extLst>
                </a:gridCol>
                <a:gridCol w="3467603">
                  <a:extLst>
                    <a:ext uri="{9D8B030D-6E8A-4147-A177-3AD203B41FA5}">
                      <a16:colId xmlns:a16="http://schemas.microsoft.com/office/drawing/2014/main" val="1817554645"/>
                    </a:ext>
                  </a:extLst>
                </a:gridCol>
                <a:gridCol w="3993776">
                  <a:extLst>
                    <a:ext uri="{9D8B030D-6E8A-4147-A177-3AD203B41FA5}">
                      <a16:colId xmlns:a16="http://schemas.microsoft.com/office/drawing/2014/main" val="3489820324"/>
                    </a:ext>
                  </a:extLst>
                </a:gridCol>
                <a:gridCol w="2689915">
                  <a:extLst>
                    <a:ext uri="{9D8B030D-6E8A-4147-A177-3AD203B41FA5}">
                      <a16:colId xmlns:a16="http://schemas.microsoft.com/office/drawing/2014/main" val="3741338612"/>
                    </a:ext>
                  </a:extLst>
                </a:gridCol>
              </a:tblGrid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795851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 está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amables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481010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944610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Elvira y Sofía están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muy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cómoda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336766"/>
                  </a:ext>
                </a:extLst>
              </a:tr>
              <a:tr h="66367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amigos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clase.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707288"/>
                  </a:ext>
                </a:extLst>
              </a:tr>
            </a:tbl>
          </a:graphicData>
        </a:graphic>
      </p:graphicFrame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615A7D-5134-46B3-ADB8-7042B14E8AC8}"/>
              </a:ext>
            </a:extLst>
          </p:cNvPr>
          <p:cNvSpPr/>
          <p:nvPr/>
        </p:nvSpPr>
        <p:spPr>
          <a:xfrm>
            <a:off x="1113541" y="1153124"/>
            <a:ext cx="3420546" cy="61538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5300E00-2667-4163-ACC0-D021861FD818}"/>
              </a:ext>
            </a:extLst>
          </p:cNvPr>
          <p:cNvSpPr/>
          <p:nvPr/>
        </p:nvSpPr>
        <p:spPr>
          <a:xfrm>
            <a:off x="4583354" y="2458281"/>
            <a:ext cx="3946392" cy="63972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800D2FE-E3DD-40A5-9BF2-D3DD2D0D51F0}"/>
              </a:ext>
            </a:extLst>
          </p:cNvPr>
          <p:cNvSpPr/>
          <p:nvPr/>
        </p:nvSpPr>
        <p:spPr>
          <a:xfrm>
            <a:off x="8529748" y="1774148"/>
            <a:ext cx="2728822" cy="69321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2E8D7C1-69BB-4255-9C84-BFCE23090FFD}"/>
              </a:ext>
            </a:extLst>
          </p:cNvPr>
          <p:cNvSpPr/>
          <p:nvPr/>
        </p:nvSpPr>
        <p:spPr>
          <a:xfrm>
            <a:off x="1113541" y="1768506"/>
            <a:ext cx="3420546" cy="69885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BD91BE0-2E47-459B-860B-90294C46F27A}"/>
              </a:ext>
            </a:extLst>
          </p:cNvPr>
          <p:cNvSpPr/>
          <p:nvPr/>
        </p:nvSpPr>
        <p:spPr>
          <a:xfrm>
            <a:off x="4583354" y="3129599"/>
            <a:ext cx="3946392" cy="628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C7B51F2-ABDE-4F83-BF5A-82EC4EF3B74A}"/>
              </a:ext>
            </a:extLst>
          </p:cNvPr>
          <p:cNvSpPr/>
          <p:nvPr/>
        </p:nvSpPr>
        <p:spPr>
          <a:xfrm>
            <a:off x="8529747" y="1158974"/>
            <a:ext cx="2709242" cy="609531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3B83D5F9-A38F-4EFB-AB3C-D1A6061DAD0C}"/>
              </a:ext>
            </a:extLst>
          </p:cNvPr>
          <p:cNvSpPr/>
          <p:nvPr/>
        </p:nvSpPr>
        <p:spPr>
          <a:xfrm>
            <a:off x="1079036" y="2505210"/>
            <a:ext cx="3455051" cy="61538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0A1B80A1-A62A-4794-BCDF-E68CF55ECCB0}"/>
              </a:ext>
            </a:extLst>
          </p:cNvPr>
          <p:cNvSpPr/>
          <p:nvPr/>
        </p:nvSpPr>
        <p:spPr>
          <a:xfrm>
            <a:off x="4583355" y="1808232"/>
            <a:ext cx="3926811" cy="65395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2BBEC39-283B-4187-A9FB-6171A4FFD512}"/>
              </a:ext>
            </a:extLst>
          </p:cNvPr>
          <p:cNvSpPr/>
          <p:nvPr/>
        </p:nvSpPr>
        <p:spPr>
          <a:xfrm>
            <a:off x="8564283" y="3145443"/>
            <a:ext cx="2674706" cy="62825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E22F0AF0-898C-4AAF-9E12-8C889CE4F461}"/>
              </a:ext>
            </a:extLst>
          </p:cNvPr>
          <p:cNvSpPr/>
          <p:nvPr/>
        </p:nvSpPr>
        <p:spPr>
          <a:xfrm>
            <a:off x="1079035" y="3129599"/>
            <a:ext cx="3455051" cy="61538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4D3FC3A-1DA0-4AC9-959D-88874BFD2C1E}"/>
              </a:ext>
            </a:extLst>
          </p:cNvPr>
          <p:cNvSpPr/>
          <p:nvPr/>
        </p:nvSpPr>
        <p:spPr>
          <a:xfrm>
            <a:off x="4554486" y="1159243"/>
            <a:ext cx="3955680" cy="6092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3D84DECA-981F-4C46-8313-D1B64326BC56}"/>
              </a:ext>
            </a:extLst>
          </p:cNvPr>
          <p:cNvSpPr/>
          <p:nvPr/>
        </p:nvSpPr>
        <p:spPr>
          <a:xfrm>
            <a:off x="8564282" y="3815271"/>
            <a:ext cx="2674705" cy="61251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39C2F43-903E-4369-8D2D-90636AB1EBB2}"/>
              </a:ext>
            </a:extLst>
          </p:cNvPr>
          <p:cNvSpPr/>
          <p:nvPr/>
        </p:nvSpPr>
        <p:spPr>
          <a:xfrm>
            <a:off x="1113541" y="3794395"/>
            <a:ext cx="3420545" cy="61251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4BD9B2D9-68B1-4370-9C44-EFABF7D9B8D4}"/>
              </a:ext>
            </a:extLst>
          </p:cNvPr>
          <p:cNvSpPr/>
          <p:nvPr/>
        </p:nvSpPr>
        <p:spPr>
          <a:xfrm>
            <a:off x="4583354" y="3815270"/>
            <a:ext cx="3946392" cy="59163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2E60EB81-E9F1-4CF1-8043-581C69FB6228}"/>
              </a:ext>
            </a:extLst>
          </p:cNvPr>
          <p:cNvSpPr/>
          <p:nvPr/>
        </p:nvSpPr>
        <p:spPr>
          <a:xfrm>
            <a:off x="8529747" y="2469746"/>
            <a:ext cx="2709242" cy="628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C16A944-874E-482A-AEBE-A1AF4E9BFAF7}"/>
              </a:ext>
            </a:extLst>
          </p:cNvPr>
          <p:cNvSpPr txBox="1"/>
          <p:nvPr/>
        </p:nvSpPr>
        <p:spPr>
          <a:xfrm>
            <a:off x="660245" y="4552250"/>
            <a:ext cx="11004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20D5FE8-0BCC-4822-9CC1-2558914A2918}"/>
              </a:ext>
            </a:extLst>
          </p:cNvPr>
          <p:cNvSpPr txBox="1"/>
          <p:nvPr/>
        </p:nvSpPr>
        <p:spPr>
          <a:xfrm>
            <a:off x="1179257" y="4552250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profesores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son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amables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8685A8C-06F4-4EEE-9B72-30A0E3D2CD54}"/>
              </a:ext>
            </a:extLst>
          </p:cNvPr>
          <p:cNvSpPr txBox="1"/>
          <p:nvPr/>
        </p:nvSpPr>
        <p:spPr>
          <a:xfrm>
            <a:off x="1162085" y="4974479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Luis está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tranquilo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hoy.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EBF2A39-C9FD-4A15-9E0F-5B85B4A93511}"/>
              </a:ext>
            </a:extLst>
          </p:cNvPr>
          <p:cNvSpPr txBox="1"/>
          <p:nvPr/>
        </p:nvSpPr>
        <p:spPr>
          <a:xfrm>
            <a:off x="1179257" y="5360867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cama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es muy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cómoda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165681-5BB1-4260-89F1-4AE3563E1A97}"/>
              </a:ext>
            </a:extLst>
          </p:cNvPr>
          <p:cNvSpPr txBox="1"/>
          <p:nvPr/>
        </p:nvSpPr>
        <p:spPr>
          <a:xfrm>
            <a:off x="1196429" y="5818333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Elvira y Sofía están en clase.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145DC74-695B-4E96-B131-7B7CE9CEF0B3}"/>
              </a:ext>
            </a:extLst>
          </p:cNvPr>
          <p:cNvSpPr txBox="1"/>
          <p:nvPr/>
        </p:nvSpPr>
        <p:spPr>
          <a:xfrm>
            <a:off x="1192136" y="6270658"/>
            <a:ext cx="956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amigos son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6334BCAF-3271-0ECA-EA42-6FE2AB392A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83004" y="-7596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DDFA04E-EEF3-B734-7B4F-4B0AF2FCC40D}"/>
              </a:ext>
            </a:extLst>
          </p:cNvPr>
          <p:cNvSpPr/>
          <p:nvPr/>
        </p:nvSpPr>
        <p:spPr>
          <a:xfrm>
            <a:off x="4469329" y="133173"/>
            <a:ext cx="4324475" cy="533859"/>
          </a:xfrm>
          <a:prstGeom prst="wedgeRoundRectCallout">
            <a:avLst>
              <a:gd name="adj1" fmla="val -55915"/>
              <a:gd name="adj2" fmla="val 201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 las palabras. 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198;p9">
            <a:extLst>
              <a:ext uri="{FF2B5EF4-FFF2-40B4-BE49-F238E27FC236}">
                <a16:creationId xmlns:a16="http://schemas.microsoft.com/office/drawing/2014/main" id="{9D45B5B2-6E0A-DDF1-40B4-19BE63116E9B}"/>
              </a:ext>
            </a:extLst>
          </p:cNvPr>
          <p:cNvSpPr txBox="1"/>
          <p:nvPr/>
        </p:nvSpPr>
        <p:spPr>
          <a:xfrm>
            <a:off x="9308555" y="6400549"/>
            <a:ext cx="2864743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combine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857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7" grpId="0"/>
      <p:bldP spid="118" grpId="0"/>
      <p:bldP spid="120" grpId="0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DD54E4-CF3F-4C7D-A2BC-B7D867077997}"/>
              </a:ext>
            </a:extLst>
          </p:cNvPr>
          <p:cNvSpPr txBox="1"/>
          <p:nvPr/>
        </p:nvSpPr>
        <p:spPr>
          <a:xfrm>
            <a:off x="204117" y="1710219"/>
            <a:ext cx="11899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los amigos   [are]    [kind]      .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[are]       [calm]     hoy.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Rubén     [are]    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 [they are] [pleased]     .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Sofía     [are]    amigas y  [they are]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[positive] 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hoy    [are]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[annoying]  .</a:t>
            </a:r>
          </a:p>
        </p:txBody>
      </p:sp>
      <p:pic>
        <p:nvPicPr>
          <p:cNvPr id="83" name="Picture 2" descr="Pen, Write, Pencil, Writing Tool, Work, Message, Blue">
            <a:extLst>
              <a:ext uri="{FF2B5EF4-FFF2-40B4-BE49-F238E27FC236}">
                <a16:creationId xmlns:a16="http://schemas.microsoft.com/office/drawing/2014/main" id="{EAA73EDB-ADAD-495D-A097-41D6D993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8759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4C43050-3045-4412-BC9A-B40B01EE81CB}"/>
              </a:ext>
            </a:extLst>
          </p:cNvPr>
          <p:cNvSpPr txBox="1"/>
          <p:nvPr/>
        </p:nvSpPr>
        <p:spPr>
          <a:xfrm>
            <a:off x="10835060" y="1065050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4C166B6-7B01-46BA-91F9-050EBB524475}"/>
              </a:ext>
            </a:extLst>
          </p:cNvPr>
          <p:cNvSpPr txBox="1"/>
          <p:nvPr/>
        </p:nvSpPr>
        <p:spPr>
          <a:xfrm>
            <a:off x="5342925" y="1710219"/>
            <a:ext cx="8577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B44516-645A-4BDC-9FC2-96B95A0A0831}"/>
              </a:ext>
            </a:extLst>
          </p:cNvPr>
          <p:cNvSpPr txBox="1"/>
          <p:nvPr/>
        </p:nvSpPr>
        <p:spPr>
          <a:xfrm>
            <a:off x="6338329" y="1710219"/>
            <a:ext cx="18309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amables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046E109-779A-44B4-8034-7D5B81057763}"/>
              </a:ext>
            </a:extLst>
          </p:cNvPr>
          <p:cNvSpPr txBox="1"/>
          <p:nvPr/>
        </p:nvSpPr>
        <p:spPr>
          <a:xfrm>
            <a:off x="3385762" y="2531609"/>
            <a:ext cx="1260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D9A1033-4B62-4843-B8AC-C5E55A2C3BBB}"/>
              </a:ext>
            </a:extLst>
          </p:cNvPr>
          <p:cNvSpPr txBox="1"/>
          <p:nvPr/>
        </p:nvSpPr>
        <p:spPr>
          <a:xfrm>
            <a:off x="4618369" y="2527226"/>
            <a:ext cx="20138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tranquilos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7102B19-393B-4C46-ABE3-252395CD38A3}"/>
              </a:ext>
            </a:extLst>
          </p:cNvPr>
          <p:cNvSpPr txBox="1"/>
          <p:nvPr/>
        </p:nvSpPr>
        <p:spPr>
          <a:xfrm>
            <a:off x="3901181" y="3403808"/>
            <a:ext cx="1260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0C0CCC7-C453-4543-892A-0A5AE4F49FEF}"/>
              </a:ext>
            </a:extLst>
          </p:cNvPr>
          <p:cNvSpPr txBox="1"/>
          <p:nvPr/>
        </p:nvSpPr>
        <p:spPr>
          <a:xfrm>
            <a:off x="7272677" y="3429000"/>
            <a:ext cx="18309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2966A6-CF51-4D20-A755-E2C7FBDA589B}"/>
              </a:ext>
            </a:extLst>
          </p:cNvPr>
          <p:cNvSpPr txBox="1"/>
          <p:nvPr/>
        </p:nvSpPr>
        <p:spPr>
          <a:xfrm>
            <a:off x="8910963" y="3429000"/>
            <a:ext cx="20981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contentos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187688-D008-4994-BC5B-EDC9FB8B1FBC}"/>
              </a:ext>
            </a:extLst>
          </p:cNvPr>
          <p:cNvSpPr txBox="1"/>
          <p:nvPr/>
        </p:nvSpPr>
        <p:spPr>
          <a:xfrm>
            <a:off x="3690280" y="4253136"/>
            <a:ext cx="928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03DCF6E-D8A5-46D1-A232-8AC4761D0E0D}"/>
              </a:ext>
            </a:extLst>
          </p:cNvPr>
          <p:cNvSpPr txBox="1"/>
          <p:nvPr/>
        </p:nvSpPr>
        <p:spPr>
          <a:xfrm>
            <a:off x="6731438" y="4277231"/>
            <a:ext cx="1830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DE043BC-8ABD-4192-B96B-434689189ED1}"/>
              </a:ext>
            </a:extLst>
          </p:cNvPr>
          <p:cNvSpPr txBox="1"/>
          <p:nvPr/>
        </p:nvSpPr>
        <p:spPr>
          <a:xfrm>
            <a:off x="9545771" y="4293317"/>
            <a:ext cx="1830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positivas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47FD4A5-8B03-423F-BAE2-3E8F568A1DDC}"/>
              </a:ext>
            </a:extLst>
          </p:cNvPr>
          <p:cNvSpPr txBox="1"/>
          <p:nvPr/>
        </p:nvSpPr>
        <p:spPr>
          <a:xfrm>
            <a:off x="2428357" y="4687446"/>
            <a:ext cx="13488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0C68606-8A78-4459-86AD-26DAB67EFAD1}"/>
              </a:ext>
            </a:extLst>
          </p:cNvPr>
          <p:cNvSpPr txBox="1"/>
          <p:nvPr/>
        </p:nvSpPr>
        <p:spPr>
          <a:xfrm>
            <a:off x="6200642" y="4726429"/>
            <a:ext cx="20138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pesadas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8102C57F-A017-4E4D-3171-D409A4FC7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83" y="761354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06458A1-1A77-C79F-3C43-5ED608B13F08}"/>
              </a:ext>
            </a:extLst>
          </p:cNvPr>
          <p:cNvSpPr/>
          <p:nvPr/>
        </p:nvSpPr>
        <p:spPr>
          <a:xfrm>
            <a:off x="1047208" y="902123"/>
            <a:ext cx="8498563" cy="533859"/>
          </a:xfrm>
          <a:prstGeom prst="wedgeRoundRectCallout">
            <a:avLst>
              <a:gd name="adj1" fmla="val -53999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las frases con las palabras correctas.</a:t>
            </a:r>
            <a:endParaRPr lang="es-ES" sz="2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9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1">
            <a:extLst>
              <a:ext uri="{FF2B5EF4-FFF2-40B4-BE49-F238E27FC236}">
                <a16:creationId xmlns:a16="http://schemas.microsoft.com/office/drawing/2014/main" id="{98CF448C-559B-6DA9-7B36-7FFE4B93E37A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025A62-7697-A05C-E710-E574026BC5AC}"/>
              </a:ext>
            </a:extLst>
          </p:cNvPr>
          <p:cNvGraphicFramePr>
            <a:graphicFrameLocks noGrp="1"/>
          </p:cNvGraphicFramePr>
          <p:nvPr/>
        </p:nvGraphicFramePr>
        <p:xfrm>
          <a:off x="72030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1302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3116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preparar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diferentes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independiente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estamos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contentas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activos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cansadas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inteligentes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2B82F4-10A9-EAED-2919-E0282198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F60F153-1B78-39F5-6465-1172BDF3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B387-CAC8-206D-BE73-FBA4C23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1A7BCB-57D1-B7E2-4068-7F5D22B12D6B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C97F8-0606-BAD0-FBAA-2ED5E5B21C88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1D480-906A-518F-8837-660E2665F922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3D8FA-7EB7-25D8-5D52-20FA697B660C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9DBF17-D158-D205-DF9D-9F1304B9145A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627B7E-ECA5-DEFF-05D4-148AB6EEB203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00B7B3-C90D-7309-C566-EC4F33F2B121}"/>
              </a:ext>
            </a:extLst>
          </p:cNvPr>
          <p:cNvSpPr txBox="1">
            <a:spLocks/>
          </p:cNvSpPr>
          <p:nvPr/>
        </p:nvSpPr>
        <p:spPr>
          <a:xfrm>
            <a:off x="10369666" y="1158967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713652C6-CEE4-C0AC-C0F6-07A16D660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F6E74B-F375-01A6-8BEB-06D30096072E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1E8ED763-CE04-ABCB-52D8-D8C2BA28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645ED9-DAC5-F0E8-C349-4116C328ED5E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A8B8B917-6216-2E54-030D-AB48E0E0C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2085" y="-57612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367348B-56A3-A439-21AD-114E986CFF8E}"/>
              </a:ext>
            </a:extLst>
          </p:cNvPr>
          <p:cNvSpPr/>
          <p:nvPr/>
        </p:nvSpPr>
        <p:spPr>
          <a:xfrm>
            <a:off x="4388410" y="83157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50D6B-3611-2884-300F-2A5E3D7ABA41}"/>
              </a:ext>
            </a:extLst>
          </p:cNvPr>
          <p:cNvSpPr txBox="1"/>
          <p:nvPr/>
        </p:nvSpPr>
        <p:spPr>
          <a:xfrm>
            <a:off x="3595504" y="642430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8FB801-4961-D9DA-9F90-A60B19548A5A}"/>
              </a:ext>
            </a:extLst>
          </p:cNvPr>
          <p:cNvSpPr txBox="1"/>
          <p:nvPr/>
        </p:nvSpPr>
        <p:spPr>
          <a:xfrm>
            <a:off x="1840585" y="63561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47D753-F7BC-3427-0D8A-EE21DB00D0ED}"/>
              </a:ext>
            </a:extLst>
          </p:cNvPr>
          <p:cNvSpPr txBox="1"/>
          <p:nvPr/>
        </p:nvSpPr>
        <p:spPr>
          <a:xfrm>
            <a:off x="4371147" y="6309879"/>
            <a:ext cx="30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intelligent (m/f, pl.)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72283A-5447-3E59-EE7A-8A1771DD8A14}"/>
              </a:ext>
            </a:extLst>
          </p:cNvPr>
          <p:cNvSpPr txBox="1"/>
          <p:nvPr/>
        </p:nvSpPr>
        <p:spPr>
          <a:xfrm>
            <a:off x="7470639" y="63375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too (much)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83037E-248E-04A6-BD49-FFE003A28544}"/>
              </a:ext>
            </a:extLst>
          </p:cNvPr>
          <p:cNvSpPr txBox="1"/>
          <p:nvPr/>
        </p:nvSpPr>
        <p:spPr>
          <a:xfrm>
            <a:off x="1867775" y="55150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226C86-B1FA-D8B6-637B-373CDC64168A}"/>
              </a:ext>
            </a:extLst>
          </p:cNvPr>
          <p:cNvSpPr txBox="1"/>
          <p:nvPr/>
        </p:nvSpPr>
        <p:spPr>
          <a:xfrm>
            <a:off x="4443876" y="5518482"/>
            <a:ext cx="31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calm (f, pl.)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9689D2-80F1-665B-4464-AD64649625C1}"/>
              </a:ext>
            </a:extLst>
          </p:cNvPr>
          <p:cNvSpPr txBox="1"/>
          <p:nvPr/>
        </p:nvSpPr>
        <p:spPr>
          <a:xfrm>
            <a:off x="7594207" y="5518482"/>
            <a:ext cx="312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(trait)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32B556-0F25-577D-8E5F-C8545783B44E}"/>
              </a:ext>
            </a:extLst>
          </p:cNvPr>
          <p:cNvSpPr txBox="1"/>
          <p:nvPr/>
        </p:nvSpPr>
        <p:spPr>
          <a:xfrm>
            <a:off x="1851731" y="4740778"/>
            <a:ext cx="302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(state)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855A06-7CBC-CFF1-CFC5-4C61AEC84D95}"/>
              </a:ext>
            </a:extLst>
          </p:cNvPr>
          <p:cNvSpPr txBox="1"/>
          <p:nvPr/>
        </p:nvSpPr>
        <p:spPr>
          <a:xfrm>
            <a:off x="4398095" y="4723182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9B9659-00E6-4514-439A-3085D53C1AA6}"/>
              </a:ext>
            </a:extLst>
          </p:cNvPr>
          <p:cNvSpPr txBox="1"/>
          <p:nvPr/>
        </p:nvSpPr>
        <p:spPr>
          <a:xfrm>
            <a:off x="7470639" y="4702732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active (m, pl.)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A4BF7E-054F-0D33-787E-9FA92E296901}"/>
              </a:ext>
            </a:extLst>
          </p:cNvPr>
          <p:cNvSpPr txBox="1"/>
          <p:nvPr/>
        </p:nvSpPr>
        <p:spPr>
          <a:xfrm>
            <a:off x="1875615" y="3879791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(state)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C2262C-228E-C01F-9436-A7C671E8C845}"/>
              </a:ext>
            </a:extLst>
          </p:cNvPr>
          <p:cNvSpPr txBox="1"/>
          <p:nvPr/>
        </p:nvSpPr>
        <p:spPr>
          <a:xfrm>
            <a:off x="4371689" y="385893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(trait)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5C35AD-07E1-D27A-14E8-BB1B474BAE7D}"/>
              </a:ext>
            </a:extLst>
          </p:cNvPr>
          <p:cNvSpPr txBox="1"/>
          <p:nvPr/>
        </p:nvSpPr>
        <p:spPr>
          <a:xfrm>
            <a:off x="7535383" y="3897923"/>
            <a:ext cx="2523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pleased (f, pl.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789C35-2D6C-6983-7A78-D86B4C96D71D}"/>
              </a:ext>
            </a:extLst>
          </p:cNvPr>
          <p:cNvSpPr txBox="1"/>
          <p:nvPr/>
        </p:nvSpPr>
        <p:spPr>
          <a:xfrm>
            <a:off x="1911882" y="3111541"/>
            <a:ext cx="3025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(m/f, pl.)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B56853-C85B-287B-7C03-970DF4EC103C}"/>
              </a:ext>
            </a:extLst>
          </p:cNvPr>
          <p:cNvSpPr txBox="1"/>
          <p:nvPr/>
        </p:nvSpPr>
        <p:spPr>
          <a:xfrm>
            <a:off x="4379363" y="3111541"/>
            <a:ext cx="30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 (m/f, pl.)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01C82B-1596-403E-A58C-BBE85342B3AE}"/>
              </a:ext>
            </a:extLst>
          </p:cNvPr>
          <p:cNvSpPr txBox="1"/>
          <p:nvPr/>
        </p:nvSpPr>
        <p:spPr>
          <a:xfrm>
            <a:off x="7592365" y="3070686"/>
            <a:ext cx="304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 (m/f)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2A6369-C0E5-71E0-4B27-01ED879E48EE}"/>
              </a:ext>
            </a:extLst>
          </p:cNvPr>
          <p:cNvSpPr txBox="1"/>
          <p:nvPr/>
        </p:nvSpPr>
        <p:spPr>
          <a:xfrm>
            <a:off x="1875615" y="2329705"/>
            <a:ext cx="3212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play, playing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A05E1C-8532-52FF-5ABC-5E797B2DEC2E}"/>
              </a:ext>
            </a:extLst>
          </p:cNvPr>
          <p:cNvSpPr txBox="1"/>
          <p:nvPr/>
        </p:nvSpPr>
        <p:spPr>
          <a:xfrm>
            <a:off x="4420108" y="2286995"/>
            <a:ext cx="31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after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D865BB-B987-B5DD-2B70-74FD2E6D7557}"/>
              </a:ext>
            </a:extLst>
          </p:cNvPr>
          <p:cNvSpPr txBox="1"/>
          <p:nvPr/>
        </p:nvSpPr>
        <p:spPr>
          <a:xfrm>
            <a:off x="7507834" y="22516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teacher (f)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D3F142-7ACE-F9C9-570F-7AF1BE9B630B}"/>
              </a:ext>
            </a:extLst>
          </p:cNvPr>
          <p:cNvSpPr txBox="1"/>
          <p:nvPr/>
        </p:nvSpPr>
        <p:spPr>
          <a:xfrm>
            <a:off x="1891455" y="1516576"/>
            <a:ext cx="3021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eat, eating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86F23C-893A-42BC-880C-E1E29770CE58}"/>
              </a:ext>
            </a:extLst>
          </p:cNvPr>
          <p:cNvSpPr txBox="1"/>
          <p:nvPr/>
        </p:nvSpPr>
        <p:spPr>
          <a:xfrm>
            <a:off x="4391028" y="1466866"/>
            <a:ext cx="2781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736A45-C952-0121-87AD-C09C7729F3EC}"/>
              </a:ext>
            </a:extLst>
          </p:cNvPr>
          <p:cNvSpPr txBox="1"/>
          <p:nvPr/>
        </p:nvSpPr>
        <p:spPr>
          <a:xfrm>
            <a:off x="7543435" y="1525704"/>
            <a:ext cx="346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prepare</a:t>
            </a:r>
          </a:p>
        </p:txBody>
      </p:sp>
    </p:spTree>
    <p:extLst>
      <p:ext uri="{BB962C8B-B14F-4D97-AF65-F5344CB8AC3E}">
        <p14:creationId xmlns:p14="http://schemas.microsoft.com/office/powerpoint/2010/main" val="32954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5b: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472712"/>
              </p:ext>
            </p:extLst>
          </p:nvPr>
        </p:nvGraphicFramePr>
        <p:xfrm>
          <a:off x="88474" y="1106604"/>
          <a:ext cx="10279385" cy="5666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6882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536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after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take, wear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different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independent (m/f,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 (state)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pleased (m,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important (m/f, pl.)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 (f,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tired (m,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are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intelligent (m/f,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are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too (much)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22820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608149" y="90530"/>
            <a:ext cx="4031339" cy="519735"/>
          </a:xfrm>
          <a:prstGeom prst="wedgeRoundRectCallout">
            <a:avLst>
              <a:gd name="adj1" fmla="val -5736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25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592821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919A6-F62A-0054-CE1B-FC4824876752}"/>
              </a:ext>
            </a:extLst>
          </p:cNvPr>
          <p:cNvSpPr txBox="1"/>
          <p:nvPr/>
        </p:nvSpPr>
        <p:spPr>
          <a:xfrm>
            <a:off x="1874498" y="6300125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95292B-6437-DF31-0DE7-12984D1E1CD5}"/>
              </a:ext>
            </a:extLst>
          </p:cNvPr>
          <p:cNvSpPr txBox="1"/>
          <p:nvPr/>
        </p:nvSpPr>
        <p:spPr>
          <a:xfrm>
            <a:off x="4474859" y="6329006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BB1907-72C7-66B7-26DD-33F34F06472F}"/>
              </a:ext>
            </a:extLst>
          </p:cNvPr>
          <p:cNvSpPr txBox="1"/>
          <p:nvPr/>
        </p:nvSpPr>
        <p:spPr>
          <a:xfrm>
            <a:off x="7519130" y="630925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9435EF-2ED3-7BFE-CA89-DCF950C70DC0}"/>
              </a:ext>
            </a:extLst>
          </p:cNvPr>
          <p:cNvSpPr txBox="1"/>
          <p:nvPr/>
        </p:nvSpPr>
        <p:spPr>
          <a:xfrm>
            <a:off x="1857197" y="552084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5EF03B-6A43-B9D2-0639-E6AD4D49B164}"/>
              </a:ext>
            </a:extLst>
          </p:cNvPr>
          <p:cNvSpPr txBox="1"/>
          <p:nvPr/>
        </p:nvSpPr>
        <p:spPr>
          <a:xfrm>
            <a:off x="4423518" y="551103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inteligentes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570565-05F3-B24A-B419-97AE269915B6}"/>
              </a:ext>
            </a:extLst>
          </p:cNvPr>
          <p:cNvSpPr txBox="1"/>
          <p:nvPr/>
        </p:nvSpPr>
        <p:spPr>
          <a:xfrm>
            <a:off x="7558431" y="552084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D1A77-A793-03B6-3B3B-F14EC984A447}"/>
              </a:ext>
            </a:extLst>
          </p:cNvPr>
          <p:cNvSpPr txBox="1"/>
          <p:nvPr/>
        </p:nvSpPr>
        <p:spPr>
          <a:xfrm>
            <a:off x="1911882" y="474650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E65D07-8623-E02C-1CD9-EE3D9EE82DFB}"/>
              </a:ext>
            </a:extLst>
          </p:cNvPr>
          <p:cNvSpPr txBox="1"/>
          <p:nvPr/>
        </p:nvSpPr>
        <p:spPr>
          <a:xfrm>
            <a:off x="4462546" y="467160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8A3523-F9C3-F769-9082-34EFA95A29E5}"/>
              </a:ext>
            </a:extLst>
          </p:cNvPr>
          <p:cNvSpPr txBox="1"/>
          <p:nvPr/>
        </p:nvSpPr>
        <p:spPr>
          <a:xfrm>
            <a:off x="7558431" y="4642414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F2A198-9B45-5572-E4CF-09E8F21AF90E}"/>
              </a:ext>
            </a:extLst>
          </p:cNvPr>
          <p:cNvSpPr txBox="1"/>
          <p:nvPr/>
        </p:nvSpPr>
        <p:spPr>
          <a:xfrm>
            <a:off x="1947717" y="3873157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8F4094-98AB-7283-3B08-BF113CAE97B7}"/>
              </a:ext>
            </a:extLst>
          </p:cNvPr>
          <p:cNvSpPr txBox="1"/>
          <p:nvPr/>
        </p:nvSpPr>
        <p:spPr>
          <a:xfrm>
            <a:off x="4540733" y="392297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AAC069-A3B0-CBFB-C0E6-CA53E72BF820}"/>
              </a:ext>
            </a:extLst>
          </p:cNvPr>
          <p:cNvSpPr txBox="1"/>
          <p:nvPr/>
        </p:nvSpPr>
        <p:spPr>
          <a:xfrm>
            <a:off x="8256091" y="389058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237E5A-4EB3-16F5-BF41-1E7694DD3981}"/>
              </a:ext>
            </a:extLst>
          </p:cNvPr>
          <p:cNvSpPr txBox="1"/>
          <p:nvPr/>
        </p:nvSpPr>
        <p:spPr>
          <a:xfrm>
            <a:off x="1874498" y="3114904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D00B25-6B54-502B-5070-031566954B68}"/>
              </a:ext>
            </a:extLst>
          </p:cNvPr>
          <p:cNvSpPr txBox="1"/>
          <p:nvPr/>
        </p:nvSpPr>
        <p:spPr>
          <a:xfrm>
            <a:off x="4480369" y="3086023"/>
            <a:ext cx="282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independientes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7AE9FE-0AD1-98DC-05EC-B7B003C34201}"/>
              </a:ext>
            </a:extLst>
          </p:cNvPr>
          <p:cNvSpPr txBox="1"/>
          <p:nvPr/>
        </p:nvSpPr>
        <p:spPr>
          <a:xfrm>
            <a:off x="7599503" y="306513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1FC779-30B2-F5C4-12CD-816398A9CC1B}"/>
              </a:ext>
            </a:extLst>
          </p:cNvPr>
          <p:cNvSpPr txBox="1"/>
          <p:nvPr/>
        </p:nvSpPr>
        <p:spPr>
          <a:xfrm>
            <a:off x="1911882" y="2262609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70A327-1A1D-7A48-16FD-BEA738EE019D}"/>
              </a:ext>
            </a:extLst>
          </p:cNvPr>
          <p:cNvSpPr txBox="1"/>
          <p:nvPr/>
        </p:nvSpPr>
        <p:spPr>
          <a:xfrm>
            <a:off x="4508921" y="225867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74EC5A-049A-467F-DAF5-502D4BFBBC0D}"/>
              </a:ext>
            </a:extLst>
          </p:cNvPr>
          <p:cNvSpPr txBox="1"/>
          <p:nvPr/>
        </p:nvSpPr>
        <p:spPr>
          <a:xfrm>
            <a:off x="7587405" y="223843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074FBE-ABF6-4D44-F227-E2850EAFEEFE}"/>
              </a:ext>
            </a:extLst>
          </p:cNvPr>
          <p:cNvSpPr txBox="1"/>
          <p:nvPr/>
        </p:nvSpPr>
        <p:spPr>
          <a:xfrm>
            <a:off x="1857699" y="144983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canción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EAB877-F8FD-99B1-F065-C77B171E038C}"/>
              </a:ext>
            </a:extLst>
          </p:cNvPr>
          <p:cNvSpPr txBox="1"/>
          <p:nvPr/>
        </p:nvSpPr>
        <p:spPr>
          <a:xfrm>
            <a:off x="4474859" y="1461930"/>
            <a:ext cx="282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después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6B8F348-4C00-3D3C-A91E-B520EAF4B3B7}"/>
              </a:ext>
            </a:extLst>
          </p:cNvPr>
          <p:cNvSpPr txBox="1"/>
          <p:nvPr/>
        </p:nvSpPr>
        <p:spPr>
          <a:xfrm>
            <a:off x="7558431" y="149055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jugar</a:t>
            </a:r>
          </a:p>
        </p:txBody>
      </p:sp>
    </p:spTree>
    <p:extLst>
      <p:ext uri="{BB962C8B-B14F-4D97-AF65-F5344CB8AC3E}">
        <p14:creationId xmlns:p14="http://schemas.microsoft.com/office/powerpoint/2010/main" val="1184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s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s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s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s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s8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s8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8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s8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us8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us8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us8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s8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8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s8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us8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us8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us8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7" grpId="0"/>
      <p:bldP spid="58" grpId="0"/>
      <p:bldP spid="59" grpId="0"/>
      <p:bldP spid="60" grpId="0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1654</Words>
  <Application>Microsoft Office PowerPoint</Application>
  <PresentationFormat>Widescreen</PresentationFormat>
  <Paragraphs>349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Office Theme</vt:lpstr>
      <vt:lpstr>Describing me and others </vt:lpstr>
      <vt:lpstr>Follow up 1 </vt:lpstr>
      <vt:lpstr>ser | estar</vt:lpstr>
      <vt:lpstr>Follow up 2: </vt:lpstr>
      <vt:lpstr>Follow up 3: </vt:lpstr>
      <vt:lpstr>Follow up 4 </vt:lpstr>
      <vt:lpstr>Follow up 5a: </vt:lpstr>
      <vt:lpstr>Follow up 5b: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24</cp:revision>
  <dcterms:created xsi:type="dcterms:W3CDTF">2021-07-23T13:01:57Z</dcterms:created>
  <dcterms:modified xsi:type="dcterms:W3CDTF">2023-09-05T08:44:58Z</dcterms:modified>
</cp:coreProperties>
</file>