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9" r:id="rId2"/>
    <p:sldId id="257" r:id="rId3"/>
    <p:sldId id="440" r:id="rId4"/>
    <p:sldId id="371" r:id="rId5"/>
    <p:sldId id="444" r:id="rId6"/>
    <p:sldId id="372" r:id="rId7"/>
    <p:sldId id="433" r:id="rId8"/>
    <p:sldId id="446" r:id="rId9"/>
    <p:sldId id="454" r:id="rId10"/>
    <p:sldId id="442" r:id="rId11"/>
    <p:sldId id="443" r:id="rId12"/>
    <p:sldId id="342" r:id="rId13"/>
    <p:sldId id="434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C5F5E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0" autoAdjust="0"/>
    <p:restoredTop sz="64315" autoAdjust="0"/>
  </p:normalViewPr>
  <p:slideViewPr>
    <p:cSldViewPr snapToGrid="0">
      <p:cViewPr varScale="1">
        <p:scale>
          <a:sx n="69" d="100"/>
          <a:sy n="69" d="100"/>
        </p:scale>
        <p:origin x="20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8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Click on the words to hear them spoken by a native speaker, if desired.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86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3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question word ¿</a:t>
            </a:r>
            <a:r>
              <a:rPr lang="en-GB" b="0" dirty="0" err="1"/>
              <a:t>cuándo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twice, in time with the two syllables of </a:t>
            </a:r>
            <a:r>
              <a:rPr lang="en-GB" b="0" dirty="0" err="1"/>
              <a:t>cuán</a:t>
            </a:r>
            <a:r>
              <a:rPr lang="en-GB" b="0" dirty="0"/>
              <a:t>-do.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birthday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upils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listen to the date given for each person’s birthday and write down the number.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on the balloons to hear the audio.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‘¿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Quién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dice “mi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X de X?”’ to elicit the names from pupils, and allow them another opportunity to hear and understand the dates one more time.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characters in Sofía and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Quique’s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story.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[Rubén]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22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octubre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Valero]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31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[Elena]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25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[Luis ]Mi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16 de mayo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Ángela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25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agosto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[Leo]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12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abril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[Sofía]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27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noviembre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703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Introduce strong vowels [a] [o] [e]: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[247]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ste [2416] l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f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cumpleaños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[3372]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mes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[288]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enero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[1173]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febrero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[1419]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marzo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[1231]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abril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[1064] mayo [909]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junio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[1035]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julio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[659]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septiembre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octubre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[1242]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noviembre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[1434]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diciembre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[1165]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cuándo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[138] de [2]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[2700]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catorce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[2411] 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quince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[1215]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dieciséis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[3373]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diecisiete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[3400]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dieciocho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[2730]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diecinueve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[4232]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veinte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veintiuno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[819/425]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veintidós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veintitrés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veinticuatro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veinticinco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veintiséis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veintisiete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veintiocho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veintinueve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[830]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y uno [830/4/425]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es [7] cómo [151] quién [289] señor [201] señora [509] activo [1279] cansado [1818] creativo [2945]   negativo [1804] nervioso [1521] perdido [1899] positivo [1188] preparado [2092] raro [1005] serio [856] tonto [2379] tranquilo [1093] muy [43] ¡Buenos días! [103/65] ¡Buenas tardes! [103/392] hola [1245] </a:t>
            </a:r>
            <a:b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año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[46]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hambre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[1262]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razón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sed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[2214]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the idea of ‘strong’ vowels and their pronunciation.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Generally, Spanish vowels are very much more ‘open-mouthed’ than English vowels. The word ‘i-de-a’ is a good example for this as you get a very physically obvious dropping down of the jaw as you pronounce through the word.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clicks through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four words in chorus, opening their mouth fully and pronouncing the strong vowels separately.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feo</a:t>
            </a:r>
            <a:br>
              <a:rPr lang="en-GB" dirty="0"/>
            </a:br>
            <a:r>
              <a:rPr lang="en-GB" dirty="0"/>
              <a:t>leer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oeste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13 – 15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trece</a:t>
            </a:r>
            <a:br>
              <a:rPr lang="en-GB" b="0" dirty="0"/>
            </a:br>
            <a:r>
              <a:rPr lang="en-GB" b="0" dirty="0" err="1"/>
              <a:t>catorce</a:t>
            </a:r>
            <a:br>
              <a:rPr lang="en-GB" b="0" dirty="0"/>
            </a:br>
            <a:r>
              <a:rPr lang="en-GB" b="0" dirty="0"/>
              <a:t>quince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16 - 19.  Audio has been added to these numbers to allow for listen and check. 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i="0" baseline="0" dirty="0"/>
              <a:t>Speech bubble reminds pupils about rules for accents (we add an accent on the last syllable when it is stressed and the word ends in –n, -s or vowel).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dieciséis</a:t>
            </a:r>
            <a:br>
              <a:rPr lang="en-GB" dirty="0"/>
            </a:br>
            <a:r>
              <a:rPr lang="en-GB" dirty="0" err="1"/>
              <a:t>diecisiete</a:t>
            </a:r>
            <a:br>
              <a:rPr lang="en-GB" dirty="0"/>
            </a:br>
            <a:r>
              <a:rPr lang="en-GB" dirty="0" err="1"/>
              <a:t>dieciocho</a:t>
            </a:r>
            <a:br>
              <a:rPr lang="en-GB" dirty="0"/>
            </a:br>
            <a:r>
              <a:rPr lang="en-GB" dirty="0" err="1"/>
              <a:t>diecinueve</a:t>
            </a: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Spanish.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catorce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diez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quince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once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Explain the rule for 31 to 39 and how this differs from twenties.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baseline="0" dirty="0"/>
              <a:t>Notes: </a:t>
            </a:r>
            <a:br>
              <a:rPr lang="en-GB" b="1" i="1" baseline="0" dirty="0"/>
            </a:br>
            <a:r>
              <a:rPr lang="en-GB" b="0" i="0" baseline="0" dirty="0" err="1"/>
              <a:t>i</a:t>
            </a:r>
            <a:r>
              <a:rPr lang="en-GB" b="0" i="0" baseline="0" dirty="0"/>
              <a:t>) the rule for 31 + is explained but pupils will only be expected to understand and produce 31. </a:t>
            </a:r>
            <a:br>
              <a:rPr lang="en-GB" b="0" i="0" baseline="0" dirty="0"/>
            </a:br>
            <a:r>
              <a:rPr lang="en-GB" b="0" i="0" baseline="0" dirty="0"/>
              <a:t>ii) Speech bubble reminds pupils about rules for accents (we add an accent on the last syllable when it is stressed and the word ends in –n, -s or vowel).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practice,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swap roles – move to next  slide.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veintidós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veinticuatro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veintisiete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veintitrés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29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A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B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a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70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18" Type="http://schemas.openxmlformats.org/officeDocument/2006/relationships/image" Target="../media/image37.svg"/><Relationship Id="rId3" Type="http://schemas.openxmlformats.org/officeDocument/2006/relationships/image" Target="../media/image44.jpg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5" Type="http://schemas.openxmlformats.org/officeDocument/2006/relationships/audio" Target="../media/audio43.wav"/><Relationship Id="rId15" Type="http://schemas.openxmlformats.org/officeDocument/2006/relationships/audio" Target="../media/audio53.wav"/><Relationship Id="rId10" Type="http://schemas.openxmlformats.org/officeDocument/2006/relationships/audio" Target="../media/audio48.wav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audio" Target="../media/audio5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audio" Target="../media/audio42.wav"/><Relationship Id="rId21" Type="http://schemas.openxmlformats.org/officeDocument/2006/relationships/image" Target="../media/image51.png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24" Type="http://schemas.openxmlformats.org/officeDocument/2006/relationships/image" Target="../media/image54.png"/><Relationship Id="rId5" Type="http://schemas.openxmlformats.org/officeDocument/2006/relationships/audio" Target="../media/audio44.wav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36.png"/><Relationship Id="rId10" Type="http://schemas.openxmlformats.org/officeDocument/2006/relationships/audio" Target="../media/audio49.wav"/><Relationship Id="rId19" Type="http://schemas.openxmlformats.org/officeDocument/2006/relationships/image" Target="../media/image49.png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3.wav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audio" Target="../media/audio5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19.png"/><Relationship Id="rId4" Type="http://schemas.openxmlformats.org/officeDocument/2006/relationships/audio" Target="../media/audio5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65.wav"/><Relationship Id="rId18" Type="http://schemas.openxmlformats.org/officeDocument/2006/relationships/image" Target="../media/image38.png"/><Relationship Id="rId3" Type="http://schemas.openxmlformats.org/officeDocument/2006/relationships/audio" Target="../media/audio57.wav"/><Relationship Id="rId7" Type="http://schemas.openxmlformats.org/officeDocument/2006/relationships/audio" Target="../media/audio60.wav"/><Relationship Id="rId12" Type="http://schemas.openxmlformats.org/officeDocument/2006/relationships/audio" Target="../media/audio64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audio" Target="../media/audio63.wav"/><Relationship Id="rId5" Type="http://schemas.openxmlformats.org/officeDocument/2006/relationships/image" Target="../media/image60.gif"/><Relationship Id="rId15" Type="http://schemas.openxmlformats.org/officeDocument/2006/relationships/image" Target="../media/image36.png"/><Relationship Id="rId10" Type="http://schemas.openxmlformats.org/officeDocument/2006/relationships/audio" Target="../media/audio62.wav"/><Relationship Id="rId19" Type="http://schemas.microsoft.com/office/2007/relationships/hdphoto" Target="../media/hdphoto5.wdp"/><Relationship Id="rId4" Type="http://schemas.openxmlformats.org/officeDocument/2006/relationships/audio" Target="../media/audio58.wav"/><Relationship Id="rId9" Type="http://schemas.openxmlformats.org/officeDocument/2006/relationships/audio" Target="../media/audio61.wav"/><Relationship Id="rId14" Type="http://schemas.openxmlformats.org/officeDocument/2006/relationships/audio" Target="../media/audio6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audio" Target="../media/audio9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microsoft.com/office/2007/relationships/hdphoto" Target="../media/hdphoto2.wdp"/><Relationship Id="rId5" Type="http://schemas.openxmlformats.org/officeDocument/2006/relationships/audio" Target="../media/audio11.wav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audio" Target="../media/audio18.wav"/><Relationship Id="rId26" Type="http://schemas.openxmlformats.org/officeDocument/2006/relationships/image" Target="../media/image38.png"/><Relationship Id="rId3" Type="http://schemas.openxmlformats.org/officeDocument/2006/relationships/audio" Target="../media/audio13.wav"/><Relationship Id="rId21" Type="http://schemas.openxmlformats.org/officeDocument/2006/relationships/audio" Target="../media/audio21.wav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17" Type="http://schemas.openxmlformats.org/officeDocument/2006/relationships/audio" Target="../media/audio17.wav"/><Relationship Id="rId25" Type="http://schemas.openxmlformats.org/officeDocument/2006/relationships/audio" Target="../media/audio23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37.svg"/><Relationship Id="rId5" Type="http://schemas.openxmlformats.org/officeDocument/2006/relationships/image" Target="../media/image4.png"/><Relationship Id="rId15" Type="http://schemas.openxmlformats.org/officeDocument/2006/relationships/audio" Target="../media/audio15.wav"/><Relationship Id="rId23" Type="http://schemas.openxmlformats.org/officeDocument/2006/relationships/image" Target="../media/image36.png"/><Relationship Id="rId10" Type="http://schemas.openxmlformats.org/officeDocument/2006/relationships/image" Target="../media/image8.png"/><Relationship Id="rId19" Type="http://schemas.openxmlformats.org/officeDocument/2006/relationships/audio" Target="../media/audio19.wav"/><Relationship Id="rId4" Type="http://schemas.openxmlformats.org/officeDocument/2006/relationships/image" Target="../media/image34.png"/><Relationship Id="rId9" Type="http://schemas.openxmlformats.org/officeDocument/2006/relationships/image" Target="../media/image7.png"/><Relationship Id="rId14" Type="http://schemas.openxmlformats.org/officeDocument/2006/relationships/audio" Target="../media/audio14.wav"/><Relationship Id="rId22" Type="http://schemas.openxmlformats.org/officeDocument/2006/relationships/audio" Target="../media/audio22.wav"/><Relationship Id="rId27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0" Type="http://schemas.openxmlformats.org/officeDocument/2006/relationships/audio" Target="../media/audio31.wav"/><Relationship Id="rId4" Type="http://schemas.openxmlformats.org/officeDocument/2006/relationships/audio" Target="../media/audio25.wav"/><Relationship Id="rId9" Type="http://schemas.openxmlformats.org/officeDocument/2006/relationships/audio" Target="../media/audio3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audio" Target="../media/audio33.wav"/><Relationship Id="rId21" Type="http://schemas.openxmlformats.org/officeDocument/2006/relationships/image" Target="../media/image17.png"/><Relationship Id="rId7" Type="http://schemas.openxmlformats.org/officeDocument/2006/relationships/audio" Target="../media/audio35.wav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39.png"/><Relationship Id="rId24" Type="http://schemas.openxmlformats.org/officeDocument/2006/relationships/audio" Target="../media/audio37.wav"/><Relationship Id="rId5" Type="http://schemas.openxmlformats.org/officeDocument/2006/relationships/audio" Target="../media/audio34.wav"/><Relationship Id="rId15" Type="http://schemas.openxmlformats.org/officeDocument/2006/relationships/image" Target="../media/image41.png"/><Relationship Id="rId23" Type="http://schemas.openxmlformats.org/officeDocument/2006/relationships/image" Target="../media/image37.svg"/><Relationship Id="rId10" Type="http://schemas.openxmlformats.org/officeDocument/2006/relationships/audio" Target="../media/audio36.wav"/><Relationship Id="rId19" Type="http://schemas.openxmlformats.org/officeDocument/2006/relationships/image" Target="../media/image15.png"/><Relationship Id="rId4" Type="http://schemas.openxmlformats.org/officeDocument/2006/relationships/audio" Target="../media/audio25.wav"/><Relationship Id="rId9" Type="http://schemas.openxmlformats.org/officeDocument/2006/relationships/image" Target="../media/image19.png"/><Relationship Id="rId14" Type="http://schemas.openxmlformats.org/officeDocument/2006/relationships/image" Target="../media/image13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audio" Target="../media/audio38.wav"/><Relationship Id="rId21" Type="http://schemas.openxmlformats.org/officeDocument/2006/relationships/image" Target="../media/image17.png"/><Relationship Id="rId7" Type="http://schemas.openxmlformats.org/officeDocument/2006/relationships/audio" Target="../media/audio29.wav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39.png"/><Relationship Id="rId24" Type="http://schemas.openxmlformats.org/officeDocument/2006/relationships/audio" Target="../media/audio37.wav"/><Relationship Id="rId5" Type="http://schemas.openxmlformats.org/officeDocument/2006/relationships/audio" Target="../media/audio30.wav"/><Relationship Id="rId15" Type="http://schemas.openxmlformats.org/officeDocument/2006/relationships/image" Target="../media/image41.png"/><Relationship Id="rId23" Type="http://schemas.openxmlformats.org/officeDocument/2006/relationships/image" Target="../media/image37.svg"/><Relationship Id="rId10" Type="http://schemas.openxmlformats.org/officeDocument/2006/relationships/audio" Target="../media/audio41.wav"/><Relationship Id="rId19" Type="http://schemas.openxmlformats.org/officeDocument/2006/relationships/image" Target="../media/image15.png"/><Relationship Id="rId4" Type="http://schemas.openxmlformats.org/officeDocument/2006/relationships/audio" Target="../media/audio28.wav"/><Relationship Id="rId9" Type="http://schemas.openxmlformats.org/officeDocument/2006/relationships/image" Target="../media/image19.png"/><Relationship Id="rId14" Type="http://schemas.openxmlformats.org/officeDocument/2006/relationships/image" Target="../media/image13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A9E109-B935-466B-92B3-22FA45A9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062" y="1201085"/>
            <a:ext cx="1015540" cy="111576"/>
          </a:xfrm>
        </p:spPr>
        <p:txBody>
          <a:bodyPr>
            <a:normAutofit fontScale="90000"/>
          </a:bodyPr>
          <a:lstStyle/>
          <a:p>
            <a:r>
              <a:rPr lang="en-GB" sz="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5" name="TextBox 4">
            <a:hlinkClick r:id="" action="ppaction://noaction">
              <a:snd r:embed="rId4" name="s8 1.wav"/>
            </a:hlinkClick>
            <a:extLst>
              <a:ext uri="{FF2B5EF4-FFF2-40B4-BE49-F238E27FC236}">
                <a16:creationId xmlns:a16="http://schemas.microsoft.com/office/drawing/2014/main" id="{C9CAB94A-5B5A-4460-82C0-D123B6DF8930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5" name="s8 2.wav"/>
            </a:hlinkClick>
            <a:extLst>
              <a:ext uri="{FF2B5EF4-FFF2-40B4-BE49-F238E27FC236}">
                <a16:creationId xmlns:a16="http://schemas.microsoft.com/office/drawing/2014/main" id="{6CAD5389-8189-4722-9B5B-708173F972EB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febrero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6" name="s8 3.wav"/>
            </a:hlinkClick>
            <a:extLst>
              <a:ext uri="{FF2B5EF4-FFF2-40B4-BE49-F238E27FC236}">
                <a16:creationId xmlns:a16="http://schemas.microsoft.com/office/drawing/2014/main" id="{3FFA8086-7AAC-4458-AC73-A86FDD30EEC7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marzo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7" name="s8 4.wav"/>
            </a:hlinkClick>
            <a:extLst>
              <a:ext uri="{FF2B5EF4-FFF2-40B4-BE49-F238E27FC236}">
                <a16:creationId xmlns:a16="http://schemas.microsoft.com/office/drawing/2014/main" id="{27EA81CB-7E32-424E-958E-385F41CDDAE3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8" name="s8 5.wav"/>
            </a:hlinkClick>
            <a:extLst>
              <a:ext uri="{FF2B5EF4-FFF2-40B4-BE49-F238E27FC236}">
                <a16:creationId xmlns:a16="http://schemas.microsoft.com/office/drawing/2014/main" id="{17939198-F786-4B34-B06C-D6D61FBCBBF5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mayo</a:t>
            </a:r>
          </a:p>
        </p:txBody>
      </p:sp>
      <p:sp>
        <p:nvSpPr>
          <p:cNvPr id="10" name="TextBox 9">
            <a:hlinkClick r:id="" action="ppaction://noaction">
              <a:snd r:embed="rId9" name="s8 6.wav"/>
            </a:hlinkClick>
            <a:extLst>
              <a:ext uri="{FF2B5EF4-FFF2-40B4-BE49-F238E27FC236}">
                <a16:creationId xmlns:a16="http://schemas.microsoft.com/office/drawing/2014/main" id="{1B071D9F-4FDA-4039-A7CB-97231A7B1A8F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0" name="s8 7.wav"/>
            </a:hlinkClick>
            <a:extLst>
              <a:ext uri="{FF2B5EF4-FFF2-40B4-BE49-F238E27FC236}">
                <a16:creationId xmlns:a16="http://schemas.microsoft.com/office/drawing/2014/main" id="{A589DE70-4A71-4A45-A34B-32E334EB5EA3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11" name="s8 8.wav"/>
            </a:hlinkClick>
            <a:extLst>
              <a:ext uri="{FF2B5EF4-FFF2-40B4-BE49-F238E27FC236}">
                <a16:creationId xmlns:a16="http://schemas.microsoft.com/office/drawing/2014/main" id="{2AB18036-AC3E-4C7C-A367-7675FA80789D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12" name="s8 9.wav"/>
            </a:hlinkClick>
            <a:extLst>
              <a:ext uri="{FF2B5EF4-FFF2-40B4-BE49-F238E27FC236}">
                <a16:creationId xmlns:a16="http://schemas.microsoft.com/office/drawing/2014/main" id="{5DE9287D-25E1-4EF5-B84B-993623C5D5AE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3" name="s8 10.wav"/>
            </a:hlinkClick>
            <a:extLst>
              <a:ext uri="{FF2B5EF4-FFF2-40B4-BE49-F238E27FC236}">
                <a16:creationId xmlns:a16="http://schemas.microsoft.com/office/drawing/2014/main" id="{9374204F-3591-4AA0-8B1B-0949B1A76E80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14" name="s8 11.wav"/>
            </a:hlinkClick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>
              <a:snd r:embed="rId15" name="s8 12.wav"/>
            </a:hlinkClick>
            <a:extLst>
              <a:ext uri="{FF2B5EF4-FFF2-40B4-BE49-F238E27FC236}">
                <a16:creationId xmlns:a16="http://schemas.microsoft.com/office/drawing/2014/main" id="{41CB4BE1-268F-4AE8-AEDF-79926EBBD022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92948543-8BE6-4CFE-B8A5-A79358E49F40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AA69B56-BFC7-42D2-A1B1-405CD34C7F8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57820" y="21947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64424" y="21737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41192" y="21833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718583" y="21642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41193" y="63395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0660553" y="1816055"/>
            <a:ext cx="25117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 segundos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67007" y="59332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96162" y="6400542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182DA9DB-B3EC-7E5B-F486-9174AFA3EF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596C085-A46C-3A1C-B172-5EE541EAA369}"/>
              </a:ext>
            </a:extLst>
          </p:cNvPr>
          <p:cNvSpPr/>
          <p:nvPr/>
        </p:nvSpPr>
        <p:spPr>
          <a:xfrm>
            <a:off x="930540" y="140883"/>
            <a:ext cx="4243565" cy="443523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meses del año.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58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324" y="1141953"/>
            <a:ext cx="737099" cy="284256"/>
          </a:xfrm>
        </p:spPr>
        <p:txBody>
          <a:bodyPr>
            <a:normAutofit/>
          </a:bodyPr>
          <a:lstStyle/>
          <a:p>
            <a:r>
              <a:rPr lang="en-GB" sz="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80483" y="19356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598242" y="3969054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1665138" y="1989030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s-AR" b="1" dirty="0">
                <a:solidFill>
                  <a:srgbClr val="1E4E79"/>
                </a:solidFill>
                <a:latin typeface="Century Gothic"/>
                <a:sym typeface="Century Gothic"/>
              </a:rPr>
              <a:t>60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C9B036-92AC-4FC0-9ED5-6FA1342DDFDC}"/>
              </a:ext>
            </a:extLst>
          </p:cNvPr>
          <p:cNvGrpSpPr/>
          <p:nvPr/>
        </p:nvGrpSpPr>
        <p:grpSpPr>
          <a:xfrm>
            <a:off x="212325" y="877534"/>
            <a:ext cx="1643775" cy="2122426"/>
            <a:chOff x="231723" y="1300514"/>
            <a:chExt cx="1643775" cy="21224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AB94A-5B5A-4460-82C0-D123B6DF8930}"/>
                </a:ext>
              </a:extLst>
            </p:cNvPr>
            <p:cNvSpPr txBox="1"/>
            <p:nvPr/>
          </p:nvSpPr>
          <p:spPr>
            <a:xfrm>
              <a:off x="231723" y="2899720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 _ r _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82B4CC-D671-4AA1-9FA2-F58060C8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5" y="1300514"/>
              <a:ext cx="1427523" cy="15735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505701-EC27-4B00-B7F6-C5708B6CE629}"/>
              </a:ext>
            </a:extLst>
          </p:cNvPr>
          <p:cNvSpPr txBox="1"/>
          <p:nvPr/>
        </p:nvSpPr>
        <p:spPr>
          <a:xfrm>
            <a:off x="275751" y="252435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n e r 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AB2E-4387-4FAF-A50F-FFACB1CFC6AE}"/>
              </a:ext>
            </a:extLst>
          </p:cNvPr>
          <p:cNvGrpSpPr/>
          <p:nvPr/>
        </p:nvGrpSpPr>
        <p:grpSpPr>
          <a:xfrm>
            <a:off x="2271912" y="1151342"/>
            <a:ext cx="2295993" cy="1629577"/>
            <a:chOff x="3047062" y="983707"/>
            <a:chExt cx="2295993" cy="1629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AD5389-8189-4722-9B5B-708173F972EB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e _ r _ r o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BE031E-1718-4C20-AD75-483F4C0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698415-4BD2-4D88-9D4B-67DFC757C7EE}"/>
              </a:ext>
            </a:extLst>
          </p:cNvPr>
          <p:cNvSpPr txBox="1"/>
          <p:nvPr/>
        </p:nvSpPr>
        <p:spPr>
          <a:xfrm>
            <a:off x="2367904" y="2316601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 e b r e r 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E499D1-FD75-46C5-AAD1-71263542D9B7}"/>
              </a:ext>
            </a:extLst>
          </p:cNvPr>
          <p:cNvGrpSpPr/>
          <p:nvPr/>
        </p:nvGrpSpPr>
        <p:grpSpPr>
          <a:xfrm>
            <a:off x="5164784" y="1335052"/>
            <a:ext cx="1618938" cy="1455358"/>
            <a:chOff x="781789" y="1391320"/>
            <a:chExt cx="1618938" cy="14553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FA8086-7AAC-4458-AC73-A86FDD30EEC7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 _ r _ 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17A553-456F-4B7F-853F-8541A341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1EBF39-AAFA-441C-9A63-1E08B4D539BA}"/>
              </a:ext>
            </a:extLst>
          </p:cNvPr>
          <p:cNvSpPr txBox="1"/>
          <p:nvPr/>
        </p:nvSpPr>
        <p:spPr>
          <a:xfrm>
            <a:off x="4815781" y="2294933"/>
            <a:ext cx="23604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r z 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823F6A-FB68-4A36-87BD-79076811FDBA}"/>
              </a:ext>
            </a:extLst>
          </p:cNvPr>
          <p:cNvGrpSpPr/>
          <p:nvPr/>
        </p:nvGrpSpPr>
        <p:grpSpPr>
          <a:xfrm>
            <a:off x="7228800" y="1329714"/>
            <a:ext cx="1618938" cy="1451205"/>
            <a:chOff x="4656094" y="1790876"/>
            <a:chExt cx="1618938" cy="14512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EA81CB-7E32-424E-958E-385F41CDDAE3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E384CE-E5EC-443C-A5CC-DDC3AE38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4C303-0B00-4B88-A17E-D07D81F2705D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39198-F786-4B34-B06C-D6D61FBCBBF5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a _ o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0D1767-D00C-4380-A8BB-04B736495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C88FEF-FF36-4972-800C-AF202985D704}"/>
              </a:ext>
            </a:extLst>
          </p:cNvPr>
          <p:cNvSpPr txBox="1"/>
          <p:nvPr/>
        </p:nvSpPr>
        <p:spPr>
          <a:xfrm>
            <a:off x="9388129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y 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B19D10-E192-469D-9B39-FE1DDD48E0FC}"/>
              </a:ext>
            </a:extLst>
          </p:cNvPr>
          <p:cNvGrpSpPr/>
          <p:nvPr/>
        </p:nvGrpSpPr>
        <p:grpSpPr>
          <a:xfrm>
            <a:off x="619060" y="3554890"/>
            <a:ext cx="1618938" cy="1166842"/>
            <a:chOff x="3555167" y="3200675"/>
            <a:chExt cx="1618938" cy="11668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071D9F-4FDA-4039-A7CB-97231A7B1A8F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n _ o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8C3451-E5AD-4999-BF7A-8C2B110F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0B884B-8AFF-47A2-8B1C-C5BC0A371CE9}"/>
              </a:ext>
            </a:extLst>
          </p:cNvPr>
          <p:cNvGrpSpPr/>
          <p:nvPr/>
        </p:nvGrpSpPr>
        <p:grpSpPr>
          <a:xfrm>
            <a:off x="2526882" y="3147841"/>
            <a:ext cx="1618938" cy="1569026"/>
            <a:chOff x="5613564" y="2802962"/>
            <a:chExt cx="1618938" cy="15690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DE70-4A71-4A45-A34B-32E334EB5EA3}"/>
                </a:ext>
              </a:extLst>
            </p:cNvPr>
            <p:cNvSpPr txBox="1"/>
            <p:nvPr/>
          </p:nvSpPr>
          <p:spPr>
            <a:xfrm>
              <a:off x="5613564" y="384876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l _o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9683D8-FD0B-4244-A94B-BFE8031B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A99E58-70A1-4F24-9CC4-0EE473EB7279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B18036-AC3E-4C7C-A367-7675FA80789D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_ _ s t _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1540561-6FBF-47FD-A3AD-3BF1BD2B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A7D661-3052-4348-8E30-E5E4779C1904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E9287D-25E1-4EF5-B84B-993623C5D5AE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p t _ e m b _ _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F27FEB-74C5-4EA8-B618-857DBAB6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21872C-0B97-4D40-AEAD-CC8FAE78A9A2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74204F-3591-4AA0-8B1B-0949B1A76E80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2F1DED-48A4-4330-A19E-0F7161B5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CA8D12-3653-492D-9480-97730DBE3B44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C68255-89A4-4A5D-B4AE-5BF0CB702143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o _ _ e m b _ _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430D1F-02B3-4C8B-B90A-6EF3E322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3719936" y="6166345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 o v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DBF7F8-9C21-4232-B853-CECB6265CF8E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B4BE1-268F-4AE8-AEDF-79926EBBD022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 _ c _ _ m b r e 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E0A562F-FC78-4F69-A8F0-A5BD7507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9C69DCB-6FDE-4AFF-95A5-ECFA404644A9}"/>
              </a:ext>
            </a:extLst>
          </p:cNvPr>
          <p:cNvSpPr txBox="1"/>
          <p:nvPr/>
        </p:nvSpPr>
        <p:spPr>
          <a:xfrm>
            <a:off x="7408722" y="6177658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6E67C-1FBE-4735-9245-A15CFE05D678}"/>
              </a:ext>
            </a:extLst>
          </p:cNvPr>
          <p:cNvSpPr txBox="1"/>
          <p:nvPr/>
        </p:nvSpPr>
        <p:spPr>
          <a:xfrm>
            <a:off x="7206873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 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79A69D-CF87-4EC7-9BAA-3100394D00DD}"/>
              </a:ext>
            </a:extLst>
          </p:cNvPr>
          <p:cNvSpPr txBox="1"/>
          <p:nvPr/>
        </p:nvSpPr>
        <p:spPr>
          <a:xfrm>
            <a:off x="625664" y="418620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FB11AD-36FA-41E0-9D46-B3954A781A30}"/>
              </a:ext>
            </a:extLst>
          </p:cNvPr>
          <p:cNvSpPr txBox="1"/>
          <p:nvPr/>
        </p:nvSpPr>
        <p:spPr>
          <a:xfrm>
            <a:off x="2545648" y="4204962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6D4BE0-3972-4ECE-95BB-7CCD842C828E}"/>
              </a:ext>
            </a:extLst>
          </p:cNvPr>
          <p:cNvSpPr txBox="1"/>
          <p:nvPr/>
        </p:nvSpPr>
        <p:spPr>
          <a:xfrm>
            <a:off x="4585193" y="4199022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g o s t 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71BC2D-F843-4A23-8F51-B80D5CB0FFF2}"/>
              </a:ext>
            </a:extLst>
          </p:cNvPr>
          <p:cNvSpPr txBox="1"/>
          <p:nvPr/>
        </p:nvSpPr>
        <p:spPr>
          <a:xfrm>
            <a:off x="7339334" y="4231208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e p t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8BAB98-853B-4069-B0E7-639B76F7C519}"/>
              </a:ext>
            </a:extLst>
          </p:cNvPr>
          <p:cNvSpPr txBox="1"/>
          <p:nvPr/>
        </p:nvSpPr>
        <p:spPr>
          <a:xfrm>
            <a:off x="1163585" y="6177659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 c t u b r e</a:t>
            </a:r>
          </a:p>
        </p:txBody>
      </p:sp>
      <p:pic>
        <p:nvPicPr>
          <p:cNvPr id="64" name="Picture 2" descr="Pen, Write, Pencil, Writing Tool, Work, Message, Blue">
            <a:extLst>
              <a:ext uri="{FF2B5EF4-FFF2-40B4-BE49-F238E27FC236}">
                <a16:creationId xmlns:a16="http://schemas.microsoft.com/office/drawing/2014/main" id="{7CE822A4-1FE6-495B-AC7D-39B51896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6A9164A-393F-45DC-9172-49298B072F59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B1777EE9-BD0B-5CA4-4C87-9027AB69068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59" name="Speech Bubble: Rectangle with Corners Rounded 58">
            <a:hlinkClick r:id="" action="ppaction://noaction">
              <a:snd r:embed="rId30" name="Review_W4_11.1.wav"/>
            </a:hlinkClick>
            <a:extLst>
              <a:ext uri="{FF2B5EF4-FFF2-40B4-BE49-F238E27FC236}">
                <a16:creationId xmlns:a16="http://schemas.microsoft.com/office/drawing/2014/main" id="{EDC3049D-9C74-2370-884A-ECF2D10EDEA4}"/>
              </a:ext>
            </a:extLst>
          </p:cNvPr>
          <p:cNvSpPr/>
          <p:nvPr/>
        </p:nvSpPr>
        <p:spPr>
          <a:xfrm>
            <a:off x="930540" y="140883"/>
            <a:ext cx="4243565" cy="443523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Escribe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meses del año.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53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8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8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8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8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8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8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8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8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 animBg="1"/>
      <p:bldP spid="34" grpId="0" animBg="1"/>
      <p:bldP spid="40" grpId="0" animBg="1"/>
      <p:bldP spid="15" grpId="0" animBg="1"/>
      <p:bldP spid="61" grpId="0" animBg="1"/>
      <p:bldP spid="36" grpId="0" animBg="1"/>
      <p:bldP spid="42" grpId="0" animBg="1"/>
      <p:bldP spid="45" grpId="0" animBg="1"/>
      <p:bldP spid="48" grpId="0" animBg="1"/>
      <p:bldP spid="51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8B88632A-247A-40E1-BC2D-60AE11833E5C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tu cumpleaños?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your birthday?]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4" name="Review_W4_13.1.wav"/>
            </a:hlinkClick>
            <a:extLst>
              <a:ext uri="{FF2B5EF4-FFF2-40B4-BE49-F238E27FC236}">
                <a16:creationId xmlns:a16="http://schemas.microsoft.com/office/drawing/2014/main" id="{DB051B6E-6B00-4580-B016-C8E7B20F6ED7}"/>
              </a:ext>
            </a:extLst>
          </p:cNvPr>
          <p:cNvSpPr txBox="1"/>
          <p:nvPr/>
        </p:nvSpPr>
        <p:spPr>
          <a:xfrm>
            <a:off x="157916" y="67726"/>
            <a:ext cx="937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pregunta: ¿Cuándo es tu cumpleaños?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9DD6E36-E258-4054-96F9-3BAF99322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271" y="3946675"/>
            <a:ext cx="1777311" cy="2888131"/>
          </a:xfrm>
          <a:prstGeom prst="rect">
            <a:avLst/>
          </a:prstGeom>
        </p:spPr>
      </p:pic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5B6E96BA-648C-4F2F-9DE1-B4EF0D951ED8}"/>
              </a:ext>
            </a:extLst>
          </p:cNvPr>
          <p:cNvSpPr/>
          <p:nvPr/>
        </p:nvSpPr>
        <p:spPr>
          <a:xfrm>
            <a:off x="7359071" y="3725078"/>
            <a:ext cx="3314700" cy="1603217"/>
          </a:xfrm>
          <a:prstGeom prst="wedgeEllipseCallout">
            <a:avLst>
              <a:gd name="adj1" fmla="val 50936"/>
              <a:gd name="adj2" fmla="val 6254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¿Cuándo es tu cumpleaños?</a:t>
            </a:r>
            <a:endParaRPr lang="es-AR" sz="2400" b="1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D2CAF3-68C2-401F-8A16-6DA44C6D2BE8}"/>
              </a:ext>
            </a:extLst>
          </p:cNvPr>
          <p:cNvSpPr txBox="1"/>
          <p:nvPr/>
        </p:nvSpPr>
        <p:spPr>
          <a:xfrm>
            <a:off x="2639386" y="157257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s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eñor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Valero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7560DF-135E-49B7-904E-56DAF35BB802}"/>
              </a:ext>
            </a:extLst>
          </p:cNvPr>
          <p:cNvSpPr/>
          <p:nvPr/>
        </p:nvSpPr>
        <p:spPr>
          <a:xfrm>
            <a:off x="2916250" y="214463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31 de enero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5" name="Rounded Rectangle 15">
            <a:extLst>
              <a:ext uri="{FF2B5EF4-FFF2-40B4-BE49-F238E27FC236}">
                <a16:creationId xmlns:a16="http://schemas.microsoft.com/office/drawing/2014/main" id="{DF20C85E-1A41-4F55-B45E-FBD7347037FD}"/>
              </a:ext>
            </a:extLst>
          </p:cNvPr>
          <p:cNvSpPr/>
          <p:nvPr/>
        </p:nvSpPr>
        <p:spPr>
          <a:xfrm>
            <a:off x="3411838" y="220618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5D7A7B-D4DC-4698-8FA3-A7D0C0F27C8D}"/>
              </a:ext>
            </a:extLst>
          </p:cNvPr>
          <p:cNvSpPr txBox="1"/>
          <p:nvPr/>
        </p:nvSpPr>
        <p:spPr>
          <a:xfrm>
            <a:off x="221891" y="5150150"/>
            <a:ext cx="81497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9D936B-8BC6-4081-B998-5A8848A65E30}"/>
              </a:ext>
            </a:extLst>
          </p:cNvPr>
          <p:cNvSpPr/>
          <p:nvPr/>
        </p:nvSpPr>
        <p:spPr>
          <a:xfrm>
            <a:off x="245785" y="566408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12  de abril</a:t>
            </a: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E4F3EE53-BFD5-43E1-A27C-E201EEFF9E85}"/>
              </a:ext>
            </a:extLst>
          </p:cNvPr>
          <p:cNvSpPr/>
          <p:nvPr/>
        </p:nvSpPr>
        <p:spPr>
          <a:xfrm>
            <a:off x="937188" y="5774762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4FBFE9-07DD-4470-9741-2E190E61BCD3}"/>
              </a:ext>
            </a:extLst>
          </p:cNvPr>
          <p:cNvSpPr txBox="1"/>
          <p:nvPr/>
        </p:nvSpPr>
        <p:spPr>
          <a:xfrm>
            <a:off x="5732329" y="1563549"/>
            <a:ext cx="113166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Elena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03029-708D-45E5-B122-11A695C598EB}"/>
              </a:ext>
            </a:extLst>
          </p:cNvPr>
          <p:cNvSpPr/>
          <p:nvPr/>
        </p:nvSpPr>
        <p:spPr>
          <a:xfrm>
            <a:off x="5778998" y="214761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25 de junio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Rounded Rectangle 22">
            <a:extLst>
              <a:ext uri="{FF2B5EF4-FFF2-40B4-BE49-F238E27FC236}">
                <a16:creationId xmlns:a16="http://schemas.microsoft.com/office/drawing/2014/main" id="{453CB6CE-2E53-4F7E-B673-6F3CC5183353}"/>
              </a:ext>
            </a:extLst>
          </p:cNvPr>
          <p:cNvSpPr/>
          <p:nvPr/>
        </p:nvSpPr>
        <p:spPr>
          <a:xfrm>
            <a:off x="6430862" y="222981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CA7020-8047-403A-82C7-D3AD0E317425}"/>
              </a:ext>
            </a:extLst>
          </p:cNvPr>
          <p:cNvSpPr txBox="1"/>
          <p:nvPr/>
        </p:nvSpPr>
        <p:spPr>
          <a:xfrm>
            <a:off x="66219" y="1603827"/>
            <a:ext cx="12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Rubén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926921C-06E3-4624-96C7-B63664380710}"/>
              </a:ext>
            </a:extLst>
          </p:cNvPr>
          <p:cNvSpPr/>
          <p:nvPr/>
        </p:nvSpPr>
        <p:spPr>
          <a:xfrm>
            <a:off x="224035" y="213037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22 de octubre </a:t>
            </a:r>
          </a:p>
        </p:txBody>
      </p:sp>
      <p:sp>
        <p:nvSpPr>
          <p:cNvPr id="76" name="Rounded Rectangle 27">
            <a:extLst>
              <a:ext uri="{FF2B5EF4-FFF2-40B4-BE49-F238E27FC236}">
                <a16:creationId xmlns:a16="http://schemas.microsoft.com/office/drawing/2014/main" id="{7E138222-DF4F-4542-B354-327C86340472}"/>
              </a:ext>
            </a:extLst>
          </p:cNvPr>
          <p:cNvSpPr/>
          <p:nvPr/>
        </p:nvSpPr>
        <p:spPr>
          <a:xfrm>
            <a:off x="981885" y="219368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E6AE7C8-5FE5-48D7-853E-6EAE9C008EA9}"/>
              </a:ext>
            </a:extLst>
          </p:cNvPr>
          <p:cNvSpPr txBox="1"/>
          <p:nvPr/>
        </p:nvSpPr>
        <p:spPr>
          <a:xfrm>
            <a:off x="268134" y="3354212"/>
            <a:ext cx="90774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Luis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25DAA1C-10F8-4D0A-BDE8-0CD746A1A68D}"/>
              </a:ext>
            </a:extLst>
          </p:cNvPr>
          <p:cNvSpPr/>
          <p:nvPr/>
        </p:nvSpPr>
        <p:spPr>
          <a:xfrm>
            <a:off x="204580" y="384596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16   de mayo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Rounded Rectangle 30">
            <a:extLst>
              <a:ext uri="{FF2B5EF4-FFF2-40B4-BE49-F238E27FC236}">
                <a16:creationId xmlns:a16="http://schemas.microsoft.com/office/drawing/2014/main" id="{C5ADA0FA-846A-4A55-9686-C1257985BC63}"/>
              </a:ext>
            </a:extLst>
          </p:cNvPr>
          <p:cNvSpPr/>
          <p:nvPr/>
        </p:nvSpPr>
        <p:spPr>
          <a:xfrm>
            <a:off x="892346" y="397129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9C86B0-FFF9-475D-B424-E1965F8E1B4C}"/>
              </a:ext>
            </a:extLst>
          </p:cNvPr>
          <p:cNvSpPr txBox="1"/>
          <p:nvPr/>
        </p:nvSpPr>
        <p:spPr>
          <a:xfrm>
            <a:off x="2868790" y="5051199"/>
            <a:ext cx="953058" cy="46166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Sofía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10782B8-FB34-49D3-BACA-0293B12970BA}"/>
              </a:ext>
            </a:extLst>
          </p:cNvPr>
          <p:cNvSpPr/>
          <p:nvPr/>
        </p:nvSpPr>
        <p:spPr>
          <a:xfrm>
            <a:off x="2954654" y="563689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27  de noviembre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0" name="Rounded Rectangle 33">
            <a:extLst>
              <a:ext uri="{FF2B5EF4-FFF2-40B4-BE49-F238E27FC236}">
                <a16:creationId xmlns:a16="http://schemas.microsoft.com/office/drawing/2014/main" id="{293A4E49-E63B-4388-9F80-111BA9CADD71}"/>
              </a:ext>
            </a:extLst>
          </p:cNvPr>
          <p:cNvSpPr/>
          <p:nvPr/>
        </p:nvSpPr>
        <p:spPr>
          <a:xfrm>
            <a:off x="3621011" y="5742694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61BC2C76-CB4F-4774-ABEB-CB597362DF47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talk about your birthday, use the cardinal number 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i.e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21 rather than 21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F0302020204030204"/>
              </a:rPr>
              <a:t>st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92" name="TextBox 91">
            <a:hlinkClick r:id="" action="ppaction://noaction">
              <a:snd r:embed="rId6" name="24. 1. Jürgen.wav"/>
            </a:hlinkClick>
            <a:extLst>
              <a:ext uri="{FF2B5EF4-FFF2-40B4-BE49-F238E27FC236}">
                <a16:creationId xmlns:a16="http://schemas.microsoft.com/office/drawing/2014/main" id="{88F28A67-933A-46C0-8678-A4F989697CC7}"/>
              </a:ext>
            </a:extLst>
          </p:cNvPr>
          <p:cNvSpPr txBox="1"/>
          <p:nvPr/>
        </p:nvSpPr>
        <p:spPr>
          <a:xfrm>
            <a:off x="2912353" y="3300832"/>
            <a:ext cx="140163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Ángela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EC20AC-1E66-4C7F-AB4F-BB4ADAD66970}"/>
              </a:ext>
            </a:extLst>
          </p:cNvPr>
          <p:cNvSpPr/>
          <p:nvPr/>
        </p:nvSpPr>
        <p:spPr>
          <a:xfrm>
            <a:off x="2943271" y="3869403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25 de agosto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4" name="Rounded Rectangle 22">
            <a:extLst>
              <a:ext uri="{FF2B5EF4-FFF2-40B4-BE49-F238E27FC236}">
                <a16:creationId xmlns:a16="http://schemas.microsoft.com/office/drawing/2014/main" id="{2B7F47ED-1E1F-4DAF-A3F1-EBCF759E6F8D}"/>
              </a:ext>
            </a:extLst>
          </p:cNvPr>
          <p:cNvSpPr/>
          <p:nvPr/>
        </p:nvSpPr>
        <p:spPr>
          <a:xfrm>
            <a:off x="3618598" y="3915936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5" name="Speech Bubble: Oval 94">
            <a:extLst>
              <a:ext uri="{FF2B5EF4-FFF2-40B4-BE49-F238E27FC236}">
                <a16:creationId xmlns:a16="http://schemas.microsoft.com/office/drawing/2014/main" id="{6AB4BB01-884E-4638-83CF-4FF7C97E2DA6}"/>
              </a:ext>
            </a:extLst>
          </p:cNvPr>
          <p:cNvSpPr/>
          <p:nvPr/>
        </p:nvSpPr>
        <p:spPr>
          <a:xfrm>
            <a:off x="7416405" y="3580451"/>
            <a:ext cx="3314700" cy="1774794"/>
          </a:xfrm>
          <a:prstGeom prst="wedgeEllipseCallout">
            <a:avLst>
              <a:gd name="adj1" fmla="val 50936"/>
              <a:gd name="adj2" fmla="val 62547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¡Mi cumpleaños es el 27 de noviembre también!</a:t>
            </a:r>
            <a:endParaRPr lang="es-AR" sz="2300" b="1" dirty="0">
              <a:latin typeface="Century Gothic" panose="020B0502020202020204" pitchFamily="34" charset="0"/>
            </a:endParaRPr>
          </a:p>
        </p:txBody>
      </p:sp>
      <p:pic>
        <p:nvPicPr>
          <p:cNvPr id="101" name="Picture 4" descr="Balloons, Decorations, Party, Celebrations, Red, Blue">
            <a:hlinkClick r:id="" action="ppaction://noaction">
              <a:snd r:embed="rId7" name="s11 5.wav"/>
            </a:hlinkClick>
            <a:extLst>
              <a:ext uri="{FF2B5EF4-FFF2-40B4-BE49-F238E27FC236}">
                <a16:creationId xmlns:a16="http://schemas.microsoft.com/office/drawing/2014/main" id="{830A2845-2F80-459C-B219-3526CB80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78" y="3099303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Balloons, Decorations, Party, Celebrations, Red, Blue">
            <a:hlinkClick r:id="" action="ppaction://noaction">
              <a:snd r:embed="rId9" name="s11 4.wav"/>
            </a:hlinkClick>
            <a:extLst>
              <a:ext uri="{FF2B5EF4-FFF2-40B4-BE49-F238E27FC236}">
                <a16:creationId xmlns:a16="http://schemas.microsoft.com/office/drawing/2014/main" id="{D5A328D4-3218-483A-9F30-B2355CCB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39" y="3060804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Balloons, Decorations, Party, Celebrations, Red, Blue">
            <a:hlinkClick r:id="" action="ppaction://noaction">
              <a:snd r:embed="rId10" name="sofia micumpleanosesel27denoviembre.wav"/>
            </a:hlinkClick>
            <a:extLst>
              <a:ext uri="{FF2B5EF4-FFF2-40B4-BE49-F238E27FC236}">
                <a16:creationId xmlns:a16="http://schemas.microsoft.com/office/drawing/2014/main" id="{2BA2C6B8-83BA-4FD6-9F83-F3E9971A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47" y="4844107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alloons, Decorations, Party, Celebrations, Red, Blue">
            <a:hlinkClick r:id="" action="ppaction://noaction">
              <a:snd r:embed="rId11" name="Review_W4_13.3.wav"/>
            </a:hlinkClick>
            <a:extLst>
              <a:ext uri="{FF2B5EF4-FFF2-40B4-BE49-F238E27FC236}">
                <a16:creationId xmlns:a16="http://schemas.microsoft.com/office/drawing/2014/main" id="{171960DF-E1F1-4AE0-BF3B-C846D2B1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57" y="4889155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Balloons, Decorations, Party, Celebrations, Red, Blue">
            <a:hlinkClick r:id="" action="ppaction://noaction">
              <a:snd r:embed="rId12" name="s11 2.wav"/>
            </a:hlinkClick>
            <a:extLst>
              <a:ext uri="{FF2B5EF4-FFF2-40B4-BE49-F238E27FC236}">
                <a16:creationId xmlns:a16="http://schemas.microsoft.com/office/drawing/2014/main" id="{A7D12FB9-8BF0-4040-A284-9713288F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2" y="1273350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Balloons, Decorations, Party, Celebrations, Red, Blue">
            <a:hlinkClick r:id="" action="ppaction://noaction">
              <a:snd r:embed="rId13" name="s11 1.wav"/>
            </a:hlinkClick>
            <a:extLst>
              <a:ext uri="{FF2B5EF4-FFF2-40B4-BE49-F238E27FC236}">
                <a16:creationId xmlns:a16="http://schemas.microsoft.com/office/drawing/2014/main" id="{853D5BC9-5ED5-44FD-B0C4-A54C5898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80" y="1283073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Balloons, Decorations, Party, Celebrations, Red, Blue">
            <a:hlinkClick r:id="" action="ppaction://noaction">
              <a:snd r:embed="rId14" name="s11 3.wav"/>
            </a:hlinkClick>
            <a:extLst>
              <a:ext uri="{FF2B5EF4-FFF2-40B4-BE49-F238E27FC236}">
                <a16:creationId xmlns:a16="http://schemas.microsoft.com/office/drawing/2014/main" id="{036AF8EA-9E58-437D-89CD-C2DBB4CD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42" y="1255769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A19BE1F7-75B7-406E-BBA7-D0CBB432BF3B}"/>
              </a:ext>
            </a:extLst>
          </p:cNvPr>
          <p:cNvSpPr/>
          <p:nvPr/>
        </p:nvSpPr>
        <p:spPr>
          <a:xfrm>
            <a:off x="8448021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💡 Use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F0302020204030204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before the number </a:t>
            </a:r>
            <a:b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mean </a:t>
            </a:r>
            <a:r>
              <a:rPr lang="en-GB" sz="2400" i="1" dirty="0">
                <a:solidFill>
                  <a:srgbClr val="002060"/>
                </a:solidFill>
                <a:latin typeface="Century Gothic" panose="020F0302020204030204"/>
              </a:rPr>
              <a:t>‘on the’.</a:t>
            </a:r>
            <a:endParaRPr lang="en-GB" sz="2400" b="1" i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CE13323-8AB5-1BCC-4695-D26CE36EEC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2466" y="49771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7" name="Review_W4_13.2.wav"/>
            </a:hlinkClick>
            <a:extLst>
              <a:ext uri="{FF2B5EF4-FFF2-40B4-BE49-F238E27FC236}">
                <a16:creationId xmlns:a16="http://schemas.microsoft.com/office/drawing/2014/main" id="{6E57C8F8-1A1A-48C5-4E56-49FED18B4669}"/>
              </a:ext>
            </a:extLst>
          </p:cNvPr>
          <p:cNvSpPr/>
          <p:nvPr/>
        </p:nvSpPr>
        <p:spPr>
          <a:xfrm>
            <a:off x="1053007" y="655212"/>
            <a:ext cx="3108060" cy="449667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38CCF-7691-5092-DA14-6A55016A6299}"/>
              </a:ext>
            </a:extLst>
          </p:cNvPr>
          <p:cNvGrpSpPr/>
          <p:nvPr/>
        </p:nvGrpSpPr>
        <p:grpSpPr>
          <a:xfrm>
            <a:off x="11100427" y="89831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ABC780-8C51-AAAD-9190-1F6D83411BC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Free speaker sound loud vector">
              <a:extLst>
                <a:ext uri="{FF2B5EF4-FFF2-40B4-BE49-F238E27FC236}">
                  <a16:creationId xmlns:a16="http://schemas.microsoft.com/office/drawing/2014/main" id="{AA4D22C6-4A76-F8A6-6AC5-A9298040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8" name="Google Shape;222;p10">
            <a:extLst>
              <a:ext uri="{FF2B5EF4-FFF2-40B4-BE49-F238E27FC236}">
                <a16:creationId xmlns:a16="http://schemas.microsoft.com/office/drawing/2014/main" id="{33719E8B-26C7-BC75-A103-40BD721B862E}"/>
              </a:ext>
            </a:extLst>
          </p:cNvPr>
          <p:cNvSpPr txBox="1"/>
          <p:nvPr/>
        </p:nvSpPr>
        <p:spPr>
          <a:xfrm>
            <a:off x="10748013" y="835984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580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76" grpId="0" animBg="1"/>
      <p:bldP spid="87" grpId="0" animBg="1"/>
      <p:bldP spid="90" grpId="0" animBg="1"/>
      <p:bldP spid="91" grpId="0" animBg="1"/>
      <p:bldP spid="94" grpId="0" animBg="1"/>
      <p:bldP spid="95" grpId="0" animBg="1"/>
      <p:bldP spid="5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29989" y="5000925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 13-31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  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1565" y="226857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6" descr="Brown, Glossy, Number, Numbers, Numerals">
            <a:extLst>
              <a:ext uri="{FF2B5EF4-FFF2-40B4-BE49-F238E27FC236}">
                <a16:creationId xmlns:a16="http://schemas.microsoft.com/office/drawing/2014/main" id="{7E714D3E-1631-C970-46E6-526469F6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2" y="3325400"/>
            <a:ext cx="489601" cy="7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Glossy, Number, Numbers, Numerals, Three">
            <a:extLst>
              <a:ext uri="{FF2B5EF4-FFF2-40B4-BE49-F238E27FC236}">
                <a16:creationId xmlns:a16="http://schemas.microsoft.com/office/drawing/2014/main" id="{0A036C13-4F35-F8AA-99A2-A4B1EC93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7" y="2800193"/>
            <a:ext cx="274910" cy="4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Glossy, Number, Numbers, Numerals, Red">
            <a:extLst>
              <a:ext uri="{FF2B5EF4-FFF2-40B4-BE49-F238E27FC236}">
                <a16:creationId xmlns:a16="http://schemas.microsoft.com/office/drawing/2014/main" id="{7F82C26E-4F82-C049-B0F2-8FA4A616A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2675741" y="3476996"/>
            <a:ext cx="594415" cy="8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lue, Glossy, Number, Numbers, Numerals">
            <a:extLst>
              <a:ext uri="{FF2B5EF4-FFF2-40B4-BE49-F238E27FC236}">
                <a16:creationId xmlns:a16="http://schemas.microsoft.com/office/drawing/2014/main" id="{0B58B610-F800-F7CB-6FCA-7230DC06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44" y="2530216"/>
            <a:ext cx="279863" cy="4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ive, Glossy, Gold, Keyword Pictures">
            <a:extLst>
              <a:ext uri="{FF2B5EF4-FFF2-40B4-BE49-F238E27FC236}">
                <a16:creationId xmlns:a16="http://schemas.microsoft.com/office/drawing/2014/main" id="{0A6E21D1-0AC9-F234-3E8C-803CC4D6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0" y="3705455"/>
            <a:ext cx="175520" cy="2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Glossy, Number, Numbers, Numerals, One">
            <a:extLst>
              <a:ext uri="{FF2B5EF4-FFF2-40B4-BE49-F238E27FC236}">
                <a16:creationId xmlns:a16="http://schemas.microsoft.com/office/drawing/2014/main" id="{56738192-09C5-9F01-ECE8-7786CBB5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1" y="2530216"/>
            <a:ext cx="251825" cy="5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lossy, Green, Number, Numbers, Numerals">
            <a:extLst>
              <a:ext uri="{FF2B5EF4-FFF2-40B4-BE49-F238E27FC236}">
                <a16:creationId xmlns:a16="http://schemas.microsoft.com/office/drawing/2014/main" id="{CD45B8A1-21D7-45B9-CB69-F429B954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25" y="2838239"/>
            <a:ext cx="433844" cy="6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Four, Glossy, Light Red, Number, Numbers">
            <a:extLst>
              <a:ext uri="{FF2B5EF4-FFF2-40B4-BE49-F238E27FC236}">
                <a16:creationId xmlns:a16="http://schemas.microsoft.com/office/drawing/2014/main" id="{C5C1D025-0BE5-2CF4-312A-D1C086DB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127">
            <a:off x="2495284" y="2610906"/>
            <a:ext cx="402694" cy="5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B0D3AB-E263-1CCA-1068-8B07C5AE5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581">
            <a:off x="2193558" y="3244734"/>
            <a:ext cx="346820" cy="424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46F80F-30A9-9757-4FE2-A3A1BF09B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4097959" y="3502670"/>
            <a:ext cx="567290" cy="738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4EACAB-03DB-AAAB-BF42-333CE03912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" y="4037246"/>
            <a:ext cx="472715" cy="44739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9F8B6C7-FD66-ED72-AF52-6B4B9B6C7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3527851" y="3134744"/>
            <a:ext cx="538709" cy="751157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2D78D306-0A66-49CC-668F-D3858EBF8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50" y="2309527"/>
            <a:ext cx="749206" cy="1015873"/>
          </a:xfrm>
          <a:prstGeom prst="rect">
            <a:avLst/>
          </a:prstGeom>
        </p:spPr>
      </p:pic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6B279363-AD0D-52BC-BD04-CD07A42C18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51" y="3654253"/>
            <a:ext cx="947281" cy="1101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BBFC9B-380F-8C8E-AC43-26E3C2E1E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62646" y="226857"/>
            <a:ext cx="1951163" cy="10835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888816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vowels [a] [e] [o]</a:t>
            </a: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74E8055B-E677-4F8C-B356-671F0246527E}"/>
              </a:ext>
            </a:extLst>
          </p:cNvPr>
          <p:cNvSpPr txBox="1"/>
          <p:nvPr/>
        </p:nvSpPr>
        <p:spPr>
          <a:xfrm>
            <a:off x="8319318" y="2651152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a, e, o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72CFE1C2-1B30-4F43-8419-20B67805828B}"/>
              </a:ext>
            </a:extLst>
          </p:cNvPr>
          <p:cNvSpPr txBox="1"/>
          <p:nvPr/>
        </p:nvSpPr>
        <p:spPr>
          <a:xfrm>
            <a:off x="1808447" y="3493703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unos ejemplos:</a:t>
            </a:r>
          </a:p>
        </p:txBody>
      </p:sp>
      <p:sp>
        <p:nvSpPr>
          <p:cNvPr id="31" name="Google Shape;210;p3">
            <a:extLst>
              <a:ext uri="{FF2B5EF4-FFF2-40B4-BE49-F238E27FC236}">
                <a16:creationId xmlns:a16="http://schemas.microsoft.com/office/drawing/2014/main" id="{886246C8-2C73-47AF-9A95-9D8B87EA10E7}"/>
              </a:ext>
            </a:extLst>
          </p:cNvPr>
          <p:cNvSpPr txBox="1"/>
          <p:nvPr/>
        </p:nvSpPr>
        <p:spPr>
          <a:xfrm>
            <a:off x="6313616" y="3976701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2" name="Picture 31">
            <a:hlinkClick r:id="" action="ppaction://noaction">
              <a:snd r:embed="rId5" name="2_feo.wav"/>
            </a:hlinkClick>
            <a:extLst>
              <a:ext uri="{FF2B5EF4-FFF2-40B4-BE49-F238E27FC236}">
                <a16:creationId xmlns:a16="http://schemas.microsoft.com/office/drawing/2014/main" id="{F534DC32-1945-47B9-A17D-5C5B58FF1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2979780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hlinkClick r:id="" action="ppaction://noaction">
              <a:snd r:embed="rId7" name="3_leer.wav"/>
            </a:hlinkClick>
            <a:extLst>
              <a:ext uri="{FF2B5EF4-FFF2-40B4-BE49-F238E27FC236}">
                <a16:creationId xmlns:a16="http://schemas.microsoft.com/office/drawing/2014/main" id="{B667D56C-4DBD-40F8-B619-8C9E1CA6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521" y="4036016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149D64CA-11E6-46D9-995E-B98C0AB7B4FE}"/>
              </a:ext>
            </a:extLst>
          </p:cNvPr>
          <p:cNvSpPr txBox="1"/>
          <p:nvPr/>
        </p:nvSpPr>
        <p:spPr>
          <a:xfrm>
            <a:off x="6062028" y="5016549"/>
            <a:ext cx="2718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oe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5" name="Picture 34">
            <a:hlinkClick r:id="" action="ppaction://noaction">
              <a:snd r:embed="rId8" name="4_oeste.wav"/>
            </a:hlinkClick>
            <a:extLst>
              <a:ext uri="{FF2B5EF4-FFF2-40B4-BE49-F238E27FC236}">
                <a16:creationId xmlns:a16="http://schemas.microsoft.com/office/drawing/2014/main" id="{94B539FF-BA42-43BB-AC15-66DD651B2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50045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210;p3">
            <a:extLst>
              <a:ext uri="{FF2B5EF4-FFF2-40B4-BE49-F238E27FC236}">
                <a16:creationId xmlns:a16="http://schemas.microsoft.com/office/drawing/2014/main" id="{096DB907-E14C-4EE2-BFE5-C028A55A4AD4}"/>
              </a:ext>
            </a:extLst>
          </p:cNvPr>
          <p:cNvSpPr txBox="1"/>
          <p:nvPr/>
        </p:nvSpPr>
        <p:spPr>
          <a:xfrm>
            <a:off x="6348449" y="3019957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sz="3200" b="1" dirty="0">
              <a:solidFill>
                <a:srgbClr val="FF0066"/>
              </a:solidFill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AB0C42A-5B27-4677-A8B0-8EF736B8A576}"/>
              </a:ext>
            </a:extLst>
          </p:cNvPr>
          <p:cNvSpPr/>
          <p:nvPr/>
        </p:nvSpPr>
        <p:spPr>
          <a:xfrm>
            <a:off x="801488" y="492282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vowels are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usually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short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open!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2" descr="Mouth, Yell, Open, Shouting, Expression">
            <a:extLst>
              <a:ext uri="{FF2B5EF4-FFF2-40B4-BE49-F238E27FC236}">
                <a16:creationId xmlns:a16="http://schemas.microsoft.com/office/drawing/2014/main" id="{1A5EBF50-BAF0-430F-A0D9-3093CB8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3547929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210;p3">
            <a:extLst>
              <a:ext uri="{FF2B5EF4-FFF2-40B4-BE49-F238E27FC236}">
                <a16:creationId xmlns:a16="http://schemas.microsoft.com/office/drawing/2014/main" id="{484B72AE-233A-4A20-8930-8864657A5E0E}"/>
              </a:ext>
            </a:extLst>
          </p:cNvPr>
          <p:cNvSpPr txBox="1"/>
          <p:nvPr/>
        </p:nvSpPr>
        <p:spPr>
          <a:xfrm>
            <a:off x="6180241" y="6019912"/>
            <a:ext cx="14394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40" name="Picture 39">
            <a:hlinkClick r:id="" action="ppaction://noaction">
              <a:snd r:embed="rId10" name="5_idea.wav"/>
            </a:hlinkClick>
            <a:extLst>
              <a:ext uri="{FF2B5EF4-FFF2-40B4-BE49-F238E27FC236}">
                <a16:creationId xmlns:a16="http://schemas.microsoft.com/office/drawing/2014/main" id="{A38A3A76-68A8-4A4B-816E-3C6CD47F9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605181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282;p13" descr="Reading, Book, Symbol, Icon, Reader, Man">
            <a:extLst>
              <a:ext uri="{FF2B5EF4-FFF2-40B4-BE49-F238E27FC236}">
                <a16:creationId xmlns:a16="http://schemas.microsoft.com/office/drawing/2014/main" id="{28560F2F-21E2-4466-8CDA-253DFEB2DFE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2402" y="3726514"/>
            <a:ext cx="782801" cy="7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3633C3-6D06-4441-B653-63C3B5F3A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6464" y="4666234"/>
            <a:ext cx="1883827" cy="1140051"/>
          </a:xfrm>
          <a:prstGeom prst="rect">
            <a:avLst/>
          </a:prstGeom>
        </p:spPr>
      </p:pic>
      <p:pic>
        <p:nvPicPr>
          <p:cNvPr id="44" name="Picture 6" descr="Boy, Cartoon, Character, Comic, Comic Characters, Dance">
            <a:extLst>
              <a:ext uri="{FF2B5EF4-FFF2-40B4-BE49-F238E27FC236}">
                <a16:creationId xmlns:a16="http://schemas.microsoft.com/office/drawing/2014/main" id="{DE861905-65B5-47A7-B0EA-57E7BF75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53"/>
          <a:stretch/>
        </p:blipFill>
        <p:spPr bwMode="auto">
          <a:xfrm>
            <a:off x="9561474" y="2641467"/>
            <a:ext cx="154561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06;p3">
            <a:extLst>
              <a:ext uri="{FF2B5EF4-FFF2-40B4-BE49-F238E27FC236}">
                <a16:creationId xmlns:a16="http://schemas.microsoft.com/office/drawing/2014/main" id="{8DFBF9A3-E3B8-4A95-BC02-E8B72EC1CDFC}"/>
              </a:ext>
            </a:extLst>
          </p:cNvPr>
          <p:cNvSpPr txBox="1"/>
          <p:nvPr/>
        </p:nvSpPr>
        <p:spPr>
          <a:xfrm>
            <a:off x="307379" y="1429046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they appear next to each other, the Spanish vowels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Google Shape;208;p3">
            <a:extLst>
              <a:ext uri="{FF2B5EF4-FFF2-40B4-BE49-F238E27FC236}">
                <a16:creationId xmlns:a16="http://schemas.microsoft.com/office/drawing/2014/main" id="{818826C8-8D5B-4D4B-9347-4808C0478A15}"/>
              </a:ext>
            </a:extLst>
          </p:cNvPr>
          <p:cNvSpPr txBox="1"/>
          <p:nvPr/>
        </p:nvSpPr>
        <p:spPr>
          <a:xfrm>
            <a:off x="307379" y="2415960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why we call them ‘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strong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vowels!</a:t>
            </a:r>
          </a:p>
        </p:txBody>
      </p:sp>
      <p:pic>
        <p:nvPicPr>
          <p:cNvPr id="1026" name="Picture 2" descr="Idea, Icono, Luz, Negocio, Diseño">
            <a:extLst>
              <a:ext uri="{FF2B5EF4-FFF2-40B4-BE49-F238E27FC236}">
                <a16:creationId xmlns:a16="http://schemas.microsoft.com/office/drawing/2014/main" id="{FEDA04C9-04A4-41FF-8A25-A2D4EEC3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0056585" y="5848214"/>
            <a:ext cx="623268" cy="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4" grpId="0"/>
      <p:bldP spid="36" grpId="0"/>
      <p:bldP spid="37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13-15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13 – 15 are as follows: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3484606" y="2325187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5869459" y="2335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3484606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3484605" y="515900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5869459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5844395" y="5158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2066162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3489495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51" y="5000988"/>
            <a:ext cx="1244444" cy="838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5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o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qui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16-19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 + the number (6, 7, 8, 9).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16 =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seis (which contracts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1" i="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”).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17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22B4DAB-563C-43BC-B033-761C16BA2E24}"/>
              </a:ext>
            </a:extLst>
          </p:cNvPr>
          <p:cNvSpPr/>
          <p:nvPr/>
        </p:nvSpPr>
        <p:spPr>
          <a:xfrm>
            <a:off x="7784915" y="4494811"/>
            <a:ext cx="4080335" cy="2174323"/>
          </a:xfrm>
          <a:prstGeom prst="wedgeRoundRectCallout">
            <a:avLst>
              <a:gd name="adj1" fmla="val 3537"/>
              <a:gd name="adj2" fmla="val -994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1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1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1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1508035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D8BC0-7052-47D6-BD2A-4DBFA5EBA0FF}"/>
              </a:ext>
            </a:extLst>
          </p:cNvPr>
          <p:cNvSpPr txBox="1"/>
          <p:nvPr/>
        </p:nvSpPr>
        <p:spPr>
          <a:xfrm>
            <a:off x="106018" y="4534442"/>
            <a:ext cx="132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18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03F934-2CA6-48B5-A522-667405D502EB}"/>
              </a:ext>
            </a:extLst>
          </p:cNvPr>
          <p:cNvSpPr txBox="1"/>
          <p:nvPr/>
        </p:nvSpPr>
        <p:spPr>
          <a:xfrm>
            <a:off x="1435883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F765-971E-4EF3-9C03-EDC56F74D397}"/>
              </a:ext>
            </a:extLst>
          </p:cNvPr>
          <p:cNvSpPr txBox="1"/>
          <p:nvPr/>
        </p:nvSpPr>
        <p:spPr>
          <a:xfrm>
            <a:off x="106018" y="5469417"/>
            <a:ext cx="688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19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DE053-8476-465D-A4BB-88E51CCFBBB7}"/>
              </a:ext>
            </a:extLst>
          </p:cNvPr>
          <p:cNvSpPr txBox="1"/>
          <p:nvPr/>
        </p:nvSpPr>
        <p:spPr>
          <a:xfrm>
            <a:off x="1435883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Picture 2" descr="Number, Sixteen, 16, Rounded, Rectangle">
            <a:extLst>
              <a:ext uri="{FF2B5EF4-FFF2-40B4-BE49-F238E27FC236}">
                <a16:creationId xmlns:a16="http://schemas.microsoft.com/office/drawing/2014/main" id="{9A7BF157-A31B-4E2A-B7B0-F93F3C7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54" y="2543159"/>
            <a:ext cx="966436" cy="74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3276493"/>
            <a:ext cx="998196" cy="7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47" y="4266967"/>
            <a:ext cx="1029956" cy="7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5285506"/>
            <a:ext cx="1013370" cy="7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227B9DF-D428-445C-82B5-B696F81AB171}"/>
              </a:ext>
            </a:extLst>
          </p:cNvPr>
          <p:cNvSpPr txBox="1"/>
          <p:nvPr/>
        </p:nvSpPr>
        <p:spPr>
          <a:xfrm>
            <a:off x="5481071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794E3F-4F8B-403E-A215-484BF453D67F}"/>
              </a:ext>
            </a:extLst>
          </p:cNvPr>
          <p:cNvSpPr txBox="1"/>
          <p:nvPr/>
        </p:nvSpPr>
        <p:spPr>
          <a:xfrm>
            <a:off x="5408919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D9B011-FF64-498A-9016-14818F5B81BB}"/>
              </a:ext>
            </a:extLst>
          </p:cNvPr>
          <p:cNvSpPr txBox="1"/>
          <p:nvPr/>
        </p:nvSpPr>
        <p:spPr>
          <a:xfrm>
            <a:off x="5408919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diecis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diecisi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diecioc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diecinue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61367"/>
              </p:ext>
            </p:extLst>
          </p:nvPr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651" y="790855"/>
            <a:ext cx="391751" cy="1069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Rectangle 101">
            <a:hlinkClick r:id="" action="ppaction://noaction">
              <a:snd r:embed="rId3" name="s5 1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doce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3" name="Picture 2" descr="Eight, Glossy, Number, Numbers, Numerals">
            <a:extLst>
              <a:ext uri="{FF2B5EF4-FFF2-40B4-BE49-F238E27FC236}">
                <a16:creationId xmlns:a16="http://schemas.microsoft.com/office/drawing/2014/main" id="{2D742F1B-1A96-4EF0-8FD9-1899C08A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Brown, Glossy, Number, Numbers, Numerals">
            <a:extLst>
              <a:ext uri="{FF2B5EF4-FFF2-40B4-BE49-F238E27FC236}">
                <a16:creationId xmlns:a16="http://schemas.microsoft.com/office/drawing/2014/main" id="{F7CC40F1-61C0-4853-AE93-F8DA9232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lossy, Number, Numbers, Numerals, Three">
            <a:extLst>
              <a:ext uri="{FF2B5EF4-FFF2-40B4-BE49-F238E27FC236}">
                <a16:creationId xmlns:a16="http://schemas.microsoft.com/office/drawing/2014/main" id="{46143139-0494-4CA6-90E0-72F7D21B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Blue, Glossy, Nine, Number, Numbers">
            <a:extLst>
              <a:ext uri="{FF2B5EF4-FFF2-40B4-BE49-F238E27FC236}">
                <a16:creationId xmlns:a16="http://schemas.microsoft.com/office/drawing/2014/main" id="{05A78FFF-30D0-4AB3-83CA-B8F45969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Glossy, Number, Numbers, Numerals, Red">
            <a:extLst>
              <a:ext uri="{FF2B5EF4-FFF2-40B4-BE49-F238E27FC236}">
                <a16:creationId xmlns:a16="http://schemas.microsoft.com/office/drawing/2014/main" id="{745ABB57-D5EA-46DB-9019-DF14DEDC9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Blue, Glossy, Number, Numbers, Numerals">
            <a:extLst>
              <a:ext uri="{FF2B5EF4-FFF2-40B4-BE49-F238E27FC236}">
                <a16:creationId xmlns:a16="http://schemas.microsoft.com/office/drawing/2014/main" id="{76B01EAD-4182-4A20-BBB5-CA54BD4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Five, Glossy, Gold, Keyword Pictures">
            <a:extLst>
              <a:ext uri="{FF2B5EF4-FFF2-40B4-BE49-F238E27FC236}">
                <a16:creationId xmlns:a16="http://schemas.microsoft.com/office/drawing/2014/main" id="{0F74E8CA-EF2C-4F13-8B4C-C40A704E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Glossy, Number, Numbers, Numerals, One">
            <a:extLst>
              <a:ext uri="{FF2B5EF4-FFF2-40B4-BE49-F238E27FC236}">
                <a16:creationId xmlns:a16="http://schemas.microsoft.com/office/drawing/2014/main" id="{6C221C47-FA6B-471F-8580-38DCE3E0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lossy, Green, Number, Numbers, Numerals">
            <a:extLst>
              <a:ext uri="{FF2B5EF4-FFF2-40B4-BE49-F238E27FC236}">
                <a16:creationId xmlns:a16="http://schemas.microsoft.com/office/drawing/2014/main" id="{B001C94C-314B-4281-A58C-E1944D8D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8" descr="Four, Glossy, Light Red, Number, Numbers">
            <a:extLst>
              <a:ext uri="{FF2B5EF4-FFF2-40B4-BE49-F238E27FC236}">
                <a16:creationId xmlns:a16="http://schemas.microsoft.com/office/drawing/2014/main" id="{0FB6D817-EF39-460F-B3D4-88994D42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hlinkClick r:id="" action="ppaction://noaction">
              <a:snd r:embed="rId14" name="s5 2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" name="Rectangle 75">
            <a:hlinkClick r:id="" action="ppaction://noaction">
              <a:snd r:embed="rId15" name="s5 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Rectangle 81">
            <a:hlinkClick r:id="" action="ppaction://noaction">
              <a:snd r:embed="rId16" name="s5 4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3" name="Rectangle 82">
            <a:hlinkClick r:id="" action="ppaction://noaction">
              <a:snd r:embed="rId17" name="s5 5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592907"/>
              </p:ext>
            </p:extLst>
          </p:nvPr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18" name="s5 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19" name="s5 7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8" name="Rectangle 97">
            <a:hlinkClick r:id="" action="ppaction://noaction">
              <a:snd r:embed="rId20" name="s5 8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9" name="Rectangle 98">
            <a:hlinkClick r:id="" action="ppaction://noaction">
              <a:snd r:embed="rId21" name="s5 9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0" name="Rectangle 99">
            <a:hlinkClick r:id="" action="ppaction://noaction">
              <a:snd r:embed="rId22" name="s5 10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catorce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quince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once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8C0E791-2356-E788-EA70-1A852E71E8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5" name="Review_W4_6.1.wav"/>
            </a:hlinkClick>
            <a:extLst>
              <a:ext uri="{FF2B5EF4-FFF2-40B4-BE49-F238E27FC236}">
                <a16:creationId xmlns:a16="http://schemas.microsoft.com/office/drawing/2014/main" id="{CE105C43-C442-9ADF-074A-D61070F2A277}"/>
              </a:ext>
            </a:extLst>
          </p:cNvPr>
          <p:cNvSpPr/>
          <p:nvPr/>
        </p:nvSpPr>
        <p:spPr>
          <a:xfrm>
            <a:off x="930540" y="140883"/>
            <a:ext cx="6536114" cy="498602"/>
          </a:xfrm>
          <a:prstGeom prst="wedgeRoundRectCallout">
            <a:avLst>
              <a:gd name="adj1" fmla="val -54704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la palabra.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D1D056-BE1B-54F4-6494-551C0D35D037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F319D8-FA11-7A37-86D3-AC7AF988584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6D013E88-DB62-89FE-07A1-0F69734DA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C174CCE4-1506-1245-AF99-5CBB8CF83967}"/>
              </a:ext>
            </a:extLst>
          </p:cNvPr>
          <p:cNvSpPr txBox="1"/>
          <p:nvPr/>
        </p:nvSpPr>
        <p:spPr>
          <a:xfrm>
            <a:off x="10797257" y="804895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3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21- 31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442235"/>
            <a:ext cx="12102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 numbers from 21 to 29 use a combination of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veinti</a:t>
            </a:r>
            <a:r>
              <a:rPr lang="en-GB" sz="2800" b="1" i="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-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and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word.</a:t>
            </a:r>
            <a:endParaRPr lang="en-GB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0" y="3177166"/>
            <a:ext cx="35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ó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24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25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26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D57B0D1-CBB0-4205-A360-BC02041C35A9}"/>
              </a:ext>
            </a:extLst>
          </p:cNvPr>
          <p:cNvSpPr/>
          <p:nvPr/>
        </p:nvSpPr>
        <p:spPr>
          <a:xfrm>
            <a:off x="6470157" y="4173107"/>
            <a:ext cx="5485847" cy="1649845"/>
          </a:xfrm>
          <a:prstGeom prst="wedgeRoundRectCallout">
            <a:avLst>
              <a:gd name="adj1" fmla="val 35652"/>
              <a:gd name="adj2" fmla="val -774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US" sz="2400" dirty="0">
              <a:solidFill>
                <a:srgbClr val="002060"/>
              </a:solidFill>
              <a:latin typeface="Century Gothic" panose="020F0302020204030204"/>
            </a:endParaRPr>
          </a:p>
          <a:p>
            <a:pPr algn="ctr"/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433852"/>
            <a:ext cx="59791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For numbers from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 to 39, use 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+ y + 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three separate words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106018" y="6199599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452816" y="617690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dos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6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6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6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6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6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6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6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6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3" name="Review_W4_8.3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94777" y="1125311"/>
            <a:ext cx="8157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</a:t>
            </a:r>
          </a:p>
        </p:txBody>
      </p:sp>
      <p:sp>
        <p:nvSpPr>
          <p:cNvPr id="102" name="Rectangle 101">
            <a:hlinkClick r:id="" action="ppaction://noaction">
              <a:snd r:embed="rId4" name="s6 2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veintidós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Rectangle 74">
            <a:hlinkClick r:id="" action="ppaction://noaction">
              <a:snd r:embed="rId5" name="s6 10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Rectangle 75">
            <a:hlinkClick r:id="" action="ppaction://noaction">
              <a:snd r:embed="rId6" name="s6 4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hlinkClick r:id="" action="ppaction://noaction">
              <a:snd r:embed="rId7" name="s6 7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3" name="Rectangle 82">
            <a:hlinkClick r:id="" action="ppaction://noaction">
              <a:snd r:embed="rId8" name="s6 3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2137507" y="3943830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veinticuatro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92D050"/>
                </a:solidFill>
                <a:latin typeface="Century Gothic" panose="020F0302020204030204"/>
              </a:rPr>
              <a:t>veintitrés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10548242" y="219768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9577" y="1299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176224" y="1137583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5" name="TextBox 54">
            <a:hlinkClick r:id="" action="ppaction://noaction">
              <a:snd r:embed="rId10" name="Review_W4_8.2.wav"/>
            </a:hlinkClick>
            <a:extLst>
              <a:ext uri="{FF2B5EF4-FFF2-40B4-BE49-F238E27FC236}">
                <a16:creationId xmlns:a16="http://schemas.microsoft.com/office/drawing/2014/main" id="{BB7E3F85-B644-4CF1-8222-72DF9691D2CC}"/>
              </a:ext>
            </a:extLst>
          </p:cNvPr>
          <p:cNvSpPr txBox="1"/>
          <p:nvPr/>
        </p:nvSpPr>
        <p:spPr>
          <a:xfrm>
            <a:off x="237764" y="640617"/>
            <a:ext cx="7696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1824" y="879477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145787" y="1490377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03" y="2620734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210FDDB-515B-6A50-FADA-12A8970251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4" name="Review_W4_8.1.wav"/>
            </a:hlinkClick>
            <a:extLst>
              <a:ext uri="{FF2B5EF4-FFF2-40B4-BE49-F238E27FC236}">
                <a16:creationId xmlns:a16="http://schemas.microsoft.com/office/drawing/2014/main" id="{488F6B08-59E7-A34D-AF95-03B5990BD294}"/>
              </a:ext>
            </a:extLst>
          </p:cNvPr>
          <p:cNvSpPr/>
          <p:nvPr/>
        </p:nvSpPr>
        <p:spPr>
          <a:xfrm>
            <a:off x="930540" y="140883"/>
            <a:ext cx="2975635" cy="498602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¿Qué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E3509-2A96-E40A-9237-26AE81A19BF9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166034-21C4-A3E9-DA80-0C99E82D066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BE97391A-9511-A35E-829E-214A08CA8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DC55AAFC-062D-A77E-C45B-5492EEF2926A}"/>
              </a:ext>
            </a:extLst>
          </p:cNvPr>
          <p:cNvSpPr txBox="1"/>
          <p:nvPr/>
        </p:nvSpPr>
        <p:spPr>
          <a:xfrm>
            <a:off x="10797257" y="863889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31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6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3" name="Review_W4_9.2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762155" y="1274109"/>
            <a:ext cx="7976208" cy="540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</a:t>
            </a: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4" name="s6 5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veinticinco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5" name="s6 11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8" name="Rectangle 97">
            <a:hlinkClick r:id="" action="ppaction://noaction">
              <a:snd r:embed="rId6" name="s6 9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9" name="Rectangle 98">
            <a:hlinkClick r:id="" action="ppaction://noaction">
              <a:snd r:embed="rId7" name="s6 6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0" name="Rectangle 99">
            <a:hlinkClick r:id="" action="ppaction://noaction">
              <a:snd r:embed="rId8" name="s6 8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 y </a:t>
            </a: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uno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10548242" y="219768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9577" y="1299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400996" y="1290981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6" name="TextBox 55">
            <a:hlinkClick r:id="" action="ppaction://noaction">
              <a:snd r:embed="rId10" name="Review_W4_9.1.wav"/>
            </a:hlinkClick>
            <a:extLst>
              <a:ext uri="{FF2B5EF4-FFF2-40B4-BE49-F238E27FC236}">
                <a16:creationId xmlns:a16="http://schemas.microsoft.com/office/drawing/2014/main" id="{54668BBB-40AB-4627-A979-CCDA3DE44F90}"/>
              </a:ext>
            </a:extLst>
          </p:cNvPr>
          <p:cNvSpPr txBox="1"/>
          <p:nvPr/>
        </p:nvSpPr>
        <p:spPr>
          <a:xfrm>
            <a:off x="762155" y="740784"/>
            <a:ext cx="76961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1088" y="1078520"/>
            <a:ext cx="752551" cy="752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145787" y="1490377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03" y="2620734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210FDDB-515B-6A50-FADA-12A8970251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4" name="Review_W4_8.1.wav"/>
            </a:hlinkClick>
            <a:extLst>
              <a:ext uri="{FF2B5EF4-FFF2-40B4-BE49-F238E27FC236}">
                <a16:creationId xmlns:a16="http://schemas.microsoft.com/office/drawing/2014/main" id="{488F6B08-59E7-A34D-AF95-03B5990BD294}"/>
              </a:ext>
            </a:extLst>
          </p:cNvPr>
          <p:cNvSpPr/>
          <p:nvPr/>
        </p:nvSpPr>
        <p:spPr>
          <a:xfrm>
            <a:off x="930540" y="140883"/>
            <a:ext cx="2975635" cy="498602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¿Qué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C94C4-4FBF-F914-9149-E7CB2F9813D1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D36267-1719-40F4-E4F4-9D5FA56198A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Free speaker sound loud vector">
              <a:extLst>
                <a:ext uri="{FF2B5EF4-FFF2-40B4-BE49-F238E27FC236}">
                  <a16:creationId xmlns:a16="http://schemas.microsoft.com/office/drawing/2014/main" id="{2C574021-6B6B-FB19-076D-A40B1A391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3229331E-8E00-5ECF-17B9-5746E07EFABE}"/>
              </a:ext>
            </a:extLst>
          </p:cNvPr>
          <p:cNvSpPr txBox="1"/>
          <p:nvPr/>
        </p:nvSpPr>
        <p:spPr>
          <a:xfrm>
            <a:off x="10797257" y="863889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85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94" grpId="0" animBg="1"/>
      <p:bldP spid="95" grpId="0"/>
      <p:bldP spid="96" grpId="0"/>
      <p:bldP spid="97" grpId="0" animBg="1"/>
      <p:bldP spid="98" grpId="0" animBg="1"/>
      <p:bldP spid="99" grpId="0" animBg="1"/>
      <p:bldP spid="100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6" grpId="0"/>
      <p:bldP spid="6" grpId="1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</TotalTime>
  <Words>2672</Words>
  <Application>Microsoft Office PowerPoint</Application>
  <PresentationFormat>Widescreen</PresentationFormat>
  <Paragraphs>337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   Describing me and others</vt:lpstr>
      <vt:lpstr>pronunciar</vt:lpstr>
      <vt:lpstr>Los números 13-15</vt:lpstr>
      <vt:lpstr>Los números 16-19</vt:lpstr>
      <vt:lpstr>escuchar</vt:lpstr>
      <vt:lpstr>Los números 21- 31</vt:lpstr>
      <vt:lpstr>escuchar</vt:lpstr>
      <vt:lpstr>escuchar</vt:lpstr>
      <vt:lpstr>hablar</vt:lpstr>
      <vt:lpstr>escribir</vt:lpstr>
      <vt:lpstr>pronunciar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51</cp:revision>
  <dcterms:created xsi:type="dcterms:W3CDTF">2021-04-28T18:03:02Z</dcterms:created>
  <dcterms:modified xsi:type="dcterms:W3CDTF">2023-09-04T12:14:26Z</dcterms:modified>
</cp:coreProperties>
</file>