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53" r:id="rId2"/>
    <p:sldId id="454" r:id="rId3"/>
    <p:sldId id="445" r:id="rId4"/>
    <p:sldId id="364" r:id="rId5"/>
    <p:sldId id="374" r:id="rId6"/>
    <p:sldId id="365" r:id="rId7"/>
    <p:sldId id="366" r:id="rId8"/>
    <p:sldId id="458" r:id="rId9"/>
    <p:sldId id="368" r:id="rId10"/>
    <p:sldId id="461" r:id="rId11"/>
    <p:sldId id="462" r:id="rId12"/>
    <p:sldId id="463" r:id="rId13"/>
    <p:sldId id="464" r:id="rId14"/>
    <p:sldId id="465" r:id="rId15"/>
    <p:sldId id="4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FD6"/>
    <a:srgbClr val="85C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F165DD-9CC0-4685-95A3-FC86A6706A02}" v="18" dt="2023-07-15T19:18:10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76381" autoAdjust="0"/>
  </p:normalViewPr>
  <p:slideViewPr>
    <p:cSldViewPr snapToGrid="0">
      <p:cViewPr varScale="1">
        <p:scale>
          <a:sx n="83" d="100"/>
          <a:sy n="83" d="100"/>
        </p:scale>
        <p:origin x="160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1031B-34DE-4A78-9E82-37C557B46456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5CB3E-F697-4EF5-82C2-431E736C4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43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2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/>
              <a:t>Phonics: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Revisit SSC: </a:t>
            </a:r>
            <a:r>
              <a:rPr lang="en-GB" sz="18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casa </a:t>
            </a:r>
            <a:r>
              <a:rPr lang="en-GB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[106] </a:t>
            </a:r>
            <a:r>
              <a:rPr lang="en-GB" sz="18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dos </a:t>
            </a:r>
            <a:r>
              <a:rPr lang="en-GB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[64] </a:t>
            </a:r>
            <a:r>
              <a:rPr lang="en-GB" sz="1800" b="1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universo</a:t>
            </a:r>
            <a:r>
              <a:rPr lang="en-GB" sz="18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[1603] </a:t>
            </a:r>
            <a:r>
              <a:rPr lang="en-GB" sz="1800" b="1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elefante</a:t>
            </a:r>
            <a:r>
              <a:rPr lang="en-GB" sz="18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(5000) </a:t>
            </a:r>
            <a:r>
              <a:rPr lang="en-GB" sz="18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idea 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(247) </a:t>
            </a:r>
            <a:br>
              <a:rPr lang="en-GB" sz="18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</a:b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Introduce syllabification: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-co-la-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(3408)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in-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-re-san-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(616)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r>
              <a:rPr lang="en-GB" sz="1800" b="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(new words in </a:t>
            </a:r>
            <a:r>
              <a:rPr lang="en-GB" sz="18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r>
              <a:rPr lang="en-GB" sz="1800" b="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): </a:t>
            </a:r>
            <a:r>
              <a:rPr lang="en-GB" sz="1800" b="1" i="0" u="none" strike="noStrike" dirty="0" err="1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somos</a:t>
            </a:r>
            <a:r>
              <a:rPr lang="en-GB" sz="18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[ser, 7]</a:t>
            </a:r>
            <a:r>
              <a:rPr lang="en-GB" sz="18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estamos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[estar, 21] </a:t>
            </a:r>
            <a:r>
              <a:rPr lang="en-GB" sz="1800" b="0" i="0" u="none" strike="noStrike" dirty="0" err="1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activo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[1278] </a:t>
            </a:r>
            <a:r>
              <a:rPr lang="en-GB" sz="1800" b="0" i="0" u="none" strike="noStrike" dirty="0" err="1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cansado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[1818] contento [1949] </a:t>
            </a:r>
            <a:r>
              <a:rPr lang="en-GB" sz="1800" b="0" i="0" u="none" strike="noStrike" dirty="0" err="1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diferente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[293] </a:t>
            </a:r>
            <a:r>
              <a:rPr lang="en-GB" sz="1800" b="0" i="0" u="none" strike="noStrike" dirty="0" err="1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importante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[171] </a:t>
            </a:r>
            <a:r>
              <a:rPr lang="en-GB" sz="1800" b="0" i="0" u="none" strike="noStrike" dirty="0" err="1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independiente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[1177] </a:t>
            </a:r>
            <a:r>
              <a:rPr lang="en-GB" sz="1800" b="0" i="0" u="none" strike="noStrike" dirty="0" err="1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inteligente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[2167] </a:t>
            </a:r>
            <a:r>
              <a:rPr lang="en-GB" sz="1800" b="0" i="0" u="none" strike="noStrike" dirty="0" err="1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pero</a:t>
            </a:r>
            <a:r>
              <a:rPr lang="en-GB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[30] </a:t>
            </a:r>
            <a:endParaRPr lang="en-GB" sz="1800" b="0" i="0" u="none" strike="noStrike" dirty="0">
              <a:solidFill>
                <a:srgbClr val="1F3864"/>
              </a:solidFill>
              <a:effectLst/>
              <a:latin typeface="docs-Century Gothic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Revisit 1</a:t>
            </a:r>
            <a:r>
              <a:rPr lang="en-GB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N/A</a:t>
            </a:r>
            <a:br>
              <a:rPr lang="en-GB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Revisit 2</a:t>
            </a:r>
            <a:r>
              <a:rPr lang="en-GB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grupo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[200]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favorito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[2630]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mi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[37]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tu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[53]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muy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[43]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también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[49]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y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[4]</a:t>
            </a:r>
            <a:r>
              <a:rPr lang="es-ES" sz="2800" dirty="0"/>
              <a:t> </a:t>
            </a:r>
            <a:endParaRPr lang="es-ES" sz="18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1" dirty="0"/>
              <a:t>Frequency of unknown words</a:t>
            </a:r>
            <a:r>
              <a:rPr lang="en-GB" sz="1800" b="0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err="1"/>
              <a:t>compañero</a:t>
            </a:r>
            <a:r>
              <a:rPr lang="en-GB" sz="1800" dirty="0"/>
              <a:t> [551] </a:t>
            </a:r>
            <a:r>
              <a:rPr lang="en-GB" sz="1800" dirty="0" err="1"/>
              <a:t>grupo</a:t>
            </a:r>
            <a:r>
              <a:rPr lang="en-GB" sz="1800" dirty="0"/>
              <a:t> [200] </a:t>
            </a:r>
            <a:r>
              <a:rPr lang="en-GB" sz="1800" dirty="0" err="1"/>
              <a:t>lista</a:t>
            </a:r>
            <a:r>
              <a:rPr lang="en-GB" sz="1800" dirty="0"/>
              <a:t> [1189] </a:t>
            </a:r>
            <a:r>
              <a:rPr lang="en-GB" sz="1800" dirty="0" err="1"/>
              <a:t>mapa</a:t>
            </a:r>
            <a:r>
              <a:rPr lang="en-GB" sz="1800" dirty="0"/>
              <a:t> [2314] </a:t>
            </a:r>
            <a:r>
              <a:rPr lang="en-GB" sz="1800" dirty="0" err="1"/>
              <a:t>parque</a:t>
            </a:r>
            <a:r>
              <a:rPr lang="en-GB" sz="1800" dirty="0"/>
              <a:t> [1354] </a:t>
            </a:r>
            <a:r>
              <a:rPr lang="en-GB" sz="1800" dirty="0" err="1"/>
              <a:t>parte</a:t>
            </a:r>
            <a:r>
              <a:rPr lang="en-GB" sz="1800" dirty="0"/>
              <a:t> [92] planta [768] </a:t>
            </a:r>
            <a:r>
              <a:rPr lang="en-GB" sz="1800" dirty="0" err="1"/>
              <a:t>común</a:t>
            </a:r>
            <a:r>
              <a:rPr lang="en-GB" sz="1800" dirty="0"/>
              <a:t> [472] </a:t>
            </a:r>
            <a:r>
              <a:rPr lang="en-GB" sz="1800" dirty="0" err="1"/>
              <a:t>juntos</a:t>
            </a:r>
            <a:r>
              <a:rPr lang="en-GB" sz="1800" dirty="0"/>
              <a:t> [&gt;5000]</a:t>
            </a:r>
          </a:p>
          <a:p>
            <a:endParaRPr lang="en-GB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[2/5]</a:t>
            </a:r>
            <a:br>
              <a:rPr lang="en-GB" b="1" dirty="0"/>
            </a:br>
            <a:r>
              <a:rPr lang="en-GB" b="1" dirty="0"/>
              <a:t>Transcript</a:t>
            </a:r>
            <a:r>
              <a:rPr lang="en-GB" dirty="0"/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/>
              <a:t>Somos</a:t>
            </a:r>
            <a:r>
              <a:rPr lang="en-GB" dirty="0"/>
              <a:t> </a:t>
            </a:r>
            <a:r>
              <a:rPr lang="en-GB" dirty="0" err="1"/>
              <a:t>activas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149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[3/5]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  <a:r>
              <a:rPr lang="en-GB" dirty="0"/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Estamos </a:t>
            </a:r>
            <a:r>
              <a:rPr lang="en-GB" dirty="0" err="1"/>
              <a:t>cansadas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319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[4/5]</a:t>
            </a:r>
            <a:br>
              <a:rPr lang="en-GB" b="1" dirty="0"/>
            </a:br>
            <a:r>
              <a:rPr lang="en-GB" b="1" dirty="0"/>
              <a:t>Transcript</a:t>
            </a:r>
            <a:r>
              <a:rPr lang="en-GB" dirty="0"/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/>
              <a:t>Somos</a:t>
            </a:r>
            <a:r>
              <a:rPr lang="en-GB" dirty="0"/>
              <a:t> </a:t>
            </a:r>
            <a:r>
              <a:rPr lang="en-GB" dirty="0" err="1"/>
              <a:t>divertidos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842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[5/5]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  <a:r>
              <a:rPr lang="en-GB" dirty="0"/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/>
              <a:t>Somos</a:t>
            </a:r>
            <a:r>
              <a:rPr lang="en-GB" dirty="0"/>
              <a:t> </a:t>
            </a:r>
            <a:r>
              <a:rPr lang="en-GB" dirty="0" err="1"/>
              <a:t>rápidas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279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dirty="0"/>
              <a:t>To practise SSC </a:t>
            </a:r>
            <a:r>
              <a:rPr lang="en-GB" b="1" dirty="0"/>
              <a:t>[a] [o] [u] [e] [i]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trigger [o] and get pupils to repeat – this is also a great opportunity to check whether they remember the source word.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trigger the word [dos] and source word and get pupils to repeat (elicit gesture if used).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Repeat the process with [a] [u] [e] [</a:t>
            </a:r>
            <a:r>
              <a:rPr lang="en-GB" dirty="0" err="1"/>
              <a:t>i</a:t>
            </a:r>
            <a:r>
              <a:rPr lang="en-GB" dirty="0"/>
              <a:t>]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Once all the source words are on display, click to trigger first picture [</a:t>
            </a:r>
            <a:r>
              <a:rPr lang="en-GB" b="1" dirty="0" err="1"/>
              <a:t>universo</a:t>
            </a:r>
            <a:r>
              <a:rPr lang="en-GB" dirty="0"/>
              <a:t>] – ask pupils to pronounce the word that matches the picture.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Repeat 4 more times to go through all the source words.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For further practice, pupils work in pairs. One pupil uses a gesture, the partners elicits the source word.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55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Aim</a:t>
            </a:r>
            <a:r>
              <a:rPr lang="en-GB" b="0" dirty="0"/>
              <a:t>: to introduce Spanish syllabification and compare it with English ahead of the practice activity that follows.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 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through the animations to present the new information.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After </a:t>
            </a:r>
            <a:r>
              <a:rPr lang="en-GB" b="0" i="1" dirty="0" err="1"/>
              <a:t>escucha</a:t>
            </a:r>
            <a:r>
              <a:rPr lang="en-GB" b="0" dirty="0"/>
              <a:t>, click on volume buttons for </a:t>
            </a:r>
            <a:r>
              <a:rPr lang="en-GB" b="0" i="1" dirty="0" err="1"/>
              <a:t>español</a:t>
            </a:r>
            <a:r>
              <a:rPr lang="en-GB" b="0" dirty="0"/>
              <a:t> and </a:t>
            </a:r>
            <a:r>
              <a:rPr lang="en-GB" b="0" i="1" dirty="0" err="1"/>
              <a:t>inglés</a:t>
            </a:r>
            <a:r>
              <a:rPr lang="en-GB" b="0" dirty="0"/>
              <a:t> –this will allow pupils to hear the difference between Spanish and English.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Encourage pupils to practise saying the four words aloud to compare them. </a:t>
            </a:r>
            <a:endParaRPr lang="en-GB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dirty="0"/>
              <a:t>For further practice, bring back dos, casa, </a:t>
            </a:r>
            <a:r>
              <a:rPr lang="en-GB" dirty="0" err="1"/>
              <a:t>universo</a:t>
            </a:r>
            <a:r>
              <a:rPr lang="en-GB" dirty="0"/>
              <a:t> and </a:t>
            </a:r>
            <a:r>
              <a:rPr lang="en-GB" dirty="0" err="1"/>
              <a:t>elefante</a:t>
            </a:r>
            <a:r>
              <a:rPr lang="en-GB" dirty="0"/>
              <a:t> and count the syllables together.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dirty="0"/>
              <a:t>Dos –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dirty="0"/>
              <a:t>Ca – </a:t>
            </a:r>
            <a:r>
              <a:rPr lang="en-GB" dirty="0" err="1"/>
              <a:t>sa</a:t>
            </a:r>
            <a:r>
              <a:rPr lang="en-GB" dirty="0"/>
              <a:t> – 2</a:t>
            </a:r>
            <a:br>
              <a:rPr lang="en-GB" dirty="0"/>
            </a:br>
            <a:r>
              <a:rPr lang="en-GB" dirty="0"/>
              <a:t>I-de-a - 3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dirty="0"/>
              <a:t>U –</a:t>
            </a:r>
            <a:r>
              <a:rPr lang="en-GB" dirty="0" err="1"/>
              <a:t>ni</a:t>
            </a:r>
            <a:r>
              <a:rPr lang="en-GB" dirty="0"/>
              <a:t>-</a:t>
            </a:r>
            <a:r>
              <a:rPr lang="en-GB" dirty="0" err="1"/>
              <a:t>ver</a:t>
            </a:r>
            <a:r>
              <a:rPr lang="en-GB" dirty="0"/>
              <a:t>-so – 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dirty="0"/>
              <a:t>E-le-fan-</a:t>
            </a:r>
            <a:r>
              <a:rPr lang="en-GB" dirty="0" err="1"/>
              <a:t>te</a:t>
            </a:r>
            <a:r>
              <a:rPr lang="en-GB" dirty="0"/>
              <a:t> - 4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47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Aim</a:t>
            </a:r>
            <a:r>
              <a:rPr lang="en-GB" b="0" dirty="0"/>
              <a:t>: to practise finding and pronouncing unknown two syllable Spanish words, which are near cognates with one syllable English words.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 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Explain the task; pupils work in pairs to find and pronounce all six two syllable Spanish words within one minute.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start the timer.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When time has elapsed, elicit words from pupils.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reveal the written forms.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on each number to hear each of the words said by a native speaker.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Transcript:</a:t>
            </a:r>
            <a:br>
              <a:rPr lang="en-GB" b="1" dirty="0"/>
            </a:br>
            <a:r>
              <a:rPr lang="en-GB" b="0" dirty="0"/>
              <a:t>1. </a:t>
            </a:r>
            <a:r>
              <a:rPr lang="en-GB" b="0" dirty="0" err="1"/>
              <a:t>parque</a:t>
            </a:r>
            <a:br>
              <a:rPr lang="en-GB" b="0" dirty="0"/>
            </a:br>
            <a:r>
              <a:rPr lang="en-GB" b="0" dirty="0"/>
              <a:t>2. </a:t>
            </a:r>
            <a:r>
              <a:rPr lang="en-GB" b="0" dirty="0" err="1"/>
              <a:t>mapa</a:t>
            </a:r>
            <a:br>
              <a:rPr lang="en-GB" b="0" dirty="0"/>
            </a:br>
            <a:r>
              <a:rPr lang="en-GB" b="0" dirty="0"/>
              <a:t>3. planta</a:t>
            </a:r>
            <a:br>
              <a:rPr lang="en-GB" b="0" dirty="0"/>
            </a:br>
            <a:r>
              <a:rPr lang="en-GB" b="0" dirty="0"/>
              <a:t>4. </a:t>
            </a:r>
            <a:r>
              <a:rPr lang="en-GB" b="0" dirty="0" err="1"/>
              <a:t>lista</a:t>
            </a:r>
            <a:br>
              <a:rPr lang="en-GB" b="0" dirty="0"/>
            </a:br>
            <a:r>
              <a:rPr lang="en-GB" b="0" dirty="0"/>
              <a:t>5. </a:t>
            </a:r>
            <a:r>
              <a:rPr lang="en-GB" b="0" dirty="0" err="1"/>
              <a:t>grupo</a:t>
            </a:r>
            <a:br>
              <a:rPr lang="en-GB" b="0" dirty="0"/>
            </a:br>
            <a:r>
              <a:rPr lang="en-GB" b="0" dirty="0"/>
              <a:t>6. </a:t>
            </a:r>
            <a:r>
              <a:rPr lang="en-GB" b="0" dirty="0" err="1"/>
              <a:t>parte</a:t>
            </a:r>
            <a:endParaRPr lang="en-GB" b="0" dirty="0"/>
          </a:p>
          <a:p>
            <a:endParaRPr lang="en-GB" dirty="0"/>
          </a:p>
          <a:p>
            <a:pPr marL="0" rtl="0"/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Frequency of unknown words</a:t>
            </a:r>
            <a:r>
              <a:rPr lang="en-GB" sz="1200" b="0" dirty="0"/>
              <a:t>:</a:t>
            </a:r>
          </a:p>
          <a:p>
            <a:r>
              <a:rPr lang="en-GB" dirty="0" err="1"/>
              <a:t>compañero</a:t>
            </a:r>
            <a:r>
              <a:rPr lang="en-GB" dirty="0"/>
              <a:t> [551] </a:t>
            </a:r>
            <a:r>
              <a:rPr lang="en-GB" dirty="0" err="1"/>
              <a:t>parque</a:t>
            </a:r>
            <a:r>
              <a:rPr lang="en-GB" dirty="0"/>
              <a:t> [1354] </a:t>
            </a:r>
            <a:r>
              <a:rPr lang="en-GB" dirty="0" err="1"/>
              <a:t>mapa</a:t>
            </a:r>
            <a:r>
              <a:rPr lang="en-GB" dirty="0"/>
              <a:t> [2314] planta [768] </a:t>
            </a:r>
            <a:r>
              <a:rPr lang="en-GB" dirty="0" err="1"/>
              <a:t>lista</a:t>
            </a:r>
            <a:r>
              <a:rPr lang="en-GB" dirty="0"/>
              <a:t> [1189] </a:t>
            </a:r>
            <a:r>
              <a:rPr lang="en-GB" dirty="0" err="1"/>
              <a:t>grupo</a:t>
            </a:r>
            <a:r>
              <a:rPr lang="en-GB" dirty="0"/>
              <a:t> [200] </a:t>
            </a:r>
            <a:r>
              <a:rPr lang="en-GB" dirty="0" err="1"/>
              <a:t>parte</a:t>
            </a:r>
            <a:r>
              <a:rPr lang="en-GB" dirty="0"/>
              <a:t> [92]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21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learn the 1</a:t>
            </a:r>
            <a:r>
              <a:rPr lang="en-GB" b="0" baseline="30000" dirty="0"/>
              <a:t>st</a:t>
            </a:r>
            <a:r>
              <a:rPr lang="en-GB" b="0" dirty="0"/>
              <a:t> person plural of  to be for </a:t>
            </a:r>
            <a:r>
              <a:rPr lang="en-GB" b="0" i="1" dirty="0" err="1"/>
              <a:t>estar</a:t>
            </a:r>
            <a:r>
              <a:rPr lang="en-GB" b="0" dirty="0"/>
              <a:t> (for mood / temporary state) and </a:t>
            </a:r>
            <a:r>
              <a:rPr lang="en-GB" b="0" i="1" dirty="0"/>
              <a:t>ser </a:t>
            </a:r>
            <a:r>
              <a:rPr lang="en-GB" b="0" i="0" dirty="0"/>
              <a:t>(permanent traits) building on their understanding of the different uses of ser and </a:t>
            </a:r>
            <a:r>
              <a:rPr lang="en-GB" b="0" i="0" dirty="0" err="1"/>
              <a:t>estar</a:t>
            </a:r>
            <a:r>
              <a:rPr lang="en-GB" b="0" i="0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on the two verbs for ‘to be’ and elicit the answers from pupils. This will give you an idea of how confident they are with this.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definition for “ser” and elicit the right answer from pupils.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statement for “</a:t>
            </a:r>
            <a:r>
              <a:rPr lang="en-GB" dirty="0" err="1"/>
              <a:t>estar</a:t>
            </a:r>
            <a:r>
              <a:rPr lang="en-GB" dirty="0"/>
              <a:t>” and elicit the different uses from pupils.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introduce “</a:t>
            </a:r>
            <a:r>
              <a:rPr lang="en-GB" dirty="0" err="1"/>
              <a:t>estamos</a:t>
            </a:r>
            <a:r>
              <a:rPr lang="en-GB" dirty="0"/>
              <a:t>” and “</a:t>
            </a:r>
            <a:r>
              <a:rPr lang="en-GB" dirty="0" err="1"/>
              <a:t>somos</a:t>
            </a:r>
            <a:r>
              <a:rPr lang="en-GB" dirty="0"/>
              <a:t>”.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130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Timing: </a:t>
            </a:r>
            <a:r>
              <a:rPr lang="en-GB" b="0" dirty="0"/>
              <a:t>1 minute</a:t>
            </a:r>
          </a:p>
          <a:p>
            <a:br>
              <a:rPr lang="en-GB" b="0" dirty="0"/>
            </a:br>
            <a:r>
              <a:rPr lang="en-GB" b="1" dirty="0"/>
              <a:t>Aim</a:t>
            </a:r>
            <a:r>
              <a:rPr lang="en-GB" b="0" dirty="0"/>
              <a:t>: to present examples of </a:t>
            </a:r>
            <a:r>
              <a:rPr lang="en-GB" b="0" i="1" dirty="0" err="1"/>
              <a:t>estamos</a:t>
            </a:r>
            <a:r>
              <a:rPr lang="en-GB" b="0" dirty="0"/>
              <a:t> and </a:t>
            </a:r>
            <a:r>
              <a:rPr lang="en-GB" b="0" i="1" dirty="0" err="1"/>
              <a:t>somos</a:t>
            </a:r>
            <a:r>
              <a:rPr lang="en-GB" b="0" i="1" dirty="0"/>
              <a:t> </a:t>
            </a:r>
            <a:r>
              <a:rPr lang="en-GB" b="0" dirty="0"/>
              <a:t>in short sentences.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Procedure</a:t>
            </a:r>
            <a:r>
              <a:rPr lang="en-GB" b="0" dirty="0"/>
              <a:t>: </a:t>
            </a:r>
          </a:p>
          <a:p>
            <a:pPr marL="228600" indent="-228600">
              <a:buAutoNum type="arabicPeriod"/>
            </a:pPr>
            <a:r>
              <a:rPr lang="en-GB" dirty="0"/>
              <a:t>Click to present the examples.</a:t>
            </a:r>
          </a:p>
          <a:p>
            <a:pPr marL="228600" indent="-228600">
              <a:buAutoNum type="arabicPeriod"/>
            </a:pPr>
            <a:r>
              <a:rPr lang="en-GB" dirty="0"/>
              <a:t>Elicit the English meaning (and correct use) from pupils.</a:t>
            </a:r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73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</a:t>
            </a:r>
            <a:r>
              <a:rPr lang="en-GB" b="0" dirty="0"/>
              <a:t>10 minutes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Aim: </a:t>
            </a:r>
            <a:r>
              <a:rPr lang="en-GB" b="0" dirty="0"/>
              <a:t>to identify the use of ‘</a:t>
            </a:r>
            <a:r>
              <a:rPr lang="en-GB" b="0" dirty="0" err="1"/>
              <a:t>somos</a:t>
            </a:r>
            <a:r>
              <a:rPr lang="en-GB" b="0" dirty="0"/>
              <a:t>’ and ‘</a:t>
            </a:r>
            <a:r>
              <a:rPr lang="en-GB" b="0" dirty="0" err="1"/>
              <a:t>estamos</a:t>
            </a:r>
            <a:r>
              <a:rPr lang="en-GB" b="0" dirty="0"/>
              <a:t>’ at sentence level and connect these with meaning.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1. Read the text instructions in Spanish &amp; click to trigger the English.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2. Read the first statement for Sofía.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3. Decide if the statement needs “</a:t>
            </a:r>
            <a:r>
              <a:rPr lang="en-GB" b="0" dirty="0" err="1"/>
              <a:t>somos</a:t>
            </a:r>
            <a:r>
              <a:rPr lang="en-GB" b="0" dirty="0"/>
              <a:t>” or “</a:t>
            </a:r>
            <a:r>
              <a:rPr lang="en-GB" b="0" dirty="0" err="1"/>
              <a:t>estamos</a:t>
            </a:r>
            <a:r>
              <a:rPr lang="en-GB" b="0" dirty="0"/>
              <a:t>” based on the words before and after.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4. Do the first statement with them: </a:t>
            </a:r>
            <a:r>
              <a:rPr lang="en-GB" b="1" dirty="0"/>
              <a:t>‘</a:t>
            </a:r>
            <a:r>
              <a:rPr lang="en-GB" b="1" dirty="0" err="1"/>
              <a:t>Somos</a:t>
            </a:r>
            <a:r>
              <a:rPr lang="en-GB" b="1" dirty="0"/>
              <a:t> </a:t>
            </a:r>
            <a:r>
              <a:rPr lang="en-GB" b="1" dirty="0" err="1"/>
              <a:t>familia</a:t>
            </a:r>
            <a:r>
              <a:rPr lang="en-GB" b="0" dirty="0"/>
              <a:t>’. </a:t>
            </a:r>
            <a:r>
              <a:rPr lang="en-GB" b="0" dirty="0" err="1"/>
              <a:t>Somos</a:t>
            </a:r>
            <a:r>
              <a:rPr lang="en-GB" b="0" dirty="0"/>
              <a:t> or </a:t>
            </a:r>
            <a:r>
              <a:rPr lang="en-GB" b="0" dirty="0" err="1"/>
              <a:t>estamos</a:t>
            </a:r>
            <a:r>
              <a:rPr lang="en-GB" b="0" dirty="0"/>
              <a:t>? Is it describing a temporary state or permanent trait? It’s a permanent trait so it’s “</a:t>
            </a:r>
            <a:r>
              <a:rPr lang="en-GB" b="0" dirty="0" err="1"/>
              <a:t>somos</a:t>
            </a:r>
            <a:r>
              <a:rPr lang="en-GB" b="0" dirty="0"/>
              <a:t>”. 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5. Click to disappear the “hot chocolate mark”.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6. Elicit the meaning of ‘</a:t>
            </a:r>
            <a:r>
              <a:rPr lang="en-GB" b="0" dirty="0" err="1"/>
              <a:t>somos</a:t>
            </a:r>
            <a:r>
              <a:rPr lang="en-GB" b="0" dirty="0"/>
              <a:t> </a:t>
            </a:r>
            <a:r>
              <a:rPr lang="en-GB" b="0" dirty="0" err="1"/>
              <a:t>hermanos</a:t>
            </a:r>
            <a:r>
              <a:rPr lang="en-GB" b="0" dirty="0"/>
              <a:t>’ from pupils and click to reveal the first answer in the table.</a:t>
            </a:r>
            <a:br>
              <a:rPr lang="en-GB" b="0" dirty="0"/>
            </a:br>
            <a:r>
              <a:rPr lang="en-GB" b="0" dirty="0"/>
              <a:t>7. Pupils complete steps 1 – 8 for the remaining statements. The statements are numbered for ease of reference during feedback.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8. Click to reveal answers.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Frequency of unknown words</a:t>
            </a:r>
            <a:r>
              <a:rPr lang="en-GB" sz="1200" b="0" dirty="0"/>
              <a:t>:</a:t>
            </a:r>
          </a:p>
          <a:p>
            <a:r>
              <a:rPr lang="en-GB" dirty="0" err="1"/>
              <a:t>común</a:t>
            </a:r>
            <a:r>
              <a:rPr lang="en-GB" dirty="0"/>
              <a:t> [472] </a:t>
            </a:r>
            <a:r>
              <a:rPr lang="en-GB" dirty="0" err="1"/>
              <a:t>juntos</a:t>
            </a:r>
            <a:r>
              <a:rPr lang="en-GB" dirty="0"/>
              <a:t> [&gt;5000]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630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regular adjectival agreement (gender and number) in order use the masculine and feminine plural form of regular adjectives ending in –o, when describing people and animals.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on </a:t>
            </a:r>
            <a:r>
              <a:rPr lang="en-GB" b="0" dirty="0"/>
              <a:t>– Gender and number agreement on adjectives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 for the Spanish examples provided. 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733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(five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aural comprehension of regular plural masculine and feminine adjective agreement; to practise written comprehension of the different meaning/use of </a:t>
            </a:r>
            <a:r>
              <a:rPr lang="en-GB" b="0" i="1" dirty="0" err="1"/>
              <a:t>estamos</a:t>
            </a:r>
            <a:r>
              <a:rPr lang="en-GB" b="0" dirty="0"/>
              <a:t> | </a:t>
            </a:r>
            <a:r>
              <a:rPr lang="en-GB" b="0" i="1" dirty="0" err="1"/>
              <a:t>somos</a:t>
            </a:r>
            <a:r>
              <a:rPr lang="en-GB" b="0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Explain to pupils that they need to identify the speakers from the form of the adjective they hear.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to play the sentence.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Elicit the response from pupils (e.g. </a:t>
            </a:r>
            <a:r>
              <a:rPr lang="en-GB" dirty="0" err="1"/>
              <a:t>Quique</a:t>
            </a:r>
            <a:r>
              <a:rPr lang="en-GB" dirty="0"/>
              <a:t> y Rubén OR Sofía y </a:t>
            </a:r>
            <a:r>
              <a:rPr lang="en-GB" dirty="0" err="1"/>
              <a:t>Ángela</a:t>
            </a:r>
            <a:r>
              <a:rPr lang="en-GB" dirty="0"/>
              <a:t>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to show the sentence, with the callout pointing towards the speakers.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to bring up the possible meanings of the verb to be – in general OR today | location.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Elicit the correct meaning from pupils.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to confirm with a tick.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 startAt="8"/>
            </a:pPr>
            <a:r>
              <a:rPr lang="en-GB" dirty="0"/>
              <a:t>Repeat steps 2-7 with the next four slides.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  <a:r>
              <a:rPr lang="en-GB" dirty="0"/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Estamos </a:t>
            </a:r>
            <a:r>
              <a:rPr lang="en-GB" dirty="0" err="1"/>
              <a:t>contentos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24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7A33-7853-4EB4-AABF-D3211206B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7E99E-6FCB-4FCA-8969-E90EE53F0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7FBE9-B5D3-4673-A314-8D9E0E61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CC368-178C-428D-98B4-B4E8BEDE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2F28-0C9A-467D-8ADB-1D4D102A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0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9209-D0AF-44BB-A51E-DA713623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FE05-944B-4310-9F4A-BA473BFC1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4F8C7-E8FA-4099-8EDD-CC2492E7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72B05-CFA8-4557-9E7E-5CFFE6E9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89F9C-65B9-47E0-BFAD-B949E8A8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8146D5-3023-4B01-92B0-AD4E0FCF4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A46E7-F170-4885-BDE5-5D6374215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A555-ED81-4885-8D15-6B796FF3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67B3B-7F82-450A-A581-EF371414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08BEC-A723-4C42-9C2F-78814C80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2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0E70-BBA3-4B2E-B9AD-BFE4BC3A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01FA7-821A-43B4-B251-82C810CE4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99174-0327-423C-96F9-F48BDB21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DBC09-EA88-4787-811F-A95F590F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74032-3A40-4A2D-A74D-1E7A134D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38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6C07-4500-48E6-A183-498520A7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7393-22A0-44D5-9E80-1BC5F4483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AA88A-337A-4458-B56E-10892C3E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A783A-5BAC-408B-8877-5DA45579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B7F1-E283-4AEF-9829-7233074F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7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5853-2E4F-4701-B16F-30221528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832FC-8C71-4F15-A291-7220897D2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8AAA-2D0E-40D2-B393-BF26A3FE6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710F7-BAA5-42F1-A101-D452AED4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B7D1F-37B9-44ED-95FA-64FEAB58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83197-B57A-4D84-8650-5DBEBE4B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1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B426-6E99-4EB5-9357-2D584BE6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3702C-52F9-4D45-BB99-BC1EA3BD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230B-93EA-4D78-AEF4-F376CFA6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4EA5C-E5B8-4961-B661-F1A80580E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A84C-2A26-4E4A-885D-DAB8B448E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56EFE-FE4D-49D8-9C6D-FF4A1996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DFCFE-F667-45A2-A121-BD131CF5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ADA1-81BC-46E2-85F5-BBB52B84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6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8566-1D78-4B06-ABEA-138CF234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0745A-78E4-4416-B3ED-5797215C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91CFD-0F8F-438F-8683-676E59BA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48A81-B10C-4101-8631-A3FB3AC9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1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48194-4584-4E99-9700-3EF1000B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155DA-17D8-4399-8718-4C3CA036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4926E-F98D-4F43-9641-FA4E08F9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0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1346-C444-4A28-A57C-C2896334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5EFD7-A4CD-4690-8F82-50142C99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4CA21-E9A0-493C-9F46-8DC21CAFE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A6D6A-B165-4F0F-9B8B-E2541E77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47729-2965-4BCA-8EC5-B5996E88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09A8-E04C-404A-9B4F-0C81EA76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0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0831-FBDC-44C5-8CB8-AB04EFAA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C45F9-3AC3-4172-BB7E-744F81DE3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7CA0A-A523-4E1F-BE5A-2C94AA4F0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EC818-213F-4E30-A4E4-B8133A48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A90B6-C618-43F8-9370-20EAEED4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06722-F9AF-4076-9093-3AE24367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5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3F5D0-871A-4F15-ACCE-99DFF964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77838-3430-45A2-8B4C-9D0CC9234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005E-A6DC-40C2-AC17-C56A800AD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A7EC-56B3-430A-B84F-D46E877EB8AA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A7A08-8008-4D3D-9E57-F43FBE25F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78C35-43A8-492B-87C4-32819E45A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1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microsoft.com/office/2007/relationships/hdphoto" Target="../media/hdphoto2.wdp"/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audio" Target="../media/audio12.wav"/><Relationship Id="rId5" Type="http://schemas.openxmlformats.org/officeDocument/2006/relationships/image" Target="../media/image34.png"/><Relationship Id="rId10" Type="http://schemas.openxmlformats.org/officeDocument/2006/relationships/image" Target="../media/image25.svg"/><Relationship Id="rId4" Type="http://schemas.openxmlformats.org/officeDocument/2006/relationships/image" Target="../media/image4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3.wav"/><Relationship Id="rId11" Type="http://schemas.openxmlformats.org/officeDocument/2006/relationships/audio" Target="../media/audio12.wav"/><Relationship Id="rId5" Type="http://schemas.openxmlformats.org/officeDocument/2006/relationships/image" Target="../media/image4.png"/><Relationship Id="rId10" Type="http://schemas.openxmlformats.org/officeDocument/2006/relationships/image" Target="../media/image25.svg"/><Relationship Id="rId4" Type="http://schemas.openxmlformats.org/officeDocument/2006/relationships/image" Target="../media/image4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audio" Target="../media/audio12.wav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11" Type="http://schemas.openxmlformats.org/officeDocument/2006/relationships/image" Target="../media/image24.png"/><Relationship Id="rId5" Type="http://schemas.openxmlformats.org/officeDocument/2006/relationships/image" Target="../media/image42.gif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audio" Target="../media/audio14.wav"/><Relationship Id="rId9" Type="http://schemas.openxmlformats.org/officeDocument/2006/relationships/image" Target="../media/image34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audio" Target="../media/audio12.wav"/><Relationship Id="rId3" Type="http://schemas.openxmlformats.org/officeDocument/2006/relationships/image" Target="../media/image40.png"/><Relationship Id="rId7" Type="http://schemas.openxmlformats.org/officeDocument/2006/relationships/image" Target="../media/image45.gif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24.png"/><Relationship Id="rId5" Type="http://schemas.openxmlformats.org/officeDocument/2006/relationships/image" Target="../media/image39.gif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audio" Target="../media/audio15.wav"/><Relationship Id="rId9" Type="http://schemas.openxmlformats.org/officeDocument/2006/relationships/image" Target="../media/image34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6.wav"/><Relationship Id="rId11" Type="http://schemas.openxmlformats.org/officeDocument/2006/relationships/audio" Target="../media/audio12.wav"/><Relationship Id="rId5" Type="http://schemas.openxmlformats.org/officeDocument/2006/relationships/image" Target="../media/image4.png"/><Relationship Id="rId10" Type="http://schemas.openxmlformats.org/officeDocument/2006/relationships/image" Target="../media/image25.svg"/><Relationship Id="rId4" Type="http://schemas.openxmlformats.org/officeDocument/2006/relationships/image" Target="../media/image40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audio" Target="../media/audio8.wav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audio" Target="../media/audio7.wav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audio" Target="../media/audio6.wav"/><Relationship Id="rId5" Type="http://schemas.openxmlformats.org/officeDocument/2006/relationships/image" Target="../media/image19.png"/><Relationship Id="rId15" Type="http://schemas.openxmlformats.org/officeDocument/2006/relationships/audio" Target="../media/audio10.wav"/><Relationship Id="rId10" Type="http://schemas.openxmlformats.org/officeDocument/2006/relationships/audio" Target="../media/audio5.wav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35.gif"/><Relationship Id="rId5" Type="http://schemas.openxmlformats.org/officeDocument/2006/relationships/image" Target="../media/image33.png"/><Relationship Id="rId10" Type="http://schemas.openxmlformats.org/officeDocument/2006/relationships/image" Target="../media/image25.svg"/><Relationship Id="rId4" Type="http://schemas.openxmlformats.org/officeDocument/2006/relationships/image" Target="../media/image32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7.gif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308" y="696758"/>
            <a:ext cx="6621960" cy="5678129"/>
          </a:xfrm>
          <a:prstGeom prst="rect">
            <a:avLst/>
          </a:prstGeom>
        </p:spPr>
      </p:pic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94B333A-025F-4074-BB8E-3F4870FC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51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17DB2-B8F3-4B68-9570-FAF57A009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1" y="3587703"/>
            <a:ext cx="2547537" cy="2424422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3768F24-A5E4-44D7-B770-DBF7A91094DE}"/>
              </a:ext>
            </a:extLst>
          </p:cNvPr>
          <p:cNvSpPr/>
          <p:nvPr/>
        </p:nvSpPr>
        <p:spPr>
          <a:xfrm>
            <a:off x="3957180" y="1276350"/>
            <a:ext cx="4277639" cy="2424422"/>
          </a:xfrm>
          <a:prstGeom prst="wedgeEllipseCallout">
            <a:avLst>
              <a:gd name="adj1" fmla="val -2786"/>
              <a:gd name="adj2" fmla="val 68034"/>
            </a:avLst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????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4559F9-BA27-46F3-9262-ADEC667BFC71}"/>
              </a:ext>
            </a:extLst>
          </p:cNvPr>
          <p:cNvSpPr/>
          <p:nvPr/>
        </p:nvSpPr>
        <p:spPr>
          <a:xfrm>
            <a:off x="2951359" y="5461824"/>
            <a:ext cx="2282997" cy="55030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general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28BB1-C38B-4991-9673-624A94ED4815}"/>
              </a:ext>
            </a:extLst>
          </p:cNvPr>
          <p:cNvSpPr/>
          <p:nvPr/>
        </p:nvSpPr>
        <p:spPr>
          <a:xfrm>
            <a:off x="5726658" y="5488905"/>
            <a:ext cx="3124838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today | location </a:t>
            </a:r>
          </a:p>
        </p:txBody>
      </p:sp>
      <p:pic>
        <p:nvPicPr>
          <p:cNvPr id="19" name="Picture 2" descr="Check Mark, Checkbox, Check, Tick, Yes">
            <a:extLst>
              <a:ext uri="{FF2B5EF4-FFF2-40B4-BE49-F238E27FC236}">
                <a16:creationId xmlns:a16="http://schemas.microsoft.com/office/drawing/2014/main" id="{48D50923-3D2D-496D-A092-EE8D6D79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46" y="5297613"/>
            <a:ext cx="654345" cy="5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282;p13" descr="Reading, Book, Symbol, Icon, Reader, Man">
            <a:extLst>
              <a:ext uri="{FF2B5EF4-FFF2-40B4-BE49-F238E27FC236}">
                <a16:creationId xmlns:a16="http://schemas.microsoft.com/office/drawing/2014/main" id="{4300B664-9B50-48FB-8EB4-0770D84412B5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009347" y="75141"/>
            <a:ext cx="782801" cy="7828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F0F261-4853-4B52-8B6A-E7B87B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7905" y="1041305"/>
            <a:ext cx="579338" cy="161193"/>
          </a:xfrm>
        </p:spPr>
        <p:txBody>
          <a:bodyPr>
            <a:noAutofit/>
          </a:bodyPr>
          <a:lstStyle/>
          <a:p>
            <a:r>
              <a:rPr lang="en-GB" sz="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D539C5-B700-448D-8B20-8A5B13DAD73C}"/>
              </a:ext>
            </a:extLst>
          </p:cNvPr>
          <p:cNvSpPr/>
          <p:nvPr/>
        </p:nvSpPr>
        <p:spPr>
          <a:xfrm>
            <a:off x="10073574" y="891988"/>
            <a:ext cx="654345" cy="3843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A6F9B5-E3D0-482F-9ED2-FD793FA1D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2310" y="3474254"/>
            <a:ext cx="2166719" cy="2537871"/>
          </a:xfrm>
          <a:prstGeom prst="rect">
            <a:avLst/>
          </a:prstGeom>
        </p:spPr>
      </p:pic>
      <p:sp>
        <p:nvSpPr>
          <p:cNvPr id="21" name="Rectangle 20">
            <a:hlinkClick r:id="" action="ppaction://noaction">
              <a:snd r:embed="rId8" name="18_estamoscontentos.wav"/>
            </a:hlinkClick>
            <a:extLst>
              <a:ext uri="{FF2B5EF4-FFF2-40B4-BE49-F238E27FC236}">
                <a16:creationId xmlns:a16="http://schemas.microsoft.com/office/drawing/2014/main" id="{3ECF78B3-4C59-4127-B8FE-56C7D49485FA}"/>
              </a:ext>
            </a:extLst>
          </p:cNvPr>
          <p:cNvSpPr/>
          <p:nvPr/>
        </p:nvSpPr>
        <p:spPr>
          <a:xfrm>
            <a:off x="218121" y="819283"/>
            <a:ext cx="579338" cy="508248"/>
          </a:xfrm>
          <a:prstGeom prst="rect">
            <a:avLst/>
          </a:prstGeom>
          <a:solidFill>
            <a:srgbClr val="85CFE1"/>
          </a:solidFill>
          <a:ln w="285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A0024D5B-D548-44C5-83D7-2001AD7E9B49}"/>
              </a:ext>
            </a:extLst>
          </p:cNvPr>
          <p:cNvSpPr/>
          <p:nvPr/>
        </p:nvSpPr>
        <p:spPr>
          <a:xfrm>
            <a:off x="3957179" y="1260602"/>
            <a:ext cx="4277639" cy="2424422"/>
          </a:xfrm>
          <a:prstGeom prst="wedgeEllipseCallout">
            <a:avLst>
              <a:gd name="adj1" fmla="val -72717"/>
              <a:gd name="adj2" fmla="val 55103"/>
            </a:avLst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Estamos </a:t>
            </a:r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content</a:t>
            </a:r>
            <a:r>
              <a:rPr lang="en-GB" sz="40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os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9C671-FBFF-4515-9BE8-32D0B198CB85}"/>
              </a:ext>
            </a:extLst>
          </p:cNvPr>
          <p:cNvSpPr txBox="1"/>
          <p:nvPr/>
        </p:nvSpPr>
        <p:spPr>
          <a:xfrm>
            <a:off x="296986" y="6012125"/>
            <a:ext cx="100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Rubén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1A1589-132E-46F5-802B-B7ACB822412B}"/>
              </a:ext>
            </a:extLst>
          </p:cNvPr>
          <p:cNvSpPr txBox="1"/>
          <p:nvPr/>
        </p:nvSpPr>
        <p:spPr>
          <a:xfrm>
            <a:off x="1479442" y="6012125"/>
            <a:ext cx="118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Quique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25E64C-04CD-42F9-A4D2-8835946C0B81}"/>
              </a:ext>
            </a:extLst>
          </p:cNvPr>
          <p:cNvSpPr txBox="1"/>
          <p:nvPr/>
        </p:nvSpPr>
        <p:spPr>
          <a:xfrm>
            <a:off x="9430800" y="6010981"/>
            <a:ext cx="118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Ángela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D32156-6E92-460F-9EEC-AC8F60158AD3}"/>
              </a:ext>
            </a:extLst>
          </p:cNvPr>
          <p:cNvSpPr txBox="1"/>
          <p:nvPr/>
        </p:nvSpPr>
        <p:spPr>
          <a:xfrm>
            <a:off x="10596573" y="6034819"/>
            <a:ext cx="118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Sofía</a:t>
            </a:r>
          </a:p>
        </p:txBody>
      </p:sp>
      <p:pic>
        <p:nvPicPr>
          <p:cNvPr id="2" name="Graphic 1" descr="Teacher">
            <a:extLst>
              <a:ext uri="{FF2B5EF4-FFF2-40B4-BE49-F238E27FC236}">
                <a16:creationId xmlns:a16="http://schemas.microsoft.com/office/drawing/2014/main" id="{3A2E4A4F-5778-79D7-D13E-40F26384F6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535" y="-38160"/>
            <a:ext cx="914400" cy="914400"/>
          </a:xfrm>
          <a:prstGeom prst="rect">
            <a:avLst/>
          </a:prstGeom>
        </p:spPr>
      </p:pic>
      <p:sp>
        <p:nvSpPr>
          <p:cNvPr id="3" name="Speech Bubble: Rectangle with Corners Rounded 2">
            <a:hlinkClick r:id="" action="ppaction://noaction">
              <a:snd r:embed="rId11" name="Review_W3_10.1.wav"/>
            </a:hlinkClick>
            <a:extLst>
              <a:ext uri="{FF2B5EF4-FFF2-40B4-BE49-F238E27FC236}">
                <a16:creationId xmlns:a16="http://schemas.microsoft.com/office/drawing/2014/main" id="{9E71EEBB-F03D-484D-3552-2E19525C14B8}"/>
              </a:ext>
            </a:extLst>
          </p:cNvPr>
          <p:cNvSpPr/>
          <p:nvPr/>
        </p:nvSpPr>
        <p:spPr>
          <a:xfrm>
            <a:off x="1015575" y="102609"/>
            <a:ext cx="5080425" cy="468399"/>
          </a:xfrm>
          <a:prstGeom prst="wedgeRoundRectCallout">
            <a:avLst>
              <a:gd name="adj1" fmla="val -54952"/>
              <a:gd name="adj2" fmla="val 1836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 la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frase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¿Quién habla?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A747B9-92AA-5041-ABDC-68C11151D323}"/>
              </a:ext>
            </a:extLst>
          </p:cNvPr>
          <p:cNvGrpSpPr/>
          <p:nvPr/>
        </p:nvGrpSpPr>
        <p:grpSpPr>
          <a:xfrm>
            <a:off x="11087934" y="120535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4868FA-B7DD-E9A9-0B6B-0DA43D933A4D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2" name="Picture 11" descr="Free speaker sound loud vector">
              <a:extLst>
                <a:ext uri="{FF2B5EF4-FFF2-40B4-BE49-F238E27FC236}">
                  <a16:creationId xmlns:a16="http://schemas.microsoft.com/office/drawing/2014/main" id="{864D6AF7-42EF-2B90-52EA-9F3C7DA52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6" name="Google Shape;222;p10">
            <a:extLst>
              <a:ext uri="{FF2B5EF4-FFF2-40B4-BE49-F238E27FC236}">
                <a16:creationId xmlns:a16="http://schemas.microsoft.com/office/drawing/2014/main" id="{7E3FA783-5995-EAB1-C879-AD8A5E083EAF}"/>
              </a:ext>
            </a:extLst>
          </p:cNvPr>
          <p:cNvSpPr txBox="1"/>
          <p:nvPr/>
        </p:nvSpPr>
        <p:spPr>
          <a:xfrm>
            <a:off x="10799844" y="873352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562806-A395-F48A-E4DA-E7DD0A1AD1D8}"/>
              </a:ext>
            </a:extLst>
          </p:cNvPr>
          <p:cNvSpPr txBox="1"/>
          <p:nvPr/>
        </p:nvSpPr>
        <p:spPr>
          <a:xfrm>
            <a:off x="6191027" y="0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/5]</a:t>
            </a:r>
          </a:p>
        </p:txBody>
      </p:sp>
    </p:spTree>
    <p:extLst>
      <p:ext uri="{BB962C8B-B14F-4D97-AF65-F5344CB8AC3E}">
        <p14:creationId xmlns:p14="http://schemas.microsoft.com/office/powerpoint/2010/main" val="12106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17DB2-B8F3-4B68-9570-FAF57A009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641" y="3698864"/>
            <a:ext cx="2547537" cy="2424422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3768F24-A5E4-44D7-B770-DBF7A91094DE}"/>
              </a:ext>
            </a:extLst>
          </p:cNvPr>
          <p:cNvSpPr/>
          <p:nvPr/>
        </p:nvSpPr>
        <p:spPr>
          <a:xfrm>
            <a:off x="3957180" y="1276350"/>
            <a:ext cx="4277639" cy="2424422"/>
          </a:xfrm>
          <a:prstGeom prst="wedgeEllipseCallout">
            <a:avLst>
              <a:gd name="adj1" fmla="val -2786"/>
              <a:gd name="adj2" fmla="val 68034"/>
            </a:avLst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????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4559F9-BA27-46F3-9262-ADEC667BFC71}"/>
              </a:ext>
            </a:extLst>
          </p:cNvPr>
          <p:cNvSpPr/>
          <p:nvPr/>
        </p:nvSpPr>
        <p:spPr>
          <a:xfrm>
            <a:off x="2951359" y="5461824"/>
            <a:ext cx="2282997" cy="55030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general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28BB1-C38B-4991-9673-624A94ED4815}"/>
              </a:ext>
            </a:extLst>
          </p:cNvPr>
          <p:cNvSpPr/>
          <p:nvPr/>
        </p:nvSpPr>
        <p:spPr>
          <a:xfrm>
            <a:off x="5726658" y="5488905"/>
            <a:ext cx="3124838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today | location </a:t>
            </a:r>
          </a:p>
        </p:txBody>
      </p:sp>
      <p:pic>
        <p:nvPicPr>
          <p:cNvPr id="19" name="Picture 2" descr="Check Mark, Checkbox, Check, Tick, Yes">
            <a:extLst>
              <a:ext uri="{FF2B5EF4-FFF2-40B4-BE49-F238E27FC236}">
                <a16:creationId xmlns:a16="http://schemas.microsoft.com/office/drawing/2014/main" id="{48D50923-3D2D-496D-A092-EE8D6D79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40" y="5277922"/>
            <a:ext cx="654345" cy="5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F0F261-4853-4B52-8B6A-E7B87B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001" y="446668"/>
            <a:ext cx="459177" cy="288046"/>
          </a:xfrm>
        </p:spPr>
        <p:txBody>
          <a:bodyPr>
            <a:normAutofit/>
          </a:bodyPr>
          <a:lstStyle/>
          <a:p>
            <a:r>
              <a:rPr lang="en-GB" sz="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A6F9B5-E3D0-482F-9ED2-FD793FA1D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11" y="3586559"/>
            <a:ext cx="2166719" cy="2537871"/>
          </a:xfrm>
          <a:prstGeom prst="rect">
            <a:avLst/>
          </a:prstGeom>
        </p:spPr>
      </p:pic>
      <p:sp>
        <p:nvSpPr>
          <p:cNvPr id="21" name="Rectangle 20">
            <a:hlinkClick r:id="" action="ppaction://noaction">
              <a:snd r:embed="rId6" name="19_somosactivos.wav"/>
            </a:hlinkClick>
            <a:extLst>
              <a:ext uri="{FF2B5EF4-FFF2-40B4-BE49-F238E27FC236}">
                <a16:creationId xmlns:a16="http://schemas.microsoft.com/office/drawing/2014/main" id="{3ECF78B3-4C59-4127-B8FE-56C7D49485FA}"/>
              </a:ext>
            </a:extLst>
          </p:cNvPr>
          <p:cNvSpPr/>
          <p:nvPr/>
        </p:nvSpPr>
        <p:spPr>
          <a:xfrm>
            <a:off x="218121" y="819283"/>
            <a:ext cx="579338" cy="508248"/>
          </a:xfrm>
          <a:prstGeom prst="rect">
            <a:avLst/>
          </a:prstGeom>
          <a:solidFill>
            <a:srgbClr val="85CFE1"/>
          </a:solidFill>
          <a:ln w="285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A0024D5B-D548-44C5-83D7-2001AD7E9B49}"/>
              </a:ext>
            </a:extLst>
          </p:cNvPr>
          <p:cNvSpPr/>
          <p:nvPr/>
        </p:nvSpPr>
        <p:spPr>
          <a:xfrm>
            <a:off x="3957179" y="1280293"/>
            <a:ext cx="4277639" cy="2424422"/>
          </a:xfrm>
          <a:prstGeom prst="wedgeEllipseCallout">
            <a:avLst>
              <a:gd name="adj1" fmla="val -72717"/>
              <a:gd name="adj2" fmla="val 55103"/>
            </a:avLst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Somos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activ</a:t>
            </a:r>
            <a:r>
              <a:rPr lang="en-GB" sz="40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as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9C671-FBFF-4515-9BE8-32D0B198CB85}"/>
              </a:ext>
            </a:extLst>
          </p:cNvPr>
          <p:cNvSpPr txBox="1"/>
          <p:nvPr/>
        </p:nvSpPr>
        <p:spPr>
          <a:xfrm>
            <a:off x="9423266" y="6123286"/>
            <a:ext cx="100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Rubén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1A1589-132E-46F5-802B-B7ACB822412B}"/>
              </a:ext>
            </a:extLst>
          </p:cNvPr>
          <p:cNvSpPr txBox="1"/>
          <p:nvPr/>
        </p:nvSpPr>
        <p:spPr>
          <a:xfrm>
            <a:off x="10605722" y="6123286"/>
            <a:ext cx="118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Quique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25E64C-04CD-42F9-A4D2-8835946C0B81}"/>
              </a:ext>
            </a:extLst>
          </p:cNvPr>
          <p:cNvSpPr txBox="1"/>
          <p:nvPr/>
        </p:nvSpPr>
        <p:spPr>
          <a:xfrm>
            <a:off x="375601" y="6123286"/>
            <a:ext cx="118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Ángela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D32156-6E92-460F-9EEC-AC8F60158AD3}"/>
              </a:ext>
            </a:extLst>
          </p:cNvPr>
          <p:cNvSpPr txBox="1"/>
          <p:nvPr/>
        </p:nvSpPr>
        <p:spPr>
          <a:xfrm>
            <a:off x="1541374" y="6147124"/>
            <a:ext cx="118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Sofía</a:t>
            </a:r>
          </a:p>
        </p:txBody>
      </p:sp>
      <p:pic>
        <p:nvPicPr>
          <p:cNvPr id="2" name="Google Shape;282;p13" descr="Reading, Book, Symbol, Icon, Reader, Man">
            <a:extLst>
              <a:ext uri="{FF2B5EF4-FFF2-40B4-BE49-F238E27FC236}">
                <a16:creationId xmlns:a16="http://schemas.microsoft.com/office/drawing/2014/main" id="{247F40AC-1C2C-C732-C9A4-E54E13A5D28A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009347" y="75141"/>
            <a:ext cx="782801" cy="7828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D24873-65FC-C6AF-4FB4-566E9E70BA34}"/>
              </a:ext>
            </a:extLst>
          </p:cNvPr>
          <p:cNvSpPr/>
          <p:nvPr/>
        </p:nvSpPr>
        <p:spPr>
          <a:xfrm>
            <a:off x="10073574" y="891988"/>
            <a:ext cx="654345" cy="3843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6F91F341-A62E-30CC-78D5-ECC63C5920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535" y="-38160"/>
            <a:ext cx="914400" cy="914400"/>
          </a:xfrm>
          <a:prstGeom prst="rect">
            <a:avLst/>
          </a:prstGeom>
        </p:spPr>
      </p:pic>
      <p:sp>
        <p:nvSpPr>
          <p:cNvPr id="10" name="Speech Bubble: Rectangle with Corners Rounded 9">
            <a:hlinkClick r:id="" action="ppaction://noaction">
              <a:snd r:embed="rId11" name="Review_W3_10.1.wav"/>
            </a:hlinkClick>
            <a:extLst>
              <a:ext uri="{FF2B5EF4-FFF2-40B4-BE49-F238E27FC236}">
                <a16:creationId xmlns:a16="http://schemas.microsoft.com/office/drawing/2014/main" id="{6537A209-3898-5F88-753D-6D8D03FEAEBC}"/>
              </a:ext>
            </a:extLst>
          </p:cNvPr>
          <p:cNvSpPr/>
          <p:nvPr/>
        </p:nvSpPr>
        <p:spPr>
          <a:xfrm>
            <a:off x="1015575" y="102609"/>
            <a:ext cx="5080425" cy="468399"/>
          </a:xfrm>
          <a:prstGeom prst="wedgeRoundRectCallout">
            <a:avLst>
              <a:gd name="adj1" fmla="val -54952"/>
              <a:gd name="adj2" fmla="val 1836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 la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frase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¿Quién habla?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D67815-79A4-77EC-BEAA-D68A90D811E1}"/>
              </a:ext>
            </a:extLst>
          </p:cNvPr>
          <p:cNvGrpSpPr/>
          <p:nvPr/>
        </p:nvGrpSpPr>
        <p:grpSpPr>
          <a:xfrm>
            <a:off x="11087934" y="120535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C7F3C5-CDB1-99F2-3548-301252974C91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26" name="Picture 25" descr="Free speaker sound loud vector">
              <a:extLst>
                <a:ext uri="{FF2B5EF4-FFF2-40B4-BE49-F238E27FC236}">
                  <a16:creationId xmlns:a16="http://schemas.microsoft.com/office/drawing/2014/main" id="{9CD8632D-77AC-1823-7511-9927BF73B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7" name="Google Shape;222;p10">
            <a:extLst>
              <a:ext uri="{FF2B5EF4-FFF2-40B4-BE49-F238E27FC236}">
                <a16:creationId xmlns:a16="http://schemas.microsoft.com/office/drawing/2014/main" id="{D55F7467-3093-6A41-C9EC-009ECDBAEDAD}"/>
              </a:ext>
            </a:extLst>
          </p:cNvPr>
          <p:cNvSpPr txBox="1"/>
          <p:nvPr/>
        </p:nvSpPr>
        <p:spPr>
          <a:xfrm>
            <a:off x="10799844" y="873352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483EFB-98ED-FFE8-ABDC-98AFD9124087}"/>
              </a:ext>
            </a:extLst>
          </p:cNvPr>
          <p:cNvSpPr txBox="1"/>
          <p:nvPr/>
        </p:nvSpPr>
        <p:spPr>
          <a:xfrm>
            <a:off x="6191027" y="0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/5]</a:t>
            </a:r>
          </a:p>
        </p:txBody>
      </p:sp>
    </p:spTree>
    <p:extLst>
      <p:ext uri="{BB962C8B-B14F-4D97-AF65-F5344CB8AC3E}">
        <p14:creationId xmlns:p14="http://schemas.microsoft.com/office/powerpoint/2010/main" val="17780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3768F24-A5E4-44D7-B770-DBF7A91094DE}"/>
              </a:ext>
            </a:extLst>
          </p:cNvPr>
          <p:cNvSpPr/>
          <p:nvPr/>
        </p:nvSpPr>
        <p:spPr>
          <a:xfrm>
            <a:off x="3957180" y="1276350"/>
            <a:ext cx="4277639" cy="2424422"/>
          </a:xfrm>
          <a:prstGeom prst="wedgeEllipseCallout">
            <a:avLst>
              <a:gd name="adj1" fmla="val -2786"/>
              <a:gd name="adj2" fmla="val 68034"/>
            </a:avLst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????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4559F9-BA27-46F3-9262-ADEC667BFC71}"/>
              </a:ext>
            </a:extLst>
          </p:cNvPr>
          <p:cNvSpPr/>
          <p:nvPr/>
        </p:nvSpPr>
        <p:spPr>
          <a:xfrm>
            <a:off x="2951359" y="5461824"/>
            <a:ext cx="2282997" cy="55030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general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28BB1-C38B-4991-9673-624A94ED4815}"/>
              </a:ext>
            </a:extLst>
          </p:cNvPr>
          <p:cNvSpPr/>
          <p:nvPr/>
        </p:nvSpPr>
        <p:spPr>
          <a:xfrm>
            <a:off x="5726658" y="5488905"/>
            <a:ext cx="3124838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today | location </a:t>
            </a:r>
          </a:p>
        </p:txBody>
      </p:sp>
      <p:pic>
        <p:nvPicPr>
          <p:cNvPr id="19" name="Picture 2" descr="Check Mark, Checkbox, Check, Tick, Yes">
            <a:extLst>
              <a:ext uri="{FF2B5EF4-FFF2-40B4-BE49-F238E27FC236}">
                <a16:creationId xmlns:a16="http://schemas.microsoft.com/office/drawing/2014/main" id="{48D50923-3D2D-496D-A092-EE8D6D79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46" y="5281865"/>
            <a:ext cx="654345" cy="5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F0F261-4853-4B52-8B6A-E7B87B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8541" y="310002"/>
            <a:ext cx="433052" cy="272298"/>
          </a:xfrm>
        </p:spPr>
        <p:txBody>
          <a:bodyPr>
            <a:normAutofit/>
          </a:bodyPr>
          <a:lstStyle/>
          <a:p>
            <a:r>
              <a:rPr lang="en-GB" sz="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hlinkClick r:id="" action="ppaction://noaction">
              <a:snd r:embed="rId4" name="20-estamoscansados.wav"/>
            </a:hlinkClick>
            <a:extLst>
              <a:ext uri="{FF2B5EF4-FFF2-40B4-BE49-F238E27FC236}">
                <a16:creationId xmlns:a16="http://schemas.microsoft.com/office/drawing/2014/main" id="{3ECF78B3-4C59-4127-B8FE-56C7D49485FA}"/>
              </a:ext>
            </a:extLst>
          </p:cNvPr>
          <p:cNvSpPr/>
          <p:nvPr/>
        </p:nvSpPr>
        <p:spPr>
          <a:xfrm>
            <a:off x="218121" y="819283"/>
            <a:ext cx="579338" cy="508248"/>
          </a:xfrm>
          <a:prstGeom prst="rect">
            <a:avLst/>
          </a:prstGeom>
          <a:solidFill>
            <a:srgbClr val="85CFE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A0024D5B-D548-44C5-83D7-2001AD7E9B49}"/>
              </a:ext>
            </a:extLst>
          </p:cNvPr>
          <p:cNvSpPr/>
          <p:nvPr/>
        </p:nvSpPr>
        <p:spPr>
          <a:xfrm>
            <a:off x="3944117" y="1260602"/>
            <a:ext cx="4277639" cy="2424422"/>
          </a:xfrm>
          <a:prstGeom prst="wedgeEllipseCallout">
            <a:avLst>
              <a:gd name="adj1" fmla="val 59205"/>
              <a:gd name="adj2" fmla="val 59952"/>
            </a:avLst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Estamos </a:t>
            </a:r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cansad</a:t>
            </a:r>
            <a:r>
              <a:rPr lang="en-GB" sz="40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as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9C671-FBFF-4515-9BE8-32D0B198CB85}"/>
              </a:ext>
            </a:extLst>
          </p:cNvPr>
          <p:cNvSpPr txBox="1"/>
          <p:nvPr/>
        </p:nvSpPr>
        <p:spPr>
          <a:xfrm>
            <a:off x="318498" y="6125194"/>
            <a:ext cx="100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Santi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1A1589-132E-46F5-802B-B7ACB822412B}"/>
              </a:ext>
            </a:extLst>
          </p:cNvPr>
          <p:cNvSpPr txBox="1"/>
          <p:nvPr/>
        </p:nvSpPr>
        <p:spPr>
          <a:xfrm>
            <a:off x="1500954" y="6125194"/>
            <a:ext cx="118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Quique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25E64C-04CD-42F9-A4D2-8835946C0B81}"/>
              </a:ext>
            </a:extLst>
          </p:cNvPr>
          <p:cNvSpPr txBox="1"/>
          <p:nvPr/>
        </p:nvSpPr>
        <p:spPr>
          <a:xfrm>
            <a:off x="9310397" y="6148890"/>
            <a:ext cx="1380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D32156-6E92-460F-9EEC-AC8F60158AD3}"/>
              </a:ext>
            </a:extLst>
          </p:cNvPr>
          <p:cNvSpPr txBox="1"/>
          <p:nvPr/>
        </p:nvSpPr>
        <p:spPr>
          <a:xfrm>
            <a:off x="10591949" y="6147888"/>
            <a:ext cx="118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Sofía</a:t>
            </a:r>
          </a:p>
        </p:txBody>
      </p:sp>
      <p:pic>
        <p:nvPicPr>
          <p:cNvPr id="26" name="Picture 2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F378DDB-E470-4EDF-B309-F674ABDF3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49" y="3438497"/>
            <a:ext cx="1354844" cy="25736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4E4FDC-A2AB-4C8B-8741-EA3E23781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6630">
            <a:off x="9653665" y="4742672"/>
            <a:ext cx="1003501" cy="13926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19D927-9A73-4183-B12C-341E525F3E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372" t="583"/>
          <a:stretch/>
        </p:blipFill>
        <p:spPr>
          <a:xfrm>
            <a:off x="467668" y="4477628"/>
            <a:ext cx="925963" cy="1672844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245BB2-D41B-4F3E-A1BB-20F9FA69F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04" y="4086065"/>
            <a:ext cx="1245996" cy="2024743"/>
          </a:xfrm>
          <a:prstGeom prst="rect">
            <a:avLst/>
          </a:prstGeom>
        </p:spPr>
      </p:pic>
      <p:pic>
        <p:nvPicPr>
          <p:cNvPr id="2" name="Google Shape;282;p13" descr="Reading, Book, Symbol, Icon, Reader, Man">
            <a:extLst>
              <a:ext uri="{FF2B5EF4-FFF2-40B4-BE49-F238E27FC236}">
                <a16:creationId xmlns:a16="http://schemas.microsoft.com/office/drawing/2014/main" id="{1D691B91-D499-1467-F8DE-F4C69BA0214F}"/>
              </a:ext>
            </a:extLst>
          </p:cNvPr>
          <p:cNvPicPr preferRelativeResize="0"/>
          <p:nvPr/>
        </p:nvPicPr>
        <p:blipFill rotWithShape="1">
          <a:blip r:embed="rId9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009347" y="75141"/>
            <a:ext cx="782801" cy="7828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025078-904D-EA83-1030-DE55A2F5013D}"/>
              </a:ext>
            </a:extLst>
          </p:cNvPr>
          <p:cNvSpPr/>
          <p:nvPr/>
        </p:nvSpPr>
        <p:spPr>
          <a:xfrm>
            <a:off x="10073574" y="891988"/>
            <a:ext cx="654345" cy="3843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6" name="Graphic 5" descr="Teacher">
            <a:extLst>
              <a:ext uri="{FF2B5EF4-FFF2-40B4-BE49-F238E27FC236}">
                <a16:creationId xmlns:a16="http://schemas.microsoft.com/office/drawing/2014/main" id="{44A8CD0D-697A-CACE-F226-F04988FB9E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535" y="-38160"/>
            <a:ext cx="914400" cy="914400"/>
          </a:xfrm>
          <a:prstGeom prst="rect">
            <a:avLst/>
          </a:prstGeom>
        </p:spPr>
      </p:pic>
      <p:sp>
        <p:nvSpPr>
          <p:cNvPr id="10" name="Speech Bubble: Rectangle with Corners Rounded 9">
            <a:hlinkClick r:id="" action="ppaction://noaction">
              <a:snd r:embed="rId13" name="Review_W3_10.1.wav"/>
            </a:hlinkClick>
            <a:extLst>
              <a:ext uri="{FF2B5EF4-FFF2-40B4-BE49-F238E27FC236}">
                <a16:creationId xmlns:a16="http://schemas.microsoft.com/office/drawing/2014/main" id="{4E75D740-1E2C-23B6-BF78-A46D7E21ADC2}"/>
              </a:ext>
            </a:extLst>
          </p:cNvPr>
          <p:cNvSpPr/>
          <p:nvPr/>
        </p:nvSpPr>
        <p:spPr>
          <a:xfrm>
            <a:off x="1015575" y="102609"/>
            <a:ext cx="5080425" cy="468399"/>
          </a:xfrm>
          <a:prstGeom prst="wedgeRoundRectCallout">
            <a:avLst>
              <a:gd name="adj1" fmla="val -54952"/>
              <a:gd name="adj2" fmla="val 1836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 la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frase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¿Quién habla?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6F7D10-7917-7F9F-F08D-5C71A7776FED}"/>
              </a:ext>
            </a:extLst>
          </p:cNvPr>
          <p:cNvGrpSpPr/>
          <p:nvPr/>
        </p:nvGrpSpPr>
        <p:grpSpPr>
          <a:xfrm>
            <a:off x="11087934" y="120535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22B683-C84A-1E78-FCFA-9E8E37D453E2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20" name="Picture 19" descr="Free speaker sound loud vector">
              <a:extLst>
                <a:ext uri="{FF2B5EF4-FFF2-40B4-BE49-F238E27FC236}">
                  <a16:creationId xmlns:a16="http://schemas.microsoft.com/office/drawing/2014/main" id="{CD270DE2-572B-65ED-6EE7-23EAB97D3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9" name="Google Shape;222;p10">
            <a:extLst>
              <a:ext uri="{FF2B5EF4-FFF2-40B4-BE49-F238E27FC236}">
                <a16:creationId xmlns:a16="http://schemas.microsoft.com/office/drawing/2014/main" id="{1FFCCEE1-59FB-94D8-C17E-FF05F38997F2}"/>
              </a:ext>
            </a:extLst>
          </p:cNvPr>
          <p:cNvSpPr txBox="1"/>
          <p:nvPr/>
        </p:nvSpPr>
        <p:spPr>
          <a:xfrm>
            <a:off x="10799844" y="873352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872A49-8B46-8809-9A10-E39746AF7BF7}"/>
              </a:ext>
            </a:extLst>
          </p:cNvPr>
          <p:cNvSpPr txBox="1"/>
          <p:nvPr/>
        </p:nvSpPr>
        <p:spPr>
          <a:xfrm>
            <a:off x="6191027" y="0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/5]</a:t>
            </a:r>
          </a:p>
        </p:txBody>
      </p:sp>
    </p:spTree>
    <p:extLst>
      <p:ext uri="{BB962C8B-B14F-4D97-AF65-F5344CB8AC3E}">
        <p14:creationId xmlns:p14="http://schemas.microsoft.com/office/powerpoint/2010/main" val="242388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3768F24-A5E4-44D7-B770-DBF7A91094DE}"/>
              </a:ext>
            </a:extLst>
          </p:cNvPr>
          <p:cNvSpPr/>
          <p:nvPr/>
        </p:nvSpPr>
        <p:spPr>
          <a:xfrm>
            <a:off x="3957180" y="1276350"/>
            <a:ext cx="4277639" cy="2424422"/>
          </a:xfrm>
          <a:prstGeom prst="wedgeEllipseCallout">
            <a:avLst>
              <a:gd name="adj1" fmla="val -2786"/>
              <a:gd name="adj2" fmla="val 68034"/>
            </a:avLst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????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4559F9-BA27-46F3-9262-ADEC667BFC71}"/>
              </a:ext>
            </a:extLst>
          </p:cNvPr>
          <p:cNvSpPr/>
          <p:nvPr/>
        </p:nvSpPr>
        <p:spPr>
          <a:xfrm>
            <a:off x="2951359" y="5461824"/>
            <a:ext cx="2282997" cy="55030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general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28BB1-C38B-4991-9673-624A94ED4815}"/>
              </a:ext>
            </a:extLst>
          </p:cNvPr>
          <p:cNvSpPr/>
          <p:nvPr/>
        </p:nvSpPr>
        <p:spPr>
          <a:xfrm>
            <a:off x="5726658" y="5488905"/>
            <a:ext cx="3124838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today | location </a:t>
            </a:r>
          </a:p>
        </p:txBody>
      </p:sp>
      <p:pic>
        <p:nvPicPr>
          <p:cNvPr id="19" name="Picture 2" descr="Check Mark, Checkbox, Check, Tick, Yes">
            <a:extLst>
              <a:ext uri="{FF2B5EF4-FFF2-40B4-BE49-F238E27FC236}">
                <a16:creationId xmlns:a16="http://schemas.microsoft.com/office/drawing/2014/main" id="{48D50923-3D2D-496D-A092-EE8D6D79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08" y="5315600"/>
            <a:ext cx="654345" cy="5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F0F261-4853-4B52-8B6A-E7B87B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225" y="535944"/>
            <a:ext cx="1356360" cy="283339"/>
          </a:xfrm>
        </p:spPr>
        <p:txBody>
          <a:bodyPr>
            <a:noAutofit/>
          </a:bodyPr>
          <a:lstStyle/>
          <a:p>
            <a:r>
              <a:rPr lang="en-GB" sz="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hlinkClick r:id="" action="ppaction://noaction">
              <a:snd r:embed="rId4" name="21_somosdivertidos.wav"/>
            </a:hlinkClick>
            <a:extLst>
              <a:ext uri="{FF2B5EF4-FFF2-40B4-BE49-F238E27FC236}">
                <a16:creationId xmlns:a16="http://schemas.microsoft.com/office/drawing/2014/main" id="{3ECF78B3-4C59-4127-B8FE-56C7D49485FA}"/>
              </a:ext>
            </a:extLst>
          </p:cNvPr>
          <p:cNvSpPr/>
          <p:nvPr/>
        </p:nvSpPr>
        <p:spPr>
          <a:xfrm>
            <a:off x="218121" y="819283"/>
            <a:ext cx="579338" cy="508248"/>
          </a:xfrm>
          <a:prstGeom prst="rect">
            <a:avLst/>
          </a:prstGeom>
          <a:solidFill>
            <a:srgbClr val="85CFE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A0024D5B-D548-44C5-83D7-2001AD7E9B49}"/>
              </a:ext>
            </a:extLst>
          </p:cNvPr>
          <p:cNvSpPr/>
          <p:nvPr/>
        </p:nvSpPr>
        <p:spPr>
          <a:xfrm>
            <a:off x="3944117" y="1260602"/>
            <a:ext cx="4277639" cy="2424422"/>
          </a:xfrm>
          <a:prstGeom prst="wedgeEllipseCallout">
            <a:avLst>
              <a:gd name="adj1" fmla="val -66304"/>
              <a:gd name="adj2" fmla="val 62646"/>
            </a:avLst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Somos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divertid</a:t>
            </a:r>
            <a:r>
              <a:rPr lang="en-GB" sz="40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os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9C671-FBFF-4515-9BE8-32D0B198CB85}"/>
              </a:ext>
            </a:extLst>
          </p:cNvPr>
          <p:cNvSpPr txBox="1"/>
          <p:nvPr/>
        </p:nvSpPr>
        <p:spPr>
          <a:xfrm>
            <a:off x="318498" y="6125194"/>
            <a:ext cx="100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Santi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1A1589-132E-46F5-802B-B7ACB822412B}"/>
              </a:ext>
            </a:extLst>
          </p:cNvPr>
          <p:cNvSpPr txBox="1"/>
          <p:nvPr/>
        </p:nvSpPr>
        <p:spPr>
          <a:xfrm>
            <a:off x="1500954" y="6125194"/>
            <a:ext cx="118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Pancho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25E64C-04CD-42F9-A4D2-8835946C0B81}"/>
              </a:ext>
            </a:extLst>
          </p:cNvPr>
          <p:cNvSpPr txBox="1"/>
          <p:nvPr/>
        </p:nvSpPr>
        <p:spPr>
          <a:xfrm>
            <a:off x="9310397" y="6148890"/>
            <a:ext cx="1380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D32156-6E92-460F-9EEC-AC8F60158AD3}"/>
              </a:ext>
            </a:extLst>
          </p:cNvPr>
          <p:cNvSpPr txBox="1"/>
          <p:nvPr/>
        </p:nvSpPr>
        <p:spPr>
          <a:xfrm>
            <a:off x="10591949" y="6147888"/>
            <a:ext cx="118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Irene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34E4FDC-A2AB-4C8B-8741-EA3E23781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6630">
            <a:off x="9653665" y="4742672"/>
            <a:ext cx="1003501" cy="13926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19D927-9A73-4183-B12C-341E525F3E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372" t="583"/>
          <a:stretch/>
        </p:blipFill>
        <p:spPr>
          <a:xfrm>
            <a:off x="467668" y="4477628"/>
            <a:ext cx="925963" cy="16728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E805181-D22A-4BE9-B449-1F5CD935B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10" y="5086294"/>
            <a:ext cx="710632" cy="986191"/>
          </a:xfrm>
          <a:prstGeom prst="rect">
            <a:avLst/>
          </a:prstGeom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D570A8D-55FB-4E68-BD1E-E1FA10CF1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63" y="5314050"/>
            <a:ext cx="1417602" cy="749779"/>
          </a:xfrm>
          <a:prstGeom prst="rect">
            <a:avLst/>
          </a:prstGeom>
        </p:spPr>
      </p:pic>
      <p:pic>
        <p:nvPicPr>
          <p:cNvPr id="2" name="Google Shape;282;p13" descr="Reading, Book, Symbol, Icon, Reader, Man">
            <a:extLst>
              <a:ext uri="{FF2B5EF4-FFF2-40B4-BE49-F238E27FC236}">
                <a16:creationId xmlns:a16="http://schemas.microsoft.com/office/drawing/2014/main" id="{4217F24D-66D6-1179-A2D5-156537DA81AD}"/>
              </a:ext>
            </a:extLst>
          </p:cNvPr>
          <p:cNvPicPr preferRelativeResize="0"/>
          <p:nvPr/>
        </p:nvPicPr>
        <p:blipFill rotWithShape="1">
          <a:blip r:embed="rId9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009347" y="75141"/>
            <a:ext cx="782801" cy="7828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4E27D2-1072-42DA-7892-F526F0F307BB}"/>
              </a:ext>
            </a:extLst>
          </p:cNvPr>
          <p:cNvSpPr/>
          <p:nvPr/>
        </p:nvSpPr>
        <p:spPr>
          <a:xfrm>
            <a:off x="10073574" y="891988"/>
            <a:ext cx="654345" cy="3843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6" name="Graphic 5" descr="Teacher">
            <a:extLst>
              <a:ext uri="{FF2B5EF4-FFF2-40B4-BE49-F238E27FC236}">
                <a16:creationId xmlns:a16="http://schemas.microsoft.com/office/drawing/2014/main" id="{C01A444C-E461-53AE-CA5E-7A90CB56D8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535" y="-38160"/>
            <a:ext cx="914400" cy="914400"/>
          </a:xfrm>
          <a:prstGeom prst="rect">
            <a:avLst/>
          </a:prstGeom>
        </p:spPr>
      </p:pic>
      <p:sp>
        <p:nvSpPr>
          <p:cNvPr id="10" name="Speech Bubble: Rectangle with Corners Rounded 9">
            <a:hlinkClick r:id="" action="ppaction://noaction">
              <a:snd r:embed="rId13" name="Review_W3_10.1.wav"/>
            </a:hlinkClick>
            <a:extLst>
              <a:ext uri="{FF2B5EF4-FFF2-40B4-BE49-F238E27FC236}">
                <a16:creationId xmlns:a16="http://schemas.microsoft.com/office/drawing/2014/main" id="{8FB8ABCA-932C-8AA9-4861-7EDB16CD2509}"/>
              </a:ext>
            </a:extLst>
          </p:cNvPr>
          <p:cNvSpPr/>
          <p:nvPr/>
        </p:nvSpPr>
        <p:spPr>
          <a:xfrm>
            <a:off x="1015575" y="102609"/>
            <a:ext cx="5080425" cy="468399"/>
          </a:xfrm>
          <a:prstGeom prst="wedgeRoundRectCallout">
            <a:avLst>
              <a:gd name="adj1" fmla="val -54952"/>
              <a:gd name="adj2" fmla="val 1836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 la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frase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¿Quién habla?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E5176D-1407-5F80-42CE-B5AE52897575}"/>
              </a:ext>
            </a:extLst>
          </p:cNvPr>
          <p:cNvGrpSpPr/>
          <p:nvPr/>
        </p:nvGrpSpPr>
        <p:grpSpPr>
          <a:xfrm>
            <a:off x="11087934" y="120535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9E63B9-FE16-738A-D62C-B7B4BDE05C2B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20" name="Picture 19" descr="Free speaker sound loud vector">
              <a:extLst>
                <a:ext uri="{FF2B5EF4-FFF2-40B4-BE49-F238E27FC236}">
                  <a16:creationId xmlns:a16="http://schemas.microsoft.com/office/drawing/2014/main" id="{61E06F3A-32E6-92A3-773A-B73E2A001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6" name="Google Shape;222;p10">
            <a:extLst>
              <a:ext uri="{FF2B5EF4-FFF2-40B4-BE49-F238E27FC236}">
                <a16:creationId xmlns:a16="http://schemas.microsoft.com/office/drawing/2014/main" id="{FFB51C69-5B91-2A73-0ABE-52064956773F}"/>
              </a:ext>
            </a:extLst>
          </p:cNvPr>
          <p:cNvSpPr txBox="1"/>
          <p:nvPr/>
        </p:nvSpPr>
        <p:spPr>
          <a:xfrm>
            <a:off x="10799844" y="873352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9F7C20-D385-9068-1BB7-1B4650A86CE1}"/>
              </a:ext>
            </a:extLst>
          </p:cNvPr>
          <p:cNvSpPr txBox="1"/>
          <p:nvPr/>
        </p:nvSpPr>
        <p:spPr>
          <a:xfrm>
            <a:off x="6191027" y="0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/5]</a:t>
            </a:r>
          </a:p>
        </p:txBody>
      </p:sp>
    </p:spTree>
    <p:extLst>
      <p:ext uri="{BB962C8B-B14F-4D97-AF65-F5344CB8AC3E}">
        <p14:creationId xmlns:p14="http://schemas.microsoft.com/office/powerpoint/2010/main" val="27713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17DB2-B8F3-4B68-9570-FAF57A009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641" y="3698864"/>
            <a:ext cx="2547537" cy="2424422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3768F24-A5E4-44D7-B770-DBF7A91094DE}"/>
              </a:ext>
            </a:extLst>
          </p:cNvPr>
          <p:cNvSpPr/>
          <p:nvPr/>
        </p:nvSpPr>
        <p:spPr>
          <a:xfrm>
            <a:off x="3957180" y="1276350"/>
            <a:ext cx="4277639" cy="2424422"/>
          </a:xfrm>
          <a:prstGeom prst="wedgeEllipseCallout">
            <a:avLst>
              <a:gd name="adj1" fmla="val -2786"/>
              <a:gd name="adj2" fmla="val 68034"/>
            </a:avLst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????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4559F9-BA27-46F3-9262-ADEC667BFC71}"/>
              </a:ext>
            </a:extLst>
          </p:cNvPr>
          <p:cNvSpPr/>
          <p:nvPr/>
        </p:nvSpPr>
        <p:spPr>
          <a:xfrm>
            <a:off x="2951359" y="5461824"/>
            <a:ext cx="2282997" cy="55030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general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28BB1-C38B-4991-9673-624A94ED4815}"/>
              </a:ext>
            </a:extLst>
          </p:cNvPr>
          <p:cNvSpPr/>
          <p:nvPr/>
        </p:nvSpPr>
        <p:spPr>
          <a:xfrm>
            <a:off x="5726658" y="5488905"/>
            <a:ext cx="3124838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today | location </a:t>
            </a:r>
          </a:p>
        </p:txBody>
      </p:sp>
      <p:pic>
        <p:nvPicPr>
          <p:cNvPr id="19" name="Picture 2" descr="Check Mark, Checkbox, Check, Tick, Yes">
            <a:extLst>
              <a:ext uri="{FF2B5EF4-FFF2-40B4-BE49-F238E27FC236}">
                <a16:creationId xmlns:a16="http://schemas.microsoft.com/office/drawing/2014/main" id="{48D50923-3D2D-496D-A092-EE8D6D79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40" y="5277922"/>
            <a:ext cx="654345" cy="5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F0F261-4853-4B52-8B6A-E7B87B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9998" y="192934"/>
            <a:ext cx="678180" cy="283339"/>
          </a:xfrm>
        </p:spPr>
        <p:txBody>
          <a:bodyPr>
            <a:noAutofit/>
          </a:bodyPr>
          <a:lstStyle/>
          <a:p>
            <a:r>
              <a:rPr lang="en-GB" sz="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A6F9B5-E3D0-482F-9ED2-FD793FA1D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11" y="3586559"/>
            <a:ext cx="2166719" cy="2537871"/>
          </a:xfrm>
          <a:prstGeom prst="rect">
            <a:avLst/>
          </a:prstGeom>
        </p:spPr>
      </p:pic>
      <p:sp>
        <p:nvSpPr>
          <p:cNvPr id="21" name="Rectangle 20">
            <a:hlinkClick r:id="" action="ppaction://noaction">
              <a:snd r:embed="rId6" name="22_somosrapidos.wav"/>
            </a:hlinkClick>
            <a:extLst>
              <a:ext uri="{FF2B5EF4-FFF2-40B4-BE49-F238E27FC236}">
                <a16:creationId xmlns:a16="http://schemas.microsoft.com/office/drawing/2014/main" id="{3ECF78B3-4C59-4127-B8FE-56C7D49485FA}"/>
              </a:ext>
            </a:extLst>
          </p:cNvPr>
          <p:cNvSpPr/>
          <p:nvPr/>
        </p:nvSpPr>
        <p:spPr>
          <a:xfrm>
            <a:off x="218121" y="819283"/>
            <a:ext cx="579338" cy="508248"/>
          </a:xfrm>
          <a:prstGeom prst="rect">
            <a:avLst/>
          </a:prstGeom>
          <a:solidFill>
            <a:srgbClr val="85CFE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A0024D5B-D548-44C5-83D7-2001AD7E9B49}"/>
              </a:ext>
            </a:extLst>
          </p:cNvPr>
          <p:cNvSpPr/>
          <p:nvPr/>
        </p:nvSpPr>
        <p:spPr>
          <a:xfrm>
            <a:off x="3957179" y="1280293"/>
            <a:ext cx="4277639" cy="2424422"/>
          </a:xfrm>
          <a:prstGeom prst="wedgeEllipseCallout">
            <a:avLst>
              <a:gd name="adj1" fmla="val -72717"/>
              <a:gd name="adj2" fmla="val 55103"/>
            </a:avLst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Somos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</a:t>
            </a:r>
            <a:r>
              <a:rPr lang="en-GB" sz="40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as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9C671-FBFF-4515-9BE8-32D0B198CB85}"/>
              </a:ext>
            </a:extLst>
          </p:cNvPr>
          <p:cNvSpPr txBox="1"/>
          <p:nvPr/>
        </p:nvSpPr>
        <p:spPr>
          <a:xfrm>
            <a:off x="9423266" y="6123286"/>
            <a:ext cx="100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Rubén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1A1589-132E-46F5-802B-B7ACB822412B}"/>
              </a:ext>
            </a:extLst>
          </p:cNvPr>
          <p:cNvSpPr txBox="1"/>
          <p:nvPr/>
        </p:nvSpPr>
        <p:spPr>
          <a:xfrm>
            <a:off x="10605722" y="6123286"/>
            <a:ext cx="118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Quique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25E64C-04CD-42F9-A4D2-8835946C0B81}"/>
              </a:ext>
            </a:extLst>
          </p:cNvPr>
          <p:cNvSpPr txBox="1"/>
          <p:nvPr/>
        </p:nvSpPr>
        <p:spPr>
          <a:xfrm>
            <a:off x="375601" y="6123286"/>
            <a:ext cx="118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Ángela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D32156-6E92-460F-9EEC-AC8F60158AD3}"/>
              </a:ext>
            </a:extLst>
          </p:cNvPr>
          <p:cNvSpPr txBox="1"/>
          <p:nvPr/>
        </p:nvSpPr>
        <p:spPr>
          <a:xfrm>
            <a:off x="1541374" y="6147124"/>
            <a:ext cx="118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Sofía</a:t>
            </a:r>
          </a:p>
        </p:txBody>
      </p:sp>
      <p:pic>
        <p:nvPicPr>
          <p:cNvPr id="2" name="Google Shape;282;p13" descr="Reading, Book, Symbol, Icon, Reader, Man">
            <a:extLst>
              <a:ext uri="{FF2B5EF4-FFF2-40B4-BE49-F238E27FC236}">
                <a16:creationId xmlns:a16="http://schemas.microsoft.com/office/drawing/2014/main" id="{ABD3B551-1E87-DB24-4406-6C5A3C80371D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009347" y="75141"/>
            <a:ext cx="782801" cy="7828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58A29A-7300-7A03-0E90-2355CB78AF4C}"/>
              </a:ext>
            </a:extLst>
          </p:cNvPr>
          <p:cNvSpPr/>
          <p:nvPr/>
        </p:nvSpPr>
        <p:spPr>
          <a:xfrm>
            <a:off x="10073574" y="891988"/>
            <a:ext cx="654345" cy="3843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5A503560-AA24-4331-8262-EC9B5EF0F2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535" y="-38160"/>
            <a:ext cx="914400" cy="914400"/>
          </a:xfrm>
          <a:prstGeom prst="rect">
            <a:avLst/>
          </a:prstGeom>
        </p:spPr>
      </p:pic>
      <p:sp>
        <p:nvSpPr>
          <p:cNvPr id="10" name="Speech Bubble: Rectangle with Corners Rounded 9">
            <a:hlinkClick r:id="" action="ppaction://noaction">
              <a:snd r:embed="rId11" name="Review_W3_10.1.wav"/>
            </a:hlinkClick>
            <a:extLst>
              <a:ext uri="{FF2B5EF4-FFF2-40B4-BE49-F238E27FC236}">
                <a16:creationId xmlns:a16="http://schemas.microsoft.com/office/drawing/2014/main" id="{FF891BCA-053A-2491-3BB8-39D4EA10E054}"/>
              </a:ext>
            </a:extLst>
          </p:cNvPr>
          <p:cNvSpPr/>
          <p:nvPr/>
        </p:nvSpPr>
        <p:spPr>
          <a:xfrm>
            <a:off x="1015575" y="102609"/>
            <a:ext cx="5080425" cy="468399"/>
          </a:xfrm>
          <a:prstGeom prst="wedgeRoundRectCallout">
            <a:avLst>
              <a:gd name="adj1" fmla="val -54952"/>
              <a:gd name="adj2" fmla="val 1836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 la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frase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¿Quién habla?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2B1E6A-3C13-93E0-8625-177C688616F0}"/>
              </a:ext>
            </a:extLst>
          </p:cNvPr>
          <p:cNvGrpSpPr/>
          <p:nvPr/>
        </p:nvGrpSpPr>
        <p:grpSpPr>
          <a:xfrm>
            <a:off x="11087934" y="120535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6EBA66-DDA5-B5F1-ABFA-98B0FE9D48D6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26" name="Picture 25" descr="Free speaker sound loud vector">
              <a:extLst>
                <a:ext uri="{FF2B5EF4-FFF2-40B4-BE49-F238E27FC236}">
                  <a16:creationId xmlns:a16="http://schemas.microsoft.com/office/drawing/2014/main" id="{0E532A70-BD40-AC50-9E86-695EA91AD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7" name="Google Shape;222;p10">
            <a:extLst>
              <a:ext uri="{FF2B5EF4-FFF2-40B4-BE49-F238E27FC236}">
                <a16:creationId xmlns:a16="http://schemas.microsoft.com/office/drawing/2014/main" id="{88C88E03-B4F2-56E1-D3F1-4137693023FC}"/>
              </a:ext>
            </a:extLst>
          </p:cNvPr>
          <p:cNvSpPr txBox="1"/>
          <p:nvPr/>
        </p:nvSpPr>
        <p:spPr>
          <a:xfrm>
            <a:off x="10799844" y="873352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160E04-F547-FCC1-0DF4-2CDA068F85B1}"/>
              </a:ext>
            </a:extLst>
          </p:cNvPr>
          <p:cNvSpPr txBox="1"/>
          <p:nvPr/>
        </p:nvSpPr>
        <p:spPr>
          <a:xfrm>
            <a:off x="6191027" y="0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/5]</a:t>
            </a:r>
          </a:p>
        </p:txBody>
      </p:sp>
    </p:spTree>
    <p:extLst>
      <p:ext uri="{BB962C8B-B14F-4D97-AF65-F5344CB8AC3E}">
        <p14:creationId xmlns:p14="http://schemas.microsoft.com/office/powerpoint/2010/main" val="12568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21" descr="background rectangle">
            <a:extLst>
              <a:ext uri="{FF2B5EF4-FFF2-40B4-BE49-F238E27FC236}">
                <a16:creationId xmlns:a16="http://schemas.microsoft.com/office/drawing/2014/main" id="{6ADDCC5E-D66B-4BFB-8CC7-7FF7A6326B2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09433CD3-426E-4B6A-9485-2B7DBF7E511F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0" y="4923319"/>
            <a:ext cx="435098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To be [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trait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r>
              <a:rPr lang="es-ES" sz="28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somos vs. estamos</a:t>
            </a:r>
            <a:r>
              <a:rPr lang="es-ES" sz="28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s-ES" sz="2800" dirty="0">
              <a:solidFill>
                <a:schemeClr val="bg2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s-ES" sz="28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SSC: </a:t>
            </a:r>
            <a:r>
              <a:rPr lang="es-ES" sz="2800" b="1" i="0" u="none" strike="noStrike" cap="none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consonant-vowel</a:t>
            </a:r>
            <a:r>
              <a:rPr lang="es-ES" sz="28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800" b="1" i="0" u="none" strike="noStrike" cap="none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syllables</a:t>
            </a:r>
            <a:r>
              <a:rPr lang="es-ES" sz="28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s-ES" sz="28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en-GB" sz="44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7169847" y="4738830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E7628-ACB2-596A-F3DB-58DABA6B8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852" y="4800973"/>
            <a:ext cx="1823353" cy="2135688"/>
          </a:xfrm>
          <a:prstGeom prst="rect">
            <a:avLst/>
          </a:prstGeom>
        </p:spPr>
      </p:pic>
      <p:pic>
        <p:nvPicPr>
          <p:cNvPr id="5" name="Picture 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6B4978A-C04B-018B-1BB0-F1B9249F8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312" y="5042159"/>
            <a:ext cx="1117440" cy="1815841"/>
          </a:xfrm>
          <a:prstGeom prst="rect">
            <a:avLst/>
          </a:prstGeom>
        </p:spPr>
      </p:pic>
      <p:pic>
        <p:nvPicPr>
          <p:cNvPr id="6" name="Picture 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80F6D803-AFF0-9BF6-8CB6-345B28DCE8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96"/>
          <a:stretch/>
        </p:blipFill>
        <p:spPr>
          <a:xfrm>
            <a:off x="6908520" y="4855249"/>
            <a:ext cx="1075558" cy="20027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4FC340C-9E8A-FF6D-FD23-5A19F761DCD4}"/>
              </a:ext>
            </a:extLst>
          </p:cNvPr>
          <p:cNvGrpSpPr/>
          <p:nvPr/>
        </p:nvGrpSpPr>
        <p:grpSpPr>
          <a:xfrm flipH="1">
            <a:off x="1819550" y="2383549"/>
            <a:ext cx="2876482" cy="1687920"/>
            <a:chOff x="1190640" y="1544058"/>
            <a:chExt cx="2109060" cy="1372022"/>
          </a:xfrm>
        </p:grpSpPr>
        <p:pic>
          <p:nvPicPr>
            <p:cNvPr id="10" name="Picture 9" descr="Free Bubble Speech vector and picture">
              <a:extLst>
                <a:ext uri="{FF2B5EF4-FFF2-40B4-BE49-F238E27FC236}">
                  <a16:creationId xmlns:a16="http://schemas.microsoft.com/office/drawing/2014/main" id="{989EE3D7-CAFD-29B5-DF70-71A2D2E8A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846" y="1544058"/>
              <a:ext cx="1934560" cy="1372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615EABD4-2287-5125-592A-26629700EDBF}"/>
                </a:ext>
              </a:extLst>
            </p:cNvPr>
            <p:cNvSpPr txBox="1"/>
            <p:nvPr/>
          </p:nvSpPr>
          <p:spPr>
            <a:xfrm>
              <a:off x="1190640" y="1600362"/>
              <a:ext cx="2109060" cy="1075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4000" b="1" dirty="0">
                  <a:ln w="6350" cmpd="sng">
                    <a:solidFill>
                      <a:srgbClr val="002060"/>
                    </a:solidFill>
                    <a:prstDash val="solid"/>
                  </a:ln>
                  <a:solidFill>
                    <a:srgbClr val="86CFE2"/>
                  </a:solidFill>
                  <a:effectLst/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¿Cómo </a:t>
              </a:r>
              <a:r>
                <a:rPr lang="en-GB" sz="4000" b="1" dirty="0" err="1">
                  <a:ln w="6350" cmpd="sng">
                    <a:solidFill>
                      <a:srgbClr val="002060"/>
                    </a:solidFill>
                    <a:prstDash val="solid"/>
                  </a:ln>
                  <a:solidFill>
                    <a:srgbClr val="86CFE2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somos</a:t>
              </a:r>
              <a:r>
                <a:rPr lang="en-GB" sz="4000" b="1" dirty="0">
                  <a:ln w="6350" cmpd="sng">
                    <a:solidFill>
                      <a:srgbClr val="002060"/>
                    </a:solidFill>
                    <a:prstDash val="solid"/>
                  </a:ln>
                  <a:solidFill>
                    <a:srgbClr val="86CFE2"/>
                  </a:solidFill>
                  <a:effectLst/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?</a:t>
              </a:r>
            </a:p>
          </p:txBody>
        </p:sp>
      </p:grpSp>
      <p:pic>
        <p:nvPicPr>
          <p:cNvPr id="12" name="Picture 11" descr="Free Bubble Speech vector and picture">
            <a:extLst>
              <a:ext uri="{FF2B5EF4-FFF2-40B4-BE49-F238E27FC236}">
                <a16:creationId xmlns:a16="http://schemas.microsoft.com/office/drawing/2014/main" id="{60EA7922-038D-4531-86C6-351DA53D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563" y="3652105"/>
            <a:ext cx="2450768" cy="144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8F9463-067B-2049-0CFD-61F3626B5735}"/>
              </a:ext>
            </a:extLst>
          </p:cNvPr>
          <p:cNvSpPr txBox="1"/>
          <p:nvPr/>
        </p:nvSpPr>
        <p:spPr>
          <a:xfrm>
            <a:off x="134927" y="2531735"/>
            <a:ext cx="1713763" cy="1015663"/>
          </a:xfrm>
          <a:prstGeom prst="rect">
            <a:avLst/>
          </a:prstGeom>
          <a:solidFill>
            <a:srgbClr val="FFC9DF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today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Modern Love" panose="04090805081005020601" pitchFamily="82" charset="0"/>
              </a:rPr>
              <a:t>vs.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general</a:t>
            </a: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022830A1-9BFD-98E6-D7D9-007E487ED661}"/>
              </a:ext>
            </a:extLst>
          </p:cNvPr>
          <p:cNvSpPr txBox="1"/>
          <p:nvPr/>
        </p:nvSpPr>
        <p:spPr>
          <a:xfrm flipH="1">
            <a:off x="316118" y="3592460"/>
            <a:ext cx="2876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4000" b="1" dirty="0">
                <a:ln w="6350" cmpd="sng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¿Cómo </a:t>
            </a:r>
            <a:r>
              <a:rPr lang="en-GB" sz="4000" b="1" dirty="0" err="1">
                <a:ln w="6350" cmpd="sng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estamos</a:t>
            </a:r>
            <a:r>
              <a:rPr lang="en-GB" sz="4000" b="1" dirty="0">
                <a:ln w="6350" cmpd="sng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8;p6">
            <a:extLst>
              <a:ext uri="{FF2B5EF4-FFF2-40B4-BE49-F238E27FC236}">
                <a16:creationId xmlns:a16="http://schemas.microsoft.com/office/drawing/2014/main" id="{D374C73D-1A03-46CD-8CA9-6BAEA4A7EB4C}"/>
              </a:ext>
            </a:extLst>
          </p:cNvPr>
          <p:cNvSpPr txBox="1"/>
          <p:nvPr/>
        </p:nvSpPr>
        <p:spPr>
          <a:xfrm>
            <a:off x="305268" y="39348"/>
            <a:ext cx="1483191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kumimoji="0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9;p6">
            <a:extLst>
              <a:ext uri="{FF2B5EF4-FFF2-40B4-BE49-F238E27FC236}">
                <a16:creationId xmlns:a16="http://schemas.microsoft.com/office/drawing/2014/main" id="{6608C77A-6A33-43AE-BCF8-1D9EE5A7A519}"/>
              </a:ext>
            </a:extLst>
          </p:cNvPr>
          <p:cNvSpPr txBox="1"/>
          <p:nvPr/>
        </p:nvSpPr>
        <p:spPr>
          <a:xfrm>
            <a:off x="1659154" y="142380"/>
            <a:ext cx="45720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7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n-GB" sz="7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7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0;p6">
            <a:extLst>
              <a:ext uri="{FF2B5EF4-FFF2-40B4-BE49-F238E27FC236}">
                <a16:creationId xmlns:a16="http://schemas.microsoft.com/office/drawing/2014/main" id="{9CAF0FB3-7B46-42F7-95E5-9F91AE33D71C}"/>
              </a:ext>
            </a:extLst>
          </p:cNvPr>
          <p:cNvSpPr txBox="1"/>
          <p:nvPr/>
        </p:nvSpPr>
        <p:spPr>
          <a:xfrm>
            <a:off x="303754" y="1323043"/>
            <a:ext cx="13554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kumimoji="0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41;p6">
            <a:extLst>
              <a:ext uri="{FF2B5EF4-FFF2-40B4-BE49-F238E27FC236}">
                <a16:creationId xmlns:a16="http://schemas.microsoft.com/office/drawing/2014/main" id="{9031119B-87A4-4A40-A815-CB48F7A35CDF}"/>
              </a:ext>
            </a:extLst>
          </p:cNvPr>
          <p:cNvSpPr txBox="1"/>
          <p:nvPr/>
        </p:nvSpPr>
        <p:spPr>
          <a:xfrm>
            <a:off x="1599303" y="1426075"/>
            <a:ext cx="45720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sz="7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44;p6">
            <a:extLst>
              <a:ext uri="{FF2B5EF4-FFF2-40B4-BE49-F238E27FC236}">
                <a16:creationId xmlns:a16="http://schemas.microsoft.com/office/drawing/2014/main" id="{E0B0F231-DCFD-4B41-852B-BB0726A2D5F4}"/>
              </a:ext>
            </a:extLst>
          </p:cNvPr>
          <p:cNvSpPr txBox="1"/>
          <p:nvPr/>
        </p:nvSpPr>
        <p:spPr>
          <a:xfrm>
            <a:off x="245417" y="2745069"/>
            <a:ext cx="1353886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[u]</a:t>
            </a:r>
            <a:endParaRPr kumimoji="0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45;p6">
            <a:extLst>
              <a:ext uri="{FF2B5EF4-FFF2-40B4-BE49-F238E27FC236}">
                <a16:creationId xmlns:a16="http://schemas.microsoft.com/office/drawing/2014/main" id="{F404671A-73F2-4C39-847B-7B217E2FC390}"/>
              </a:ext>
            </a:extLst>
          </p:cNvPr>
          <p:cNvSpPr txBox="1"/>
          <p:nvPr/>
        </p:nvSpPr>
        <p:spPr>
          <a:xfrm>
            <a:off x="1599303" y="2774747"/>
            <a:ext cx="6983684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GB" sz="7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niverso</a:t>
            </a:r>
            <a:endParaRPr kumimoji="0" sz="7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8;p5">
            <a:extLst>
              <a:ext uri="{FF2B5EF4-FFF2-40B4-BE49-F238E27FC236}">
                <a16:creationId xmlns:a16="http://schemas.microsoft.com/office/drawing/2014/main" id="{293C6FB2-25FB-44BF-B831-4E7BC51EFDE2}"/>
              </a:ext>
            </a:extLst>
          </p:cNvPr>
          <p:cNvSpPr txBox="1"/>
          <p:nvPr/>
        </p:nvSpPr>
        <p:spPr>
          <a:xfrm>
            <a:off x="245417" y="4104386"/>
            <a:ext cx="1543042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[e]</a:t>
            </a:r>
            <a:endParaRPr kumimoji="0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9;p5">
            <a:extLst>
              <a:ext uri="{FF2B5EF4-FFF2-40B4-BE49-F238E27FC236}">
                <a16:creationId xmlns:a16="http://schemas.microsoft.com/office/drawing/2014/main" id="{AB321EE2-34B0-4D90-9FC1-D6CF7A112816}"/>
              </a:ext>
            </a:extLst>
          </p:cNvPr>
          <p:cNvSpPr txBox="1"/>
          <p:nvPr/>
        </p:nvSpPr>
        <p:spPr>
          <a:xfrm>
            <a:off x="1659154" y="4207418"/>
            <a:ext cx="6207516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kumimoji="0" lang="en-GB" sz="7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kumimoji="0" lang="en-GB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kumimoji="0" lang="en-GB" sz="7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fant</a:t>
            </a:r>
            <a:r>
              <a:rPr kumimoji="0" lang="en-GB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sz="7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0;p5">
            <a:extLst>
              <a:ext uri="{FF2B5EF4-FFF2-40B4-BE49-F238E27FC236}">
                <a16:creationId xmlns:a16="http://schemas.microsoft.com/office/drawing/2014/main" id="{965BB5B3-8B01-41E6-8BD1-0B6D7EACA5E2}"/>
              </a:ext>
            </a:extLst>
          </p:cNvPr>
          <p:cNvSpPr txBox="1"/>
          <p:nvPr/>
        </p:nvSpPr>
        <p:spPr>
          <a:xfrm>
            <a:off x="305268" y="5555112"/>
            <a:ext cx="1133567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[i]</a:t>
            </a:r>
            <a:endParaRPr kumimoji="0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31;p5">
            <a:extLst>
              <a:ext uri="{FF2B5EF4-FFF2-40B4-BE49-F238E27FC236}">
                <a16:creationId xmlns:a16="http://schemas.microsoft.com/office/drawing/2014/main" id="{61FB2A8C-0B4C-4A3F-8439-BD7E1AB918DB}"/>
              </a:ext>
            </a:extLst>
          </p:cNvPr>
          <p:cNvSpPr txBox="1"/>
          <p:nvPr/>
        </p:nvSpPr>
        <p:spPr>
          <a:xfrm>
            <a:off x="1659154" y="5672584"/>
            <a:ext cx="45720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dea</a:t>
            </a:r>
            <a:endParaRPr kumimoji="0" sz="7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132;p5">
            <a:extLst>
              <a:ext uri="{FF2B5EF4-FFF2-40B4-BE49-F238E27FC236}">
                <a16:creationId xmlns:a16="http://schemas.microsoft.com/office/drawing/2014/main" id="{135D664F-8F9D-4564-B845-A02689D321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2571" y="2774747"/>
            <a:ext cx="1279159" cy="133397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" name="Picture 2" descr="Elephant, Animal, Jungle, Savannah, Nature, Africa">
            <a:extLst>
              <a:ext uri="{FF2B5EF4-FFF2-40B4-BE49-F238E27FC236}">
                <a16:creationId xmlns:a16="http://schemas.microsoft.com/office/drawing/2014/main" id="{25DE37F8-DF2A-47F2-8F6D-E893E678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02" y="4819864"/>
            <a:ext cx="1768065" cy="1355705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Google Shape;109;p3">
            <a:extLst>
              <a:ext uri="{FF2B5EF4-FFF2-40B4-BE49-F238E27FC236}">
                <a16:creationId xmlns:a16="http://schemas.microsoft.com/office/drawing/2014/main" id="{A82E7833-259A-4E4A-AAA4-91F5102CC8B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6995" r="482" b="12550"/>
          <a:stretch/>
        </p:blipFill>
        <p:spPr>
          <a:xfrm>
            <a:off x="7698954" y="4521017"/>
            <a:ext cx="1768065" cy="17721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" name="Picture 2" descr="Light, Bulb, Box, Outside The Box, Think, Breakthrough">
            <a:extLst>
              <a:ext uri="{FF2B5EF4-FFF2-40B4-BE49-F238E27FC236}">
                <a16:creationId xmlns:a16="http://schemas.microsoft.com/office/drawing/2014/main" id="{55F28D9D-0A6E-4E64-BD15-2720C27F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11" y="2388083"/>
            <a:ext cx="1279159" cy="163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oogle Shape;118;p4">
            <a:extLst>
              <a:ext uri="{FF2B5EF4-FFF2-40B4-BE49-F238E27FC236}">
                <a16:creationId xmlns:a16="http://schemas.microsoft.com/office/drawing/2014/main" id="{A8373F13-81E1-4996-8A1D-57FDFC91878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85040" y="235447"/>
            <a:ext cx="1718790" cy="157155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5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7CC5-B065-47B2-A5AD-07843334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74" y="96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Syllables</a:t>
            </a:r>
            <a:endParaRPr lang="en-GB" sz="6000" dirty="0"/>
          </a:p>
        </p:txBody>
      </p:sp>
      <p:sp>
        <p:nvSpPr>
          <p:cNvPr id="3" name="Google Shape;206;p3">
            <a:extLst>
              <a:ext uri="{FF2B5EF4-FFF2-40B4-BE49-F238E27FC236}">
                <a16:creationId xmlns:a16="http://schemas.microsoft.com/office/drawing/2014/main" id="{0A95B3BD-5A25-4C24-A6F6-7D452399374F}"/>
              </a:ext>
            </a:extLst>
          </p:cNvPr>
          <p:cNvSpPr txBox="1"/>
          <p:nvPr/>
        </p:nvSpPr>
        <p:spPr>
          <a:xfrm>
            <a:off x="338874" y="1182651"/>
            <a:ext cx="1150517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 Spanish, syllables often come in consonant-vowel pairs. </a:t>
            </a:r>
            <a:endParaRPr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800" b="0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207;p3">
            <a:extLst>
              <a:ext uri="{FF2B5EF4-FFF2-40B4-BE49-F238E27FC236}">
                <a16:creationId xmlns:a16="http://schemas.microsoft.com/office/drawing/2014/main" id="{AD5E6841-0898-4A80-89A5-B285F884DC7B}"/>
              </a:ext>
            </a:extLst>
          </p:cNvPr>
          <p:cNvSpPr txBox="1"/>
          <p:nvPr/>
        </p:nvSpPr>
        <p:spPr>
          <a:xfrm>
            <a:off x="361309" y="1686888"/>
            <a:ext cx="115051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Each syllable in a word is pronounced fully.</a:t>
            </a:r>
            <a:endParaRPr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208;p3">
            <a:extLst>
              <a:ext uri="{FF2B5EF4-FFF2-40B4-BE49-F238E27FC236}">
                <a16:creationId xmlns:a16="http://schemas.microsoft.com/office/drawing/2014/main" id="{B13EEB71-AB1C-4A94-9225-A10744D5C3FC}"/>
              </a:ext>
            </a:extLst>
          </p:cNvPr>
          <p:cNvSpPr txBox="1"/>
          <p:nvPr/>
        </p:nvSpPr>
        <p:spPr>
          <a:xfrm>
            <a:off x="338874" y="2400337"/>
            <a:ext cx="115051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Escucha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:</a:t>
            </a:r>
            <a:endParaRPr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Google Shape;210;p3">
            <a:extLst>
              <a:ext uri="{FF2B5EF4-FFF2-40B4-BE49-F238E27FC236}">
                <a16:creationId xmlns:a16="http://schemas.microsoft.com/office/drawing/2014/main" id="{740B38C2-AB50-46F4-96B6-A178CEF7E8B6}"/>
              </a:ext>
            </a:extLst>
          </p:cNvPr>
          <p:cNvSpPr txBox="1"/>
          <p:nvPr/>
        </p:nvSpPr>
        <p:spPr>
          <a:xfrm>
            <a:off x="462449" y="2968221"/>
            <a:ext cx="25127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español</a:t>
            </a:r>
            <a:endParaRPr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Google Shape;211;p3">
            <a:extLst>
              <a:ext uri="{FF2B5EF4-FFF2-40B4-BE49-F238E27FC236}">
                <a16:creationId xmlns:a16="http://schemas.microsoft.com/office/drawing/2014/main" id="{C81A528A-C42D-4871-86CA-C83BD15EF201}"/>
              </a:ext>
            </a:extLst>
          </p:cNvPr>
          <p:cNvSpPr txBox="1"/>
          <p:nvPr/>
        </p:nvSpPr>
        <p:spPr>
          <a:xfrm>
            <a:off x="7174218" y="2933690"/>
            <a:ext cx="14322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inglés</a:t>
            </a:r>
            <a:endParaRPr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216;p3">
            <a:extLst>
              <a:ext uri="{FF2B5EF4-FFF2-40B4-BE49-F238E27FC236}">
                <a16:creationId xmlns:a16="http://schemas.microsoft.com/office/drawing/2014/main" id="{5C609270-9504-440B-B60A-B3766B5029B3}"/>
              </a:ext>
            </a:extLst>
          </p:cNvPr>
          <p:cNvSpPr txBox="1"/>
          <p:nvPr/>
        </p:nvSpPr>
        <p:spPr>
          <a:xfrm>
            <a:off x="414647" y="3689098"/>
            <a:ext cx="604823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24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lang="en-GB" sz="24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Four clear, separate syllables </a:t>
            </a:r>
            <a:endParaRPr lang="en-GB" sz="24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217;p3">
            <a:extLst>
              <a:ext uri="{FF2B5EF4-FFF2-40B4-BE49-F238E27FC236}">
                <a16:creationId xmlns:a16="http://schemas.microsoft.com/office/drawing/2014/main" id="{D75325F1-5FC6-4A7F-9C91-9BBEE48A4078}"/>
              </a:ext>
            </a:extLst>
          </p:cNvPr>
          <p:cNvSpPr txBox="1"/>
          <p:nvPr/>
        </p:nvSpPr>
        <p:spPr>
          <a:xfrm>
            <a:off x="6195117" y="3654567"/>
            <a:ext cx="599688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</a:t>
            </a:r>
            <a:r>
              <a:rPr lang="en-GB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-co-late</a:t>
            </a:r>
            <a:b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 syllables when you speak slowly.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syllables (‘choc–late’) normally!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0" name="Google Shape;111;p3" descr="Speech Icon, Voice, Talking, Audio, Speech">
            <a:extLst>
              <a:ext uri="{FF2B5EF4-FFF2-40B4-BE49-F238E27FC236}">
                <a16:creationId xmlns:a16="http://schemas.microsoft.com/office/drawing/2014/main" id="{AB116A58-EACE-48C7-BF25-BF6359818F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2;p3">
            <a:extLst>
              <a:ext uri="{FF2B5EF4-FFF2-40B4-BE49-F238E27FC236}">
                <a16:creationId xmlns:a16="http://schemas.microsoft.com/office/drawing/2014/main" id="{A1BDC341-CBAE-4653-9F19-17E76A384BB3}"/>
              </a:ext>
            </a:extLst>
          </p:cNvPr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" name="Picture 2" descr="Bar Chocolate, Brown, Sweet, Delicious">
            <a:extLst>
              <a:ext uri="{FF2B5EF4-FFF2-40B4-BE49-F238E27FC236}">
                <a16:creationId xmlns:a16="http://schemas.microsoft.com/office/drawing/2014/main" id="{FDEFD21D-CE2F-47F2-ACF4-5F7FAF1C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70" y="2280592"/>
            <a:ext cx="2011204" cy="16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" action="ppaction://noaction">
              <a:snd r:embed="rId5" name="1_chocolate.wav"/>
            </a:hlinkClick>
            <a:extLst>
              <a:ext uri="{FF2B5EF4-FFF2-40B4-BE49-F238E27FC236}">
                <a16:creationId xmlns:a16="http://schemas.microsoft.com/office/drawing/2014/main" id="{127DEBC2-7B62-4494-9CD4-B6C81CD29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280" y="2879038"/>
            <a:ext cx="716632" cy="7008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hlinkClick r:id="" action="ppaction://noaction">
              <a:snd r:embed="rId7" name="chocolate_English.wav"/>
            </a:hlinkClick>
            <a:extLst>
              <a:ext uri="{FF2B5EF4-FFF2-40B4-BE49-F238E27FC236}">
                <a16:creationId xmlns:a16="http://schemas.microsoft.com/office/drawing/2014/main" id="{93D96386-BDD7-42BD-AFBA-9A06B06B2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565" y="2907079"/>
            <a:ext cx="716632" cy="7008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3C8571-C878-4352-9A16-AA8DCFD2EF19}"/>
              </a:ext>
            </a:extLst>
          </p:cNvPr>
          <p:cNvSpPr/>
          <p:nvPr/>
        </p:nvSpPr>
        <p:spPr>
          <a:xfrm>
            <a:off x="414647" y="56088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b="1" dirty="0">
                <a:solidFill>
                  <a:srgbClr val="002060"/>
                </a:solidFill>
                <a:latin typeface="Century Gothic"/>
                <a:sym typeface="Century Gothic"/>
              </a:rPr>
              <a:t>in – </a:t>
            </a:r>
            <a:r>
              <a:rPr lang="en-GB" sz="2400" b="1" dirty="0" err="1">
                <a:solidFill>
                  <a:srgbClr val="002060"/>
                </a:solidFill>
                <a:latin typeface="Century Gothic"/>
                <a:sym typeface="Century Gothic"/>
              </a:rPr>
              <a:t>te</a:t>
            </a:r>
            <a:r>
              <a:rPr lang="en-GB" sz="2400" b="1" dirty="0">
                <a:solidFill>
                  <a:srgbClr val="002060"/>
                </a:solidFill>
                <a:latin typeface="Century Gothic"/>
                <a:sym typeface="Century Gothic"/>
              </a:rPr>
              <a:t> – re – san – </a:t>
            </a:r>
            <a:r>
              <a:rPr lang="en-GB" sz="2400" b="1" dirty="0" err="1">
                <a:solidFill>
                  <a:srgbClr val="002060"/>
                </a:solidFill>
                <a:latin typeface="Century Gothic"/>
                <a:sym typeface="Century Gothic"/>
              </a:rPr>
              <a:t>te</a:t>
            </a:r>
            <a:br>
              <a:rPr lang="en-GB" sz="2400" b="1" dirty="0">
                <a:solidFill>
                  <a:srgbClr val="002060"/>
                </a:solidFill>
                <a:latin typeface="Century Gothic"/>
                <a:sym typeface="Century Gothic"/>
              </a:rPr>
            </a:br>
            <a:r>
              <a:rPr lang="en-GB" sz="2400" dirty="0">
                <a:solidFill>
                  <a:srgbClr val="002060"/>
                </a:solidFill>
                <a:latin typeface="Century Gothic"/>
                <a:sym typeface="Century Gothic"/>
              </a:rPr>
              <a:t>Five clear, separate syllables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6" name="Picture 15">
            <a:hlinkClick r:id="" action="ppaction://noaction">
              <a:snd r:embed="rId8" name="2_interesante.wav"/>
            </a:hlinkClick>
            <a:extLst>
              <a:ext uri="{FF2B5EF4-FFF2-40B4-BE49-F238E27FC236}">
                <a16:creationId xmlns:a16="http://schemas.microsoft.com/office/drawing/2014/main" id="{C153F802-1289-40B7-9320-201E3B4EE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280" y="4859978"/>
            <a:ext cx="716632" cy="7008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1670B93-0E4D-4B42-96A5-CD7CA4B86A91}"/>
              </a:ext>
            </a:extLst>
          </p:cNvPr>
          <p:cNvSpPr/>
          <p:nvPr/>
        </p:nvSpPr>
        <p:spPr>
          <a:xfrm>
            <a:off x="6195117" y="55659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b="1" dirty="0">
                <a:solidFill>
                  <a:srgbClr val="002060"/>
                </a:solidFill>
                <a:latin typeface="Century Gothic"/>
                <a:sym typeface="Century Gothic"/>
              </a:rPr>
              <a:t>in – </a:t>
            </a:r>
            <a:r>
              <a:rPr lang="en-GB" sz="2400" b="1" dirty="0" err="1">
                <a:solidFill>
                  <a:srgbClr val="002060"/>
                </a:solidFill>
                <a:latin typeface="Century Gothic"/>
                <a:sym typeface="Century Gothic"/>
              </a:rPr>
              <a:t>te</a:t>
            </a:r>
            <a:r>
              <a:rPr lang="en-GB" sz="2400" b="1" dirty="0">
                <a:solidFill>
                  <a:srgbClr val="002060"/>
                </a:solidFill>
                <a:latin typeface="Century Gothic"/>
                <a:sym typeface="Century Gothic"/>
              </a:rPr>
              <a:t> – res – ting</a:t>
            </a:r>
            <a:br>
              <a:rPr lang="en-GB" sz="2400" b="1" dirty="0">
                <a:solidFill>
                  <a:srgbClr val="002060"/>
                </a:solidFill>
                <a:latin typeface="Century Gothic"/>
                <a:sym typeface="Century Gothic"/>
              </a:rPr>
            </a:br>
            <a:r>
              <a:rPr lang="en-GB" sz="2400" dirty="0">
                <a:solidFill>
                  <a:srgbClr val="002060"/>
                </a:solidFill>
                <a:latin typeface="Century Gothic"/>
                <a:sym typeface="Century Gothic"/>
              </a:rPr>
              <a:t>Four clear, separate syllables</a:t>
            </a:r>
            <a:br>
              <a:rPr lang="en-GB" sz="2400" dirty="0">
                <a:solidFill>
                  <a:srgbClr val="002060"/>
                </a:solidFill>
                <a:latin typeface="Century Gothic"/>
                <a:sym typeface="Century Gothic"/>
              </a:rPr>
            </a:br>
            <a:r>
              <a:rPr lang="en-GB" sz="2400" dirty="0">
                <a:solidFill>
                  <a:srgbClr val="002060"/>
                </a:solidFill>
                <a:latin typeface="Century Gothic"/>
                <a:sym typeface="Century Gothic"/>
              </a:rPr>
              <a:t>Three syllables (‘in-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sym typeface="Century Gothic"/>
              </a:rPr>
              <a:t>tres</a:t>
            </a:r>
            <a:r>
              <a:rPr lang="en-GB" sz="2400" dirty="0">
                <a:solidFill>
                  <a:srgbClr val="002060"/>
                </a:solidFill>
                <a:latin typeface="Century Gothic"/>
                <a:sym typeface="Century Gothic"/>
              </a:rPr>
              <a:t>-ting’) normally!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8" name="Picture 17">
            <a:hlinkClick r:id="" action="ppaction://noaction">
              <a:snd r:embed="rId9" name="interesting_English.wav"/>
            </a:hlinkClick>
            <a:extLst>
              <a:ext uri="{FF2B5EF4-FFF2-40B4-BE49-F238E27FC236}">
                <a16:creationId xmlns:a16="http://schemas.microsoft.com/office/drawing/2014/main" id="{40FFC61A-DA68-4AB4-952D-8AD1D0E96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696" y="4856362"/>
            <a:ext cx="716632" cy="7008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E8C8C1-099B-4163-8A8C-7F3F401270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20" y="4643513"/>
            <a:ext cx="1200288" cy="1200288"/>
          </a:xfrm>
          <a:prstGeom prst="rect">
            <a:avLst/>
          </a:prstGeom>
        </p:spPr>
      </p:pic>
      <p:pic>
        <p:nvPicPr>
          <p:cNvPr id="22" name="Picture 2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169FDA9-8367-43F7-B4DC-BE56DC1F810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1"/>
          <a:stretch/>
        </p:blipFill>
        <p:spPr>
          <a:xfrm flipH="1">
            <a:off x="5092874" y="4013095"/>
            <a:ext cx="1126731" cy="8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7CC5-B065-47B2-A5AD-07843334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887" y="997558"/>
            <a:ext cx="957167" cy="328709"/>
          </a:xfrm>
        </p:spPr>
        <p:txBody>
          <a:bodyPr>
            <a:normAutofit/>
          </a:bodyPr>
          <a:lstStyle/>
          <a:p>
            <a:r>
              <a:rPr lang="en-GB" sz="300" b="1" dirty="0" err="1">
                <a:solidFill>
                  <a:schemeClr val="bg1"/>
                </a:solidFill>
                <a:latin typeface="Century Gothic"/>
                <a:sym typeface="Century Gothic"/>
              </a:rPr>
              <a:t>pronunciar</a:t>
            </a:r>
            <a:endParaRPr lang="en-GB" sz="300" dirty="0">
              <a:solidFill>
                <a:schemeClr val="bg1"/>
              </a:solidFill>
            </a:endParaRPr>
          </a:p>
        </p:txBody>
      </p:sp>
      <p:pic>
        <p:nvPicPr>
          <p:cNvPr id="10" name="Google Shape;111;p3" descr="Speech Icon, Voice, Talking, Audio, Speech">
            <a:extLst>
              <a:ext uri="{FF2B5EF4-FFF2-40B4-BE49-F238E27FC236}">
                <a16:creationId xmlns:a16="http://schemas.microsoft.com/office/drawing/2014/main" id="{AB116A58-EACE-48C7-BF25-BF6359818F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2886" y="53307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2;p3">
            <a:extLst>
              <a:ext uri="{FF2B5EF4-FFF2-40B4-BE49-F238E27FC236}">
                <a16:creationId xmlns:a16="http://schemas.microsoft.com/office/drawing/2014/main" id="{A1BDC341-CBAE-4653-9F19-17E76A384BB3}"/>
              </a:ext>
            </a:extLst>
          </p:cNvPr>
          <p:cNvSpPr txBox="1"/>
          <p:nvPr/>
        </p:nvSpPr>
        <p:spPr>
          <a:xfrm>
            <a:off x="10578964" y="872456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9" name="Table 20">
            <a:extLst>
              <a:ext uri="{FF2B5EF4-FFF2-40B4-BE49-F238E27FC236}">
                <a16:creationId xmlns:a16="http://schemas.microsoft.com/office/drawing/2014/main" id="{8EF96D44-0FEF-41FF-AA1A-5B9F42D6116B}"/>
              </a:ext>
            </a:extLst>
          </p:cNvPr>
          <p:cNvGraphicFramePr>
            <a:graphicFrameLocks noGrp="1"/>
          </p:cNvGraphicFramePr>
          <p:nvPr/>
        </p:nvGraphicFramePr>
        <p:xfrm>
          <a:off x="1922466" y="5568043"/>
          <a:ext cx="8127999" cy="1172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562428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666202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95384330"/>
                    </a:ext>
                  </a:extLst>
                </a:gridCol>
              </a:tblGrid>
              <a:tr h="586371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park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 plant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group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1518574"/>
                  </a:ext>
                </a:extLst>
              </a:tr>
              <a:tr h="586371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map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 list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part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8722996"/>
                  </a:ext>
                </a:extLst>
              </a:tr>
            </a:tbl>
          </a:graphicData>
        </a:graphic>
      </p:graphicFrame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3FC688AD-6189-40DB-B877-DB97D698994E}"/>
              </a:ext>
            </a:extLst>
          </p:cNvPr>
          <p:cNvGraphicFramePr>
            <a:graphicFrameLocks noGrp="1"/>
          </p:cNvGraphicFramePr>
          <p:nvPr/>
        </p:nvGraphicFramePr>
        <p:xfrm>
          <a:off x="899289" y="1600979"/>
          <a:ext cx="9776764" cy="3656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4191">
                  <a:extLst>
                    <a:ext uri="{9D8B030D-6E8A-4147-A177-3AD203B41FA5}">
                      <a16:colId xmlns:a16="http://schemas.microsoft.com/office/drawing/2014/main" val="3708201207"/>
                    </a:ext>
                  </a:extLst>
                </a:gridCol>
                <a:gridCol w="2444191">
                  <a:extLst>
                    <a:ext uri="{9D8B030D-6E8A-4147-A177-3AD203B41FA5}">
                      <a16:colId xmlns:a16="http://schemas.microsoft.com/office/drawing/2014/main" val="2093954517"/>
                    </a:ext>
                  </a:extLst>
                </a:gridCol>
                <a:gridCol w="2444191">
                  <a:extLst>
                    <a:ext uri="{9D8B030D-6E8A-4147-A177-3AD203B41FA5}">
                      <a16:colId xmlns:a16="http://schemas.microsoft.com/office/drawing/2014/main" val="2945785533"/>
                    </a:ext>
                  </a:extLst>
                </a:gridCol>
                <a:gridCol w="2444191">
                  <a:extLst>
                    <a:ext uri="{9D8B030D-6E8A-4147-A177-3AD203B41FA5}">
                      <a16:colId xmlns:a16="http://schemas.microsoft.com/office/drawing/2014/main" val="926401941"/>
                    </a:ext>
                  </a:extLst>
                </a:gridCol>
              </a:tblGrid>
              <a:tr h="1218938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</a:t>
                      </a:r>
                      <a:endParaRPr lang="en-GB" sz="5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951114"/>
                  </a:ext>
                </a:extLst>
              </a:tr>
              <a:tr h="1218938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gru</a:t>
                      </a:r>
                      <a:endParaRPr lang="en-GB" sz="5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sta</a:t>
                      </a:r>
                      <a:endParaRPr lang="en-GB" sz="5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751498"/>
                  </a:ext>
                </a:extLst>
              </a:tr>
              <a:tr h="1218938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535739"/>
                  </a:ext>
                </a:extLst>
              </a:tr>
            </a:tbl>
          </a:graphicData>
        </a:graphic>
      </p:graphicFrame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108E55-F661-4D03-91F1-00A8E22BA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34" y="5595928"/>
            <a:ext cx="886086" cy="515730"/>
          </a:xfrm>
          <a:prstGeom prst="rect">
            <a:avLst/>
          </a:prstGeom>
        </p:spPr>
      </p:pic>
      <p:pic>
        <p:nvPicPr>
          <p:cNvPr id="28" name="Picture 27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9D5416AE-E56D-49E7-9D07-4AEA7A983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53" y="6197225"/>
            <a:ext cx="439078" cy="562583"/>
          </a:xfrm>
          <a:prstGeom prst="rect">
            <a:avLst/>
          </a:prstGeom>
        </p:spPr>
      </p:pic>
      <p:pic>
        <p:nvPicPr>
          <p:cNvPr id="30" name="Picture 29" descr="A picture containing plant&#10;&#10;Description automatically generated">
            <a:extLst>
              <a:ext uri="{FF2B5EF4-FFF2-40B4-BE49-F238E27FC236}">
                <a16:creationId xmlns:a16="http://schemas.microsoft.com/office/drawing/2014/main" id="{622A8AF5-7A70-4B3E-A5A3-D89064E19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54" y="5375464"/>
            <a:ext cx="591478" cy="778101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154FD046-C2C8-4E91-A9E7-2CC3B6F8B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34" y="6088149"/>
            <a:ext cx="1098560" cy="6248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97CDA04-305A-4FB5-BBA1-30F987758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72" y="5405263"/>
            <a:ext cx="682886" cy="682886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E29AA81-BE4B-4937-B838-CB81A5D024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215" y="6197225"/>
            <a:ext cx="538997" cy="503625"/>
          </a:xfrm>
          <a:prstGeom prst="rect">
            <a:avLst/>
          </a:prstGeom>
        </p:spPr>
      </p:pic>
      <p:sp>
        <p:nvSpPr>
          <p:cNvPr id="39" name="Oval 38">
            <a:hlinkClick r:id="" action="ppaction://noaction">
              <a:snd r:embed="rId10" name="3_parque.wav"/>
            </a:hlinkClick>
            <a:extLst>
              <a:ext uri="{FF2B5EF4-FFF2-40B4-BE49-F238E27FC236}">
                <a16:creationId xmlns:a16="http://schemas.microsoft.com/office/drawing/2014/main" id="{571A613E-154A-4EE7-AABE-06A7EB115442}"/>
              </a:ext>
            </a:extLst>
          </p:cNvPr>
          <p:cNvSpPr/>
          <p:nvPr/>
        </p:nvSpPr>
        <p:spPr>
          <a:xfrm>
            <a:off x="1387929" y="5595928"/>
            <a:ext cx="534537" cy="492221"/>
          </a:xfrm>
          <a:prstGeom prst="ellipse">
            <a:avLst/>
          </a:prstGeom>
          <a:solidFill>
            <a:srgbClr val="008FD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0" name="Oval 39">
            <a:hlinkClick r:id="" action="ppaction://noaction">
              <a:snd r:embed="rId11" name="4_mapa.wav"/>
            </a:hlinkClick>
            <a:extLst>
              <a:ext uri="{FF2B5EF4-FFF2-40B4-BE49-F238E27FC236}">
                <a16:creationId xmlns:a16="http://schemas.microsoft.com/office/drawing/2014/main" id="{5A09AF37-C8E1-4523-A456-22CE493AF79B}"/>
              </a:ext>
            </a:extLst>
          </p:cNvPr>
          <p:cNvSpPr/>
          <p:nvPr/>
        </p:nvSpPr>
        <p:spPr>
          <a:xfrm>
            <a:off x="1374006" y="6178617"/>
            <a:ext cx="534537" cy="492221"/>
          </a:xfrm>
          <a:prstGeom prst="ellipse">
            <a:avLst/>
          </a:prstGeom>
          <a:solidFill>
            <a:srgbClr val="008FD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1" name="Oval 40">
            <a:hlinkClick r:id="" action="ppaction://noaction">
              <a:snd r:embed="rId12" name="5_planta.wav"/>
            </a:hlinkClick>
            <a:extLst>
              <a:ext uri="{FF2B5EF4-FFF2-40B4-BE49-F238E27FC236}">
                <a16:creationId xmlns:a16="http://schemas.microsoft.com/office/drawing/2014/main" id="{4A23D474-6406-4C53-86BF-833B584F3F0C}"/>
              </a:ext>
            </a:extLst>
          </p:cNvPr>
          <p:cNvSpPr/>
          <p:nvPr/>
        </p:nvSpPr>
        <p:spPr>
          <a:xfrm>
            <a:off x="4629462" y="5635128"/>
            <a:ext cx="534537" cy="492221"/>
          </a:xfrm>
          <a:prstGeom prst="ellipse">
            <a:avLst/>
          </a:prstGeom>
          <a:solidFill>
            <a:srgbClr val="008FD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2" name="Oval 41">
            <a:hlinkClick r:id="" action="ppaction://noaction">
              <a:snd r:embed="rId13" name="6_lista.wav"/>
            </a:hlinkClick>
            <a:extLst>
              <a:ext uri="{FF2B5EF4-FFF2-40B4-BE49-F238E27FC236}">
                <a16:creationId xmlns:a16="http://schemas.microsoft.com/office/drawing/2014/main" id="{AE660CA2-1BB4-4927-AC74-8E25222B66C5}"/>
              </a:ext>
            </a:extLst>
          </p:cNvPr>
          <p:cNvSpPr/>
          <p:nvPr/>
        </p:nvSpPr>
        <p:spPr>
          <a:xfrm>
            <a:off x="4615539" y="6217817"/>
            <a:ext cx="534537" cy="492221"/>
          </a:xfrm>
          <a:prstGeom prst="ellipse">
            <a:avLst/>
          </a:prstGeom>
          <a:solidFill>
            <a:srgbClr val="008FD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3" name="Oval 42">
            <a:hlinkClick r:id="" action="ppaction://noaction">
              <a:snd r:embed="rId14" name="7_grupo.wav"/>
            </a:hlinkClick>
            <a:extLst>
              <a:ext uri="{FF2B5EF4-FFF2-40B4-BE49-F238E27FC236}">
                <a16:creationId xmlns:a16="http://schemas.microsoft.com/office/drawing/2014/main" id="{42528424-594D-4296-9AE6-66C883AB2EA9}"/>
              </a:ext>
            </a:extLst>
          </p:cNvPr>
          <p:cNvSpPr/>
          <p:nvPr/>
        </p:nvSpPr>
        <p:spPr>
          <a:xfrm>
            <a:off x="6970769" y="5619437"/>
            <a:ext cx="534537" cy="492221"/>
          </a:xfrm>
          <a:prstGeom prst="ellipse">
            <a:avLst/>
          </a:prstGeom>
          <a:solidFill>
            <a:srgbClr val="008FD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4" name="Oval 43">
            <a:hlinkClick r:id="" action="ppaction://noaction">
              <a:snd r:embed="rId15" name="8_parte.wav"/>
            </a:hlinkClick>
            <a:extLst>
              <a:ext uri="{FF2B5EF4-FFF2-40B4-BE49-F238E27FC236}">
                <a16:creationId xmlns:a16="http://schemas.microsoft.com/office/drawing/2014/main" id="{BCB8FAE5-6D1E-4909-B474-4B96BED9EF0C}"/>
              </a:ext>
            </a:extLst>
          </p:cNvPr>
          <p:cNvSpPr/>
          <p:nvPr/>
        </p:nvSpPr>
        <p:spPr>
          <a:xfrm>
            <a:off x="6956846" y="6202126"/>
            <a:ext cx="534537" cy="492221"/>
          </a:xfrm>
          <a:prstGeom prst="ellipse">
            <a:avLst/>
          </a:prstGeom>
          <a:solidFill>
            <a:srgbClr val="008FD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E57AE-A562-4B05-AE19-FAC269BEDF8D}"/>
              </a:ext>
            </a:extLst>
          </p:cNvPr>
          <p:cNvSpPr/>
          <p:nvPr/>
        </p:nvSpPr>
        <p:spPr>
          <a:xfrm>
            <a:off x="5794503" y="1600979"/>
            <a:ext cx="2429302" cy="120597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2A414E-A07F-43AF-9E23-A6EA3B4A575E}"/>
              </a:ext>
            </a:extLst>
          </p:cNvPr>
          <p:cNvSpPr/>
          <p:nvPr/>
        </p:nvSpPr>
        <p:spPr>
          <a:xfrm>
            <a:off x="912937" y="4047683"/>
            <a:ext cx="2429302" cy="120597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D59DD8-F732-41B1-BF45-6E6FC1211114}"/>
              </a:ext>
            </a:extLst>
          </p:cNvPr>
          <p:cNvSpPr/>
          <p:nvPr/>
        </p:nvSpPr>
        <p:spPr>
          <a:xfrm>
            <a:off x="912937" y="1618358"/>
            <a:ext cx="2429302" cy="120597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8A9714D-3F74-4D59-8011-AB73F90CDB19}"/>
              </a:ext>
            </a:extLst>
          </p:cNvPr>
          <p:cNvSpPr/>
          <p:nvPr/>
        </p:nvSpPr>
        <p:spPr>
          <a:xfrm>
            <a:off x="8223805" y="2820600"/>
            <a:ext cx="2429302" cy="120597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0CA26B0-2256-44E3-B451-0F230EA61E71}"/>
              </a:ext>
            </a:extLst>
          </p:cNvPr>
          <p:cNvSpPr/>
          <p:nvPr/>
        </p:nvSpPr>
        <p:spPr>
          <a:xfrm>
            <a:off x="924410" y="2820141"/>
            <a:ext cx="2429302" cy="120597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15426C8-5C4F-4761-B6F7-251011DF13AA}"/>
              </a:ext>
            </a:extLst>
          </p:cNvPr>
          <p:cNvSpPr/>
          <p:nvPr/>
        </p:nvSpPr>
        <p:spPr>
          <a:xfrm>
            <a:off x="5794503" y="4039762"/>
            <a:ext cx="2429302" cy="120597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F5984D2-DE1D-4102-B967-60250D03E19F}"/>
              </a:ext>
            </a:extLst>
          </p:cNvPr>
          <p:cNvSpPr/>
          <p:nvPr/>
        </p:nvSpPr>
        <p:spPr>
          <a:xfrm>
            <a:off x="3353712" y="4047682"/>
            <a:ext cx="2429302" cy="120597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C4297C-20E8-4243-8AAA-B004D53BB28A}"/>
              </a:ext>
            </a:extLst>
          </p:cNvPr>
          <p:cNvSpPr/>
          <p:nvPr/>
        </p:nvSpPr>
        <p:spPr>
          <a:xfrm>
            <a:off x="5794503" y="2817602"/>
            <a:ext cx="2429302" cy="120597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C64CEA-8774-492D-9D6E-E9E887619F96}"/>
              </a:ext>
            </a:extLst>
          </p:cNvPr>
          <p:cNvSpPr/>
          <p:nvPr/>
        </p:nvSpPr>
        <p:spPr>
          <a:xfrm>
            <a:off x="3353712" y="2817602"/>
            <a:ext cx="2429302" cy="120597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FF2A6F-833B-4681-8F1A-86B0230A9A7C}"/>
              </a:ext>
            </a:extLst>
          </p:cNvPr>
          <p:cNvSpPr/>
          <p:nvPr/>
        </p:nvSpPr>
        <p:spPr>
          <a:xfrm>
            <a:off x="8235278" y="1602101"/>
            <a:ext cx="2429302" cy="120597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EF09F4-B22D-4111-A519-A4B3F2571981}"/>
              </a:ext>
            </a:extLst>
          </p:cNvPr>
          <p:cNvSpPr/>
          <p:nvPr/>
        </p:nvSpPr>
        <p:spPr>
          <a:xfrm>
            <a:off x="8253374" y="4046352"/>
            <a:ext cx="2429302" cy="120597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D587C45-7F80-4A2A-8AE0-71323A03FD6C}"/>
              </a:ext>
            </a:extLst>
          </p:cNvPr>
          <p:cNvSpPr/>
          <p:nvPr/>
        </p:nvSpPr>
        <p:spPr>
          <a:xfrm>
            <a:off x="3353712" y="1617166"/>
            <a:ext cx="2429302" cy="1205973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Teacher">
            <a:extLst>
              <a:ext uri="{FF2B5EF4-FFF2-40B4-BE49-F238E27FC236}">
                <a16:creationId xmlns:a16="http://schemas.microsoft.com/office/drawing/2014/main" id="{DEC749F5-E3C3-D998-2394-133CC665028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1785" y="15529"/>
            <a:ext cx="914400" cy="914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968443-0271-B61E-F5EC-6DD378CF1FF6}"/>
              </a:ext>
            </a:extLst>
          </p:cNvPr>
          <p:cNvSpPr/>
          <p:nvPr/>
        </p:nvSpPr>
        <p:spPr>
          <a:xfrm>
            <a:off x="964539" y="156298"/>
            <a:ext cx="7503055" cy="533859"/>
          </a:xfrm>
          <a:prstGeom prst="wedgeRoundRectCallout">
            <a:avLst>
              <a:gd name="adj1" fmla="val -54420"/>
              <a:gd name="adj2" fmla="val 21038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Busca </a:t>
            </a:r>
            <a:r>
              <a:rPr lang="en-GB" sz="24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seis</a:t>
            </a:r>
            <a:r>
              <a:rPr lang="en-GB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palabras (de </a:t>
            </a:r>
            <a:r>
              <a:rPr lang="en-GB" sz="24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dos </a:t>
            </a:r>
            <a:r>
              <a:rPr lang="en-GB" sz="2400" b="1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sílabas</a:t>
            </a:r>
            <a:r>
              <a:rPr lang="en-GB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) en español.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E2580A5-E0DA-4910-C112-60E14305A72E}"/>
              </a:ext>
            </a:extLst>
          </p:cNvPr>
          <p:cNvSpPr/>
          <p:nvPr/>
        </p:nvSpPr>
        <p:spPr>
          <a:xfrm>
            <a:off x="864011" y="746342"/>
            <a:ext cx="7127593" cy="533859"/>
          </a:xfrm>
          <a:prstGeom prst="wedgeRoundRectCallout">
            <a:avLst>
              <a:gd name="adj1" fmla="val -52584"/>
              <a:gd name="adj2" fmla="val -42312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Pronuncia las palabras con tu compañero/a*.</a:t>
            </a:r>
            <a:endParaRPr lang="es-E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Google Shape;345;p47">
            <a:extLst>
              <a:ext uri="{FF2B5EF4-FFF2-40B4-BE49-F238E27FC236}">
                <a16:creationId xmlns:a16="http://schemas.microsoft.com/office/drawing/2014/main" id="{504C5065-1B54-644A-F039-D51D61FEAA43}"/>
              </a:ext>
            </a:extLst>
          </p:cNvPr>
          <p:cNvCxnSpPr/>
          <p:nvPr/>
        </p:nvCxnSpPr>
        <p:spPr>
          <a:xfrm>
            <a:off x="11868017" y="17988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342;p47">
            <a:extLst>
              <a:ext uri="{FF2B5EF4-FFF2-40B4-BE49-F238E27FC236}">
                <a16:creationId xmlns:a16="http://schemas.microsoft.com/office/drawing/2014/main" id="{47CED3C6-E24C-560F-39A3-34CBB562145A}"/>
              </a:ext>
            </a:extLst>
          </p:cNvPr>
          <p:cNvSpPr/>
          <p:nvPr/>
        </p:nvSpPr>
        <p:spPr>
          <a:xfrm>
            <a:off x="11194554" y="1822976"/>
            <a:ext cx="502131" cy="4156257"/>
          </a:xfrm>
          <a:prstGeom prst="rect">
            <a:avLst/>
          </a:prstGeom>
          <a:solidFill>
            <a:srgbClr val="FF006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343;p47">
            <a:extLst>
              <a:ext uri="{FF2B5EF4-FFF2-40B4-BE49-F238E27FC236}">
                <a16:creationId xmlns:a16="http://schemas.microsoft.com/office/drawing/2014/main" id="{E8FD89F6-D929-DFC8-6016-939774B4A7AE}"/>
              </a:ext>
            </a:extLst>
          </p:cNvPr>
          <p:cNvSpPr/>
          <p:nvPr/>
        </p:nvSpPr>
        <p:spPr>
          <a:xfrm>
            <a:off x="11201158" y="1802022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" name="Google Shape;344;p47">
            <a:extLst>
              <a:ext uri="{FF2B5EF4-FFF2-40B4-BE49-F238E27FC236}">
                <a16:creationId xmlns:a16="http://schemas.microsoft.com/office/drawing/2014/main" id="{4B447259-449F-F389-1B8D-0569D6415D81}"/>
              </a:ext>
            </a:extLst>
          </p:cNvPr>
          <p:cNvCxnSpPr/>
          <p:nvPr/>
        </p:nvCxnSpPr>
        <p:spPr>
          <a:xfrm>
            <a:off x="11877926" y="1811548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346;p47">
            <a:extLst>
              <a:ext uri="{FF2B5EF4-FFF2-40B4-BE49-F238E27FC236}">
                <a16:creationId xmlns:a16="http://schemas.microsoft.com/office/drawing/2014/main" id="{5B15E728-EED2-1571-A4CB-F7C0091E7827}"/>
              </a:ext>
            </a:extLst>
          </p:cNvPr>
          <p:cNvCxnSpPr/>
          <p:nvPr/>
        </p:nvCxnSpPr>
        <p:spPr>
          <a:xfrm>
            <a:off x="11865227" y="5961456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348;p47">
            <a:extLst>
              <a:ext uri="{FF2B5EF4-FFF2-40B4-BE49-F238E27FC236}">
                <a16:creationId xmlns:a16="http://schemas.microsoft.com/office/drawing/2014/main" id="{2932D653-11C9-C9EF-328F-194A1825E18D}"/>
              </a:ext>
            </a:extLst>
          </p:cNvPr>
          <p:cNvSpPr txBox="1"/>
          <p:nvPr/>
        </p:nvSpPr>
        <p:spPr>
          <a:xfrm>
            <a:off x="11014787" y="1425491"/>
            <a:ext cx="111231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6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</a:t>
            </a:r>
            <a:r>
              <a:rPr lang="en-GB" sz="1600" b="1" i="0" u="none" strike="noStrike" cap="none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minuto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50;p47">
            <a:extLst>
              <a:ext uri="{FF2B5EF4-FFF2-40B4-BE49-F238E27FC236}">
                <a16:creationId xmlns:a16="http://schemas.microsoft.com/office/drawing/2014/main" id="{5484B8AB-9771-AA8B-EE4D-63D7C7047250}"/>
              </a:ext>
            </a:extLst>
          </p:cNvPr>
          <p:cNvSpPr/>
          <p:nvPr/>
        </p:nvSpPr>
        <p:spPr>
          <a:xfrm>
            <a:off x="10999764" y="6026776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D7EA77-E55E-738C-69E8-551670466D30}"/>
              </a:ext>
            </a:extLst>
          </p:cNvPr>
          <p:cNvSpPr txBox="1"/>
          <p:nvPr/>
        </p:nvSpPr>
        <p:spPr>
          <a:xfrm>
            <a:off x="9607341" y="6459420"/>
            <a:ext cx="259718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partner</a:t>
            </a:r>
          </a:p>
        </p:txBody>
      </p:sp>
    </p:spTree>
    <p:extLst>
      <p:ext uri="{BB962C8B-B14F-4D97-AF65-F5344CB8AC3E}">
        <p14:creationId xmlns:p14="http://schemas.microsoft.com/office/powerpoint/2010/main" val="9728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9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5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5385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60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somos</a:t>
            </a:r>
            <a:r>
              <a:rPr lang="en-GB" sz="60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</a:t>
            </a:r>
            <a:r>
              <a:rPr lang="en-GB" sz="6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60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estamos</a:t>
            </a:r>
            <a:endParaRPr lang="en-GB" sz="6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69;p8">
            <a:extLst>
              <a:ext uri="{FF2B5EF4-FFF2-40B4-BE49-F238E27FC236}">
                <a16:creationId xmlns:a16="http://schemas.microsoft.com/office/drawing/2014/main" id="{8698B270-561F-42FE-9C84-BABB5C60B320}"/>
              </a:ext>
            </a:extLst>
          </p:cNvPr>
          <p:cNvSpPr txBox="1"/>
          <p:nvPr/>
        </p:nvSpPr>
        <p:spPr>
          <a:xfrm>
            <a:off x="194377" y="843383"/>
            <a:ext cx="9335181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28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2800" b="0" i="0" u="none" strike="noStrike" cap="none" baseline="300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lang="en-GB" sz="28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person plural [we are]</a:t>
            </a:r>
            <a:endParaRPr sz="2800" b="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" name="Google Shape;170;p8" descr="Jigsaw, Puzzle, Piece, Game, Concept, Solution">
            <a:extLst>
              <a:ext uri="{FF2B5EF4-FFF2-40B4-BE49-F238E27FC236}">
                <a16:creationId xmlns:a16="http://schemas.microsoft.com/office/drawing/2014/main" id="{6AD96FA8-436D-4521-A921-3EDD74F790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71;p8">
            <a:extLst>
              <a:ext uri="{FF2B5EF4-FFF2-40B4-BE49-F238E27FC236}">
                <a16:creationId xmlns:a16="http://schemas.microsoft.com/office/drawing/2014/main" id="{881AC175-6D19-4807-817F-B1FE85F84FF1}"/>
              </a:ext>
            </a:extLst>
          </p:cNvPr>
          <p:cNvSpPr txBox="1"/>
          <p:nvPr/>
        </p:nvSpPr>
        <p:spPr>
          <a:xfrm>
            <a:off x="1637872" y="1500387"/>
            <a:ext cx="114640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Spanish there are two verbs for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be, being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’:</a:t>
            </a:r>
          </a:p>
        </p:txBody>
      </p:sp>
      <p:sp>
        <p:nvSpPr>
          <p:cNvPr id="16" name="Google Shape;171;p8">
            <a:extLst>
              <a:ext uri="{FF2B5EF4-FFF2-40B4-BE49-F238E27FC236}">
                <a16:creationId xmlns:a16="http://schemas.microsoft.com/office/drawing/2014/main" id="{B8C2D711-4CDB-448D-94A2-AB63AADF3CA7}"/>
              </a:ext>
            </a:extLst>
          </p:cNvPr>
          <p:cNvSpPr txBox="1"/>
          <p:nvPr/>
        </p:nvSpPr>
        <p:spPr>
          <a:xfrm>
            <a:off x="2948591" y="2854866"/>
            <a:ext cx="10194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4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</a:t>
            </a:r>
            <a:endParaRPr sz="2800" b="1" dirty="0">
              <a:solidFill>
                <a:srgbClr val="002060"/>
              </a:solidFill>
            </a:endParaRPr>
          </a:p>
        </p:txBody>
      </p:sp>
      <p:sp>
        <p:nvSpPr>
          <p:cNvPr id="17" name="Google Shape;171;p8">
            <a:extLst>
              <a:ext uri="{FF2B5EF4-FFF2-40B4-BE49-F238E27FC236}">
                <a16:creationId xmlns:a16="http://schemas.microsoft.com/office/drawing/2014/main" id="{A99794A2-8081-4B4B-BFFA-689167884213}"/>
              </a:ext>
            </a:extLst>
          </p:cNvPr>
          <p:cNvSpPr txBox="1"/>
          <p:nvPr/>
        </p:nvSpPr>
        <p:spPr>
          <a:xfrm>
            <a:off x="7712361" y="2898076"/>
            <a:ext cx="15180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6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E942B0-537F-4DD1-A748-D2103852B2EF}"/>
              </a:ext>
            </a:extLst>
          </p:cNvPr>
          <p:cNvSpPr txBox="1"/>
          <p:nvPr/>
        </p:nvSpPr>
        <p:spPr>
          <a:xfrm>
            <a:off x="776785" y="3454464"/>
            <a:ext cx="4320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use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describe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7E84A4-83A8-4E30-8E39-A1C1C9E8D97A}"/>
              </a:ext>
            </a:extLst>
          </p:cNvPr>
          <p:cNvSpPr txBox="1"/>
          <p:nvPr/>
        </p:nvSpPr>
        <p:spPr>
          <a:xfrm>
            <a:off x="7045064" y="3449900"/>
            <a:ext cx="47985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use </a:t>
            </a:r>
            <a:r>
              <a:rPr lang="en-GB" sz="2800" b="1" i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estar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describe _________________________ and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AB4B9-DE48-49BD-8EEF-58B467777017}"/>
              </a:ext>
            </a:extLst>
          </p:cNvPr>
          <p:cNvSpPr txBox="1"/>
          <p:nvPr/>
        </p:nvSpPr>
        <p:spPr>
          <a:xfrm>
            <a:off x="7045064" y="3858356"/>
            <a:ext cx="4798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temporary states / moods</a:t>
            </a:r>
            <a:endParaRPr lang="en-GB" sz="2800" dirty="0">
              <a:solidFill>
                <a:srgbClr val="92D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4DEF25-C2BB-48CA-BED4-1646624E02D0}"/>
              </a:ext>
            </a:extLst>
          </p:cNvPr>
          <p:cNvSpPr txBox="1"/>
          <p:nvPr/>
        </p:nvSpPr>
        <p:spPr>
          <a:xfrm>
            <a:off x="7997826" y="4304612"/>
            <a:ext cx="3063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location</a:t>
            </a:r>
            <a:endParaRPr lang="en-GB" sz="2800" dirty="0">
              <a:solidFill>
                <a:srgbClr val="92D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85682E-9B2F-4D30-9BE9-34476456DF3B}"/>
              </a:ext>
            </a:extLst>
          </p:cNvPr>
          <p:cNvSpPr txBox="1"/>
          <p:nvPr/>
        </p:nvSpPr>
        <p:spPr>
          <a:xfrm>
            <a:off x="852619" y="3855448"/>
            <a:ext cx="4168479" cy="52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permanent traits</a:t>
            </a:r>
            <a:r>
              <a:rPr lang="en-GB" sz="2800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92D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704F4C-3F0A-410F-9C60-A64CC4EEA321}"/>
              </a:ext>
            </a:extLst>
          </p:cNvPr>
          <p:cNvSpPr txBox="1"/>
          <p:nvPr/>
        </p:nvSpPr>
        <p:spPr>
          <a:xfrm>
            <a:off x="6536264" y="5157656"/>
            <a:ext cx="56377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fr-CA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say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‘</a:t>
            </a:r>
            <a:r>
              <a:rPr lang="fr-CA" sz="2800" b="1" i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CA" sz="28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are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’ for location or a </a:t>
            </a:r>
            <a:r>
              <a:rPr lang="fr-CA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temporary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state, </a:t>
            </a:r>
            <a:b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use ‘</a:t>
            </a:r>
            <a:r>
              <a:rPr lang="fr-CA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estamos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’.</a:t>
            </a:r>
            <a:endParaRPr lang="en-C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74C881-F146-4769-8F62-DAA71C4AC1C6}"/>
              </a:ext>
            </a:extLst>
          </p:cNvPr>
          <p:cNvSpPr txBox="1"/>
          <p:nvPr/>
        </p:nvSpPr>
        <p:spPr>
          <a:xfrm>
            <a:off x="470066" y="5157656"/>
            <a:ext cx="56259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fr-CA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say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‘</a:t>
            </a:r>
            <a:r>
              <a:rPr lang="fr-CA" sz="2800" b="1" i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CA" sz="28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are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’ for a permanent trait, </a:t>
            </a:r>
            <a:b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use ‘</a:t>
            </a:r>
            <a:r>
              <a:rPr lang="fr-CA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somos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’.</a:t>
            </a:r>
            <a:endParaRPr lang="en-C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A1155E-C480-4386-8BC3-A106067AAD99}"/>
              </a:ext>
            </a:extLst>
          </p:cNvPr>
          <p:cNvCxnSpPr/>
          <p:nvPr/>
        </p:nvCxnSpPr>
        <p:spPr>
          <a:xfrm flipH="1">
            <a:off x="4392412" y="2212725"/>
            <a:ext cx="965200" cy="69830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BCCBAC-6A1C-425E-8891-ACE97FB22250}"/>
              </a:ext>
            </a:extLst>
          </p:cNvPr>
          <p:cNvCxnSpPr>
            <a:cxnSpLocks/>
          </p:cNvCxnSpPr>
          <p:nvPr/>
        </p:nvCxnSpPr>
        <p:spPr>
          <a:xfrm>
            <a:off x="6139868" y="2212724"/>
            <a:ext cx="905196" cy="69830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4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83444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60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somos</a:t>
            </a:r>
            <a:r>
              <a:rPr lang="en-GB" sz="60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</a:t>
            </a:r>
            <a:r>
              <a:rPr lang="en-GB" sz="60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estamos</a:t>
            </a:r>
            <a:endParaRPr lang="en-GB" sz="6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" name="Google Shape;183;p8">
            <a:extLst>
              <a:ext uri="{FF2B5EF4-FFF2-40B4-BE49-F238E27FC236}">
                <a16:creationId xmlns:a16="http://schemas.microsoft.com/office/drawing/2014/main" id="{34043EEC-A42F-4380-9F3C-72137211E3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498" y="2460340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72;p8">
            <a:extLst>
              <a:ext uri="{FF2B5EF4-FFF2-40B4-BE49-F238E27FC236}">
                <a16:creationId xmlns:a16="http://schemas.microsoft.com/office/drawing/2014/main" id="{EB6A4A2C-01F7-4590-B410-C86A186EDBBE}"/>
              </a:ext>
            </a:extLst>
          </p:cNvPr>
          <p:cNvSpPr txBox="1"/>
          <p:nvPr/>
        </p:nvSpPr>
        <p:spPr>
          <a:xfrm>
            <a:off x="1129135" y="2460340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Estamos 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lang="en-GB" sz="28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pic>
        <p:nvPicPr>
          <p:cNvPr id="30" name="Google Shape;183;p8">
            <a:extLst>
              <a:ext uri="{FF2B5EF4-FFF2-40B4-BE49-F238E27FC236}">
                <a16:creationId xmlns:a16="http://schemas.microsoft.com/office/drawing/2014/main" id="{1A08BF0E-5677-42DA-B61E-9C9913D18D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4992" y="2307732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72;p8">
            <a:extLst>
              <a:ext uri="{FF2B5EF4-FFF2-40B4-BE49-F238E27FC236}">
                <a16:creationId xmlns:a16="http://schemas.microsoft.com/office/drawing/2014/main" id="{E91941D4-1008-4B75-9541-E8720AC7F41D}"/>
              </a:ext>
            </a:extLst>
          </p:cNvPr>
          <p:cNvSpPr txBox="1"/>
          <p:nvPr/>
        </p:nvSpPr>
        <p:spPr>
          <a:xfrm>
            <a:off x="7593746" y="2399835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 err="1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Somos</a:t>
            </a: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tranquilos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32" name="Google Shape;172;p8">
            <a:extLst>
              <a:ext uri="{FF2B5EF4-FFF2-40B4-BE49-F238E27FC236}">
                <a16:creationId xmlns:a16="http://schemas.microsoft.com/office/drawing/2014/main" id="{05CC953F-46C2-40BB-93C3-DF0815C83557}"/>
              </a:ext>
            </a:extLst>
          </p:cNvPr>
          <p:cNvSpPr txBox="1"/>
          <p:nvPr/>
        </p:nvSpPr>
        <p:spPr>
          <a:xfrm>
            <a:off x="1626702" y="2923015"/>
            <a:ext cx="42047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</a:t>
            </a: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class.</a:t>
            </a:r>
            <a:endParaRPr dirty="0"/>
          </a:p>
        </p:txBody>
      </p:sp>
      <p:sp>
        <p:nvSpPr>
          <p:cNvPr id="33" name="Google Shape;172;p8">
            <a:extLst>
              <a:ext uri="{FF2B5EF4-FFF2-40B4-BE49-F238E27FC236}">
                <a16:creationId xmlns:a16="http://schemas.microsoft.com/office/drawing/2014/main" id="{FDF14F35-6F4C-464A-9B5F-6C02B1E8FB42}"/>
              </a:ext>
            </a:extLst>
          </p:cNvPr>
          <p:cNvSpPr txBox="1"/>
          <p:nvPr/>
        </p:nvSpPr>
        <p:spPr>
          <a:xfrm>
            <a:off x="8313289" y="2854523"/>
            <a:ext cx="5108392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7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</a:t>
            </a:r>
            <a:r>
              <a:rPr lang="en-GB" sz="27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7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calm.</a:t>
            </a:r>
            <a:endParaRPr sz="2700" dirty="0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DA602707-9975-4958-951D-6E180C2805F8}"/>
              </a:ext>
            </a:extLst>
          </p:cNvPr>
          <p:cNvSpPr/>
          <p:nvPr/>
        </p:nvSpPr>
        <p:spPr>
          <a:xfrm>
            <a:off x="9810465" y="3572188"/>
            <a:ext cx="2302456" cy="924527"/>
          </a:xfrm>
          <a:prstGeom prst="wedgeRoundRectCallout">
            <a:avLst>
              <a:gd name="adj1" fmla="val -28186"/>
              <a:gd name="adj2" fmla="val -8297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⚠ We are calm in general. 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DCC239B-58F6-474E-AA82-8CB4F4949B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4DD1AE6-F492-4F6D-A70B-CF19BFF5B37E}"/>
              </a:ext>
            </a:extLst>
          </p:cNvPr>
          <p:cNvSpPr txBox="1"/>
          <p:nvPr/>
        </p:nvSpPr>
        <p:spPr>
          <a:xfrm>
            <a:off x="338874" y="1696359"/>
            <a:ext cx="311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Compare:</a:t>
            </a:r>
          </a:p>
        </p:txBody>
      </p:sp>
      <p:pic>
        <p:nvPicPr>
          <p:cNvPr id="37" name="Google Shape;183;p8">
            <a:extLst>
              <a:ext uri="{FF2B5EF4-FFF2-40B4-BE49-F238E27FC236}">
                <a16:creationId xmlns:a16="http://schemas.microsoft.com/office/drawing/2014/main" id="{33358F2E-D6FB-4268-8F13-A2B4587681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03" y="4460812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72;p8">
            <a:extLst>
              <a:ext uri="{FF2B5EF4-FFF2-40B4-BE49-F238E27FC236}">
                <a16:creationId xmlns:a16="http://schemas.microsoft.com/office/drawing/2014/main" id="{9EF833E1-1329-486D-8C80-578D374C5907}"/>
              </a:ext>
            </a:extLst>
          </p:cNvPr>
          <p:cNvSpPr txBox="1"/>
          <p:nvPr/>
        </p:nvSpPr>
        <p:spPr>
          <a:xfrm>
            <a:off x="1308040" y="4460812"/>
            <a:ext cx="429763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Estamos </a:t>
            </a:r>
            <a:r>
              <a:rPr lang="en-GB" sz="28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tranquilos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hoy.</a:t>
            </a:r>
            <a:endParaRPr dirty="0"/>
          </a:p>
        </p:txBody>
      </p:sp>
      <p:sp>
        <p:nvSpPr>
          <p:cNvPr id="39" name="Google Shape;172;p8">
            <a:extLst>
              <a:ext uri="{FF2B5EF4-FFF2-40B4-BE49-F238E27FC236}">
                <a16:creationId xmlns:a16="http://schemas.microsoft.com/office/drawing/2014/main" id="{DBA64FFA-3766-42DD-8E66-B490BBEDDE15}"/>
              </a:ext>
            </a:extLst>
          </p:cNvPr>
          <p:cNvSpPr txBox="1"/>
          <p:nvPr/>
        </p:nvSpPr>
        <p:spPr>
          <a:xfrm>
            <a:off x="2766004" y="3511272"/>
            <a:ext cx="42047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</a:t>
            </a:r>
            <a:endParaRPr dirty="0">
              <a:solidFill>
                <a:srgbClr val="FF0066"/>
              </a:solidFill>
            </a:endParaRPr>
          </a:p>
        </p:txBody>
      </p:sp>
      <p:sp>
        <p:nvSpPr>
          <p:cNvPr id="40" name="Google Shape;172;p8">
            <a:extLst>
              <a:ext uri="{FF2B5EF4-FFF2-40B4-BE49-F238E27FC236}">
                <a16:creationId xmlns:a16="http://schemas.microsoft.com/office/drawing/2014/main" id="{A3978788-0479-4E57-ADD1-6506631442BD}"/>
              </a:ext>
            </a:extLst>
          </p:cNvPr>
          <p:cNvSpPr txBox="1"/>
          <p:nvPr/>
        </p:nvSpPr>
        <p:spPr>
          <a:xfrm>
            <a:off x="1798380" y="5124572"/>
            <a:ext cx="42047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</a:t>
            </a: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calm today.</a:t>
            </a:r>
            <a:endParaRPr dirty="0"/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B8B70329-B7D1-4EB1-9A23-1A76ED9EC76D}"/>
              </a:ext>
            </a:extLst>
          </p:cNvPr>
          <p:cNvSpPr/>
          <p:nvPr/>
        </p:nvSpPr>
        <p:spPr>
          <a:xfrm>
            <a:off x="5175796" y="5716473"/>
            <a:ext cx="3114840" cy="1015622"/>
          </a:xfrm>
          <a:prstGeom prst="wedgeRoundRectCallout">
            <a:avLst>
              <a:gd name="adj1" fmla="val -40400"/>
              <a:gd name="adj2" fmla="val -9201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⚠ It’s not our natural state; we’re feeling calm today!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Google Shape;172;p8">
            <a:extLst>
              <a:ext uri="{FF2B5EF4-FFF2-40B4-BE49-F238E27FC236}">
                <a16:creationId xmlns:a16="http://schemas.microsoft.com/office/drawing/2014/main" id="{E13526E7-3BBF-4467-BA95-1AFDB464DFE9}"/>
              </a:ext>
            </a:extLst>
          </p:cNvPr>
          <p:cNvSpPr txBox="1"/>
          <p:nvPr/>
        </p:nvSpPr>
        <p:spPr>
          <a:xfrm>
            <a:off x="106018" y="5824781"/>
            <a:ext cx="618229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temporary state / mood</a:t>
            </a:r>
            <a:endParaRPr dirty="0">
              <a:solidFill>
                <a:srgbClr val="FF0066"/>
              </a:solidFill>
            </a:endParaRPr>
          </a:p>
        </p:txBody>
      </p:sp>
      <p:sp>
        <p:nvSpPr>
          <p:cNvPr id="43" name="Google Shape;172;p8">
            <a:extLst>
              <a:ext uri="{FF2B5EF4-FFF2-40B4-BE49-F238E27FC236}">
                <a16:creationId xmlns:a16="http://schemas.microsoft.com/office/drawing/2014/main" id="{F293D30B-D494-44A5-AB11-5ED46B52E9B1}"/>
              </a:ext>
            </a:extLst>
          </p:cNvPr>
          <p:cNvSpPr txBox="1"/>
          <p:nvPr/>
        </p:nvSpPr>
        <p:spPr>
          <a:xfrm>
            <a:off x="6970799" y="3495687"/>
            <a:ext cx="30570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FF0066"/>
                </a:solidFill>
                <a:latin typeface="Century Gothic"/>
                <a:sym typeface="Century Gothic"/>
              </a:rPr>
              <a:t>permanent trait</a:t>
            </a:r>
            <a:endParaRPr dirty="0">
              <a:solidFill>
                <a:srgbClr val="FF0066"/>
              </a:solidFill>
            </a:endParaRPr>
          </a:p>
        </p:txBody>
      </p:sp>
      <p:pic>
        <p:nvPicPr>
          <p:cNvPr id="4" name="Picture 3" descr="A picture containing text, vector graphics, toy&#10;&#10;Description automatically generated">
            <a:extLst>
              <a:ext uri="{FF2B5EF4-FFF2-40B4-BE49-F238E27FC236}">
                <a16:creationId xmlns:a16="http://schemas.microsoft.com/office/drawing/2014/main" id="{AB9E2588-03FE-45F1-913B-9C8C92FBD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28" y="1017352"/>
            <a:ext cx="2912089" cy="2220468"/>
          </a:xfrm>
          <a:prstGeom prst="rect">
            <a:avLst/>
          </a:prstGeom>
        </p:spPr>
      </p:pic>
      <p:pic>
        <p:nvPicPr>
          <p:cNvPr id="6" name="Picture 5" descr="A picture containing circle&#10;&#10;Description automatically generated">
            <a:extLst>
              <a:ext uri="{FF2B5EF4-FFF2-40B4-BE49-F238E27FC236}">
                <a16:creationId xmlns:a16="http://schemas.microsoft.com/office/drawing/2014/main" id="{2E27A20C-5589-4C70-A543-1DC1464B6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38" y="4288822"/>
            <a:ext cx="1580500" cy="1015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B39FF-87DC-4595-BF7B-C175B7BC28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47" y="4243275"/>
            <a:ext cx="1580500" cy="1015623"/>
          </a:xfrm>
          <a:prstGeom prst="rect">
            <a:avLst/>
          </a:prstGeom>
        </p:spPr>
      </p:pic>
      <p:pic>
        <p:nvPicPr>
          <p:cNvPr id="25" name="Picture 24" descr="A picture containing circle&#10;&#10;Description automatically generated">
            <a:extLst>
              <a:ext uri="{FF2B5EF4-FFF2-40B4-BE49-F238E27FC236}">
                <a16:creationId xmlns:a16="http://schemas.microsoft.com/office/drawing/2014/main" id="{68399D5F-2C3A-4E17-86C1-491DA0BD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07" y="1520560"/>
            <a:ext cx="1580500" cy="10156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E1FBCB-D751-4EB4-90C2-E0146F19E7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16" y="1475013"/>
            <a:ext cx="1580500" cy="10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41" name="Picture 2" descr="Notebook, Diary, Paper, Blank, Ruled, Marker, Bookmark">
            <a:extLst>
              <a:ext uri="{FF2B5EF4-FFF2-40B4-BE49-F238E27FC236}">
                <a16:creationId xmlns:a16="http://schemas.microsoft.com/office/drawing/2014/main" id="{6EE9D26F-4949-446A-A087-3EF4243AF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0" y="1949938"/>
            <a:ext cx="6858520" cy="50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D371123-4286-40E7-89FC-76B1A8507575}"/>
              </a:ext>
            </a:extLst>
          </p:cNvPr>
          <p:cNvSpPr txBox="1"/>
          <p:nvPr/>
        </p:nvSpPr>
        <p:spPr>
          <a:xfrm>
            <a:off x="792747" y="2617583"/>
            <a:ext cx="182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Ink Free" panose="03080402000500000000" pitchFamily="66" charset="0"/>
              </a:rPr>
              <a:t>Quique</a:t>
            </a:r>
            <a:r>
              <a:rPr lang="en-GB" sz="2400" b="1" dirty="0">
                <a:solidFill>
                  <a:srgbClr val="002060"/>
                </a:solidFill>
                <a:latin typeface="Ink Free" panose="03080402000500000000" pitchFamily="66" charset="0"/>
              </a:rPr>
              <a:t> y </a:t>
            </a:r>
            <a:r>
              <a:rPr lang="en-GB" sz="2400" b="1" dirty="0" err="1">
                <a:solidFill>
                  <a:srgbClr val="002060"/>
                </a:solidFill>
                <a:latin typeface="Ink Free" panose="03080402000500000000" pitchFamily="66" charset="0"/>
              </a:rPr>
              <a:t>yo</a:t>
            </a:r>
            <a:r>
              <a:rPr lang="en-GB" sz="2400" b="1" dirty="0">
                <a:solidFill>
                  <a:srgbClr val="002060"/>
                </a:solidFill>
                <a:latin typeface="Ink Free" panose="03080402000500000000" pitchFamily="66" charset="0"/>
              </a:rPr>
              <a:t>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DEFEB5-025C-49B0-8646-847A5B8B4E20}"/>
              </a:ext>
            </a:extLst>
          </p:cNvPr>
          <p:cNvSpPr txBox="1"/>
          <p:nvPr/>
        </p:nvSpPr>
        <p:spPr>
          <a:xfrm>
            <a:off x="819551" y="3159566"/>
            <a:ext cx="5568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Somos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  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familia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6A12BE-23A1-4159-89FC-FC85DE41925E}"/>
              </a:ext>
            </a:extLst>
          </p:cNvPr>
          <p:cNvSpPr txBox="1"/>
          <p:nvPr/>
        </p:nvSpPr>
        <p:spPr>
          <a:xfrm>
            <a:off x="792748" y="3639573"/>
            <a:ext cx="2893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Estamos  en casa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juntos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EC3D91-E9CC-41E3-89EF-4AAAECD37018}"/>
              </a:ext>
            </a:extLst>
          </p:cNvPr>
          <p:cNvSpPr txBox="1"/>
          <p:nvPr/>
        </p:nvSpPr>
        <p:spPr>
          <a:xfrm>
            <a:off x="752832" y="4555500"/>
            <a:ext cx="2893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Estamos en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clase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 juntas.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A5A59F-E7AE-4876-97E0-B8239149488F}"/>
              </a:ext>
            </a:extLst>
          </p:cNvPr>
          <p:cNvSpPr txBox="1"/>
          <p:nvPr/>
        </p:nvSpPr>
        <p:spPr>
          <a:xfrm>
            <a:off x="781860" y="407982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Ink Free" panose="03080402000500000000" pitchFamily="66" charset="0"/>
              </a:rPr>
              <a:t>Úrsula</a:t>
            </a:r>
            <a:endParaRPr lang="en-GB" sz="2400" b="1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B089E7-E72C-4E90-BDF2-208BC6EFA4C1}"/>
              </a:ext>
            </a:extLst>
          </p:cNvPr>
          <p:cNvSpPr txBox="1"/>
          <p:nvPr/>
        </p:nvSpPr>
        <p:spPr>
          <a:xfrm>
            <a:off x="817230" y="4944073"/>
            <a:ext cx="292377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Somos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   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muy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 </a:t>
            </a:r>
            <a:r>
              <a:rPr lang="en-GB" sz="1900" dirty="0" err="1">
                <a:solidFill>
                  <a:srgbClr val="002060"/>
                </a:solidFill>
                <a:latin typeface="Ink Free" panose="03080402000500000000" pitchFamily="66" charset="0"/>
              </a:rPr>
              <a:t>inteligentes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pero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 hoy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estamos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885959-BF37-4C4A-ABA3-D9F3A7A1848C}"/>
              </a:ext>
            </a:extLst>
          </p:cNvPr>
          <p:cNvSpPr txBox="1"/>
          <p:nvPr/>
        </p:nvSpPr>
        <p:spPr>
          <a:xfrm>
            <a:off x="3697571" y="2694794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Ink Free" panose="03080402000500000000" pitchFamily="66" charset="0"/>
              </a:rPr>
              <a:t>Ángela</a:t>
            </a:r>
            <a:endParaRPr lang="en-GB" sz="2400" b="1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D86B24-8BA5-44CF-B26B-81E55A076366}"/>
              </a:ext>
            </a:extLst>
          </p:cNvPr>
          <p:cNvSpPr txBox="1"/>
          <p:nvPr/>
        </p:nvSpPr>
        <p:spPr>
          <a:xfrm>
            <a:off x="3697571" y="3242208"/>
            <a:ext cx="295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Ink Free" panose="03080402000500000000" pitchFamily="66" charset="0"/>
              </a:rPr>
              <a:t>Siempre</a:t>
            </a:r>
            <a:r>
              <a:rPr lang="en-GB" dirty="0">
                <a:solidFill>
                  <a:srgbClr val="002060"/>
                </a:solidFill>
                <a:latin typeface="Ink Free" panose="03080402000500000000" pitchFamily="66" charset="0"/>
              </a:rPr>
              <a:t>  </a:t>
            </a:r>
            <a:r>
              <a:rPr lang="en-GB" dirty="0" err="1">
                <a:solidFill>
                  <a:srgbClr val="002060"/>
                </a:solidFill>
                <a:latin typeface="Ink Free" panose="03080402000500000000" pitchFamily="66" charset="0"/>
              </a:rPr>
              <a:t>somos</a:t>
            </a:r>
            <a:r>
              <a:rPr lang="en-GB" dirty="0">
                <a:solidFill>
                  <a:srgbClr val="002060"/>
                </a:solidFill>
                <a:latin typeface="Ink Free" panose="03080402000500000000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Ink Free" panose="03080402000500000000" pitchFamily="66" charset="0"/>
              </a:rPr>
              <a:t>tranquilas</a:t>
            </a:r>
            <a:r>
              <a:rPr lang="en-GB" dirty="0">
                <a:solidFill>
                  <a:srgbClr val="002060"/>
                </a:solidFill>
                <a:latin typeface="Ink Free" panose="03080402000500000000" pitchFamily="66" charset="0"/>
              </a:rPr>
              <a:t>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6CC816C-EDAC-4927-A5FB-36ACA0A8C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98" y="2950437"/>
            <a:ext cx="1325998" cy="89024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3F91626-5E34-4BE4-8771-D42BE69901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885"/>
          <a:stretch/>
        </p:blipFill>
        <p:spPr>
          <a:xfrm rot="10800000">
            <a:off x="428457" y="3278852"/>
            <a:ext cx="1822136" cy="79577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CE7568D-8300-42DB-9805-4A761D8DC4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780"/>
          <a:stretch/>
        </p:blipFill>
        <p:spPr>
          <a:xfrm rot="10800000">
            <a:off x="408512" y="4498271"/>
            <a:ext cx="1761897" cy="77349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15F2AAD-2E7A-4FC4-834F-2AA17BD29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52120" y="4755555"/>
            <a:ext cx="1667435" cy="10443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719CA7C-3E57-4753-9486-8B9BE61390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4" b="21411"/>
          <a:stretch/>
        </p:blipFill>
        <p:spPr>
          <a:xfrm rot="10800000">
            <a:off x="1665342" y="5436486"/>
            <a:ext cx="1667435" cy="60053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ACCE35F-1522-41C4-8FB8-6F76937F7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517133" y="2925626"/>
            <a:ext cx="973344" cy="104431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19B7436-B0D9-4606-8950-E163A20D8493}"/>
              </a:ext>
            </a:extLst>
          </p:cNvPr>
          <p:cNvSpPr txBox="1"/>
          <p:nvPr/>
        </p:nvSpPr>
        <p:spPr>
          <a:xfrm>
            <a:off x="161539" y="141443"/>
            <a:ext cx="801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Sofía is writing in her diary about her friends and what she has in common with them.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EB11F3-429C-46CE-8393-1BD7E1544684}"/>
              </a:ext>
            </a:extLst>
          </p:cNvPr>
          <p:cNvSpPr txBox="1"/>
          <p:nvPr/>
        </p:nvSpPr>
        <p:spPr>
          <a:xfrm>
            <a:off x="198918" y="982045"/>
            <a:ext cx="117851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¡Ay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ay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ay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! She’s spilled hot chocolate on it! Is it “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somos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” or “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estamos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”?</a:t>
            </a:r>
            <a:endParaRPr lang="en-GB" sz="2400" dirty="0"/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GB" sz="2400" dirty="0"/>
          </a:p>
        </p:txBody>
      </p:sp>
      <p:graphicFrame>
        <p:nvGraphicFramePr>
          <p:cNvPr id="59" name="Table 30">
            <a:extLst>
              <a:ext uri="{FF2B5EF4-FFF2-40B4-BE49-F238E27FC236}">
                <a16:creationId xmlns:a16="http://schemas.microsoft.com/office/drawing/2014/main" id="{67AE909F-74E2-4288-A6AE-045359EB038E}"/>
              </a:ext>
            </a:extLst>
          </p:cNvPr>
          <p:cNvGraphicFramePr>
            <a:graphicFrameLocks noGrp="1"/>
          </p:cNvGraphicFramePr>
          <p:nvPr/>
        </p:nvGraphicFramePr>
        <p:xfrm>
          <a:off x="6971540" y="2021846"/>
          <a:ext cx="5179083" cy="3329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6361">
                  <a:extLst>
                    <a:ext uri="{9D8B030D-6E8A-4147-A177-3AD203B41FA5}">
                      <a16:colId xmlns:a16="http://schemas.microsoft.com/office/drawing/2014/main" val="1040322077"/>
                    </a:ext>
                  </a:extLst>
                </a:gridCol>
                <a:gridCol w="1726361">
                  <a:extLst>
                    <a:ext uri="{9D8B030D-6E8A-4147-A177-3AD203B41FA5}">
                      <a16:colId xmlns:a16="http://schemas.microsoft.com/office/drawing/2014/main" val="3878320871"/>
                    </a:ext>
                  </a:extLst>
                </a:gridCol>
                <a:gridCol w="1726361">
                  <a:extLst>
                    <a:ext uri="{9D8B030D-6E8A-4147-A177-3AD203B41FA5}">
                      <a16:colId xmlns:a16="http://schemas.microsoft.com/office/drawing/2014/main" val="1617499091"/>
                    </a:ext>
                  </a:extLst>
                </a:gridCol>
              </a:tblGrid>
              <a:tr h="677544">
                <a:tc>
                  <a:txBody>
                    <a:bodyPr/>
                    <a:lstStyle/>
                    <a:p>
                      <a:pPr algn="l"/>
                      <a:r>
                        <a:rPr lang="en-GB" sz="20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Úrsula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11376"/>
                  </a:ext>
                </a:extLst>
              </a:tr>
              <a:tr h="162280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420642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22BF1559-FEB8-444A-AA00-03649ADD1E72}"/>
              </a:ext>
            </a:extLst>
          </p:cNvPr>
          <p:cNvSpPr txBox="1"/>
          <p:nvPr/>
        </p:nvSpPr>
        <p:spPr>
          <a:xfrm>
            <a:off x="7106727" y="2774664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family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9D7A60-F470-4702-84C2-37588F6818E4}"/>
              </a:ext>
            </a:extLst>
          </p:cNvPr>
          <p:cNvSpPr txBox="1"/>
          <p:nvPr/>
        </p:nvSpPr>
        <p:spPr>
          <a:xfrm>
            <a:off x="6977666" y="3334869"/>
            <a:ext cx="187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at home (together)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E065DFE-2347-44A9-AA38-EB1A91D15D16}"/>
              </a:ext>
            </a:extLst>
          </p:cNvPr>
          <p:cNvSpPr txBox="1"/>
          <p:nvPr/>
        </p:nvSpPr>
        <p:spPr>
          <a:xfrm>
            <a:off x="8692951" y="2762382"/>
            <a:ext cx="187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in class (together)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BD36C8-6CAD-486B-AAB6-EC0A7584366B}"/>
              </a:ext>
            </a:extLst>
          </p:cNvPr>
          <p:cNvSpPr txBox="1"/>
          <p:nvPr/>
        </p:nvSpPr>
        <p:spPr>
          <a:xfrm>
            <a:off x="8673938" y="3657888"/>
            <a:ext cx="187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(very) intelligent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AE62F7-64D6-49D5-AE34-7C307928AC11}"/>
              </a:ext>
            </a:extLst>
          </p:cNvPr>
          <p:cNvSpPr txBox="1"/>
          <p:nvPr/>
        </p:nvSpPr>
        <p:spPr>
          <a:xfrm>
            <a:off x="8716091" y="4399850"/>
            <a:ext cx="1466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lost</a:t>
            </a:r>
            <a:b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(today)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83EB767-E65A-4DF5-ABB6-6816C056D503}"/>
              </a:ext>
            </a:extLst>
          </p:cNvPr>
          <p:cNvSpPr txBox="1"/>
          <p:nvPr/>
        </p:nvSpPr>
        <p:spPr>
          <a:xfrm>
            <a:off x="10406744" y="2649823"/>
            <a:ext cx="187693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calm</a:t>
            </a:r>
            <a:br>
              <a:rPr lang="en-GB" sz="2300" b="1" dirty="0">
                <a:solidFill>
                  <a:srgbClr val="92D050"/>
                </a:solidFill>
                <a:latin typeface="Century Gothic" panose="020B0502020202020204" pitchFamily="34" charset="0"/>
              </a:rPr>
            </a:br>
            <a:r>
              <a:rPr lang="en-GB" sz="23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(always)</a:t>
            </a:r>
          </a:p>
          <a:p>
            <a:endParaRPr lang="en-GB" sz="23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505FCE-2A3B-4330-9FD0-E1BB9BADBF3C}"/>
              </a:ext>
            </a:extLst>
          </p:cNvPr>
          <p:cNvSpPr txBox="1"/>
          <p:nvPr/>
        </p:nvSpPr>
        <p:spPr>
          <a:xfrm>
            <a:off x="10482944" y="3565750"/>
            <a:ext cx="187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positive</a:t>
            </a:r>
            <a:b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(normally)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C1EBAE-6A91-4E4F-9B46-563B9AFC3256}"/>
              </a:ext>
            </a:extLst>
          </p:cNvPr>
          <p:cNvSpPr txBox="1"/>
          <p:nvPr/>
        </p:nvSpPr>
        <p:spPr>
          <a:xfrm>
            <a:off x="3753317" y="3739047"/>
            <a:ext cx="26053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y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normalmente</a:t>
            </a:r>
            <a:endParaRPr lang="en-GB" sz="20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2000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A3D09C2-857F-4BE9-B570-50672D62B0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679"/>
          <a:stretch/>
        </p:blipFill>
        <p:spPr>
          <a:xfrm>
            <a:off x="6028238" y="5477723"/>
            <a:ext cx="721485" cy="142456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41FD750-EA03-4DEF-ACA3-6723F6963CE6}"/>
              </a:ext>
            </a:extLst>
          </p:cNvPr>
          <p:cNvSpPr txBox="1"/>
          <p:nvPr/>
        </p:nvSpPr>
        <p:spPr>
          <a:xfrm>
            <a:off x="3697571" y="4832175"/>
            <a:ext cx="2959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hoy 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estamos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 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imposibles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038E61-E467-4CA9-BB7D-4C7501F1E466}"/>
              </a:ext>
            </a:extLst>
          </p:cNvPr>
          <p:cNvSpPr txBox="1"/>
          <p:nvPr/>
        </p:nvSpPr>
        <p:spPr>
          <a:xfrm>
            <a:off x="3786377" y="4292420"/>
            <a:ext cx="2959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somos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positivas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pero</a:t>
            </a:r>
            <a:endParaRPr lang="en-GB" sz="2000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84E29362-9308-4B5E-A18F-5492946B54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46" b="26483"/>
          <a:stretch/>
        </p:blipFill>
        <p:spPr>
          <a:xfrm>
            <a:off x="3926475" y="4660474"/>
            <a:ext cx="1377419" cy="62698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4AA6312-1A9F-4474-9011-191349DC20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46" b="26483"/>
          <a:stretch/>
        </p:blipFill>
        <p:spPr>
          <a:xfrm>
            <a:off x="3635719" y="4157555"/>
            <a:ext cx="1172702" cy="533799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2E9E7A2E-1ED2-4286-ADC6-61D0C6D00C53}"/>
              </a:ext>
            </a:extLst>
          </p:cNvPr>
          <p:cNvSpPr txBox="1"/>
          <p:nvPr/>
        </p:nvSpPr>
        <p:spPr>
          <a:xfrm>
            <a:off x="817230" y="5789897"/>
            <a:ext cx="2634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perdidas</a:t>
            </a:r>
            <a:endParaRPr lang="en-GB" sz="2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A949521-6C6C-4D67-B2BF-B1C5100968F1}"/>
              </a:ext>
            </a:extLst>
          </p:cNvPr>
          <p:cNvSpPr txBox="1"/>
          <p:nvPr/>
        </p:nvSpPr>
        <p:spPr>
          <a:xfrm>
            <a:off x="10386425" y="4469441"/>
            <a:ext cx="1876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impossible</a:t>
            </a:r>
            <a:b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(today) </a:t>
            </a:r>
          </a:p>
          <a:p>
            <a:endParaRPr lang="en-GB" sz="24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6" name="Google Shape;282;p13" descr="Reading, Book, Symbol, Icon, Reader, Man">
            <a:extLst>
              <a:ext uri="{FF2B5EF4-FFF2-40B4-BE49-F238E27FC236}">
                <a16:creationId xmlns:a16="http://schemas.microsoft.com/office/drawing/2014/main" id="{9476A246-955A-4C0E-968D-B0138E65E58D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28335" y="120244"/>
            <a:ext cx="782801" cy="7828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6618DFC1-D766-4B9A-B176-9B08A0FBB63E}"/>
              </a:ext>
            </a:extLst>
          </p:cNvPr>
          <p:cNvSpPr txBox="1"/>
          <p:nvPr/>
        </p:nvSpPr>
        <p:spPr>
          <a:xfrm>
            <a:off x="9477794" y="6162703"/>
            <a:ext cx="271420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común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 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common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juntos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together 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03E356AE-0D6A-806C-3258-CBEC7F76B2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620" y="1407522"/>
            <a:ext cx="914400" cy="914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AC235E4-EEF7-01CE-C74C-D7930794D11B}"/>
              </a:ext>
            </a:extLst>
          </p:cNvPr>
          <p:cNvSpPr/>
          <p:nvPr/>
        </p:nvSpPr>
        <p:spPr>
          <a:xfrm>
            <a:off x="1039660" y="1548291"/>
            <a:ext cx="4709787" cy="468399"/>
          </a:xfrm>
          <a:prstGeom prst="wedgeRoundRectCallout">
            <a:avLst>
              <a:gd name="adj1" fmla="val -54952"/>
              <a:gd name="adj2" fmla="val 1836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Lee. ¿Qué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tienen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en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común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*?</a:t>
            </a: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8300850-E673-D861-CFEA-CF79D395DB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98250" y="2042158"/>
            <a:ext cx="288602" cy="652636"/>
          </a:xfrm>
          <a:prstGeom prst="rect">
            <a:avLst/>
          </a:prstGeom>
        </p:spPr>
      </p:pic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89358F47-5A5B-A345-E118-7987A328DB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3205" y="2041175"/>
            <a:ext cx="410972" cy="667830"/>
          </a:xfrm>
          <a:prstGeom prst="rect">
            <a:avLst/>
          </a:prstGeom>
        </p:spPr>
      </p:pic>
      <p:pic>
        <p:nvPicPr>
          <p:cNvPr id="9" name="Picture 2" descr="Girl, School, Child, Young, Human, Kid, Person, Happy">
            <a:extLst>
              <a:ext uri="{FF2B5EF4-FFF2-40B4-BE49-F238E27FC236}">
                <a16:creationId xmlns:a16="http://schemas.microsoft.com/office/drawing/2014/main" id="{5958A3F1-B7BC-F657-8BEA-E579AB5F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7817" y="2039959"/>
            <a:ext cx="327418" cy="6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575D03-0F77-E5E7-F92E-3EBC4ABB92D8}"/>
              </a:ext>
            </a:extLst>
          </p:cNvPr>
          <p:cNvSpPr/>
          <p:nvPr/>
        </p:nvSpPr>
        <p:spPr>
          <a:xfrm>
            <a:off x="284286" y="3242208"/>
            <a:ext cx="228904" cy="214588"/>
          </a:xfrm>
          <a:prstGeom prst="rect">
            <a:avLst/>
          </a:prstGeom>
          <a:solidFill>
            <a:srgbClr val="6AA56A"/>
          </a:solidFill>
          <a:ln>
            <a:solidFill>
              <a:srgbClr val="B24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2C6945-1C78-3DE9-95C5-BDB5DA616DAE}"/>
              </a:ext>
            </a:extLst>
          </p:cNvPr>
          <p:cNvSpPr/>
          <p:nvPr/>
        </p:nvSpPr>
        <p:spPr>
          <a:xfrm>
            <a:off x="276594" y="3714080"/>
            <a:ext cx="228904" cy="214588"/>
          </a:xfrm>
          <a:prstGeom prst="rect">
            <a:avLst/>
          </a:prstGeom>
          <a:solidFill>
            <a:srgbClr val="6AA56A"/>
          </a:solidFill>
          <a:ln>
            <a:solidFill>
              <a:srgbClr val="B24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1FD2B-532E-E7C2-B0F8-5319489479F8}"/>
              </a:ext>
            </a:extLst>
          </p:cNvPr>
          <p:cNvSpPr/>
          <p:nvPr/>
        </p:nvSpPr>
        <p:spPr>
          <a:xfrm>
            <a:off x="284286" y="4613988"/>
            <a:ext cx="228904" cy="214588"/>
          </a:xfrm>
          <a:prstGeom prst="rect">
            <a:avLst/>
          </a:prstGeom>
          <a:solidFill>
            <a:srgbClr val="6AA56A"/>
          </a:solidFill>
          <a:ln>
            <a:solidFill>
              <a:srgbClr val="B24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B9E4A-6726-D7C7-8B7F-28C89A09F474}"/>
              </a:ext>
            </a:extLst>
          </p:cNvPr>
          <p:cNvSpPr/>
          <p:nvPr/>
        </p:nvSpPr>
        <p:spPr>
          <a:xfrm>
            <a:off x="269733" y="5090216"/>
            <a:ext cx="228904" cy="214588"/>
          </a:xfrm>
          <a:prstGeom prst="rect">
            <a:avLst/>
          </a:prstGeom>
          <a:solidFill>
            <a:srgbClr val="6AA56A"/>
          </a:solidFill>
          <a:ln>
            <a:solidFill>
              <a:srgbClr val="B24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14936B-5D07-786D-0526-9E591421F7F1}"/>
              </a:ext>
            </a:extLst>
          </p:cNvPr>
          <p:cNvSpPr/>
          <p:nvPr/>
        </p:nvSpPr>
        <p:spPr>
          <a:xfrm>
            <a:off x="275202" y="5590207"/>
            <a:ext cx="228904" cy="214588"/>
          </a:xfrm>
          <a:prstGeom prst="rect">
            <a:avLst/>
          </a:prstGeom>
          <a:solidFill>
            <a:srgbClr val="6AA56A"/>
          </a:solidFill>
          <a:ln>
            <a:solidFill>
              <a:srgbClr val="B24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A3C5CB-CE56-CA26-93E5-B4233ECE8E48}"/>
              </a:ext>
            </a:extLst>
          </p:cNvPr>
          <p:cNvSpPr/>
          <p:nvPr/>
        </p:nvSpPr>
        <p:spPr>
          <a:xfrm>
            <a:off x="6521274" y="3278852"/>
            <a:ext cx="241013" cy="236765"/>
          </a:xfrm>
          <a:prstGeom prst="rect">
            <a:avLst/>
          </a:prstGeom>
          <a:solidFill>
            <a:srgbClr val="6AA56A"/>
          </a:solidFill>
          <a:ln>
            <a:solidFill>
              <a:srgbClr val="B24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1BF0CE-63DE-5702-A8F3-2F4737A3FCF0}"/>
              </a:ext>
            </a:extLst>
          </p:cNvPr>
          <p:cNvSpPr/>
          <p:nvPr/>
        </p:nvSpPr>
        <p:spPr>
          <a:xfrm>
            <a:off x="6523130" y="3836879"/>
            <a:ext cx="241013" cy="236765"/>
          </a:xfrm>
          <a:prstGeom prst="rect">
            <a:avLst/>
          </a:prstGeom>
          <a:solidFill>
            <a:srgbClr val="6AA56A"/>
          </a:solidFill>
          <a:ln>
            <a:solidFill>
              <a:srgbClr val="B24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69E85C-051A-6AB6-7FA8-D998B4FA0B4F}"/>
              </a:ext>
            </a:extLst>
          </p:cNvPr>
          <p:cNvSpPr/>
          <p:nvPr/>
        </p:nvSpPr>
        <p:spPr>
          <a:xfrm>
            <a:off x="6529201" y="4363948"/>
            <a:ext cx="241013" cy="236765"/>
          </a:xfrm>
          <a:prstGeom prst="rect">
            <a:avLst/>
          </a:prstGeom>
          <a:solidFill>
            <a:srgbClr val="6AA56A"/>
          </a:solidFill>
          <a:ln>
            <a:solidFill>
              <a:srgbClr val="B24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1CAA04-6E69-2FF5-9038-2B7530F627E6}"/>
              </a:ext>
            </a:extLst>
          </p:cNvPr>
          <p:cNvSpPr/>
          <p:nvPr/>
        </p:nvSpPr>
        <p:spPr>
          <a:xfrm>
            <a:off x="6531057" y="4921975"/>
            <a:ext cx="241013" cy="236765"/>
          </a:xfrm>
          <a:prstGeom prst="rect">
            <a:avLst/>
          </a:prstGeom>
          <a:solidFill>
            <a:srgbClr val="6AA56A"/>
          </a:solidFill>
          <a:ln>
            <a:solidFill>
              <a:srgbClr val="B24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312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75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83444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Gender &amp; number agreement on adjectives</a:t>
            </a:r>
          </a:p>
        </p:txBody>
      </p:sp>
      <p:sp>
        <p:nvSpPr>
          <p:cNvPr id="19" name="Google Shape;172;p8">
            <a:extLst>
              <a:ext uri="{FF2B5EF4-FFF2-40B4-BE49-F238E27FC236}">
                <a16:creationId xmlns:a16="http://schemas.microsoft.com/office/drawing/2014/main" id="{A55A2407-A157-4493-85B8-F1AE7C3CB410}"/>
              </a:ext>
            </a:extLst>
          </p:cNvPr>
          <p:cNvSpPr txBox="1"/>
          <p:nvPr/>
        </p:nvSpPr>
        <p:spPr>
          <a:xfrm>
            <a:off x="323717" y="2376425"/>
            <a:ext cx="3657734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Santi</a:t>
            </a:r>
            <a:r>
              <a:rPr lang="en-GB" sz="25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5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</a:t>
            </a:r>
            <a:r>
              <a:rPr lang="en-GB" sz="2500" b="1" i="0" u="none" strike="noStrike" cap="none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500" dirty="0">
              <a:solidFill>
                <a:srgbClr val="002060"/>
              </a:solidFill>
            </a:endParaRPr>
          </a:p>
        </p:txBody>
      </p:sp>
      <p:sp>
        <p:nvSpPr>
          <p:cNvPr id="20" name="Google Shape;174;p8">
            <a:extLst>
              <a:ext uri="{FF2B5EF4-FFF2-40B4-BE49-F238E27FC236}">
                <a16:creationId xmlns:a16="http://schemas.microsoft.com/office/drawing/2014/main" id="{F74DD634-A1BC-4641-9397-CB2EE4FE6850}"/>
              </a:ext>
            </a:extLst>
          </p:cNvPr>
          <p:cNvSpPr txBox="1"/>
          <p:nvPr/>
        </p:nvSpPr>
        <p:spPr>
          <a:xfrm>
            <a:off x="6129802" y="2396847"/>
            <a:ext cx="5043421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92D050"/>
              </a:buClr>
              <a:buSzPts val="2800"/>
            </a:pPr>
            <a:r>
              <a:rPr lang="en-GB" sz="25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Manchita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</a:t>
            </a:r>
            <a:r>
              <a:rPr lang="en-GB" sz="25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500" dirty="0">
              <a:solidFill>
                <a:srgbClr val="002060"/>
              </a:solidFill>
            </a:endParaRPr>
          </a:p>
        </p:txBody>
      </p:sp>
      <p:sp>
        <p:nvSpPr>
          <p:cNvPr id="21" name="Google Shape;171;p8">
            <a:extLst>
              <a:ext uri="{FF2B5EF4-FFF2-40B4-BE49-F238E27FC236}">
                <a16:creationId xmlns:a16="http://schemas.microsoft.com/office/drawing/2014/main" id="{854E6490-D463-44C1-8307-480DCE4FBB21}"/>
              </a:ext>
            </a:extLst>
          </p:cNvPr>
          <p:cNvSpPr txBox="1"/>
          <p:nvPr/>
        </p:nvSpPr>
        <p:spPr>
          <a:xfrm>
            <a:off x="256094" y="947627"/>
            <a:ext cx="1035638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Spanish we know that </a:t>
            </a:r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adjectives</a:t>
            </a:r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 which end in ‘</a:t>
            </a:r>
            <a:r>
              <a:rPr lang="en-GB" sz="2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</a:t>
            </a:r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’ change to end in ‘</a:t>
            </a:r>
            <a:r>
              <a:rPr lang="en-GB" sz="2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’ when the noun described is feminine.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8C396A6-E992-4599-9DEA-4D712FF40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98" y="1933055"/>
            <a:ext cx="719483" cy="1137506"/>
          </a:xfrm>
          <a:prstGeom prst="rect">
            <a:avLst/>
          </a:prstGeom>
        </p:spPr>
      </p:pic>
      <p:sp>
        <p:nvSpPr>
          <p:cNvPr id="24" name="Google Shape;171;p8">
            <a:extLst>
              <a:ext uri="{FF2B5EF4-FFF2-40B4-BE49-F238E27FC236}">
                <a16:creationId xmlns:a16="http://schemas.microsoft.com/office/drawing/2014/main" id="{28FB4F5D-B6C6-4B9B-9E46-4027BDBFEDB7}"/>
              </a:ext>
            </a:extLst>
          </p:cNvPr>
          <p:cNvSpPr txBox="1"/>
          <p:nvPr/>
        </p:nvSpPr>
        <p:spPr>
          <a:xfrm>
            <a:off x="122744" y="3281939"/>
            <a:ext cx="549700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When we describe more than one masculine noun, the adjective ends in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–</a:t>
            </a:r>
            <a:r>
              <a:rPr lang="en-GB" sz="24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os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5" name="Google Shape;183;p8">
            <a:extLst>
              <a:ext uri="{FF2B5EF4-FFF2-40B4-BE49-F238E27FC236}">
                <a16:creationId xmlns:a16="http://schemas.microsoft.com/office/drawing/2014/main" id="{CD2BC62D-BD8E-4CFB-B0E1-71C4892250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0285" y="6148253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72;p8">
            <a:extLst>
              <a:ext uri="{FF2B5EF4-FFF2-40B4-BE49-F238E27FC236}">
                <a16:creationId xmlns:a16="http://schemas.microsoft.com/office/drawing/2014/main" id="{EB9FB09E-5A74-4FD6-8F6F-133245642C7B}"/>
              </a:ext>
            </a:extLst>
          </p:cNvPr>
          <p:cNvSpPr txBox="1"/>
          <p:nvPr/>
        </p:nvSpPr>
        <p:spPr>
          <a:xfrm>
            <a:off x="2522526" y="6396376"/>
            <a:ext cx="44582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(feeling) happy.</a:t>
            </a:r>
            <a:endParaRPr sz="1600" dirty="0">
              <a:solidFill>
                <a:srgbClr val="0020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137369-9623-416B-9418-61942A245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44" y="5563879"/>
            <a:ext cx="1359838" cy="1294121"/>
          </a:xfrm>
          <a:prstGeom prst="rect">
            <a:avLst/>
          </a:prstGeom>
        </p:spPr>
      </p:pic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749B3DA1-C08B-468A-A46E-3EDDABB7E48C}"/>
              </a:ext>
            </a:extLst>
          </p:cNvPr>
          <p:cNvSpPr/>
          <p:nvPr/>
        </p:nvSpPr>
        <p:spPr>
          <a:xfrm>
            <a:off x="1761211" y="4672224"/>
            <a:ext cx="2483287" cy="1294121"/>
          </a:xfrm>
          <a:prstGeom prst="wedgeEllipseCallout">
            <a:avLst>
              <a:gd name="adj1" fmla="val -57754"/>
              <a:gd name="adj2" fmla="val 65879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Estamos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content</a:t>
            </a:r>
            <a:r>
              <a:rPr lang="en-GB" sz="24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os</a:t>
            </a:r>
            <a:r>
              <a:rPr lang="en-GB" sz="24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4" name="Google Shape;171;p8">
            <a:extLst>
              <a:ext uri="{FF2B5EF4-FFF2-40B4-BE49-F238E27FC236}">
                <a16:creationId xmlns:a16="http://schemas.microsoft.com/office/drawing/2014/main" id="{2309A231-1C2E-4750-ACC1-3992210EDFA9}"/>
              </a:ext>
            </a:extLst>
          </p:cNvPr>
          <p:cNvSpPr txBox="1"/>
          <p:nvPr/>
        </p:nvSpPr>
        <p:spPr>
          <a:xfrm>
            <a:off x="6435477" y="3281320"/>
            <a:ext cx="555228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When we describe more than one feminine noun, the adjective ends in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–as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5" name="Google Shape;183;p8">
            <a:extLst>
              <a:ext uri="{FF2B5EF4-FFF2-40B4-BE49-F238E27FC236}">
                <a16:creationId xmlns:a16="http://schemas.microsoft.com/office/drawing/2014/main" id="{ED92DEF3-7A6D-4767-99A7-2383192504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5156" y="6190164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72;p8">
            <a:extLst>
              <a:ext uri="{FF2B5EF4-FFF2-40B4-BE49-F238E27FC236}">
                <a16:creationId xmlns:a16="http://schemas.microsoft.com/office/drawing/2014/main" id="{9B4D0D15-E71E-43B0-A129-BC2F1F46B0B5}"/>
              </a:ext>
            </a:extLst>
          </p:cNvPr>
          <p:cNvSpPr txBox="1"/>
          <p:nvPr/>
        </p:nvSpPr>
        <p:spPr>
          <a:xfrm>
            <a:off x="8517397" y="6438287"/>
            <a:ext cx="44582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(feeling) happy.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6522B57C-8351-4730-8887-B195FB3F53F8}"/>
              </a:ext>
            </a:extLst>
          </p:cNvPr>
          <p:cNvSpPr/>
          <p:nvPr/>
        </p:nvSpPr>
        <p:spPr>
          <a:xfrm>
            <a:off x="8079932" y="4561735"/>
            <a:ext cx="2483287" cy="1294121"/>
          </a:xfrm>
          <a:prstGeom prst="wedgeEllipseCallout">
            <a:avLst>
              <a:gd name="adj1" fmla="val -57754"/>
              <a:gd name="adj2" fmla="val 6587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Estamos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content</a:t>
            </a:r>
            <a:r>
              <a:rPr lang="en-GB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FBD8ED3-FE09-446D-BBF8-A9A62CF6E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156" y="5319284"/>
            <a:ext cx="1316850" cy="15424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53B6ECE-04EE-4F3D-974C-74EFA991C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86630">
            <a:off x="9879102" y="2109815"/>
            <a:ext cx="602111" cy="835588"/>
          </a:xfrm>
          <a:prstGeom prst="rect">
            <a:avLst/>
          </a:prstGeom>
        </p:spPr>
      </p:pic>
      <p:pic>
        <p:nvPicPr>
          <p:cNvPr id="50" name="Google Shape;170;p8" descr="Jigsaw, Puzzle, Piece, Game, Concept, Solution">
            <a:extLst>
              <a:ext uri="{FF2B5EF4-FFF2-40B4-BE49-F238E27FC236}">
                <a16:creationId xmlns:a16="http://schemas.microsoft.com/office/drawing/2014/main" id="{B911C824-9DD6-4BC3-8CD6-81459FDB2E3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0843B10-E724-4C3C-9FA2-454FBF0EBF1D}"/>
              </a:ext>
            </a:extLst>
          </p:cNvPr>
          <p:cNvSpPr/>
          <p:nvPr/>
        </p:nvSpPr>
        <p:spPr>
          <a:xfrm>
            <a:off x="4944615" y="1756905"/>
            <a:ext cx="2795683" cy="601158"/>
          </a:xfrm>
          <a:prstGeom prst="wedgeRoundRectCallout">
            <a:avLst>
              <a:gd name="adj1" fmla="val -6293"/>
              <a:gd name="adj2" fmla="val 8548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💡 Names are called </a:t>
            </a:r>
            <a:r>
              <a:rPr lang="en-GB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proper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nouns.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41C915-1B1F-475B-A1D3-B25559687ED3}"/>
              </a:ext>
            </a:extLst>
          </p:cNvPr>
          <p:cNvSpPr/>
          <p:nvPr/>
        </p:nvSpPr>
        <p:spPr>
          <a:xfrm>
            <a:off x="3871614" y="5283838"/>
            <a:ext cx="2175825" cy="1044077"/>
          </a:xfrm>
          <a:prstGeom prst="wedgeRoundRectCallout">
            <a:avLst>
              <a:gd name="adj1" fmla="val -87461"/>
              <a:gd name="adj2" fmla="val 68387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💡 </a:t>
            </a:r>
            <a:r>
              <a:rPr lang="en-GB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We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is a pronoun, like I, you, s/he, it.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8" grpId="0" animBg="1"/>
      <p:bldP spid="46" grpId="0"/>
      <p:bldP spid="47" grpId="0" animBg="1"/>
      <p:bldP spid="22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2112</Words>
  <Application>Microsoft Office PowerPoint</Application>
  <PresentationFormat>Widescreen</PresentationFormat>
  <Paragraphs>365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docs-Century Gothic</vt:lpstr>
      <vt:lpstr>Dreaming Outloud Pro</vt:lpstr>
      <vt:lpstr>Ink Free</vt:lpstr>
      <vt:lpstr>Modern Love</vt:lpstr>
      <vt:lpstr>Segoe Print</vt:lpstr>
      <vt:lpstr>Office Theme</vt:lpstr>
      <vt:lpstr>español, con Sofía</vt:lpstr>
      <vt:lpstr>Describing me and others</vt:lpstr>
      <vt:lpstr>pronunciar</vt:lpstr>
      <vt:lpstr>Syllables</vt:lpstr>
      <vt:lpstr>pronunciar</vt:lpstr>
      <vt:lpstr>somos | estamos</vt:lpstr>
      <vt:lpstr>somos | estamos</vt:lpstr>
      <vt:lpstr>leer</vt:lpstr>
      <vt:lpstr>Gender &amp; number agreement on adjectives</vt:lpstr>
      <vt:lpstr>escuchar</vt:lpstr>
      <vt:lpstr>escuchar</vt:lpstr>
      <vt:lpstr>escuchar</vt:lpstr>
      <vt:lpstr>escuchar</vt:lpstr>
      <vt:lpstr>escuchar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Vazquez-Valero</dc:creator>
  <cp:lastModifiedBy>Rachel Hawkes</cp:lastModifiedBy>
  <cp:revision>40</cp:revision>
  <dcterms:created xsi:type="dcterms:W3CDTF">2021-04-28T18:03:02Z</dcterms:created>
  <dcterms:modified xsi:type="dcterms:W3CDTF">2023-09-04T11:35:47Z</dcterms:modified>
</cp:coreProperties>
</file>