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49" r:id="rId5"/>
    <p:sldId id="399" r:id="rId6"/>
    <p:sldId id="350" r:id="rId7"/>
    <p:sldId id="351" r:id="rId8"/>
    <p:sldId id="352" r:id="rId9"/>
    <p:sldId id="400" r:id="rId10"/>
    <p:sldId id="353" r:id="rId11"/>
    <p:sldId id="393" r:id="rId12"/>
    <p:sldId id="354" r:id="rId13"/>
    <p:sldId id="327" r:id="rId14"/>
    <p:sldId id="345" r:id="rId15"/>
    <p:sldId id="3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BAEDF0"/>
    <a:srgbClr val="65D7DD"/>
    <a:srgbClr val="8FEAD1"/>
    <a:srgbClr val="85CFE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113F44-B3C2-440A-9CE7-50B983933F9B}" v="15" dt="2023-07-07T14:33:47.03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1915" autoAdjust="0"/>
  </p:normalViewPr>
  <p:slideViewPr>
    <p:cSldViewPr snapToGrid="0" showGuides="1">
      <p:cViewPr varScale="1">
        <p:scale>
          <a:sx n="78" d="100"/>
          <a:sy n="78" d="100"/>
        </p:scale>
        <p:origin x="2112"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79D5E-3FA3-42CA-BC4D-D64B272988B5}"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5E8F0-3074-4A24-9073-AEBB70944060}" type="slidenum">
              <a:rPr lang="en-US" smtClean="0"/>
              <a:t>‹#›</a:t>
            </a:fld>
            <a:endParaRPr lang="en-US"/>
          </a:p>
        </p:txBody>
      </p:sp>
    </p:spTree>
    <p:extLst>
      <p:ext uri="{BB962C8B-B14F-4D97-AF65-F5344CB8AC3E}">
        <p14:creationId xmlns:p14="http://schemas.microsoft.com/office/powerpoint/2010/main" val="214399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Revisit SSC: </a:t>
            </a:r>
            <a:r>
              <a:rPr lang="en-GB" b="0" dirty="0"/>
              <a:t>[e] </a:t>
            </a:r>
            <a:r>
              <a:rPr lang="en-GB" b="1" dirty="0" err="1"/>
              <a:t>elefante</a:t>
            </a:r>
            <a:r>
              <a:rPr lang="en-GB" b="1" dirty="0"/>
              <a:t> </a:t>
            </a:r>
            <a:r>
              <a:rPr lang="en-GB" b="0" dirty="0"/>
              <a:t>[&gt;5000]</a:t>
            </a:r>
            <a:r>
              <a:rPr lang="en-GB" b="1" dirty="0"/>
              <a:t> </a:t>
            </a:r>
            <a:r>
              <a:rPr lang="en-GB" b="0" dirty="0"/>
              <a:t>[i]</a:t>
            </a:r>
            <a:r>
              <a:rPr lang="en-GB" b="1" dirty="0"/>
              <a:t> idea </a:t>
            </a:r>
            <a:r>
              <a:rPr lang="en-GB" b="0" dirty="0"/>
              <a:t>[247]</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s-ES" sz="1800" b="0" i="0" u="none" strike="noStrike" dirty="0">
                <a:solidFill>
                  <a:srgbClr val="1F3864"/>
                </a:solidFill>
                <a:effectLst/>
                <a:latin typeface="Century Gothic" panose="020B0502020202020204" pitchFamily="34" charset="0"/>
              </a:rPr>
              <a:t>es [ser, 7] está [estar 21] amigo [210] profesor [510] divertido [2465] lento [1569] rápido [870] serio [856] tranquilo [1093]  pesado [2166] también [49] hoy [167] siempre [96] y [4]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1</a:t>
            </a:r>
            <a:r>
              <a:rPr lang="en-GB" sz="1200" dirty="0">
                <a:effectLst/>
                <a:latin typeface="Calibri" panose="020F0502020204030204" pitchFamily="34" charset="0"/>
                <a:ea typeface="Calibri" panose="020F0502020204030204" pitchFamily="34" charset="0"/>
              </a:rPr>
              <a:t>: </a:t>
            </a:r>
            <a:r>
              <a:rPr lang="es-ES" sz="1800" b="0" i="0" u="none" strike="noStrike" dirty="0" err="1">
                <a:solidFill>
                  <a:srgbClr val="002060"/>
                </a:solidFill>
                <a:effectLst/>
                <a:latin typeface="Century Gothic" panose="020B0502020202020204" pitchFamily="34" charset="0"/>
              </a:rPr>
              <a:t>revisit</a:t>
            </a:r>
            <a:r>
              <a:rPr lang="es-ES" sz="1800" b="0" i="0" u="none" strike="noStrike" dirty="0">
                <a:solidFill>
                  <a:srgbClr val="002060"/>
                </a:solidFill>
                <a:effectLst/>
                <a:latin typeface="Century Gothic" panose="020B0502020202020204" pitchFamily="34" charset="0"/>
              </a:rPr>
              <a:t> buscar [179] cantar [717] escuchar [281] hablar [90] necesitar [276] frase [1037] presentar [235] pronunciar [1990] </a:t>
            </a:r>
            <a:r>
              <a:rPr lang="es-ES" sz="1200" dirty="0">
                <a:effectLst/>
                <a:latin typeface="Calibri" panose="020F0502020204030204" pitchFamily="34" charset="0"/>
                <a:ea typeface="Calibri" panose="020F0502020204030204" pitchFamily="34" charset="0"/>
              </a:rPr>
              <a:t> </a:t>
            </a:r>
            <a:br>
              <a:rPr lang="en-GB" sz="120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Revisit 2</a:t>
            </a:r>
            <a:r>
              <a:rPr lang="en-GB" sz="1200" dirty="0">
                <a:effectLst/>
                <a:latin typeface="Calibri" panose="020F0502020204030204" pitchFamily="34" charset="0"/>
                <a:ea typeface="Calibri" panose="020F0502020204030204" pitchFamily="34" charset="0"/>
              </a:rPr>
              <a:t>:</a:t>
            </a:r>
            <a:r>
              <a:rPr lang="en-GB" sz="1200" b="0" dirty="0">
                <a:effectLst/>
                <a:latin typeface="Calibri" panose="020F0502020204030204" pitchFamily="34" charset="0"/>
                <a:ea typeface="Calibri" panose="020F0502020204030204" pitchFamily="34" charset="0"/>
              </a:rPr>
              <a:t> </a:t>
            </a:r>
            <a:r>
              <a:rPr lang="es-ES" sz="1800" b="0" i="0" u="none" strike="noStrike" dirty="0">
                <a:solidFill>
                  <a:srgbClr val="002060"/>
                </a:solidFill>
                <a:effectLst/>
                <a:latin typeface="Century Gothic" panose="020B0502020202020204" pitchFamily="34" charset="0"/>
              </a:rPr>
              <a:t>él [9] ella [72] tú [184] yo [28] pero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describir [1272]  </a:t>
            </a:r>
            <a:r>
              <a:rPr lang="en-GB" sz="1800" b="0" dirty="0" err="1"/>
              <a:t>deportista</a:t>
            </a:r>
            <a:r>
              <a:rPr lang="en-GB" sz="1800" b="0" dirty="0"/>
              <a:t> [&gt;5000]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3185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56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t>[e]</a:t>
            </a:r>
            <a:endParaRPr lang="en-GB" dirty="0"/>
          </a:p>
          <a:p>
            <a:pPr marL="0" lvl="0" indent="0" algn="l" rtl="0">
              <a:spcBef>
                <a:spcPts val="0"/>
              </a:spcBef>
              <a:spcAft>
                <a:spcPts val="0"/>
              </a:spcAft>
              <a:buClr>
                <a:schemeClr val="dk1"/>
              </a:buClr>
              <a:buSzPts val="1200"/>
              <a:buFont typeface="Calibri"/>
              <a:buNone/>
            </a:pPr>
            <a:r>
              <a:rPr lang="en-GB" b="1" dirty="0"/>
              <a:t> </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and elicit the pronunciation of the </a:t>
            </a:r>
            <a:r>
              <a:rPr lang="en-GB" b="1" dirty="0"/>
              <a:t>individual SSC [e] </a:t>
            </a:r>
            <a:r>
              <a:rPr lang="en-GB" dirty="0"/>
              <a:t>and then the </a:t>
            </a:r>
            <a:r>
              <a:rPr lang="en-GB" b="1" dirty="0"/>
              <a:t>source</a:t>
            </a:r>
            <a:r>
              <a:rPr lang="en-GB" dirty="0"/>
              <a:t> word </a:t>
            </a:r>
            <a:r>
              <a:rPr lang="en-GB" b="1" dirty="0"/>
              <a:t>‘</a:t>
            </a:r>
            <a:r>
              <a:rPr lang="en-GB" b="1" dirty="0" err="1"/>
              <a:t>elefante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(for a few seconds) in pairs.</a:t>
            </a:r>
          </a:p>
          <a:p>
            <a:pPr marL="0" lvl="0" indent="0" algn="l" rtl="0">
              <a:spcBef>
                <a:spcPts val="0"/>
              </a:spcBef>
              <a:spcAft>
                <a:spcPts val="0"/>
              </a:spcAft>
              <a:buClr>
                <a:schemeClr val="dk1"/>
              </a:buClr>
              <a:buSzPts val="1100"/>
              <a:buFont typeface="Arial"/>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a:t>
            </a:r>
            <a:r>
              <a:rPr lang="en-GB" dirty="0"/>
              <a:t>: the suggested gesture for ‘</a:t>
            </a:r>
            <a:r>
              <a:rPr lang="en-GB" dirty="0" err="1"/>
              <a:t>elefante</a:t>
            </a:r>
            <a:r>
              <a:rPr lang="en-GB" dirty="0"/>
              <a:t>’ is to raise the right arm as though an elephant is raising its trunk.</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t>[</a:t>
            </a:r>
            <a:r>
              <a:rPr lang="en-GB" b="1" dirty="0" err="1"/>
              <a:t>i</a:t>
            </a:r>
            <a:r>
              <a:rPr lang="en-GB" b="1" dirty="0"/>
              <a:t>]</a:t>
            </a:r>
            <a:endParaRPr lang="en-GB" dirty="0"/>
          </a:p>
          <a:p>
            <a:pPr marL="0" lvl="0" indent="0" algn="l" rtl="0">
              <a:spcBef>
                <a:spcPts val="0"/>
              </a:spcBef>
              <a:spcAft>
                <a:spcPts val="0"/>
              </a:spcAft>
              <a:buClr>
                <a:schemeClr val="dk1"/>
              </a:buClr>
              <a:buSzPts val="1200"/>
              <a:buFont typeface="Calibri"/>
              <a:buNone/>
            </a:pPr>
            <a:r>
              <a:rPr lang="en-GB" b="1" dirty="0"/>
              <a:t> </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and elicit the pronunciation of the </a:t>
            </a:r>
            <a:r>
              <a:rPr lang="en-GB" b="1" dirty="0"/>
              <a:t>individual SSC [</a:t>
            </a:r>
            <a:r>
              <a:rPr lang="en-GB" b="1" dirty="0" err="1"/>
              <a:t>i</a:t>
            </a:r>
            <a:r>
              <a:rPr lang="en-GB" b="1" dirty="0"/>
              <a:t>] </a:t>
            </a:r>
            <a:r>
              <a:rPr lang="en-GB" dirty="0"/>
              <a:t>and then the </a:t>
            </a:r>
            <a:r>
              <a:rPr lang="en-GB" b="1" dirty="0"/>
              <a:t>source</a:t>
            </a:r>
            <a:r>
              <a:rPr lang="en-GB" dirty="0"/>
              <a:t> word </a:t>
            </a:r>
            <a:r>
              <a:rPr lang="en-GB" b="1" dirty="0"/>
              <a:t>‘idea’</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(for a few seconds) in pairs.</a:t>
            </a:r>
          </a:p>
          <a:p>
            <a:pPr marL="0" lvl="0" indent="0" algn="l" rtl="0">
              <a:spcBef>
                <a:spcPts val="0"/>
              </a:spcBef>
              <a:spcAft>
                <a:spcPts val="0"/>
              </a:spcAft>
              <a:buClr>
                <a:schemeClr val="dk1"/>
              </a:buClr>
              <a:buSzPts val="1100"/>
              <a:buFont typeface="Arial"/>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a:t>
            </a:r>
            <a:r>
              <a:rPr lang="en-GB" dirty="0"/>
              <a:t>: the suggested gesture for ‘idea’ is to raise the index finger of the right hand in the air quickly as an exaggerated mime of someone having an idea.</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[i]</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bring up SSC and elicit pronunciation of the SSC and the source word from pupils. </a:t>
            </a:r>
          </a:p>
          <a:p>
            <a:pPr marL="457200" lvl="0" indent="-317500" algn="l" rtl="0">
              <a:spcBef>
                <a:spcPts val="0"/>
              </a:spcBef>
              <a:spcAft>
                <a:spcPts val="0"/>
              </a:spcAft>
              <a:buClr>
                <a:schemeClr val="dk1"/>
              </a:buClr>
              <a:buSzPts val="1400"/>
              <a:buAutoNum type="arabicPeriod"/>
            </a:pPr>
            <a:r>
              <a:rPr lang="en-GB" dirty="0"/>
              <a:t>Click one more time to bring up the written form of the source word.</a:t>
            </a:r>
          </a:p>
          <a:p>
            <a:pPr marL="457200" lvl="0" indent="-317500" algn="l" rtl="0">
              <a:spcBef>
                <a:spcPts val="0"/>
              </a:spcBef>
              <a:spcAft>
                <a:spcPts val="0"/>
              </a:spcAft>
              <a:buClr>
                <a:schemeClr val="dk1"/>
              </a:buClr>
              <a:buSzPts val="1400"/>
              <a:buAutoNum type="arabicPeriod"/>
            </a:pPr>
            <a:r>
              <a:rPr lang="en-GB" dirty="0"/>
              <a:t>Next two clicks bring up picture of source words – elicit words again from pupils.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100"/>
              <a:buFont typeface="Arial"/>
              <a:buNone/>
            </a:pPr>
            <a:r>
              <a:rPr lang="en-GB" dirty="0"/>
              <a:t>For further practice, pupils work in pairs. One pupils use a gesture, the partners elicits the source word.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br>
              <a:rPr lang="en-GB" b="0" dirty="0">
                <a:effectLst/>
              </a:rPr>
            </a:br>
            <a:endParaRPr lang="en-GB" dirty="0"/>
          </a:p>
          <a:p>
            <a:pPr rtl="0"/>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a:t>
            </a:r>
            <a:r>
              <a:rPr lang="en-GB" b="1" dirty="0" err="1"/>
              <a:t>i</a:t>
            </a:r>
            <a:r>
              <a:rPr lang="en-GB" b="1" dirty="0"/>
              <a:t>] </a:t>
            </a:r>
            <a:r>
              <a:rPr lang="en-GB" b="0" dirty="0"/>
              <a:t>in a paired dictation task; to practise written comprehension of revisited vocabulary.</a:t>
            </a:r>
          </a:p>
          <a:p>
            <a:pPr marL="0" lvl="0" indent="0" algn="l" rtl="0">
              <a:spcBef>
                <a:spcPts val="0"/>
              </a:spcBef>
              <a:spcAft>
                <a:spcPts val="0"/>
              </a:spcAft>
              <a:buClr>
                <a:schemeClr val="dk1"/>
              </a:buClr>
              <a:buSzPts val="1200"/>
              <a:buFont typeface="Calibri"/>
              <a:buNone/>
            </a:pPr>
            <a:br>
              <a:rPr lang="en-GB" dirty="0"/>
            </a:br>
            <a:r>
              <a:rPr lang="en-GB" b="1" dirty="0"/>
              <a:t>Note</a:t>
            </a:r>
            <a:r>
              <a:rPr lang="en-GB" dirty="0"/>
              <a:t>: </a:t>
            </a:r>
            <a:br>
              <a:rPr lang="en-GB" dirty="0"/>
            </a:br>
            <a:r>
              <a:rPr lang="en-GB" dirty="0" err="1"/>
              <a:t>i</a:t>
            </a:r>
            <a:r>
              <a:rPr lang="en-GB" dirty="0"/>
              <a:t>) see final slide for a handout for this task.</a:t>
            </a:r>
            <a:br>
              <a:rPr lang="en-GB" dirty="0"/>
            </a:br>
            <a:r>
              <a:rPr lang="en-GB" dirty="0"/>
              <a:t>ii) for a higher level of challenge, pupils could transcribe the full sentences.</a:t>
            </a:r>
            <a:br>
              <a:rPr lang="en-GB" dirty="0"/>
            </a:b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Clr>
                <a:schemeClr val="dk1"/>
              </a:buClr>
              <a:buSzPts val="1100"/>
              <a:buFont typeface="Arial"/>
              <a:buAutoNum type="arabicPeriod"/>
            </a:pPr>
            <a:r>
              <a:rPr lang="en-GB" dirty="0"/>
              <a:t>Explain that pupil A will read two sentences out loud, and pupil B will listen and write the missing letters.</a:t>
            </a:r>
          </a:p>
          <a:p>
            <a:pPr marL="228600" lvl="0" indent="-228600" algn="l" rtl="0">
              <a:spcBef>
                <a:spcPts val="0"/>
              </a:spcBef>
              <a:spcAft>
                <a:spcPts val="0"/>
              </a:spcAft>
              <a:buClr>
                <a:schemeClr val="dk1"/>
              </a:buClr>
              <a:buSzPts val="1100"/>
              <a:buFont typeface="Arial"/>
              <a:buAutoNum type="arabicPeriod"/>
            </a:pPr>
            <a:r>
              <a:rPr lang="en-GB" dirty="0"/>
              <a:t>B turns away from the board with his/her handout.</a:t>
            </a:r>
          </a:p>
          <a:p>
            <a:pPr marL="228600" lvl="0" indent="-228600" algn="l" rtl="0">
              <a:spcBef>
                <a:spcPts val="0"/>
              </a:spcBef>
              <a:spcAft>
                <a:spcPts val="0"/>
              </a:spcAft>
              <a:buClr>
                <a:schemeClr val="dk1"/>
              </a:buClr>
              <a:buSzPts val="1100"/>
              <a:buFont typeface="Arial"/>
              <a:buAutoNum type="arabicPeriod"/>
            </a:pPr>
            <a:r>
              <a:rPr lang="en-GB" dirty="0"/>
              <a:t>Click to bring up the two sentences.</a:t>
            </a:r>
          </a:p>
          <a:p>
            <a:pPr marL="228600" lvl="0" indent="-228600" algn="l" rtl="0">
              <a:spcBef>
                <a:spcPts val="0"/>
              </a:spcBef>
              <a:spcAft>
                <a:spcPts val="0"/>
              </a:spcAft>
              <a:buClr>
                <a:schemeClr val="dk1"/>
              </a:buClr>
              <a:buSzPts val="1100"/>
              <a:buFont typeface="Arial"/>
              <a:buAutoNum type="arabicPeriod"/>
            </a:pPr>
            <a:r>
              <a:rPr lang="en-GB" dirty="0"/>
              <a:t>A reads each one clearly and slowly, repeating as necessary.</a:t>
            </a:r>
          </a:p>
          <a:p>
            <a:pPr marL="228600" lvl="0" indent="-228600" algn="l" rtl="0">
              <a:spcBef>
                <a:spcPts val="0"/>
              </a:spcBef>
              <a:spcAft>
                <a:spcPts val="0"/>
              </a:spcAft>
              <a:buClr>
                <a:schemeClr val="dk1"/>
              </a:buClr>
              <a:buSzPts val="1100"/>
              <a:buFont typeface="Arial"/>
              <a:buAutoNum type="arabicPeriod"/>
            </a:pPr>
            <a:r>
              <a:rPr lang="en-GB" dirty="0"/>
              <a:t>B writes in the missing letters.</a:t>
            </a:r>
          </a:p>
          <a:p>
            <a:pPr marL="228600" lvl="0" indent="-228600" algn="l" rtl="0">
              <a:spcBef>
                <a:spcPts val="0"/>
              </a:spcBef>
              <a:spcAft>
                <a:spcPts val="0"/>
              </a:spcAft>
              <a:buClr>
                <a:schemeClr val="dk1"/>
              </a:buClr>
              <a:buSzPts val="1100"/>
              <a:buFont typeface="Arial"/>
              <a:buAutoNum type="arabicPeriod"/>
            </a:pPr>
            <a:r>
              <a:rPr lang="en-GB" dirty="0"/>
              <a:t>B turns back to check his/her work on the board. Click each number to hear the sentence said by a native speaker.</a:t>
            </a:r>
          </a:p>
          <a:p>
            <a:pPr marL="228600" lvl="0" indent="-228600" algn="l" rtl="0">
              <a:spcBef>
                <a:spcPts val="0"/>
              </a:spcBef>
              <a:spcAft>
                <a:spcPts val="0"/>
              </a:spcAft>
              <a:buClr>
                <a:schemeClr val="dk1"/>
              </a:buClr>
              <a:buSzPts val="1100"/>
              <a:buFont typeface="Arial"/>
              <a:buAutoNum type="arabicPeriod"/>
            </a:pPr>
            <a:r>
              <a:rPr lang="en-GB" dirty="0"/>
              <a:t>Swap roles.  A turns away. Repeat steps 3-6.</a:t>
            </a:r>
          </a:p>
          <a:p>
            <a:pPr marL="228600" lvl="0" indent="-228600" algn="l" rtl="0">
              <a:spcBef>
                <a:spcPts val="0"/>
              </a:spcBef>
              <a:spcAft>
                <a:spcPts val="0"/>
              </a:spcAft>
              <a:buClr>
                <a:schemeClr val="dk1"/>
              </a:buClr>
              <a:buSzPts val="1100"/>
              <a:buFont typeface="Arial"/>
              <a:buAutoNum type="arabicPeriod"/>
            </a:pPr>
            <a:r>
              <a:rPr lang="en-GB" dirty="0"/>
              <a:t>When all four sentences are on the board, elicit the English meanings from pupils.  This revisits some of this week’s vocabulary from Y3/4.</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br>
              <a:rPr lang="en-GB" b="0" dirty="0">
                <a:effectLst/>
              </a:rPr>
            </a:br>
            <a:endParaRPr lang="en-GB" dirty="0"/>
          </a:p>
          <a:p>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6</a:t>
            </a:fld>
            <a:endParaRPr lang="en-US"/>
          </a:p>
        </p:txBody>
      </p:sp>
    </p:spTree>
    <p:extLst>
      <p:ext uri="{BB962C8B-B14F-4D97-AF65-F5344CB8AC3E}">
        <p14:creationId xmlns:p14="http://schemas.microsoft.com/office/powerpoint/2010/main" val="2010438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two meanings of ‘to be’ (temporary states, permanent traits) in 1</a:t>
            </a:r>
            <a:r>
              <a:rPr lang="en-GB" b="0" baseline="30000" dirty="0"/>
              <a:t>st</a:t>
            </a:r>
            <a:r>
              <a:rPr lang="en-GB" b="0" dirty="0"/>
              <a:t>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the animations to present the information about “</a:t>
            </a:r>
            <a:r>
              <a:rPr lang="en-GB" dirty="0" err="1"/>
              <a:t>estar</a:t>
            </a:r>
            <a:r>
              <a:rPr lang="en-GB" dirty="0"/>
              <a:t>” and “ser”.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w</a:t>
            </a:r>
            <a:r>
              <a:rPr lang="en-GB" dirty="0"/>
              <a:t>e haven’t revisited [qui] yet so pupils might need help pronouncing this sound (use ‘key’ gesture).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72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the verbs ‘estoy’, ‘soy’, ‘está’, ‘es’ and connect the verb forms to the person they refer to. To then practise processing the meaning of the two verbs.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talking about herself or one of her friends (or her teacher). Tell them they need to pay attention to whether they hear “está”, “es”, “soy” or “estoy”. Encourage pupils to write the verb down for support, too. </a:t>
            </a:r>
          </a:p>
          <a:p>
            <a:pPr marL="0" lvl="0" indent="0" algn="l" rtl="0">
              <a:spcBef>
                <a:spcPts val="0"/>
              </a:spcBef>
              <a:spcAft>
                <a:spcPts val="0"/>
              </a:spcAft>
              <a:buNone/>
            </a:pPr>
            <a:r>
              <a:rPr lang="en-GB" b="0" dirty="0"/>
              <a:t>4. Do the example with them.</a:t>
            </a:r>
          </a:p>
          <a:p>
            <a:pPr marL="0" lvl="0" indent="0" algn="l" rtl="0">
              <a:spcBef>
                <a:spcPts val="0"/>
              </a:spcBef>
              <a:spcAft>
                <a:spcPts val="0"/>
              </a:spcAft>
              <a:buNone/>
            </a:pPr>
            <a:r>
              <a:rPr lang="en-GB" b="0" dirty="0"/>
              <a:t>5. Do 1-6. The first time they listen, they should identify the person to whom Sofía refers (herself – one of her friends) and tick the correct box.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Part 2</a:t>
            </a:r>
          </a:p>
          <a:p>
            <a:pPr marL="0" lvl="0" indent="0" algn="l" rtl="0">
              <a:spcBef>
                <a:spcPts val="0"/>
              </a:spcBef>
              <a:spcAft>
                <a:spcPts val="0"/>
              </a:spcAft>
              <a:buNone/>
            </a:pPr>
            <a:r>
              <a:rPr lang="en-GB" b="0" dirty="0"/>
              <a:t>6. The second time they listen, if they haven’t already written the verb, they should do so now, then tick to identify the correct use of ser / estar. </a:t>
            </a:r>
          </a:p>
          <a:p>
            <a:pPr marL="0" lvl="0" indent="0" algn="l" rtl="0">
              <a:spcBef>
                <a:spcPts val="0"/>
              </a:spcBef>
              <a:spcAft>
                <a:spcPts val="0"/>
              </a:spcAft>
              <a:buNone/>
            </a:pPr>
            <a:r>
              <a:rPr lang="en-GB" b="0" dirty="0"/>
              <a:t>7. Do the example with them.</a:t>
            </a:r>
          </a:p>
          <a:p>
            <a:pPr marL="0" lvl="0" indent="0" algn="l" rtl="0">
              <a:spcBef>
                <a:spcPts val="0"/>
              </a:spcBef>
              <a:spcAft>
                <a:spcPts val="0"/>
              </a:spcAft>
              <a:buNone/>
            </a:pPr>
            <a:r>
              <a:rPr lang="en-GB" b="0" dirty="0"/>
              <a:t>8. Do 1-6.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we omit adverbs here (e.g. hoy, </a:t>
            </a:r>
            <a:r>
              <a:rPr lang="en-GB" b="0" dirty="0" err="1"/>
              <a:t>siempre</a:t>
            </a:r>
            <a:r>
              <a:rPr lang="en-GB" b="0" dirty="0"/>
              <a:t>) to avoid giving additional clues about the meaning of the verb.  Pupils are therefore compelled to connect soy/es and estoy/está with their meanings.</a:t>
            </a:r>
            <a:br>
              <a:rPr lang="en-GB" b="0" dirty="0"/>
            </a:br>
            <a:endParaRPr lang="en-GB" b="0" dirty="0"/>
          </a:p>
          <a:p>
            <a:r>
              <a:rPr lang="en-GB" b="1" dirty="0"/>
              <a:t>Transcript:</a:t>
            </a:r>
          </a:p>
          <a:p>
            <a:r>
              <a:rPr lang="en-GB" dirty="0"/>
              <a:t>E. Soy </a:t>
            </a:r>
            <a:r>
              <a:rPr lang="en-GB" dirty="0" err="1"/>
              <a:t>positiva</a:t>
            </a:r>
            <a:r>
              <a:rPr lang="en-GB" dirty="0"/>
              <a:t>. </a:t>
            </a:r>
          </a:p>
          <a:p>
            <a:r>
              <a:rPr lang="en-GB" dirty="0"/>
              <a:t>1. Está </a:t>
            </a:r>
            <a:r>
              <a:rPr lang="en-GB" dirty="0" err="1"/>
              <a:t>nervioso</a:t>
            </a:r>
            <a:r>
              <a:rPr lang="en-GB" dirty="0"/>
              <a:t> cuando está en </a:t>
            </a:r>
            <a:r>
              <a:rPr lang="en-GB" dirty="0" err="1"/>
              <a:t>el</a:t>
            </a:r>
            <a:r>
              <a:rPr lang="en-GB" dirty="0"/>
              <a:t> </a:t>
            </a:r>
            <a:r>
              <a:rPr lang="en-GB" dirty="0" err="1"/>
              <a:t>parque</a:t>
            </a:r>
            <a:r>
              <a:rPr lang="en-GB" dirty="0"/>
              <a:t>. </a:t>
            </a:r>
          </a:p>
          <a:p>
            <a:r>
              <a:rPr lang="en-GB" dirty="0"/>
              <a:t>2. Es </a:t>
            </a:r>
            <a:r>
              <a:rPr lang="en-GB" dirty="0" err="1"/>
              <a:t>rápido</a:t>
            </a:r>
            <a:r>
              <a:rPr lang="en-GB" dirty="0"/>
              <a:t> y también tranquilo.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Estoy un poco </a:t>
            </a:r>
            <a:r>
              <a:rPr lang="en-GB" dirty="0" err="1"/>
              <a:t>pesada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Está en clase de español. </a:t>
            </a:r>
          </a:p>
          <a:p>
            <a:r>
              <a:rPr lang="en-GB" dirty="0"/>
              <a:t>5. Es lento y serio. </a:t>
            </a:r>
          </a:p>
          <a:p>
            <a:r>
              <a:rPr lang="en-GB" dirty="0"/>
              <a:t>6. Soy muy </a:t>
            </a:r>
            <a:r>
              <a:rPr lang="en-GB" dirty="0" err="1"/>
              <a:t>divertida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lvl="0" indent="0" algn="l" rtl="0">
              <a:spcBef>
                <a:spcPts val="0"/>
              </a:spcBef>
              <a:spcAft>
                <a:spcPts val="0"/>
              </a:spcAft>
              <a:buNone/>
            </a:pPr>
            <a:r>
              <a:rPr lang="en-GB" sz="1800" b="0" dirty="0"/>
              <a:t>describir [1272]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171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regular masculine and feminine adjectival agreement for nouns ending in –o.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agreeing adjectives with feminine / masculine nouns.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correct form of the adjective for “</a:t>
            </a:r>
            <a:r>
              <a:rPr lang="en-GB" dirty="0" err="1"/>
              <a:t>Ángela</a:t>
            </a:r>
            <a:r>
              <a:rPr lang="en-GB" dirty="0"/>
              <a:t>” and “</a:t>
            </a:r>
            <a:r>
              <a:rPr lang="en-GB" dirty="0" err="1"/>
              <a:t>Señor</a:t>
            </a:r>
            <a:r>
              <a:rPr lang="en-GB" dirty="0"/>
              <a:t> Valero” from pupils, using the grey box.</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557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es / está + key adjectives for description in a longer context.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Read the instructions in Spanish. </a:t>
            </a:r>
          </a:p>
          <a:p>
            <a:pPr marL="0" lvl="0" indent="0" algn="l" rtl="0">
              <a:spcBef>
                <a:spcPts val="0"/>
              </a:spcBef>
              <a:spcAft>
                <a:spcPts val="0"/>
              </a:spcAft>
              <a:buNone/>
            </a:pPr>
            <a:r>
              <a:rPr lang="en-GB" b="0" dirty="0"/>
              <a:t>2.  Tell pupils Sofía is describing her teacher, </a:t>
            </a:r>
            <a:r>
              <a:rPr lang="en-GB" b="0" dirty="0" err="1"/>
              <a:t>Ángela</a:t>
            </a:r>
            <a:r>
              <a:rPr lang="en-GB" b="0" dirty="0"/>
              <a:t>, Rubén and </a:t>
            </a:r>
            <a:r>
              <a:rPr lang="en-GB" b="0" dirty="0" err="1"/>
              <a:t>Manchitas</a:t>
            </a:r>
            <a:r>
              <a:rPr lang="en-GB" b="0" dirty="0"/>
              <a:t>. </a:t>
            </a:r>
          </a:p>
          <a:p>
            <a:pPr marL="0" lvl="0" indent="0" algn="l" rtl="0">
              <a:spcBef>
                <a:spcPts val="0"/>
              </a:spcBef>
              <a:spcAft>
                <a:spcPts val="0"/>
              </a:spcAft>
              <a:buNone/>
            </a:pPr>
            <a:r>
              <a:rPr lang="en-GB" b="0" dirty="0"/>
              <a:t>3.  First, pupils read sentence 1 and decide which verb (es or </a:t>
            </a:r>
            <a:r>
              <a:rPr lang="en-GB" b="0" dirty="0" err="1"/>
              <a:t>está</a:t>
            </a:r>
            <a:r>
              <a:rPr lang="en-GB" b="0" dirty="0"/>
              <a:t>) fills the gap.  The clues are provided by the surrounding words (the adverbs and/or the adjectives).</a:t>
            </a:r>
          </a:p>
          <a:p>
            <a:pPr marL="0" lvl="0" indent="0" algn="l" rtl="0">
              <a:spcBef>
                <a:spcPts val="0"/>
              </a:spcBef>
              <a:spcAft>
                <a:spcPts val="0"/>
              </a:spcAft>
              <a:buNone/>
            </a:pPr>
            <a:r>
              <a:rPr lang="en-GB" b="0" dirty="0"/>
              <a:t>4.  Click to play sentence 1 to them to check their verb choices. Click to reveal the two written answers.</a:t>
            </a:r>
          </a:p>
          <a:p>
            <a:pPr marL="0" lvl="0" indent="0" algn="l" rtl="0">
              <a:spcBef>
                <a:spcPts val="0"/>
              </a:spcBef>
              <a:spcAft>
                <a:spcPts val="0"/>
              </a:spcAft>
              <a:buNone/>
            </a:pPr>
            <a:r>
              <a:rPr lang="en-GB" b="0" dirty="0"/>
              <a:t>5. Next, draw pupils’ attention to the gender of the adjectives (masculine). Ask them if/how they helps them to identify who Sofía is talking about. (i.e. this narrows the options to two (El </a:t>
            </a:r>
            <a:r>
              <a:rPr lang="en-GB" b="0" dirty="0" err="1"/>
              <a:t>profesor</a:t>
            </a:r>
            <a:r>
              <a:rPr lang="en-GB" b="0" dirty="0"/>
              <a:t> / Rubén). Then elicit the English meaning of the adjectives (calm, positive and sporty). Point at Rubén’s t-shirt as a clue as to who the sporty person is. </a:t>
            </a:r>
          </a:p>
          <a:p>
            <a:pPr marL="0" lvl="0" indent="0" algn="l" rtl="0">
              <a:spcBef>
                <a:spcPts val="0"/>
              </a:spcBef>
              <a:spcAft>
                <a:spcPts val="0"/>
              </a:spcAft>
              <a:buNone/>
            </a:pPr>
            <a:r>
              <a:rPr lang="en-GB" b="1" dirty="0"/>
              <a:t>Note: </a:t>
            </a:r>
            <a:r>
              <a:rPr lang="en-GB" b="0" dirty="0"/>
              <a:t>remind them that “</a:t>
            </a:r>
            <a:r>
              <a:rPr lang="en-GB" b="0" dirty="0" err="1"/>
              <a:t>deportista</a:t>
            </a:r>
            <a:r>
              <a:rPr lang="en-GB" b="0" dirty="0"/>
              <a:t>” is an irregular adjective that ends in –a but is both masculine and feminine. </a:t>
            </a:r>
          </a:p>
          <a:p>
            <a:pPr marL="0" lvl="0" indent="0" algn="l" rtl="0">
              <a:spcBef>
                <a:spcPts val="0"/>
              </a:spcBef>
              <a:spcAft>
                <a:spcPts val="0"/>
              </a:spcAft>
              <a:buNone/>
            </a:pPr>
            <a:r>
              <a:rPr lang="en-GB" b="0" dirty="0"/>
              <a:t>6. Repeat steps 3-5 with sentences 2-4.</a:t>
            </a:r>
          </a:p>
          <a:p>
            <a:pPr marL="0" lvl="0" indent="0" algn="l" rtl="0">
              <a:spcBef>
                <a:spcPts val="0"/>
              </a:spcBef>
              <a:spcAft>
                <a:spcPts val="0"/>
              </a:spcAft>
              <a:buNone/>
            </a:pPr>
            <a:r>
              <a:rPr lang="en-GB" b="0" dirty="0"/>
              <a:t>7. Elicit English translations of all sentences orally.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 </a:t>
            </a:r>
            <a:r>
              <a:rPr lang="en-GB" b="0" dirty="0"/>
              <a:t>elegante (smart / elegant), </a:t>
            </a:r>
            <a:r>
              <a:rPr lang="en-GB" b="0" dirty="0" err="1"/>
              <a:t>tranquila</a:t>
            </a:r>
            <a:r>
              <a:rPr lang="en-GB" b="0" dirty="0"/>
              <a:t> (quiet, calm), </a:t>
            </a:r>
            <a:r>
              <a:rPr lang="en-GB" b="0" dirty="0" err="1"/>
              <a:t>peasado</a:t>
            </a:r>
            <a:r>
              <a:rPr lang="en-GB" b="0" dirty="0"/>
              <a:t> (annoying) and </a:t>
            </a:r>
            <a:r>
              <a:rPr lang="en-GB" b="0" dirty="0" err="1"/>
              <a:t>conejo</a:t>
            </a:r>
            <a:r>
              <a:rPr lang="en-GB" b="0" dirty="0"/>
              <a:t>/a (rabbit) are additionally revisited here.</a:t>
            </a:r>
          </a:p>
          <a:p>
            <a:pPr marL="0" lvl="0" indent="0" algn="l" rtl="0">
              <a:spcBef>
                <a:spcPts val="0"/>
              </a:spcBef>
              <a:spcAft>
                <a:spcPts val="0"/>
              </a:spcAft>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lvl="0" indent="0" algn="l" rtl="0">
              <a:spcBef>
                <a:spcPts val="0"/>
              </a:spcBef>
              <a:spcAft>
                <a:spcPts val="0"/>
              </a:spcAft>
              <a:buNone/>
            </a:pPr>
            <a:r>
              <a:rPr lang="en-GB" sz="1800" b="0" dirty="0" err="1"/>
              <a:t>deportista</a:t>
            </a:r>
            <a:r>
              <a:rPr lang="en-GB" sz="1800" b="0" dirty="0"/>
              <a:t> [&gt;5000]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8FF7-1950-4D01-A293-40339D448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AD812A-6C16-4A37-9257-BC5F0C914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EBC47-4867-4275-86E0-7007350B2965}"/>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099C3320-55B8-4E25-88E0-4FA4E403F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BB3AB-6429-4890-A73E-2F0C634BFECA}"/>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40749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22A7-3AE2-4CD1-AEFF-B2CB842319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3EB03-837C-4AB5-9C01-560AEF97E0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268ED-EB01-4230-B6E0-277A4DB399C9}"/>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A2FB3E1D-747A-44EE-BBC5-FFA9D53EB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3A082-DF11-4712-9563-B7B79EC32113}"/>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13272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46ED-0E21-47AE-B3FB-7520D27C8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EEA44-7BAF-412C-BA69-6C4CDAB99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573A4-E5D0-445A-9923-4396DDFF821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1D805254-130F-4882-8A04-E5A658A4F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ADF1F-B335-492A-B060-9E2D44A6DCDA}"/>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3501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E5A4-3D4A-47EC-8C52-1ED7FFE60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DA242-C225-4D10-A044-E1E388F25C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0D133-4786-4B6D-9C26-CF23CC28729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AB90DD02-AE5C-46EB-AECE-63FDE495D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9FF89-A03E-4C37-B4D6-69624BDBDDD6}"/>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739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C22-11C9-4D27-BF9F-EFE15D0B4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1BC20F-B74C-4540-8C77-07472A298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84A2-13F1-4619-A8D5-6E696EF0649B}"/>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56B8A24D-3B99-4CA6-A5AB-76473C858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B592B-F054-41F2-A0C1-0FC79570B92D}"/>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10462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AF65-33C6-427E-9AD1-AA315FA2D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EF4A9-1F61-4A6B-AB9A-47C53C0703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5703-C630-4D36-8246-58E43BCBE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7575E8-F1BA-4842-BB2A-642E7D21C655}"/>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782E4EA9-D144-4CB9-8FEF-C16C01010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A9C86-CCFB-48BA-9ED9-F1DB96502BD7}"/>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59349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ABA2-9294-4ECA-8FC8-9DC27B2034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2353A-0189-4E3F-92B0-6E530FB25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AB6AB6-B52B-45C5-ABDE-7944C278C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3822F-A6E2-4B6D-82B5-0768D4C40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59768-C803-4192-A5BC-EEC43A8B31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8BD86-FAA2-44CE-8DC1-4CEC0C5C57E7}"/>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8" name="Footer Placeholder 7">
            <a:extLst>
              <a:ext uri="{FF2B5EF4-FFF2-40B4-BE49-F238E27FC236}">
                <a16:creationId xmlns:a16="http://schemas.microsoft.com/office/drawing/2014/main" id="{22829D19-97CC-43C4-9D8E-CD1CAAFF91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51C6C-AC58-429E-8DBC-6760E383E9DB}"/>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19504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010-2B37-404F-89DC-15E3700B2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BC2A63-B567-46DF-AEE4-78B492F5132F}"/>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4" name="Footer Placeholder 3">
            <a:extLst>
              <a:ext uri="{FF2B5EF4-FFF2-40B4-BE49-F238E27FC236}">
                <a16:creationId xmlns:a16="http://schemas.microsoft.com/office/drawing/2014/main" id="{CA32060A-35B5-4A39-87FF-DB5EAAF44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0AE250-CC81-4B67-BA94-7877178A6388}"/>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6559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3E851-E4C1-40FE-B898-BAE4187AE55B}"/>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3" name="Footer Placeholder 2">
            <a:extLst>
              <a:ext uri="{FF2B5EF4-FFF2-40B4-BE49-F238E27FC236}">
                <a16:creationId xmlns:a16="http://schemas.microsoft.com/office/drawing/2014/main" id="{B5720270-FD1E-4561-BA8D-9CF900599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08739-DDD1-4745-A306-ADE8AB251381}"/>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858497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6679-ED7A-4F56-9E92-12885CB34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A7D482-EABE-4EFE-A2FA-DAA42A585A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8C2AE5-C217-4227-8F73-3D51BD5B6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433AD-6BA6-4081-AEBB-F26ECC489C6A}"/>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EDAD1470-05C4-4246-8D55-6EE05FD3E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721DA-B7B4-4CC6-A04D-A81FA662E9A4}"/>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259997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A09B-EDF6-487E-9CE6-3EFFF43E8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69CA66-97F7-4535-A602-5B12852AA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BF75F-B7B1-4A4A-B106-9CE896A1E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BD2CA-3B82-4E13-930F-0EDDEC447F34}"/>
              </a:ext>
            </a:extLst>
          </p:cNvPr>
          <p:cNvSpPr>
            <a:spLocks noGrp="1"/>
          </p:cNvSpPr>
          <p:nvPr>
            <p:ph type="dt" sz="half" idx="10"/>
          </p:nvPr>
        </p:nvSpPr>
        <p:spPr/>
        <p:txBody>
          <a:bodyPr/>
          <a:lstStyle/>
          <a:p>
            <a:fld id="{96F367C4-D5A2-4F56-9446-82E57A2E5C3A}" type="datetimeFigureOut">
              <a:rPr lang="en-US" smtClean="0"/>
              <a:t>9/4/2023</a:t>
            </a:fld>
            <a:endParaRPr lang="en-US"/>
          </a:p>
        </p:txBody>
      </p:sp>
      <p:sp>
        <p:nvSpPr>
          <p:cNvPr id="6" name="Footer Placeholder 5">
            <a:extLst>
              <a:ext uri="{FF2B5EF4-FFF2-40B4-BE49-F238E27FC236}">
                <a16:creationId xmlns:a16="http://schemas.microsoft.com/office/drawing/2014/main" id="{FCCB29C5-4FBE-4D11-A46D-EC9DC5CBB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29DF3-07B2-4D76-A6D5-FACF2997FF78}"/>
              </a:ext>
            </a:extLst>
          </p:cNvPr>
          <p:cNvSpPr>
            <a:spLocks noGrp="1"/>
          </p:cNvSpPr>
          <p:nvPr>
            <p:ph type="sldNum" sz="quarter" idx="12"/>
          </p:nvPr>
        </p:nvSpPr>
        <p:spPr/>
        <p:txBody>
          <a:bodyPr/>
          <a:lstStyle/>
          <a:p>
            <a:fld id="{A53161F5-BA87-4608-8D15-BF106987929B}" type="slidenum">
              <a:rPr lang="en-US" smtClean="0"/>
              <a:t>‹#›</a:t>
            </a:fld>
            <a:endParaRPr lang="en-US"/>
          </a:p>
        </p:txBody>
      </p:sp>
    </p:spTree>
    <p:extLst>
      <p:ext uri="{BB962C8B-B14F-4D97-AF65-F5344CB8AC3E}">
        <p14:creationId xmlns:p14="http://schemas.microsoft.com/office/powerpoint/2010/main" val="3604017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B530A-B015-46BF-9444-F41195B98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1A5E8-31EA-4E93-8E4D-C7AC581F0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35A2F-ED8E-4BA9-81D2-341B2691A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367C4-D5A2-4F56-9446-82E57A2E5C3A}" type="datetimeFigureOut">
              <a:rPr lang="en-US" smtClean="0"/>
              <a:t>9/4/2023</a:t>
            </a:fld>
            <a:endParaRPr lang="en-US"/>
          </a:p>
        </p:txBody>
      </p:sp>
      <p:sp>
        <p:nvSpPr>
          <p:cNvPr id="5" name="Footer Placeholder 4">
            <a:extLst>
              <a:ext uri="{FF2B5EF4-FFF2-40B4-BE49-F238E27FC236}">
                <a16:creationId xmlns:a16="http://schemas.microsoft.com/office/drawing/2014/main" id="{14F76B66-F347-4B4D-809F-58EB30A93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400FF0-C7B8-4855-AF5B-0734FF6FB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161F5-BA87-4608-8D15-BF106987929B}" type="slidenum">
              <a:rPr lang="en-US" smtClean="0"/>
              <a:t>‹#›</a:t>
            </a:fld>
            <a:endParaRPr lang="en-US"/>
          </a:p>
        </p:txBody>
      </p:sp>
    </p:spTree>
    <p:extLst>
      <p:ext uri="{BB962C8B-B14F-4D97-AF65-F5344CB8AC3E}">
        <p14:creationId xmlns:p14="http://schemas.microsoft.com/office/powerpoint/2010/main" val="103116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audio" Target="../media/audio16.wav"/><Relationship Id="rId3" Type="http://schemas.openxmlformats.org/officeDocument/2006/relationships/image" Target="../media/image2.gif"/><Relationship Id="rId7" Type="http://schemas.openxmlformats.org/officeDocument/2006/relationships/image" Target="../media/image22.png"/><Relationship Id="rId12" Type="http://schemas.openxmlformats.org/officeDocument/2006/relationships/audio" Target="../media/audio15.wav"/><Relationship Id="rId17" Type="http://schemas.openxmlformats.org/officeDocument/2006/relationships/audio" Target="../media/audio18.wav"/><Relationship Id="rId2" Type="http://schemas.openxmlformats.org/officeDocument/2006/relationships/notesSlide" Target="../notesSlides/notesSlide9.xml"/><Relationship Id="rId16" Type="http://schemas.openxmlformats.org/officeDocument/2006/relationships/image" Target="../media/image11.sv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14.wav"/><Relationship Id="rId5" Type="http://schemas.openxmlformats.org/officeDocument/2006/relationships/image" Target="../media/image19.gif"/><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15.gif"/><Relationship Id="rId9" Type="http://schemas.openxmlformats.org/officeDocument/2006/relationships/image" Target="../media/image24.png"/><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11.sv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2.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0.wav"/><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audio" Target="../media/audio9.wav"/><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8.wav"/><Relationship Id="rId5" Type="http://schemas.openxmlformats.org/officeDocument/2006/relationships/audio" Target="../media/audio5.wav"/><Relationship Id="rId15" Type="http://schemas.openxmlformats.org/officeDocument/2006/relationships/audio" Target="../media/audio12.wav"/><Relationship Id="rId10" Type="http://schemas.openxmlformats.org/officeDocument/2006/relationships/audio" Target="../media/audio7.wav"/><Relationship Id="rId4" Type="http://schemas.openxmlformats.org/officeDocument/2006/relationships/image" Target="../media/image11.svg"/><Relationship Id="rId9" Type="http://schemas.openxmlformats.org/officeDocument/2006/relationships/image" Target="../media/image17.png"/><Relationship Id="rId14"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9" name="Picture 8" descr="A picture containing text, toy, doll, vector graphics&#10;&#10;Description automatically generated">
            <a:extLst>
              <a:ext uri="{FF2B5EF4-FFF2-40B4-BE49-F238E27FC236}">
                <a16:creationId xmlns:a16="http://schemas.microsoft.com/office/drawing/2014/main" id="{8E9DC027-48A9-42F8-9E18-69B1B56D2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986" y="2340403"/>
            <a:ext cx="1193497" cy="2267137"/>
          </a:xfrm>
          <a:prstGeom prst="rect">
            <a:avLst/>
          </a:prstGeom>
        </p:spPr>
      </p:pic>
      <p:pic>
        <p:nvPicPr>
          <p:cNvPr id="10" name="Picture 9" descr="A picture containing text, toy, doll&#10;&#10;Description automatically generated">
            <a:extLst>
              <a:ext uri="{FF2B5EF4-FFF2-40B4-BE49-F238E27FC236}">
                <a16:creationId xmlns:a16="http://schemas.microsoft.com/office/drawing/2014/main" id="{63EC2643-B99E-46CB-ABA1-0D8F474CC030}"/>
              </a:ext>
            </a:extLst>
          </p:cNvPr>
          <p:cNvPicPr>
            <a:picLocks noChangeAspect="1"/>
          </p:cNvPicPr>
          <p:nvPr/>
        </p:nvPicPr>
        <p:blipFill>
          <a:blip r:embed="rId4"/>
          <a:stretch>
            <a:fillRect/>
          </a:stretch>
        </p:blipFill>
        <p:spPr>
          <a:xfrm>
            <a:off x="5856414" y="1289240"/>
            <a:ext cx="1113938" cy="19000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1FC29492-52AE-4A72-8A35-E6A8B73044BC}"/>
              </a:ext>
            </a:extLst>
          </p:cNvPr>
          <p:cNvPicPr>
            <a:picLocks noChangeAspect="1"/>
          </p:cNvPicPr>
          <p:nvPr/>
        </p:nvPicPr>
        <p:blipFill>
          <a:blip r:embed="rId5"/>
          <a:stretch>
            <a:fillRect/>
          </a:stretch>
        </p:blipFill>
        <p:spPr>
          <a:xfrm>
            <a:off x="3772681" y="1204722"/>
            <a:ext cx="870310" cy="1968096"/>
          </a:xfrm>
          <a:prstGeom prst="rect">
            <a:avLst/>
          </a:prstGeom>
        </p:spPr>
      </p:pic>
      <p:pic>
        <p:nvPicPr>
          <p:cNvPr id="12" name="Picture 2" descr="Teacher, Man, Cartoon, Professor, School, Education">
            <a:extLst>
              <a:ext uri="{FF2B5EF4-FFF2-40B4-BE49-F238E27FC236}">
                <a16:creationId xmlns:a16="http://schemas.microsoft.com/office/drawing/2014/main" id="{936F0D9E-4841-4E0C-BE97-0E4462062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78" y="1013081"/>
            <a:ext cx="1066907" cy="21338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2107B1-6287-49AC-9679-0F7194E449A3}"/>
              </a:ext>
            </a:extLst>
          </p:cNvPr>
          <p:cNvSpPr txBox="1"/>
          <p:nvPr/>
        </p:nvSpPr>
        <p:spPr>
          <a:xfrm>
            <a:off x="1504412" y="2230881"/>
            <a:ext cx="2282997" cy="830997"/>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profesor</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señor</a:t>
            </a:r>
            <a:r>
              <a:rPr lang="en-GB" sz="2400" dirty="0">
                <a:solidFill>
                  <a:srgbClr val="002060"/>
                </a:solidFill>
                <a:latin typeface="Century Gothic" panose="020B0502020202020204" pitchFamily="34" charset="0"/>
              </a:rPr>
              <a:t> Valero)</a:t>
            </a:r>
          </a:p>
        </p:txBody>
      </p:sp>
      <p:sp>
        <p:nvSpPr>
          <p:cNvPr id="15" name="TextBox 14">
            <a:extLst>
              <a:ext uri="{FF2B5EF4-FFF2-40B4-BE49-F238E27FC236}">
                <a16:creationId xmlns:a16="http://schemas.microsoft.com/office/drawing/2014/main" id="{CCFBF697-33B5-4649-B041-36C7FFBF63E2}"/>
              </a:ext>
            </a:extLst>
          </p:cNvPr>
          <p:cNvSpPr txBox="1"/>
          <p:nvPr/>
        </p:nvSpPr>
        <p:spPr>
          <a:xfrm>
            <a:off x="4642991" y="1289239"/>
            <a:ext cx="127791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A35867D-F038-468D-AE6E-0A90ED94509F}"/>
              </a:ext>
            </a:extLst>
          </p:cNvPr>
          <p:cNvSpPr txBox="1"/>
          <p:nvPr/>
        </p:nvSpPr>
        <p:spPr>
          <a:xfrm>
            <a:off x="6098579" y="946790"/>
            <a:ext cx="115768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Rubén</a:t>
            </a:r>
          </a:p>
        </p:txBody>
      </p:sp>
      <p:sp>
        <p:nvSpPr>
          <p:cNvPr id="17" name="TextBox 16">
            <a:extLst>
              <a:ext uri="{FF2B5EF4-FFF2-40B4-BE49-F238E27FC236}">
                <a16:creationId xmlns:a16="http://schemas.microsoft.com/office/drawing/2014/main" id="{7D94A805-82E9-4F31-A8A0-F6E7215A1FAA}"/>
              </a:ext>
            </a:extLst>
          </p:cNvPr>
          <p:cNvSpPr txBox="1"/>
          <p:nvPr/>
        </p:nvSpPr>
        <p:spPr>
          <a:xfrm>
            <a:off x="7523470" y="2715330"/>
            <a:ext cx="162576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Manchita</a:t>
            </a:r>
            <a:endParaRPr lang="en-GB" sz="2400" dirty="0">
              <a:solidFill>
                <a:srgbClr val="002060"/>
              </a:solidFill>
              <a:latin typeface="Century Gothic" panose="020B0502020202020204" pitchFamily="34" charset="0"/>
            </a:endParaRPr>
          </a:p>
        </p:txBody>
      </p:sp>
      <p:sp>
        <p:nvSpPr>
          <p:cNvPr id="18" name="Speech Bubble: Rectangle with Corners Rounded 17">
            <a:extLst>
              <a:ext uri="{FF2B5EF4-FFF2-40B4-BE49-F238E27FC236}">
                <a16:creationId xmlns:a16="http://schemas.microsoft.com/office/drawing/2014/main" id="{960C70E1-DA6B-4D0C-8083-C15C5C7B6FE7}"/>
              </a:ext>
            </a:extLst>
          </p:cNvPr>
          <p:cNvSpPr/>
          <p:nvPr/>
        </p:nvSpPr>
        <p:spPr>
          <a:xfrm>
            <a:off x="746627" y="3429000"/>
            <a:ext cx="10553274" cy="3302935"/>
          </a:xfrm>
          <a:prstGeom prst="wedgeRoundRectCallout">
            <a:avLst>
              <a:gd name="adj1" fmla="val 52436"/>
              <a:gd name="adj2" fmla="val -37330"/>
              <a:gd name="adj3" fmla="val 16667"/>
            </a:avLst>
          </a:prstGeom>
          <a:solidFill>
            <a:srgbClr val="FFC9D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AR" sz="24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4C5DB542-791D-4B89-AE27-D0591C0E20D4}"/>
              </a:ext>
            </a:extLst>
          </p:cNvPr>
          <p:cNvSpPr txBox="1"/>
          <p:nvPr/>
        </p:nvSpPr>
        <p:spPr>
          <a:xfrm>
            <a:off x="892099" y="3648880"/>
            <a:ext cx="10260298" cy="2893100"/>
          </a:xfrm>
          <a:prstGeom prst="rect">
            <a:avLst/>
          </a:prstGeom>
          <a:noFill/>
        </p:spPr>
        <p:txBody>
          <a:bodyPr wrap="square" rtlCol="0">
            <a:spAutoFit/>
          </a:bodyPr>
          <a:lstStyle/>
          <a:p>
            <a:r>
              <a:rPr lang="es-AR" sz="2600" b="1" dirty="0">
                <a:solidFill>
                  <a:srgbClr val="002060"/>
                </a:solidFill>
                <a:latin typeface="Century Gothic" panose="020B0502020202020204" pitchFamily="34" charset="0"/>
              </a:rPr>
              <a:t>1.</a:t>
            </a:r>
            <a:r>
              <a:rPr lang="es-AR" sz="2600" dirty="0">
                <a:solidFill>
                  <a:srgbClr val="002060"/>
                </a:solidFill>
                <a:latin typeface="Century Gothic" panose="020B0502020202020204" pitchFamily="34" charset="0"/>
              </a:rPr>
              <a:t> Es muy tranquilo y hoy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positivo.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muy deportista*. </a:t>
            </a:r>
          </a:p>
          <a:p>
            <a:r>
              <a:rPr lang="es-AR" sz="2600" b="1" dirty="0">
                <a:solidFill>
                  <a:srgbClr val="002060"/>
                </a:solidFill>
                <a:latin typeface="Century Gothic" panose="020B0502020202020204" pitchFamily="34" charset="0"/>
              </a:rPr>
              <a:t>2. </a:t>
            </a:r>
            <a:r>
              <a:rPr lang="es-AR" sz="2600" dirty="0">
                <a:solidFill>
                  <a:srgbClr val="002060"/>
                </a:solidFill>
                <a:latin typeface="Century Gothic" panose="020B0502020202020204" pitchFamily="34" charset="0"/>
              </a:rPr>
              <a:t>Está nerviosa cuando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en el parque. También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muy pequeña. ¡Es una coneja!</a:t>
            </a:r>
          </a:p>
          <a:p>
            <a:r>
              <a:rPr lang="es-AR" sz="2600" b="1" dirty="0">
                <a:solidFill>
                  <a:srgbClr val="002060"/>
                </a:solidFill>
                <a:latin typeface="Century Gothic" panose="020B0502020202020204" pitchFamily="34" charset="0"/>
              </a:rPr>
              <a:t>3. </a:t>
            </a:r>
            <a:r>
              <a:rPr lang="es-AR" sz="2600" dirty="0">
                <a:solidFill>
                  <a:srgbClr val="002060"/>
                </a:solidFill>
                <a:latin typeface="Century Gothic" panose="020B0502020202020204" pitchFamily="34" charset="0"/>
              </a:rPr>
              <a:t>Es elegante y divertido. Hoy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muy serio. </a:t>
            </a:r>
            <a:r>
              <a:rPr lang="es-AR" sz="2600" b="1" dirty="0">
                <a:solidFill>
                  <a:srgbClr val="002060"/>
                </a:solidFill>
                <a:latin typeface="Century Gothic" panose="020B0502020202020204" pitchFamily="34" charset="0"/>
              </a:rPr>
              <a:t>Está</a:t>
            </a:r>
            <a:r>
              <a:rPr lang="es-AR" sz="2600" dirty="0">
                <a:solidFill>
                  <a:srgbClr val="002060"/>
                </a:solidFill>
                <a:latin typeface="Century Gothic" panose="020B0502020202020204" pitchFamily="34" charset="0"/>
              </a:rPr>
              <a:t> en clase de español.</a:t>
            </a:r>
          </a:p>
          <a:p>
            <a:r>
              <a:rPr lang="es-AR" sz="2600" b="1" dirty="0">
                <a:solidFill>
                  <a:srgbClr val="002060"/>
                </a:solidFill>
                <a:latin typeface="Century Gothic" panose="020B0502020202020204" pitchFamily="34" charset="0"/>
              </a:rPr>
              <a:t>4. </a:t>
            </a:r>
            <a:r>
              <a:rPr lang="es-AR" sz="2600" dirty="0">
                <a:solidFill>
                  <a:srgbClr val="002060"/>
                </a:solidFill>
                <a:latin typeface="Century Gothic" panose="020B0502020202020204" pitchFamily="34" charset="0"/>
              </a:rPr>
              <a:t>Normalmente   </a:t>
            </a:r>
            <a:r>
              <a:rPr lang="es-AR" sz="2600" b="1" dirty="0">
                <a:solidFill>
                  <a:srgbClr val="002060"/>
                </a:solidFill>
                <a:latin typeface="Century Gothic" panose="020B0502020202020204" pitchFamily="34" charset="0"/>
              </a:rPr>
              <a:t>es </a:t>
            </a:r>
            <a:r>
              <a:rPr lang="es-AR" sz="2600" dirty="0">
                <a:solidFill>
                  <a:srgbClr val="002060"/>
                </a:solidFill>
                <a:latin typeface="Century Gothic" panose="020B0502020202020204" pitchFamily="34" charset="0"/>
              </a:rPr>
              <a:t>  muy creativa y tranquila.   </a:t>
            </a:r>
            <a:r>
              <a:rPr lang="es-AR" sz="2600" b="1" dirty="0">
                <a:solidFill>
                  <a:srgbClr val="002060"/>
                </a:solidFill>
                <a:latin typeface="Century Gothic" panose="020B0502020202020204" pitchFamily="34" charset="0"/>
              </a:rPr>
              <a:t>Es</a:t>
            </a:r>
            <a:r>
              <a:rPr lang="es-AR" sz="2600" dirty="0">
                <a:solidFill>
                  <a:srgbClr val="002060"/>
                </a:solidFill>
                <a:latin typeface="Century Gothic" panose="020B0502020202020204" pitchFamily="34" charset="0"/>
              </a:rPr>
              <a:t>   mi amiga. Hoy está muy pesada. </a:t>
            </a:r>
          </a:p>
        </p:txBody>
      </p:sp>
      <p:sp>
        <p:nvSpPr>
          <p:cNvPr id="20" name="TextBox 19">
            <a:extLst>
              <a:ext uri="{FF2B5EF4-FFF2-40B4-BE49-F238E27FC236}">
                <a16:creationId xmlns:a16="http://schemas.microsoft.com/office/drawing/2014/main" id="{68970DA0-4AC7-459A-BC53-363687D677A2}"/>
              </a:ext>
            </a:extLst>
          </p:cNvPr>
          <p:cNvSpPr txBox="1"/>
          <p:nvPr/>
        </p:nvSpPr>
        <p:spPr>
          <a:xfrm>
            <a:off x="1389024" y="1243355"/>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3</a:t>
            </a:r>
          </a:p>
        </p:txBody>
      </p:sp>
      <p:sp>
        <p:nvSpPr>
          <p:cNvPr id="21" name="TextBox 20">
            <a:extLst>
              <a:ext uri="{FF2B5EF4-FFF2-40B4-BE49-F238E27FC236}">
                <a16:creationId xmlns:a16="http://schemas.microsoft.com/office/drawing/2014/main" id="{446E760B-D16C-4C3C-9632-406D96435A9D}"/>
              </a:ext>
            </a:extLst>
          </p:cNvPr>
          <p:cNvSpPr txBox="1"/>
          <p:nvPr/>
        </p:nvSpPr>
        <p:spPr>
          <a:xfrm>
            <a:off x="4670877" y="1605310"/>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4</a:t>
            </a:r>
          </a:p>
        </p:txBody>
      </p:sp>
      <p:sp>
        <p:nvSpPr>
          <p:cNvPr id="22" name="TextBox 21">
            <a:extLst>
              <a:ext uri="{FF2B5EF4-FFF2-40B4-BE49-F238E27FC236}">
                <a16:creationId xmlns:a16="http://schemas.microsoft.com/office/drawing/2014/main" id="{31A4EF5A-5ECE-4C11-8F62-F7AFA6C83E0C}"/>
              </a:ext>
            </a:extLst>
          </p:cNvPr>
          <p:cNvSpPr txBox="1"/>
          <p:nvPr/>
        </p:nvSpPr>
        <p:spPr>
          <a:xfrm>
            <a:off x="6632706" y="1310731"/>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1</a:t>
            </a:r>
          </a:p>
        </p:txBody>
      </p:sp>
      <p:sp>
        <p:nvSpPr>
          <p:cNvPr id="23" name="TextBox 22">
            <a:extLst>
              <a:ext uri="{FF2B5EF4-FFF2-40B4-BE49-F238E27FC236}">
                <a16:creationId xmlns:a16="http://schemas.microsoft.com/office/drawing/2014/main" id="{77AE7AEC-E717-45C4-B38C-FFE255BF3823}"/>
              </a:ext>
            </a:extLst>
          </p:cNvPr>
          <p:cNvSpPr txBox="1"/>
          <p:nvPr/>
        </p:nvSpPr>
        <p:spPr>
          <a:xfrm>
            <a:off x="9167046" y="2254614"/>
            <a:ext cx="659155" cy="1107996"/>
          </a:xfrm>
          <a:prstGeom prst="rect">
            <a:avLst/>
          </a:prstGeom>
          <a:noFill/>
        </p:spPr>
        <p:txBody>
          <a:bodyPr wrap="none" rtlCol="0">
            <a:spAutoFit/>
          </a:bodyPr>
          <a:lstStyle/>
          <a:p>
            <a:r>
              <a:rPr lang="en-GB" sz="6600" b="1" dirty="0">
                <a:solidFill>
                  <a:srgbClr val="92D050"/>
                </a:solidFill>
                <a:latin typeface="Century Gothic" panose="020B0502020202020204" pitchFamily="34" charset="0"/>
              </a:rPr>
              <a:t>2</a:t>
            </a:r>
          </a:p>
        </p:txBody>
      </p:sp>
      <p:sp>
        <p:nvSpPr>
          <p:cNvPr id="24" name="TextBox 23">
            <a:extLst>
              <a:ext uri="{FF2B5EF4-FFF2-40B4-BE49-F238E27FC236}">
                <a16:creationId xmlns:a16="http://schemas.microsoft.com/office/drawing/2014/main" id="{B11ABDE1-638C-4F6F-A6E1-B8A6007FE3D4}"/>
              </a:ext>
            </a:extLst>
          </p:cNvPr>
          <p:cNvSpPr txBox="1"/>
          <p:nvPr/>
        </p:nvSpPr>
        <p:spPr>
          <a:xfrm>
            <a:off x="8671875" y="96574"/>
            <a:ext cx="1446230" cy="1569660"/>
          </a:xfrm>
          <a:prstGeom prst="rect">
            <a:avLst/>
          </a:prstGeom>
          <a:solidFill>
            <a:schemeClr val="accent3">
              <a:lumMod val="40000"/>
              <a:lumOff val="60000"/>
            </a:schemeClr>
          </a:solidFill>
        </p:spPr>
        <p:txBody>
          <a:bodyPr wrap="none" rtlCol="0">
            <a:spAutoFit/>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hoy</a:t>
            </a:r>
          </a:p>
          <a:p>
            <a:r>
              <a:rPr lang="en-GB" sz="2400" dirty="0" err="1">
                <a:solidFill>
                  <a:srgbClr val="002060"/>
                </a:solidFill>
                <a:latin typeface="Century Gothic" panose="020B0502020202020204" pitchFamily="34" charset="0"/>
              </a:rPr>
              <a:t>también</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y</a:t>
            </a:r>
          </a:p>
        </p:txBody>
      </p:sp>
      <p:pic>
        <p:nvPicPr>
          <p:cNvPr id="25" name="Picture 2" descr="Magnifying Glass, Search, Magnification, Zoom, Increase">
            <a:extLst>
              <a:ext uri="{FF2B5EF4-FFF2-40B4-BE49-F238E27FC236}">
                <a16:creationId xmlns:a16="http://schemas.microsoft.com/office/drawing/2014/main" id="{27A4AFCE-EA57-476F-8B80-261491B07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2784" y="30184"/>
            <a:ext cx="601634" cy="6016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1717AD8-C8C2-4A89-A405-F6A273E27988}"/>
              </a:ext>
            </a:extLst>
          </p:cNvPr>
          <p:cNvSpPr txBox="1"/>
          <p:nvPr/>
        </p:nvSpPr>
        <p:spPr>
          <a:xfrm>
            <a:off x="10091501" y="448612"/>
            <a:ext cx="105990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today</a:t>
            </a:r>
          </a:p>
        </p:txBody>
      </p:sp>
      <p:sp>
        <p:nvSpPr>
          <p:cNvPr id="27" name="TextBox 26">
            <a:extLst>
              <a:ext uri="{FF2B5EF4-FFF2-40B4-BE49-F238E27FC236}">
                <a16:creationId xmlns:a16="http://schemas.microsoft.com/office/drawing/2014/main" id="{3ABD02B0-F8D7-4748-ADCB-E6C9A6D4A470}"/>
              </a:ext>
            </a:extLst>
          </p:cNvPr>
          <p:cNvSpPr txBox="1"/>
          <p:nvPr/>
        </p:nvSpPr>
        <p:spPr>
          <a:xfrm>
            <a:off x="10054639" y="815734"/>
            <a:ext cx="79380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also</a:t>
            </a:r>
          </a:p>
        </p:txBody>
      </p:sp>
      <p:sp>
        <p:nvSpPr>
          <p:cNvPr id="28" name="TextBox 27">
            <a:extLst>
              <a:ext uri="{FF2B5EF4-FFF2-40B4-BE49-F238E27FC236}">
                <a16:creationId xmlns:a16="http://schemas.microsoft.com/office/drawing/2014/main" id="{D72DC744-4E76-4381-817B-BECD39F29E67}"/>
              </a:ext>
            </a:extLst>
          </p:cNvPr>
          <p:cNvSpPr txBox="1"/>
          <p:nvPr/>
        </p:nvSpPr>
        <p:spPr>
          <a:xfrm>
            <a:off x="10049539" y="30184"/>
            <a:ext cx="83067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very</a:t>
            </a:r>
          </a:p>
        </p:txBody>
      </p:sp>
      <p:pic>
        <p:nvPicPr>
          <p:cNvPr id="29" name="Picture 28">
            <a:extLst>
              <a:ext uri="{FF2B5EF4-FFF2-40B4-BE49-F238E27FC236}">
                <a16:creationId xmlns:a16="http://schemas.microsoft.com/office/drawing/2014/main" id="{A6BFCBE4-D851-4FB6-A66B-AF96D9B22882}"/>
              </a:ext>
            </a:extLst>
          </p:cNvPr>
          <p:cNvPicPr>
            <a:picLocks noChangeAspect="1"/>
          </p:cNvPicPr>
          <p:nvPr/>
        </p:nvPicPr>
        <p:blipFill>
          <a:blip r:embed="rId8"/>
          <a:stretch>
            <a:fillRect/>
          </a:stretch>
        </p:blipFill>
        <p:spPr>
          <a:xfrm rot="21086630">
            <a:off x="7654680" y="1841357"/>
            <a:ext cx="660065" cy="916015"/>
          </a:xfrm>
          <a:prstGeom prst="rect">
            <a:avLst/>
          </a:prstGeom>
        </p:spPr>
      </p:pic>
      <p:pic>
        <p:nvPicPr>
          <p:cNvPr id="30" name="Google Shape;282;p13" descr="Reading, Book, Symbol, Icon, Reader, Man">
            <a:extLst>
              <a:ext uri="{FF2B5EF4-FFF2-40B4-BE49-F238E27FC236}">
                <a16:creationId xmlns:a16="http://schemas.microsoft.com/office/drawing/2014/main" id="{E0FEF3D7-E6FF-4315-8524-89A66979DF30}"/>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228335" y="120244"/>
            <a:ext cx="782801" cy="782801"/>
          </a:xfrm>
          <a:prstGeom prst="roundRect">
            <a:avLst/>
          </a:prstGeom>
          <a:solidFill>
            <a:srgbClr val="00B050"/>
          </a:solidFill>
          <a:ln>
            <a:noFill/>
          </a:ln>
        </p:spPr>
      </p:pic>
      <p:sp>
        <p:nvSpPr>
          <p:cNvPr id="31" name="Rectangle 30">
            <a:hlinkClick r:id="" action="ppaction://noaction">
              <a:snd r:embed="rId11" name="s10_1.wav"/>
            </a:hlinkClick>
            <a:extLst>
              <a:ext uri="{FF2B5EF4-FFF2-40B4-BE49-F238E27FC236}">
                <a16:creationId xmlns:a16="http://schemas.microsoft.com/office/drawing/2014/main" id="{D775851A-7EC0-4899-97CC-6E437B41FCF0}"/>
              </a:ext>
            </a:extLst>
          </p:cNvPr>
          <p:cNvSpPr/>
          <p:nvPr/>
        </p:nvSpPr>
        <p:spPr>
          <a:xfrm>
            <a:off x="249723" y="3666658"/>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2" name="Rectangle 31">
            <a:hlinkClick r:id="" action="ppaction://noaction">
              <a:snd r:embed="rId12" name="s10_2.wav"/>
            </a:hlinkClick>
            <a:extLst>
              <a:ext uri="{FF2B5EF4-FFF2-40B4-BE49-F238E27FC236}">
                <a16:creationId xmlns:a16="http://schemas.microsoft.com/office/drawing/2014/main" id="{3C8B2744-177C-4E6E-97EE-A34D7B8202DE}"/>
              </a:ext>
            </a:extLst>
          </p:cNvPr>
          <p:cNvSpPr/>
          <p:nvPr/>
        </p:nvSpPr>
        <p:spPr>
          <a:xfrm>
            <a:off x="251183" y="4272188"/>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3" name="Rectangle 32">
            <a:hlinkClick r:id="" action="ppaction://noaction">
              <a:snd r:embed="rId13" name="s10_3.wav"/>
            </a:hlinkClick>
            <a:extLst>
              <a:ext uri="{FF2B5EF4-FFF2-40B4-BE49-F238E27FC236}">
                <a16:creationId xmlns:a16="http://schemas.microsoft.com/office/drawing/2014/main" id="{3EE5F2AD-C389-410D-A326-1C352850C0C6}"/>
              </a:ext>
            </a:extLst>
          </p:cNvPr>
          <p:cNvSpPr/>
          <p:nvPr/>
        </p:nvSpPr>
        <p:spPr>
          <a:xfrm>
            <a:off x="249723" y="5029301"/>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4" name="Rectangle 33">
            <a:hlinkClick r:id="" action="ppaction://noaction">
              <a:snd r:embed="rId14" name="Review_W2_10.2.wav"/>
            </a:hlinkClick>
            <a:extLst>
              <a:ext uri="{FF2B5EF4-FFF2-40B4-BE49-F238E27FC236}">
                <a16:creationId xmlns:a16="http://schemas.microsoft.com/office/drawing/2014/main" id="{C91DAFA0-7E63-4FD2-B495-6387B0C48E2A}"/>
              </a:ext>
            </a:extLst>
          </p:cNvPr>
          <p:cNvSpPr/>
          <p:nvPr/>
        </p:nvSpPr>
        <p:spPr>
          <a:xfrm>
            <a:off x="227974" y="5705387"/>
            <a:ext cx="354423" cy="403447"/>
          </a:xfrm>
          <a:prstGeom prst="rect">
            <a:avLst/>
          </a:prstGeom>
          <a:solidFill>
            <a:srgbClr val="1C8ADB"/>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5" name="TextBox 34">
            <a:extLst>
              <a:ext uri="{FF2B5EF4-FFF2-40B4-BE49-F238E27FC236}">
                <a16:creationId xmlns:a16="http://schemas.microsoft.com/office/drawing/2014/main" id="{97E683F7-580B-475A-8790-C741F23D8162}"/>
              </a:ext>
            </a:extLst>
          </p:cNvPr>
          <p:cNvSpPr txBox="1"/>
          <p:nvPr/>
        </p:nvSpPr>
        <p:spPr>
          <a:xfrm>
            <a:off x="10073541" y="1204569"/>
            <a:ext cx="776175"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and</a:t>
            </a:r>
          </a:p>
        </p:txBody>
      </p:sp>
      <p:sp>
        <p:nvSpPr>
          <p:cNvPr id="3" name="Rectangle: Rounded Corners 2">
            <a:extLst>
              <a:ext uri="{FF2B5EF4-FFF2-40B4-BE49-F238E27FC236}">
                <a16:creationId xmlns:a16="http://schemas.microsoft.com/office/drawing/2014/main" id="{317453EF-71B4-4FCF-9DC5-7A21C78BA3E2}"/>
              </a:ext>
            </a:extLst>
          </p:cNvPr>
          <p:cNvSpPr/>
          <p:nvPr/>
        </p:nvSpPr>
        <p:spPr>
          <a:xfrm>
            <a:off x="4964174" y="3698137"/>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36" name="Rectangle: Rounded Corners 35">
            <a:extLst>
              <a:ext uri="{FF2B5EF4-FFF2-40B4-BE49-F238E27FC236}">
                <a16:creationId xmlns:a16="http://schemas.microsoft.com/office/drawing/2014/main" id="{FBB86C32-E954-4E15-AC41-7A578BE5C857}"/>
              </a:ext>
            </a:extLst>
          </p:cNvPr>
          <p:cNvSpPr/>
          <p:nvPr/>
        </p:nvSpPr>
        <p:spPr>
          <a:xfrm>
            <a:off x="7167763" y="3705393"/>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37" name="Rectangle: Rounded Corners 36">
            <a:extLst>
              <a:ext uri="{FF2B5EF4-FFF2-40B4-BE49-F238E27FC236}">
                <a16:creationId xmlns:a16="http://schemas.microsoft.com/office/drawing/2014/main" id="{E289BA37-67F3-4347-A9AB-42A17C755AD7}"/>
              </a:ext>
            </a:extLst>
          </p:cNvPr>
          <p:cNvSpPr/>
          <p:nvPr/>
        </p:nvSpPr>
        <p:spPr>
          <a:xfrm>
            <a:off x="4890422" y="4124332"/>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38" name="Rectangle: Rounded Corners 37">
            <a:extLst>
              <a:ext uri="{FF2B5EF4-FFF2-40B4-BE49-F238E27FC236}">
                <a16:creationId xmlns:a16="http://schemas.microsoft.com/office/drawing/2014/main" id="{06BBA82F-1567-442E-BFF8-8F27E0FA7D6E}"/>
              </a:ext>
            </a:extLst>
          </p:cNvPr>
          <p:cNvSpPr/>
          <p:nvPr/>
        </p:nvSpPr>
        <p:spPr>
          <a:xfrm>
            <a:off x="9382702" y="4082046"/>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39" name="Rectangle: Rounded Corners 38">
            <a:extLst>
              <a:ext uri="{FF2B5EF4-FFF2-40B4-BE49-F238E27FC236}">
                <a16:creationId xmlns:a16="http://schemas.microsoft.com/office/drawing/2014/main" id="{6E08C39C-5BD1-4631-A740-0CD68B224DD3}"/>
              </a:ext>
            </a:extLst>
          </p:cNvPr>
          <p:cNvSpPr/>
          <p:nvPr/>
        </p:nvSpPr>
        <p:spPr>
          <a:xfrm>
            <a:off x="5898182" y="4895886"/>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40" name="Rectangle: Rounded Corners 39">
            <a:extLst>
              <a:ext uri="{FF2B5EF4-FFF2-40B4-BE49-F238E27FC236}">
                <a16:creationId xmlns:a16="http://schemas.microsoft.com/office/drawing/2014/main" id="{5608153E-F00E-4936-BE1B-900F4A9DBB0B}"/>
              </a:ext>
            </a:extLst>
          </p:cNvPr>
          <p:cNvSpPr/>
          <p:nvPr/>
        </p:nvSpPr>
        <p:spPr>
          <a:xfrm>
            <a:off x="8305986" y="4910849"/>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sp>
        <p:nvSpPr>
          <p:cNvPr id="41" name="Rectangle: Rounded Corners 40">
            <a:extLst>
              <a:ext uri="{FF2B5EF4-FFF2-40B4-BE49-F238E27FC236}">
                <a16:creationId xmlns:a16="http://schemas.microsoft.com/office/drawing/2014/main" id="{17F51295-1BE2-47AC-B4C8-CF70D302B60A}"/>
              </a:ext>
            </a:extLst>
          </p:cNvPr>
          <p:cNvSpPr/>
          <p:nvPr/>
        </p:nvSpPr>
        <p:spPr>
          <a:xfrm>
            <a:off x="3657981" y="5705387"/>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i</a:t>
            </a:r>
            <a:r>
              <a:rPr lang="en-GB" sz="2000" dirty="0"/>
              <a:t>. __</a:t>
            </a:r>
          </a:p>
        </p:txBody>
      </p:sp>
      <p:sp>
        <p:nvSpPr>
          <p:cNvPr id="42" name="Rectangle: Rounded Corners 41">
            <a:extLst>
              <a:ext uri="{FF2B5EF4-FFF2-40B4-BE49-F238E27FC236}">
                <a16:creationId xmlns:a16="http://schemas.microsoft.com/office/drawing/2014/main" id="{9893BED3-37D5-4EC3-A39C-BF9CEFA0AB9B}"/>
              </a:ext>
            </a:extLst>
          </p:cNvPr>
          <p:cNvSpPr/>
          <p:nvPr/>
        </p:nvSpPr>
        <p:spPr>
          <a:xfrm>
            <a:off x="1692472" y="6108834"/>
            <a:ext cx="711414" cy="369161"/>
          </a:xfrm>
          <a:prstGeom prst="roundRect">
            <a:avLst/>
          </a:prstGeom>
          <a:solidFill>
            <a:srgbClr val="1C8AD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ii. __</a:t>
            </a:r>
          </a:p>
        </p:txBody>
      </p:sp>
      <p:pic>
        <p:nvPicPr>
          <p:cNvPr id="6" name="Graphic 5" descr="Teacher">
            <a:extLst>
              <a:ext uri="{FF2B5EF4-FFF2-40B4-BE49-F238E27FC236}">
                <a16:creationId xmlns:a16="http://schemas.microsoft.com/office/drawing/2014/main" id="{AF8AB550-C513-8D98-0D3A-C26660D0A5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9289" y="141363"/>
            <a:ext cx="914400" cy="914400"/>
          </a:xfrm>
          <a:prstGeom prst="rect">
            <a:avLst/>
          </a:prstGeom>
        </p:spPr>
      </p:pic>
      <p:sp>
        <p:nvSpPr>
          <p:cNvPr id="8" name="Speech Bubble: Rectangle with Corners Rounded 7">
            <a:hlinkClick r:id="" action="ppaction://noaction">
              <a:snd r:embed="rId17" name="Review_W2_10.1.wav"/>
            </a:hlinkClick>
            <a:extLst>
              <a:ext uri="{FF2B5EF4-FFF2-40B4-BE49-F238E27FC236}">
                <a16:creationId xmlns:a16="http://schemas.microsoft.com/office/drawing/2014/main" id="{B45BF992-0E98-88B2-E194-A7D530397EC1}"/>
              </a:ext>
            </a:extLst>
          </p:cNvPr>
          <p:cNvSpPr/>
          <p:nvPr/>
        </p:nvSpPr>
        <p:spPr>
          <a:xfrm>
            <a:off x="1115613" y="180533"/>
            <a:ext cx="4980387" cy="526549"/>
          </a:xfrm>
          <a:prstGeom prst="wedgeRoundRectCallout">
            <a:avLst>
              <a:gd name="adj1" fmla="val -55342"/>
              <a:gd name="adj2" fmla="val 1392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escucha: ¿Quién es?</a:t>
            </a:r>
          </a:p>
        </p:txBody>
      </p:sp>
      <p:sp>
        <p:nvSpPr>
          <p:cNvPr id="43" name="TextBox 42">
            <a:extLst>
              <a:ext uri="{FF2B5EF4-FFF2-40B4-BE49-F238E27FC236}">
                <a16:creationId xmlns:a16="http://schemas.microsoft.com/office/drawing/2014/main" id="{2C13BE11-FC77-462D-6A0E-ED042B208F58}"/>
              </a:ext>
            </a:extLst>
          </p:cNvPr>
          <p:cNvSpPr txBox="1"/>
          <p:nvPr/>
        </p:nvSpPr>
        <p:spPr>
          <a:xfrm>
            <a:off x="9826201" y="1830019"/>
            <a:ext cx="2390282" cy="369332"/>
          </a:xfrm>
          <a:prstGeom prst="rect">
            <a:avLst/>
          </a:prstGeom>
          <a:solidFill>
            <a:schemeClr val="accent6">
              <a:lumMod val="20000"/>
              <a:lumOff val="80000"/>
            </a:schemeClr>
          </a:solidFill>
        </p:spPr>
        <p:txBody>
          <a:bodyPr wrap="square">
            <a:spAutoFit/>
          </a:bodyPr>
          <a:lstStyle/>
          <a:p>
            <a:r>
              <a:rPr lang="es-AR" sz="1800" b="1" dirty="0">
                <a:solidFill>
                  <a:srgbClr val="002060"/>
                </a:solidFill>
                <a:latin typeface="Century Gothic" panose="020B0502020202020204" pitchFamily="34" charset="0"/>
              </a:rPr>
              <a:t>deportista</a:t>
            </a:r>
            <a:r>
              <a:rPr lang="es-AR" sz="1800" dirty="0">
                <a:solidFill>
                  <a:srgbClr val="002060"/>
                </a:solidFill>
                <a:latin typeface="Century Gothic" panose="020B0502020202020204" pitchFamily="34" charset="0"/>
              </a:rPr>
              <a:t> = </a:t>
            </a:r>
            <a:r>
              <a:rPr lang="es-AR" dirty="0" err="1">
                <a:solidFill>
                  <a:srgbClr val="002060"/>
                </a:solidFill>
                <a:latin typeface="Century Gothic" panose="020B0502020202020204" pitchFamily="34" charset="0"/>
              </a:rPr>
              <a:t>s</a:t>
            </a:r>
            <a:r>
              <a:rPr lang="es-AR" sz="1800" dirty="0" err="1">
                <a:solidFill>
                  <a:srgbClr val="002060"/>
                </a:solidFill>
                <a:latin typeface="Century Gothic" panose="020B0502020202020204" pitchFamily="34" charset="0"/>
              </a:rPr>
              <a:t>porty</a:t>
            </a:r>
            <a:endParaRPr lang="en-GB" dirty="0"/>
          </a:p>
        </p:txBody>
      </p:sp>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3"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0169C1-0CB4-4B5D-A532-ECEFE4847C75}"/>
              </a:ext>
            </a:extLst>
          </p:cNvPr>
          <p:cNvSpPr/>
          <p:nvPr/>
        </p:nvSpPr>
        <p:spPr>
          <a:xfrm>
            <a:off x="6429284" y="2099032"/>
            <a:ext cx="4459266" cy="4146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A2116A-529A-4565-99BF-3852CC8F1168}"/>
              </a:ext>
            </a:extLst>
          </p:cNvPr>
          <p:cNvSpPr>
            <a:spLocks noGrp="1"/>
          </p:cNvSpPr>
          <p:nvPr>
            <p:ph type="title"/>
          </p:nvPr>
        </p:nvSpPr>
        <p:spPr>
          <a:xfrm>
            <a:off x="122875" y="152022"/>
            <a:ext cx="4060818" cy="776168"/>
          </a:xfrm>
        </p:spPr>
        <p:txBody>
          <a:bodyPr/>
          <a:lstStyle/>
          <a:p>
            <a:r>
              <a:rPr lang="en-GB" b="1" dirty="0">
                <a:solidFill>
                  <a:srgbClr val="002060"/>
                </a:solidFill>
                <a:latin typeface="Century Gothic" panose="020B0502020202020204" pitchFamily="34" charset="0"/>
              </a:rPr>
              <a:t>Handout</a:t>
            </a:r>
          </a:p>
        </p:txBody>
      </p:sp>
      <p:sp>
        <p:nvSpPr>
          <p:cNvPr id="3" name="Title 1">
            <a:extLst>
              <a:ext uri="{FF2B5EF4-FFF2-40B4-BE49-F238E27FC236}">
                <a16:creationId xmlns:a16="http://schemas.microsoft.com/office/drawing/2014/main" id="{3EA2B5A3-3528-45CB-83B3-F78AB89C94FF}"/>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Google Shape;111;p3" descr="Speech Icon, Voice, Talking, Audio, Speech">
            <a:extLst>
              <a:ext uri="{FF2B5EF4-FFF2-40B4-BE49-F238E27FC236}">
                <a16:creationId xmlns:a16="http://schemas.microsoft.com/office/drawing/2014/main" id="{872E3CC5-E11A-4E00-9856-3A7DFD41B593}"/>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6" name="TextBox 5">
            <a:extLst>
              <a:ext uri="{FF2B5EF4-FFF2-40B4-BE49-F238E27FC236}">
                <a16:creationId xmlns:a16="http://schemas.microsoft.com/office/drawing/2014/main" id="{5881EF3F-66AF-4848-90D8-85443473D583}"/>
              </a:ext>
            </a:extLst>
          </p:cNvPr>
          <p:cNvSpPr txBox="1"/>
          <p:nvPr/>
        </p:nvSpPr>
        <p:spPr>
          <a:xfrm>
            <a:off x="6567071" y="2437234"/>
            <a:ext cx="432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M_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_s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mportant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y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d_f_r_nt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7" name="TextBox 6">
            <a:extLst>
              <a:ext uri="{FF2B5EF4-FFF2-40B4-BE49-F238E27FC236}">
                <a16:creationId xmlns:a16="http://schemas.microsoft.com/office/drawing/2014/main" id="{04641853-D5B1-45B5-ABAD-043937A05E13}"/>
              </a:ext>
            </a:extLst>
          </p:cNvPr>
          <p:cNvSpPr txBox="1"/>
          <p:nvPr/>
        </p:nvSpPr>
        <p:spPr>
          <a:xfrm>
            <a:off x="6567069" y="4305259"/>
            <a:ext cx="4321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pronunc</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_</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Rectangle: Rounded Corners 10">
            <a:extLst>
              <a:ext uri="{FF2B5EF4-FFF2-40B4-BE49-F238E27FC236}">
                <a16:creationId xmlns:a16="http://schemas.microsoft.com/office/drawing/2014/main" id="{936EDCD8-7EA0-4E98-A5AA-4CA0F4FA16A2}"/>
              </a:ext>
            </a:extLst>
          </p:cNvPr>
          <p:cNvSpPr/>
          <p:nvPr/>
        </p:nvSpPr>
        <p:spPr>
          <a:xfrm>
            <a:off x="227556" y="2099032"/>
            <a:ext cx="4459266" cy="4146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AD6BAD9-3CF8-4540-9A72-CB5F00F38D2B}"/>
              </a:ext>
            </a:extLst>
          </p:cNvPr>
          <p:cNvSpPr txBox="1"/>
          <p:nvPr/>
        </p:nvSpPr>
        <p:spPr>
          <a:xfrm>
            <a:off x="365343" y="2437234"/>
            <a:ext cx="432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_l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ngl_s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_s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fác_l</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hablo</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ráp_do</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006DF064-FBEE-41CD-A646-A3A039DE3F16}"/>
              </a:ext>
            </a:extLst>
          </p:cNvPr>
          <p:cNvSpPr txBox="1"/>
          <p:nvPr/>
        </p:nvSpPr>
        <p:spPr>
          <a:xfrm>
            <a:off x="365341" y="4305259"/>
            <a:ext cx="4321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
            </a:r>
            <a:r>
              <a:rPr kumimoji="0" lang="en-GB" sz="24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r>
              <a:rPr kumimoji="0" lang="en-GB" sz="2400" i="0"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am_ga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n_c_s_ta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hablar</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spañol</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_n.</a:t>
            </a:r>
          </a:p>
        </p:txBody>
      </p:sp>
      <p:sp>
        <p:nvSpPr>
          <p:cNvPr id="20" name="TextBox 19">
            <a:extLst>
              <a:ext uri="{FF2B5EF4-FFF2-40B4-BE49-F238E27FC236}">
                <a16:creationId xmlns:a16="http://schemas.microsoft.com/office/drawing/2014/main" id="{8D3F3228-0591-413B-825B-7C869969C47D}"/>
              </a:ext>
            </a:extLst>
          </p:cNvPr>
          <p:cNvSpPr txBox="1"/>
          <p:nvPr/>
        </p:nvSpPr>
        <p:spPr>
          <a:xfrm>
            <a:off x="453024" y="1505794"/>
            <a:ext cx="5363524" cy="523220"/>
          </a:xfrm>
          <a:prstGeom prst="rect">
            <a:avLst/>
          </a:prstGeom>
          <a:noFill/>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t>
            </a:r>
            <a:r>
              <a:rPr lang="en-GB" sz="2800" dirty="0">
                <a:solidFill>
                  <a:srgbClr val="002060"/>
                </a:solidFill>
                <a:latin typeface="Century Gothic" panose="020B0502020202020204" pitchFamily="34" charset="0"/>
              </a:rPr>
              <a:t>A</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F8F550B-527B-4886-B3C6-2B7CDBB46E72}"/>
              </a:ext>
            </a:extLst>
          </p:cNvPr>
          <p:cNvSpPr txBox="1"/>
          <p:nvPr/>
        </p:nvSpPr>
        <p:spPr>
          <a:xfrm>
            <a:off x="6567069" y="1515611"/>
            <a:ext cx="229464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0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250"/>
                                        <p:tgtEl>
                                          <p:spTgt spid="20"/>
                                        </p:tgtEl>
                                      </p:cBhvr>
                                    </p:animEffect>
                                    <p:anim calcmode="lin" valueType="num">
                                      <p:cBhvr>
                                        <p:cTn id="8" dur="3250" fill="hold"/>
                                        <p:tgtEl>
                                          <p:spTgt spid="20"/>
                                        </p:tgtEl>
                                        <p:attrNameLst>
                                          <p:attrName>ppt_w</p:attrName>
                                        </p:attrNameLst>
                                      </p:cBhvr>
                                      <p:tavLst>
                                        <p:tav tm="0" fmla="#ppt_w*sin(2.5*pi*$)">
                                          <p:val>
                                            <p:fltVal val="0"/>
                                          </p:val>
                                        </p:tav>
                                        <p:tav tm="100000">
                                          <p:val>
                                            <p:fltVal val="1"/>
                                          </p:val>
                                        </p:tav>
                                      </p:tavLst>
                                    </p:anim>
                                    <p:anim calcmode="lin" valueType="num">
                                      <p:cBhvr>
                                        <p:cTn id="9" dur="325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3250"/>
                                        <p:tgtEl>
                                          <p:spTgt spid="23"/>
                                        </p:tgtEl>
                                      </p:cBhvr>
                                    </p:animEffect>
                                    <p:anim calcmode="lin" valueType="num">
                                      <p:cBhvr>
                                        <p:cTn id="23" dur="3250" fill="hold"/>
                                        <p:tgtEl>
                                          <p:spTgt spid="23"/>
                                        </p:tgtEl>
                                        <p:attrNameLst>
                                          <p:attrName>ppt_w</p:attrName>
                                        </p:attrNameLst>
                                      </p:cBhvr>
                                      <p:tavLst>
                                        <p:tav tm="0" fmla="#ppt_w*sin(2.5*pi*$)">
                                          <p:val>
                                            <p:fltVal val="0"/>
                                          </p:val>
                                        </p:tav>
                                        <p:tav tm="100000">
                                          <p:val>
                                            <p:fltVal val="1"/>
                                          </p:val>
                                        </p:tav>
                                      </p:tavLst>
                                    </p:anim>
                                    <p:anim calcmode="lin" valueType="num">
                                      <p:cBhvr>
                                        <p:cTn id="24" dur="325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1" grpId="0" animBg="1"/>
      <p:bldP spid="12" grpId="0"/>
      <p:bldP spid="1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337198"/>
            <a:ext cx="4350984" cy="138495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 To be [</a:t>
            </a:r>
            <a:r>
              <a:rPr lang="es-ES" sz="2800" b="1" dirty="0" err="1">
                <a:solidFill>
                  <a:schemeClr val="bg2"/>
                </a:solidFill>
                <a:latin typeface="Century Gothic"/>
                <a:ea typeface="Century Gothic"/>
                <a:cs typeface="Century Gothic"/>
                <a:sym typeface="Century Gothic"/>
              </a:rPr>
              <a:t>state</a:t>
            </a:r>
            <a:r>
              <a:rPr lang="es-ES" sz="2800" b="1" dirty="0">
                <a:solidFill>
                  <a:schemeClr val="bg2"/>
                </a:solidFill>
                <a:latin typeface="Century Gothic"/>
                <a:ea typeface="Century Gothic"/>
                <a:cs typeface="Century Gothic"/>
                <a:sym typeface="Century Gothic"/>
              </a:rPr>
              <a:t> and </a:t>
            </a:r>
            <a:r>
              <a:rPr lang="es-ES" sz="2800" b="1" dirty="0" err="1">
                <a:solidFill>
                  <a:schemeClr val="bg2"/>
                </a:solidFill>
                <a:latin typeface="Century Gothic"/>
                <a:ea typeface="Century Gothic"/>
                <a:cs typeface="Century Gothic"/>
                <a:sym typeface="Century Gothic"/>
              </a:rPr>
              <a:t>trait</a:t>
            </a:r>
            <a:r>
              <a:rPr lang="es-ES" sz="2800" b="1" dirty="0">
                <a:solidFill>
                  <a:schemeClr val="bg2"/>
                </a:solidFill>
                <a:latin typeface="Century Gothic"/>
                <a:ea typeface="Century Gothic"/>
                <a:cs typeface="Century Gothic"/>
                <a:sym typeface="Century Gothic"/>
              </a:rPr>
              <a:t>]</a:t>
            </a:r>
            <a:r>
              <a:rPr lang="es-ES" sz="2800" b="1" i="0" u="none" strike="noStrike" cap="none" dirty="0">
                <a:solidFill>
                  <a:schemeClr val="bg2"/>
                </a:solidFill>
                <a:latin typeface="Century Gothic"/>
                <a:ea typeface="Century Gothic"/>
                <a:cs typeface="Century Gothic"/>
                <a:sym typeface="Century Gothic"/>
              </a:rPr>
              <a:t>: </a:t>
            </a:r>
            <a:r>
              <a:rPr lang="es-ES" sz="2800" b="1" dirty="0">
                <a:solidFill>
                  <a:schemeClr val="bg2"/>
                </a:solidFill>
                <a:latin typeface="Century Gothic"/>
                <a:ea typeface="Century Gothic"/>
                <a:cs typeface="Century Gothic"/>
                <a:sym typeface="Century Gothic"/>
              </a:rPr>
              <a:t>estoy vs. soy; </a:t>
            </a:r>
            <a:r>
              <a:rPr lang="es-ES" sz="2800" b="1" i="0" u="none" strike="noStrike" cap="none" dirty="0">
                <a:solidFill>
                  <a:schemeClr val="bg2"/>
                </a:solidFill>
                <a:latin typeface="Century Gothic"/>
                <a:ea typeface="Century Gothic"/>
                <a:cs typeface="Century Gothic"/>
                <a:sym typeface="Century Gothic"/>
              </a:rPr>
              <a:t>está </a:t>
            </a:r>
            <a:r>
              <a:rPr lang="es-ES" sz="2800" b="1" dirty="0">
                <a:solidFill>
                  <a:schemeClr val="bg2"/>
                </a:solidFill>
                <a:latin typeface="Century Gothic"/>
                <a:ea typeface="Century Gothic"/>
                <a:cs typeface="Century Gothic"/>
                <a:sym typeface="Century Gothic"/>
              </a:rPr>
              <a:t>vs</a:t>
            </a:r>
            <a:r>
              <a:rPr lang="es-ES" sz="2800" b="1" i="0" u="none" strike="noStrike" cap="none" dirty="0">
                <a:solidFill>
                  <a:schemeClr val="bg2"/>
                </a:solidFill>
                <a:latin typeface="Century Gothic"/>
                <a:ea typeface="Century Gothic"/>
                <a:cs typeface="Century Gothic"/>
                <a:sym typeface="Century Gothic"/>
              </a:rPr>
              <a:t>. es </a:t>
            </a:r>
            <a:endParaRPr lang="es-ES" sz="2800" dirty="0">
              <a:solidFill>
                <a:schemeClr val="bg2"/>
              </a:solidFill>
            </a:endParaRPr>
          </a:p>
          <a:p>
            <a:pPr marR="0" lvl="0" algn="l" rtl="0">
              <a:lnSpc>
                <a:spcPct val="100000"/>
              </a:lnSpc>
              <a:spcBef>
                <a:spcPts val="0"/>
              </a:spcBef>
              <a:spcAft>
                <a:spcPts val="0"/>
              </a:spcAft>
              <a:buClr>
                <a:srgbClr val="FFFFFF"/>
              </a:buClr>
              <a:buSzPts val="2800"/>
            </a:pPr>
            <a:r>
              <a:rPr lang="es-ES" sz="2800" b="1" i="0" u="none" strike="noStrike" cap="none" dirty="0">
                <a:solidFill>
                  <a:schemeClr val="bg2"/>
                </a:solidFill>
                <a:latin typeface="Century Gothic"/>
                <a:ea typeface="Century Gothic"/>
                <a:cs typeface="Century Gothic"/>
                <a:sym typeface="Century Gothic"/>
              </a:rPr>
              <a:t>- SSC [e] [i]</a:t>
            </a: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b="1" dirty="0">
                <a:solidFill>
                  <a:schemeClr val="bg1">
                    <a:lumMod val="95000"/>
                  </a:schemeClr>
                </a:solidFill>
                <a:latin typeface="Century Gothic" panose="020B0502020202020204" pitchFamily="34" charset="0"/>
              </a:rPr>
              <a:t>Describing me and others</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descr="A picture containing text, toy, doll&#10;&#10;Description automatically generated">
            <a:extLst>
              <a:ext uri="{FF2B5EF4-FFF2-40B4-BE49-F238E27FC236}">
                <a16:creationId xmlns:a16="http://schemas.microsoft.com/office/drawing/2014/main" id="{2EE62DB4-7447-62C6-8EDB-14E77BE3394C}"/>
              </a:ext>
            </a:extLst>
          </p:cNvPr>
          <p:cNvPicPr>
            <a:picLocks noChangeAspect="1"/>
          </p:cNvPicPr>
          <p:nvPr/>
        </p:nvPicPr>
        <p:blipFill>
          <a:blip r:embed="rId4"/>
          <a:stretch>
            <a:fillRect/>
          </a:stretch>
        </p:blipFill>
        <p:spPr>
          <a:xfrm>
            <a:off x="4233063" y="4518961"/>
            <a:ext cx="1231349" cy="2339039"/>
          </a:xfrm>
          <a:prstGeom prst="rect">
            <a:avLst/>
          </a:prstGeom>
        </p:spPr>
      </p:pic>
      <p:grpSp>
        <p:nvGrpSpPr>
          <p:cNvPr id="4" name="Group 3">
            <a:extLst>
              <a:ext uri="{FF2B5EF4-FFF2-40B4-BE49-F238E27FC236}">
                <a16:creationId xmlns:a16="http://schemas.microsoft.com/office/drawing/2014/main" id="{68481073-1F5E-8D46-150A-DA77252FC93C}"/>
              </a:ext>
            </a:extLst>
          </p:cNvPr>
          <p:cNvGrpSpPr/>
          <p:nvPr/>
        </p:nvGrpSpPr>
        <p:grpSpPr>
          <a:xfrm flipH="1">
            <a:off x="1983617" y="2383549"/>
            <a:ext cx="3245638" cy="1687920"/>
            <a:chOff x="799677" y="1544058"/>
            <a:chExt cx="2379728" cy="1372022"/>
          </a:xfrm>
        </p:grpSpPr>
        <p:pic>
          <p:nvPicPr>
            <p:cNvPr id="5" name="Picture 4" descr="Free Bubble Speech vector and picture">
              <a:extLst>
                <a:ext uri="{FF2B5EF4-FFF2-40B4-BE49-F238E27FC236}">
                  <a16:creationId xmlns:a16="http://schemas.microsoft.com/office/drawing/2014/main" id="{8AC97A00-050E-18BC-127D-8F64C97457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5FE47B01-BDA1-A40F-FE7D-5FD0E37FD054}"/>
                </a:ext>
              </a:extLst>
            </p:cNvPr>
            <p:cNvSpPr txBox="1"/>
            <p:nvPr/>
          </p:nvSpPr>
          <p:spPr>
            <a:xfrm>
              <a:off x="799677" y="1824836"/>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a:t>
              </a:r>
            </a:p>
          </p:txBody>
        </p:sp>
      </p:grpSp>
      <p:pic>
        <p:nvPicPr>
          <p:cNvPr id="9" name="Picture 8" descr="Free Bubble Speech vector and picture">
            <a:extLst>
              <a:ext uri="{FF2B5EF4-FFF2-40B4-BE49-F238E27FC236}">
                <a16:creationId xmlns:a16="http://schemas.microsoft.com/office/drawing/2014/main" id="{903289B9-9AE7-25EC-017B-309757DA0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94563" y="3652105"/>
            <a:ext cx="2450768" cy="14457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
            <a:extLst>
              <a:ext uri="{FF2B5EF4-FFF2-40B4-BE49-F238E27FC236}">
                <a16:creationId xmlns:a16="http://schemas.microsoft.com/office/drawing/2014/main" id="{7A74AF3E-3A46-1C37-2B88-FD72F9B20F69}"/>
              </a:ext>
            </a:extLst>
          </p:cNvPr>
          <p:cNvSpPr txBox="1"/>
          <p:nvPr/>
        </p:nvSpPr>
        <p:spPr>
          <a:xfrm flipH="1">
            <a:off x="733332" y="3603251"/>
            <a:ext cx="1973230"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chemeClr val="accent2">
                      <a:lumMod val="50000"/>
                    </a:schemeClr>
                  </a:solidFill>
                  <a:prstDash val="solid"/>
                </a:ln>
                <a:solidFill>
                  <a:srgbClr val="FFC000"/>
                </a:solidFill>
                <a:effectLst/>
                <a:latin typeface="Dreaming Outloud Pro" panose="03050502040302030504" pitchFamily="66" charset="0"/>
                <a:cs typeface="Dreaming Outloud Pro" panose="03050502040302030504" pitchFamily="66" charset="0"/>
              </a:rPr>
              <a:t>¿Cómo está?</a:t>
            </a:r>
          </a:p>
        </p:txBody>
      </p:sp>
      <p:sp>
        <p:nvSpPr>
          <p:cNvPr id="11" name="TextBox 10">
            <a:extLst>
              <a:ext uri="{FF2B5EF4-FFF2-40B4-BE49-F238E27FC236}">
                <a16:creationId xmlns:a16="http://schemas.microsoft.com/office/drawing/2014/main" id="{55AA0E39-9E13-A30E-0F0B-530156CB5A96}"/>
              </a:ext>
            </a:extLst>
          </p:cNvPr>
          <p:cNvSpPr txBox="1"/>
          <p:nvPr/>
        </p:nvSpPr>
        <p:spPr>
          <a:xfrm>
            <a:off x="134927" y="2531735"/>
            <a:ext cx="1713763" cy="1015663"/>
          </a:xfrm>
          <a:prstGeom prst="rect">
            <a:avLst/>
          </a:prstGeom>
          <a:solidFill>
            <a:srgbClr val="FFC9DF"/>
          </a:solidFill>
          <a:ln>
            <a:solidFill>
              <a:schemeClr val="tx1"/>
            </a:solidFill>
            <a:prstDash val="dash"/>
          </a:ln>
        </p:spPr>
        <p:txBody>
          <a:bodyPr wrap="square" rtlCol="0">
            <a:spAutoFit/>
          </a:bodyPr>
          <a:lstStyle/>
          <a:p>
            <a:pPr algn="ctr"/>
            <a:r>
              <a:rPr lang="en-GB" b="1" dirty="0">
                <a:solidFill>
                  <a:srgbClr val="002060"/>
                </a:solidFill>
                <a:latin typeface="Century Gothic" panose="020B0502020202020204" pitchFamily="34" charset="0"/>
              </a:rPr>
              <a:t>today</a:t>
            </a:r>
            <a:r>
              <a:rPr lang="en-GB" dirty="0">
                <a:solidFill>
                  <a:srgbClr val="002060"/>
                </a:solidFill>
                <a:latin typeface="Century Gothic" panose="020B0502020202020204" pitchFamily="34" charset="0"/>
              </a:rPr>
              <a:t> </a:t>
            </a:r>
          </a:p>
          <a:p>
            <a:pPr algn="ctr"/>
            <a:r>
              <a:rPr lang="en-GB" sz="2400" dirty="0">
                <a:solidFill>
                  <a:srgbClr val="002060"/>
                </a:solidFill>
                <a:latin typeface="Modern Love" panose="04090805081005020601" pitchFamily="82" charset="0"/>
              </a:rPr>
              <a:t>vs.</a:t>
            </a:r>
            <a:r>
              <a:rPr lang="en-GB"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in general</a:t>
            </a:r>
            <a:endParaRPr lang="en-GB"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1227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3631723"/>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lang="en-GB" sz="11500" b="1" dirty="0">
              <a:solidFill>
                <a:srgbClr val="FF0066"/>
              </a:solidFill>
              <a:ea typeface="Calibri"/>
              <a:cs typeface="Calibri"/>
              <a:sym typeface="Calibri"/>
            </a:endParaRPr>
          </a:p>
          <a:p>
            <a:pPr lvl="0">
              <a:buClr>
                <a:srgbClr val="002060"/>
              </a:buClr>
              <a:buSzPts val="11500"/>
            </a:pP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pic>
        <p:nvPicPr>
          <p:cNvPr id="7" name="Picture 2" descr="Elephant, Animal, Jungle, Savannah, Nature, Africa">
            <a:extLst>
              <a:ext uri="{FF2B5EF4-FFF2-40B4-BE49-F238E27FC236}">
                <a16:creationId xmlns:a16="http://schemas.microsoft.com/office/drawing/2014/main" id="{D11EE930-C095-41CC-9838-BE9090A41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110" y="2675417"/>
            <a:ext cx="3933816" cy="301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89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i="0" u="none" strike="noStrike" cap="none" dirty="0">
              <a:solidFill>
                <a:srgbClr val="002060"/>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2050" name="Picture 2" descr="Light, Bulb, Box, Outside The Box, Think, Breakthrough">
            <a:extLst>
              <a:ext uri="{FF2B5EF4-FFF2-40B4-BE49-F238E27FC236}">
                <a16:creationId xmlns:a16="http://schemas.microsoft.com/office/drawing/2014/main" id="{B4FC16D5-3A4E-419A-ADC5-3CACA5491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2502360"/>
            <a:ext cx="268605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[i]</a:t>
            </a:r>
            <a:endParaRPr lang="en-GB" sz="11500" dirty="0"/>
          </a:p>
        </p:txBody>
      </p:sp>
    </p:spTree>
    <p:extLst>
      <p:ext uri="{BB962C8B-B14F-4D97-AF65-F5344CB8AC3E}">
        <p14:creationId xmlns:p14="http://schemas.microsoft.com/office/powerpoint/2010/main" val="28857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9" name="Google Shape;138;p6">
            <a:extLst>
              <a:ext uri="{FF2B5EF4-FFF2-40B4-BE49-F238E27FC236}">
                <a16:creationId xmlns:a16="http://schemas.microsoft.com/office/drawing/2014/main" id="{ACE2B108-9428-4258-B350-54353938AE9F}"/>
              </a:ext>
            </a:extLst>
          </p:cNvPr>
          <p:cNvSpPr txBox="1"/>
          <p:nvPr/>
        </p:nvSpPr>
        <p:spPr>
          <a:xfrm>
            <a:off x="181609" y="25400"/>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[i]</a:t>
            </a:r>
            <a:endParaRPr sz="11500" b="1" i="0" u="none" strike="noStrike" cap="none" dirty="0">
              <a:solidFill>
                <a:srgbClr val="000000"/>
              </a:solidFill>
              <a:latin typeface="Calibri"/>
              <a:ea typeface="Calibri"/>
              <a:cs typeface="Calibri"/>
              <a:sym typeface="Calibri"/>
            </a:endParaRPr>
          </a:p>
        </p:txBody>
      </p:sp>
      <p:sp>
        <p:nvSpPr>
          <p:cNvPr id="10" name="Google Shape;139;p6">
            <a:extLst>
              <a:ext uri="{FF2B5EF4-FFF2-40B4-BE49-F238E27FC236}">
                <a16:creationId xmlns:a16="http://schemas.microsoft.com/office/drawing/2014/main" id="{254FC616-7D16-4465-ADC5-F0BFF986917F}"/>
              </a:ext>
            </a:extLst>
          </p:cNvPr>
          <p:cNvSpPr txBox="1"/>
          <p:nvPr/>
        </p:nvSpPr>
        <p:spPr>
          <a:xfrm>
            <a:off x="2916425" y="25400"/>
            <a:ext cx="457200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sp>
        <p:nvSpPr>
          <p:cNvPr id="11" name="Google Shape;140;p6">
            <a:extLst>
              <a:ext uri="{FF2B5EF4-FFF2-40B4-BE49-F238E27FC236}">
                <a16:creationId xmlns:a16="http://schemas.microsoft.com/office/drawing/2014/main" id="{F24907E1-0124-4ADC-BBD3-E5FF98F8530D}"/>
              </a:ext>
            </a:extLst>
          </p:cNvPr>
          <p:cNvSpPr txBox="1"/>
          <p:nvPr/>
        </p:nvSpPr>
        <p:spPr>
          <a:xfrm>
            <a:off x="181609" y="2542737"/>
            <a:ext cx="2734816"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[e]</a:t>
            </a:r>
            <a:endParaRPr sz="11500" b="1" i="0" u="none" strike="noStrike" cap="none" dirty="0">
              <a:solidFill>
                <a:srgbClr val="000000"/>
              </a:solidFill>
              <a:latin typeface="Calibri"/>
              <a:ea typeface="Calibri"/>
              <a:cs typeface="Calibri"/>
              <a:sym typeface="Calibri"/>
            </a:endParaRPr>
          </a:p>
        </p:txBody>
      </p:sp>
      <p:sp>
        <p:nvSpPr>
          <p:cNvPr id="12" name="Google Shape;141;p6">
            <a:extLst>
              <a:ext uri="{FF2B5EF4-FFF2-40B4-BE49-F238E27FC236}">
                <a16:creationId xmlns:a16="http://schemas.microsoft.com/office/drawing/2014/main" id="{D2D00424-E571-400E-B592-902BFF87EFD0}"/>
              </a:ext>
            </a:extLst>
          </p:cNvPr>
          <p:cNvSpPr txBox="1"/>
          <p:nvPr/>
        </p:nvSpPr>
        <p:spPr>
          <a:xfrm>
            <a:off x="2916425" y="2542737"/>
            <a:ext cx="7391350"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sz="11500" b="1" i="0" u="none" strike="noStrike" cap="none" dirty="0">
              <a:solidFill>
                <a:srgbClr val="FF0066"/>
              </a:solidFill>
              <a:latin typeface="Calibri"/>
              <a:ea typeface="Calibri"/>
              <a:cs typeface="Calibri"/>
              <a:sym typeface="Calibri"/>
            </a:endParaRPr>
          </a:p>
        </p:txBody>
      </p:sp>
      <p:pic>
        <p:nvPicPr>
          <p:cNvPr id="15" name="Picture 2" descr="Light, Bulb, Box, Outside The Box, Think, Breakthrough">
            <a:extLst>
              <a:ext uri="{FF2B5EF4-FFF2-40B4-BE49-F238E27FC236}">
                <a16:creationId xmlns:a16="http://schemas.microsoft.com/office/drawing/2014/main" id="{57DECA16-BACF-4CE2-A8A6-74ADB6C9C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4892" y="4034081"/>
            <a:ext cx="1856335" cy="2369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2" descr="Elephant, Animal, Jungle, Savannah, Nature, Africa">
            <a:extLst>
              <a:ext uri="{FF2B5EF4-FFF2-40B4-BE49-F238E27FC236}">
                <a16:creationId xmlns:a16="http://schemas.microsoft.com/office/drawing/2014/main" id="{BAC7ABEF-78D3-403C-B117-12713D305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965" y="4404785"/>
            <a:ext cx="2607140" cy="1999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0169C1-0CB4-4B5D-A532-ECEFE4847C75}"/>
              </a:ext>
            </a:extLst>
          </p:cNvPr>
          <p:cNvSpPr/>
          <p:nvPr/>
        </p:nvSpPr>
        <p:spPr>
          <a:xfrm>
            <a:off x="433147" y="2508870"/>
            <a:ext cx="4459266" cy="4146115"/>
          </a:xfrm>
          <a:prstGeom prst="roundRect">
            <a:avLst/>
          </a:prstGeom>
          <a:solidFill>
            <a:srgbClr val="B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6A2116A-529A-4565-99BF-3852CC8F1168}"/>
              </a:ext>
            </a:extLst>
          </p:cNvPr>
          <p:cNvSpPr>
            <a:spLocks noGrp="1"/>
          </p:cNvSpPr>
          <p:nvPr>
            <p:ph type="title"/>
          </p:nvPr>
        </p:nvSpPr>
        <p:spPr>
          <a:xfrm>
            <a:off x="10752129" y="1222379"/>
            <a:ext cx="4060818" cy="72759"/>
          </a:xfrm>
        </p:spPr>
        <p:txBody>
          <a:bodyPr>
            <a:normAutofit fontScale="90000"/>
          </a:bodyPr>
          <a:lstStyle/>
          <a:p>
            <a:r>
              <a:rPr lang="en-GB" sz="800" b="1" dirty="0" err="1">
                <a:solidFill>
                  <a:schemeClr val="bg1"/>
                </a:solidFill>
                <a:latin typeface="Century Gothic" panose="020B0502020202020204" pitchFamily="34" charset="0"/>
              </a:rPr>
              <a:t>pronunciar</a:t>
            </a:r>
            <a:endParaRPr lang="en-GB" sz="800" b="1" dirty="0">
              <a:solidFill>
                <a:schemeClr val="bg1"/>
              </a:solidFill>
              <a:latin typeface="Century Gothic" panose="020B0502020202020204" pitchFamily="34" charset="0"/>
            </a:endParaRPr>
          </a:p>
        </p:txBody>
      </p:sp>
      <p:sp>
        <p:nvSpPr>
          <p:cNvPr id="3" name="Title 1">
            <a:extLst>
              <a:ext uri="{FF2B5EF4-FFF2-40B4-BE49-F238E27FC236}">
                <a16:creationId xmlns:a16="http://schemas.microsoft.com/office/drawing/2014/main" id="{3EA2B5A3-3528-45CB-83B3-F78AB89C94FF}"/>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4" name="Google Shape;111;p3" descr="Speech Icon, Voice, Talking, Audio, Speech">
            <a:extLst>
              <a:ext uri="{FF2B5EF4-FFF2-40B4-BE49-F238E27FC236}">
                <a16:creationId xmlns:a16="http://schemas.microsoft.com/office/drawing/2014/main" id="{872E3CC5-E11A-4E00-9856-3A7DFD41B593}"/>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6" name="TextBox 5">
            <a:extLst>
              <a:ext uri="{FF2B5EF4-FFF2-40B4-BE49-F238E27FC236}">
                <a16:creationId xmlns:a16="http://schemas.microsoft.com/office/drawing/2014/main" id="{5881EF3F-66AF-4848-90D8-85443473D583}"/>
              </a:ext>
            </a:extLst>
          </p:cNvPr>
          <p:cNvSpPr txBox="1"/>
          <p:nvPr/>
        </p:nvSpPr>
        <p:spPr>
          <a:xfrm>
            <a:off x="570934" y="2847072"/>
            <a:ext cx="43214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s </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mportant</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r</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nt</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04641853-D5B1-45B5-ABAD-043937A05E13}"/>
              </a:ext>
            </a:extLst>
          </p:cNvPr>
          <p:cNvSpPr txBox="1"/>
          <p:nvPr/>
        </p:nvSpPr>
        <p:spPr>
          <a:xfrm>
            <a:off x="570932" y="4715097"/>
            <a:ext cx="432148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M</a:t>
            </a:r>
            <a:r>
              <a:rPr lang="en-GB" sz="2400" b="1" dirty="0">
                <a:solidFill>
                  <a:srgbClr val="002060"/>
                </a:solidFill>
                <a:latin typeface="Century Gothic" panose="020B0502020202020204" pitchFamily="34" charset="0"/>
              </a:rPr>
              <a:t>i </a:t>
            </a:r>
            <a:r>
              <a:rPr lang="en-GB" sz="2400" dirty="0">
                <a:solidFill>
                  <a:srgbClr val="002060"/>
                </a:solidFill>
                <a:latin typeface="Century Gothic" panose="020B0502020202020204" pitchFamily="34" charset="0"/>
              </a:rPr>
              <a:t>am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go </a:t>
            </a:r>
            <a:r>
              <a:rPr lang="en-GB" sz="2400" dirty="0" err="1">
                <a:solidFill>
                  <a:srgbClr val="002060"/>
                </a:solidFill>
                <a:latin typeface="Century Gothic" panose="020B0502020202020204" pitchFamily="34" charset="0"/>
              </a:rPr>
              <a:t>pronunc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una </a:t>
            </a:r>
            <a:r>
              <a:rPr lang="en-GB" sz="2400" dirty="0" err="1">
                <a:solidFill>
                  <a:srgbClr val="002060"/>
                </a:solidFill>
                <a:latin typeface="Century Gothic" panose="020B0502020202020204" pitchFamily="34" charset="0"/>
              </a:rPr>
              <a:t>fras</a:t>
            </a:r>
            <a:r>
              <a:rPr lang="en-GB" sz="2400" b="1"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í</a:t>
            </a:r>
            <a:r>
              <a:rPr lang="en-GB" sz="2400" dirty="0" err="1">
                <a:solidFill>
                  <a:srgbClr val="002060"/>
                </a:solidFill>
                <a:latin typeface="Century Gothic" panose="020B0502020202020204" pitchFamily="34" charset="0"/>
              </a:rPr>
              <a:t>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a:t>
            </a:r>
          </a:p>
        </p:txBody>
      </p:sp>
      <p:sp>
        <p:nvSpPr>
          <p:cNvPr id="9" name="Oval 8">
            <a:hlinkClick r:id="" action="ppaction://noaction">
              <a:snd r:embed="rId4" name="s6_1.wav"/>
            </a:hlinkClick>
            <a:extLst>
              <a:ext uri="{FF2B5EF4-FFF2-40B4-BE49-F238E27FC236}">
                <a16:creationId xmlns:a16="http://schemas.microsoft.com/office/drawing/2014/main" id="{5549A61E-6704-4506-A649-E47A58805AD9}"/>
              </a:ext>
            </a:extLst>
          </p:cNvPr>
          <p:cNvSpPr/>
          <p:nvPr/>
        </p:nvSpPr>
        <p:spPr>
          <a:xfrm>
            <a:off x="508302" y="2816249"/>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0" name="Oval 9">
            <a:hlinkClick r:id="" action="ppaction://noaction">
              <a:snd r:embed="rId5" name="s6_2.wav"/>
            </a:hlinkClick>
            <a:extLst>
              <a:ext uri="{FF2B5EF4-FFF2-40B4-BE49-F238E27FC236}">
                <a16:creationId xmlns:a16="http://schemas.microsoft.com/office/drawing/2014/main" id="{1990AC3A-DC98-4350-8770-884F55206DC7}"/>
              </a:ext>
            </a:extLst>
          </p:cNvPr>
          <p:cNvSpPr/>
          <p:nvPr/>
        </p:nvSpPr>
        <p:spPr>
          <a:xfrm>
            <a:off x="508300" y="4658725"/>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1" name="Rectangle: Rounded Corners 10">
            <a:extLst>
              <a:ext uri="{FF2B5EF4-FFF2-40B4-BE49-F238E27FC236}">
                <a16:creationId xmlns:a16="http://schemas.microsoft.com/office/drawing/2014/main" id="{936EDCD8-7EA0-4E98-A5AA-4CA0F4FA16A2}"/>
              </a:ext>
            </a:extLst>
          </p:cNvPr>
          <p:cNvSpPr/>
          <p:nvPr/>
        </p:nvSpPr>
        <p:spPr>
          <a:xfrm>
            <a:off x="6848561" y="2547392"/>
            <a:ext cx="4459266" cy="4146115"/>
          </a:xfrm>
          <a:prstGeom prst="roundRect">
            <a:avLst/>
          </a:prstGeom>
          <a:solidFill>
            <a:srgbClr val="B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AD6BAD9-3CF8-4540-9A72-CB5F00F38D2B}"/>
              </a:ext>
            </a:extLst>
          </p:cNvPr>
          <p:cNvSpPr txBox="1"/>
          <p:nvPr/>
        </p:nvSpPr>
        <p:spPr>
          <a:xfrm>
            <a:off x="6986348" y="2885594"/>
            <a:ext cx="43214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l </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ngl</a:t>
            </a:r>
            <a:r>
              <a:rPr lang="en-GB" sz="2400" b="1" dirty="0" err="1">
                <a:solidFill>
                  <a:srgbClr val="002060"/>
                </a:solidFill>
                <a:latin typeface="Century Gothic" panose="020B0502020202020204" pitchFamily="34" charset="0"/>
              </a:rPr>
              <a:t>é</a:t>
            </a:r>
            <a:r>
              <a:rPr lang="en-GB" sz="2400"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fác</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hablo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ráp</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do</a:t>
            </a:r>
            <a:r>
              <a:rPr lang="en-GB" sz="2400" dirty="0">
                <a:solidFill>
                  <a:srgbClr val="002060"/>
                </a:solidFill>
                <a:latin typeface="Century Gothic" panose="020B0502020202020204" pitchFamily="34" charset="0"/>
              </a:rPr>
              <a:t>.</a:t>
            </a:r>
          </a:p>
        </p:txBody>
      </p:sp>
      <p:sp>
        <p:nvSpPr>
          <p:cNvPr id="13" name="TextBox 12">
            <a:extLst>
              <a:ext uri="{FF2B5EF4-FFF2-40B4-BE49-F238E27FC236}">
                <a16:creationId xmlns:a16="http://schemas.microsoft.com/office/drawing/2014/main" id="{006DF064-FBEE-41CD-A646-A3A039DE3F16}"/>
              </a:ext>
            </a:extLst>
          </p:cNvPr>
          <p:cNvSpPr txBox="1"/>
          <p:nvPr/>
        </p:nvSpPr>
        <p:spPr>
          <a:xfrm>
            <a:off x="6986346" y="4753619"/>
            <a:ext cx="432148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M</a:t>
            </a:r>
            <a:r>
              <a:rPr lang="en-GB" sz="2400" b="1" dirty="0">
                <a:solidFill>
                  <a:srgbClr val="002060"/>
                </a:solidFill>
                <a:latin typeface="Century Gothic" panose="020B0502020202020204" pitchFamily="34" charset="0"/>
              </a:rPr>
              <a:t>i </a:t>
            </a:r>
            <a:r>
              <a:rPr lang="en-GB" sz="2400" dirty="0">
                <a:solidFill>
                  <a:srgbClr val="002060"/>
                </a:solidFill>
                <a:latin typeface="Century Gothic" panose="020B0502020202020204" pitchFamily="34" charset="0"/>
              </a:rPr>
              <a:t>am</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ga </a:t>
            </a:r>
            <a:r>
              <a:rPr lang="en-GB" sz="2400" dirty="0" err="1">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c</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i</a:t>
            </a:r>
            <a:r>
              <a:rPr lang="en-GB" sz="2400" dirty="0" err="1">
                <a:solidFill>
                  <a:srgbClr val="002060"/>
                </a:solidFill>
                <a:latin typeface="Century Gothic" panose="020B0502020202020204" pitchFamily="34" charset="0"/>
              </a:rPr>
              <a:t>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hablar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a:t>
            </a:r>
            <a:r>
              <a:rPr lang="en-GB" sz="2400" dirty="0" err="1">
                <a:solidFill>
                  <a:srgbClr val="002060"/>
                </a:solidFill>
                <a:latin typeface="Century Gothic" panose="020B0502020202020204" pitchFamily="34" charset="0"/>
              </a:rPr>
              <a:t>spañol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tamb</a:t>
            </a:r>
            <a:r>
              <a:rPr lang="en-GB" sz="2400" b="1" dirty="0" err="1">
                <a:solidFill>
                  <a:srgbClr val="002060"/>
                </a:solidFill>
                <a:latin typeface="Century Gothic" panose="020B0502020202020204" pitchFamily="34" charset="0"/>
              </a:rPr>
              <a:t>ié</a:t>
            </a:r>
            <a:r>
              <a:rPr lang="en-GB" sz="2400" dirty="0" err="1">
                <a:solidFill>
                  <a:srgbClr val="002060"/>
                </a:solidFill>
                <a:latin typeface="Century Gothic" panose="020B0502020202020204" pitchFamily="34" charset="0"/>
              </a:rPr>
              <a:t>n</a:t>
            </a:r>
            <a:r>
              <a:rPr lang="en-GB" sz="2400" dirty="0">
                <a:solidFill>
                  <a:srgbClr val="002060"/>
                </a:solidFill>
                <a:latin typeface="Century Gothic" panose="020B0502020202020204" pitchFamily="34" charset="0"/>
              </a:rPr>
              <a:t>.</a:t>
            </a:r>
          </a:p>
        </p:txBody>
      </p:sp>
      <p:sp>
        <p:nvSpPr>
          <p:cNvPr id="14" name="Oval 13">
            <a:hlinkClick r:id="" action="ppaction://noaction">
              <a:snd r:embed="rId6" name="s6_3.wav"/>
            </a:hlinkClick>
            <a:extLst>
              <a:ext uri="{FF2B5EF4-FFF2-40B4-BE49-F238E27FC236}">
                <a16:creationId xmlns:a16="http://schemas.microsoft.com/office/drawing/2014/main" id="{CA62D31E-222E-4BCC-BD79-46336A2C5664}"/>
              </a:ext>
            </a:extLst>
          </p:cNvPr>
          <p:cNvSpPr/>
          <p:nvPr/>
        </p:nvSpPr>
        <p:spPr>
          <a:xfrm>
            <a:off x="6923716" y="2854771"/>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5" name="Oval 14">
            <a:hlinkClick r:id="" action="ppaction://noaction">
              <a:snd r:embed="rId7" name="s6_4.wav"/>
            </a:hlinkClick>
            <a:extLst>
              <a:ext uri="{FF2B5EF4-FFF2-40B4-BE49-F238E27FC236}">
                <a16:creationId xmlns:a16="http://schemas.microsoft.com/office/drawing/2014/main" id="{81AC5D11-6C76-49B2-BBF8-048993F67941}"/>
              </a:ext>
            </a:extLst>
          </p:cNvPr>
          <p:cNvSpPr/>
          <p:nvPr/>
        </p:nvSpPr>
        <p:spPr>
          <a:xfrm>
            <a:off x="6923714" y="4697247"/>
            <a:ext cx="488516" cy="474997"/>
          </a:xfrm>
          <a:prstGeom prst="ellipse">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6" name="TextBox 15">
            <a:extLst>
              <a:ext uri="{FF2B5EF4-FFF2-40B4-BE49-F238E27FC236}">
                <a16:creationId xmlns:a16="http://schemas.microsoft.com/office/drawing/2014/main" id="{B6E7A787-7357-4821-887B-663E4222F8E4}"/>
              </a:ext>
            </a:extLst>
          </p:cNvPr>
          <p:cNvSpPr txBox="1"/>
          <p:nvPr/>
        </p:nvSpPr>
        <p:spPr>
          <a:xfrm>
            <a:off x="658616" y="3678069"/>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idea is important and different.</a:t>
            </a:r>
          </a:p>
        </p:txBody>
      </p:sp>
      <p:sp>
        <p:nvSpPr>
          <p:cNvPr id="17" name="TextBox 16">
            <a:extLst>
              <a:ext uri="{FF2B5EF4-FFF2-40B4-BE49-F238E27FC236}">
                <a16:creationId xmlns:a16="http://schemas.microsoft.com/office/drawing/2014/main" id="{96B7D141-180A-4EBC-8A70-C551F28EE7FC}"/>
              </a:ext>
            </a:extLst>
          </p:cNvPr>
          <p:cNvSpPr txBox="1"/>
          <p:nvPr/>
        </p:nvSpPr>
        <p:spPr>
          <a:xfrm>
            <a:off x="570934" y="5584524"/>
            <a:ext cx="432147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friend (m) pronounces a difficult phrase/sentence.</a:t>
            </a:r>
          </a:p>
        </p:txBody>
      </p:sp>
      <p:sp>
        <p:nvSpPr>
          <p:cNvPr id="18" name="TextBox 17">
            <a:extLst>
              <a:ext uri="{FF2B5EF4-FFF2-40B4-BE49-F238E27FC236}">
                <a16:creationId xmlns:a16="http://schemas.microsoft.com/office/drawing/2014/main" id="{5C9E161B-3351-4373-B918-02FC80E4D7E3}"/>
              </a:ext>
            </a:extLst>
          </p:cNvPr>
          <p:cNvSpPr txBox="1"/>
          <p:nvPr/>
        </p:nvSpPr>
        <p:spPr>
          <a:xfrm>
            <a:off x="7074029" y="3702035"/>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English is easy and I speak fast/quickly.</a:t>
            </a:r>
          </a:p>
        </p:txBody>
      </p:sp>
      <p:sp>
        <p:nvSpPr>
          <p:cNvPr id="19" name="TextBox 18">
            <a:extLst>
              <a:ext uri="{FF2B5EF4-FFF2-40B4-BE49-F238E27FC236}">
                <a16:creationId xmlns:a16="http://schemas.microsoft.com/office/drawing/2014/main" id="{2F76A03D-F43A-4148-B69D-C722F691EAD4}"/>
              </a:ext>
            </a:extLst>
          </p:cNvPr>
          <p:cNvSpPr txBox="1"/>
          <p:nvPr/>
        </p:nvSpPr>
        <p:spPr>
          <a:xfrm>
            <a:off x="7080293" y="5633145"/>
            <a:ext cx="4008329" cy="830997"/>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My friend (f) needs to speak Spanish, too.</a:t>
            </a:r>
          </a:p>
        </p:txBody>
      </p:sp>
      <p:sp>
        <p:nvSpPr>
          <p:cNvPr id="20" name="TextBox 19">
            <a:extLst>
              <a:ext uri="{FF2B5EF4-FFF2-40B4-BE49-F238E27FC236}">
                <a16:creationId xmlns:a16="http://schemas.microsoft.com/office/drawing/2014/main" id="{8D3F3228-0591-413B-825B-7C869969C47D}"/>
              </a:ext>
            </a:extLst>
          </p:cNvPr>
          <p:cNvSpPr txBox="1"/>
          <p:nvPr/>
        </p:nvSpPr>
        <p:spPr>
          <a:xfrm>
            <a:off x="1061130" y="1908354"/>
            <a:ext cx="53635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raphic 21" descr="User">
            <a:extLst>
              <a:ext uri="{FF2B5EF4-FFF2-40B4-BE49-F238E27FC236}">
                <a16:creationId xmlns:a16="http://schemas.microsoft.com/office/drawing/2014/main" id="{FE096430-1A70-49A2-B0A6-48F754271E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7059" y="1680999"/>
            <a:ext cx="830997" cy="830997"/>
          </a:xfrm>
          <a:prstGeom prst="rect">
            <a:avLst/>
          </a:prstGeom>
        </p:spPr>
      </p:pic>
      <p:sp>
        <p:nvSpPr>
          <p:cNvPr id="23" name="TextBox 22">
            <a:extLst>
              <a:ext uri="{FF2B5EF4-FFF2-40B4-BE49-F238E27FC236}">
                <a16:creationId xmlns:a16="http://schemas.microsoft.com/office/drawing/2014/main" id="{FF8F550B-527B-4886-B3C6-2B7CDBB46E72}"/>
              </a:ext>
            </a:extLst>
          </p:cNvPr>
          <p:cNvSpPr txBox="1"/>
          <p:nvPr/>
        </p:nvSpPr>
        <p:spPr>
          <a:xfrm>
            <a:off x="7401844" y="1995986"/>
            <a:ext cx="53635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Graphic 23" descr="User">
            <a:extLst>
              <a:ext uri="{FF2B5EF4-FFF2-40B4-BE49-F238E27FC236}">
                <a16:creationId xmlns:a16="http://schemas.microsoft.com/office/drawing/2014/main" id="{54381A39-A6A4-4182-8D8C-4A01050FBB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0847" y="1713170"/>
            <a:ext cx="830997" cy="830997"/>
          </a:xfrm>
          <a:prstGeom prst="rect">
            <a:avLst/>
          </a:prstGeom>
        </p:spPr>
      </p:pic>
      <p:pic>
        <p:nvPicPr>
          <p:cNvPr id="21" name="Graphic 20" descr="Teacher">
            <a:extLst>
              <a:ext uri="{FF2B5EF4-FFF2-40B4-BE49-F238E27FC236}">
                <a16:creationId xmlns:a16="http://schemas.microsoft.com/office/drawing/2014/main" id="{96A66E15-5D6B-84C0-998C-6BFFE3D19B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06" y="26701"/>
            <a:ext cx="914400" cy="914400"/>
          </a:xfrm>
          <a:prstGeom prst="rect">
            <a:avLst/>
          </a:prstGeom>
        </p:spPr>
      </p:pic>
      <p:sp>
        <p:nvSpPr>
          <p:cNvPr id="25" name="Speech Bubble: Rectangle with Corners Rounded 24">
            <a:extLst>
              <a:ext uri="{FF2B5EF4-FFF2-40B4-BE49-F238E27FC236}">
                <a16:creationId xmlns:a16="http://schemas.microsoft.com/office/drawing/2014/main" id="{7870151B-E9E4-5ACA-CEBA-535E41434B8B}"/>
              </a:ext>
            </a:extLst>
          </p:cNvPr>
          <p:cNvSpPr/>
          <p:nvPr/>
        </p:nvSpPr>
        <p:spPr>
          <a:xfrm>
            <a:off x="1061130" y="167470"/>
            <a:ext cx="2852109" cy="533859"/>
          </a:xfrm>
          <a:prstGeom prst="wedgeRoundRectCallout">
            <a:avLst>
              <a:gd name="adj1" fmla="val -59288"/>
              <a:gd name="adj2" fmla="val 69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Lee y escribe </a:t>
            </a:r>
            <a:r>
              <a:rPr lang="en-GB" sz="2400" b="1" dirty="0">
                <a:solidFill>
                  <a:schemeClr val="bg1"/>
                </a:solidFill>
                <a:latin typeface="Century Gothic"/>
                <a:ea typeface="Century Gothic"/>
                <a:cs typeface="Century Gothic"/>
                <a:sym typeface="Century Gothic"/>
              </a:rPr>
              <a:t>📝</a:t>
            </a:r>
            <a:r>
              <a:rPr lang="es-ES" sz="2400" b="1" dirty="0">
                <a:solidFill>
                  <a:schemeClr val="bg1"/>
                </a:solidFill>
                <a:latin typeface="Century Gothic"/>
                <a:ea typeface="Century Gothic"/>
                <a:cs typeface="Century Gothic"/>
                <a:sym typeface="Century Gothic"/>
              </a:rPr>
              <a:t>.</a:t>
            </a:r>
            <a:endParaRPr lang="es-ES" sz="2400" dirty="0">
              <a:solidFill>
                <a:schemeClr val="bg1"/>
              </a:solidFill>
              <a:latin typeface="Century Gothic"/>
              <a:ea typeface="Century Gothic"/>
              <a:cs typeface="Century Gothic"/>
              <a:sym typeface="Century Gothic"/>
            </a:endParaRPr>
          </a:p>
        </p:txBody>
      </p:sp>
      <p:sp>
        <p:nvSpPr>
          <p:cNvPr id="28" name="Speech Bubble: Rectangle with Corners Rounded 27">
            <a:extLst>
              <a:ext uri="{FF2B5EF4-FFF2-40B4-BE49-F238E27FC236}">
                <a16:creationId xmlns:a16="http://schemas.microsoft.com/office/drawing/2014/main" id="{1987D407-80BB-D53E-AB8A-3E94A8B95040}"/>
              </a:ext>
            </a:extLst>
          </p:cNvPr>
          <p:cNvSpPr/>
          <p:nvPr/>
        </p:nvSpPr>
        <p:spPr>
          <a:xfrm>
            <a:off x="794206" y="791096"/>
            <a:ext cx="8908594" cy="533859"/>
          </a:xfrm>
          <a:prstGeom prst="wedgeRoundRectCallout">
            <a:avLst>
              <a:gd name="adj1" fmla="val -52588"/>
              <a:gd name="adj2" fmla="val -50167"/>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Persona A lee.  Persona B escucha y escribe las frases.</a:t>
            </a:r>
            <a:endParaRPr lang="en-GB" sz="2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806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3250"/>
                                        <p:tgtEl>
                                          <p:spTgt spid="20"/>
                                        </p:tgtEl>
                                      </p:cBhvr>
                                    </p:animEffect>
                                    <p:anim calcmode="lin" valueType="num">
                                      <p:cBhvr>
                                        <p:cTn id="12" dur="3250" fill="hold"/>
                                        <p:tgtEl>
                                          <p:spTgt spid="20"/>
                                        </p:tgtEl>
                                        <p:attrNameLst>
                                          <p:attrName>ppt_w</p:attrName>
                                        </p:attrNameLst>
                                      </p:cBhvr>
                                      <p:tavLst>
                                        <p:tav tm="0" fmla="#ppt_w*sin(2.5*pi*$)">
                                          <p:val>
                                            <p:fltVal val="0"/>
                                          </p:val>
                                        </p:tav>
                                        <p:tav tm="100000">
                                          <p:val>
                                            <p:fltVal val="1"/>
                                          </p:val>
                                        </p:tav>
                                      </p:tavLst>
                                    </p:anim>
                                    <p:anim calcmode="lin" valueType="num">
                                      <p:cBhvr>
                                        <p:cTn id="13" dur="3250" fill="hold"/>
                                        <p:tgtEl>
                                          <p:spTgt spid="2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3250"/>
                                        <p:tgtEl>
                                          <p:spTgt spid="22"/>
                                        </p:tgtEl>
                                      </p:cBhvr>
                                    </p:animEffect>
                                    <p:anim calcmode="lin" valueType="num">
                                      <p:cBhvr>
                                        <p:cTn id="17" dur="3250" fill="hold"/>
                                        <p:tgtEl>
                                          <p:spTgt spid="22"/>
                                        </p:tgtEl>
                                        <p:attrNameLst>
                                          <p:attrName>ppt_w</p:attrName>
                                        </p:attrNameLst>
                                      </p:cBhvr>
                                      <p:tavLst>
                                        <p:tav tm="0" fmla="#ppt_w*sin(2.5*pi*$)">
                                          <p:val>
                                            <p:fltVal val="0"/>
                                          </p:val>
                                        </p:tav>
                                        <p:tav tm="100000">
                                          <p:val>
                                            <p:fltVal val="1"/>
                                          </p:val>
                                        </p:tav>
                                      </p:tavLst>
                                    </p:anim>
                                    <p:anim calcmode="lin" valueType="num">
                                      <p:cBhvr>
                                        <p:cTn id="18" dur="325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3250"/>
                                        <p:tgtEl>
                                          <p:spTgt spid="23"/>
                                        </p:tgtEl>
                                      </p:cBhvr>
                                    </p:animEffect>
                                    <p:anim calcmode="lin" valueType="num">
                                      <p:cBhvr>
                                        <p:cTn id="36" dur="3250" fill="hold"/>
                                        <p:tgtEl>
                                          <p:spTgt spid="23"/>
                                        </p:tgtEl>
                                        <p:attrNameLst>
                                          <p:attrName>ppt_w</p:attrName>
                                        </p:attrNameLst>
                                      </p:cBhvr>
                                      <p:tavLst>
                                        <p:tav tm="0" fmla="#ppt_w*sin(2.5*pi*$)">
                                          <p:val>
                                            <p:fltVal val="0"/>
                                          </p:val>
                                        </p:tav>
                                        <p:tav tm="100000">
                                          <p:val>
                                            <p:fltVal val="1"/>
                                          </p:val>
                                        </p:tav>
                                      </p:tavLst>
                                    </p:anim>
                                    <p:anim calcmode="lin" valueType="num">
                                      <p:cBhvr>
                                        <p:cTn id="37" dur="3250" fill="hold"/>
                                        <p:tgtEl>
                                          <p:spTgt spid="23"/>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3250"/>
                                        <p:tgtEl>
                                          <p:spTgt spid="24"/>
                                        </p:tgtEl>
                                      </p:cBhvr>
                                    </p:animEffect>
                                    <p:anim calcmode="lin" valueType="num">
                                      <p:cBhvr>
                                        <p:cTn id="41" dur="3250" fill="hold"/>
                                        <p:tgtEl>
                                          <p:spTgt spid="24"/>
                                        </p:tgtEl>
                                        <p:attrNameLst>
                                          <p:attrName>ppt_w</p:attrName>
                                        </p:attrNameLst>
                                      </p:cBhvr>
                                      <p:tavLst>
                                        <p:tav tm="0" fmla="#ppt_w*sin(2.5*pi*$)">
                                          <p:val>
                                            <p:fltVal val="0"/>
                                          </p:val>
                                        </p:tav>
                                        <p:tav tm="100000">
                                          <p:val>
                                            <p:fltVal val="1"/>
                                          </p:val>
                                        </p:tav>
                                      </p:tavLst>
                                    </p:anim>
                                    <p:anim calcmode="lin" valueType="num">
                                      <p:cBhvr>
                                        <p:cTn id="42" dur="32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animBg="1"/>
      <p:bldP spid="12" grpId="0"/>
      <p:bldP spid="13" grpId="0"/>
      <p:bldP spid="14" grpId="0" animBg="1"/>
      <p:bldP spid="15" grpId="0" animBg="1"/>
      <p:bldP spid="16" grpId="0"/>
      <p:bldP spid="17" grpId="0"/>
      <p:bldP spid="18" grpId="0"/>
      <p:bldP spid="19" grpId="0"/>
      <p:bldP spid="20" grpId="0"/>
      <p:bldP spid="23"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92274" y="117671"/>
            <a:ext cx="10515600" cy="770175"/>
          </a:xfrm>
        </p:spPr>
        <p:txBody>
          <a:bodyPr>
            <a:noAutofit/>
          </a:bodyPr>
          <a:lstStyle/>
          <a:p>
            <a:pPr lvl="0">
              <a:lnSpc>
                <a:spcPct val="90000"/>
              </a:lnSpc>
              <a:spcBef>
                <a:spcPct val="0"/>
              </a:spcBef>
              <a:defRPr/>
            </a:pPr>
            <a:r>
              <a:rPr lang="en-GB" sz="4800" b="1" dirty="0" err="1">
                <a:solidFill>
                  <a:srgbClr val="002060"/>
                </a:solidFill>
                <a:latin typeface="Century Gothic" panose="020B0502020202020204" pitchFamily="34" charset="0"/>
              </a:rPr>
              <a:t>estar</a:t>
            </a:r>
            <a:r>
              <a:rPr lang="en-GB" sz="4800" b="1" dirty="0">
                <a:solidFill>
                  <a:srgbClr val="002060"/>
                </a:solidFill>
                <a:latin typeface="Century Gothic" panose="020B0502020202020204" pitchFamily="34" charset="0"/>
              </a:rPr>
              <a:t> and ser: I am vs. s/he is</a:t>
            </a:r>
          </a:p>
        </p:txBody>
      </p:sp>
      <p:pic>
        <p:nvPicPr>
          <p:cNvPr id="22" name="Google Shape;170;p8" descr="Jigsaw, Puzzle, Piece, Game, Concept, Solution">
            <a:extLst>
              <a:ext uri="{FF2B5EF4-FFF2-40B4-BE49-F238E27FC236}">
                <a16:creationId xmlns:a16="http://schemas.microsoft.com/office/drawing/2014/main" id="{91F1CF7A-D5BD-4F10-81F6-BF923B8E56EB}"/>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9" name="Google Shape;172;p8">
            <a:extLst>
              <a:ext uri="{FF2B5EF4-FFF2-40B4-BE49-F238E27FC236}">
                <a16:creationId xmlns:a16="http://schemas.microsoft.com/office/drawing/2014/main" id="{66777601-4CC9-419D-B52B-E01D87551A06}"/>
              </a:ext>
            </a:extLst>
          </p:cNvPr>
          <p:cNvSpPr txBox="1"/>
          <p:nvPr/>
        </p:nvSpPr>
        <p:spPr>
          <a:xfrm>
            <a:off x="532903" y="3962689"/>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err="1">
                <a:solidFill>
                  <a:srgbClr val="92D050"/>
                </a:solidFill>
                <a:latin typeface="Century Gothic"/>
                <a:ea typeface="Century Gothic"/>
                <a:cs typeface="Century Gothic"/>
                <a:sym typeface="Century Gothic"/>
              </a:rPr>
              <a:t>Estoy</a:t>
            </a:r>
            <a:r>
              <a:rPr lang="en-GB" sz="2800" b="1" i="0" u="none" strike="noStrike" cap="none" dirty="0">
                <a:solidFill>
                  <a:srgbClr val="92D05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tranquilo</a:t>
            </a:r>
            <a:r>
              <a:rPr lang="en-GB" sz="2800" b="1"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30" name="Google Shape;174;p8">
            <a:extLst>
              <a:ext uri="{FF2B5EF4-FFF2-40B4-BE49-F238E27FC236}">
                <a16:creationId xmlns:a16="http://schemas.microsoft.com/office/drawing/2014/main" id="{7B8D9896-02A1-4C8B-8F9B-5E34B8D8C0B6}"/>
              </a:ext>
            </a:extLst>
          </p:cNvPr>
          <p:cNvSpPr txBox="1"/>
          <p:nvPr/>
        </p:nvSpPr>
        <p:spPr>
          <a:xfrm>
            <a:off x="6814626" y="3954180"/>
            <a:ext cx="3738984"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a:t>
            </a:r>
            <a:r>
              <a:rPr lang="en-GB" sz="2800" b="1" dirty="0" err="1">
                <a:solidFill>
                  <a:srgbClr val="92D050"/>
                </a:solidFill>
                <a:latin typeface="Century Gothic"/>
                <a:ea typeface="Century Gothic"/>
                <a:cs typeface="Century Gothic"/>
                <a:sym typeface="Century Gothic"/>
              </a:rPr>
              <a:t>e</a:t>
            </a:r>
            <a:r>
              <a:rPr lang="en-GB" sz="2800" b="1" i="0" u="none" strike="noStrike" cap="none" dirty="0" err="1">
                <a:solidFill>
                  <a:srgbClr val="92D050"/>
                </a:solidFill>
                <a:latin typeface="Century Gothic"/>
                <a:ea typeface="Century Gothic"/>
                <a:cs typeface="Century Gothic"/>
                <a:sym typeface="Century Gothic"/>
              </a:rPr>
              <a:t>stá</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negativa</a:t>
            </a:r>
            <a:r>
              <a:rPr lang="en-GB" sz="2800" b="1"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1" name="Google Shape;183;p8">
            <a:extLst>
              <a:ext uri="{FF2B5EF4-FFF2-40B4-BE49-F238E27FC236}">
                <a16:creationId xmlns:a16="http://schemas.microsoft.com/office/drawing/2014/main" id="{8F393D12-2B1A-44C3-B960-178007415152}"/>
              </a:ext>
            </a:extLst>
          </p:cNvPr>
          <p:cNvPicPr preferRelativeResize="0"/>
          <p:nvPr/>
        </p:nvPicPr>
        <p:blipFill rotWithShape="1">
          <a:blip r:embed="rId4">
            <a:alphaModFix/>
          </a:blip>
          <a:srcRect/>
          <a:stretch/>
        </p:blipFill>
        <p:spPr>
          <a:xfrm>
            <a:off x="516353" y="4527722"/>
            <a:ext cx="634523" cy="671647"/>
          </a:xfrm>
          <a:prstGeom prst="rect">
            <a:avLst/>
          </a:prstGeom>
          <a:noFill/>
          <a:ln>
            <a:noFill/>
          </a:ln>
        </p:spPr>
      </p:pic>
      <p:sp>
        <p:nvSpPr>
          <p:cNvPr id="32" name="Google Shape;172;p8">
            <a:extLst>
              <a:ext uri="{FF2B5EF4-FFF2-40B4-BE49-F238E27FC236}">
                <a16:creationId xmlns:a16="http://schemas.microsoft.com/office/drawing/2014/main" id="{0B9A3B41-B873-4912-A60D-936580D47C8E}"/>
              </a:ext>
            </a:extLst>
          </p:cNvPr>
          <p:cNvSpPr txBox="1"/>
          <p:nvPr/>
        </p:nvSpPr>
        <p:spPr>
          <a:xfrm>
            <a:off x="1130755" y="4667002"/>
            <a:ext cx="370540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I am (feeling) </a:t>
            </a:r>
            <a:r>
              <a:rPr lang="en-GB" sz="2800" i="0" u="none" strike="noStrike" cap="none" dirty="0">
                <a:solidFill>
                  <a:srgbClr val="002060"/>
                </a:solidFill>
                <a:latin typeface="Century Gothic"/>
                <a:ea typeface="Century Gothic"/>
                <a:cs typeface="Century Gothic"/>
                <a:sym typeface="Century Gothic"/>
              </a:rPr>
              <a:t>calm.</a:t>
            </a:r>
            <a:endParaRPr dirty="0"/>
          </a:p>
        </p:txBody>
      </p:sp>
      <p:pic>
        <p:nvPicPr>
          <p:cNvPr id="34" name="Google Shape;183;p8">
            <a:extLst>
              <a:ext uri="{FF2B5EF4-FFF2-40B4-BE49-F238E27FC236}">
                <a16:creationId xmlns:a16="http://schemas.microsoft.com/office/drawing/2014/main" id="{D3351E25-0636-4B6C-9A2B-91EBCAD44314}"/>
              </a:ext>
            </a:extLst>
          </p:cNvPr>
          <p:cNvPicPr preferRelativeResize="0"/>
          <p:nvPr/>
        </p:nvPicPr>
        <p:blipFill rotWithShape="1">
          <a:blip r:embed="rId4">
            <a:alphaModFix/>
          </a:blip>
          <a:srcRect/>
          <a:stretch/>
        </p:blipFill>
        <p:spPr>
          <a:xfrm>
            <a:off x="6876823" y="4544022"/>
            <a:ext cx="634523" cy="671647"/>
          </a:xfrm>
          <a:prstGeom prst="rect">
            <a:avLst/>
          </a:prstGeom>
          <a:noFill/>
          <a:ln>
            <a:noFill/>
          </a:ln>
        </p:spPr>
      </p:pic>
      <p:sp>
        <p:nvSpPr>
          <p:cNvPr id="35" name="Google Shape;172;p8">
            <a:extLst>
              <a:ext uri="{FF2B5EF4-FFF2-40B4-BE49-F238E27FC236}">
                <a16:creationId xmlns:a16="http://schemas.microsoft.com/office/drawing/2014/main" id="{5193A9A4-B9D6-4E66-A470-90D613A8FCF2}"/>
              </a:ext>
            </a:extLst>
          </p:cNvPr>
          <p:cNvSpPr txBox="1"/>
          <p:nvPr/>
        </p:nvSpPr>
        <p:spPr>
          <a:xfrm>
            <a:off x="7452907" y="4656007"/>
            <a:ext cx="51083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is (feeling) </a:t>
            </a:r>
            <a:r>
              <a:rPr lang="en-GB" sz="2800" i="0" u="none" strike="noStrike" cap="none" dirty="0">
                <a:solidFill>
                  <a:srgbClr val="002060"/>
                </a:solidFill>
                <a:latin typeface="Century Gothic"/>
                <a:ea typeface="Century Gothic"/>
                <a:cs typeface="Century Gothic"/>
                <a:sym typeface="Century Gothic"/>
              </a:rPr>
              <a:t>negative.</a:t>
            </a:r>
            <a:endParaRPr dirty="0"/>
          </a:p>
        </p:txBody>
      </p:sp>
      <p:sp>
        <p:nvSpPr>
          <p:cNvPr id="36" name="TextBox 35">
            <a:extLst>
              <a:ext uri="{FF2B5EF4-FFF2-40B4-BE49-F238E27FC236}">
                <a16:creationId xmlns:a16="http://schemas.microsoft.com/office/drawing/2014/main" id="{1E930727-256B-4579-9BEC-1BB8311BA11C}"/>
              </a:ext>
            </a:extLst>
          </p:cNvPr>
          <p:cNvSpPr txBox="1"/>
          <p:nvPr/>
        </p:nvSpPr>
        <p:spPr>
          <a:xfrm>
            <a:off x="290365" y="1521173"/>
            <a:ext cx="118120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something or someone 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describe 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temporary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Google Shape;169;p8">
            <a:extLst>
              <a:ext uri="{FF2B5EF4-FFF2-40B4-BE49-F238E27FC236}">
                <a16:creationId xmlns:a16="http://schemas.microsoft.com/office/drawing/2014/main" id="{1F26E98C-70B9-4976-A96B-2A3353812BC2}"/>
              </a:ext>
            </a:extLst>
          </p:cNvPr>
          <p:cNvSpPr txBox="1"/>
          <p:nvPr/>
        </p:nvSpPr>
        <p:spPr>
          <a:xfrm>
            <a:off x="192274" y="765536"/>
            <a:ext cx="2632206"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a:t>
            </a:r>
            <a:r>
              <a:rPr lang="en-GB" sz="2800" dirty="0">
                <a:solidFill>
                  <a:srgbClr val="002060"/>
                </a:solidFill>
                <a:latin typeface="Century Gothic"/>
                <a:ea typeface="Century Gothic"/>
                <a:cs typeface="Century Gothic"/>
                <a:sym typeface="Century Gothic"/>
              </a:rPr>
              <a:t>to be, being</a:t>
            </a:r>
            <a:r>
              <a:rPr lang="en-GB" sz="2800" b="0" i="0" u="none" strike="noStrike" cap="none" dirty="0">
                <a:solidFill>
                  <a:srgbClr val="002060"/>
                </a:solidFill>
                <a:latin typeface="Century Gothic"/>
                <a:ea typeface="Century Gothic"/>
                <a:cs typeface="Century Gothic"/>
                <a:sym typeface="Century Gothic"/>
              </a:rPr>
              <a:t>]</a:t>
            </a:r>
            <a:endParaRPr sz="2800" b="0" i="0" u="none" strike="noStrike" cap="none" dirty="0">
              <a:solidFill>
                <a:srgbClr val="002060"/>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7DB7D38A-83DE-4EF1-B1A3-29CD802A9697}"/>
              </a:ext>
            </a:extLst>
          </p:cNvPr>
          <p:cNvSpPr txBox="1"/>
          <p:nvPr/>
        </p:nvSpPr>
        <p:spPr>
          <a:xfrm>
            <a:off x="2062679" y="1950620"/>
            <a:ext cx="1861100" cy="523220"/>
          </a:xfrm>
          <a:prstGeom prst="rect">
            <a:avLst/>
          </a:prstGeom>
          <a:noFill/>
        </p:spPr>
        <p:txBody>
          <a:bodyPr wrap="square">
            <a:spAutoFit/>
          </a:bodyPr>
          <a:lstStyle/>
          <a:p>
            <a:r>
              <a:rPr lang="en-GB" sz="2800" b="1" dirty="0" err="1">
                <a:solidFill>
                  <a:srgbClr val="92D050"/>
                </a:solidFill>
                <a:latin typeface="Century Gothic"/>
                <a:ea typeface="Century Gothic"/>
                <a:cs typeface="Century Gothic"/>
                <a:sym typeface="Century Gothic"/>
              </a:rPr>
              <a:t>e</a:t>
            </a:r>
            <a:r>
              <a:rPr lang="en-GB" sz="2800" b="1" i="0" u="none" strike="noStrike" cap="none" dirty="0" err="1">
                <a:solidFill>
                  <a:srgbClr val="92D050"/>
                </a:solidFill>
                <a:latin typeface="Century Gothic"/>
                <a:ea typeface="Century Gothic"/>
                <a:cs typeface="Century Gothic"/>
                <a:sym typeface="Century Gothic"/>
              </a:rPr>
              <a:t>star</a:t>
            </a:r>
            <a:endParaRPr lang="en-GB" sz="2800" dirty="0"/>
          </a:p>
        </p:txBody>
      </p:sp>
      <p:sp>
        <p:nvSpPr>
          <p:cNvPr id="39" name="TextBox 38">
            <a:extLst>
              <a:ext uri="{FF2B5EF4-FFF2-40B4-BE49-F238E27FC236}">
                <a16:creationId xmlns:a16="http://schemas.microsoft.com/office/drawing/2014/main" id="{E410EFEF-1841-431E-AACC-40836FED59E0}"/>
              </a:ext>
            </a:extLst>
          </p:cNvPr>
          <p:cNvSpPr txBox="1"/>
          <p:nvPr/>
        </p:nvSpPr>
        <p:spPr>
          <a:xfrm>
            <a:off x="290365" y="2547754"/>
            <a:ext cx="118120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talk about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permanent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86DEBC5D-BB93-4626-A824-BCA3E9AFA674}"/>
              </a:ext>
            </a:extLst>
          </p:cNvPr>
          <p:cNvSpPr txBox="1"/>
          <p:nvPr/>
        </p:nvSpPr>
        <p:spPr>
          <a:xfrm>
            <a:off x="6481158" y="2555428"/>
            <a:ext cx="1159162" cy="523220"/>
          </a:xfrm>
          <a:prstGeom prst="rect">
            <a:avLst/>
          </a:prstGeom>
          <a:noFill/>
        </p:spPr>
        <p:txBody>
          <a:bodyPr wrap="square">
            <a:spAutoFit/>
          </a:bodyPr>
          <a:lstStyle/>
          <a:p>
            <a:r>
              <a:rPr lang="en-GB" sz="2800" b="1" dirty="0">
                <a:solidFill>
                  <a:srgbClr val="92D050"/>
                </a:solidFill>
                <a:latin typeface="Century Gothic"/>
                <a:ea typeface="Century Gothic"/>
                <a:cs typeface="Century Gothic"/>
                <a:sym typeface="Century Gothic"/>
              </a:rPr>
              <a:t>ser</a:t>
            </a:r>
            <a:endParaRPr lang="en-GB" sz="2800" dirty="0"/>
          </a:p>
        </p:txBody>
      </p:sp>
      <p:pic>
        <p:nvPicPr>
          <p:cNvPr id="41" name="Picture 40" descr="A picture containing text, toy, doll, vector graphics&#10;&#10;Description automatically generated">
            <a:extLst>
              <a:ext uri="{FF2B5EF4-FFF2-40B4-BE49-F238E27FC236}">
                <a16:creationId xmlns:a16="http://schemas.microsoft.com/office/drawing/2014/main" id="{19705D65-5F07-4FC9-B9FD-E7CBD0DDB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5059" y="5436910"/>
            <a:ext cx="658550" cy="1250965"/>
          </a:xfrm>
          <a:prstGeom prst="rect">
            <a:avLst/>
          </a:prstGeom>
        </p:spPr>
      </p:pic>
      <p:sp>
        <p:nvSpPr>
          <p:cNvPr id="42" name="Google Shape;172;p8">
            <a:extLst>
              <a:ext uri="{FF2B5EF4-FFF2-40B4-BE49-F238E27FC236}">
                <a16:creationId xmlns:a16="http://schemas.microsoft.com/office/drawing/2014/main" id="{2F54B25D-4212-434F-B2B2-04565A458F55}"/>
              </a:ext>
            </a:extLst>
          </p:cNvPr>
          <p:cNvSpPr txBox="1"/>
          <p:nvPr/>
        </p:nvSpPr>
        <p:spPr>
          <a:xfrm>
            <a:off x="579070" y="5302105"/>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Soy </a:t>
            </a:r>
            <a:r>
              <a:rPr lang="en-GB" sz="2800" i="0" u="none" strike="noStrike" cap="none" dirty="0" err="1">
                <a:solidFill>
                  <a:srgbClr val="002060"/>
                </a:solidFill>
                <a:latin typeface="Century Gothic"/>
                <a:ea typeface="Century Gothic"/>
                <a:cs typeface="Century Gothic"/>
                <a:sym typeface="Century Gothic"/>
              </a:rPr>
              <a:t>positivo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43" name="Google Shape;183;p8">
            <a:extLst>
              <a:ext uri="{FF2B5EF4-FFF2-40B4-BE49-F238E27FC236}">
                <a16:creationId xmlns:a16="http://schemas.microsoft.com/office/drawing/2014/main" id="{A996189A-457F-41FA-9D73-0E04366D88DC}"/>
              </a:ext>
            </a:extLst>
          </p:cNvPr>
          <p:cNvPicPr preferRelativeResize="0"/>
          <p:nvPr/>
        </p:nvPicPr>
        <p:blipFill rotWithShape="1">
          <a:blip r:embed="rId4">
            <a:alphaModFix/>
          </a:blip>
          <a:srcRect/>
          <a:stretch/>
        </p:blipFill>
        <p:spPr>
          <a:xfrm>
            <a:off x="475753" y="5788742"/>
            <a:ext cx="634523" cy="671647"/>
          </a:xfrm>
          <a:prstGeom prst="rect">
            <a:avLst/>
          </a:prstGeom>
          <a:noFill/>
          <a:ln>
            <a:noFill/>
          </a:ln>
        </p:spPr>
      </p:pic>
      <p:sp>
        <p:nvSpPr>
          <p:cNvPr id="44" name="Google Shape;172;p8">
            <a:extLst>
              <a:ext uri="{FF2B5EF4-FFF2-40B4-BE49-F238E27FC236}">
                <a16:creationId xmlns:a16="http://schemas.microsoft.com/office/drawing/2014/main" id="{6AC3681F-645C-433F-B4BD-C79325AFC0AB}"/>
              </a:ext>
            </a:extLst>
          </p:cNvPr>
          <p:cNvSpPr txBox="1"/>
          <p:nvPr/>
        </p:nvSpPr>
        <p:spPr>
          <a:xfrm>
            <a:off x="1064506" y="5937209"/>
            <a:ext cx="47171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I am </a:t>
            </a:r>
            <a:r>
              <a:rPr lang="en-GB" sz="2800" i="0" u="none" strike="noStrike" cap="none" dirty="0">
                <a:solidFill>
                  <a:srgbClr val="002060"/>
                </a:solidFill>
                <a:latin typeface="Century Gothic"/>
                <a:ea typeface="Century Gothic"/>
                <a:cs typeface="Century Gothic"/>
                <a:sym typeface="Century Gothic"/>
              </a:rPr>
              <a:t>positive.</a:t>
            </a:r>
            <a:endParaRPr dirty="0"/>
          </a:p>
        </p:txBody>
      </p:sp>
      <p:pic>
        <p:nvPicPr>
          <p:cNvPr id="45" name="Picture 44" descr="A picture containing toy, doll&#10;&#10;Description automatically generated">
            <a:extLst>
              <a:ext uri="{FF2B5EF4-FFF2-40B4-BE49-F238E27FC236}">
                <a16:creationId xmlns:a16="http://schemas.microsoft.com/office/drawing/2014/main" id="{E43D96E6-680E-46B1-89AD-8B7715266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7088" y="3272937"/>
            <a:ext cx="660561" cy="1254785"/>
          </a:xfrm>
          <a:prstGeom prst="rect">
            <a:avLst/>
          </a:prstGeom>
        </p:spPr>
      </p:pic>
      <p:sp>
        <p:nvSpPr>
          <p:cNvPr id="46" name="Google Shape;174;p8">
            <a:extLst>
              <a:ext uri="{FF2B5EF4-FFF2-40B4-BE49-F238E27FC236}">
                <a16:creationId xmlns:a16="http://schemas.microsoft.com/office/drawing/2014/main" id="{AF24BCCA-0D28-4270-B22F-4526CE9631BC}"/>
              </a:ext>
            </a:extLst>
          </p:cNvPr>
          <p:cNvSpPr txBox="1"/>
          <p:nvPr/>
        </p:nvSpPr>
        <p:spPr>
          <a:xfrm>
            <a:off x="6876823" y="5291172"/>
            <a:ext cx="325269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es </a:t>
            </a:r>
            <a:r>
              <a:rPr lang="en-GB" sz="2800" dirty="0" err="1">
                <a:solidFill>
                  <a:srgbClr val="002060"/>
                </a:solidFill>
                <a:latin typeface="Century Gothic"/>
                <a:ea typeface="Century Gothic"/>
                <a:cs typeface="Century Gothic"/>
                <a:sym typeface="Century Gothic"/>
              </a:rPr>
              <a:t>divertida</a:t>
            </a:r>
            <a:r>
              <a:rPr lang="en-GB" sz="2800" dirty="0">
                <a:solidFill>
                  <a:srgbClr val="002060"/>
                </a:solidFill>
                <a:latin typeface="Century Gothic"/>
                <a:ea typeface="Century Gothic"/>
                <a:cs typeface="Century Gothic"/>
                <a:sym typeface="Century Gothic"/>
              </a:rPr>
              <a:t>.</a:t>
            </a:r>
            <a:r>
              <a:rPr lang="en-GB" sz="2800" b="1" i="0" u="none" strike="noStrike" cap="none" dirty="0">
                <a:solidFill>
                  <a:srgbClr val="92D050"/>
                </a:solidFill>
                <a:latin typeface="Century Gothic"/>
                <a:ea typeface="Century Gothic"/>
                <a:cs typeface="Century Gothic"/>
                <a:sym typeface="Century Gothic"/>
              </a:rPr>
              <a:t> </a:t>
            </a:r>
            <a:endParaRPr dirty="0">
              <a:solidFill>
                <a:srgbClr val="002060"/>
              </a:solidFill>
            </a:endParaRPr>
          </a:p>
        </p:txBody>
      </p:sp>
      <p:pic>
        <p:nvPicPr>
          <p:cNvPr id="47" name="Google Shape;183;p8">
            <a:extLst>
              <a:ext uri="{FF2B5EF4-FFF2-40B4-BE49-F238E27FC236}">
                <a16:creationId xmlns:a16="http://schemas.microsoft.com/office/drawing/2014/main" id="{343B0BFA-4698-4CB9-9032-7086A98DA300}"/>
              </a:ext>
            </a:extLst>
          </p:cNvPr>
          <p:cNvPicPr preferRelativeResize="0"/>
          <p:nvPr/>
        </p:nvPicPr>
        <p:blipFill rotWithShape="1">
          <a:blip r:embed="rId4">
            <a:alphaModFix/>
          </a:blip>
          <a:srcRect/>
          <a:stretch/>
        </p:blipFill>
        <p:spPr>
          <a:xfrm>
            <a:off x="6833681" y="5771572"/>
            <a:ext cx="634523" cy="671647"/>
          </a:xfrm>
          <a:prstGeom prst="rect">
            <a:avLst/>
          </a:prstGeom>
          <a:noFill/>
          <a:ln>
            <a:noFill/>
          </a:ln>
        </p:spPr>
      </p:pic>
      <p:sp>
        <p:nvSpPr>
          <p:cNvPr id="48" name="Google Shape;172;p8">
            <a:extLst>
              <a:ext uri="{FF2B5EF4-FFF2-40B4-BE49-F238E27FC236}">
                <a16:creationId xmlns:a16="http://schemas.microsoft.com/office/drawing/2014/main" id="{272C5884-016D-4B40-BC2D-45DD7401E035}"/>
              </a:ext>
            </a:extLst>
          </p:cNvPr>
          <p:cNvSpPr txBox="1"/>
          <p:nvPr/>
        </p:nvSpPr>
        <p:spPr>
          <a:xfrm>
            <a:off x="7268488" y="5920039"/>
            <a:ext cx="26476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a:t>
            </a:r>
            <a:r>
              <a:rPr lang="en-GB" sz="2800" b="1" dirty="0">
                <a:solidFill>
                  <a:srgbClr val="92D050"/>
                </a:solidFill>
                <a:latin typeface="Century Gothic"/>
                <a:ea typeface="Century Gothic"/>
                <a:cs typeface="Century Gothic"/>
                <a:sym typeface="Century Gothic"/>
              </a:rPr>
              <a:t> is </a:t>
            </a:r>
            <a:r>
              <a:rPr lang="en-GB" sz="2800" i="0" u="none" strike="noStrike" cap="none" dirty="0">
                <a:solidFill>
                  <a:srgbClr val="002060"/>
                </a:solidFill>
                <a:latin typeface="Century Gothic"/>
                <a:ea typeface="Century Gothic"/>
                <a:cs typeface="Century Gothic"/>
                <a:sym typeface="Century Gothic"/>
              </a:rPr>
              <a:t>funny.</a:t>
            </a:r>
            <a:endParaRPr dirty="0"/>
          </a:p>
        </p:txBody>
      </p:sp>
      <p:sp>
        <p:nvSpPr>
          <p:cNvPr id="49" name="Rectangle 48">
            <a:extLst>
              <a:ext uri="{FF2B5EF4-FFF2-40B4-BE49-F238E27FC236}">
                <a16:creationId xmlns:a16="http://schemas.microsoft.com/office/drawing/2014/main" id="{60574017-E1A0-4D52-A356-AB2CC4585A75}"/>
              </a:ext>
            </a:extLst>
          </p:cNvPr>
          <p:cNvSpPr/>
          <p:nvPr/>
        </p:nvSpPr>
        <p:spPr>
          <a:xfrm>
            <a:off x="1562100" y="3230827"/>
            <a:ext cx="1085850" cy="5231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002060"/>
                </a:solidFill>
                <a:latin typeface="Century Gothic" panose="020B0502020202020204" pitchFamily="34" charset="0"/>
              </a:rPr>
              <a:t>I am</a:t>
            </a:r>
          </a:p>
        </p:txBody>
      </p:sp>
      <p:sp>
        <p:nvSpPr>
          <p:cNvPr id="50" name="Rectangle 49">
            <a:extLst>
              <a:ext uri="{FF2B5EF4-FFF2-40B4-BE49-F238E27FC236}">
                <a16:creationId xmlns:a16="http://schemas.microsoft.com/office/drawing/2014/main" id="{BA3A3F0C-A5E1-4B16-9311-19E48A0671C6}"/>
              </a:ext>
            </a:extLst>
          </p:cNvPr>
          <p:cNvSpPr/>
          <p:nvPr/>
        </p:nvSpPr>
        <p:spPr>
          <a:xfrm>
            <a:off x="7974678" y="3233086"/>
            <a:ext cx="1400354" cy="5231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002060"/>
                </a:solidFill>
                <a:latin typeface="Century Gothic" panose="020B0502020202020204" pitchFamily="34" charset="0"/>
              </a:rPr>
              <a:t>s/he is</a:t>
            </a:r>
          </a:p>
        </p:txBody>
      </p:sp>
      <p:pic>
        <p:nvPicPr>
          <p:cNvPr id="51" name="Picture 50" descr="A picture containing text, toy, doll&#10;&#10;Description automatically generated">
            <a:extLst>
              <a:ext uri="{FF2B5EF4-FFF2-40B4-BE49-F238E27FC236}">
                <a16:creationId xmlns:a16="http://schemas.microsoft.com/office/drawing/2014/main" id="{B92880AE-6F46-40AD-A01D-E474BE2D05CF}"/>
              </a:ext>
            </a:extLst>
          </p:cNvPr>
          <p:cNvPicPr>
            <a:picLocks noChangeAspect="1"/>
          </p:cNvPicPr>
          <p:nvPr/>
        </p:nvPicPr>
        <p:blipFill>
          <a:blip r:embed="rId7"/>
          <a:stretch>
            <a:fillRect/>
          </a:stretch>
        </p:blipFill>
        <p:spPr>
          <a:xfrm>
            <a:off x="3407306" y="3232734"/>
            <a:ext cx="684372" cy="1167338"/>
          </a:xfrm>
          <a:prstGeom prst="rect">
            <a:avLst/>
          </a:prstGeom>
        </p:spPr>
      </p:pic>
      <p:pic>
        <p:nvPicPr>
          <p:cNvPr id="52" name="Picture 51" descr="A picture containing text, toy, doll&#10;&#10;Description automatically generated">
            <a:extLst>
              <a:ext uri="{FF2B5EF4-FFF2-40B4-BE49-F238E27FC236}">
                <a16:creationId xmlns:a16="http://schemas.microsoft.com/office/drawing/2014/main" id="{2DDDA519-B4A1-4268-A8ED-35B7BF3CE8B1}"/>
              </a:ext>
            </a:extLst>
          </p:cNvPr>
          <p:cNvPicPr>
            <a:picLocks noChangeAspect="1"/>
          </p:cNvPicPr>
          <p:nvPr/>
        </p:nvPicPr>
        <p:blipFill>
          <a:blip r:embed="rId7"/>
          <a:stretch>
            <a:fillRect/>
          </a:stretch>
        </p:blipFill>
        <p:spPr>
          <a:xfrm>
            <a:off x="3581593" y="5187903"/>
            <a:ext cx="684372" cy="1167338"/>
          </a:xfrm>
          <a:prstGeom prst="rect">
            <a:avLst/>
          </a:prstGeom>
        </p:spPr>
      </p:pic>
      <p:sp>
        <p:nvSpPr>
          <p:cNvPr id="27" name="Speech Bubble: Rectangle with Corners Rounded 26">
            <a:extLst>
              <a:ext uri="{FF2B5EF4-FFF2-40B4-BE49-F238E27FC236}">
                <a16:creationId xmlns:a16="http://schemas.microsoft.com/office/drawing/2014/main" id="{0319F1F0-DC66-4FD1-B9F5-AD86708A5FEF}"/>
              </a:ext>
            </a:extLst>
          </p:cNvPr>
          <p:cNvSpPr/>
          <p:nvPr/>
        </p:nvSpPr>
        <p:spPr>
          <a:xfrm>
            <a:off x="4367037" y="5094530"/>
            <a:ext cx="1809582" cy="1250965"/>
          </a:xfrm>
          <a:prstGeom prst="wedgeRoundRectCallout">
            <a:avLst>
              <a:gd name="adj1" fmla="val -61418"/>
              <a:gd name="adj2" fmla="val -208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I am a positive person in general.</a:t>
            </a:r>
            <a:endParaRPr lang="en-GB" sz="1400" dirty="0">
              <a:solidFill>
                <a:srgbClr val="002060"/>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5EA2B2C7-9D80-472C-A74E-11681C734539}"/>
              </a:ext>
            </a:extLst>
          </p:cNvPr>
          <p:cNvSpPr/>
          <p:nvPr/>
        </p:nvSpPr>
        <p:spPr>
          <a:xfrm>
            <a:off x="10588489" y="5552919"/>
            <a:ext cx="1526347" cy="1072671"/>
          </a:xfrm>
          <a:prstGeom prst="wedgeRoundRectCallout">
            <a:avLst>
              <a:gd name="adj1" fmla="val 22453"/>
              <a:gd name="adj2" fmla="val 64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Sofía is a funny person.</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7031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4">
                                            <p:txEl>
                                              <p:pRg st="0" end="0"/>
                                            </p:txEl>
                                          </p:spTgt>
                                        </p:tgtEl>
                                        <p:attrNameLst>
                                          <p:attrName>style.visibility</p:attrName>
                                        </p:attrNameLst>
                                      </p:cBhvr>
                                      <p:to>
                                        <p:strVal val="visible"/>
                                      </p:to>
                                    </p:set>
                                    <p:anim calcmode="lin" valueType="num">
                                      <p:cBhvr additive="base">
                                        <p:cTn id="75"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500" fill="hold"/>
                                        <p:tgtEl>
                                          <p:spTgt spid="45"/>
                                        </p:tgtEl>
                                        <p:attrNameLst>
                                          <p:attrName>ppt_x</p:attrName>
                                        </p:attrNameLst>
                                      </p:cBhvr>
                                      <p:tavLst>
                                        <p:tav tm="0">
                                          <p:val>
                                            <p:strVal val="#ppt_x"/>
                                          </p:val>
                                        </p:tav>
                                        <p:tav tm="100000">
                                          <p:val>
                                            <p:strVal val="#ppt_x"/>
                                          </p:val>
                                        </p:tav>
                                      </p:tavLst>
                                    </p:anim>
                                    <p:anim calcmode="lin" valueType="num">
                                      <p:cBhvr additive="base">
                                        <p:cTn id="9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5">
                                            <p:txEl>
                                              <p:pRg st="0" end="0"/>
                                            </p:txEl>
                                          </p:spTgt>
                                        </p:tgtEl>
                                        <p:attrNameLst>
                                          <p:attrName>style.visibility</p:attrName>
                                        </p:attrNameLst>
                                      </p:cBhvr>
                                      <p:to>
                                        <p:strVal val="visible"/>
                                      </p:to>
                                    </p:set>
                                    <p:anim calcmode="lin" valueType="num">
                                      <p:cBhvr additive="base">
                                        <p:cTn id="10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500" fill="hold"/>
                                        <p:tgtEl>
                                          <p:spTgt spid="47"/>
                                        </p:tgtEl>
                                        <p:attrNameLst>
                                          <p:attrName>ppt_x</p:attrName>
                                        </p:attrNameLst>
                                      </p:cBhvr>
                                      <p:tavLst>
                                        <p:tav tm="0">
                                          <p:val>
                                            <p:strVal val="#ppt_x"/>
                                          </p:val>
                                        </p:tav>
                                        <p:tav tm="100000">
                                          <p:val>
                                            <p:strVal val="#ppt_x"/>
                                          </p:val>
                                        </p:tav>
                                      </p:tavLst>
                                    </p:anim>
                                    <p:anim calcmode="lin" valueType="num">
                                      <p:cBhvr additive="base">
                                        <p:cTn id="1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fill="hold"/>
                                        <p:tgtEl>
                                          <p:spTgt spid="41"/>
                                        </p:tgtEl>
                                        <p:attrNameLst>
                                          <p:attrName>ppt_x</p:attrName>
                                        </p:attrNameLst>
                                      </p:cBhvr>
                                      <p:tavLst>
                                        <p:tav tm="0">
                                          <p:val>
                                            <p:strVal val="#ppt_x"/>
                                          </p:val>
                                        </p:tav>
                                        <p:tav tm="100000">
                                          <p:val>
                                            <p:strVal val="#ppt_x"/>
                                          </p:val>
                                        </p:tav>
                                      </p:tavLst>
                                    </p:anim>
                                    <p:anim calcmode="lin" valueType="num">
                                      <p:cBhvr additive="base">
                                        <p:cTn id="120" dur="500" fill="hold"/>
                                        <p:tgtEl>
                                          <p:spTgt spid="4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500" fill="hold"/>
                                        <p:tgtEl>
                                          <p:spTgt spid="48"/>
                                        </p:tgtEl>
                                        <p:attrNameLst>
                                          <p:attrName>ppt_x</p:attrName>
                                        </p:attrNameLst>
                                      </p:cBhvr>
                                      <p:tavLst>
                                        <p:tav tm="0">
                                          <p:val>
                                            <p:strVal val="#ppt_x"/>
                                          </p:val>
                                        </p:tav>
                                        <p:tav tm="100000">
                                          <p:val>
                                            <p:strVal val="#ppt_x"/>
                                          </p:val>
                                        </p:tav>
                                      </p:tavLst>
                                    </p:anim>
                                    <p:anim calcmode="lin" valueType="num">
                                      <p:cBhvr additive="base">
                                        <p:cTn id="12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additive="base">
                                        <p:cTn id="129" dur="500" fill="hold"/>
                                        <p:tgtEl>
                                          <p:spTgt spid="27"/>
                                        </p:tgtEl>
                                        <p:attrNameLst>
                                          <p:attrName>ppt_x</p:attrName>
                                        </p:attrNameLst>
                                      </p:cBhvr>
                                      <p:tavLst>
                                        <p:tav tm="0">
                                          <p:val>
                                            <p:strVal val="#ppt_x"/>
                                          </p:val>
                                        </p:tav>
                                        <p:tav tm="100000">
                                          <p:val>
                                            <p:strVal val="#ppt_x"/>
                                          </p:val>
                                        </p:tav>
                                      </p:tavLst>
                                    </p:anim>
                                    <p:anim calcmode="lin" valueType="num">
                                      <p:cBhvr additive="base">
                                        <p:cTn id="1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6" grpId="0"/>
      <p:bldP spid="38" grpId="0"/>
      <p:bldP spid="39" grpId="0"/>
      <p:bldP spid="40" grpId="0"/>
      <p:bldP spid="42" grpId="0"/>
      <p:bldP spid="46" grpId="0"/>
      <p:bldP spid="48" grpId="0"/>
      <p:bldP spid="49" grpId="0" animBg="1"/>
      <p:bldP spid="50"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500" b="1" dirty="0" err="1">
                <a:solidFill>
                  <a:schemeClr val="bg1"/>
                </a:solidFill>
                <a:latin typeface="Century Gothic" panose="020B0502020202020204" pitchFamily="34" charset="0"/>
              </a:rPr>
              <a:t>escuchar</a:t>
            </a:r>
            <a:endParaRPr lang="en-GB" sz="500" b="1" dirty="0">
              <a:solidFill>
                <a:schemeClr val="bg1"/>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B9CCA3A0-4AF1-2417-CF1E-DDC4433037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289" y="141363"/>
            <a:ext cx="914400" cy="914400"/>
          </a:xfrm>
          <a:prstGeom prst="rect">
            <a:avLst/>
          </a:prstGeom>
        </p:spPr>
      </p:pic>
      <p:sp>
        <p:nvSpPr>
          <p:cNvPr id="7" name="Speech Bubble: Rectangle with Corners Rounded 6">
            <a:hlinkClick r:id="" action="ppaction://noaction">
              <a:snd r:embed="rId5" name="Review_W2_8.1.wav"/>
            </a:hlinkClick>
            <a:extLst>
              <a:ext uri="{FF2B5EF4-FFF2-40B4-BE49-F238E27FC236}">
                <a16:creationId xmlns:a16="http://schemas.microsoft.com/office/drawing/2014/main" id="{8C187410-E9A8-86CA-37A0-52739474A2D9}"/>
              </a:ext>
            </a:extLst>
          </p:cNvPr>
          <p:cNvSpPr/>
          <p:nvPr/>
        </p:nvSpPr>
        <p:spPr>
          <a:xfrm>
            <a:off x="1115613" y="180533"/>
            <a:ext cx="6838216" cy="628266"/>
          </a:xfrm>
          <a:prstGeom prst="wedgeRoundRectCallout">
            <a:avLst>
              <a:gd name="adj1" fmla="val -55342"/>
              <a:gd name="adj2" fmla="val 1392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a Sofía. ¿A quién describe?</a:t>
            </a:r>
          </a:p>
        </p:txBody>
      </p:sp>
      <p:sp>
        <p:nvSpPr>
          <p:cNvPr id="8" name="Speech Bubble: Rectangle with Corners Rounded 7">
            <a:hlinkClick r:id="" action="ppaction://noaction">
              <a:snd r:embed="rId6" name="Review_W2_8.2.wav"/>
            </a:hlinkClick>
            <a:extLst>
              <a:ext uri="{FF2B5EF4-FFF2-40B4-BE49-F238E27FC236}">
                <a16:creationId xmlns:a16="http://schemas.microsoft.com/office/drawing/2014/main" id="{CB550DFC-04BC-6CA3-BC39-F1C8E2449923}"/>
              </a:ext>
            </a:extLst>
          </p:cNvPr>
          <p:cNvSpPr/>
          <p:nvPr/>
        </p:nvSpPr>
        <p:spPr>
          <a:xfrm>
            <a:off x="708061" y="882119"/>
            <a:ext cx="5207175" cy="628266"/>
          </a:xfrm>
          <a:prstGeom prst="wedgeRoundRectCallout">
            <a:avLst>
              <a:gd name="adj1" fmla="val -52858"/>
              <a:gd name="adj2" fmla="val -4382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a:t>
            </a:r>
            <a:r>
              <a:rPr kumimoji="0" lang="en-GB"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a:t>
            </a: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verbo</a:t>
            </a:r>
            <a:r>
              <a:rPr kumimoji="0" lang="en-GB" sz="2800" b="0" i="0" u="none" strike="noStrike" kern="0" cap="none" spc="0" normalizeH="0" noProof="0" dirty="0">
                <a:ln>
                  <a:noFill/>
                </a:ln>
                <a:solidFill>
                  <a:srgbClr val="1F3864"/>
                </a:solidFill>
                <a:effectLst/>
                <a:uLnTx/>
                <a:uFillTx/>
                <a:latin typeface="Century Gothic"/>
                <a:ea typeface="Century Gothic"/>
                <a:cs typeface="Century Gothic"/>
                <a:sym typeface="Century Gothic"/>
              </a:rPr>
              <a:t> y </a:t>
            </a:r>
            <a:r>
              <a:rPr kumimoji="0" lang="en-GB" sz="2800" b="0"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marca</a:t>
            </a:r>
            <a:r>
              <a:rPr kumimoji="0" lang="en-GB" sz="2800" b="0"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endParaRPr lang="en-GB" sz="2800" b="1" dirty="0">
              <a:solidFill>
                <a:schemeClr val="bg1"/>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BF1B0CE9-8574-02B3-D67A-6FC38E88FEC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9A4A904D-978E-2036-C4D6-CEC307968F2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5F57B624-6394-D5CF-7880-8C088AA4424F}"/>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9FAC3816-312A-6424-50A3-CFDB8D9A751D}"/>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aphicFrame>
        <p:nvGraphicFramePr>
          <p:cNvPr id="12" name="Table 11">
            <a:extLst>
              <a:ext uri="{FF2B5EF4-FFF2-40B4-BE49-F238E27FC236}">
                <a16:creationId xmlns:a16="http://schemas.microsoft.com/office/drawing/2014/main" id="{1887662D-BA63-53CD-D6B2-E33CC85F5247}"/>
              </a:ext>
            </a:extLst>
          </p:cNvPr>
          <p:cNvGraphicFramePr>
            <a:graphicFrameLocks noGrp="1"/>
          </p:cNvGraphicFramePr>
          <p:nvPr/>
        </p:nvGraphicFramePr>
        <p:xfrm>
          <a:off x="5737437" y="1876399"/>
          <a:ext cx="3200358" cy="4852938"/>
        </p:xfrm>
        <a:graphic>
          <a:graphicData uri="http://schemas.openxmlformats.org/drawingml/2006/table">
            <a:tbl>
              <a:tblPr firstRow="1" bandRow="1">
                <a:tableStyleId>{5940675A-B579-460E-94D1-54222C63F5DA}</a:tableStyleId>
              </a:tblPr>
              <a:tblGrid>
                <a:gridCol w="1600179">
                  <a:extLst>
                    <a:ext uri="{9D8B030D-6E8A-4147-A177-3AD203B41FA5}">
                      <a16:colId xmlns:a16="http://schemas.microsoft.com/office/drawing/2014/main" val="211586075"/>
                    </a:ext>
                  </a:extLst>
                </a:gridCol>
                <a:gridCol w="1600179">
                  <a:extLst>
                    <a:ext uri="{9D8B030D-6E8A-4147-A177-3AD203B41FA5}">
                      <a16:colId xmlns:a16="http://schemas.microsoft.com/office/drawing/2014/main" val="2489031069"/>
                    </a:ext>
                  </a:extLst>
                </a:gridCol>
              </a:tblGrid>
              <a:tr h="934303">
                <a:tc>
                  <a:txBody>
                    <a:bodyPr/>
                    <a:lstStyle/>
                    <a:p>
                      <a:pPr algn="ctr"/>
                      <a:r>
                        <a:rPr lang="en-GB" sz="2200" b="1" dirty="0">
                          <a:solidFill>
                            <a:srgbClr val="002060"/>
                          </a:solidFill>
                          <a:latin typeface="Century Gothic" panose="020B0502020202020204" pitchFamily="34" charset="0"/>
                        </a:rPr>
                        <a:t>today / location</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r>
                        <a:rPr lang="en-GB" sz="2200" b="1" dirty="0">
                          <a:solidFill>
                            <a:srgbClr val="002060"/>
                          </a:solidFill>
                          <a:latin typeface="Century Gothic" panose="020B0502020202020204" pitchFamily="34" charset="0"/>
                        </a:rPr>
                        <a:t>in general</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7323850"/>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9610505"/>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46919438"/>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6861680"/>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5680867"/>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96329252"/>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18141756"/>
                  </a:ext>
                </a:extLst>
              </a:tr>
              <a:tr h="55980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77217088"/>
                  </a:ext>
                </a:extLst>
              </a:tr>
            </a:tbl>
          </a:graphicData>
        </a:graphic>
      </p:graphicFrame>
      <p:graphicFrame>
        <p:nvGraphicFramePr>
          <p:cNvPr id="14" name="Table 7">
            <a:extLst>
              <a:ext uri="{FF2B5EF4-FFF2-40B4-BE49-F238E27FC236}">
                <a16:creationId xmlns:a16="http://schemas.microsoft.com/office/drawing/2014/main" id="{D138E388-D2BA-2A92-6C43-E794CCD7EB56}"/>
              </a:ext>
            </a:extLst>
          </p:cNvPr>
          <p:cNvGraphicFramePr>
            <a:graphicFrameLocks noGrp="1"/>
          </p:cNvGraphicFramePr>
          <p:nvPr/>
        </p:nvGraphicFramePr>
        <p:xfrm>
          <a:off x="767894" y="1851018"/>
          <a:ext cx="1766597" cy="4880133"/>
        </p:xfrm>
        <a:graphic>
          <a:graphicData uri="http://schemas.openxmlformats.org/drawingml/2006/table">
            <a:tbl>
              <a:tblPr firstRow="1" bandRow="1">
                <a:tableStyleId>{5940675A-B579-460E-94D1-54222C63F5DA}</a:tableStyleId>
              </a:tblPr>
              <a:tblGrid>
                <a:gridCol w="1766597">
                  <a:extLst>
                    <a:ext uri="{9D8B030D-6E8A-4147-A177-3AD203B41FA5}">
                      <a16:colId xmlns:a16="http://schemas.microsoft.com/office/drawing/2014/main" val="1354867271"/>
                    </a:ext>
                  </a:extLst>
                </a:gridCol>
              </a:tblGrid>
              <a:tr h="922354">
                <a:tc>
                  <a:txBody>
                    <a:bodyPr/>
                    <a:lstStyle/>
                    <a:p>
                      <a:pPr algn="ctr"/>
                      <a:r>
                        <a:rPr lang="en-GB" sz="2200" b="1" dirty="0">
                          <a:solidFill>
                            <a:srgbClr val="002060"/>
                          </a:solidFill>
                          <a:latin typeface="Century Gothic" panose="020B0502020202020204" pitchFamily="34" charset="0"/>
                        </a:rPr>
                        <a:t>verbo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65397">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16" name="TextBox 15">
            <a:extLst>
              <a:ext uri="{FF2B5EF4-FFF2-40B4-BE49-F238E27FC236}">
                <a16:creationId xmlns:a16="http://schemas.microsoft.com/office/drawing/2014/main" id="{82DCFE50-CB2D-A245-6B59-60F3F48B6D78}"/>
              </a:ext>
            </a:extLst>
          </p:cNvPr>
          <p:cNvSpPr txBox="1"/>
          <p:nvPr/>
        </p:nvSpPr>
        <p:spPr>
          <a:xfrm>
            <a:off x="1234116" y="2752923"/>
            <a:ext cx="78098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soy</a:t>
            </a:r>
          </a:p>
        </p:txBody>
      </p:sp>
      <p:sp>
        <p:nvSpPr>
          <p:cNvPr id="17" name="TextBox 16">
            <a:extLst>
              <a:ext uri="{FF2B5EF4-FFF2-40B4-BE49-F238E27FC236}">
                <a16:creationId xmlns:a16="http://schemas.microsoft.com/office/drawing/2014/main" id="{6FE701DB-C3D9-49F5-67D5-A64CB62DE500}"/>
              </a:ext>
            </a:extLst>
          </p:cNvPr>
          <p:cNvSpPr txBox="1"/>
          <p:nvPr/>
        </p:nvSpPr>
        <p:spPr>
          <a:xfrm>
            <a:off x="1202054" y="3312411"/>
            <a:ext cx="91723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está</a:t>
            </a:r>
            <a:endParaRPr lang="en-GB" sz="2800" b="1" dirty="0">
              <a:solidFill>
                <a:srgbClr val="92D050"/>
              </a:solidFill>
              <a:latin typeface="Century Gothic" panose="020B0502020202020204" pitchFamily="34" charset="0"/>
            </a:endParaRPr>
          </a:p>
        </p:txBody>
      </p:sp>
      <p:sp>
        <p:nvSpPr>
          <p:cNvPr id="18" name="TextBox 17">
            <a:extLst>
              <a:ext uri="{FF2B5EF4-FFF2-40B4-BE49-F238E27FC236}">
                <a16:creationId xmlns:a16="http://schemas.microsoft.com/office/drawing/2014/main" id="{B90FFF3F-3EE8-28B2-5391-29C850740141}"/>
              </a:ext>
            </a:extLst>
          </p:cNvPr>
          <p:cNvSpPr txBox="1"/>
          <p:nvPr/>
        </p:nvSpPr>
        <p:spPr>
          <a:xfrm>
            <a:off x="1319083" y="3935764"/>
            <a:ext cx="596366"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19" name="TextBox 18">
            <a:extLst>
              <a:ext uri="{FF2B5EF4-FFF2-40B4-BE49-F238E27FC236}">
                <a16:creationId xmlns:a16="http://schemas.microsoft.com/office/drawing/2014/main" id="{C156E6A8-FC18-C690-6D56-66B9DC889274}"/>
              </a:ext>
            </a:extLst>
          </p:cNvPr>
          <p:cNvSpPr txBox="1"/>
          <p:nvPr/>
        </p:nvSpPr>
        <p:spPr>
          <a:xfrm>
            <a:off x="1065800" y="4478083"/>
            <a:ext cx="1117614"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estoy</a:t>
            </a:r>
            <a:endParaRPr lang="en-GB" sz="2800" b="1" dirty="0">
              <a:solidFill>
                <a:srgbClr val="92D050"/>
              </a:solidFill>
              <a:latin typeface="Century Gothic" panose="020B0502020202020204" pitchFamily="34" charset="0"/>
            </a:endParaRPr>
          </a:p>
        </p:txBody>
      </p:sp>
      <p:sp>
        <p:nvSpPr>
          <p:cNvPr id="20" name="TextBox 19">
            <a:extLst>
              <a:ext uri="{FF2B5EF4-FFF2-40B4-BE49-F238E27FC236}">
                <a16:creationId xmlns:a16="http://schemas.microsoft.com/office/drawing/2014/main" id="{17489F73-627B-C042-D2F2-BDD30FCB12C0}"/>
              </a:ext>
            </a:extLst>
          </p:cNvPr>
          <p:cNvSpPr txBox="1"/>
          <p:nvPr/>
        </p:nvSpPr>
        <p:spPr>
          <a:xfrm>
            <a:off x="1137752" y="5028625"/>
            <a:ext cx="91723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está</a:t>
            </a:r>
            <a:endParaRPr lang="en-GB" sz="2800" b="1"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D9AC72C6-93CA-4852-493E-55C2A17EB35F}"/>
              </a:ext>
            </a:extLst>
          </p:cNvPr>
          <p:cNvSpPr txBox="1"/>
          <p:nvPr/>
        </p:nvSpPr>
        <p:spPr>
          <a:xfrm>
            <a:off x="1310074" y="5616988"/>
            <a:ext cx="57259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es</a:t>
            </a:r>
          </a:p>
        </p:txBody>
      </p:sp>
      <p:sp>
        <p:nvSpPr>
          <p:cNvPr id="32" name="TextBox 31">
            <a:extLst>
              <a:ext uri="{FF2B5EF4-FFF2-40B4-BE49-F238E27FC236}">
                <a16:creationId xmlns:a16="http://schemas.microsoft.com/office/drawing/2014/main" id="{F69AE069-CBD2-2F94-7AF3-0DC62D3B7645}"/>
              </a:ext>
            </a:extLst>
          </p:cNvPr>
          <p:cNvSpPr txBox="1"/>
          <p:nvPr/>
        </p:nvSpPr>
        <p:spPr>
          <a:xfrm>
            <a:off x="1226774" y="6205744"/>
            <a:ext cx="78098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soy</a:t>
            </a:r>
          </a:p>
        </p:txBody>
      </p:sp>
      <p:pic>
        <p:nvPicPr>
          <p:cNvPr id="63" name="Picture 2" descr="Check Mark, Checkbox, Check, Tick, Yes">
            <a:extLst>
              <a:ext uri="{FF2B5EF4-FFF2-40B4-BE49-F238E27FC236}">
                <a16:creationId xmlns:a16="http://schemas.microsoft.com/office/drawing/2014/main" id="{E63E3C80-5808-3245-6AA3-3041349BB7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286180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heck Mark, Checkbox, Check, Tick, Yes">
            <a:extLst>
              <a:ext uri="{FF2B5EF4-FFF2-40B4-BE49-F238E27FC236}">
                <a16:creationId xmlns:a16="http://schemas.microsoft.com/office/drawing/2014/main" id="{1D1C4C3A-AB1D-FD14-CDA0-1FFE49B344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343545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heck Mark, Checkbox, Check, Tick, Yes">
            <a:extLst>
              <a:ext uri="{FF2B5EF4-FFF2-40B4-BE49-F238E27FC236}">
                <a16:creationId xmlns:a16="http://schemas.microsoft.com/office/drawing/2014/main" id="{2154D606-DB00-A832-EC35-D783BAA711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399725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heck Mark, Checkbox, Check, Tick, Yes">
            <a:extLst>
              <a:ext uri="{FF2B5EF4-FFF2-40B4-BE49-F238E27FC236}">
                <a16:creationId xmlns:a16="http://schemas.microsoft.com/office/drawing/2014/main" id="{3CD065B6-F388-DA4F-0C1D-E3C2F0F6F8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449402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eck Mark, Checkbox, Check, Tick, Yes">
            <a:extLst>
              <a:ext uri="{FF2B5EF4-FFF2-40B4-BE49-F238E27FC236}">
                <a16:creationId xmlns:a16="http://schemas.microsoft.com/office/drawing/2014/main" id="{7A9F1DEF-07D6-D8AE-8E08-5E17C4185D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0398" y="509011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heck Mark, Checkbox, Check, Tick, Yes">
            <a:extLst>
              <a:ext uri="{FF2B5EF4-FFF2-40B4-BE49-F238E27FC236}">
                <a16:creationId xmlns:a16="http://schemas.microsoft.com/office/drawing/2014/main" id="{798CA97C-FFA1-0141-1C56-C14DE747C8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9666" y="565301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heck Mark, Checkbox, Check, Tick, Yes">
            <a:extLst>
              <a:ext uri="{FF2B5EF4-FFF2-40B4-BE49-F238E27FC236}">
                <a16:creationId xmlns:a16="http://schemas.microsoft.com/office/drawing/2014/main" id="{E82F33B1-7DC6-94FF-9822-C88A001118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512" y="6234964"/>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hlinkClick r:id="" action="ppaction://noaction">
              <a:snd r:embed="rId10" name="s8_E.wav"/>
            </a:hlinkClick>
            <a:extLst>
              <a:ext uri="{FF2B5EF4-FFF2-40B4-BE49-F238E27FC236}">
                <a16:creationId xmlns:a16="http://schemas.microsoft.com/office/drawing/2014/main" id="{78D8C8C5-6C82-8543-D86A-D9CE74A24E15}"/>
              </a:ext>
            </a:extLst>
          </p:cNvPr>
          <p:cNvSpPr/>
          <p:nvPr/>
        </p:nvSpPr>
        <p:spPr>
          <a:xfrm>
            <a:off x="132165" y="2799223"/>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71" name="Rectangle 70">
            <a:hlinkClick r:id="" action="ppaction://noaction">
              <a:snd r:embed="rId11" name="s8_1.wav"/>
            </a:hlinkClick>
            <a:extLst>
              <a:ext uri="{FF2B5EF4-FFF2-40B4-BE49-F238E27FC236}">
                <a16:creationId xmlns:a16="http://schemas.microsoft.com/office/drawing/2014/main" id="{38ED299F-A135-7101-988F-A008CE413E0D}"/>
              </a:ext>
            </a:extLst>
          </p:cNvPr>
          <p:cNvSpPr/>
          <p:nvPr/>
        </p:nvSpPr>
        <p:spPr>
          <a:xfrm>
            <a:off x="132165" y="3347680"/>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72" name="Rectangle 71">
            <a:hlinkClick r:id="" action="ppaction://noaction">
              <a:snd r:embed="rId12" name="s8_2.wav"/>
            </a:hlinkClick>
            <a:extLst>
              <a:ext uri="{FF2B5EF4-FFF2-40B4-BE49-F238E27FC236}">
                <a16:creationId xmlns:a16="http://schemas.microsoft.com/office/drawing/2014/main" id="{0F4FF6BC-D8C9-FB11-1E06-464710A76EBD}"/>
              </a:ext>
            </a:extLst>
          </p:cNvPr>
          <p:cNvSpPr/>
          <p:nvPr/>
        </p:nvSpPr>
        <p:spPr>
          <a:xfrm>
            <a:off x="133625" y="3940510"/>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73" name="Rectangle 72">
            <a:hlinkClick r:id="" action="ppaction://noaction">
              <a:snd r:embed="rId13" name="s8_3.wav"/>
            </a:hlinkClick>
            <a:extLst>
              <a:ext uri="{FF2B5EF4-FFF2-40B4-BE49-F238E27FC236}">
                <a16:creationId xmlns:a16="http://schemas.microsoft.com/office/drawing/2014/main" id="{44D36C7C-9961-0993-E0DE-E5ACBEE078CD}"/>
              </a:ext>
            </a:extLst>
          </p:cNvPr>
          <p:cNvSpPr/>
          <p:nvPr/>
        </p:nvSpPr>
        <p:spPr>
          <a:xfrm>
            <a:off x="132165" y="4515687"/>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74" name="Rectangle 73">
            <a:hlinkClick r:id="" action="ppaction://noaction">
              <a:snd r:embed="rId14" name="s8_4.wav"/>
            </a:hlinkClick>
            <a:extLst>
              <a:ext uri="{FF2B5EF4-FFF2-40B4-BE49-F238E27FC236}">
                <a16:creationId xmlns:a16="http://schemas.microsoft.com/office/drawing/2014/main" id="{24AFDDCE-DCED-8F07-03BF-366B87A870BF}"/>
              </a:ext>
            </a:extLst>
          </p:cNvPr>
          <p:cNvSpPr/>
          <p:nvPr/>
        </p:nvSpPr>
        <p:spPr>
          <a:xfrm>
            <a:off x="132165" y="5078164"/>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75" name="Rectangle 74">
            <a:hlinkClick r:id="" action="ppaction://noaction">
              <a:snd r:embed="rId15" name="s8_5.wav"/>
            </a:hlinkClick>
            <a:extLst>
              <a:ext uri="{FF2B5EF4-FFF2-40B4-BE49-F238E27FC236}">
                <a16:creationId xmlns:a16="http://schemas.microsoft.com/office/drawing/2014/main" id="{93A92FA2-6D46-8E7F-EACE-B99A20546192}"/>
              </a:ext>
            </a:extLst>
          </p:cNvPr>
          <p:cNvSpPr/>
          <p:nvPr/>
        </p:nvSpPr>
        <p:spPr>
          <a:xfrm>
            <a:off x="132165" y="5664099"/>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sp>
        <p:nvSpPr>
          <p:cNvPr id="76" name="Rectangle 75">
            <a:hlinkClick r:id="" action="ppaction://noaction">
              <a:snd r:embed="rId16" name="s8_6.wav"/>
            </a:hlinkClick>
            <a:extLst>
              <a:ext uri="{FF2B5EF4-FFF2-40B4-BE49-F238E27FC236}">
                <a16:creationId xmlns:a16="http://schemas.microsoft.com/office/drawing/2014/main" id="{C82753B7-1F80-E365-BE75-F19961C61591}"/>
              </a:ext>
            </a:extLst>
          </p:cNvPr>
          <p:cNvSpPr/>
          <p:nvPr/>
        </p:nvSpPr>
        <p:spPr>
          <a:xfrm>
            <a:off x="129289" y="6260201"/>
            <a:ext cx="354423" cy="403447"/>
          </a:xfrm>
          <a:prstGeom prst="rect">
            <a:avLst/>
          </a:prstGeom>
          <a:solidFill>
            <a:srgbClr val="85CFE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6</a:t>
            </a:r>
          </a:p>
        </p:txBody>
      </p:sp>
      <p:pic>
        <p:nvPicPr>
          <p:cNvPr id="77" name="Picture 76" descr="A picture containing text, toy, doll, vector graphics&#10;&#10;Description automatically generated">
            <a:extLst>
              <a:ext uri="{FF2B5EF4-FFF2-40B4-BE49-F238E27FC236}">
                <a16:creationId xmlns:a16="http://schemas.microsoft.com/office/drawing/2014/main" id="{77936F17-799A-0B94-E599-3C5FC7112D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63516" y="3835631"/>
            <a:ext cx="1413097" cy="2684284"/>
          </a:xfrm>
          <a:prstGeom prst="rect">
            <a:avLst/>
          </a:prstGeom>
        </p:spPr>
      </p:pic>
      <p:pic>
        <p:nvPicPr>
          <p:cNvPr id="78" name="Picture 77">
            <a:extLst>
              <a:ext uri="{FF2B5EF4-FFF2-40B4-BE49-F238E27FC236}">
                <a16:creationId xmlns:a16="http://schemas.microsoft.com/office/drawing/2014/main" id="{864DED55-AC5B-0021-82F6-90D8ADB82C72}"/>
              </a:ext>
            </a:extLst>
          </p:cNvPr>
          <p:cNvPicPr>
            <a:picLocks noChangeAspect="1"/>
          </p:cNvPicPr>
          <p:nvPr/>
        </p:nvPicPr>
        <p:blipFill>
          <a:blip r:embed="rId18"/>
          <a:stretch>
            <a:fillRect/>
          </a:stretch>
        </p:blipFill>
        <p:spPr>
          <a:xfrm>
            <a:off x="8937402" y="705065"/>
            <a:ext cx="3640446" cy="3393225"/>
          </a:xfrm>
          <a:prstGeom prst="rect">
            <a:avLst/>
          </a:prstGeom>
        </p:spPr>
      </p:pic>
      <p:graphicFrame>
        <p:nvGraphicFramePr>
          <p:cNvPr id="79" name="Table 7">
            <a:extLst>
              <a:ext uri="{FF2B5EF4-FFF2-40B4-BE49-F238E27FC236}">
                <a16:creationId xmlns:a16="http://schemas.microsoft.com/office/drawing/2014/main" id="{4288E2EE-F181-C96A-A70A-92C2496EA323}"/>
              </a:ext>
            </a:extLst>
          </p:cNvPr>
          <p:cNvGraphicFramePr>
            <a:graphicFrameLocks noGrp="1"/>
          </p:cNvGraphicFramePr>
          <p:nvPr/>
        </p:nvGraphicFramePr>
        <p:xfrm>
          <a:off x="2716914" y="1856747"/>
          <a:ext cx="2879836" cy="4880129"/>
        </p:xfrm>
        <a:graphic>
          <a:graphicData uri="http://schemas.openxmlformats.org/drawingml/2006/table">
            <a:tbl>
              <a:tblPr firstRow="1" bandRow="1">
                <a:tableStyleId>{5940675A-B579-460E-94D1-54222C63F5DA}</a:tableStyleId>
              </a:tblPr>
              <a:tblGrid>
                <a:gridCol w="1072445">
                  <a:extLst>
                    <a:ext uri="{9D8B030D-6E8A-4147-A177-3AD203B41FA5}">
                      <a16:colId xmlns:a16="http://schemas.microsoft.com/office/drawing/2014/main" val="732279396"/>
                    </a:ext>
                  </a:extLst>
                </a:gridCol>
                <a:gridCol w="1807391">
                  <a:extLst>
                    <a:ext uri="{9D8B030D-6E8A-4147-A177-3AD203B41FA5}">
                      <a16:colId xmlns:a16="http://schemas.microsoft.com/office/drawing/2014/main" val="1354867271"/>
                    </a:ext>
                  </a:extLst>
                </a:gridCol>
              </a:tblGrid>
              <a:tr h="828361">
                <a:tc>
                  <a:txBody>
                    <a:bodyPr/>
                    <a:lstStyle/>
                    <a:p>
                      <a:pPr algn="ctr"/>
                      <a:r>
                        <a:rPr lang="en-GB" sz="2200" b="1" dirty="0">
                          <a:solidFill>
                            <a:srgbClr val="002060"/>
                          </a:solidFill>
                          <a:latin typeface="Century Gothic" panose="020B0502020202020204" pitchFamily="34" charset="0"/>
                        </a:rPr>
                        <a:t>Sofía</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200" b="1" dirty="0">
                          <a:solidFill>
                            <a:srgbClr val="002060"/>
                          </a:solidFill>
                          <a:latin typeface="Century Gothic" panose="020B0502020202020204" pitchFamily="34" charset="0"/>
                        </a:rPr>
                        <a:t>Someone else [s/he]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194222"/>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493785"/>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18602963"/>
                  </a:ext>
                </a:extLst>
              </a:tr>
              <a:tr h="578824">
                <a:tc>
                  <a:txBody>
                    <a:bodyPr/>
                    <a:lstStyle/>
                    <a:p>
                      <a:endParaRPr lang="en-GB">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0043931"/>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2485344"/>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7544622"/>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31975557"/>
                  </a:ext>
                </a:extLst>
              </a:tr>
              <a:tr h="578824">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04055914"/>
                  </a:ext>
                </a:extLst>
              </a:tr>
            </a:tbl>
          </a:graphicData>
        </a:graphic>
      </p:graphicFrame>
      <p:pic>
        <p:nvPicPr>
          <p:cNvPr id="80" name="Picture 2" descr="Check Mark, Checkbox, Check, Tick, Yes">
            <a:extLst>
              <a:ext uri="{FF2B5EF4-FFF2-40B4-BE49-F238E27FC236}">
                <a16:creationId xmlns:a16="http://schemas.microsoft.com/office/drawing/2014/main" id="{67E4C5FF-145D-3BBD-1ECD-5898AEE2CF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5952" y="272288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heck Mark, Checkbox, Check, Tick, Yes">
            <a:extLst>
              <a:ext uri="{FF2B5EF4-FFF2-40B4-BE49-F238E27FC236}">
                <a16:creationId xmlns:a16="http://schemas.microsoft.com/office/drawing/2014/main" id="{0538042A-BBC9-BA67-EF59-4684BD74C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9592" y="3293165"/>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heck Mark, Checkbox, Check, Tick, Yes">
            <a:extLst>
              <a:ext uri="{FF2B5EF4-FFF2-40B4-BE49-F238E27FC236}">
                <a16:creationId xmlns:a16="http://schemas.microsoft.com/office/drawing/2014/main" id="{794CB36D-559E-D81F-6BA9-E1949EF83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3898366"/>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heck Mark, Checkbox, Check, Tick, Yes">
            <a:extLst>
              <a:ext uri="{FF2B5EF4-FFF2-40B4-BE49-F238E27FC236}">
                <a16:creationId xmlns:a16="http://schemas.microsoft.com/office/drawing/2014/main" id="{977BEE51-C47B-8103-5004-DFC0FA910B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1252" y="4461021"/>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heck Mark, Checkbox, Check, Tick, Yes">
            <a:extLst>
              <a:ext uri="{FF2B5EF4-FFF2-40B4-BE49-F238E27FC236}">
                <a16:creationId xmlns:a16="http://schemas.microsoft.com/office/drawing/2014/main" id="{C6A75806-90E5-5A49-2FD6-4BEEBC0B96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501502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Check Mark, Checkbox, Check, Tick, Yes">
            <a:extLst>
              <a:ext uri="{FF2B5EF4-FFF2-40B4-BE49-F238E27FC236}">
                <a16:creationId xmlns:a16="http://schemas.microsoft.com/office/drawing/2014/main" id="{DDFDCAF0-08C7-65FA-58B6-844CB8EE7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401" y="562271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heck Mark, Checkbox, Check, Tick, Yes">
            <a:extLst>
              <a:ext uri="{FF2B5EF4-FFF2-40B4-BE49-F238E27FC236}">
                <a16:creationId xmlns:a16="http://schemas.microsoft.com/office/drawing/2014/main" id="{EA2FC6D3-D30C-B6CD-5667-C46ED81211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0457" y="620279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heck Mark, Checkbox, Check, Tick, Yes">
            <a:extLst>
              <a:ext uri="{FF2B5EF4-FFF2-40B4-BE49-F238E27FC236}">
                <a16:creationId xmlns:a16="http://schemas.microsoft.com/office/drawing/2014/main" id="{14A07BD1-1393-D26C-7607-68EBB9B1F9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3733" y="940872"/>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8D5B9E73-8AFE-9E9E-A91E-1FFAAB508737}"/>
              </a:ext>
            </a:extLst>
          </p:cNvPr>
          <p:cNvSpPr txBox="1"/>
          <p:nvPr/>
        </p:nvSpPr>
        <p:spPr>
          <a:xfrm>
            <a:off x="6293027" y="957619"/>
            <a:ext cx="7142451" cy="800219"/>
          </a:xfrm>
          <a:prstGeom prst="rect">
            <a:avLst/>
          </a:prstGeom>
          <a:noFill/>
        </p:spPr>
        <p:txBody>
          <a:bodyPr wrap="square" rtlCol="0">
            <a:spAutoFit/>
          </a:bodyPr>
          <a:lstStyle/>
          <a:p>
            <a:r>
              <a:rPr lang="en-GB" sz="2300" dirty="0">
                <a:solidFill>
                  <a:srgbClr val="002060"/>
                </a:solidFill>
                <a:latin typeface="Century Gothic" panose="020B0502020202020204" pitchFamily="34" charset="0"/>
              </a:rPr>
              <a:t>Today OR </a:t>
            </a:r>
          </a:p>
          <a:p>
            <a:r>
              <a:rPr lang="en-GB" sz="2300" dirty="0">
                <a:solidFill>
                  <a:srgbClr val="002060"/>
                </a:solidFill>
                <a:latin typeface="Century Gothic" panose="020B0502020202020204" pitchFamily="34" charset="0"/>
              </a:rPr>
              <a:t>location or in general?</a:t>
            </a:r>
          </a:p>
        </p:txBody>
      </p:sp>
      <p:sp>
        <p:nvSpPr>
          <p:cNvPr id="4" name="TextBox 3">
            <a:extLst>
              <a:ext uri="{FF2B5EF4-FFF2-40B4-BE49-F238E27FC236}">
                <a16:creationId xmlns:a16="http://schemas.microsoft.com/office/drawing/2014/main" id="{1DD2DFA8-00F3-3BA7-5919-A830419107E5}"/>
              </a:ext>
            </a:extLst>
          </p:cNvPr>
          <p:cNvSpPr txBox="1"/>
          <p:nvPr/>
        </p:nvSpPr>
        <p:spPr>
          <a:xfrm>
            <a:off x="8762787" y="6419837"/>
            <a:ext cx="3429213" cy="369332"/>
          </a:xfrm>
          <a:prstGeom prst="rect">
            <a:avLst/>
          </a:prstGeom>
          <a:solidFill>
            <a:schemeClr val="accent6">
              <a:lumMod val="20000"/>
              <a:lumOff val="80000"/>
            </a:schemeClr>
          </a:solidFill>
        </p:spPr>
        <p:txBody>
          <a:bodyPr wrap="square">
            <a:spAutoFit/>
          </a:bodyPr>
          <a:lstStyle/>
          <a:p>
            <a:r>
              <a:rPr lang="en-GB" sz="1800" b="1" dirty="0">
                <a:solidFill>
                  <a:srgbClr val="002060"/>
                </a:solidFill>
                <a:latin typeface="Century Gothic"/>
                <a:ea typeface="Century Gothic"/>
                <a:cs typeface="Century Gothic"/>
                <a:sym typeface="Century Gothic"/>
              </a:rPr>
              <a:t>describe </a:t>
            </a:r>
            <a:r>
              <a:rPr lang="en-GB" sz="1800" dirty="0">
                <a:solidFill>
                  <a:srgbClr val="002060"/>
                </a:solidFill>
                <a:latin typeface="Century Gothic"/>
                <a:ea typeface="Century Gothic"/>
                <a:cs typeface="Century Gothic"/>
                <a:sym typeface="Century Gothic"/>
              </a:rPr>
              <a:t>= does she describe</a:t>
            </a:r>
            <a:endParaRPr lang="en-GB" dirty="0">
              <a:solidFill>
                <a:srgbClr val="002060"/>
              </a:solidFill>
            </a:endParaRPr>
          </a:p>
        </p:txBody>
      </p:sp>
    </p:spTree>
    <p:extLst>
      <p:ext uri="{BB962C8B-B14F-4D97-AF65-F5344CB8AC3E}">
        <p14:creationId xmlns:p14="http://schemas.microsoft.com/office/powerpoint/2010/main" val="15781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500" fill="hold"/>
                                        <p:tgtEl>
                                          <p:spTgt spid="87"/>
                                        </p:tgtEl>
                                        <p:attrNameLst>
                                          <p:attrName>ppt_x</p:attrName>
                                        </p:attrNameLst>
                                      </p:cBhvr>
                                      <p:tavLst>
                                        <p:tav tm="0">
                                          <p:val>
                                            <p:strVal val="#ppt_x"/>
                                          </p:val>
                                        </p:tav>
                                        <p:tav tm="100000">
                                          <p:val>
                                            <p:strVal val="#ppt_x"/>
                                          </p:val>
                                        </p:tav>
                                      </p:tavLst>
                                    </p:anim>
                                    <p:anim calcmode="lin" valueType="num">
                                      <p:cBhvr additive="base">
                                        <p:cTn id="11"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fill="hold"/>
                                        <p:tgtEl>
                                          <p:spTgt spid="80"/>
                                        </p:tgtEl>
                                        <p:attrNameLst>
                                          <p:attrName>ppt_x</p:attrName>
                                        </p:attrNameLst>
                                      </p:cBhvr>
                                      <p:tavLst>
                                        <p:tav tm="0">
                                          <p:val>
                                            <p:strVal val="#ppt_x"/>
                                          </p:val>
                                        </p:tav>
                                        <p:tav tm="100000">
                                          <p:val>
                                            <p:strVal val="#ppt_x"/>
                                          </p:val>
                                        </p:tav>
                                      </p:tavLst>
                                    </p:anim>
                                    <p:anim calcmode="lin" valueType="num">
                                      <p:cBhvr additive="base">
                                        <p:cTn id="23"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anim calcmode="lin" valueType="num">
                                      <p:cBhvr additive="base">
                                        <p:cTn id="34" dur="500" fill="hold"/>
                                        <p:tgtEl>
                                          <p:spTgt spid="81"/>
                                        </p:tgtEl>
                                        <p:attrNameLst>
                                          <p:attrName>ppt_x</p:attrName>
                                        </p:attrNameLst>
                                      </p:cBhvr>
                                      <p:tavLst>
                                        <p:tav tm="0">
                                          <p:val>
                                            <p:strVal val="#ppt_x"/>
                                          </p:val>
                                        </p:tav>
                                        <p:tav tm="100000">
                                          <p:val>
                                            <p:strVal val="#ppt_x"/>
                                          </p:val>
                                        </p:tav>
                                      </p:tavLst>
                                    </p:anim>
                                    <p:anim calcmode="lin" valueType="num">
                                      <p:cBhvr additive="base">
                                        <p:cTn id="3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3"/>
                                        </p:tgtEl>
                                        <p:attrNameLst>
                                          <p:attrName>style.visibility</p:attrName>
                                        </p:attrNameLst>
                                      </p:cBhvr>
                                      <p:to>
                                        <p:strVal val="visible"/>
                                      </p:to>
                                    </p:set>
                                    <p:anim calcmode="lin" valueType="num">
                                      <p:cBhvr additive="base">
                                        <p:cTn id="58" dur="500" fill="hold"/>
                                        <p:tgtEl>
                                          <p:spTgt spid="83"/>
                                        </p:tgtEl>
                                        <p:attrNameLst>
                                          <p:attrName>ppt_x</p:attrName>
                                        </p:attrNameLst>
                                      </p:cBhvr>
                                      <p:tavLst>
                                        <p:tav tm="0">
                                          <p:val>
                                            <p:strVal val="#ppt_x"/>
                                          </p:val>
                                        </p:tav>
                                        <p:tav tm="100000">
                                          <p:val>
                                            <p:strVal val="#ppt_x"/>
                                          </p:val>
                                        </p:tav>
                                      </p:tavLst>
                                    </p:anim>
                                    <p:anim calcmode="lin" valueType="num">
                                      <p:cBhvr additive="base">
                                        <p:cTn id="59"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additive="base">
                                        <p:cTn id="70" dur="500" fill="hold"/>
                                        <p:tgtEl>
                                          <p:spTgt spid="84"/>
                                        </p:tgtEl>
                                        <p:attrNameLst>
                                          <p:attrName>ppt_x</p:attrName>
                                        </p:attrNameLst>
                                      </p:cBhvr>
                                      <p:tavLst>
                                        <p:tav tm="0">
                                          <p:val>
                                            <p:strVal val="#ppt_x"/>
                                          </p:val>
                                        </p:tav>
                                        <p:tav tm="100000">
                                          <p:val>
                                            <p:strVal val="#ppt_x"/>
                                          </p:val>
                                        </p:tav>
                                      </p:tavLst>
                                    </p:anim>
                                    <p:anim calcmode="lin" valueType="num">
                                      <p:cBhvr additive="base">
                                        <p:cTn id="71"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500" fill="hold"/>
                                        <p:tgtEl>
                                          <p:spTgt spid="85"/>
                                        </p:tgtEl>
                                        <p:attrNameLst>
                                          <p:attrName>ppt_x</p:attrName>
                                        </p:attrNameLst>
                                      </p:cBhvr>
                                      <p:tavLst>
                                        <p:tav tm="0">
                                          <p:val>
                                            <p:strVal val="#ppt_x"/>
                                          </p:val>
                                        </p:tav>
                                        <p:tav tm="100000">
                                          <p:val>
                                            <p:strVal val="#ppt_x"/>
                                          </p:val>
                                        </p:tav>
                                      </p:tavLst>
                                    </p:anim>
                                    <p:anim calcmode="lin" valueType="num">
                                      <p:cBhvr additive="base">
                                        <p:cTn id="83"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additive="base">
                                        <p:cTn id="94" dur="500" fill="hold"/>
                                        <p:tgtEl>
                                          <p:spTgt spid="86"/>
                                        </p:tgtEl>
                                        <p:attrNameLst>
                                          <p:attrName>ppt_x</p:attrName>
                                        </p:attrNameLst>
                                      </p:cBhvr>
                                      <p:tavLst>
                                        <p:tav tm="0">
                                          <p:val>
                                            <p:strVal val="#ppt_x"/>
                                          </p:val>
                                        </p:tav>
                                        <p:tav tm="100000">
                                          <p:val>
                                            <p:strVal val="#ppt_x"/>
                                          </p:val>
                                        </p:tav>
                                      </p:tavLst>
                                    </p:anim>
                                    <p:anim calcmode="lin" valueType="num">
                                      <p:cBhvr additive="base">
                                        <p:cTn id="95"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500" fill="hold"/>
                                        <p:tgtEl>
                                          <p:spTgt spid="12"/>
                                        </p:tgtEl>
                                        <p:attrNameLst>
                                          <p:attrName>ppt_x</p:attrName>
                                        </p:attrNameLst>
                                      </p:cBhvr>
                                      <p:tavLst>
                                        <p:tav tm="0">
                                          <p:val>
                                            <p:strVal val="#ppt_x"/>
                                          </p:val>
                                        </p:tav>
                                        <p:tav tm="100000">
                                          <p:val>
                                            <p:strVal val="#ppt_x"/>
                                          </p:val>
                                        </p:tav>
                                      </p:tavLst>
                                    </p:anim>
                                    <p:anim calcmode="lin" valueType="num">
                                      <p:cBhvr additive="base">
                                        <p:cTn id="101" dur="500" fill="hold"/>
                                        <p:tgtEl>
                                          <p:spTgt spid="12"/>
                                        </p:tgtEl>
                                        <p:attrNameLst>
                                          <p:attrName>ppt_y</p:attrName>
                                        </p:attrNameLst>
                                      </p:cBhvr>
                                      <p:tavLst>
                                        <p:tav tm="0">
                                          <p:val>
                                            <p:strVal val="1+#ppt_h/2"/>
                                          </p:val>
                                        </p:tav>
                                        <p:tav tm="100000">
                                          <p:val>
                                            <p:strVal val="#ppt_y"/>
                                          </p:val>
                                        </p:tav>
                                      </p:tavLst>
                                    </p:anim>
                                  </p:childTnLst>
                                </p:cTn>
                              </p:par>
                              <p:par>
                                <p:cTn id="102" presetID="10" presetClass="entr" presetSubtype="0" fill="hold" grpId="0"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additive="base">
                                        <p:cTn id="109" dur="500" fill="hold"/>
                                        <p:tgtEl>
                                          <p:spTgt spid="63"/>
                                        </p:tgtEl>
                                        <p:attrNameLst>
                                          <p:attrName>ppt_x</p:attrName>
                                        </p:attrNameLst>
                                      </p:cBhvr>
                                      <p:tavLst>
                                        <p:tav tm="0">
                                          <p:val>
                                            <p:strVal val="#ppt_x"/>
                                          </p:val>
                                        </p:tav>
                                        <p:tav tm="100000">
                                          <p:val>
                                            <p:strVal val="#ppt_x"/>
                                          </p:val>
                                        </p:tav>
                                      </p:tavLst>
                                    </p:anim>
                                    <p:anim calcmode="lin" valueType="num">
                                      <p:cBhvr additive="base">
                                        <p:cTn id="11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additive="base">
                                        <p:cTn id="115" dur="500" fill="hold"/>
                                        <p:tgtEl>
                                          <p:spTgt spid="64"/>
                                        </p:tgtEl>
                                        <p:attrNameLst>
                                          <p:attrName>ppt_x</p:attrName>
                                        </p:attrNameLst>
                                      </p:cBhvr>
                                      <p:tavLst>
                                        <p:tav tm="0">
                                          <p:val>
                                            <p:strVal val="#ppt_x"/>
                                          </p:val>
                                        </p:tav>
                                        <p:tav tm="100000">
                                          <p:val>
                                            <p:strVal val="#ppt_x"/>
                                          </p:val>
                                        </p:tav>
                                      </p:tavLst>
                                    </p:anim>
                                    <p:anim calcmode="lin" valueType="num">
                                      <p:cBhvr additive="base">
                                        <p:cTn id="1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additive="base">
                                        <p:cTn id="121" dur="500" fill="hold"/>
                                        <p:tgtEl>
                                          <p:spTgt spid="65"/>
                                        </p:tgtEl>
                                        <p:attrNameLst>
                                          <p:attrName>ppt_x</p:attrName>
                                        </p:attrNameLst>
                                      </p:cBhvr>
                                      <p:tavLst>
                                        <p:tav tm="0">
                                          <p:val>
                                            <p:strVal val="#ppt_x"/>
                                          </p:val>
                                        </p:tav>
                                        <p:tav tm="100000">
                                          <p:val>
                                            <p:strVal val="#ppt_x"/>
                                          </p:val>
                                        </p:tav>
                                      </p:tavLst>
                                    </p:anim>
                                    <p:anim calcmode="lin" valueType="num">
                                      <p:cBhvr additive="base">
                                        <p:cTn id="12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67"/>
                                        </p:tgtEl>
                                        <p:attrNameLst>
                                          <p:attrName>style.visibility</p:attrName>
                                        </p:attrNameLst>
                                      </p:cBhvr>
                                      <p:to>
                                        <p:strVal val="visible"/>
                                      </p:to>
                                    </p:set>
                                    <p:anim calcmode="lin" valueType="num">
                                      <p:cBhvr additive="base">
                                        <p:cTn id="133" dur="500" fill="hold"/>
                                        <p:tgtEl>
                                          <p:spTgt spid="67"/>
                                        </p:tgtEl>
                                        <p:attrNameLst>
                                          <p:attrName>ppt_x</p:attrName>
                                        </p:attrNameLst>
                                      </p:cBhvr>
                                      <p:tavLst>
                                        <p:tav tm="0">
                                          <p:val>
                                            <p:strVal val="#ppt_x"/>
                                          </p:val>
                                        </p:tav>
                                        <p:tav tm="100000">
                                          <p:val>
                                            <p:strVal val="#ppt_x"/>
                                          </p:val>
                                        </p:tav>
                                      </p:tavLst>
                                    </p:anim>
                                    <p:anim calcmode="lin" valueType="num">
                                      <p:cBhvr additive="base">
                                        <p:cTn id="13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additive="base">
                                        <p:cTn id="139" dur="500" fill="hold"/>
                                        <p:tgtEl>
                                          <p:spTgt spid="68"/>
                                        </p:tgtEl>
                                        <p:attrNameLst>
                                          <p:attrName>ppt_x</p:attrName>
                                        </p:attrNameLst>
                                      </p:cBhvr>
                                      <p:tavLst>
                                        <p:tav tm="0">
                                          <p:val>
                                            <p:strVal val="#ppt_x"/>
                                          </p:val>
                                        </p:tav>
                                        <p:tav tm="100000">
                                          <p:val>
                                            <p:strVal val="#ppt_x"/>
                                          </p:val>
                                        </p:tav>
                                      </p:tavLst>
                                    </p:anim>
                                    <p:anim calcmode="lin" valueType="num">
                                      <p:cBhvr additive="base">
                                        <p:cTn id="14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69"/>
                                        </p:tgtEl>
                                        <p:attrNameLst>
                                          <p:attrName>style.visibility</p:attrName>
                                        </p:attrNameLst>
                                      </p:cBhvr>
                                      <p:to>
                                        <p:strVal val="visible"/>
                                      </p:to>
                                    </p:set>
                                    <p:anim calcmode="lin" valueType="num">
                                      <p:cBhvr additive="base">
                                        <p:cTn id="145" dur="500" fill="hold"/>
                                        <p:tgtEl>
                                          <p:spTgt spid="69"/>
                                        </p:tgtEl>
                                        <p:attrNameLst>
                                          <p:attrName>ppt_x</p:attrName>
                                        </p:attrNameLst>
                                      </p:cBhvr>
                                      <p:tavLst>
                                        <p:tav tm="0">
                                          <p:val>
                                            <p:strVal val="#ppt_x"/>
                                          </p:val>
                                        </p:tav>
                                        <p:tav tm="100000">
                                          <p:val>
                                            <p:strVal val="#ppt_x"/>
                                          </p:val>
                                        </p:tav>
                                      </p:tavLst>
                                    </p:anim>
                                    <p:anim calcmode="lin" valueType="num">
                                      <p:cBhvr additive="base">
                                        <p:cTn id="1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19" grpId="0"/>
      <p:bldP spid="20" grpId="0"/>
      <p:bldP spid="21" grpId="0"/>
      <p:bldP spid="32" grpId="0"/>
      <p:bldP spid="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5400" b="1" i="0" u="none" strike="noStrike" cap="none" dirty="0">
                <a:solidFill>
                  <a:srgbClr val="1E4E79"/>
                </a:solidFill>
                <a:latin typeface="Century Gothic"/>
                <a:ea typeface="Century Gothic"/>
                <a:cs typeface="Century Gothic"/>
                <a:sym typeface="Century Gothic"/>
              </a:rPr>
              <a:t>gender agreement</a:t>
            </a:r>
          </a:p>
        </p:txBody>
      </p:sp>
      <p:pic>
        <p:nvPicPr>
          <p:cNvPr id="13" name="Google Shape;170;p8" descr="Jigsaw, Puzzle, Piece, Game, Concept, Solution">
            <a:extLst>
              <a:ext uri="{FF2B5EF4-FFF2-40B4-BE49-F238E27FC236}">
                <a16:creationId xmlns:a16="http://schemas.microsoft.com/office/drawing/2014/main" id="{92CB2066-CAFE-4438-A09A-5857EB2AF466}"/>
              </a:ext>
            </a:extLst>
          </p:cNvPr>
          <p:cNvPicPr preferRelativeResize="0"/>
          <p:nvPr/>
        </p:nvPicPr>
        <p:blipFill rotWithShape="1">
          <a:blip r:embed="rId3">
            <a:alphaModFix/>
          </a:blip>
          <a:srcRect/>
          <a:stretch/>
        </p:blipFill>
        <p:spPr>
          <a:xfrm>
            <a:off x="10657369" y="159346"/>
            <a:ext cx="1330395" cy="1332245"/>
          </a:xfrm>
          <a:prstGeom prst="rect">
            <a:avLst/>
          </a:prstGeom>
          <a:noFill/>
          <a:ln>
            <a:noFill/>
          </a:ln>
        </p:spPr>
      </p:pic>
      <p:sp>
        <p:nvSpPr>
          <p:cNvPr id="22" name="Rectangle: Rounded Corners 21">
            <a:extLst>
              <a:ext uri="{FF2B5EF4-FFF2-40B4-BE49-F238E27FC236}">
                <a16:creationId xmlns:a16="http://schemas.microsoft.com/office/drawing/2014/main" id="{04704977-08A8-48C8-88BF-B0D9B468641F}"/>
              </a:ext>
            </a:extLst>
          </p:cNvPr>
          <p:cNvSpPr/>
          <p:nvPr/>
        </p:nvSpPr>
        <p:spPr>
          <a:xfrm>
            <a:off x="214074" y="1252928"/>
            <a:ext cx="6571409" cy="1968095"/>
          </a:xfrm>
          <a:prstGeom prst="roundRect">
            <a:avLst/>
          </a:prstGeom>
          <a:solidFill>
            <a:srgbClr val="65D7DD"/>
          </a:solidFill>
          <a:ln>
            <a:solidFill>
              <a:srgbClr val="65D7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solidFill>
                  <a:srgbClr val="002060"/>
                </a:solidFill>
                <a:latin typeface="Century Gothic" panose="020B0502020202020204" pitchFamily="34" charset="0"/>
              </a:rPr>
              <a:t>In Spanish, we already know that </a:t>
            </a:r>
            <a:r>
              <a:rPr lang="en-GB" sz="2800" b="1" dirty="0">
                <a:solidFill>
                  <a:srgbClr val="002060"/>
                </a:solidFill>
                <a:latin typeface="Century Gothic" panose="020B0502020202020204" pitchFamily="34" charset="0"/>
              </a:rPr>
              <a:t>adjectives</a:t>
            </a:r>
            <a:r>
              <a:rPr lang="en-GB" sz="2800" dirty="0">
                <a:solidFill>
                  <a:srgbClr val="002060"/>
                </a:solidFill>
                <a:latin typeface="Century Gothic" panose="020B0502020202020204" pitchFamily="34" charset="0"/>
              </a:rPr>
              <a:t> that end in ‘</a:t>
            </a:r>
            <a:r>
              <a:rPr lang="en-GB" sz="2800" b="1" dirty="0">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 change to end in ‘</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when the noun being described is feminine.</a:t>
            </a:r>
          </a:p>
        </p:txBody>
      </p:sp>
      <p:pic>
        <p:nvPicPr>
          <p:cNvPr id="29" name="Picture 28" descr="A picture containing toy, doll&#10;&#10;Description automatically generated">
            <a:extLst>
              <a:ext uri="{FF2B5EF4-FFF2-40B4-BE49-F238E27FC236}">
                <a16:creationId xmlns:a16="http://schemas.microsoft.com/office/drawing/2014/main" id="{528E96EA-B66B-463D-9DAB-2131FD3CAFEE}"/>
              </a:ext>
            </a:extLst>
          </p:cNvPr>
          <p:cNvPicPr>
            <a:picLocks noChangeAspect="1"/>
          </p:cNvPicPr>
          <p:nvPr/>
        </p:nvPicPr>
        <p:blipFill>
          <a:blip r:embed="rId4"/>
          <a:stretch>
            <a:fillRect/>
          </a:stretch>
        </p:blipFill>
        <p:spPr>
          <a:xfrm>
            <a:off x="6285036" y="3809969"/>
            <a:ext cx="870310" cy="1968096"/>
          </a:xfrm>
          <a:prstGeom prst="rect">
            <a:avLst/>
          </a:prstGeom>
        </p:spPr>
      </p:pic>
      <p:pic>
        <p:nvPicPr>
          <p:cNvPr id="30" name="Picture 2" descr="Teacher, Man, Cartoon, Professor, School, Education">
            <a:extLst>
              <a:ext uri="{FF2B5EF4-FFF2-40B4-BE49-F238E27FC236}">
                <a16:creationId xmlns:a16="http://schemas.microsoft.com/office/drawing/2014/main" id="{7E371CF4-F9AF-4D3E-AA6B-7BDD81905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29" y="3553008"/>
            <a:ext cx="1066907" cy="21338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E1B8C26-53DF-4B5A-B069-8C918CBC1EED}"/>
              </a:ext>
            </a:extLst>
          </p:cNvPr>
          <p:cNvSpPr txBox="1"/>
          <p:nvPr/>
        </p:nvSpPr>
        <p:spPr>
          <a:xfrm>
            <a:off x="87865" y="5861194"/>
            <a:ext cx="5743880" cy="954107"/>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señor</a:t>
            </a:r>
            <a:r>
              <a:rPr lang="en-GB" sz="2800" dirty="0">
                <a:solidFill>
                  <a:srgbClr val="002060"/>
                </a:solidFill>
                <a:latin typeface="Century Gothic" panose="020B0502020202020204" pitchFamily="34" charset="0"/>
              </a:rPr>
              <a:t> Valero </a:t>
            </a:r>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___________.</a:t>
            </a:r>
          </a:p>
          <a:p>
            <a:r>
              <a:rPr lang="en-GB" sz="2800" dirty="0">
                <a:solidFill>
                  <a:srgbClr val="002060"/>
                </a:solidFill>
                <a:latin typeface="Century Gothic" panose="020B0502020202020204" pitchFamily="34" charset="0"/>
              </a:rPr>
              <a:t>(lost) </a:t>
            </a:r>
          </a:p>
        </p:txBody>
      </p:sp>
      <p:sp>
        <p:nvSpPr>
          <p:cNvPr id="32" name="TextBox 31">
            <a:extLst>
              <a:ext uri="{FF2B5EF4-FFF2-40B4-BE49-F238E27FC236}">
                <a16:creationId xmlns:a16="http://schemas.microsoft.com/office/drawing/2014/main" id="{EAE8582B-ED30-4328-9716-2DE9277980D0}"/>
              </a:ext>
            </a:extLst>
          </p:cNvPr>
          <p:cNvSpPr txBox="1"/>
          <p:nvPr/>
        </p:nvSpPr>
        <p:spPr>
          <a:xfrm>
            <a:off x="6243700" y="5909496"/>
            <a:ext cx="5948300" cy="954107"/>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___________.</a:t>
            </a:r>
          </a:p>
          <a:p>
            <a:r>
              <a:rPr lang="en-GB" sz="2800" dirty="0">
                <a:solidFill>
                  <a:srgbClr val="002060"/>
                </a:solidFill>
                <a:latin typeface="Century Gothic" panose="020B0502020202020204" pitchFamily="34" charset="0"/>
              </a:rPr>
              <a:t>(calm)</a:t>
            </a:r>
          </a:p>
        </p:txBody>
      </p:sp>
      <p:sp>
        <p:nvSpPr>
          <p:cNvPr id="35" name="TextBox 34">
            <a:extLst>
              <a:ext uri="{FF2B5EF4-FFF2-40B4-BE49-F238E27FC236}">
                <a16:creationId xmlns:a16="http://schemas.microsoft.com/office/drawing/2014/main" id="{BD538530-67AB-4B7A-9B3C-BE7008D1FDE2}"/>
              </a:ext>
            </a:extLst>
          </p:cNvPr>
          <p:cNvSpPr txBox="1"/>
          <p:nvPr/>
        </p:nvSpPr>
        <p:spPr>
          <a:xfrm>
            <a:off x="8585107" y="5879421"/>
            <a:ext cx="1721946"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tranquil</a:t>
            </a:r>
            <a:r>
              <a:rPr lang="en-GB" sz="2800" b="1" dirty="0" err="1">
                <a:solidFill>
                  <a:srgbClr val="FF0000"/>
                </a:solidFill>
                <a:latin typeface="Century Gothic" panose="020B0502020202020204" pitchFamily="34" charset="0"/>
              </a:rPr>
              <a:t>a</a:t>
            </a:r>
            <a:endParaRPr lang="en-GB" sz="2800" b="1" dirty="0">
              <a:solidFill>
                <a:srgbClr val="FF0000"/>
              </a:solidFill>
              <a:latin typeface="Century Gothic" panose="020B0502020202020204" pitchFamily="34" charset="0"/>
            </a:endParaRPr>
          </a:p>
        </p:txBody>
      </p:sp>
      <p:sp>
        <p:nvSpPr>
          <p:cNvPr id="36" name="TextBox 35">
            <a:extLst>
              <a:ext uri="{FF2B5EF4-FFF2-40B4-BE49-F238E27FC236}">
                <a16:creationId xmlns:a16="http://schemas.microsoft.com/office/drawing/2014/main" id="{A8C4AA44-87DC-4270-9E74-F1CCC6906077}"/>
              </a:ext>
            </a:extLst>
          </p:cNvPr>
          <p:cNvSpPr txBox="1"/>
          <p:nvPr/>
        </p:nvSpPr>
        <p:spPr>
          <a:xfrm>
            <a:off x="3702469" y="5815027"/>
            <a:ext cx="1556836"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perdid</a:t>
            </a:r>
            <a:r>
              <a:rPr lang="en-GB" sz="2800" b="1" dirty="0" err="1">
                <a:solidFill>
                  <a:srgbClr val="0070C0"/>
                </a:solidFill>
                <a:latin typeface="Century Gothic" panose="020B0502020202020204" pitchFamily="34" charset="0"/>
              </a:rPr>
              <a:t>o</a:t>
            </a:r>
            <a:endParaRPr lang="en-GB" sz="2800" b="1" dirty="0">
              <a:solidFill>
                <a:srgbClr val="0070C0"/>
              </a:solidFill>
              <a:latin typeface="Century Gothic" panose="020B0502020202020204" pitchFamily="34" charset="0"/>
            </a:endParaRPr>
          </a:p>
        </p:txBody>
      </p:sp>
      <p:grpSp>
        <p:nvGrpSpPr>
          <p:cNvPr id="4" name="Group 3">
            <a:extLst>
              <a:ext uri="{FF2B5EF4-FFF2-40B4-BE49-F238E27FC236}">
                <a16:creationId xmlns:a16="http://schemas.microsoft.com/office/drawing/2014/main" id="{06A0FB37-BB17-43AC-9FDC-7921478E5277}"/>
              </a:ext>
            </a:extLst>
          </p:cNvPr>
          <p:cNvGrpSpPr/>
          <p:nvPr/>
        </p:nvGrpSpPr>
        <p:grpSpPr>
          <a:xfrm>
            <a:off x="7060586" y="1521666"/>
            <a:ext cx="4030070" cy="2292582"/>
            <a:chOff x="7060586" y="1521666"/>
            <a:chExt cx="4030070" cy="2292582"/>
          </a:xfrm>
        </p:grpSpPr>
        <p:pic>
          <p:nvPicPr>
            <p:cNvPr id="34" name="Picture 33">
              <a:extLst>
                <a:ext uri="{FF2B5EF4-FFF2-40B4-BE49-F238E27FC236}">
                  <a16:creationId xmlns:a16="http://schemas.microsoft.com/office/drawing/2014/main" id="{4DA7E05C-1DF9-44A5-B220-C04A57B9D1A7}"/>
                </a:ext>
              </a:extLst>
            </p:cNvPr>
            <p:cNvPicPr>
              <a:picLocks noChangeAspect="1"/>
            </p:cNvPicPr>
            <p:nvPr/>
          </p:nvPicPr>
          <p:blipFill>
            <a:blip r:embed="rId6"/>
            <a:stretch>
              <a:fillRect/>
            </a:stretch>
          </p:blipFill>
          <p:spPr>
            <a:xfrm>
              <a:off x="7060586" y="1521666"/>
              <a:ext cx="4030070" cy="2292582"/>
            </a:xfrm>
            <a:prstGeom prst="rect">
              <a:avLst/>
            </a:prstGeom>
          </p:spPr>
        </p:pic>
        <p:sp>
          <p:nvSpPr>
            <p:cNvPr id="3" name="TextBox 2">
              <a:extLst>
                <a:ext uri="{FF2B5EF4-FFF2-40B4-BE49-F238E27FC236}">
                  <a16:creationId xmlns:a16="http://schemas.microsoft.com/office/drawing/2014/main" id="{413BE32E-E9F4-4577-B856-E59F81BC73F3}"/>
                </a:ext>
              </a:extLst>
            </p:cNvPr>
            <p:cNvSpPr txBox="1"/>
            <p:nvPr/>
          </p:nvSpPr>
          <p:spPr>
            <a:xfrm>
              <a:off x="7155346" y="1560130"/>
              <a:ext cx="270885" cy="369332"/>
            </a:xfrm>
            <a:prstGeom prst="rect">
              <a:avLst/>
            </a:prstGeom>
            <a:noFill/>
          </p:spPr>
          <p:txBody>
            <a:bodyPr wrap="square" rtlCol="0">
              <a:spAutoFit/>
            </a:bodyPr>
            <a:lstStyle/>
            <a:p>
              <a:r>
                <a:rPr lang="en-GB" dirty="0"/>
                <a:t>*</a:t>
              </a:r>
            </a:p>
          </p:txBody>
        </p:sp>
      </p:grpSp>
      <p:sp>
        <p:nvSpPr>
          <p:cNvPr id="12" name="Speech Bubble: Rectangle with Corners Rounded 11">
            <a:extLst>
              <a:ext uri="{FF2B5EF4-FFF2-40B4-BE49-F238E27FC236}">
                <a16:creationId xmlns:a16="http://schemas.microsoft.com/office/drawing/2014/main" id="{FEAEC765-9F78-478C-BE58-A846F370E18A}"/>
              </a:ext>
            </a:extLst>
          </p:cNvPr>
          <p:cNvSpPr/>
          <p:nvPr/>
        </p:nvSpPr>
        <p:spPr>
          <a:xfrm>
            <a:off x="7513670" y="3684629"/>
            <a:ext cx="3143699" cy="1701111"/>
          </a:xfrm>
          <a:prstGeom prst="wedgeRoundRectCallout">
            <a:avLst>
              <a:gd name="adj1" fmla="val -62968"/>
              <a:gd name="adj2" fmla="val -180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cansado</a:t>
            </a:r>
            <a:r>
              <a:rPr lang="en-GB" sz="2000" b="1" dirty="0">
                <a:solidFill>
                  <a:srgbClr val="002060"/>
                </a:solidFill>
                <a:latin typeface="Century Gothic" panose="020B0502020202020204" pitchFamily="34" charset="0"/>
              </a:rPr>
              <a:t>, perdido</a:t>
            </a:r>
            <a:r>
              <a:rPr lang="en-GB" sz="2000" dirty="0">
                <a:solidFill>
                  <a:srgbClr val="002060"/>
                </a:solidFill>
                <a:latin typeface="Century Gothic" panose="020B0502020202020204" pitchFamily="34" charset="0"/>
              </a:rPr>
              <a:t> and </a:t>
            </a:r>
            <a:r>
              <a:rPr lang="en-GB" sz="2000" b="1" dirty="0" err="1">
                <a:solidFill>
                  <a:srgbClr val="002060"/>
                </a:solidFill>
                <a:latin typeface="Century Gothic" panose="020B0502020202020204" pitchFamily="34" charset="0"/>
              </a:rPr>
              <a:t>preparado</a:t>
            </a:r>
            <a:r>
              <a:rPr lang="en-GB" sz="2000" dirty="0">
                <a:solidFill>
                  <a:srgbClr val="002060"/>
                </a:solidFill>
                <a:latin typeface="Century Gothic" panose="020B0502020202020204" pitchFamily="34" charset="0"/>
              </a:rPr>
              <a:t> can only be used with </a:t>
            </a:r>
            <a:r>
              <a:rPr lang="en-GB" sz="2000" i="1" dirty="0">
                <a:solidFill>
                  <a:srgbClr val="002060"/>
                </a:solidFill>
                <a:latin typeface="Century Gothic" panose="020B0502020202020204" pitchFamily="34" charset="0"/>
              </a:rPr>
              <a:t>estar</a:t>
            </a:r>
            <a:r>
              <a:rPr lang="en-GB" sz="2000" dirty="0">
                <a:solidFill>
                  <a:srgbClr val="002060"/>
                </a:solidFill>
                <a:latin typeface="Century Gothic" panose="020B0502020202020204" pitchFamily="34" charset="0"/>
              </a:rPr>
              <a:t> as they are temporary states. </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2090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anim calcmode="lin" valueType="num">
                                      <p:cBhvr additive="base">
                                        <p:cTn id="1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4" ma:contentTypeDescription="Create a new document." ma:contentTypeScope="" ma:versionID="8699f062d2e17abaca3f66d87f1e51b5">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2b156bad42a4dfe0541fbcaf8d870cdd"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Props1.xml><?xml version="1.0" encoding="utf-8"?>
<ds:datastoreItem xmlns:ds="http://schemas.openxmlformats.org/officeDocument/2006/customXml" ds:itemID="{95709754-7197-4C8C-8BEF-89ABEE7399B6}">
  <ds:schemaRefs>
    <ds:schemaRef ds:uri="http://schemas.microsoft.com/sharepoint/v3/contenttype/forms"/>
  </ds:schemaRefs>
</ds:datastoreItem>
</file>

<file path=customXml/itemProps2.xml><?xml version="1.0" encoding="utf-8"?>
<ds:datastoreItem xmlns:ds="http://schemas.openxmlformats.org/officeDocument/2006/customXml" ds:itemID="{CEA7D92B-5372-4120-81B9-2AC38908D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82A28A-0D8A-4926-8D9A-A68E4ABA32F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d8969510-ea60-4909-8b26-2794aa2dc71e"/>
    <ds:schemaRef ds:uri="340b4a0c-a52a-4900-92c1-8ead854a6e7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2507</TotalTime>
  <Words>2224</Words>
  <Application>Microsoft Office PowerPoint</Application>
  <PresentationFormat>Widescreen</PresentationFormat>
  <Paragraphs>291</Paragraphs>
  <Slides>12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Dreaming Outloud Pro</vt:lpstr>
      <vt:lpstr>Modern Love</vt:lpstr>
      <vt:lpstr>Segoe Print</vt:lpstr>
      <vt:lpstr>Office Theme</vt:lpstr>
      <vt:lpstr>español, con Sofía</vt:lpstr>
      <vt:lpstr>Describing me and others</vt:lpstr>
      <vt:lpstr>[e]</vt:lpstr>
      <vt:lpstr>[i]</vt:lpstr>
      <vt:lpstr>pronunciar</vt:lpstr>
      <vt:lpstr>pronunciar</vt:lpstr>
      <vt:lpstr>estar and ser: I am vs. s/he is</vt:lpstr>
      <vt:lpstr>escuchar</vt:lpstr>
      <vt:lpstr>gender agreement</vt:lpstr>
      <vt:lpstr>leer</vt:lpstr>
      <vt:lpstr>¡adiós!</vt:lpstr>
      <vt:lpstr>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36</cp:revision>
  <dcterms:created xsi:type="dcterms:W3CDTF">2021-03-10T08:55:00Z</dcterms:created>
  <dcterms:modified xsi:type="dcterms:W3CDTF">2023-09-04T06:08:35Z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