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349" r:id="rId2"/>
    <p:sldId id="415" r:id="rId3"/>
    <p:sldId id="317" r:id="rId4"/>
    <p:sldId id="318" r:id="rId5"/>
    <p:sldId id="319" r:id="rId6"/>
    <p:sldId id="321" r:id="rId7"/>
    <p:sldId id="389" r:id="rId8"/>
    <p:sldId id="391" r:id="rId9"/>
    <p:sldId id="322" r:id="rId10"/>
    <p:sldId id="285" r:id="rId11"/>
    <p:sldId id="327" r:id="rId12"/>
    <p:sldId id="425" r:id="rId13"/>
    <p:sldId id="426" r:id="rId14"/>
    <p:sldId id="341" r:id="rId15"/>
    <p:sldId id="342" r:id="rId16"/>
    <p:sldId id="343" r:id="rId17"/>
    <p:sldId id="393" r:id="rId18"/>
    <p:sldId id="432" r:id="rId19"/>
    <p:sldId id="345" r:id="rId20"/>
    <p:sldId id="433"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entury Gothic" panose="020B0502020202020204" pitchFamily="34" charset="0"/>
      <p:regular r:id="rId27"/>
      <p:bold r:id="rId28"/>
      <p:italic r:id="rId29"/>
      <p:boldItalic r:id="rId30"/>
    </p:embeddedFont>
    <p:embeddedFont>
      <p:font typeface="Dreaming Outloud Pro" panose="020B0604020202020204" charset="0"/>
      <p:regular r:id="rId31"/>
      <p:italic r:id="rId32"/>
    </p:embeddedFont>
    <p:embeddedFont>
      <p:font typeface="Dreaming Outloud Script Pro" panose="020B0604020202020204" charset="0"/>
      <p:regular r:id="rId33"/>
      <p:italic r:id="rId34"/>
    </p:embeddedFont>
    <p:embeddedFont>
      <p:font typeface="Modern Love" panose="04090805081005020601" pitchFamily="82" charset="0"/>
      <p:regular r:id="rId35"/>
    </p:embeddedFont>
    <p:embeddedFont>
      <p:font typeface="Segoe Print" panose="02000600000000000000" pitchFamily="2"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g+8FBzAu043QXGCVnxldEAmltUI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EAD2"/>
    <a:srgbClr val="FF9900"/>
    <a:srgbClr val="86CFE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582CC8-9FC4-4B5F-846A-C9ADAFB24495}">
  <a:tblStyle styleId="{F1582CC8-9FC4-4B5F-846A-C9ADAFB24495}"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56" autoAdjust="0"/>
    <p:restoredTop sz="64007" autoAdjust="0"/>
  </p:normalViewPr>
  <p:slideViewPr>
    <p:cSldViewPr snapToGrid="0">
      <p:cViewPr varScale="1">
        <p:scale>
          <a:sx n="67" d="100"/>
          <a:sy n="67" d="100"/>
        </p:scale>
        <p:origin x="48" y="66"/>
      </p:cViewPr>
      <p:guideLst>
        <p:guide orient="horz" pos="2160"/>
        <p:guide pos="3840"/>
      </p:guideLst>
    </p:cSldViewPr>
  </p:slideViewPr>
  <p:outlineViewPr>
    <p:cViewPr>
      <p:scale>
        <a:sx n="75" d="100"/>
        <a:sy n="75" d="100"/>
      </p:scale>
      <p:origin x="0" y="-765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Pronoun pictures from NCELP (ncelp.org).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b="0" dirty="0"/>
          </a:p>
          <a:p>
            <a:pPr marL="0" lvl="0" indent="0" algn="l" rtl="0">
              <a:spcBef>
                <a:spcPts val="0"/>
              </a:spcBef>
              <a:spcAft>
                <a:spcPts val="0"/>
              </a:spcAft>
              <a:buClr>
                <a:schemeClr val="dk1"/>
              </a:buClr>
              <a:buSzPts val="1400"/>
              <a:buFont typeface="Arial"/>
              <a:buNone/>
            </a:pPr>
            <a:r>
              <a:rPr lang="en-GB" b="1" dirty="0"/>
              <a:t>Phonics:</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dirty="0">
                <a:solidFill>
                  <a:srgbClr val="1F3864"/>
                </a:solidFill>
                <a:latin typeface="Arial"/>
                <a:ea typeface="Arial"/>
                <a:cs typeface="Arial"/>
                <a:sym typeface="Arial"/>
              </a:rPr>
              <a:t>Revisit SSC: [a] [o] [u] source: </a:t>
            </a:r>
            <a:r>
              <a:rPr lang="en-GB" sz="1200" b="1" dirty="0">
                <a:solidFill>
                  <a:srgbClr val="1F3864"/>
                </a:solidFill>
                <a:latin typeface="Arial"/>
                <a:ea typeface="Arial"/>
                <a:cs typeface="Arial"/>
                <a:sym typeface="Arial"/>
              </a:rPr>
              <a:t>casa </a:t>
            </a:r>
            <a:r>
              <a:rPr lang="en-GB" sz="1200" dirty="0">
                <a:solidFill>
                  <a:srgbClr val="1F3864"/>
                </a:solidFill>
                <a:latin typeface="Arial"/>
                <a:ea typeface="Arial"/>
                <a:cs typeface="Arial"/>
                <a:sym typeface="Arial"/>
              </a:rPr>
              <a:t>[106] </a:t>
            </a:r>
            <a:r>
              <a:rPr lang="en-GB" sz="1200" b="1" dirty="0">
                <a:solidFill>
                  <a:srgbClr val="1F3864"/>
                </a:solidFill>
                <a:latin typeface="Arial"/>
                <a:ea typeface="Arial"/>
                <a:cs typeface="Arial"/>
                <a:sym typeface="Arial"/>
              </a:rPr>
              <a:t>dos </a:t>
            </a:r>
            <a:r>
              <a:rPr lang="en-GB" sz="1200" dirty="0">
                <a:solidFill>
                  <a:srgbClr val="1F3864"/>
                </a:solidFill>
                <a:latin typeface="Arial"/>
                <a:ea typeface="Arial"/>
                <a:cs typeface="Arial"/>
                <a:sym typeface="Arial"/>
              </a:rPr>
              <a:t>[64] </a:t>
            </a:r>
            <a:r>
              <a:rPr lang="en-GB" sz="1200" b="1" dirty="0" err="1">
                <a:solidFill>
                  <a:srgbClr val="1F3864"/>
                </a:solidFill>
                <a:latin typeface="Arial"/>
                <a:ea typeface="Arial"/>
                <a:cs typeface="Arial"/>
                <a:sym typeface="Arial"/>
              </a:rPr>
              <a:t>universo</a:t>
            </a:r>
            <a:r>
              <a:rPr lang="en-GB" sz="1200" b="1" dirty="0">
                <a:solidFill>
                  <a:srgbClr val="1F3864"/>
                </a:solidFill>
                <a:latin typeface="Arial"/>
                <a:ea typeface="Arial"/>
                <a:cs typeface="Arial"/>
                <a:sym typeface="Arial"/>
              </a:rPr>
              <a:t> </a:t>
            </a:r>
            <a:r>
              <a:rPr lang="en-GB" sz="1200" dirty="0">
                <a:solidFill>
                  <a:srgbClr val="1F3864"/>
                </a:solidFill>
                <a:latin typeface="Arial"/>
                <a:ea typeface="Arial"/>
                <a:cs typeface="Arial"/>
                <a:sym typeface="Arial"/>
              </a:rPr>
              <a:t>[1603]</a:t>
            </a:r>
          </a:p>
          <a:p>
            <a:pPr marL="0" lvl="0" indent="0" algn="l" rtl="0">
              <a:spcBef>
                <a:spcPts val="0"/>
              </a:spcBef>
              <a:spcAft>
                <a:spcPts val="0"/>
              </a:spcAft>
              <a:buClr>
                <a:schemeClr val="dk1"/>
              </a:buClr>
              <a:buSzPts val="1400"/>
              <a:buFont typeface="Arial"/>
              <a:buNone/>
            </a:pPr>
            <a:endParaRPr lang="en-GB" b="0" dirty="0"/>
          </a:p>
          <a:p>
            <a:pPr marL="0" lvl="0" indent="0" algn="l" rtl="0">
              <a:spcBef>
                <a:spcPts val="0"/>
              </a:spcBef>
              <a:spcAft>
                <a:spcPts val="0"/>
              </a:spcAft>
              <a:buClr>
                <a:schemeClr val="dk1"/>
              </a:buClr>
              <a:buSzPts val="1400"/>
              <a:buFont typeface="Arial"/>
              <a:buNone/>
            </a:pPr>
            <a:r>
              <a:rPr lang="en-GB" sz="1000" b="1" dirty="0">
                <a:solidFill>
                  <a:srgbClr val="1F3864"/>
                </a:solidFill>
                <a:latin typeface="Arial"/>
                <a:ea typeface="Arial"/>
                <a:cs typeface="Arial"/>
                <a:sym typeface="Arial"/>
              </a:rPr>
              <a:t>Vocabulary</a:t>
            </a:r>
            <a:r>
              <a:rPr lang="en-GB" sz="1000" b="0" dirty="0">
                <a:solidFill>
                  <a:srgbClr val="1F3864"/>
                </a:solidFill>
                <a:latin typeface="Arial"/>
                <a:ea typeface="Arial"/>
                <a:cs typeface="Arial"/>
                <a:sym typeface="Arial"/>
              </a:rPr>
              <a:t> (new words in </a:t>
            </a:r>
            <a:r>
              <a:rPr lang="en-GB" sz="1000" b="1" dirty="0">
                <a:solidFill>
                  <a:srgbClr val="1F3864"/>
                </a:solidFill>
                <a:latin typeface="Arial"/>
                <a:ea typeface="Arial"/>
                <a:cs typeface="Arial"/>
                <a:sym typeface="Arial"/>
              </a:rPr>
              <a:t>bold</a:t>
            </a:r>
            <a:r>
              <a:rPr lang="en-GB" sz="1000" b="0" dirty="0">
                <a:solidFill>
                  <a:srgbClr val="1F3864"/>
                </a:solidFill>
                <a:latin typeface="Arial"/>
                <a:ea typeface="Arial"/>
                <a:cs typeface="Arial"/>
                <a:sym typeface="Arial"/>
              </a:rPr>
              <a:t>):  </a:t>
            </a:r>
            <a:r>
              <a:rPr lang="en-GB" sz="1000" dirty="0" err="1">
                <a:solidFill>
                  <a:srgbClr val="1F3864"/>
                </a:solidFill>
                <a:latin typeface="Arial"/>
                <a:ea typeface="Arial"/>
                <a:cs typeface="Arial"/>
                <a:sym typeface="Arial"/>
              </a:rPr>
              <a:t>estar</a:t>
            </a:r>
            <a:r>
              <a:rPr lang="en-GB" sz="1000" dirty="0">
                <a:solidFill>
                  <a:srgbClr val="1F3864"/>
                </a:solidFill>
                <a:latin typeface="Arial"/>
                <a:ea typeface="Arial"/>
                <a:cs typeface="Arial"/>
                <a:sym typeface="Arial"/>
              </a:rPr>
              <a:t> [21] estoy [21] </a:t>
            </a:r>
            <a:r>
              <a:rPr lang="en-GB" sz="1000" dirty="0" err="1">
                <a:solidFill>
                  <a:srgbClr val="1F3864"/>
                </a:solidFill>
                <a:latin typeface="Arial"/>
                <a:ea typeface="Arial"/>
                <a:cs typeface="Arial"/>
                <a:sym typeface="Arial"/>
              </a:rPr>
              <a:t>estás</a:t>
            </a:r>
            <a:r>
              <a:rPr lang="en-GB" sz="1000" dirty="0">
                <a:solidFill>
                  <a:srgbClr val="1F3864"/>
                </a:solidFill>
                <a:latin typeface="Arial"/>
                <a:ea typeface="Arial"/>
                <a:cs typeface="Arial"/>
                <a:sym typeface="Arial"/>
              </a:rPr>
              <a:t> [21] ser [7] soy [7] </a:t>
            </a:r>
            <a:r>
              <a:rPr lang="en-GB" sz="1000" dirty="0" err="1">
                <a:solidFill>
                  <a:srgbClr val="1F3864"/>
                </a:solidFill>
                <a:latin typeface="Arial"/>
                <a:ea typeface="Arial"/>
                <a:cs typeface="Arial"/>
                <a:sym typeface="Arial"/>
              </a:rPr>
              <a:t>eres</a:t>
            </a:r>
            <a:r>
              <a:rPr lang="en-GB" sz="1000" dirty="0">
                <a:solidFill>
                  <a:srgbClr val="1F3864"/>
                </a:solidFill>
                <a:latin typeface="Arial"/>
                <a:ea typeface="Arial"/>
                <a:cs typeface="Arial"/>
                <a:sym typeface="Arial"/>
              </a:rPr>
              <a:t> [7]  </a:t>
            </a:r>
            <a:r>
              <a:rPr lang="en-GB" sz="1000" b="1" dirty="0" err="1">
                <a:solidFill>
                  <a:srgbClr val="1F3864"/>
                </a:solidFill>
                <a:latin typeface="Arial"/>
                <a:ea typeface="Arial"/>
                <a:cs typeface="Arial"/>
                <a:sym typeface="Arial"/>
              </a:rPr>
              <a:t>quién</a:t>
            </a:r>
            <a:r>
              <a:rPr lang="en-GB" sz="1000" b="1" dirty="0">
                <a:solidFill>
                  <a:srgbClr val="1F3864"/>
                </a:solidFill>
                <a:latin typeface="Arial"/>
                <a:ea typeface="Arial"/>
                <a:cs typeface="Arial"/>
                <a:sym typeface="Arial"/>
              </a:rPr>
              <a:t> </a:t>
            </a:r>
            <a:r>
              <a:rPr lang="en-GB" sz="1000" dirty="0">
                <a:solidFill>
                  <a:srgbClr val="1F3864"/>
                </a:solidFill>
                <a:latin typeface="Arial"/>
                <a:ea typeface="Arial"/>
                <a:cs typeface="Arial"/>
                <a:sym typeface="Arial"/>
              </a:rPr>
              <a:t>[289] </a:t>
            </a:r>
            <a:r>
              <a:rPr lang="en-GB" sz="1000" b="1" dirty="0" err="1">
                <a:solidFill>
                  <a:srgbClr val="FF0000"/>
                </a:solidFill>
                <a:latin typeface="Arial"/>
                <a:ea typeface="Arial"/>
                <a:cs typeface="Arial"/>
                <a:sym typeface="Arial"/>
              </a:rPr>
              <a:t>señor</a:t>
            </a:r>
            <a:r>
              <a:rPr lang="en-GB" sz="1000" b="1" dirty="0">
                <a:solidFill>
                  <a:srgbClr val="FF0000"/>
                </a:solidFill>
                <a:latin typeface="Arial"/>
                <a:ea typeface="Arial"/>
                <a:cs typeface="Arial"/>
                <a:sym typeface="Arial"/>
              </a:rPr>
              <a:t> </a:t>
            </a:r>
            <a:r>
              <a:rPr lang="en-GB" sz="1000" b="0" dirty="0">
                <a:solidFill>
                  <a:srgbClr val="FF0000"/>
                </a:solidFill>
                <a:latin typeface="Arial"/>
                <a:ea typeface="Arial"/>
                <a:cs typeface="Arial"/>
                <a:sym typeface="Arial"/>
              </a:rPr>
              <a:t>[201] </a:t>
            </a:r>
            <a:r>
              <a:rPr lang="en-GB" sz="1000" b="1" dirty="0" err="1">
                <a:solidFill>
                  <a:srgbClr val="FF0000"/>
                </a:solidFill>
                <a:latin typeface="Arial"/>
                <a:ea typeface="Arial"/>
                <a:cs typeface="Arial"/>
                <a:sym typeface="Arial"/>
              </a:rPr>
              <a:t>señora</a:t>
            </a:r>
            <a:r>
              <a:rPr lang="en-GB" sz="1000" b="1" dirty="0">
                <a:solidFill>
                  <a:srgbClr val="FF0000"/>
                </a:solidFill>
                <a:latin typeface="Arial"/>
                <a:ea typeface="Arial"/>
                <a:cs typeface="Arial"/>
                <a:sym typeface="Arial"/>
              </a:rPr>
              <a:t> </a:t>
            </a:r>
            <a:r>
              <a:rPr lang="en-GB" sz="1000" b="0" dirty="0">
                <a:solidFill>
                  <a:srgbClr val="FF0000"/>
                </a:solidFill>
                <a:latin typeface="Arial"/>
                <a:ea typeface="Arial"/>
                <a:cs typeface="Arial"/>
                <a:sym typeface="Arial"/>
              </a:rPr>
              <a:t>[509] </a:t>
            </a:r>
            <a:r>
              <a:rPr lang="en-GB" sz="1000" dirty="0" err="1">
                <a:solidFill>
                  <a:srgbClr val="002060"/>
                </a:solidFill>
                <a:latin typeface="Arial"/>
                <a:ea typeface="Arial"/>
                <a:cs typeface="Arial"/>
                <a:sym typeface="Arial"/>
              </a:rPr>
              <a:t>activo</a:t>
            </a:r>
            <a:r>
              <a:rPr lang="en-GB" sz="1000" dirty="0">
                <a:solidFill>
                  <a:srgbClr val="002060"/>
                </a:solidFill>
                <a:latin typeface="Arial"/>
                <a:ea typeface="Arial"/>
                <a:cs typeface="Arial"/>
                <a:sym typeface="Arial"/>
              </a:rPr>
              <a:t> [1279] </a:t>
            </a:r>
            <a:r>
              <a:rPr lang="en-GB" sz="1000" dirty="0" err="1">
                <a:solidFill>
                  <a:srgbClr val="002060"/>
                </a:solidFill>
                <a:latin typeface="Arial"/>
                <a:ea typeface="Arial"/>
                <a:cs typeface="Arial"/>
                <a:sym typeface="Arial"/>
              </a:rPr>
              <a:t>cansado</a:t>
            </a:r>
            <a:r>
              <a:rPr lang="en-GB" sz="1000" dirty="0">
                <a:solidFill>
                  <a:srgbClr val="002060"/>
                </a:solidFill>
                <a:latin typeface="Arial"/>
                <a:ea typeface="Arial"/>
                <a:cs typeface="Arial"/>
                <a:sym typeface="Arial"/>
              </a:rPr>
              <a:t> [1818] </a:t>
            </a:r>
            <a:r>
              <a:rPr lang="en-GB" sz="1000" b="1" dirty="0" err="1">
                <a:solidFill>
                  <a:srgbClr val="002060"/>
                </a:solidFill>
                <a:latin typeface="Arial"/>
                <a:ea typeface="Arial"/>
                <a:cs typeface="Arial"/>
                <a:sym typeface="Arial"/>
              </a:rPr>
              <a:t>creativo</a:t>
            </a:r>
            <a:r>
              <a:rPr lang="en-GB" sz="1000" dirty="0">
                <a:solidFill>
                  <a:srgbClr val="002060"/>
                </a:solidFill>
                <a:latin typeface="Arial"/>
                <a:ea typeface="Arial"/>
                <a:cs typeface="Arial"/>
                <a:sym typeface="Arial"/>
              </a:rPr>
              <a:t> [2945] </a:t>
            </a:r>
            <a:r>
              <a:rPr lang="en-GB" sz="1000" b="1" dirty="0" err="1">
                <a:solidFill>
                  <a:srgbClr val="002060"/>
                </a:solidFill>
                <a:latin typeface="Arial"/>
                <a:ea typeface="Arial"/>
                <a:cs typeface="Arial"/>
                <a:sym typeface="Arial"/>
              </a:rPr>
              <a:t>negativo</a:t>
            </a:r>
            <a:r>
              <a:rPr lang="en-GB" sz="1000" dirty="0">
                <a:solidFill>
                  <a:srgbClr val="002060"/>
                </a:solidFill>
                <a:latin typeface="Arial"/>
                <a:ea typeface="Arial"/>
                <a:cs typeface="Arial"/>
                <a:sym typeface="Arial"/>
              </a:rPr>
              <a:t> [1804] </a:t>
            </a:r>
            <a:r>
              <a:rPr lang="en-GB" sz="1000" dirty="0" err="1">
                <a:solidFill>
                  <a:srgbClr val="002060"/>
                </a:solidFill>
                <a:latin typeface="Arial"/>
                <a:ea typeface="Arial"/>
                <a:cs typeface="Arial"/>
                <a:sym typeface="Arial"/>
              </a:rPr>
              <a:t>nervioso</a:t>
            </a:r>
            <a:r>
              <a:rPr lang="en-GB" sz="1000" dirty="0">
                <a:solidFill>
                  <a:srgbClr val="002060"/>
                </a:solidFill>
                <a:latin typeface="Arial"/>
                <a:ea typeface="Arial"/>
                <a:cs typeface="Arial"/>
                <a:sym typeface="Arial"/>
              </a:rPr>
              <a:t> [1521] </a:t>
            </a:r>
            <a:r>
              <a:rPr lang="en-GB" sz="1000" dirty="0" err="1">
                <a:solidFill>
                  <a:srgbClr val="002060"/>
                </a:solidFill>
                <a:latin typeface="Arial"/>
                <a:ea typeface="Arial"/>
                <a:cs typeface="Arial"/>
                <a:sym typeface="Arial"/>
              </a:rPr>
              <a:t>perdido</a:t>
            </a:r>
            <a:r>
              <a:rPr lang="en-GB" sz="1000" dirty="0">
                <a:solidFill>
                  <a:srgbClr val="002060"/>
                </a:solidFill>
                <a:latin typeface="Arial"/>
                <a:ea typeface="Arial"/>
                <a:cs typeface="Arial"/>
                <a:sym typeface="Arial"/>
              </a:rPr>
              <a:t> [1899] </a:t>
            </a:r>
            <a:r>
              <a:rPr lang="en-GB" sz="1000" dirty="0" err="1">
                <a:solidFill>
                  <a:srgbClr val="002060"/>
                </a:solidFill>
                <a:latin typeface="Arial"/>
                <a:ea typeface="Arial"/>
                <a:cs typeface="Arial"/>
                <a:sym typeface="Arial"/>
              </a:rPr>
              <a:t>positivo</a:t>
            </a:r>
            <a:r>
              <a:rPr lang="en-GB" sz="1000" dirty="0">
                <a:solidFill>
                  <a:srgbClr val="002060"/>
                </a:solidFill>
                <a:latin typeface="Arial"/>
                <a:ea typeface="Arial"/>
                <a:cs typeface="Arial"/>
                <a:sym typeface="Arial"/>
              </a:rPr>
              <a:t> [1188] </a:t>
            </a:r>
            <a:r>
              <a:rPr lang="en-GB" sz="1000" dirty="0" err="1">
                <a:solidFill>
                  <a:srgbClr val="002060"/>
                </a:solidFill>
                <a:latin typeface="Arial"/>
                <a:ea typeface="Arial"/>
                <a:cs typeface="Arial"/>
                <a:sym typeface="Arial"/>
              </a:rPr>
              <a:t>preparado</a:t>
            </a:r>
            <a:r>
              <a:rPr lang="en-GB" sz="1000" dirty="0">
                <a:solidFill>
                  <a:srgbClr val="002060"/>
                </a:solidFill>
                <a:latin typeface="Arial"/>
                <a:ea typeface="Arial"/>
                <a:cs typeface="Arial"/>
                <a:sym typeface="Arial"/>
              </a:rPr>
              <a:t> [2092] </a:t>
            </a:r>
            <a:r>
              <a:rPr lang="en-GB" sz="1000" dirty="0" err="1">
                <a:solidFill>
                  <a:srgbClr val="002060"/>
                </a:solidFill>
                <a:latin typeface="Arial"/>
                <a:ea typeface="Arial"/>
                <a:cs typeface="Arial"/>
                <a:sym typeface="Arial"/>
              </a:rPr>
              <a:t>raro</a:t>
            </a:r>
            <a:r>
              <a:rPr lang="en-GB" sz="1000" dirty="0">
                <a:solidFill>
                  <a:srgbClr val="002060"/>
                </a:solidFill>
                <a:latin typeface="Arial"/>
                <a:ea typeface="Arial"/>
                <a:cs typeface="Arial"/>
                <a:sym typeface="Arial"/>
              </a:rPr>
              <a:t> [1005] serio [856] </a:t>
            </a:r>
            <a:r>
              <a:rPr lang="en-GB" sz="1000" b="1" dirty="0">
                <a:solidFill>
                  <a:srgbClr val="002060"/>
                </a:solidFill>
                <a:latin typeface="Arial"/>
                <a:ea typeface="Arial"/>
                <a:cs typeface="Arial"/>
                <a:sym typeface="Arial"/>
              </a:rPr>
              <a:t>tonto</a:t>
            </a:r>
            <a:r>
              <a:rPr lang="en-GB" sz="1000" dirty="0">
                <a:solidFill>
                  <a:srgbClr val="002060"/>
                </a:solidFill>
                <a:latin typeface="Arial"/>
                <a:ea typeface="Arial"/>
                <a:cs typeface="Arial"/>
                <a:sym typeface="Arial"/>
              </a:rPr>
              <a:t> [2379] </a:t>
            </a:r>
            <a:r>
              <a:rPr lang="en-GB" sz="1000" dirty="0" err="1">
                <a:solidFill>
                  <a:srgbClr val="002060"/>
                </a:solidFill>
                <a:latin typeface="Arial"/>
                <a:ea typeface="Arial"/>
                <a:cs typeface="Arial"/>
                <a:sym typeface="Arial"/>
              </a:rPr>
              <a:t>tranquilo</a:t>
            </a:r>
            <a:r>
              <a:rPr lang="en-GB" sz="1000" dirty="0">
                <a:solidFill>
                  <a:srgbClr val="002060"/>
                </a:solidFill>
                <a:latin typeface="Arial"/>
                <a:ea typeface="Arial"/>
                <a:cs typeface="Arial"/>
                <a:sym typeface="Arial"/>
              </a:rPr>
              <a:t> [1093] </a:t>
            </a:r>
            <a:r>
              <a:rPr lang="en-GB" sz="1000" dirty="0" err="1">
                <a:solidFill>
                  <a:srgbClr val="002060"/>
                </a:solidFill>
                <a:latin typeface="Arial"/>
                <a:ea typeface="Arial"/>
                <a:cs typeface="Arial"/>
                <a:sym typeface="Arial"/>
              </a:rPr>
              <a:t>muy</a:t>
            </a:r>
            <a:r>
              <a:rPr lang="en-GB" sz="1000" dirty="0">
                <a:solidFill>
                  <a:srgbClr val="002060"/>
                </a:solidFill>
                <a:latin typeface="Arial"/>
                <a:ea typeface="Arial"/>
                <a:cs typeface="Arial"/>
                <a:sym typeface="Arial"/>
              </a:rPr>
              <a:t> [43] ¡Buenos </a:t>
            </a:r>
            <a:r>
              <a:rPr lang="en-GB" sz="1000" dirty="0" err="1">
                <a:solidFill>
                  <a:srgbClr val="002060"/>
                </a:solidFill>
                <a:latin typeface="Arial"/>
                <a:ea typeface="Arial"/>
                <a:cs typeface="Arial"/>
                <a:sym typeface="Arial"/>
              </a:rPr>
              <a:t>días</a:t>
            </a:r>
            <a:r>
              <a:rPr lang="en-GB" sz="1000" dirty="0">
                <a:solidFill>
                  <a:srgbClr val="002060"/>
                </a:solidFill>
                <a:latin typeface="Arial"/>
                <a:ea typeface="Arial"/>
                <a:cs typeface="Arial"/>
                <a:sym typeface="Arial"/>
              </a:rPr>
              <a:t>! [103/65] ¡</a:t>
            </a:r>
            <a:r>
              <a:rPr lang="en-GB" sz="1000" dirty="0" err="1">
                <a:solidFill>
                  <a:srgbClr val="002060"/>
                </a:solidFill>
                <a:latin typeface="Arial"/>
                <a:ea typeface="Arial"/>
                <a:cs typeface="Arial"/>
                <a:sym typeface="Arial"/>
              </a:rPr>
              <a:t>Buenas</a:t>
            </a:r>
            <a:r>
              <a:rPr lang="en-GB" sz="1000" dirty="0">
                <a:solidFill>
                  <a:srgbClr val="002060"/>
                </a:solidFill>
                <a:latin typeface="Arial"/>
                <a:ea typeface="Arial"/>
                <a:cs typeface="Arial"/>
                <a:sym typeface="Arial"/>
              </a:rPr>
              <a:t> </a:t>
            </a:r>
            <a:r>
              <a:rPr lang="en-GB" sz="1000" dirty="0" err="1">
                <a:solidFill>
                  <a:srgbClr val="002060"/>
                </a:solidFill>
                <a:latin typeface="Arial"/>
                <a:ea typeface="Arial"/>
                <a:cs typeface="Arial"/>
                <a:sym typeface="Arial"/>
              </a:rPr>
              <a:t>tardes</a:t>
            </a:r>
            <a:r>
              <a:rPr lang="en-GB" sz="1000" dirty="0">
                <a:solidFill>
                  <a:srgbClr val="002060"/>
                </a:solidFill>
                <a:latin typeface="Arial"/>
                <a:ea typeface="Arial"/>
                <a:cs typeface="Arial"/>
                <a:sym typeface="Arial"/>
              </a:rPr>
              <a:t>! [103/392] </a:t>
            </a:r>
            <a:r>
              <a:rPr lang="en-GB" sz="1000" dirty="0" err="1">
                <a:solidFill>
                  <a:srgbClr val="002060"/>
                </a:solidFill>
                <a:latin typeface="Arial"/>
                <a:ea typeface="Arial"/>
                <a:cs typeface="Arial"/>
                <a:sym typeface="Arial"/>
              </a:rPr>
              <a:t>hola</a:t>
            </a:r>
            <a:r>
              <a:rPr lang="en-GB" sz="1000" dirty="0">
                <a:solidFill>
                  <a:srgbClr val="002060"/>
                </a:solidFill>
                <a:latin typeface="Arial"/>
                <a:ea typeface="Arial"/>
                <a:cs typeface="Arial"/>
                <a:sym typeface="Arial"/>
              </a:rPr>
              <a:t> [1245]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br>
              <a:rPr lang="en-GB" sz="1000" dirty="0">
                <a:solidFill>
                  <a:srgbClr val="1F3864"/>
                </a:solidFill>
                <a:latin typeface="Arial"/>
                <a:ea typeface="Arial"/>
                <a:cs typeface="Arial"/>
                <a:sym typeface="Arial"/>
              </a:rPr>
            </a:br>
            <a:r>
              <a:rPr lang="en-GB" sz="1000" b="1" dirty="0">
                <a:solidFill>
                  <a:srgbClr val="1F3864"/>
                </a:solidFill>
                <a:latin typeface="Arial"/>
                <a:ea typeface="Arial"/>
                <a:cs typeface="Arial"/>
                <a:sym typeface="Arial"/>
              </a:rPr>
              <a:t>Revisit 1</a:t>
            </a:r>
            <a:r>
              <a:rPr lang="en-GB" sz="1000" dirty="0">
                <a:solidFill>
                  <a:srgbClr val="1F3864"/>
                </a:solidFill>
                <a:latin typeface="Arial"/>
                <a:ea typeface="Arial"/>
                <a:cs typeface="Arial"/>
                <a:sym typeface="Arial"/>
              </a:rPr>
              <a:t>: </a:t>
            </a:r>
            <a:r>
              <a:rPr lang="es-ES" sz="1800" b="0" i="0" u="none" strike="noStrike" dirty="0">
                <a:solidFill>
                  <a:srgbClr val="002060"/>
                </a:solidFill>
                <a:effectLst/>
                <a:latin typeface="Century Gothic" panose="020B0502020202020204" pitchFamily="34" charset="0"/>
              </a:rPr>
              <a:t>cuidar [751] enseñar [610] participar [593] practicar [1595] guitarra [2705] niño, niña [173]  trabajo [152]</a:t>
            </a:r>
            <a:endParaRPr lang="en-GB" sz="1000" b="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GB" sz="1000" b="1" dirty="0">
                <a:solidFill>
                  <a:srgbClr val="1F3864"/>
                </a:solidFill>
                <a:latin typeface="Arial"/>
                <a:ea typeface="Arial"/>
                <a:cs typeface="Arial"/>
                <a:sym typeface="Arial"/>
              </a:rPr>
              <a:t>Revisit 2</a:t>
            </a:r>
            <a:r>
              <a:rPr lang="en-GB" sz="1000" dirty="0">
                <a:solidFill>
                  <a:srgbClr val="1F3864"/>
                </a:solidFill>
                <a:latin typeface="Arial"/>
                <a:ea typeface="Arial"/>
                <a:cs typeface="Arial"/>
                <a:sym typeface="Arial"/>
              </a:rPr>
              <a:t>: </a:t>
            </a:r>
            <a:r>
              <a:rPr lang="es-ES" sz="1000" b="0" i="0" u="none" strike="noStrike" dirty="0">
                <a:solidFill>
                  <a:srgbClr val="002060"/>
                </a:solidFill>
                <a:effectLst/>
                <a:latin typeface="Century Gothic" panose="020B0502020202020204" pitchFamily="34" charset="0"/>
              </a:rPr>
              <a:t>conejo [4728] tortuga [&gt;5000] amable [2707] diferente [293] divertido [2465] inteligente [2167] </a:t>
            </a:r>
            <a:br>
              <a:rPr lang="es-ES" sz="1000" b="0" i="0" u="none" strike="noStrike" dirty="0">
                <a:solidFill>
                  <a:srgbClr val="002060"/>
                </a:solidFill>
                <a:effectLst/>
                <a:latin typeface="Century Gothic" panose="020B0502020202020204" pitchFamily="34" charset="0"/>
              </a:rPr>
            </a:br>
            <a:r>
              <a:rPr lang="es-ES" sz="1000" b="0" i="0" u="none" strike="noStrike" dirty="0">
                <a:solidFill>
                  <a:srgbClr val="002060"/>
                </a:solidFill>
                <a:effectLst/>
                <a:latin typeface="Century Gothic" panose="020B0502020202020204" pitchFamily="34" charset="0"/>
              </a:rPr>
              <a:t>demasiado [494]</a:t>
            </a:r>
            <a:r>
              <a:rPr lang="es-ES" sz="800" b="0" dirty="0"/>
              <a:t> </a:t>
            </a:r>
            <a:endParaRPr lang="en-GB" sz="1000" b="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err="1"/>
              <a:t>decir</a:t>
            </a:r>
            <a:r>
              <a:rPr lang="en-GB" sz="1800" b="0" dirty="0"/>
              <a:t> [31]</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06062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r>
              <a:rPr lang="en-GB" sz="1200" b="1" i="0" u="none" strike="noStrike" cap="none" dirty="0">
                <a:solidFill>
                  <a:schemeClr val="dk1"/>
                </a:solidFill>
                <a:effectLst/>
                <a:latin typeface="Calibri"/>
                <a:ea typeface="Calibri"/>
                <a:cs typeface="Calibri"/>
                <a:sym typeface="Calibri"/>
              </a:rPr>
              <a:t>Timing: </a:t>
            </a:r>
            <a:r>
              <a:rPr lang="en-GB" sz="1200" b="0" i="0" u="none" strike="noStrike" cap="none" dirty="0">
                <a:solidFill>
                  <a:schemeClr val="dk1"/>
                </a:solidFill>
                <a:effectLst/>
                <a:latin typeface="Calibri"/>
                <a:ea typeface="Calibri"/>
                <a:cs typeface="Calibri"/>
                <a:sym typeface="Calibri"/>
              </a:rPr>
              <a:t>5 minutes </a:t>
            </a:r>
          </a:p>
          <a:p>
            <a:pPr marL="0" rtl="0"/>
            <a:endParaRPr lang="en-GB" sz="1200" b="1" i="0" u="none" strike="noStrike" cap="none" dirty="0">
              <a:solidFill>
                <a:schemeClr val="dk1"/>
              </a:solidFill>
              <a:effectLst/>
              <a:latin typeface="Calibri"/>
              <a:ea typeface="Calibri"/>
              <a:cs typeface="Calibri"/>
              <a:sym typeface="Calibri"/>
            </a:endParaRPr>
          </a:p>
          <a:p>
            <a:pPr marL="0" rtl="0"/>
            <a:r>
              <a:rPr lang="en-GB" sz="1200" b="1" i="0" u="none" strike="noStrike" cap="none" dirty="0">
                <a:solidFill>
                  <a:schemeClr val="dk1"/>
                </a:solidFill>
                <a:effectLst/>
                <a:latin typeface="Calibri"/>
                <a:ea typeface="Calibri"/>
                <a:cs typeface="Calibri"/>
                <a:sym typeface="Calibri"/>
              </a:rPr>
              <a:t>Aim: </a:t>
            </a:r>
            <a:r>
              <a:rPr lang="en-GB" sz="1200" b="0" i="0" u="none" strike="noStrike" cap="none" dirty="0">
                <a:solidFill>
                  <a:schemeClr val="dk1"/>
                </a:solidFill>
                <a:effectLst/>
                <a:latin typeface="Calibri"/>
                <a:ea typeface="Calibri"/>
                <a:cs typeface="Calibri"/>
                <a:sym typeface="Calibri"/>
              </a:rPr>
              <a:t>to</a:t>
            </a:r>
            <a:r>
              <a:rPr lang="en-GB" sz="1200" b="1" i="0"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process the meaning of ‘estoy’ and ‘estás’ by identifying the person they refer to. </a:t>
            </a:r>
            <a:endParaRPr lang="en-GB" b="0" dirty="0">
              <a:effectLst/>
            </a:endParaRPr>
          </a:p>
          <a:p>
            <a:pPr marL="0" rtl="0"/>
            <a:endParaRPr lang="en-GB" sz="1200" b="0" i="0" u="none" strike="noStrike" cap="none" dirty="0">
              <a:solidFill>
                <a:schemeClr val="dk1"/>
              </a:solidFill>
              <a:effectLst/>
              <a:latin typeface="Calibri"/>
              <a:ea typeface="Calibri"/>
              <a:cs typeface="Calibri"/>
              <a:sym typeface="Calibri"/>
            </a:endParaRPr>
          </a:p>
          <a:p>
            <a:pPr marL="0" rtl="0"/>
            <a:r>
              <a:rPr lang="en-GB" sz="1200" b="1" i="0" u="none" strike="noStrike" cap="none" dirty="0">
                <a:solidFill>
                  <a:schemeClr val="dk1"/>
                </a:solidFill>
                <a:effectLst/>
                <a:latin typeface="Calibri"/>
                <a:ea typeface="Calibri"/>
                <a:cs typeface="Calibri"/>
                <a:sym typeface="Calibri"/>
              </a:rPr>
              <a:t>Procedure:</a:t>
            </a:r>
            <a:endParaRPr lang="en-GB" b="0" dirty="0">
              <a:effectLst/>
            </a:endParaRPr>
          </a:p>
          <a:p>
            <a:pPr marL="0" rtl="0" fontAlgn="base">
              <a:buAutoNum type="arabicPeriod"/>
            </a:pPr>
            <a:r>
              <a:rPr lang="en-GB" sz="1200" b="0" i="0" u="none" strike="noStrike" cap="none" dirty="0">
                <a:solidFill>
                  <a:schemeClr val="dk1"/>
                </a:solidFill>
                <a:effectLst/>
                <a:latin typeface="Calibri"/>
                <a:ea typeface="Calibri"/>
                <a:cs typeface="Calibri"/>
                <a:sym typeface="Calibri"/>
              </a:rPr>
              <a:t>Read the example out loud to the class and draw pupils’ attention to “estoy”. Elicit English meaning. Get them to think whether that statement would be said by the teacher about himself/herself or addressing a pupil. Bring up the answers.</a:t>
            </a:r>
          </a:p>
          <a:p>
            <a:pPr marL="0" rtl="0" fontAlgn="base">
              <a:buAutoNum type="arabicPeriod" startAt="2"/>
            </a:pPr>
            <a:r>
              <a:rPr lang="en-GB" sz="1200" b="0" i="0" u="none" strike="noStrike" cap="none" dirty="0">
                <a:solidFill>
                  <a:schemeClr val="dk1"/>
                </a:solidFill>
                <a:effectLst/>
                <a:latin typeface="Calibri"/>
                <a:ea typeface="Calibri"/>
                <a:cs typeface="Calibri"/>
                <a:sym typeface="Calibri"/>
              </a:rPr>
              <a:t>Ask pupils to write down the numbers (1-6) and decide who says each sentence. </a:t>
            </a:r>
          </a:p>
          <a:p>
            <a:pPr marL="0" indent="0" rtl="0" fontAlgn="base">
              <a:buNone/>
            </a:pPr>
            <a:r>
              <a:rPr lang="en-GB" sz="1200" b="0" i="0" u="none" strike="noStrike" cap="none" dirty="0">
                <a:solidFill>
                  <a:schemeClr val="dk1"/>
                </a:solidFill>
                <a:effectLst/>
                <a:latin typeface="Calibri"/>
                <a:ea typeface="Calibri"/>
                <a:cs typeface="Calibri"/>
                <a:sym typeface="Calibri"/>
              </a:rPr>
              <a:t>[</a:t>
            </a:r>
            <a:r>
              <a:rPr lang="en-GB" sz="1200" b="1" i="0" u="none" strike="noStrike" cap="none" dirty="0">
                <a:solidFill>
                  <a:schemeClr val="dk1"/>
                </a:solidFill>
                <a:effectLst/>
                <a:latin typeface="Calibri"/>
                <a:ea typeface="Calibri"/>
                <a:cs typeface="Calibri"/>
                <a:sym typeface="Calibri"/>
              </a:rPr>
              <a:t>NB</a:t>
            </a:r>
            <a:r>
              <a:rPr lang="en-GB" sz="1200" b="0" i="0" u="none" strike="noStrike" cap="none" dirty="0">
                <a:solidFill>
                  <a:schemeClr val="dk1"/>
                </a:solidFill>
                <a:effectLst/>
                <a:latin typeface="Calibri"/>
                <a:ea typeface="Calibri"/>
                <a:cs typeface="Calibri"/>
                <a:sym typeface="Calibri"/>
              </a:rPr>
              <a:t>. They can write I / you on top and tick OR write down I / you next to each number if they don’t work on workbooks].</a:t>
            </a:r>
          </a:p>
          <a:p>
            <a:pPr marL="0" rtl="0"/>
            <a:br>
              <a:rPr lang="en-GB" b="0" dirty="0">
                <a:effectLst/>
              </a:rPr>
            </a:br>
            <a:r>
              <a:rPr lang="en-GB" sz="1200" b="1" i="0" u="none" strike="noStrike" cap="none" dirty="0">
                <a:solidFill>
                  <a:schemeClr val="dk1"/>
                </a:solidFill>
                <a:effectLst/>
                <a:latin typeface="Calibri"/>
                <a:ea typeface="Calibri"/>
                <a:cs typeface="Calibri"/>
                <a:sym typeface="Calibri"/>
              </a:rPr>
              <a:t>Note</a:t>
            </a:r>
            <a:r>
              <a:rPr lang="en-GB" sz="1200" b="0" i="0" u="none" strike="noStrike" cap="none" dirty="0">
                <a:solidFill>
                  <a:schemeClr val="dk1"/>
                </a:solidFill>
                <a:effectLst/>
                <a:latin typeface="Calibri"/>
                <a:ea typeface="Calibri"/>
                <a:cs typeface="Calibri"/>
                <a:sym typeface="Calibri"/>
              </a:rPr>
              <a:t>: ‘tonto’ is included in this activity to support the use of ‘estar’ for mood/temporary state. It is a new word for this week, and is not a cognate, so is glossed here.</a:t>
            </a:r>
          </a:p>
          <a:p>
            <a:pPr marL="0" rtl="0"/>
            <a:endParaRPr lang="en-GB" sz="1200" b="0" i="0" u="none" strike="noStrike" cap="none" dirty="0">
              <a:solidFill>
                <a:schemeClr val="dk1"/>
              </a:solidFill>
              <a:effectLst/>
              <a:latin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b="1" dirty="0">
                <a:solidFill>
                  <a:srgbClr val="002060"/>
                </a:solidFill>
                <a:latin typeface="Century Gothic"/>
                <a:ea typeface="Century Gothic"/>
                <a:cs typeface="Century Gothic"/>
                <a:sym typeface="Century Gothic"/>
              </a:rPr>
              <a:t>tonto </a:t>
            </a:r>
            <a:r>
              <a:rPr lang="en-GB" sz="1200" b="0" dirty="0">
                <a:solidFill>
                  <a:srgbClr val="002060"/>
                </a:solidFill>
                <a:latin typeface="Century Gothic"/>
                <a:ea typeface="Century Gothic"/>
                <a:cs typeface="Century Gothic"/>
                <a:sym typeface="Century Gothic"/>
              </a:rPr>
              <a:t>[2379]</a:t>
            </a:r>
            <a:endParaRPr lang="en-GB" sz="1200" b="0" dirty="0"/>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rtl="0"/>
            <a:endParaRPr lang="en-GB" b="0" dirty="0">
              <a:effectLs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630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identification of the gender of adjectives; to practise written comprehension of previously taught vocabulary and one new word (tonto).</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to remind pupils about adjectives and gender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example with the whole class. Draw their attention to the ending of the adjective. Challenge pupils to think what the feminine form would look like.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Ask pupils to work their way through 1-6. </a:t>
            </a:r>
          </a:p>
          <a:p>
            <a:pPr marL="0" marR="0" lvl="0" indent="0" algn="l" rtl="0">
              <a:lnSpc>
                <a:spcPct val="100000"/>
              </a:lnSpc>
              <a:spcBef>
                <a:spcPts val="0"/>
              </a:spcBef>
              <a:spcAft>
                <a:spcPts val="0"/>
              </a:spcAft>
              <a:buClr>
                <a:schemeClr val="dk1"/>
              </a:buClr>
              <a:buSzPts val="1200"/>
              <a:buFont typeface="Calibri"/>
              <a:buNone/>
            </a:pPr>
            <a:r>
              <a:rPr lang="en-GB" b="0" dirty="0"/>
              <a:t>[</a:t>
            </a:r>
            <a:r>
              <a:rPr lang="en-GB" b="1" dirty="0"/>
              <a:t>NB:</a:t>
            </a:r>
            <a:r>
              <a:rPr lang="en-GB" b="0" dirty="0"/>
              <a:t> They can write </a:t>
            </a:r>
            <a:r>
              <a:rPr lang="en-GB" b="0" dirty="0" err="1"/>
              <a:t>masculino</a:t>
            </a:r>
            <a:r>
              <a:rPr lang="en-GB" b="0" dirty="0"/>
              <a:t> / </a:t>
            </a:r>
            <a:r>
              <a:rPr lang="en-GB" b="0" dirty="0" err="1"/>
              <a:t>femenino</a:t>
            </a:r>
            <a:r>
              <a:rPr lang="en-GB" b="0" dirty="0"/>
              <a:t> on top and tick OR write down M | F next to each number if they don’t work on workbooks].</a:t>
            </a:r>
          </a:p>
          <a:p>
            <a:pPr marL="0" marR="0" lvl="0" indent="-228600" algn="l" rtl="0">
              <a:lnSpc>
                <a:spcPct val="100000"/>
              </a:lnSpc>
              <a:spcBef>
                <a:spcPts val="0"/>
              </a:spcBef>
              <a:spcAft>
                <a:spcPts val="0"/>
              </a:spcAft>
              <a:buClr>
                <a:schemeClr val="dk1"/>
              </a:buClr>
              <a:buSzPts val="1200"/>
              <a:buFont typeface="Calibri"/>
              <a:buAutoNum type="arabicPeriod" startAt="4"/>
            </a:pPr>
            <a:r>
              <a:rPr lang="en-GB" b="0" dirty="0"/>
              <a:t>To check comprehension, ask pupils the following questions:</a:t>
            </a:r>
            <a:br>
              <a:rPr lang="en-GB" b="0" dirty="0"/>
            </a:br>
            <a:r>
              <a:rPr lang="en-GB" b="0" dirty="0" err="1"/>
              <a:t>i</a:t>
            </a:r>
            <a:r>
              <a:rPr lang="en-GB" b="0" dirty="0"/>
              <a:t>) Is the teacher male or female? (male)</a:t>
            </a:r>
          </a:p>
          <a:p>
            <a:pPr marL="0" marR="0" lvl="0" indent="0" algn="l" rtl="0">
              <a:lnSpc>
                <a:spcPct val="100000"/>
              </a:lnSpc>
              <a:spcBef>
                <a:spcPts val="0"/>
              </a:spcBef>
              <a:spcAft>
                <a:spcPts val="0"/>
              </a:spcAft>
              <a:buClr>
                <a:schemeClr val="dk1"/>
              </a:buClr>
              <a:buSzPts val="1200"/>
              <a:buFont typeface="Calibri"/>
              <a:buNone/>
            </a:pPr>
            <a:r>
              <a:rPr lang="en-GB" b="0" dirty="0"/>
              <a:t>ii) Is there one pupil or more than one? How do you know? (more than one as there are both masculine and feminine adjectives used in the </a:t>
            </a:r>
            <a:r>
              <a:rPr lang="en-GB" b="0" dirty="0" err="1"/>
              <a:t>estás</a:t>
            </a:r>
            <a:r>
              <a:rPr lang="en-GB" b="0" dirty="0"/>
              <a:t> statements)</a:t>
            </a:r>
            <a:br>
              <a:rPr lang="en-GB" b="0" dirty="0"/>
            </a:br>
            <a:r>
              <a:rPr lang="en-GB" b="0" dirty="0"/>
              <a:t>iii) How is the teacher feeling? (nervous, strange, very prepared) </a:t>
            </a:r>
          </a:p>
          <a:p>
            <a:pPr marL="0" marR="0" lvl="0" indent="0" algn="l" rtl="0">
              <a:lnSpc>
                <a:spcPct val="100000"/>
              </a:lnSpc>
              <a:spcBef>
                <a:spcPts val="0"/>
              </a:spcBef>
              <a:spcAft>
                <a:spcPts val="0"/>
              </a:spcAft>
              <a:buClr>
                <a:schemeClr val="dk1"/>
              </a:buClr>
              <a:buSzPts val="1200"/>
              <a:buFont typeface="Calibri"/>
              <a:buNone/>
            </a:pPr>
            <a:r>
              <a:rPr lang="en-GB" b="0" dirty="0"/>
              <a:t>iv) What does the teacher say the pupils are like? (serious (girl), calm (girl), very silly (girl), serious (boy))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9213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8d7eb72d76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8d7eb72d76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use ‘estoy’ / ‘</a:t>
            </a:r>
            <a:r>
              <a:rPr lang="en-GB" b="0" dirty="0" err="1"/>
              <a:t>estás</a:t>
            </a:r>
            <a:r>
              <a:rPr lang="en-GB" b="0" dirty="0"/>
              <a:t>’ + correct adjectival agreement in guided oral production; revisiting how to respond to the register (using </a:t>
            </a:r>
            <a:r>
              <a:rPr lang="en-GB" b="0" dirty="0" err="1"/>
              <a:t>estoy</a:t>
            </a:r>
            <a:r>
              <a:rPr lang="en-GB" b="0" dirty="0"/>
              <a:t> + correct form of the adjective). </a:t>
            </a:r>
          </a:p>
          <a:p>
            <a:pPr marL="0" marR="0" lvl="0" indent="0" algn="l" rtl="0">
              <a:lnSpc>
                <a:spcPct val="100000"/>
              </a:lnSpc>
              <a:spcBef>
                <a:spcPts val="0"/>
              </a:spcBef>
              <a:spcAft>
                <a:spcPts val="0"/>
              </a:spcAft>
              <a:buClr>
                <a:schemeClr val="dk1"/>
              </a:buClr>
              <a:buSzPts val="1200"/>
              <a:buFont typeface="Calibri"/>
              <a:buNone/>
            </a:pP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question and elicit English meaning. This is their first Spanish lesson (Y5/6) so this is a great opportunity to model how to respond to the register in Spanish and establish a good routine.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have been taught all of these words previously, except </a:t>
            </a:r>
            <a:r>
              <a:rPr lang="en-GB" b="1" i="1" dirty="0" err="1"/>
              <a:t>negativo</a:t>
            </a:r>
            <a:r>
              <a:rPr lang="en-GB" dirty="0"/>
              <a:t>, which is new. There are quite a few cognates – elicit meanings. Then elicit or provide meanings for “</a:t>
            </a:r>
            <a:r>
              <a:rPr lang="en-GB" dirty="0" err="1"/>
              <a:t>perdido</a:t>
            </a:r>
            <a:r>
              <a:rPr lang="en-GB" dirty="0"/>
              <a:t>” / “</a:t>
            </a:r>
            <a:r>
              <a:rPr lang="en-GB" dirty="0" err="1"/>
              <a:t>tranquilo</a:t>
            </a:r>
            <a:r>
              <a:rPr lang="en-GB" dirty="0"/>
              <a:t>” / “</a:t>
            </a:r>
            <a:r>
              <a:rPr lang="en-GB" dirty="0" err="1"/>
              <a:t>cansado</a:t>
            </a:r>
            <a:r>
              <a:rPr lang="en-GB" dirty="0"/>
              <a:t>”, which pupils may have forgotten.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work in pairs to practise their sentence (1-2 minutes).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Teacher takes (or retakes) the register, giving all pupils the opportunity to practise spoken production. (3 minutes).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pupils can be challenged to respond without referring to the board (e.g. by turning away when responding).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p:txBody>
      </p:sp>
    </p:spTree>
    <p:extLst>
      <p:ext uri="{BB962C8B-B14F-4D97-AF65-F5344CB8AC3E}">
        <p14:creationId xmlns:p14="http://schemas.microsoft.com/office/powerpoint/2010/main" val="216867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revisit to be (ser) for permanent traits.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of “ser”, “soy” and “</a:t>
            </a:r>
            <a:r>
              <a:rPr lang="en-GB" dirty="0" err="1"/>
              <a:t>eres</a:t>
            </a:r>
            <a:r>
              <a:rPr lang="en-GB"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Draw their attention to “</a:t>
            </a:r>
            <a:r>
              <a:rPr lang="en-GB" dirty="0" err="1"/>
              <a:t>estar</a:t>
            </a:r>
            <a:r>
              <a:rPr lang="en-GB" dirty="0"/>
              <a:t>” also meaning “to be”.</a:t>
            </a:r>
          </a:p>
          <a:p>
            <a:pPr marL="228600" marR="0" lvl="0" indent="-15240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98075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question word ¿</a:t>
            </a:r>
            <a:r>
              <a:rPr lang="en-GB" b="0" dirty="0" err="1"/>
              <a:t>quién</a:t>
            </a:r>
            <a:r>
              <a:rPr lang="en-GB" b="0" dirty="0"/>
              <a:t>? (use the key action for the sound ‘qui’) with ‘</a:t>
            </a:r>
            <a:r>
              <a:rPr lang="en-GB" b="0" dirty="0" err="1"/>
              <a:t>eres</a:t>
            </a:r>
            <a:r>
              <a:rPr lang="en-GB" b="0"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listen and repeat the key question word (include gesture if possible).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Display the word and get them to repeat one more time.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Reveal the sentence.</a:t>
            </a:r>
          </a:p>
          <a:p>
            <a:pPr marL="0" lvl="0" indent="0" algn="l" rtl="0">
              <a:spcBef>
                <a:spcPts val="0"/>
              </a:spcBef>
              <a:spcAft>
                <a:spcPts val="0"/>
              </a:spcAft>
              <a:buNone/>
            </a:pP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7840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a:t>
            </a:r>
            <a:r>
              <a:rPr lang="en-GB" b="0" dirty="0"/>
              <a:t>: 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t>
            </a:r>
            <a:r>
              <a:rPr lang="en-GB" b="0" dirty="0" err="1"/>
              <a:t>cómo</a:t>
            </a:r>
            <a:r>
              <a:rPr lang="en-GB" b="0" dirty="0"/>
              <a:t>’ with “</a:t>
            </a:r>
            <a:r>
              <a:rPr lang="en-GB" b="0" dirty="0" err="1"/>
              <a:t>eres</a:t>
            </a:r>
            <a:r>
              <a:rPr lang="en-GB" b="0"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listen and repeat the key question word (include gesture if possible).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Display the word and get them to repeat one more time.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 – insist on “in general” and tell pupils that this is usually translated in English as ‘What are you like?’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Reveal the sentence. </a:t>
            </a:r>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0343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a:t>
            </a:r>
            <a:r>
              <a:rPr lang="en-GB" b="0" dirty="0"/>
              <a:t>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aural comprehension of soy + name versus soy + general trait to indicate the missing question word; to practise written production of two question words.</a:t>
            </a: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to remove the written support for </a:t>
            </a:r>
            <a:r>
              <a:rPr lang="en-GB" sz="1200" dirty="0">
                <a:solidFill>
                  <a:srgbClr val="1F3864"/>
                </a:solidFill>
                <a:latin typeface="Century Gothic"/>
                <a:ea typeface="Century Gothic"/>
                <a:cs typeface="Century Gothic"/>
                <a:sym typeface="Century Gothic"/>
              </a:rPr>
              <a:t>¿</a:t>
            </a:r>
            <a:r>
              <a:rPr lang="en-GB" sz="1200" b="1" dirty="0" err="1">
                <a:solidFill>
                  <a:srgbClr val="1F3864"/>
                </a:solidFill>
                <a:latin typeface="Century Gothic"/>
                <a:ea typeface="Century Gothic"/>
                <a:cs typeface="Century Gothic"/>
                <a:sym typeface="Century Gothic"/>
              </a:rPr>
              <a:t>Quién</a:t>
            </a:r>
            <a:r>
              <a:rPr lang="en-GB" sz="1200" b="0" dirty="0">
                <a:solidFill>
                  <a:srgbClr val="1F3864"/>
                </a:solidFill>
                <a:latin typeface="Century Gothic"/>
                <a:ea typeface="Century Gothic"/>
                <a:cs typeface="Century Gothic"/>
                <a:sym typeface="Century Gothic"/>
              </a:rPr>
              <a:t>?</a:t>
            </a:r>
            <a:r>
              <a:rPr lang="en-GB" sz="1200" dirty="0">
                <a:solidFill>
                  <a:srgbClr val="1F3864"/>
                </a:solidFill>
                <a:latin typeface="Century Gothic"/>
                <a:ea typeface="Century Gothic"/>
                <a:cs typeface="Century Gothic"/>
                <a:sym typeface="Century Gothic"/>
              </a:rPr>
              <a:t> and ¿</a:t>
            </a:r>
            <a:r>
              <a:rPr lang="en-GB" sz="1200" b="1" dirty="0" err="1">
                <a:solidFill>
                  <a:srgbClr val="1F3864"/>
                </a:solidFill>
                <a:latin typeface="Century Gothic"/>
                <a:ea typeface="Century Gothic"/>
                <a:cs typeface="Century Gothic"/>
                <a:sym typeface="Century Gothic"/>
              </a:rPr>
              <a:t>Cómo</a:t>
            </a:r>
            <a:r>
              <a:rPr lang="en-GB" sz="1200" dirty="0">
                <a:solidFill>
                  <a:srgbClr val="1F3864"/>
                </a:solidFill>
                <a:latin typeface="Century Gothic"/>
                <a:ea typeface="Century Gothic"/>
                <a:cs typeface="Century Gothic"/>
                <a:sym typeface="Century Gothic"/>
              </a:rPr>
              <a:t>? during the task, click on the instruction before listening (or at any time during the task) to make it disappear.</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example with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1-5.</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listen. Pupils write the missing question word in Spanish and the answer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Listen twice, as necessary.</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a 2</a:t>
            </a:r>
            <a:r>
              <a:rPr lang="en-GB" baseline="30000" dirty="0"/>
              <a:t>nd</a:t>
            </a:r>
            <a:r>
              <a:rPr lang="en-GB" dirty="0"/>
              <a:t> set of audio buttons to re-listen to the full questions and answers.</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Transcript</a:t>
            </a:r>
            <a:endParaRPr lang="en-GB" dirty="0"/>
          </a:p>
          <a:p>
            <a:pPr marL="0"/>
            <a:r>
              <a:rPr lang="es-ES_tradnl" sz="1200" b="0" i="0" u="none" strike="noStrike" cap="none" dirty="0">
                <a:solidFill>
                  <a:schemeClr val="dk1"/>
                </a:solidFill>
                <a:effectLst/>
                <a:latin typeface="Calibri"/>
                <a:ea typeface="Calibri"/>
                <a:cs typeface="Calibri"/>
                <a:sym typeface="Calibri"/>
              </a:rPr>
              <a:t>E ¿[Cómo] eres?  | Soy creativa.</a:t>
            </a:r>
            <a:endParaRPr lang="en-GB" sz="1200" b="0" i="0" u="none" strike="noStrike" cap="none" dirty="0">
              <a:solidFill>
                <a:schemeClr val="dk1"/>
              </a:solidFill>
              <a:effectLst/>
              <a:latin typeface="Calibri"/>
              <a:ea typeface="Calibri"/>
              <a:cs typeface="Calibri"/>
              <a:sym typeface="Calibri"/>
            </a:endParaRPr>
          </a:p>
          <a:p>
            <a:pPr marL="0"/>
            <a:r>
              <a:rPr lang="es-ES_tradnl" sz="1200" b="0" i="0" u="none" strike="noStrike" cap="none" dirty="0">
                <a:solidFill>
                  <a:schemeClr val="dk1"/>
                </a:solidFill>
                <a:effectLst/>
                <a:latin typeface="Calibri"/>
                <a:ea typeface="Calibri"/>
                <a:cs typeface="Calibri"/>
                <a:sym typeface="Calibri"/>
              </a:rPr>
              <a:t>1. ¿[Cómo] eres? | Soy activo.</a:t>
            </a:r>
            <a:endParaRPr lang="en-GB" sz="1200" b="0" i="0" u="none" strike="noStrike" cap="none" dirty="0">
              <a:solidFill>
                <a:schemeClr val="dk1"/>
              </a:solidFill>
              <a:effectLst/>
              <a:latin typeface="Calibri"/>
              <a:ea typeface="Calibri"/>
              <a:cs typeface="Calibri"/>
              <a:sym typeface="Calibri"/>
            </a:endParaRPr>
          </a:p>
          <a:p>
            <a:pPr marL="0"/>
            <a:r>
              <a:rPr lang="es-ES_tradnl" sz="1200" b="0" i="0" u="none" strike="noStrike" cap="none" dirty="0">
                <a:solidFill>
                  <a:schemeClr val="dk1"/>
                </a:solidFill>
                <a:effectLst/>
                <a:latin typeface="Calibri"/>
                <a:ea typeface="Calibri"/>
                <a:cs typeface="Calibri"/>
                <a:sym typeface="Calibri"/>
              </a:rPr>
              <a:t>2. ¿[Quién] eres? | Soy Úrsula.</a:t>
            </a:r>
            <a:endParaRPr lang="en-GB" sz="1200" b="0" i="0" u="none" strike="noStrike" cap="none" dirty="0">
              <a:solidFill>
                <a:schemeClr val="dk1"/>
              </a:solidFill>
              <a:effectLst/>
              <a:latin typeface="Calibri"/>
              <a:ea typeface="Calibri"/>
              <a:cs typeface="Calibri"/>
              <a:sym typeface="Calibri"/>
            </a:endParaRPr>
          </a:p>
          <a:p>
            <a:pPr marL="0"/>
            <a:r>
              <a:rPr lang="es-ES_tradnl" sz="1200" b="0" i="0" u="none" strike="noStrike" cap="none" dirty="0">
                <a:solidFill>
                  <a:schemeClr val="dk1"/>
                </a:solidFill>
                <a:effectLst/>
                <a:latin typeface="Calibri"/>
                <a:ea typeface="Calibri"/>
                <a:cs typeface="Calibri"/>
                <a:sym typeface="Calibri"/>
              </a:rPr>
              <a:t>3. ¿[Quién] eres? | Soy Rubén.</a:t>
            </a:r>
            <a:endParaRPr lang="en-GB" sz="1200" b="0" i="0" u="none" strike="noStrike" cap="none" dirty="0">
              <a:solidFill>
                <a:schemeClr val="dk1"/>
              </a:solidFill>
              <a:effectLst/>
              <a:latin typeface="Calibri"/>
              <a:ea typeface="Calibri"/>
              <a:cs typeface="Calibri"/>
              <a:sym typeface="Calibri"/>
            </a:endParaRPr>
          </a:p>
          <a:p>
            <a:pPr marL="0"/>
            <a:r>
              <a:rPr lang="es-ES_tradnl" sz="1200" b="0" i="0" u="none" strike="noStrike" cap="none" dirty="0">
                <a:solidFill>
                  <a:schemeClr val="dk1"/>
                </a:solidFill>
                <a:effectLst/>
                <a:latin typeface="Calibri"/>
                <a:ea typeface="Calibri"/>
                <a:cs typeface="Calibri"/>
                <a:sym typeface="Calibri"/>
              </a:rPr>
              <a:t>4. ¿[Cómo] eres? | Soy muy tranquilo.</a:t>
            </a:r>
            <a:endParaRPr lang="en-GB" sz="1200" b="0" i="0" u="none" strike="noStrike" cap="none" dirty="0">
              <a:solidFill>
                <a:schemeClr val="dk1"/>
              </a:solidFill>
              <a:effectLst/>
              <a:latin typeface="Calibri"/>
              <a:ea typeface="Calibri"/>
              <a:cs typeface="Calibri"/>
              <a:sym typeface="Calibri"/>
            </a:endParaRPr>
          </a:p>
          <a:p>
            <a:pPr marL="0"/>
            <a:r>
              <a:rPr lang="es-ES_tradnl" sz="1200" b="0" i="0" u="none" strike="noStrike" cap="none" dirty="0">
                <a:solidFill>
                  <a:schemeClr val="dk1"/>
                </a:solidFill>
                <a:effectLst/>
                <a:latin typeface="Calibri"/>
                <a:ea typeface="Calibri"/>
                <a:cs typeface="Calibri"/>
                <a:sym typeface="Calibri"/>
              </a:rPr>
              <a:t>5. ¿[Quién] eres? </a:t>
            </a:r>
            <a:r>
              <a:rPr lang="en-GB" sz="1200" b="0" i="0" u="none" strike="noStrike" cap="none" dirty="0">
                <a:solidFill>
                  <a:schemeClr val="dk1"/>
                </a:solidFill>
                <a:effectLst/>
                <a:latin typeface="Calibri"/>
                <a:ea typeface="Calibri"/>
                <a:cs typeface="Calibri"/>
                <a:sym typeface="Calibri"/>
              </a:rPr>
              <a:t>| Soy Camila.</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81713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OPTIONAL (TIME PERMITTING)</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Y3/4.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(see final slide)</a:t>
            </a:r>
            <a:br>
              <a:rPr lang="en-GB" b="0" dirty="0"/>
            </a:br>
            <a:r>
              <a:rPr lang="en-GB" b="0" dirty="0"/>
              <a:t>2.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 As this is the first lesson in Y5/6, </a:t>
            </a:r>
            <a:r>
              <a:rPr lang="en-GB" dirty="0"/>
              <a:t>words in green / blue are from Y3/4 SOW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18</a:t>
            </a:fld>
            <a:endParaRPr lang="en-US"/>
          </a:p>
        </p:txBody>
      </p:sp>
    </p:spTree>
    <p:extLst>
      <p:ext uri="{BB962C8B-B14F-4D97-AF65-F5344CB8AC3E}">
        <p14:creationId xmlns:p14="http://schemas.microsoft.com/office/powerpoint/2010/main" val="674215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OPTIONAL (TIME PERMITTING)</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Y3/4.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(see final slide)</a:t>
            </a:r>
            <a:br>
              <a:rPr lang="en-GB" b="0" dirty="0"/>
            </a:br>
            <a:r>
              <a:rPr lang="en-GB" b="0" dirty="0"/>
              <a:t>2.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 As this is the first lesson in Y5/6, </a:t>
            </a:r>
            <a:r>
              <a:rPr lang="en-GB" dirty="0"/>
              <a:t>words in green / blue are from Y3/4 SOW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20</a:t>
            </a:fld>
            <a:endParaRPr lang="en-US"/>
          </a:p>
        </p:txBody>
      </p:sp>
    </p:spTree>
    <p:extLst>
      <p:ext uri="{BB962C8B-B14F-4D97-AF65-F5344CB8AC3E}">
        <p14:creationId xmlns:p14="http://schemas.microsoft.com/office/powerpoint/2010/main" val="905526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[a]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Introduce and elicit the pronunciation of the </a:t>
            </a:r>
            <a:r>
              <a:rPr lang="en-GB" b="1" dirty="0"/>
              <a:t>individual SSC [a] </a:t>
            </a:r>
            <a:r>
              <a:rPr lang="en-GB" dirty="0"/>
              <a:t>and then the </a:t>
            </a:r>
            <a:r>
              <a:rPr lang="en-GB" b="1" dirty="0"/>
              <a:t>source</a:t>
            </a:r>
            <a:r>
              <a:rPr lang="en-GB" dirty="0"/>
              <a:t> word </a:t>
            </a:r>
            <a:r>
              <a:rPr lang="en-GB" b="1" dirty="0"/>
              <a:t>‘casa’</a:t>
            </a:r>
            <a:r>
              <a:rPr lang="en-GB" dirty="0"/>
              <a:t> (with gesture, if using).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in pairs.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This is a brief introduction to the SSC for this week.  Pupils will practise this and other SSC in the follow ups this week.</a:t>
            </a:r>
            <a:br>
              <a:rPr lang="en-GB" dirty="0"/>
            </a:br>
            <a:br>
              <a:rPr lang="en-GB" dirty="0"/>
            </a:br>
            <a:r>
              <a:rPr lang="en-GB" b="1" dirty="0"/>
              <a:t>Gesture: </a:t>
            </a:r>
            <a:r>
              <a:rPr lang="en-GB" b="0" dirty="0"/>
              <a:t>form a triangular ‘roof’ above your head, touching your fingertips together.</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09434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[o]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Introduce and elicit the pronunciation of the </a:t>
            </a:r>
            <a:r>
              <a:rPr lang="en-GB" b="1" dirty="0"/>
              <a:t>individual SSC [o] </a:t>
            </a:r>
            <a:r>
              <a:rPr lang="en-GB" dirty="0"/>
              <a:t>and then the </a:t>
            </a:r>
            <a:r>
              <a:rPr lang="en-GB" b="1" dirty="0"/>
              <a:t>source</a:t>
            </a:r>
            <a:r>
              <a:rPr lang="en-GB" dirty="0"/>
              <a:t> word </a:t>
            </a:r>
            <a:r>
              <a:rPr lang="en-GB" b="1" dirty="0"/>
              <a:t>‘dos’</a:t>
            </a:r>
            <a:r>
              <a:rPr lang="en-GB" dirty="0"/>
              <a:t> (with gesture, if using).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in pairs.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This is a brief introduction to the SSC for this week.  Pupils will practise this and other SSC in the follow ups this week.</a:t>
            </a:r>
            <a:br>
              <a:rPr lang="en-GB" dirty="0"/>
            </a:br>
            <a:br>
              <a:rPr lang="en-GB" dirty="0"/>
            </a:br>
            <a:r>
              <a:rPr lang="en-GB" b="1" dirty="0"/>
              <a:t>Gesture:</a:t>
            </a:r>
            <a:r>
              <a:rPr lang="en-GB" b="0" baseline="0" dirty="0"/>
              <a:t> two fingers (alternatively, thumb and index finger are the typical way for counting two in Spain)</a:t>
            </a:r>
            <a:endParaRPr lang="en-GB" b="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80707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[u]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Introduce and elicit the pronunciation of the </a:t>
            </a:r>
            <a:r>
              <a:rPr lang="en-GB" b="1" dirty="0"/>
              <a:t>individual SSC [u] </a:t>
            </a:r>
            <a:r>
              <a:rPr lang="en-GB" dirty="0"/>
              <a:t>and then the </a:t>
            </a:r>
            <a:r>
              <a:rPr lang="en-GB" b="1" dirty="0"/>
              <a:t>source</a:t>
            </a:r>
            <a:r>
              <a:rPr lang="en-GB" dirty="0"/>
              <a:t> word </a:t>
            </a:r>
            <a:r>
              <a:rPr lang="en-GB" b="1" dirty="0"/>
              <a:t>‘</a:t>
            </a:r>
            <a:r>
              <a:rPr lang="en-GB" b="1" dirty="0" err="1"/>
              <a:t>universo</a:t>
            </a:r>
            <a:r>
              <a:rPr lang="en-GB" b="1" dirty="0"/>
              <a:t>’</a:t>
            </a:r>
            <a:r>
              <a:rPr lang="en-GB" dirty="0"/>
              <a:t> (with gesture, if using).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in pairs.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dirty="0"/>
              <a:t>: This is a brief introduction to the SSC for this week.  Pupils will practise this and other SSC in the follow ups this week.</a:t>
            </a:r>
            <a:br>
              <a:rPr lang="en-GB" dirty="0"/>
            </a:br>
            <a:br>
              <a:rPr lang="en-GB" dirty="0"/>
            </a:br>
            <a:r>
              <a:rPr lang="en-GB" b="1" dirty="0"/>
              <a:t>Gesture: </a:t>
            </a:r>
            <a:r>
              <a:rPr lang="en-GB" b="0" dirty="0"/>
              <a:t>hands start together above head and trace a large oval shape, hands meeting again at the bottom to complete it.</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93601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rtl="0"/>
            <a:r>
              <a:rPr lang="en-GB" sz="1200" b="1" i="0" u="none" strike="noStrike" cap="none" dirty="0">
                <a:solidFill>
                  <a:schemeClr val="dk1"/>
                </a:solidFill>
                <a:effectLst/>
                <a:latin typeface="Calibri"/>
                <a:ea typeface="Calibri"/>
                <a:cs typeface="Calibri"/>
                <a:sym typeface="Calibri"/>
              </a:rPr>
              <a:t>Timing: </a:t>
            </a:r>
            <a:r>
              <a:rPr lang="en-GB" sz="1200" b="0" i="0" u="none" strike="noStrike" cap="none" dirty="0">
                <a:solidFill>
                  <a:schemeClr val="dk1"/>
                </a:solidFill>
                <a:effectLst/>
                <a:latin typeface="Calibri"/>
                <a:ea typeface="Calibri"/>
                <a:cs typeface="Calibri"/>
                <a:sym typeface="Calibri"/>
              </a:rPr>
              <a:t>2 minutes</a:t>
            </a:r>
          </a:p>
          <a:p>
            <a:pPr marL="0" rtl="0"/>
            <a:endParaRPr lang="en-GB" sz="1200" b="0" i="0" u="none" strike="noStrike" cap="none" dirty="0">
              <a:solidFill>
                <a:schemeClr val="dk1"/>
              </a:solidFill>
              <a:effectLst/>
              <a:latin typeface="Calibri"/>
              <a:ea typeface="Calibri"/>
              <a:cs typeface="Calibri"/>
              <a:sym typeface="Calibri"/>
            </a:endParaRPr>
          </a:p>
          <a:p>
            <a:pPr marL="0" rtl="0"/>
            <a:r>
              <a:rPr lang="en-GB" sz="1200" b="1" i="0" u="none" strike="noStrike" cap="none" dirty="0">
                <a:solidFill>
                  <a:schemeClr val="dk1"/>
                </a:solidFill>
                <a:effectLst/>
                <a:latin typeface="Calibri"/>
                <a:ea typeface="Calibri"/>
                <a:cs typeface="Calibri"/>
                <a:sym typeface="Calibri"/>
              </a:rPr>
              <a:t>Aim: </a:t>
            </a:r>
            <a:r>
              <a:rPr lang="en-GB" sz="1200" b="0" i="0" u="none" strike="noStrike" cap="none" dirty="0">
                <a:solidFill>
                  <a:schemeClr val="dk1"/>
                </a:solidFill>
                <a:effectLst/>
                <a:latin typeface="Calibri"/>
                <a:ea typeface="Calibri"/>
                <a:cs typeface="Calibri"/>
                <a:sym typeface="Calibri"/>
              </a:rPr>
              <a:t>to practise SSC </a:t>
            </a:r>
            <a:r>
              <a:rPr lang="en-GB" sz="1200" b="1" i="0" u="none" strike="noStrike" cap="none" dirty="0">
                <a:solidFill>
                  <a:schemeClr val="dk1"/>
                </a:solidFill>
                <a:effectLst/>
                <a:latin typeface="Calibri"/>
                <a:ea typeface="Calibri"/>
                <a:cs typeface="Calibri"/>
                <a:sym typeface="Calibri"/>
              </a:rPr>
              <a:t>[a] [o] [u]</a:t>
            </a:r>
            <a:endParaRPr lang="en-GB" b="0" dirty="0">
              <a:effectLst/>
            </a:endParaRPr>
          </a:p>
          <a:p>
            <a:pPr marL="0" rtl="0"/>
            <a:br>
              <a:rPr lang="en-GB" b="0" dirty="0">
                <a:effectLst/>
              </a:rPr>
            </a:br>
            <a:r>
              <a:rPr lang="en-GB" sz="1200" b="1" i="0" u="none" strike="noStrike" cap="none" dirty="0">
                <a:solidFill>
                  <a:schemeClr val="dk1"/>
                </a:solidFill>
                <a:effectLst/>
                <a:latin typeface="Calibri"/>
                <a:ea typeface="Calibri"/>
                <a:cs typeface="Calibri"/>
                <a:sym typeface="Calibri"/>
              </a:rPr>
              <a:t>Procedure:</a:t>
            </a:r>
            <a:endParaRPr lang="en-GB" b="0" dirty="0">
              <a:effectLst/>
            </a:endParaRPr>
          </a:p>
          <a:p>
            <a:pPr marL="0" rtl="0" fontAlgn="base">
              <a:buAutoNum type="arabicPeriod"/>
            </a:pPr>
            <a:r>
              <a:rPr lang="en-GB" sz="1200" b="0" i="0" u="none" strike="noStrike" cap="none" dirty="0">
                <a:solidFill>
                  <a:schemeClr val="dk1"/>
                </a:solidFill>
                <a:effectLst/>
                <a:latin typeface="Calibri"/>
                <a:ea typeface="Calibri"/>
                <a:cs typeface="Calibri"/>
                <a:sym typeface="Calibri"/>
              </a:rPr>
              <a:t>Click to bring up SSC and elicit pronunciation and source word from pupils. </a:t>
            </a:r>
          </a:p>
          <a:p>
            <a:pPr marL="0" rtl="0" fontAlgn="base">
              <a:buAutoNum type="arabicPeriod"/>
            </a:pPr>
            <a:r>
              <a:rPr lang="en-GB" sz="1200" b="0" i="0" u="none" strike="noStrike" cap="none" dirty="0">
                <a:solidFill>
                  <a:schemeClr val="dk1"/>
                </a:solidFill>
                <a:effectLst/>
                <a:latin typeface="Calibri"/>
                <a:ea typeface="Calibri"/>
                <a:cs typeface="Calibri"/>
                <a:sym typeface="Calibri"/>
              </a:rPr>
              <a:t>Click one more time to bring up source word.</a:t>
            </a:r>
          </a:p>
          <a:p>
            <a:pPr marL="0" rtl="0" fontAlgn="base">
              <a:buAutoNum type="arabicPeriod"/>
            </a:pPr>
            <a:r>
              <a:rPr lang="en-GB" sz="1200" b="0" i="0" u="none" strike="noStrike" cap="none" dirty="0">
                <a:solidFill>
                  <a:schemeClr val="dk1"/>
                </a:solidFill>
                <a:effectLst/>
                <a:latin typeface="Calibri"/>
                <a:ea typeface="Calibri"/>
                <a:cs typeface="Calibri"/>
                <a:sym typeface="Calibri"/>
              </a:rPr>
              <a:t>Repeat with [a] + [u].</a:t>
            </a:r>
          </a:p>
          <a:p>
            <a:pPr marL="0" rtl="0"/>
            <a:br>
              <a:rPr lang="en-GB" b="0" dirty="0">
                <a:effectLst/>
              </a:rPr>
            </a:br>
            <a:r>
              <a:rPr lang="en-GB" sz="1200" b="0" i="0" u="none" strike="noStrike" cap="none" dirty="0">
                <a:solidFill>
                  <a:schemeClr val="dk1"/>
                </a:solidFill>
                <a:effectLst/>
                <a:latin typeface="Calibri"/>
                <a:ea typeface="Calibri"/>
                <a:cs typeface="Calibri"/>
                <a:sym typeface="Calibri"/>
              </a:rPr>
              <a:t>For further practice, pupils work in pairs. One pupil uses a gesture, the partner elicits the source word. </a:t>
            </a:r>
            <a:endParaRPr lang="en-GB" b="0" dirty="0">
              <a:effectLst/>
            </a:endParaRPr>
          </a:p>
          <a:p>
            <a:br>
              <a:rPr lang="en-GB" b="0" dirty="0">
                <a:effectLst/>
              </a:rPr>
            </a:br>
            <a:br>
              <a:rPr lang="en-GB" b="0" dirty="0">
                <a:effectLst/>
              </a:rPr>
            </a:br>
            <a:br>
              <a:rPr lang="en-GB" b="0" dirty="0">
                <a:effectLst/>
              </a:rPr>
            </a:br>
            <a:br>
              <a:rPr lang="en-GB" b="0" dirty="0">
                <a:effectLst/>
              </a:rPr>
            </a:b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reintroduce buenos días / </a:t>
            </a:r>
            <a:r>
              <a:rPr lang="en-GB" b="0" dirty="0" err="1"/>
              <a:t>buenas</a:t>
            </a:r>
            <a:r>
              <a:rPr lang="en-GB" b="0" dirty="0"/>
              <a:t> </a:t>
            </a:r>
            <a:r>
              <a:rPr lang="en-GB" b="0" dirty="0" err="1"/>
              <a:t>tardes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Spanish phrase for ‘Good morning’ from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Bring up answers. Audio is attached word by word to the animations. (Click on the teacher to hear the whole phrase again).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Whole class repeats.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Repeat the steps with the next slide.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err="1"/>
              <a:t>decir</a:t>
            </a:r>
            <a:r>
              <a:rPr lang="en-GB" sz="1800" b="0" dirty="0"/>
              <a:t> [31]</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3862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Slide 2/2</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Procedure: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1. Elicit Spanish phrase for ‘Good afternoon’ from pupils.</a:t>
            </a:r>
          </a:p>
          <a:p>
            <a:pPr marL="0" marR="0" lvl="0" indent="0" algn="l" rtl="0">
              <a:lnSpc>
                <a:spcPct val="100000"/>
              </a:lnSpc>
              <a:spcBef>
                <a:spcPts val="0"/>
              </a:spcBef>
              <a:spcAft>
                <a:spcPts val="0"/>
              </a:spcAft>
              <a:buClr>
                <a:schemeClr val="dk1"/>
              </a:buClr>
              <a:buSzPts val="1200"/>
              <a:buFont typeface="Calibri"/>
              <a:buNone/>
            </a:pPr>
            <a:r>
              <a:rPr lang="en-GB" dirty="0"/>
              <a:t>2. Bring up answers. Audio is attached word by word to the animations. (Click on the teacher to hear the whole phrase again).</a:t>
            </a:r>
          </a:p>
          <a:p>
            <a:pPr marL="0" marR="0" lvl="0" indent="0" algn="l" rtl="0">
              <a:lnSpc>
                <a:spcPct val="100000"/>
              </a:lnSpc>
              <a:spcBef>
                <a:spcPts val="0"/>
              </a:spcBef>
              <a:spcAft>
                <a:spcPts val="0"/>
              </a:spcAft>
              <a:buClr>
                <a:schemeClr val="dk1"/>
              </a:buClr>
              <a:buSzPts val="1200"/>
              <a:buFont typeface="Calibri"/>
              <a:buNone/>
            </a:pPr>
            <a:r>
              <a:rPr lang="en-GB" dirty="0"/>
              <a:t>3. Whole class repeats.</a:t>
            </a:r>
          </a:p>
          <a:p>
            <a:pPr marL="0" marR="0" lvl="0" indent="0" algn="l" rtl="0">
              <a:lnSpc>
                <a:spcPct val="100000"/>
              </a:lnSpc>
              <a:spcBef>
                <a:spcPts val="0"/>
              </a:spcBef>
              <a:spcAft>
                <a:spcPts val="0"/>
              </a:spcAft>
              <a:buClr>
                <a:schemeClr val="dk1"/>
              </a:buClr>
              <a:buSzPts val="1200"/>
              <a:buFont typeface="Calibri"/>
              <a:buNone/>
            </a:pPr>
            <a:r>
              <a:rPr lang="en-GB" dirty="0"/>
              <a:t>4. Repeat the steps with the next slide.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err="1"/>
              <a:t>decir</a:t>
            </a:r>
            <a:r>
              <a:rPr lang="en-GB" sz="1800" b="0" dirty="0"/>
              <a:t> [31]</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9374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question word ¿</a:t>
            </a:r>
            <a:r>
              <a:rPr lang="en-GB" b="0" dirty="0" err="1"/>
              <a:t>cómo</a:t>
            </a:r>
            <a:r>
              <a:rPr lang="en-GB" b="0"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listen and repeat the key question word (include gesture if possible).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Display the word and get them to repeat one more time.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Reveal the sentence – ‘</a:t>
            </a:r>
            <a:r>
              <a:rPr lang="en-GB" dirty="0" err="1"/>
              <a:t>estás</a:t>
            </a:r>
            <a:r>
              <a:rPr lang="en-GB" dirty="0"/>
              <a:t>’ and ‘hoy’ are revisited in this lesson (they are taught both in ‘</a:t>
            </a:r>
            <a:r>
              <a:rPr lang="en-GB" dirty="0" err="1"/>
              <a:t>amarillo</a:t>
            </a:r>
            <a:r>
              <a:rPr lang="en-GB" dirty="0"/>
              <a:t>’ and ‘rojo’). </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8401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to be (</a:t>
            </a:r>
            <a:r>
              <a:rPr lang="en-GB" b="0" dirty="0" err="1"/>
              <a:t>estar</a:t>
            </a:r>
            <a:r>
              <a:rPr lang="en-GB" b="0" dirty="0"/>
              <a:t>) for mood / temporary state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a:t>
            </a:r>
            <a:r>
              <a:rPr lang="en-GB" dirty="0" err="1"/>
              <a:t>estar</a:t>
            </a:r>
            <a:r>
              <a:rPr lang="en-GB" dirty="0"/>
              <a:t>”, “estoy” and “está”. Make sure pupils are clear about the I / you pictures as these will come up in consecutive lessons.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Pupils were taught these words in Y3/4.</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6.wav"/><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18.wav"/><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audio" Target="../media/audio17.wav"/><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11.png"/><Relationship Id="rId3" Type="http://schemas.openxmlformats.org/officeDocument/2006/relationships/audio" Target="../media/audio19.wav"/><Relationship Id="rId7" Type="http://schemas.openxmlformats.org/officeDocument/2006/relationships/audio" Target="../media/audio23.wav"/><Relationship Id="rId12" Type="http://schemas.microsoft.com/office/2007/relationships/hdphoto" Target="../media/hdphoto1.wdp"/><Relationship Id="rId17" Type="http://schemas.openxmlformats.org/officeDocument/2006/relationships/image" Target="../media/image23.png"/><Relationship Id="rId2" Type="http://schemas.openxmlformats.org/officeDocument/2006/relationships/notesSlide" Target="../notesSlides/notesSlide10.xml"/><Relationship Id="rId16"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audio" Target="../media/audio22.wav"/><Relationship Id="rId11" Type="http://schemas.openxmlformats.org/officeDocument/2006/relationships/image" Target="../media/image21.png"/><Relationship Id="rId5" Type="http://schemas.openxmlformats.org/officeDocument/2006/relationships/audio" Target="../media/audio21.wav"/><Relationship Id="rId15" Type="http://schemas.openxmlformats.org/officeDocument/2006/relationships/image" Target="../media/image22.png"/><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7.wav"/><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12.svg"/><Relationship Id="rId5" Type="http://schemas.openxmlformats.org/officeDocument/2006/relationships/audio" Target="../media/audio29.wav"/><Relationship Id="rId10" Type="http://schemas.openxmlformats.org/officeDocument/2006/relationships/image" Target="../media/image11.png"/><Relationship Id="rId4" Type="http://schemas.openxmlformats.org/officeDocument/2006/relationships/audio" Target="../media/audio28.wav"/><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13" Type="http://schemas.openxmlformats.org/officeDocument/2006/relationships/audio" Target="../media/audio34.wav"/><Relationship Id="rId18" Type="http://schemas.openxmlformats.org/officeDocument/2006/relationships/image" Target="../media/image28.gif"/><Relationship Id="rId26" Type="http://schemas.openxmlformats.org/officeDocument/2006/relationships/image" Target="../media/image32.gif"/><Relationship Id="rId39" Type="http://schemas.openxmlformats.org/officeDocument/2006/relationships/audio" Target="../media/audio48.wav"/><Relationship Id="rId21" Type="http://schemas.openxmlformats.org/officeDocument/2006/relationships/audio" Target="../media/audio38.wav"/><Relationship Id="rId34" Type="http://schemas.openxmlformats.org/officeDocument/2006/relationships/image" Target="../media/image36.gif"/><Relationship Id="rId7" Type="http://schemas.openxmlformats.org/officeDocument/2006/relationships/audio" Target="../media/audio30.wav"/><Relationship Id="rId12" Type="http://schemas.openxmlformats.org/officeDocument/2006/relationships/image" Target="../media/image25.gif"/><Relationship Id="rId17" Type="http://schemas.openxmlformats.org/officeDocument/2006/relationships/audio" Target="../media/audio36.wav"/><Relationship Id="rId25" Type="http://schemas.openxmlformats.org/officeDocument/2006/relationships/audio" Target="../media/audio40.wav"/><Relationship Id="rId33" Type="http://schemas.openxmlformats.org/officeDocument/2006/relationships/audio" Target="../media/audio44.wav"/><Relationship Id="rId38" Type="http://schemas.openxmlformats.org/officeDocument/2006/relationships/audio" Target="../media/audio47.wav"/><Relationship Id="rId2" Type="http://schemas.openxmlformats.org/officeDocument/2006/relationships/notesSlide" Target="../notesSlides/notesSlide12.xml"/><Relationship Id="rId16" Type="http://schemas.openxmlformats.org/officeDocument/2006/relationships/image" Target="../media/image27.gif"/><Relationship Id="rId20" Type="http://schemas.openxmlformats.org/officeDocument/2006/relationships/image" Target="../media/image29.gif"/><Relationship Id="rId29" Type="http://schemas.openxmlformats.org/officeDocument/2006/relationships/audio" Target="../media/audio42.wav"/><Relationship Id="rId1" Type="http://schemas.openxmlformats.org/officeDocument/2006/relationships/slideLayout" Target="../slideLayouts/slideLayout5.xml"/><Relationship Id="rId6" Type="http://schemas.openxmlformats.org/officeDocument/2006/relationships/audio" Target="../media/audio15.wav"/><Relationship Id="rId11" Type="http://schemas.openxmlformats.org/officeDocument/2006/relationships/audio" Target="../media/audio33.wav"/><Relationship Id="rId24" Type="http://schemas.openxmlformats.org/officeDocument/2006/relationships/image" Target="../media/image31.gif"/><Relationship Id="rId32" Type="http://schemas.openxmlformats.org/officeDocument/2006/relationships/image" Target="../media/image35.gif"/><Relationship Id="rId37" Type="http://schemas.openxmlformats.org/officeDocument/2006/relationships/audio" Target="../media/audio46.wav"/><Relationship Id="rId5" Type="http://schemas.openxmlformats.org/officeDocument/2006/relationships/image" Target="../media/image12.svg"/><Relationship Id="rId15" Type="http://schemas.openxmlformats.org/officeDocument/2006/relationships/audio" Target="../media/audio35.wav"/><Relationship Id="rId23" Type="http://schemas.openxmlformats.org/officeDocument/2006/relationships/audio" Target="../media/audio39.wav"/><Relationship Id="rId28" Type="http://schemas.openxmlformats.org/officeDocument/2006/relationships/image" Target="../media/image33.gif"/><Relationship Id="rId36" Type="http://schemas.openxmlformats.org/officeDocument/2006/relationships/image" Target="../media/image37.gif"/><Relationship Id="rId10" Type="http://schemas.openxmlformats.org/officeDocument/2006/relationships/image" Target="../media/image24.gif"/><Relationship Id="rId19" Type="http://schemas.openxmlformats.org/officeDocument/2006/relationships/audio" Target="../media/audio37.wav"/><Relationship Id="rId31" Type="http://schemas.openxmlformats.org/officeDocument/2006/relationships/audio" Target="../media/audio43.wav"/><Relationship Id="rId4" Type="http://schemas.openxmlformats.org/officeDocument/2006/relationships/image" Target="../media/image11.png"/><Relationship Id="rId9" Type="http://schemas.openxmlformats.org/officeDocument/2006/relationships/audio" Target="../media/audio32.wav"/><Relationship Id="rId14" Type="http://schemas.openxmlformats.org/officeDocument/2006/relationships/image" Target="../media/image26.gif"/><Relationship Id="rId22" Type="http://schemas.openxmlformats.org/officeDocument/2006/relationships/image" Target="../media/image30.gif"/><Relationship Id="rId27" Type="http://schemas.openxmlformats.org/officeDocument/2006/relationships/audio" Target="../media/audio41.wav"/><Relationship Id="rId30" Type="http://schemas.openxmlformats.org/officeDocument/2006/relationships/image" Target="../media/image34.gif"/><Relationship Id="rId35" Type="http://schemas.openxmlformats.org/officeDocument/2006/relationships/audio" Target="../media/audio45.wav"/><Relationship Id="rId8" Type="http://schemas.openxmlformats.org/officeDocument/2006/relationships/audio" Target="../media/audio31.wav"/><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49.wav"/><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51.wav"/><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audio" Target="../media/audio50.wav"/><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audio" Target="../media/audio52.wav"/><Relationship Id="rId7" Type="http://schemas.openxmlformats.org/officeDocument/2006/relationships/image" Target="../media/image38.gi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audio" Target="../media/audio53.wav"/></Relationships>
</file>

<file path=ppt/slides/_rels/slide16.xml.rels><?xml version="1.0" encoding="UTF-8" standalone="yes"?>
<Relationships xmlns="http://schemas.openxmlformats.org/package/2006/relationships"><Relationship Id="rId3" Type="http://schemas.openxmlformats.org/officeDocument/2006/relationships/audio" Target="../media/audio14.wav"/><Relationship Id="rId7"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audio" Target="../media/audio54.wav"/></Relationships>
</file>

<file path=ppt/slides/_rels/slide17.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3.wav"/><Relationship Id="rId18" Type="http://schemas.openxmlformats.org/officeDocument/2006/relationships/image" Target="../media/image11.png"/><Relationship Id="rId3" Type="http://schemas.openxmlformats.org/officeDocument/2006/relationships/audio" Target="../media/audio55.wav"/><Relationship Id="rId21" Type="http://schemas.openxmlformats.org/officeDocument/2006/relationships/image" Target="../media/image40.png"/><Relationship Id="rId7" Type="http://schemas.openxmlformats.org/officeDocument/2006/relationships/audio" Target="../media/audio59.wav"/><Relationship Id="rId12" Type="http://schemas.openxmlformats.org/officeDocument/2006/relationships/audio" Target="../media/audio62.wav"/><Relationship Id="rId17" Type="http://schemas.openxmlformats.org/officeDocument/2006/relationships/audio" Target="../media/audio67.wav"/><Relationship Id="rId2" Type="http://schemas.openxmlformats.org/officeDocument/2006/relationships/notesSlide" Target="../notesSlides/notesSlide16.xml"/><Relationship Id="rId16" Type="http://schemas.openxmlformats.org/officeDocument/2006/relationships/audio" Target="../media/audio66.wav"/><Relationship Id="rId20" Type="http://schemas.openxmlformats.org/officeDocument/2006/relationships/audio" Target="../media/audio68.wav"/><Relationship Id="rId1" Type="http://schemas.openxmlformats.org/officeDocument/2006/relationships/slideLayout" Target="../slideLayouts/slideLayout5.xml"/><Relationship Id="rId6" Type="http://schemas.openxmlformats.org/officeDocument/2006/relationships/audio" Target="../media/audio58.wav"/><Relationship Id="rId11" Type="http://schemas.openxmlformats.org/officeDocument/2006/relationships/image" Target="../media/image10.png"/><Relationship Id="rId5" Type="http://schemas.openxmlformats.org/officeDocument/2006/relationships/audio" Target="../media/audio57.wav"/><Relationship Id="rId15" Type="http://schemas.openxmlformats.org/officeDocument/2006/relationships/audio" Target="../media/audio65.wav"/><Relationship Id="rId10" Type="http://schemas.openxmlformats.org/officeDocument/2006/relationships/image" Target="../media/image39.png"/><Relationship Id="rId19" Type="http://schemas.openxmlformats.org/officeDocument/2006/relationships/image" Target="../media/image12.svg"/><Relationship Id="rId4" Type="http://schemas.openxmlformats.org/officeDocument/2006/relationships/audio" Target="../media/audio56.wav"/><Relationship Id="rId9" Type="http://schemas.openxmlformats.org/officeDocument/2006/relationships/audio" Target="../media/audio61.wav"/><Relationship Id="rId14" Type="http://schemas.openxmlformats.org/officeDocument/2006/relationships/audio" Target="../media/audio64.wav"/><Relationship Id="rId22"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1.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audio" Target="../media/audio69.wav"/><Relationship Id="rId4" Type="http://schemas.openxmlformats.org/officeDocument/2006/relationships/image" Target="../media/image42.png"/><Relationship Id="rId9"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1.pn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audio" Target="../media/audio6.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audio" Target="../media/audio4.wav"/><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7.wav"/><Relationship Id="rId7" Type="http://schemas.openxmlformats.org/officeDocument/2006/relationships/audio" Target="../media/audio9.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audio" Target="../media/audio10.wav"/><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audio" Target="../media/audio8.wav"/><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1.wav"/><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13.wav"/><Relationship Id="rId11" Type="http://schemas.openxmlformats.org/officeDocument/2006/relationships/audio" Target="../media/audio10.wav"/><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audio" Target="../media/audio12.wav"/><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audio" Target="../media/audio14.wav"/><Relationship Id="rId7"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audio" Target="../media/audio1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90308" y="696758"/>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70" name="Google Shape;170;p8" descr="Jigsaw, Puzzle, Piece, Game, Concept, Solution"/>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270528"/>
            <a:ext cx="2954600" cy="770175"/>
          </a:xfrm>
        </p:spPr>
        <p:txBody>
          <a:bodyPr>
            <a:noAutofit/>
          </a:bodyPr>
          <a:lstStyle/>
          <a:p>
            <a:r>
              <a:rPr lang="en-GB" sz="8000" b="1" i="0" u="none" strike="noStrike" cap="none" dirty="0" err="1">
                <a:solidFill>
                  <a:srgbClr val="002060"/>
                </a:solidFill>
                <a:latin typeface="Century Gothic"/>
                <a:ea typeface="Century Gothic"/>
                <a:cs typeface="Century Gothic"/>
                <a:sym typeface="Century Gothic"/>
                <a:hlinkClick r:id="" action="ppaction://noaction">
                  <a:snd r:embed="rId6" name="7_esta.wav"/>
                  <a:extLst>
                    <a:ext uri="{A12FA001-AC4F-418D-AE19-62706E023703}">
                      <ahyp:hlinkClr xmlns:ahyp="http://schemas.microsoft.com/office/drawing/2018/hyperlinkcolor" val="tx"/>
                    </a:ext>
                  </a:extLst>
                </a:hlinkClick>
              </a:rPr>
              <a:t>estar</a:t>
            </a:r>
            <a:endParaRPr lang="en-GB" sz="8000" dirty="0">
              <a:solidFill>
                <a:srgbClr val="002060"/>
              </a:solidFill>
              <a:hlinkClick r:id="" action="ppaction://noaction">
                <a:snd r:embed="rId6" name="7_esta.wav"/>
                <a:extLst>
                  <a:ext uri="{A12FA001-AC4F-418D-AE19-62706E023703}">
                    <ahyp:hlinkClr xmlns:ahyp="http://schemas.microsoft.com/office/drawing/2018/hyperlinkcolor" val="tx"/>
                  </a:ext>
                </a:extLst>
              </a:hlinkClick>
            </a:endParaRPr>
          </a:p>
        </p:txBody>
      </p:sp>
      <p:sp>
        <p:nvSpPr>
          <p:cNvPr id="12" name="Google Shape;166;p8">
            <a:extLst>
              <a:ext uri="{FF2B5EF4-FFF2-40B4-BE49-F238E27FC236}">
                <a16:creationId xmlns:a16="http://schemas.microsoft.com/office/drawing/2014/main" id="{95855602-6825-4915-9C47-1B8244E91C4F}"/>
              </a:ext>
            </a:extLst>
          </p:cNvPr>
          <p:cNvSpPr txBox="1"/>
          <p:nvPr/>
        </p:nvSpPr>
        <p:spPr>
          <a:xfrm>
            <a:off x="282562" y="1019707"/>
            <a:ext cx="8574359"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2800"/>
              <a:buFont typeface="Century Gothic"/>
              <a:buNone/>
            </a:pPr>
            <a:r>
              <a:rPr lang="en-GB" sz="2800" b="0" i="0" u="none" strike="noStrike" cap="none" dirty="0">
                <a:solidFill>
                  <a:srgbClr val="1E4E79"/>
                </a:solidFill>
                <a:latin typeface="Century Gothic"/>
                <a:ea typeface="Century Gothic"/>
                <a:cs typeface="Century Gothic"/>
                <a:sym typeface="Century Gothic"/>
              </a:rPr>
              <a:t>[to be | being] (mood and temporary states)</a:t>
            </a:r>
            <a:endParaRPr sz="2800" b="0" i="0" u="none" strike="noStrike" cap="none" dirty="0">
              <a:solidFill>
                <a:srgbClr val="1E4E79"/>
              </a:solidFill>
              <a:latin typeface="Century Gothic"/>
              <a:ea typeface="Century Gothic"/>
              <a:cs typeface="Century Gothic"/>
              <a:sym typeface="Century Gothic"/>
            </a:endParaRPr>
          </a:p>
        </p:txBody>
      </p:sp>
      <p:sp>
        <p:nvSpPr>
          <p:cNvPr id="13" name="Google Shape;168;p8">
            <a:extLst>
              <a:ext uri="{FF2B5EF4-FFF2-40B4-BE49-F238E27FC236}">
                <a16:creationId xmlns:a16="http://schemas.microsoft.com/office/drawing/2014/main" id="{81C153D0-C641-4324-B10F-2A5FC128AA41}"/>
              </a:ext>
            </a:extLst>
          </p:cNvPr>
          <p:cNvSpPr txBox="1"/>
          <p:nvPr/>
        </p:nvSpPr>
        <p:spPr>
          <a:xfrm>
            <a:off x="363956" y="1675563"/>
            <a:ext cx="11464087"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In Spanish the verb </a:t>
            </a:r>
            <a:r>
              <a:rPr lang="en-GB" sz="2800" b="1" i="0" u="none" strike="noStrike" cap="none">
                <a:solidFill>
                  <a:srgbClr val="002060"/>
                </a:solidFill>
                <a:latin typeface="Century Gothic"/>
                <a:ea typeface="Century Gothic"/>
                <a:cs typeface="Century Gothic"/>
                <a:sym typeface="Century Gothic"/>
              </a:rPr>
              <a:t>estar</a:t>
            </a:r>
            <a:r>
              <a:rPr lang="en-GB" sz="2800" b="0" i="0" u="none" strike="noStrike" cap="none">
                <a:solidFill>
                  <a:srgbClr val="002060"/>
                </a:solidFill>
                <a:latin typeface="Century Gothic"/>
                <a:ea typeface="Century Gothic"/>
                <a:cs typeface="Century Gothic"/>
                <a:sym typeface="Century Gothic"/>
              </a:rPr>
              <a:t> means ‘</a:t>
            </a:r>
            <a:r>
              <a:rPr lang="en-GB" sz="2800" b="1" i="1" u="none" strike="noStrike" cap="none">
                <a:solidFill>
                  <a:srgbClr val="002060"/>
                </a:solidFill>
                <a:latin typeface="Century Gothic"/>
                <a:ea typeface="Century Gothic"/>
                <a:cs typeface="Century Gothic"/>
                <a:sym typeface="Century Gothic"/>
              </a:rPr>
              <a:t>to be’ </a:t>
            </a:r>
            <a:r>
              <a:rPr lang="en-GB" sz="2800" b="0" i="0" u="none" strike="noStrike" cap="none">
                <a:solidFill>
                  <a:srgbClr val="002060"/>
                </a:solidFill>
                <a:latin typeface="Century Gothic"/>
                <a:ea typeface="Century Gothic"/>
                <a:cs typeface="Century Gothic"/>
                <a:sym typeface="Century Gothic"/>
              </a:rPr>
              <a:t>when describing </a:t>
            </a:r>
            <a:r>
              <a:rPr lang="en-GB" sz="2800" b="1" i="0" u="none" strike="noStrike" cap="none">
                <a:solidFill>
                  <a:srgbClr val="92D050"/>
                </a:solidFill>
                <a:latin typeface="Century Gothic"/>
                <a:ea typeface="Century Gothic"/>
                <a:cs typeface="Century Gothic"/>
                <a:sym typeface="Century Gothic"/>
              </a:rPr>
              <a:t>mood </a:t>
            </a:r>
            <a:r>
              <a:rPr lang="en-GB" sz="2800" b="0" i="0" u="none" strike="noStrike" cap="none">
                <a:solidFill>
                  <a:srgbClr val="002060"/>
                </a:solidFill>
                <a:latin typeface="Century Gothic"/>
                <a:ea typeface="Century Gothic"/>
                <a:cs typeface="Century Gothic"/>
                <a:sym typeface="Century Gothic"/>
              </a:rPr>
              <a:t>or</a:t>
            </a:r>
            <a:r>
              <a:rPr lang="en-GB" sz="2800" b="1" i="0" u="none" strike="noStrike" cap="none">
                <a:solidFill>
                  <a:srgbClr val="92D050"/>
                </a:solidFill>
                <a:latin typeface="Century Gothic"/>
                <a:ea typeface="Century Gothic"/>
                <a:cs typeface="Century Gothic"/>
                <a:sym typeface="Century Gothic"/>
              </a:rPr>
              <a:t> temporary state</a:t>
            </a:r>
            <a:r>
              <a:rPr lang="en-GB" sz="2800" b="0" i="0" u="none" strike="noStrike" cap="none">
                <a:solidFill>
                  <a:srgbClr val="002060"/>
                </a:solidFill>
                <a:latin typeface="Century Gothic"/>
                <a:ea typeface="Century Gothic"/>
                <a:cs typeface="Century Gothic"/>
                <a:sym typeface="Century Gothic"/>
              </a:rPr>
              <a:t>.</a:t>
            </a:r>
            <a:endParaRPr sz="1800" b="0" i="0" u="none" strike="noStrike" cap="none">
              <a:solidFill>
                <a:schemeClr val="dk1"/>
              </a:solidFill>
              <a:latin typeface="Calibri"/>
              <a:ea typeface="Calibri"/>
              <a:cs typeface="Calibri"/>
              <a:sym typeface="Calibri"/>
            </a:endParaRPr>
          </a:p>
        </p:txBody>
      </p:sp>
      <p:sp>
        <p:nvSpPr>
          <p:cNvPr id="14" name="Google Shape;169;p8">
            <a:extLst>
              <a:ext uri="{FF2B5EF4-FFF2-40B4-BE49-F238E27FC236}">
                <a16:creationId xmlns:a16="http://schemas.microsoft.com/office/drawing/2014/main" id="{7165801E-71B4-4034-9D7D-BBE52B6FDC4D}"/>
              </a:ext>
            </a:extLst>
          </p:cNvPr>
          <p:cNvSpPr txBox="1"/>
          <p:nvPr/>
        </p:nvSpPr>
        <p:spPr>
          <a:xfrm>
            <a:off x="333060" y="3039159"/>
            <a:ext cx="32737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err="1">
                <a:solidFill>
                  <a:srgbClr val="92D050"/>
                </a:solidFill>
                <a:latin typeface="Century Gothic"/>
                <a:ea typeface="Century Gothic"/>
                <a:cs typeface="Century Gothic"/>
                <a:sym typeface="Century Gothic"/>
              </a:rPr>
              <a:t>Estoy</a:t>
            </a:r>
            <a:r>
              <a:rPr lang="en-GB" sz="2800" b="1" i="0" u="none" strike="noStrike" cap="none" dirty="0">
                <a:solidFill>
                  <a:srgbClr val="92D050"/>
                </a:solidFill>
                <a:latin typeface="Century Gothic"/>
                <a:ea typeface="Century Gothic"/>
                <a:cs typeface="Century Gothic"/>
                <a:sym typeface="Century Gothic"/>
              </a:rPr>
              <a:t> </a:t>
            </a:r>
            <a:r>
              <a:rPr lang="en-GB" sz="2800" b="0" i="0" u="none" strike="noStrike" cap="none" dirty="0" err="1">
                <a:solidFill>
                  <a:srgbClr val="002060"/>
                </a:solidFill>
                <a:latin typeface="Century Gothic"/>
                <a:ea typeface="Century Gothic"/>
                <a:cs typeface="Century Gothic"/>
                <a:sym typeface="Century Gothic"/>
              </a:rPr>
              <a:t>preparado</a:t>
            </a:r>
            <a:r>
              <a:rPr lang="en-GB" sz="2800" b="1" i="0" u="none" strike="noStrike" cap="none" dirty="0">
                <a:solidFill>
                  <a:srgbClr val="002060"/>
                </a:solidFill>
                <a:latin typeface="Century Gothic"/>
                <a:ea typeface="Century Gothic"/>
                <a:cs typeface="Century Gothic"/>
                <a:sym typeface="Century Gothic"/>
              </a:rPr>
              <a:t>.</a:t>
            </a:r>
            <a:endParaRPr sz="1800" b="0" i="0" u="none" strike="noStrike" cap="none" dirty="0">
              <a:solidFill>
                <a:srgbClr val="002060"/>
              </a:solidFill>
              <a:latin typeface="Calibri"/>
              <a:ea typeface="Calibri"/>
              <a:cs typeface="Calibri"/>
              <a:sym typeface="Calibri"/>
            </a:endParaRPr>
          </a:p>
        </p:txBody>
      </p:sp>
      <p:sp>
        <p:nvSpPr>
          <p:cNvPr id="16" name="Google Shape;170;p8">
            <a:extLst>
              <a:ext uri="{FF2B5EF4-FFF2-40B4-BE49-F238E27FC236}">
                <a16:creationId xmlns:a16="http://schemas.microsoft.com/office/drawing/2014/main" id="{79C29472-3C5B-4E96-95B9-4F8BAC81CB50}"/>
              </a:ext>
            </a:extLst>
          </p:cNvPr>
          <p:cNvSpPr txBox="1"/>
          <p:nvPr/>
        </p:nvSpPr>
        <p:spPr>
          <a:xfrm>
            <a:off x="5242753" y="3039159"/>
            <a:ext cx="391202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dirty="0" err="1">
                <a:solidFill>
                  <a:srgbClr val="92D050"/>
                </a:solidFill>
                <a:latin typeface="Century Gothic"/>
                <a:ea typeface="Century Gothic"/>
                <a:cs typeface="Century Gothic"/>
                <a:sym typeface="Century Gothic"/>
              </a:rPr>
              <a:t>Estás</a:t>
            </a:r>
            <a:r>
              <a:rPr lang="en-GB" sz="2800" b="1" i="0" u="none" strike="noStrike" cap="none" dirty="0">
                <a:solidFill>
                  <a:srgbClr val="002060"/>
                </a:solidFill>
                <a:latin typeface="Century Gothic"/>
                <a:ea typeface="Century Gothic"/>
                <a:cs typeface="Century Gothic"/>
                <a:sym typeface="Century Gothic"/>
              </a:rPr>
              <a:t> </a:t>
            </a:r>
            <a:r>
              <a:rPr lang="en-GB" sz="2800" b="0" i="0" u="none" strike="noStrike" cap="none" dirty="0" err="1">
                <a:solidFill>
                  <a:srgbClr val="002060"/>
                </a:solidFill>
                <a:latin typeface="Century Gothic"/>
                <a:ea typeface="Century Gothic"/>
                <a:cs typeface="Century Gothic"/>
                <a:sym typeface="Century Gothic"/>
              </a:rPr>
              <a:t>nervioso</a:t>
            </a:r>
            <a:r>
              <a:rPr lang="en-GB" sz="2800" b="1" i="0" u="none" strike="noStrike" cap="none" dirty="0">
                <a:solidFill>
                  <a:srgbClr val="002060"/>
                </a:solidFill>
                <a:latin typeface="Century Gothic"/>
                <a:ea typeface="Century Gothic"/>
                <a:cs typeface="Century Gothic"/>
                <a:sym typeface="Century Gothic"/>
              </a:rPr>
              <a:t>.</a:t>
            </a:r>
            <a:endParaRPr sz="1800" b="0" i="0" u="none" strike="noStrike" cap="none" dirty="0">
              <a:solidFill>
                <a:srgbClr val="002060"/>
              </a:solidFill>
              <a:latin typeface="Calibri"/>
              <a:ea typeface="Calibri"/>
              <a:cs typeface="Calibri"/>
              <a:sym typeface="Calibri"/>
            </a:endParaRPr>
          </a:p>
        </p:txBody>
      </p:sp>
      <p:pic>
        <p:nvPicPr>
          <p:cNvPr id="17" name="Google Shape;171;p8" descr="C:\Users\wdj\Google Drive\Primary\Y5 SoW\From Tracy\Pronouns\i.png">
            <a:extLst>
              <a:ext uri="{FF2B5EF4-FFF2-40B4-BE49-F238E27FC236}">
                <a16:creationId xmlns:a16="http://schemas.microsoft.com/office/drawing/2014/main" id="{FD80488E-CCA5-477A-BD0E-368D2ABF43CD}"/>
              </a:ext>
            </a:extLst>
          </p:cNvPr>
          <p:cNvPicPr preferRelativeResize="0"/>
          <p:nvPr/>
        </p:nvPicPr>
        <p:blipFill rotWithShape="1">
          <a:blip r:embed="rId7">
            <a:alphaModFix/>
          </a:blip>
          <a:srcRect/>
          <a:stretch/>
        </p:blipFill>
        <p:spPr>
          <a:xfrm>
            <a:off x="3716658" y="2549715"/>
            <a:ext cx="402934" cy="954068"/>
          </a:xfrm>
          <a:prstGeom prst="rect">
            <a:avLst/>
          </a:prstGeom>
          <a:noFill/>
          <a:ln>
            <a:noFill/>
          </a:ln>
        </p:spPr>
      </p:pic>
      <p:grpSp>
        <p:nvGrpSpPr>
          <p:cNvPr id="19" name="Google Shape;173;p8">
            <a:extLst>
              <a:ext uri="{FF2B5EF4-FFF2-40B4-BE49-F238E27FC236}">
                <a16:creationId xmlns:a16="http://schemas.microsoft.com/office/drawing/2014/main" id="{027F7144-700E-4932-9C81-5A7F07F16CD8}"/>
              </a:ext>
            </a:extLst>
          </p:cNvPr>
          <p:cNvGrpSpPr/>
          <p:nvPr/>
        </p:nvGrpSpPr>
        <p:grpSpPr>
          <a:xfrm>
            <a:off x="8150408" y="2456627"/>
            <a:ext cx="869589" cy="1279729"/>
            <a:chOff x="300038" y="2473418"/>
            <a:chExt cx="660212" cy="820081"/>
          </a:xfrm>
        </p:grpSpPr>
        <p:pic>
          <p:nvPicPr>
            <p:cNvPr id="20" name="Google Shape;174;p8" descr="C:\Users\wdj\Google Drive\Primary\Y5 SoW\From Tracy\Pronouns\you.png">
              <a:extLst>
                <a:ext uri="{FF2B5EF4-FFF2-40B4-BE49-F238E27FC236}">
                  <a16:creationId xmlns:a16="http://schemas.microsoft.com/office/drawing/2014/main" id="{26364AFC-6A51-41D4-8201-5BB5EE6693C5}"/>
                </a:ext>
              </a:extLst>
            </p:cNvPr>
            <p:cNvPicPr preferRelativeResize="0"/>
            <p:nvPr/>
          </p:nvPicPr>
          <p:blipFill rotWithShape="1">
            <a:blip r:embed="rId8">
              <a:alphaModFix/>
            </a:blip>
            <a:srcRect r="51458"/>
            <a:stretch/>
          </p:blipFill>
          <p:spPr>
            <a:xfrm>
              <a:off x="300038" y="2479336"/>
              <a:ext cx="409646" cy="742895"/>
            </a:xfrm>
            <a:prstGeom prst="rect">
              <a:avLst/>
            </a:prstGeom>
            <a:noFill/>
            <a:ln>
              <a:noFill/>
            </a:ln>
          </p:spPr>
        </p:pic>
        <p:pic>
          <p:nvPicPr>
            <p:cNvPr id="21" name="Google Shape;175;p8" descr="C:\Users\wdj\Google Drive\Primary\Y5 SoW\From Tracy\Pronouns\he.png">
              <a:extLst>
                <a:ext uri="{FF2B5EF4-FFF2-40B4-BE49-F238E27FC236}">
                  <a16:creationId xmlns:a16="http://schemas.microsoft.com/office/drawing/2014/main" id="{66F3F493-1AD7-48CF-844A-37B92D9AEA28}"/>
                </a:ext>
              </a:extLst>
            </p:cNvPr>
            <p:cNvPicPr preferRelativeResize="0"/>
            <p:nvPr/>
          </p:nvPicPr>
          <p:blipFill rotWithShape="1">
            <a:blip r:embed="rId9">
              <a:alphaModFix/>
            </a:blip>
            <a:srcRect l="33709" r="38340"/>
            <a:stretch/>
          </p:blipFill>
          <p:spPr>
            <a:xfrm>
              <a:off x="650486" y="2473418"/>
              <a:ext cx="309764" cy="820081"/>
            </a:xfrm>
            <a:prstGeom prst="rect">
              <a:avLst/>
            </a:prstGeom>
            <a:noFill/>
            <a:ln>
              <a:noFill/>
            </a:ln>
          </p:spPr>
        </p:pic>
      </p:grpSp>
      <p:pic>
        <p:nvPicPr>
          <p:cNvPr id="23" name="Google Shape;176;p8">
            <a:extLst>
              <a:ext uri="{FF2B5EF4-FFF2-40B4-BE49-F238E27FC236}">
                <a16:creationId xmlns:a16="http://schemas.microsoft.com/office/drawing/2014/main" id="{F955ABFF-5771-4B60-AA26-42492AAF90DA}"/>
              </a:ext>
            </a:extLst>
          </p:cNvPr>
          <p:cNvPicPr preferRelativeResize="0"/>
          <p:nvPr/>
        </p:nvPicPr>
        <p:blipFill rotWithShape="1">
          <a:blip r:embed="rId10">
            <a:alphaModFix/>
          </a:blip>
          <a:srcRect/>
          <a:stretch/>
        </p:blipFill>
        <p:spPr>
          <a:xfrm>
            <a:off x="363956" y="3573511"/>
            <a:ext cx="634523" cy="671647"/>
          </a:xfrm>
          <a:prstGeom prst="rect">
            <a:avLst/>
          </a:prstGeom>
          <a:noFill/>
          <a:ln>
            <a:noFill/>
          </a:ln>
        </p:spPr>
      </p:pic>
      <p:sp>
        <p:nvSpPr>
          <p:cNvPr id="24" name="Google Shape;177;p8">
            <a:extLst>
              <a:ext uri="{FF2B5EF4-FFF2-40B4-BE49-F238E27FC236}">
                <a16:creationId xmlns:a16="http://schemas.microsoft.com/office/drawing/2014/main" id="{CB7EF68A-7494-4D48-8AC7-175FD7205C24}"/>
              </a:ext>
            </a:extLst>
          </p:cNvPr>
          <p:cNvSpPr txBox="1"/>
          <p:nvPr/>
        </p:nvSpPr>
        <p:spPr>
          <a:xfrm>
            <a:off x="952710" y="3665614"/>
            <a:ext cx="32737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a:solidFill>
                  <a:srgbClr val="92D050"/>
                </a:solidFill>
                <a:latin typeface="Century Gothic"/>
                <a:ea typeface="Century Gothic"/>
                <a:cs typeface="Century Gothic"/>
                <a:sym typeface="Century Gothic"/>
              </a:rPr>
              <a:t>I am </a:t>
            </a:r>
            <a:r>
              <a:rPr lang="en-GB" sz="2800" b="0" i="0" u="none" strike="noStrike" cap="none">
                <a:solidFill>
                  <a:srgbClr val="002060"/>
                </a:solidFill>
                <a:latin typeface="Century Gothic"/>
                <a:ea typeface="Century Gothic"/>
                <a:cs typeface="Century Gothic"/>
                <a:sym typeface="Century Gothic"/>
              </a:rPr>
              <a:t>ready.</a:t>
            </a:r>
            <a:endParaRPr sz="1800" b="0" i="0" u="none" strike="noStrike" cap="none">
              <a:solidFill>
                <a:schemeClr val="dk1"/>
              </a:solidFill>
              <a:latin typeface="Calibri"/>
              <a:ea typeface="Calibri"/>
              <a:cs typeface="Calibri"/>
              <a:sym typeface="Calibri"/>
            </a:endParaRPr>
          </a:p>
        </p:txBody>
      </p:sp>
      <p:pic>
        <p:nvPicPr>
          <p:cNvPr id="25" name="Google Shape;178;p8">
            <a:extLst>
              <a:ext uri="{FF2B5EF4-FFF2-40B4-BE49-F238E27FC236}">
                <a16:creationId xmlns:a16="http://schemas.microsoft.com/office/drawing/2014/main" id="{8548CC68-3603-4896-BB1F-B26D29DD3464}"/>
              </a:ext>
            </a:extLst>
          </p:cNvPr>
          <p:cNvPicPr preferRelativeResize="0"/>
          <p:nvPr/>
        </p:nvPicPr>
        <p:blipFill rotWithShape="1">
          <a:blip r:embed="rId10">
            <a:alphaModFix/>
          </a:blip>
          <a:srcRect/>
          <a:stretch/>
        </p:blipFill>
        <p:spPr>
          <a:xfrm>
            <a:off x="5157504" y="3605812"/>
            <a:ext cx="634523" cy="671647"/>
          </a:xfrm>
          <a:prstGeom prst="rect">
            <a:avLst/>
          </a:prstGeom>
          <a:noFill/>
          <a:ln>
            <a:noFill/>
          </a:ln>
        </p:spPr>
      </p:pic>
      <p:sp>
        <p:nvSpPr>
          <p:cNvPr id="26" name="Google Shape;179;p8">
            <a:extLst>
              <a:ext uri="{FF2B5EF4-FFF2-40B4-BE49-F238E27FC236}">
                <a16:creationId xmlns:a16="http://schemas.microsoft.com/office/drawing/2014/main" id="{BFD85F91-F481-4665-B8C2-E00785D9F0C5}"/>
              </a:ext>
            </a:extLst>
          </p:cNvPr>
          <p:cNvSpPr txBox="1"/>
          <p:nvPr/>
        </p:nvSpPr>
        <p:spPr>
          <a:xfrm>
            <a:off x="5746258" y="3697915"/>
            <a:ext cx="32737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a:solidFill>
                  <a:srgbClr val="92D050"/>
                </a:solidFill>
                <a:latin typeface="Century Gothic"/>
                <a:ea typeface="Century Gothic"/>
                <a:cs typeface="Century Gothic"/>
                <a:sym typeface="Century Gothic"/>
              </a:rPr>
              <a:t>You are </a:t>
            </a:r>
            <a:r>
              <a:rPr lang="en-GB" sz="2800" b="0" i="0" u="none" strike="noStrike" cap="none">
                <a:solidFill>
                  <a:srgbClr val="002060"/>
                </a:solidFill>
                <a:latin typeface="Century Gothic"/>
                <a:ea typeface="Century Gothic"/>
                <a:cs typeface="Century Gothic"/>
                <a:sym typeface="Century Gothic"/>
              </a:rPr>
              <a:t>nervous.</a:t>
            </a:r>
            <a:endParaRPr sz="1800" b="0" i="0" u="none" strike="noStrike" cap="none">
              <a:solidFill>
                <a:schemeClr val="dk1"/>
              </a:solidFill>
              <a:latin typeface="Calibri"/>
              <a:ea typeface="Calibri"/>
              <a:cs typeface="Calibri"/>
              <a:sym typeface="Calibri"/>
            </a:endParaRPr>
          </a:p>
        </p:txBody>
      </p:sp>
      <p:sp>
        <p:nvSpPr>
          <p:cNvPr id="27" name="Google Shape;180;p8">
            <a:extLst>
              <a:ext uri="{FF2B5EF4-FFF2-40B4-BE49-F238E27FC236}">
                <a16:creationId xmlns:a16="http://schemas.microsoft.com/office/drawing/2014/main" id="{9A668950-7B13-44D4-8B86-EBC64FCCE720}"/>
              </a:ext>
            </a:extLst>
          </p:cNvPr>
          <p:cNvSpPr txBox="1"/>
          <p:nvPr/>
        </p:nvSpPr>
        <p:spPr>
          <a:xfrm>
            <a:off x="952709" y="4250546"/>
            <a:ext cx="420479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a:solidFill>
                  <a:srgbClr val="92D050"/>
                </a:solidFill>
                <a:latin typeface="Century Gothic"/>
                <a:ea typeface="Century Gothic"/>
                <a:cs typeface="Century Gothic"/>
                <a:sym typeface="Century Gothic"/>
              </a:rPr>
              <a:t>I am (feeling) </a:t>
            </a:r>
            <a:r>
              <a:rPr lang="en-GB" sz="2800" b="0" i="0" u="none" strike="noStrike" cap="none">
                <a:solidFill>
                  <a:srgbClr val="002060"/>
                </a:solidFill>
                <a:latin typeface="Century Gothic"/>
                <a:ea typeface="Century Gothic"/>
                <a:cs typeface="Century Gothic"/>
                <a:sym typeface="Century Gothic"/>
              </a:rPr>
              <a:t>ready.</a:t>
            </a:r>
            <a:endParaRPr sz="1800" b="0" i="0" u="none" strike="noStrike" cap="none">
              <a:solidFill>
                <a:schemeClr val="dk1"/>
              </a:solidFill>
              <a:latin typeface="Calibri"/>
              <a:ea typeface="Calibri"/>
              <a:cs typeface="Calibri"/>
              <a:sym typeface="Calibri"/>
            </a:endParaRPr>
          </a:p>
        </p:txBody>
      </p:sp>
      <p:sp>
        <p:nvSpPr>
          <p:cNvPr id="28" name="Google Shape;181;p8">
            <a:extLst>
              <a:ext uri="{FF2B5EF4-FFF2-40B4-BE49-F238E27FC236}">
                <a16:creationId xmlns:a16="http://schemas.microsoft.com/office/drawing/2014/main" id="{E46DD0FF-FBA4-423B-8759-189C1A57B7F5}"/>
              </a:ext>
            </a:extLst>
          </p:cNvPr>
          <p:cNvSpPr txBox="1"/>
          <p:nvPr/>
        </p:nvSpPr>
        <p:spPr>
          <a:xfrm>
            <a:off x="5792027" y="4245158"/>
            <a:ext cx="5108392" cy="5077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700" b="1" i="0" u="none" strike="noStrike" cap="none" dirty="0">
                <a:solidFill>
                  <a:srgbClr val="92D050"/>
                </a:solidFill>
                <a:latin typeface="Century Gothic"/>
                <a:ea typeface="Century Gothic"/>
                <a:cs typeface="Century Gothic"/>
                <a:sym typeface="Century Gothic"/>
              </a:rPr>
              <a:t>You re (feeling) </a:t>
            </a:r>
            <a:r>
              <a:rPr lang="en-GB" sz="2700" b="0" i="0" u="none" strike="noStrike" cap="none" dirty="0">
                <a:solidFill>
                  <a:srgbClr val="002060"/>
                </a:solidFill>
                <a:latin typeface="Century Gothic"/>
                <a:ea typeface="Century Gothic"/>
                <a:cs typeface="Century Gothic"/>
                <a:sym typeface="Century Gothic"/>
              </a:rPr>
              <a:t>nervous.</a:t>
            </a:r>
            <a:endParaRPr sz="2700" b="0" i="0" u="none" strike="noStrike" cap="none" dirty="0">
              <a:solidFill>
                <a:schemeClr val="dk1"/>
              </a:solidFill>
              <a:latin typeface="Calibri"/>
              <a:ea typeface="Calibri"/>
              <a:cs typeface="Calibri"/>
              <a:sym typeface="Calibri"/>
            </a:endParaRPr>
          </a:p>
        </p:txBody>
      </p:sp>
      <p:sp>
        <p:nvSpPr>
          <p:cNvPr id="3" name="Google Shape;172;p8">
            <a:extLst>
              <a:ext uri="{FF2B5EF4-FFF2-40B4-BE49-F238E27FC236}">
                <a16:creationId xmlns:a16="http://schemas.microsoft.com/office/drawing/2014/main" id="{A8AADFC6-3F88-C32C-D5BB-4C2AB0E5EE95}"/>
              </a:ext>
            </a:extLst>
          </p:cNvPr>
          <p:cNvSpPr/>
          <p:nvPr/>
        </p:nvSpPr>
        <p:spPr>
          <a:xfrm>
            <a:off x="3874170" y="5177867"/>
            <a:ext cx="8113594" cy="1583881"/>
          </a:xfrm>
          <a:prstGeom prst="wedgeRoundRectCallout">
            <a:avLst>
              <a:gd name="adj1" fmla="val -36763"/>
              <a:gd name="adj2" fmla="val -78750"/>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dirty="0">
              <a:solidFill>
                <a:srgbClr val="002060"/>
              </a:solidFill>
              <a:latin typeface="Century Gothic"/>
              <a:ea typeface="Century Gothic"/>
              <a:cs typeface="Century Gothic"/>
              <a:sym typeface="Century Gothic"/>
            </a:endParaRPr>
          </a:p>
          <a:p>
            <a:pPr marL="0" marR="0" lvl="0" indent="0" algn="ctr" rtl="0">
              <a:spcBef>
                <a:spcPts val="0"/>
              </a:spcBef>
              <a:spcAft>
                <a:spcPts val="0"/>
              </a:spcAft>
              <a:buNone/>
            </a:pPr>
            <a:r>
              <a:rPr lang="en-GB" sz="3200" b="1" dirty="0">
                <a:solidFill>
                  <a:srgbClr val="002060"/>
                </a:solidFill>
                <a:latin typeface="Century Gothic"/>
                <a:ea typeface="Century Gothic"/>
                <a:cs typeface="Century Gothic"/>
                <a:sym typeface="Century Gothic"/>
              </a:rPr>
              <a:t>💡 </a:t>
            </a:r>
            <a:r>
              <a:rPr lang="en-GB" sz="2200" b="0" i="0" u="none" strike="noStrike" cap="none" dirty="0">
                <a:solidFill>
                  <a:srgbClr val="002060"/>
                </a:solidFill>
                <a:latin typeface="Century Gothic"/>
                <a:ea typeface="Century Gothic"/>
                <a:cs typeface="Century Gothic"/>
                <a:sym typeface="Century Gothic"/>
              </a:rPr>
              <a:t>In English, we often use a verb with ‘-</a:t>
            </a:r>
            <a:r>
              <a:rPr lang="en-GB" sz="2200" b="0" i="0" u="none" strike="noStrike" cap="none" dirty="0" err="1">
                <a:solidFill>
                  <a:srgbClr val="002060"/>
                </a:solidFill>
                <a:latin typeface="Century Gothic"/>
                <a:ea typeface="Century Gothic"/>
                <a:cs typeface="Century Gothic"/>
                <a:sym typeface="Century Gothic"/>
              </a:rPr>
              <a:t>ing</a:t>
            </a:r>
            <a:r>
              <a:rPr lang="en-GB" sz="2200" b="0" i="0" u="none" strike="noStrike" cap="none" dirty="0">
                <a:solidFill>
                  <a:srgbClr val="002060"/>
                </a:solidFill>
                <a:latin typeface="Century Gothic"/>
                <a:ea typeface="Century Gothic"/>
                <a:cs typeface="Century Gothic"/>
                <a:sym typeface="Century Gothic"/>
              </a:rPr>
              <a:t>’ to talk about a temporary state (‘right now’). For example:</a:t>
            </a:r>
            <a:endParaRPr dirty="0">
              <a:solidFill>
                <a:srgbClr val="002060"/>
              </a:solidFill>
            </a:endParaRPr>
          </a:p>
          <a:p>
            <a:pPr marL="0" marR="0" lvl="0" indent="0" algn="ctr" rtl="0">
              <a:spcBef>
                <a:spcPts val="0"/>
              </a:spcBef>
              <a:spcAft>
                <a:spcPts val="0"/>
              </a:spcAft>
              <a:buNone/>
            </a:pPr>
            <a:r>
              <a:rPr lang="en-GB" sz="2000" b="0" i="0" u="none" strike="noStrike" cap="none" dirty="0">
                <a:solidFill>
                  <a:srgbClr val="002060"/>
                </a:solidFill>
                <a:latin typeface="Century Gothic"/>
                <a:ea typeface="Century Gothic"/>
                <a:cs typeface="Century Gothic"/>
                <a:sym typeface="Century Gothic"/>
              </a:rPr>
              <a:t>I am </a:t>
            </a:r>
            <a:r>
              <a:rPr lang="en-GB" sz="2000" b="1" i="1" u="none" strike="noStrike" cap="none" dirty="0">
                <a:solidFill>
                  <a:srgbClr val="002060"/>
                </a:solidFill>
                <a:latin typeface="Century Gothic"/>
                <a:ea typeface="Century Gothic"/>
                <a:cs typeface="Century Gothic"/>
                <a:sym typeface="Century Gothic"/>
              </a:rPr>
              <a:t>feeling</a:t>
            </a:r>
            <a:r>
              <a:rPr lang="en-GB" sz="2000" b="0" i="1" u="none" strike="noStrike" cap="none" dirty="0">
                <a:solidFill>
                  <a:srgbClr val="002060"/>
                </a:solidFill>
                <a:latin typeface="Century Gothic"/>
                <a:ea typeface="Century Gothic"/>
                <a:cs typeface="Century Gothic"/>
                <a:sym typeface="Century Gothic"/>
              </a:rPr>
              <a:t> </a:t>
            </a:r>
            <a:r>
              <a:rPr lang="en-GB" sz="2000" b="0" i="0" u="none" strike="noStrike" cap="none" dirty="0">
                <a:solidFill>
                  <a:srgbClr val="002060"/>
                </a:solidFill>
                <a:latin typeface="Century Gothic"/>
                <a:ea typeface="Century Gothic"/>
                <a:cs typeface="Century Gothic"/>
                <a:sym typeface="Century Gothic"/>
              </a:rPr>
              <a:t>sick.</a:t>
            </a:r>
            <a:endParaRPr sz="1200" dirty="0">
              <a:solidFill>
                <a:srgbClr val="002060"/>
              </a:solidFill>
            </a:endParaRPr>
          </a:p>
          <a:p>
            <a:pPr marL="0" marR="0" lvl="0" indent="0" algn="ctr" rtl="0">
              <a:spcBef>
                <a:spcPts val="0"/>
              </a:spcBef>
              <a:spcAft>
                <a:spcPts val="0"/>
              </a:spcAft>
              <a:buNone/>
            </a:pPr>
            <a:r>
              <a:rPr lang="en-GB" sz="2000" b="0" i="0" u="none" strike="noStrike" cap="none" dirty="0">
                <a:solidFill>
                  <a:srgbClr val="002060"/>
                </a:solidFill>
                <a:latin typeface="Century Gothic"/>
                <a:ea typeface="Century Gothic"/>
                <a:cs typeface="Century Gothic"/>
                <a:sym typeface="Century Gothic"/>
              </a:rPr>
              <a:t>You are </a:t>
            </a:r>
            <a:r>
              <a:rPr lang="en-GB" sz="2000" b="1" i="1" u="none" strike="noStrike" cap="none" dirty="0">
                <a:solidFill>
                  <a:srgbClr val="002060"/>
                </a:solidFill>
                <a:latin typeface="Century Gothic"/>
                <a:ea typeface="Century Gothic"/>
                <a:cs typeface="Century Gothic"/>
                <a:sym typeface="Century Gothic"/>
              </a:rPr>
              <a:t>being</a:t>
            </a:r>
            <a:r>
              <a:rPr lang="en-GB" sz="2000" b="0" i="0" u="none" strike="noStrike" cap="none" dirty="0">
                <a:solidFill>
                  <a:srgbClr val="002060"/>
                </a:solidFill>
                <a:latin typeface="Century Gothic"/>
                <a:ea typeface="Century Gothic"/>
                <a:cs typeface="Century Gothic"/>
                <a:sym typeface="Century Gothic"/>
              </a:rPr>
              <a:t> silly.</a:t>
            </a:r>
            <a:endParaRPr sz="1200" dirty="0">
              <a:solidFill>
                <a:srgbClr val="002060"/>
              </a:solidFill>
            </a:endParaRPr>
          </a:p>
          <a:p>
            <a:pPr marL="0" marR="0" lvl="0" indent="0" algn="ctr" rtl="0">
              <a:spcBef>
                <a:spcPts val="0"/>
              </a:spcBef>
              <a:spcAft>
                <a:spcPts val="0"/>
              </a:spcAft>
              <a:buNone/>
            </a:pPr>
            <a:endParaRPr sz="2400" b="0" i="0" u="none" strike="noStrike" cap="none" dirty="0">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8_estoypreparado.wav"/>
                                        </p:tgtEl>
                                      </p:cMediaNode>
                                    </p:audio>
                                  </p:subTnLst>
                                </p:cTn>
                              </p:par>
                              <p:par>
                                <p:cTn id="12" presetID="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9_estasnervioso.wav"/>
                                        </p:tgtEl>
                                      </p:cMediaNode>
                                    </p:audio>
                                  </p:sub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additive="base">
                                        <p:cTn id="52" dur="500"/>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10" name="Google Shape;189;p9">
            <a:hlinkClick r:id="" action="ppaction://noaction">
              <a:snd r:embed="rId4" name="13_estoynervioso.wav"/>
            </a:hlinkClick>
            <a:extLst>
              <a:ext uri="{FF2B5EF4-FFF2-40B4-BE49-F238E27FC236}">
                <a16:creationId xmlns:a16="http://schemas.microsoft.com/office/drawing/2014/main" id="{992FF2E9-1EED-465B-940A-F243875693DE}"/>
              </a:ext>
            </a:extLst>
          </p:cNvPr>
          <p:cNvSpPr/>
          <p:nvPr/>
        </p:nvSpPr>
        <p:spPr>
          <a:xfrm>
            <a:off x="151821" y="2343572"/>
            <a:ext cx="2825302" cy="883166"/>
          </a:xfrm>
          <a:prstGeom prst="wedgeRoundRectCallout">
            <a:avLst>
              <a:gd name="adj1" fmla="val -31623"/>
              <a:gd name="adj2" fmla="val 85105"/>
              <a:gd name="adj3"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400" b="1" i="0" u="none" strike="noStrike" cap="none">
                <a:solidFill>
                  <a:srgbClr val="92D050"/>
                </a:solidFill>
                <a:latin typeface="Century Gothic"/>
                <a:ea typeface="Century Gothic"/>
                <a:cs typeface="Century Gothic"/>
                <a:sym typeface="Century Gothic"/>
              </a:rPr>
              <a:t>E)</a:t>
            </a:r>
            <a:r>
              <a:rPr lang="en-GB" sz="2400" b="1" i="0" u="none" strike="noStrike" cap="none">
                <a:solidFill>
                  <a:srgbClr val="1E4E79"/>
                </a:solidFill>
                <a:latin typeface="Century Gothic"/>
                <a:ea typeface="Century Gothic"/>
                <a:cs typeface="Century Gothic"/>
                <a:sym typeface="Century Gothic"/>
              </a:rPr>
              <a:t> Estoy nervioso.</a:t>
            </a:r>
            <a:endParaRPr/>
          </a:p>
        </p:txBody>
      </p:sp>
      <p:sp>
        <p:nvSpPr>
          <p:cNvPr id="11" name="Google Shape;190;p9">
            <a:hlinkClick r:id="" action="ppaction://noaction">
              <a:snd r:embed="rId5" name="15_estastranquila.wav"/>
            </a:hlinkClick>
            <a:extLst>
              <a:ext uri="{FF2B5EF4-FFF2-40B4-BE49-F238E27FC236}">
                <a16:creationId xmlns:a16="http://schemas.microsoft.com/office/drawing/2014/main" id="{D4BF35B0-E431-4CF3-A976-F90B5DBACBA2}"/>
              </a:ext>
            </a:extLst>
          </p:cNvPr>
          <p:cNvSpPr/>
          <p:nvPr/>
        </p:nvSpPr>
        <p:spPr>
          <a:xfrm>
            <a:off x="3132750" y="3122565"/>
            <a:ext cx="2651660" cy="1003898"/>
          </a:xfrm>
          <a:prstGeom prst="wedgeEllipseCallout">
            <a:avLst>
              <a:gd name="adj1" fmla="val 38227"/>
              <a:gd name="adj2" fmla="val 60748"/>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rgbClr val="1F3864"/>
                </a:solidFill>
                <a:latin typeface="Century Gothic"/>
                <a:ea typeface="Century Gothic"/>
                <a:cs typeface="Century Gothic"/>
                <a:sym typeface="Century Gothic"/>
              </a:rPr>
              <a:t>2) </a:t>
            </a:r>
            <a:r>
              <a:rPr lang="en-GB" sz="2400" b="1" dirty="0" err="1">
                <a:solidFill>
                  <a:srgbClr val="1F3864"/>
                </a:solidFill>
                <a:latin typeface="Century Gothic"/>
                <a:ea typeface="Century Gothic"/>
                <a:cs typeface="Century Gothic"/>
                <a:sym typeface="Century Gothic"/>
              </a:rPr>
              <a:t>Estás</a:t>
            </a:r>
            <a:r>
              <a:rPr lang="en-GB" sz="2400" b="1" dirty="0">
                <a:solidFill>
                  <a:srgbClr val="1F3864"/>
                </a:solidFill>
                <a:latin typeface="Century Gothic"/>
                <a:ea typeface="Century Gothic"/>
                <a:cs typeface="Century Gothic"/>
                <a:sym typeface="Century Gothic"/>
              </a:rPr>
              <a:t> </a:t>
            </a:r>
            <a:r>
              <a:rPr lang="en-GB" sz="2400" b="1" dirty="0" err="1">
                <a:solidFill>
                  <a:srgbClr val="1F3864"/>
                </a:solidFill>
                <a:latin typeface="Century Gothic"/>
                <a:ea typeface="Century Gothic"/>
                <a:cs typeface="Century Gothic"/>
                <a:sym typeface="Century Gothic"/>
              </a:rPr>
              <a:t>tranquila</a:t>
            </a:r>
            <a:r>
              <a:rPr lang="en-GB" sz="2400" b="1" dirty="0">
                <a:solidFill>
                  <a:srgbClr val="1F3864"/>
                </a:solidFill>
                <a:latin typeface="Century Gothic"/>
                <a:ea typeface="Century Gothic"/>
                <a:cs typeface="Century Gothic"/>
                <a:sym typeface="Century Gothic"/>
              </a:rPr>
              <a:t>.</a:t>
            </a:r>
            <a:endParaRPr dirty="0"/>
          </a:p>
        </p:txBody>
      </p:sp>
      <p:sp>
        <p:nvSpPr>
          <p:cNvPr id="12" name="Google Shape;191;p9">
            <a:hlinkClick r:id="" action="ppaction://noaction">
              <a:snd r:embed="rId6" name="14_estasseria.wav"/>
            </a:hlinkClick>
            <a:extLst>
              <a:ext uri="{FF2B5EF4-FFF2-40B4-BE49-F238E27FC236}">
                <a16:creationId xmlns:a16="http://schemas.microsoft.com/office/drawing/2014/main" id="{3CC3C0FD-70BB-4FD0-A71F-072DE29C982B}"/>
              </a:ext>
            </a:extLst>
          </p:cNvPr>
          <p:cNvSpPr/>
          <p:nvPr/>
        </p:nvSpPr>
        <p:spPr>
          <a:xfrm>
            <a:off x="3164011" y="1738960"/>
            <a:ext cx="3036835" cy="1221386"/>
          </a:xfrm>
          <a:prstGeom prst="wedgeEllipseCallout">
            <a:avLst>
              <a:gd name="adj1" fmla="val -37612"/>
              <a:gd name="adj2" fmla="val 58120"/>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r>
              <a:rPr lang="en-GB" sz="2400" b="1" dirty="0">
                <a:solidFill>
                  <a:srgbClr val="1F3864"/>
                </a:solidFill>
                <a:latin typeface="Century Gothic"/>
                <a:ea typeface="Century Gothic"/>
                <a:cs typeface="Century Gothic"/>
                <a:sym typeface="Century Gothic"/>
              </a:rPr>
              <a:t>1) </a:t>
            </a:r>
            <a:r>
              <a:rPr lang="en-GB" sz="2400" b="1" dirty="0" err="1">
                <a:solidFill>
                  <a:srgbClr val="1F3864"/>
                </a:solidFill>
                <a:latin typeface="Century Gothic"/>
                <a:ea typeface="Century Gothic"/>
                <a:cs typeface="Century Gothic"/>
                <a:sym typeface="Century Gothic"/>
              </a:rPr>
              <a:t>Estás</a:t>
            </a:r>
            <a:r>
              <a:rPr lang="en-GB" sz="2400" b="1" dirty="0">
                <a:solidFill>
                  <a:srgbClr val="1F3864"/>
                </a:solidFill>
                <a:latin typeface="Century Gothic"/>
                <a:ea typeface="Century Gothic"/>
                <a:cs typeface="Century Gothic"/>
                <a:sym typeface="Century Gothic"/>
              </a:rPr>
              <a:t> </a:t>
            </a:r>
            <a:r>
              <a:rPr lang="en-GB" sz="2400" b="1" dirty="0" err="1">
                <a:solidFill>
                  <a:srgbClr val="1F3864"/>
                </a:solidFill>
                <a:latin typeface="Century Gothic"/>
                <a:ea typeface="Century Gothic"/>
                <a:cs typeface="Century Gothic"/>
                <a:sym typeface="Century Gothic"/>
              </a:rPr>
              <a:t>seria</a:t>
            </a:r>
            <a:r>
              <a:rPr lang="en-GB" sz="2400" b="1" dirty="0">
                <a:solidFill>
                  <a:srgbClr val="1F3864"/>
                </a:solidFill>
                <a:latin typeface="Century Gothic"/>
                <a:ea typeface="Century Gothic"/>
                <a:cs typeface="Century Gothic"/>
                <a:sym typeface="Century Gothic"/>
              </a:rPr>
              <a:t>.</a:t>
            </a:r>
            <a:endParaRPr lang="en-GB" sz="2400" dirty="0"/>
          </a:p>
        </p:txBody>
      </p:sp>
      <p:sp>
        <p:nvSpPr>
          <p:cNvPr id="14" name="Google Shape;192;p9">
            <a:hlinkClick r:id="" action="ppaction://noaction">
              <a:snd r:embed="rId7" name="17_estasmuytonta.wav"/>
            </a:hlinkClick>
            <a:extLst>
              <a:ext uri="{FF2B5EF4-FFF2-40B4-BE49-F238E27FC236}">
                <a16:creationId xmlns:a16="http://schemas.microsoft.com/office/drawing/2014/main" id="{064E4C3A-8CDD-4C03-98CF-CDAD5C31BC12}"/>
              </a:ext>
            </a:extLst>
          </p:cNvPr>
          <p:cNvSpPr/>
          <p:nvPr/>
        </p:nvSpPr>
        <p:spPr>
          <a:xfrm>
            <a:off x="4139966" y="4609997"/>
            <a:ext cx="2057401" cy="883166"/>
          </a:xfrm>
          <a:prstGeom prst="wedgeRoundRectCallout">
            <a:avLst>
              <a:gd name="adj1" fmla="val 35044"/>
              <a:gd name="adj2" fmla="val 74206"/>
              <a:gd name="adj3"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rgbClr val="1F3864"/>
                </a:solidFill>
                <a:latin typeface="Century Gothic"/>
                <a:ea typeface="Century Gothic"/>
                <a:cs typeface="Century Gothic"/>
                <a:sym typeface="Century Gothic"/>
              </a:rPr>
              <a:t>4) </a:t>
            </a:r>
            <a:r>
              <a:rPr lang="en-GB" sz="2400" b="1" dirty="0" err="1">
                <a:solidFill>
                  <a:srgbClr val="1F3864"/>
                </a:solidFill>
                <a:latin typeface="Century Gothic"/>
                <a:ea typeface="Century Gothic"/>
                <a:cs typeface="Century Gothic"/>
                <a:sym typeface="Century Gothic"/>
              </a:rPr>
              <a:t>Estás</a:t>
            </a:r>
            <a:r>
              <a:rPr lang="en-GB" sz="2400" b="1" dirty="0">
                <a:solidFill>
                  <a:srgbClr val="1F3864"/>
                </a:solidFill>
                <a:latin typeface="Century Gothic"/>
                <a:ea typeface="Century Gothic"/>
                <a:cs typeface="Century Gothic"/>
                <a:sym typeface="Century Gothic"/>
              </a:rPr>
              <a:t> </a:t>
            </a:r>
            <a:r>
              <a:rPr lang="en-GB" sz="2400" b="1" dirty="0" err="1">
                <a:solidFill>
                  <a:srgbClr val="1F3864"/>
                </a:solidFill>
                <a:latin typeface="Century Gothic"/>
                <a:ea typeface="Century Gothic"/>
                <a:cs typeface="Century Gothic"/>
                <a:sym typeface="Century Gothic"/>
              </a:rPr>
              <a:t>muy</a:t>
            </a:r>
            <a:r>
              <a:rPr lang="en-GB" sz="2400" b="1" dirty="0">
                <a:solidFill>
                  <a:srgbClr val="1F3864"/>
                </a:solidFill>
                <a:latin typeface="Century Gothic"/>
                <a:ea typeface="Century Gothic"/>
                <a:cs typeface="Century Gothic"/>
                <a:sym typeface="Century Gothic"/>
              </a:rPr>
              <a:t> </a:t>
            </a:r>
            <a:r>
              <a:rPr lang="en-GB" sz="2400" b="1" dirty="0" err="1">
                <a:solidFill>
                  <a:srgbClr val="1F3864"/>
                </a:solidFill>
                <a:latin typeface="Century Gothic"/>
                <a:ea typeface="Century Gothic"/>
                <a:cs typeface="Century Gothic"/>
                <a:sym typeface="Century Gothic"/>
              </a:rPr>
              <a:t>tonta</a:t>
            </a:r>
            <a:r>
              <a:rPr lang="en-GB" sz="2400" b="1" dirty="0">
                <a:solidFill>
                  <a:srgbClr val="1F3864"/>
                </a:solidFill>
                <a:latin typeface="Century Gothic"/>
                <a:ea typeface="Century Gothic"/>
                <a:cs typeface="Century Gothic"/>
                <a:sym typeface="Century Gothic"/>
              </a:rPr>
              <a:t>*.</a:t>
            </a:r>
            <a:endParaRPr dirty="0"/>
          </a:p>
        </p:txBody>
      </p:sp>
      <p:sp>
        <p:nvSpPr>
          <p:cNvPr id="15" name="Google Shape;193;p9">
            <a:hlinkClick r:id="" action="ppaction://noaction">
              <a:snd r:embed="rId8" name="18_estoymuypreparado.wav"/>
            </a:hlinkClick>
            <a:extLst>
              <a:ext uri="{FF2B5EF4-FFF2-40B4-BE49-F238E27FC236}">
                <a16:creationId xmlns:a16="http://schemas.microsoft.com/office/drawing/2014/main" id="{B6C9D3D7-604B-4F92-89D1-0F20A223EAC7}"/>
              </a:ext>
            </a:extLst>
          </p:cNvPr>
          <p:cNvSpPr/>
          <p:nvPr/>
        </p:nvSpPr>
        <p:spPr>
          <a:xfrm>
            <a:off x="219288" y="5486753"/>
            <a:ext cx="2276659" cy="1015662"/>
          </a:xfrm>
          <a:prstGeom prst="wedgeRoundRectCallout">
            <a:avLst>
              <a:gd name="adj1" fmla="val -31623"/>
              <a:gd name="adj2" fmla="val 85105"/>
              <a:gd name="adj3"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rgbClr val="1F3864"/>
                </a:solidFill>
                <a:latin typeface="Century Gothic"/>
                <a:ea typeface="Century Gothic"/>
                <a:cs typeface="Century Gothic"/>
                <a:sym typeface="Century Gothic"/>
              </a:rPr>
              <a:t>5) </a:t>
            </a:r>
            <a:r>
              <a:rPr lang="en-GB" sz="2400" b="1" dirty="0" err="1">
                <a:solidFill>
                  <a:srgbClr val="1F3864"/>
                </a:solidFill>
                <a:latin typeface="Century Gothic"/>
                <a:ea typeface="Century Gothic"/>
                <a:cs typeface="Century Gothic"/>
                <a:sym typeface="Century Gothic"/>
              </a:rPr>
              <a:t>Estoy</a:t>
            </a:r>
            <a:r>
              <a:rPr lang="en-GB" sz="2400" b="1" dirty="0">
                <a:solidFill>
                  <a:srgbClr val="1F3864"/>
                </a:solidFill>
                <a:latin typeface="Century Gothic"/>
                <a:ea typeface="Century Gothic"/>
                <a:cs typeface="Century Gothic"/>
                <a:sym typeface="Century Gothic"/>
              </a:rPr>
              <a:t> </a:t>
            </a:r>
            <a:r>
              <a:rPr lang="en-GB" sz="2400" b="1" dirty="0" err="1">
                <a:solidFill>
                  <a:srgbClr val="1F3864"/>
                </a:solidFill>
                <a:latin typeface="Century Gothic"/>
                <a:ea typeface="Century Gothic"/>
                <a:cs typeface="Century Gothic"/>
                <a:sym typeface="Century Gothic"/>
              </a:rPr>
              <a:t>muy</a:t>
            </a:r>
            <a:r>
              <a:rPr lang="en-GB" sz="2400" b="1" dirty="0">
                <a:solidFill>
                  <a:srgbClr val="1F3864"/>
                </a:solidFill>
                <a:latin typeface="Century Gothic"/>
                <a:ea typeface="Century Gothic"/>
                <a:cs typeface="Century Gothic"/>
                <a:sym typeface="Century Gothic"/>
              </a:rPr>
              <a:t> </a:t>
            </a:r>
            <a:r>
              <a:rPr lang="en-GB" sz="2400" b="1" dirty="0" err="1">
                <a:solidFill>
                  <a:srgbClr val="1F3864"/>
                </a:solidFill>
                <a:latin typeface="Century Gothic"/>
                <a:ea typeface="Century Gothic"/>
                <a:cs typeface="Century Gothic"/>
                <a:sym typeface="Century Gothic"/>
              </a:rPr>
              <a:t>preparado</a:t>
            </a:r>
            <a:r>
              <a:rPr lang="en-GB" sz="2400" b="1" dirty="0">
                <a:solidFill>
                  <a:srgbClr val="1F3864"/>
                </a:solidFill>
                <a:latin typeface="Century Gothic"/>
                <a:ea typeface="Century Gothic"/>
                <a:cs typeface="Century Gothic"/>
                <a:sym typeface="Century Gothic"/>
              </a:rPr>
              <a:t>. </a:t>
            </a:r>
            <a:endParaRPr dirty="0"/>
          </a:p>
        </p:txBody>
      </p:sp>
      <p:sp>
        <p:nvSpPr>
          <p:cNvPr id="16" name="Google Shape;194;p9">
            <a:hlinkClick r:id="" action="ppaction://noaction">
              <a:snd r:embed="rId9" name="19_estasmuyserio.wav"/>
            </a:hlinkClick>
            <a:extLst>
              <a:ext uri="{FF2B5EF4-FFF2-40B4-BE49-F238E27FC236}">
                <a16:creationId xmlns:a16="http://schemas.microsoft.com/office/drawing/2014/main" id="{33110278-9FB8-4F4C-9D9C-2A979E72809C}"/>
              </a:ext>
            </a:extLst>
          </p:cNvPr>
          <p:cNvSpPr/>
          <p:nvPr/>
        </p:nvSpPr>
        <p:spPr>
          <a:xfrm>
            <a:off x="3191150" y="5895325"/>
            <a:ext cx="2057401" cy="883166"/>
          </a:xfrm>
          <a:prstGeom prst="wedgeRoundRectCallout">
            <a:avLst>
              <a:gd name="adj1" fmla="val 54403"/>
              <a:gd name="adj2" fmla="val 80144"/>
              <a:gd name="adj3"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6) Estás muy serio.</a:t>
            </a:r>
            <a:endParaRPr/>
          </a:p>
        </p:txBody>
      </p:sp>
      <p:sp>
        <p:nvSpPr>
          <p:cNvPr id="17" name="Google Shape;195;p9">
            <a:hlinkClick r:id="" action="ppaction://noaction">
              <a:snd r:embed="rId10" name="16_estoyraro.wav"/>
            </a:hlinkClick>
            <a:extLst>
              <a:ext uri="{FF2B5EF4-FFF2-40B4-BE49-F238E27FC236}">
                <a16:creationId xmlns:a16="http://schemas.microsoft.com/office/drawing/2014/main" id="{7B482F3A-83F4-45B1-9986-C0C4ECB03FC7}"/>
              </a:ext>
            </a:extLst>
          </p:cNvPr>
          <p:cNvSpPr/>
          <p:nvPr/>
        </p:nvSpPr>
        <p:spPr>
          <a:xfrm>
            <a:off x="350994" y="3586414"/>
            <a:ext cx="1937077" cy="1300608"/>
          </a:xfrm>
          <a:prstGeom prst="wedgeEllipseCallout">
            <a:avLst>
              <a:gd name="adj1" fmla="val -31051"/>
              <a:gd name="adj2" fmla="val 62776"/>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3) Estoy raro.</a:t>
            </a:r>
            <a:endParaRPr/>
          </a:p>
        </p:txBody>
      </p:sp>
      <p:pic>
        <p:nvPicPr>
          <p:cNvPr id="27" name="Google Shape;282;p13" descr="Reading, Book, Symbol, Icon, Reader, Man">
            <a:extLst>
              <a:ext uri="{FF2B5EF4-FFF2-40B4-BE49-F238E27FC236}">
                <a16:creationId xmlns:a16="http://schemas.microsoft.com/office/drawing/2014/main" id="{D8314795-58FF-4909-9280-3FDF184C5441}"/>
              </a:ext>
            </a:extLst>
          </p:cNvPr>
          <p:cNvPicPr preferRelativeResize="0"/>
          <p:nvPr/>
        </p:nvPicPr>
        <p:blipFill rotWithShape="1">
          <a:blip r:embed="rId11">
            <a:alphaModFix/>
            <a:duotone>
              <a:schemeClr val="accent6">
                <a:shade val="45000"/>
                <a:satMod val="135000"/>
              </a:schemeClr>
              <a:prstClr val="white"/>
            </a:duotone>
            <a:extLst>
              <a:ext uri="{BEBA8EAE-BF5A-486C-A8C5-ECC9F3942E4B}">
                <a14:imgProps xmlns:a14="http://schemas.microsoft.com/office/drawing/2010/main">
                  <a14:imgLayer r:embed="rId12">
                    <a14:imgEffect>
                      <a14:artisticPaintStrokes/>
                    </a14:imgEffect>
                  </a14:imgLayer>
                </a14:imgProps>
              </a:ext>
            </a:extLst>
          </a:blip>
          <a:srcRect/>
          <a:stretch/>
        </p:blipFill>
        <p:spPr>
          <a:xfrm>
            <a:off x="11248066" y="111850"/>
            <a:ext cx="782801" cy="782801"/>
          </a:xfrm>
          <a:prstGeom prst="roundRect">
            <a:avLst/>
          </a:prstGeom>
          <a:solidFill>
            <a:srgbClr val="00B050"/>
          </a:solidFill>
          <a:ln>
            <a:noFill/>
          </a:ln>
        </p:spPr>
      </p:pic>
      <p:sp>
        <p:nvSpPr>
          <p:cNvPr id="4" name="TextBox 3">
            <a:extLst>
              <a:ext uri="{FF2B5EF4-FFF2-40B4-BE49-F238E27FC236}">
                <a16:creationId xmlns:a16="http://schemas.microsoft.com/office/drawing/2014/main" id="{5C1F68A2-1CAD-CA63-415F-1E9BB6129DAF}"/>
              </a:ext>
            </a:extLst>
          </p:cNvPr>
          <p:cNvSpPr txBox="1"/>
          <p:nvPr/>
        </p:nvSpPr>
        <p:spPr>
          <a:xfrm>
            <a:off x="161133" y="65841"/>
            <a:ext cx="10780136" cy="830997"/>
          </a:xfrm>
          <a:prstGeom prst="rect">
            <a:avLst/>
          </a:prstGeom>
          <a:noFill/>
        </p:spPr>
        <p:txBody>
          <a:bodyPr wrap="square">
            <a:spAutoFit/>
          </a:bodyPr>
          <a:lstStyle/>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It’s the first Spanish lesson. How is la </a:t>
            </a:r>
            <a:r>
              <a:rPr lang="en-GB" sz="2400" dirty="0" err="1">
                <a:solidFill>
                  <a:srgbClr val="1F3864"/>
                </a:solidFill>
                <a:latin typeface="Century Gothic"/>
                <a:ea typeface="Century Gothic"/>
                <a:cs typeface="Century Gothic"/>
                <a:sym typeface="Century Gothic"/>
              </a:rPr>
              <a:t>señora</a:t>
            </a:r>
            <a:r>
              <a:rPr lang="en-GB" sz="2400" dirty="0">
                <a:solidFill>
                  <a:srgbClr val="1F3864"/>
                </a:solidFill>
                <a:latin typeface="Century Gothic"/>
                <a:ea typeface="Century Gothic"/>
                <a:cs typeface="Century Gothic"/>
                <a:sym typeface="Century Gothic"/>
              </a:rPr>
              <a:t> Cano feeling? </a:t>
            </a:r>
          </a:p>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and the pupils she talks to?</a:t>
            </a:r>
            <a:r>
              <a:rPr lang="en-GB" sz="2400" b="1" dirty="0">
                <a:solidFill>
                  <a:srgbClr val="1F3864"/>
                </a:solidFill>
                <a:latin typeface="Century Gothic"/>
                <a:ea typeface="Century Gothic"/>
                <a:cs typeface="Century Gothic"/>
                <a:sym typeface="Century Gothic"/>
              </a:rPr>
              <a:t> </a:t>
            </a:r>
            <a:endParaRPr lang="en-GB" sz="2400" dirty="0"/>
          </a:p>
        </p:txBody>
      </p:sp>
      <p:pic>
        <p:nvPicPr>
          <p:cNvPr id="5" name="Graphic 4" descr="Teacher">
            <a:extLst>
              <a:ext uri="{FF2B5EF4-FFF2-40B4-BE49-F238E27FC236}">
                <a16:creationId xmlns:a16="http://schemas.microsoft.com/office/drawing/2014/main" id="{1CF2F19A-B3BD-31B8-E527-45BCD88E261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1083" y="815898"/>
            <a:ext cx="914400" cy="914400"/>
          </a:xfrm>
          <a:prstGeom prst="rect">
            <a:avLst/>
          </a:prstGeom>
        </p:spPr>
      </p:pic>
      <p:sp>
        <p:nvSpPr>
          <p:cNvPr id="6" name="Speech Bubble: Rectangle with Corners Rounded 5">
            <a:extLst>
              <a:ext uri="{FF2B5EF4-FFF2-40B4-BE49-F238E27FC236}">
                <a16:creationId xmlns:a16="http://schemas.microsoft.com/office/drawing/2014/main" id="{50659A56-B150-8A54-D711-34E38B05301A}"/>
              </a:ext>
            </a:extLst>
          </p:cNvPr>
          <p:cNvSpPr/>
          <p:nvPr/>
        </p:nvSpPr>
        <p:spPr>
          <a:xfrm>
            <a:off x="1117407" y="956667"/>
            <a:ext cx="4619847"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Lee las frases y marca        .</a:t>
            </a:r>
            <a:endParaRPr lang="es-ES" sz="2400" dirty="0">
              <a:solidFill>
                <a:schemeClr val="bg1"/>
              </a:solidFill>
              <a:latin typeface="Century Gothic"/>
              <a:ea typeface="Century Gothic"/>
              <a:cs typeface="Century Gothic"/>
              <a:sym typeface="Century Gothic"/>
            </a:endParaRPr>
          </a:p>
        </p:txBody>
      </p:sp>
      <p:pic>
        <p:nvPicPr>
          <p:cNvPr id="9" name="Picture 2" descr="Check Mark, Checkbox, Check, Tick, Yes">
            <a:extLst>
              <a:ext uri="{FF2B5EF4-FFF2-40B4-BE49-F238E27FC236}">
                <a16:creationId xmlns:a16="http://schemas.microsoft.com/office/drawing/2014/main" id="{7F0FCE46-23E9-E918-F655-9E3603D9015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56809" y="1045010"/>
            <a:ext cx="437133" cy="4005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Google Shape;197;p9">
            <a:extLst>
              <a:ext uri="{FF2B5EF4-FFF2-40B4-BE49-F238E27FC236}">
                <a16:creationId xmlns:a16="http://schemas.microsoft.com/office/drawing/2014/main" id="{AA31D1E0-9CDF-C4B7-4CB1-52F35E72204E}"/>
              </a:ext>
            </a:extLst>
          </p:cNvPr>
          <p:cNvGraphicFramePr/>
          <p:nvPr>
            <p:extLst>
              <p:ext uri="{D42A27DB-BD31-4B8C-83A1-F6EECF244321}">
                <p14:modId xmlns:p14="http://schemas.microsoft.com/office/powerpoint/2010/main" val="3277206871"/>
              </p:ext>
            </p:extLst>
          </p:nvPr>
        </p:nvGraphicFramePr>
        <p:xfrm>
          <a:off x="6568238" y="2037665"/>
          <a:ext cx="4081912" cy="4676200"/>
        </p:xfrm>
        <a:graphic>
          <a:graphicData uri="http://schemas.openxmlformats.org/drawingml/2006/table">
            <a:tbl>
              <a:tblPr firstRow="1" bandRow="1">
                <a:noFill/>
                <a:tableStyleId>{F1582CC8-9FC4-4B5F-846A-C9ADAFB24495}</a:tableStyleId>
              </a:tblPr>
              <a:tblGrid>
                <a:gridCol w="608517">
                  <a:extLst>
                    <a:ext uri="{9D8B030D-6E8A-4147-A177-3AD203B41FA5}">
                      <a16:colId xmlns:a16="http://schemas.microsoft.com/office/drawing/2014/main" val="20000"/>
                    </a:ext>
                  </a:extLst>
                </a:gridCol>
                <a:gridCol w="1849425">
                  <a:extLst>
                    <a:ext uri="{9D8B030D-6E8A-4147-A177-3AD203B41FA5}">
                      <a16:colId xmlns:a16="http://schemas.microsoft.com/office/drawing/2014/main" val="20001"/>
                    </a:ext>
                  </a:extLst>
                </a:gridCol>
                <a:gridCol w="1623970">
                  <a:extLst>
                    <a:ext uri="{9D8B030D-6E8A-4147-A177-3AD203B41FA5}">
                      <a16:colId xmlns:a16="http://schemas.microsoft.com/office/drawing/2014/main" val="20002"/>
                    </a:ext>
                  </a:extLst>
                </a:gridCol>
              </a:tblGrid>
              <a:tr h="896200">
                <a:tc>
                  <a:txBody>
                    <a:bodyPr/>
                    <a:lstStyle/>
                    <a:p>
                      <a:pPr marL="0" marR="0" lvl="0" indent="0" algn="ctr" rtl="0">
                        <a:spcBef>
                          <a:spcPts val="0"/>
                        </a:spcBef>
                        <a:spcAft>
                          <a:spcPts val="0"/>
                        </a:spcAft>
                        <a:buNone/>
                      </a:pPr>
                      <a:endParaRPr sz="2400" b="1"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2400" b="1" u="none" strike="noStrike" cap="none" dirty="0">
                          <a:solidFill>
                            <a:srgbClr val="002060"/>
                          </a:solidFill>
                          <a:latin typeface="Century Gothic"/>
                          <a:ea typeface="Century Gothic"/>
                          <a:cs typeface="Century Gothic"/>
                          <a:sym typeface="Century Gothic"/>
                        </a:rPr>
                        <a:t>I </a:t>
                      </a:r>
                      <a:br>
                        <a:rPr lang="en-GB" sz="2400" b="1" u="none" strike="noStrike" cap="none" dirty="0">
                          <a:solidFill>
                            <a:srgbClr val="002060"/>
                          </a:solidFill>
                          <a:latin typeface="Century Gothic"/>
                          <a:ea typeface="Century Gothic"/>
                          <a:cs typeface="Century Gothic"/>
                          <a:sym typeface="Century Gothic"/>
                        </a:rPr>
                      </a:br>
                      <a:r>
                        <a:rPr lang="en-GB" sz="1600" b="0" u="none" strike="noStrike" cap="none" dirty="0">
                          <a:solidFill>
                            <a:srgbClr val="002060"/>
                          </a:solidFill>
                          <a:latin typeface="Century Gothic"/>
                          <a:ea typeface="Century Gothic"/>
                          <a:cs typeface="Century Gothic"/>
                          <a:sym typeface="Century Gothic"/>
                        </a:rPr>
                        <a:t>[the teacher]</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u="none" strike="noStrike" cap="none" dirty="0">
                          <a:solidFill>
                            <a:srgbClr val="002060"/>
                          </a:solidFill>
                          <a:latin typeface="Century Gothic"/>
                          <a:ea typeface="Century Gothic"/>
                          <a:cs typeface="Century Gothic"/>
                          <a:sym typeface="Century Gothic"/>
                        </a:rPr>
                        <a:t>you </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40000">
                <a:tc>
                  <a:txBody>
                    <a:bodyPr/>
                    <a:lstStyle/>
                    <a:p>
                      <a:pPr marL="0" marR="0" lvl="0" indent="0" algn="ctr" rtl="0">
                        <a:spcBef>
                          <a:spcPts val="0"/>
                        </a:spcBef>
                        <a:spcAft>
                          <a:spcPts val="0"/>
                        </a:spcAft>
                        <a:buNone/>
                      </a:pPr>
                      <a:r>
                        <a:rPr lang="en-GB" sz="2000" b="1" u="none" strike="noStrike" cap="none" dirty="0">
                          <a:solidFill>
                            <a:srgbClr val="92D050"/>
                          </a:solidFill>
                          <a:latin typeface="Century Gothic"/>
                          <a:ea typeface="Century Gothic"/>
                          <a:cs typeface="Century Gothic"/>
                          <a:sym typeface="Century Gothic"/>
                        </a:rPr>
                        <a:t>E</a:t>
                      </a:r>
                      <a:endParaRPr b="1"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40000">
                <a:tc>
                  <a:txBody>
                    <a:bodyPr/>
                    <a:lstStyle/>
                    <a:p>
                      <a:pPr marL="0" marR="0" lvl="0" indent="0" algn="ctr" rtl="0">
                        <a:spcBef>
                          <a:spcPts val="0"/>
                        </a:spcBef>
                        <a:spcAft>
                          <a:spcPts val="0"/>
                        </a:spcAft>
                        <a:buNone/>
                      </a:pPr>
                      <a:r>
                        <a:rPr lang="en-GB" sz="2000" b="1" dirty="0">
                          <a:solidFill>
                            <a:srgbClr val="002060"/>
                          </a:solidFill>
                          <a:latin typeface="Century Gothic"/>
                          <a:ea typeface="Century Gothic"/>
                          <a:cs typeface="Century Gothic"/>
                          <a:sym typeface="Century Gothic"/>
                        </a:rPr>
                        <a:t>1</a:t>
                      </a:r>
                      <a:endParaRPr b="1" dirty="0">
                        <a:solidFill>
                          <a:srgbClr val="002060"/>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40000">
                <a:tc>
                  <a:txBody>
                    <a:bodyPr/>
                    <a:lstStyle/>
                    <a:p>
                      <a:pPr marL="0" marR="0" lvl="0" indent="0" algn="ctr" rtl="0">
                        <a:spcBef>
                          <a:spcPts val="0"/>
                        </a:spcBef>
                        <a:spcAft>
                          <a:spcPts val="0"/>
                        </a:spcAft>
                        <a:buNone/>
                      </a:pPr>
                      <a:r>
                        <a:rPr lang="en-GB" sz="2000" b="1" dirty="0">
                          <a:solidFill>
                            <a:srgbClr val="002060"/>
                          </a:solidFill>
                          <a:latin typeface="Century Gothic"/>
                          <a:ea typeface="Century Gothic"/>
                          <a:cs typeface="Century Gothic"/>
                          <a:sym typeface="Century Gothic"/>
                        </a:rPr>
                        <a:t>2</a:t>
                      </a:r>
                      <a:endParaRPr b="1" dirty="0">
                        <a:solidFill>
                          <a:srgbClr val="002060"/>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40000">
                <a:tc>
                  <a:txBody>
                    <a:bodyPr/>
                    <a:lstStyle/>
                    <a:p>
                      <a:pPr marL="0" marR="0" lvl="0" indent="0" algn="ctr" rtl="0">
                        <a:spcBef>
                          <a:spcPts val="0"/>
                        </a:spcBef>
                        <a:spcAft>
                          <a:spcPts val="0"/>
                        </a:spcAft>
                        <a:buNone/>
                      </a:pPr>
                      <a:r>
                        <a:rPr lang="en-GB" sz="2000" b="1" dirty="0">
                          <a:solidFill>
                            <a:srgbClr val="002060"/>
                          </a:solidFill>
                          <a:latin typeface="Century Gothic"/>
                          <a:ea typeface="Century Gothic"/>
                          <a:cs typeface="Century Gothic"/>
                          <a:sym typeface="Century Gothic"/>
                        </a:rPr>
                        <a:t>3</a:t>
                      </a:r>
                      <a:endParaRPr b="1" dirty="0">
                        <a:solidFill>
                          <a:srgbClr val="002060"/>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40000">
                <a:tc>
                  <a:txBody>
                    <a:bodyPr/>
                    <a:lstStyle/>
                    <a:p>
                      <a:pPr marL="0" marR="0" lvl="0" indent="0" algn="ctr" rtl="0">
                        <a:spcBef>
                          <a:spcPts val="0"/>
                        </a:spcBef>
                        <a:spcAft>
                          <a:spcPts val="0"/>
                        </a:spcAft>
                        <a:buNone/>
                      </a:pPr>
                      <a:r>
                        <a:rPr lang="en-GB" sz="2000" b="1" dirty="0">
                          <a:solidFill>
                            <a:srgbClr val="002060"/>
                          </a:solidFill>
                          <a:latin typeface="Century Gothic"/>
                          <a:ea typeface="Century Gothic"/>
                          <a:cs typeface="Century Gothic"/>
                          <a:sym typeface="Century Gothic"/>
                        </a:rPr>
                        <a:t>4</a:t>
                      </a:r>
                      <a:endParaRPr b="1" dirty="0">
                        <a:solidFill>
                          <a:srgbClr val="002060"/>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40000">
                <a:tc>
                  <a:txBody>
                    <a:bodyPr/>
                    <a:lstStyle/>
                    <a:p>
                      <a:pPr marL="0" marR="0" lvl="0" indent="0" algn="ctr" rtl="0">
                        <a:spcBef>
                          <a:spcPts val="0"/>
                        </a:spcBef>
                        <a:spcAft>
                          <a:spcPts val="0"/>
                        </a:spcAft>
                        <a:buNone/>
                      </a:pPr>
                      <a:r>
                        <a:rPr lang="en-GB" sz="2000" b="1" dirty="0">
                          <a:solidFill>
                            <a:srgbClr val="002060"/>
                          </a:solidFill>
                          <a:latin typeface="Century Gothic"/>
                          <a:ea typeface="Century Gothic"/>
                          <a:cs typeface="Century Gothic"/>
                          <a:sym typeface="Century Gothic"/>
                        </a:rPr>
                        <a:t>5</a:t>
                      </a:r>
                      <a:endParaRPr b="1" dirty="0">
                        <a:solidFill>
                          <a:srgbClr val="002060"/>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540000">
                <a:tc>
                  <a:txBody>
                    <a:bodyPr/>
                    <a:lstStyle/>
                    <a:p>
                      <a:pPr marL="0" marR="0" lvl="0" indent="0" algn="ctr" rtl="0">
                        <a:spcBef>
                          <a:spcPts val="0"/>
                        </a:spcBef>
                        <a:spcAft>
                          <a:spcPts val="0"/>
                        </a:spcAft>
                        <a:buNone/>
                      </a:pPr>
                      <a:r>
                        <a:rPr lang="en-GB" sz="2000" b="1" dirty="0">
                          <a:solidFill>
                            <a:srgbClr val="002060"/>
                          </a:solidFill>
                          <a:latin typeface="Century Gothic"/>
                          <a:ea typeface="Century Gothic"/>
                          <a:cs typeface="Century Gothic"/>
                          <a:sym typeface="Century Gothic"/>
                        </a:rPr>
                        <a:t>6</a:t>
                      </a:r>
                      <a:endParaRPr b="1" dirty="0">
                        <a:solidFill>
                          <a:srgbClr val="002060"/>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25" name="Picture 2" descr="Check Mark, Checkbox, Check, Tick, Yes">
            <a:extLst>
              <a:ext uri="{FF2B5EF4-FFF2-40B4-BE49-F238E27FC236}">
                <a16:creationId xmlns:a16="http://schemas.microsoft.com/office/drawing/2014/main" id="{8009083E-296E-C0F8-46CF-7FE789FBE1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66493" y="2967556"/>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heck Mark, Checkbox, Check, Tick, Yes">
            <a:extLst>
              <a:ext uri="{FF2B5EF4-FFF2-40B4-BE49-F238E27FC236}">
                <a16:creationId xmlns:a16="http://schemas.microsoft.com/office/drawing/2014/main" id="{3BEAD8DE-1614-BF91-FE44-2AD3FB2ABA3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30910" y="3524590"/>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heck Mark, Checkbox, Check, Tick, Yes">
            <a:extLst>
              <a:ext uri="{FF2B5EF4-FFF2-40B4-BE49-F238E27FC236}">
                <a16:creationId xmlns:a16="http://schemas.microsoft.com/office/drawing/2014/main" id="{3A226BD3-733A-81E4-61F4-7A143EDD966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30911" y="4063233"/>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heck Mark, Checkbox, Check, Tick, Yes">
            <a:extLst>
              <a:ext uri="{FF2B5EF4-FFF2-40B4-BE49-F238E27FC236}">
                <a16:creationId xmlns:a16="http://schemas.microsoft.com/office/drawing/2014/main" id="{7F9C60B5-F4CD-2658-BD4B-B24E2285DCD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66493" y="4620080"/>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heck Mark, Checkbox, Check, Tick, Yes">
            <a:extLst>
              <a:ext uri="{FF2B5EF4-FFF2-40B4-BE49-F238E27FC236}">
                <a16:creationId xmlns:a16="http://schemas.microsoft.com/office/drawing/2014/main" id="{6600763F-C779-B2A9-54AC-EDFE11C1576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42636" y="5140570"/>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heck Mark, Checkbox, Check, Tick, Yes">
            <a:extLst>
              <a:ext uri="{FF2B5EF4-FFF2-40B4-BE49-F238E27FC236}">
                <a16:creationId xmlns:a16="http://schemas.microsoft.com/office/drawing/2014/main" id="{153C7F21-E6BE-CBE0-2D5F-DD5DA4F8B63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74076" y="5672948"/>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heck Mark, Checkbox, Check, Tick, Yes">
            <a:extLst>
              <a:ext uri="{FF2B5EF4-FFF2-40B4-BE49-F238E27FC236}">
                <a16:creationId xmlns:a16="http://schemas.microsoft.com/office/drawing/2014/main" id="{584FDF13-2E52-A705-4598-BBCD167CAEB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42636" y="6211503"/>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41" name="Google Shape;273;p11">
            <a:extLst>
              <a:ext uri="{FF2B5EF4-FFF2-40B4-BE49-F238E27FC236}">
                <a16:creationId xmlns:a16="http://schemas.microsoft.com/office/drawing/2014/main" id="{F684C049-A44A-6E83-FC49-0C9EA4F2143B}"/>
              </a:ext>
            </a:extLst>
          </p:cNvPr>
          <p:cNvPicPr preferRelativeResize="0"/>
          <p:nvPr/>
        </p:nvPicPr>
        <p:blipFill rotWithShape="1">
          <a:blip r:embed="rId16">
            <a:alphaModFix/>
          </a:blip>
          <a:srcRect/>
          <a:stretch/>
        </p:blipFill>
        <p:spPr>
          <a:xfrm>
            <a:off x="8505364" y="2324135"/>
            <a:ext cx="548784" cy="513308"/>
          </a:xfrm>
          <a:prstGeom prst="rect">
            <a:avLst/>
          </a:prstGeom>
          <a:noFill/>
          <a:ln>
            <a:noFill/>
          </a:ln>
        </p:spPr>
      </p:pic>
      <p:pic>
        <p:nvPicPr>
          <p:cNvPr id="42" name="Picture 41">
            <a:extLst>
              <a:ext uri="{FF2B5EF4-FFF2-40B4-BE49-F238E27FC236}">
                <a16:creationId xmlns:a16="http://schemas.microsoft.com/office/drawing/2014/main" id="{B61BF96D-1464-586F-3488-02DDAA6060E6}"/>
              </a:ext>
            </a:extLst>
          </p:cNvPr>
          <p:cNvPicPr>
            <a:picLocks noChangeAspect="1"/>
          </p:cNvPicPr>
          <p:nvPr/>
        </p:nvPicPr>
        <p:blipFill>
          <a:blip r:embed="rId17"/>
          <a:stretch>
            <a:fillRect/>
          </a:stretch>
        </p:blipFill>
        <p:spPr>
          <a:xfrm>
            <a:off x="8675034" y="70215"/>
            <a:ext cx="1876395" cy="1745484"/>
          </a:xfrm>
          <a:prstGeom prst="rect">
            <a:avLst/>
          </a:prstGeom>
        </p:spPr>
      </p:pic>
      <p:sp>
        <p:nvSpPr>
          <p:cNvPr id="13" name="Google Shape;198;p9">
            <a:extLst>
              <a:ext uri="{FF2B5EF4-FFF2-40B4-BE49-F238E27FC236}">
                <a16:creationId xmlns:a16="http://schemas.microsoft.com/office/drawing/2014/main" id="{30A9D118-74F1-960F-2902-68985F52D27F}"/>
              </a:ext>
            </a:extLst>
          </p:cNvPr>
          <p:cNvSpPr txBox="1"/>
          <p:nvPr/>
        </p:nvSpPr>
        <p:spPr>
          <a:xfrm>
            <a:off x="10570090" y="6340926"/>
            <a:ext cx="1618439" cy="400540"/>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solidFill>
                  <a:srgbClr val="002060"/>
                </a:solidFill>
                <a:latin typeface="Century Gothic"/>
                <a:ea typeface="Century Gothic"/>
                <a:cs typeface="Century Gothic"/>
                <a:sym typeface="Century Gothic"/>
              </a:rPr>
              <a:t>tonto </a:t>
            </a:r>
            <a:r>
              <a:rPr lang="en-GB" sz="2000" dirty="0">
                <a:solidFill>
                  <a:srgbClr val="002060"/>
                </a:solidFill>
                <a:latin typeface="Century Gothic"/>
                <a:ea typeface="Century Gothic"/>
                <a:cs typeface="Century Gothic"/>
                <a:sym typeface="Century Gothic"/>
              </a:rPr>
              <a:t>= silly</a:t>
            </a:r>
            <a:endParaRPr sz="1200" dirty="0"/>
          </a:p>
        </p:txBody>
      </p:sp>
    </p:spTree>
    <p:extLst>
      <p:ext uri="{BB962C8B-B14F-4D97-AF65-F5344CB8AC3E}">
        <p14:creationId xmlns:p14="http://schemas.microsoft.com/office/powerpoint/2010/main" val="47665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11_1.wav"/>
                                        </p:tgtEl>
                                      </p:cMediaNode>
                                    </p:audio>
                                  </p:sub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ppt_x"/>
                                          </p:val>
                                        </p:tav>
                                        <p:tav tm="100000">
                                          <p:val>
                                            <p:strVal val="#ppt_x"/>
                                          </p:val>
                                        </p:tav>
                                      </p:tavLst>
                                    </p:anim>
                                    <p:anim calcmode="lin" valueType="num">
                                      <p:cBhvr additive="base">
                                        <p:cTn id="3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additive="base">
                                        <p:cTn id="44" dur="500" fill="hold"/>
                                        <p:tgtEl>
                                          <p:spTgt spid="30"/>
                                        </p:tgtEl>
                                        <p:attrNameLst>
                                          <p:attrName>ppt_x</p:attrName>
                                        </p:attrNameLst>
                                      </p:cBhvr>
                                      <p:tavLst>
                                        <p:tav tm="0">
                                          <p:val>
                                            <p:strVal val="#ppt_x"/>
                                          </p:val>
                                        </p:tav>
                                        <p:tav tm="100000">
                                          <p:val>
                                            <p:strVal val="#ppt_x"/>
                                          </p:val>
                                        </p:tav>
                                      </p:tavLst>
                                    </p:anim>
                                    <p:anim calcmode="lin" valueType="num">
                                      <p:cBhvr additive="base">
                                        <p:cTn id="4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additive="base">
                                        <p:cTn id="50" dur="500" fill="hold"/>
                                        <p:tgtEl>
                                          <p:spTgt spid="39"/>
                                        </p:tgtEl>
                                        <p:attrNameLst>
                                          <p:attrName>ppt_x</p:attrName>
                                        </p:attrNameLst>
                                      </p:cBhvr>
                                      <p:tavLst>
                                        <p:tav tm="0">
                                          <p:val>
                                            <p:strVal val="#ppt_x"/>
                                          </p:val>
                                        </p:tav>
                                        <p:tav tm="100000">
                                          <p:val>
                                            <p:strVal val="#ppt_x"/>
                                          </p:val>
                                        </p:tav>
                                      </p:tavLst>
                                    </p:anim>
                                    <p:anim calcmode="lin" valueType="num">
                                      <p:cBhvr additive="base">
                                        <p:cTn id="5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40"/>
                                        </p:tgtEl>
                                        <p:attrNameLst>
                                          <p:attrName>style.visibility</p:attrName>
                                        </p:attrNameLst>
                                      </p:cBhvr>
                                      <p:to>
                                        <p:strVal val="visible"/>
                                      </p:to>
                                    </p:set>
                                    <p:anim calcmode="lin" valueType="num">
                                      <p:cBhvr additive="base">
                                        <p:cTn id="56" dur="500" fill="hold"/>
                                        <p:tgtEl>
                                          <p:spTgt spid="40"/>
                                        </p:tgtEl>
                                        <p:attrNameLst>
                                          <p:attrName>ppt_x</p:attrName>
                                        </p:attrNameLst>
                                      </p:cBhvr>
                                      <p:tavLst>
                                        <p:tav tm="0">
                                          <p:val>
                                            <p:strVal val="#ppt_x"/>
                                          </p:val>
                                        </p:tav>
                                        <p:tav tm="100000">
                                          <p:val>
                                            <p:strVal val="#ppt_x"/>
                                          </p:val>
                                        </p:tav>
                                      </p:tavLst>
                                    </p:anim>
                                    <p:anim calcmode="lin" valueType="num">
                                      <p:cBhvr additive="base">
                                        <p:cTn id="5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37FC44C9-9C90-18B0-0DA4-FFB92482EEC6}"/>
              </a:ext>
            </a:extLst>
          </p:cNvPr>
          <p:cNvSpPr/>
          <p:nvPr/>
        </p:nvSpPr>
        <p:spPr>
          <a:xfrm>
            <a:off x="8003307" y="855710"/>
            <a:ext cx="1837379" cy="533859"/>
          </a:xfrm>
          <a:prstGeom prst="wedgeRoundRectCallout">
            <a:avLst>
              <a:gd name="adj1" fmla="val -63597"/>
              <a:gd name="adj2" fmla="val -3419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800"/>
            </a:pPr>
            <a:r>
              <a:rPr lang="en-GB" sz="2400" b="1" dirty="0">
                <a:solidFill>
                  <a:schemeClr val="bg1"/>
                </a:solidFill>
                <a:latin typeface="Century Gothic"/>
                <a:ea typeface="Century Gothic"/>
                <a:cs typeface="Century Gothic"/>
                <a:sym typeface="Century Gothic"/>
              </a:rPr>
              <a:t>Marca      .</a:t>
            </a:r>
          </a:p>
        </p:txBody>
      </p:sp>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80939"/>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27" name="Google Shape;216;p10">
            <a:extLst>
              <a:ext uri="{FF2B5EF4-FFF2-40B4-BE49-F238E27FC236}">
                <a16:creationId xmlns:a16="http://schemas.microsoft.com/office/drawing/2014/main" id="{BD8B8E82-1B89-4041-A39D-50BCFFA01B21}"/>
              </a:ext>
            </a:extLst>
          </p:cNvPr>
          <p:cNvSpPr/>
          <p:nvPr/>
        </p:nvSpPr>
        <p:spPr>
          <a:xfrm>
            <a:off x="337757" y="203562"/>
            <a:ext cx="7130467" cy="1375305"/>
          </a:xfrm>
          <a:prstGeom prst="roundRect">
            <a:avLst>
              <a:gd name="adj" fmla="val 16667"/>
            </a:avLst>
          </a:prstGeom>
          <a:solidFill>
            <a:srgbClr val="65D7DD"/>
          </a:solidFill>
          <a:ln w="12700" cap="flat" cmpd="sng">
            <a:solidFill>
              <a:srgbClr val="65D7D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We know that Spanish </a:t>
            </a:r>
            <a:r>
              <a:rPr lang="en-GB" sz="2400" b="1" dirty="0">
                <a:solidFill>
                  <a:srgbClr val="002060"/>
                </a:solidFill>
                <a:latin typeface="Century Gothic"/>
                <a:ea typeface="Century Gothic"/>
                <a:cs typeface="Century Gothic"/>
                <a:sym typeface="Century Gothic"/>
              </a:rPr>
              <a:t>adjectives</a:t>
            </a:r>
            <a:r>
              <a:rPr lang="en-GB" sz="2400" dirty="0">
                <a:solidFill>
                  <a:srgbClr val="002060"/>
                </a:solidFill>
                <a:latin typeface="Century Gothic"/>
                <a:ea typeface="Century Gothic"/>
                <a:cs typeface="Century Gothic"/>
                <a:sym typeface="Century Gothic"/>
              </a:rPr>
              <a:t> that </a:t>
            </a:r>
          </a:p>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end in ‘</a:t>
            </a:r>
            <a:r>
              <a:rPr lang="en-GB" sz="2400" b="1" dirty="0">
                <a:solidFill>
                  <a:srgbClr val="0070C0"/>
                </a:solidFill>
                <a:latin typeface="Century Gothic"/>
                <a:ea typeface="Century Gothic"/>
                <a:cs typeface="Century Gothic"/>
                <a:sym typeface="Century Gothic"/>
              </a:rPr>
              <a:t>o</a:t>
            </a:r>
            <a:r>
              <a:rPr lang="en-GB" sz="2400" dirty="0">
                <a:solidFill>
                  <a:srgbClr val="002060"/>
                </a:solidFill>
                <a:latin typeface="Century Gothic"/>
                <a:ea typeface="Century Gothic"/>
                <a:cs typeface="Century Gothic"/>
                <a:sym typeface="Century Gothic"/>
              </a:rPr>
              <a:t>’ change to end in ‘</a:t>
            </a:r>
            <a:r>
              <a:rPr lang="en-GB" sz="2400" b="1" dirty="0">
                <a:solidFill>
                  <a:srgbClr val="FF0000"/>
                </a:solidFill>
                <a:latin typeface="Century Gothic"/>
                <a:ea typeface="Century Gothic"/>
                <a:cs typeface="Century Gothic"/>
                <a:sym typeface="Century Gothic"/>
              </a:rPr>
              <a:t>a</a:t>
            </a:r>
            <a:r>
              <a:rPr lang="en-GB" sz="2400" dirty="0">
                <a:solidFill>
                  <a:srgbClr val="002060"/>
                </a:solidFill>
                <a:latin typeface="Century Gothic"/>
                <a:ea typeface="Century Gothic"/>
                <a:cs typeface="Century Gothic"/>
                <a:sym typeface="Century Gothic"/>
              </a:rPr>
              <a:t>’ when </a:t>
            </a:r>
          </a:p>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the person being described is female. </a:t>
            </a:r>
            <a:endParaRPr dirty="0"/>
          </a:p>
        </p:txBody>
      </p:sp>
      <p:sp>
        <p:nvSpPr>
          <p:cNvPr id="28" name="Google Shape;217;p10">
            <a:extLst>
              <a:ext uri="{FF2B5EF4-FFF2-40B4-BE49-F238E27FC236}">
                <a16:creationId xmlns:a16="http://schemas.microsoft.com/office/drawing/2014/main" id="{06CB06A5-3A31-45EA-B769-896A3E3DB618}"/>
              </a:ext>
            </a:extLst>
          </p:cNvPr>
          <p:cNvSpPr txBox="1"/>
          <p:nvPr/>
        </p:nvSpPr>
        <p:spPr>
          <a:xfrm>
            <a:off x="6557552" y="6526305"/>
            <a:ext cx="3148051"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FFFFFF"/>
              </a:buClr>
              <a:buSzPts val="1200"/>
              <a:buFont typeface="Century Gothic"/>
              <a:buNone/>
            </a:pPr>
            <a:r>
              <a:rPr lang="en-GB" sz="1200" b="0" i="0" u="none" strike="noStrike" cap="none">
                <a:solidFill>
                  <a:srgbClr val="FFFFFF"/>
                </a:solidFill>
                <a:latin typeface="Century Gothic"/>
                <a:ea typeface="Century Gothic"/>
                <a:cs typeface="Century Gothic"/>
                <a:sym typeface="Century Gothic"/>
              </a:rPr>
              <a:t>Victoria Hobson  </a:t>
            </a:r>
            <a:endParaRPr/>
          </a:p>
        </p:txBody>
      </p:sp>
      <p:sp>
        <p:nvSpPr>
          <p:cNvPr id="29" name="Google Shape;218;p10">
            <a:extLst>
              <a:ext uri="{FF2B5EF4-FFF2-40B4-BE49-F238E27FC236}">
                <a16:creationId xmlns:a16="http://schemas.microsoft.com/office/drawing/2014/main" id="{33B17789-A2ED-4487-B6C6-4CAD2AF0B716}"/>
              </a:ext>
            </a:extLst>
          </p:cNvPr>
          <p:cNvSpPr/>
          <p:nvPr/>
        </p:nvSpPr>
        <p:spPr>
          <a:xfrm>
            <a:off x="196614" y="3092233"/>
            <a:ext cx="2825302" cy="883166"/>
          </a:xfrm>
          <a:prstGeom prst="wedgeRoundRectCallout">
            <a:avLst>
              <a:gd name="adj1" fmla="val -31623"/>
              <a:gd name="adj2" fmla="val 85105"/>
              <a:gd name="adj3"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E)</a:t>
            </a:r>
            <a:r>
              <a:rPr lang="en-GB" sz="2400" b="1" dirty="0">
                <a:solidFill>
                  <a:srgbClr val="1E4E79"/>
                </a:solidFill>
                <a:latin typeface="Century Gothic"/>
                <a:ea typeface="Century Gothic"/>
                <a:cs typeface="Century Gothic"/>
                <a:sym typeface="Century Gothic"/>
              </a:rPr>
              <a:t> Estoy </a:t>
            </a:r>
            <a:r>
              <a:rPr lang="en-GB" sz="2400" b="1" dirty="0" err="1">
                <a:solidFill>
                  <a:srgbClr val="1E4E79"/>
                </a:solidFill>
                <a:latin typeface="Century Gothic"/>
                <a:ea typeface="Century Gothic"/>
                <a:cs typeface="Century Gothic"/>
                <a:sym typeface="Century Gothic"/>
              </a:rPr>
              <a:t>nervioso</a:t>
            </a:r>
            <a:r>
              <a:rPr lang="en-GB" sz="2400" b="1" dirty="0">
                <a:solidFill>
                  <a:srgbClr val="1E4E79"/>
                </a:solidFill>
                <a:latin typeface="Century Gothic"/>
                <a:ea typeface="Century Gothic"/>
                <a:cs typeface="Century Gothic"/>
                <a:sym typeface="Century Gothic"/>
              </a:rPr>
              <a:t>.</a:t>
            </a:r>
            <a:endParaRPr dirty="0"/>
          </a:p>
        </p:txBody>
      </p:sp>
      <p:sp>
        <p:nvSpPr>
          <p:cNvPr id="30" name="Google Shape;219;p10">
            <a:extLst>
              <a:ext uri="{FF2B5EF4-FFF2-40B4-BE49-F238E27FC236}">
                <a16:creationId xmlns:a16="http://schemas.microsoft.com/office/drawing/2014/main" id="{C0805660-2C37-4FC7-9610-76B95534F382}"/>
              </a:ext>
            </a:extLst>
          </p:cNvPr>
          <p:cNvSpPr/>
          <p:nvPr/>
        </p:nvSpPr>
        <p:spPr>
          <a:xfrm>
            <a:off x="178817" y="4304263"/>
            <a:ext cx="2651660" cy="1003898"/>
          </a:xfrm>
          <a:prstGeom prst="wedgeEllipseCallout">
            <a:avLst>
              <a:gd name="adj1" fmla="val 64090"/>
              <a:gd name="adj2" fmla="val -47415"/>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2) Estás tranquila.</a:t>
            </a:r>
            <a:endParaRPr/>
          </a:p>
        </p:txBody>
      </p:sp>
      <p:sp>
        <p:nvSpPr>
          <p:cNvPr id="39" name="Google Shape;220;p10">
            <a:extLst>
              <a:ext uri="{FF2B5EF4-FFF2-40B4-BE49-F238E27FC236}">
                <a16:creationId xmlns:a16="http://schemas.microsoft.com/office/drawing/2014/main" id="{88B5B74C-4496-4629-AF31-DDD80B3A4E9E}"/>
              </a:ext>
            </a:extLst>
          </p:cNvPr>
          <p:cNvSpPr/>
          <p:nvPr/>
        </p:nvSpPr>
        <p:spPr>
          <a:xfrm>
            <a:off x="3289930" y="3071734"/>
            <a:ext cx="2651660" cy="1039117"/>
          </a:xfrm>
          <a:prstGeom prst="wedgeEllipseCallout">
            <a:avLst>
              <a:gd name="adj1" fmla="val -37612"/>
              <a:gd name="adj2" fmla="val 58120"/>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a:solidFill>
                <a:srgbClr val="1F3864"/>
              </a:solidFill>
              <a:latin typeface="Century Gothic"/>
              <a:ea typeface="Century Gothic"/>
              <a:cs typeface="Century Gothic"/>
              <a:sym typeface="Century Gothic"/>
            </a:endParaRPr>
          </a:p>
        </p:txBody>
      </p:sp>
      <p:sp>
        <p:nvSpPr>
          <p:cNvPr id="40" name="Google Shape;221;p10">
            <a:extLst>
              <a:ext uri="{FF2B5EF4-FFF2-40B4-BE49-F238E27FC236}">
                <a16:creationId xmlns:a16="http://schemas.microsoft.com/office/drawing/2014/main" id="{33330B5C-7472-4DA3-851C-F0BE4E6061C3}"/>
              </a:ext>
            </a:extLst>
          </p:cNvPr>
          <p:cNvSpPr/>
          <p:nvPr/>
        </p:nvSpPr>
        <p:spPr>
          <a:xfrm>
            <a:off x="5418294" y="4193253"/>
            <a:ext cx="2057401" cy="883166"/>
          </a:xfrm>
          <a:prstGeom prst="wedgeRoundRectCallout">
            <a:avLst>
              <a:gd name="adj1" fmla="val 35044"/>
              <a:gd name="adj2" fmla="val 74206"/>
              <a:gd name="adj3"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4) Estás muy tonta.</a:t>
            </a:r>
            <a:endParaRPr/>
          </a:p>
        </p:txBody>
      </p:sp>
      <p:sp>
        <p:nvSpPr>
          <p:cNvPr id="41" name="Google Shape;222;p10">
            <a:extLst>
              <a:ext uri="{FF2B5EF4-FFF2-40B4-BE49-F238E27FC236}">
                <a16:creationId xmlns:a16="http://schemas.microsoft.com/office/drawing/2014/main" id="{5995ABA0-1EF4-4E72-89BD-F8FC6C633F35}"/>
              </a:ext>
            </a:extLst>
          </p:cNvPr>
          <p:cNvSpPr/>
          <p:nvPr/>
        </p:nvSpPr>
        <p:spPr>
          <a:xfrm>
            <a:off x="366317" y="5523444"/>
            <a:ext cx="4190494" cy="689102"/>
          </a:xfrm>
          <a:prstGeom prst="wedgeRoundRectCallout">
            <a:avLst>
              <a:gd name="adj1" fmla="val 16614"/>
              <a:gd name="adj2" fmla="val -99105"/>
              <a:gd name="adj3"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rgbClr val="1F3864"/>
                </a:solidFill>
                <a:latin typeface="Century Gothic"/>
                <a:ea typeface="Century Gothic"/>
                <a:cs typeface="Century Gothic"/>
                <a:sym typeface="Century Gothic"/>
              </a:rPr>
              <a:t>5) </a:t>
            </a:r>
            <a:r>
              <a:rPr lang="en-GB" sz="2400" b="1" dirty="0" err="1">
                <a:solidFill>
                  <a:srgbClr val="1F3864"/>
                </a:solidFill>
                <a:latin typeface="Century Gothic"/>
                <a:ea typeface="Century Gothic"/>
                <a:cs typeface="Century Gothic"/>
                <a:sym typeface="Century Gothic"/>
              </a:rPr>
              <a:t>Estoy</a:t>
            </a:r>
            <a:r>
              <a:rPr lang="en-GB" sz="2400" b="1" dirty="0">
                <a:solidFill>
                  <a:srgbClr val="1F3864"/>
                </a:solidFill>
                <a:latin typeface="Century Gothic"/>
                <a:ea typeface="Century Gothic"/>
                <a:cs typeface="Century Gothic"/>
                <a:sym typeface="Century Gothic"/>
              </a:rPr>
              <a:t> </a:t>
            </a:r>
            <a:r>
              <a:rPr lang="en-GB" sz="2400" b="1" dirty="0" err="1">
                <a:solidFill>
                  <a:srgbClr val="1F3864"/>
                </a:solidFill>
                <a:latin typeface="Century Gothic"/>
                <a:ea typeface="Century Gothic"/>
                <a:cs typeface="Century Gothic"/>
                <a:sym typeface="Century Gothic"/>
              </a:rPr>
              <a:t>muy</a:t>
            </a:r>
            <a:r>
              <a:rPr lang="en-GB" sz="2400" b="1" dirty="0">
                <a:solidFill>
                  <a:srgbClr val="1F3864"/>
                </a:solidFill>
                <a:latin typeface="Century Gothic"/>
                <a:ea typeface="Century Gothic"/>
                <a:cs typeface="Century Gothic"/>
                <a:sym typeface="Century Gothic"/>
              </a:rPr>
              <a:t> </a:t>
            </a:r>
            <a:r>
              <a:rPr lang="en-GB" sz="2400" b="1" dirty="0" err="1">
                <a:solidFill>
                  <a:srgbClr val="1F3864"/>
                </a:solidFill>
                <a:latin typeface="Century Gothic"/>
                <a:ea typeface="Century Gothic"/>
                <a:cs typeface="Century Gothic"/>
                <a:sym typeface="Century Gothic"/>
              </a:rPr>
              <a:t>preparado</a:t>
            </a:r>
            <a:r>
              <a:rPr lang="en-GB" sz="2400" b="1" dirty="0">
                <a:solidFill>
                  <a:srgbClr val="1F3864"/>
                </a:solidFill>
                <a:latin typeface="Century Gothic"/>
                <a:ea typeface="Century Gothic"/>
                <a:cs typeface="Century Gothic"/>
                <a:sym typeface="Century Gothic"/>
              </a:rPr>
              <a:t>. </a:t>
            </a:r>
            <a:endParaRPr dirty="0"/>
          </a:p>
        </p:txBody>
      </p:sp>
      <p:sp>
        <p:nvSpPr>
          <p:cNvPr id="42" name="Google Shape;223;p10">
            <a:extLst>
              <a:ext uri="{FF2B5EF4-FFF2-40B4-BE49-F238E27FC236}">
                <a16:creationId xmlns:a16="http://schemas.microsoft.com/office/drawing/2014/main" id="{754350FD-A1CA-4BD0-AD6D-F9BAB6018925}"/>
              </a:ext>
            </a:extLst>
          </p:cNvPr>
          <p:cNvSpPr/>
          <p:nvPr/>
        </p:nvSpPr>
        <p:spPr>
          <a:xfrm>
            <a:off x="4951709" y="5316860"/>
            <a:ext cx="2057401" cy="883166"/>
          </a:xfrm>
          <a:prstGeom prst="wedgeRoundRectCallout">
            <a:avLst>
              <a:gd name="adj1" fmla="val 54403"/>
              <a:gd name="adj2" fmla="val 80144"/>
              <a:gd name="adj3"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6) Estás muy serio.</a:t>
            </a:r>
            <a:endParaRPr/>
          </a:p>
        </p:txBody>
      </p:sp>
      <p:sp>
        <p:nvSpPr>
          <p:cNvPr id="43" name="Google Shape;224;p10">
            <a:extLst>
              <a:ext uri="{FF2B5EF4-FFF2-40B4-BE49-F238E27FC236}">
                <a16:creationId xmlns:a16="http://schemas.microsoft.com/office/drawing/2014/main" id="{C372B597-AC3C-4981-A211-E3D06B23D870}"/>
              </a:ext>
            </a:extLst>
          </p:cNvPr>
          <p:cNvSpPr/>
          <p:nvPr/>
        </p:nvSpPr>
        <p:spPr>
          <a:xfrm>
            <a:off x="3289930" y="4275927"/>
            <a:ext cx="1937077" cy="992932"/>
          </a:xfrm>
          <a:prstGeom prst="wedgeEllipseCallout">
            <a:avLst>
              <a:gd name="adj1" fmla="val 52541"/>
              <a:gd name="adj2" fmla="val -58794"/>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3) Estoy raro.</a:t>
            </a:r>
            <a:endParaRPr/>
          </a:p>
        </p:txBody>
      </p:sp>
      <p:graphicFrame>
        <p:nvGraphicFramePr>
          <p:cNvPr id="44" name="Google Shape;225;p10">
            <a:extLst>
              <a:ext uri="{FF2B5EF4-FFF2-40B4-BE49-F238E27FC236}">
                <a16:creationId xmlns:a16="http://schemas.microsoft.com/office/drawing/2014/main" id="{9DB4A8E4-997D-4116-8048-36D101972615}"/>
              </a:ext>
            </a:extLst>
          </p:cNvPr>
          <p:cNvGraphicFramePr/>
          <p:nvPr/>
        </p:nvGraphicFramePr>
        <p:xfrm>
          <a:off x="7689655" y="1499552"/>
          <a:ext cx="4292725" cy="4676200"/>
        </p:xfrm>
        <a:graphic>
          <a:graphicData uri="http://schemas.openxmlformats.org/drawingml/2006/table">
            <a:tbl>
              <a:tblPr firstRow="1" bandRow="1">
                <a:noFill/>
                <a:tableStyleId>{F1582CC8-9FC4-4B5F-846A-C9ADAFB24495}</a:tableStyleId>
              </a:tblPr>
              <a:tblGrid>
                <a:gridCol w="771600">
                  <a:extLst>
                    <a:ext uri="{9D8B030D-6E8A-4147-A177-3AD203B41FA5}">
                      <a16:colId xmlns:a16="http://schemas.microsoft.com/office/drawing/2014/main" val="20000"/>
                    </a:ext>
                  </a:extLst>
                </a:gridCol>
                <a:gridCol w="1704721">
                  <a:extLst>
                    <a:ext uri="{9D8B030D-6E8A-4147-A177-3AD203B41FA5}">
                      <a16:colId xmlns:a16="http://schemas.microsoft.com/office/drawing/2014/main" val="20001"/>
                    </a:ext>
                  </a:extLst>
                </a:gridCol>
                <a:gridCol w="1816404">
                  <a:extLst>
                    <a:ext uri="{9D8B030D-6E8A-4147-A177-3AD203B41FA5}">
                      <a16:colId xmlns:a16="http://schemas.microsoft.com/office/drawing/2014/main" val="20002"/>
                    </a:ext>
                  </a:extLst>
                </a:gridCol>
              </a:tblGrid>
              <a:tr h="896200">
                <a:tc>
                  <a:txBody>
                    <a:bodyPr/>
                    <a:lstStyle/>
                    <a:p>
                      <a:pPr marL="0" marR="0" lvl="0" indent="0" algn="ctr" rtl="0">
                        <a:spcBef>
                          <a:spcPts val="0"/>
                        </a:spcBef>
                        <a:spcAft>
                          <a:spcPts val="0"/>
                        </a:spcAft>
                        <a:buNone/>
                      </a:pPr>
                      <a:endParaRPr sz="2400" b="1">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2300" b="1" dirty="0" err="1">
                          <a:solidFill>
                            <a:srgbClr val="002060"/>
                          </a:solidFill>
                          <a:latin typeface="Century Gothic"/>
                          <a:ea typeface="Century Gothic"/>
                          <a:cs typeface="Century Gothic"/>
                          <a:sym typeface="Century Gothic"/>
                        </a:rPr>
                        <a:t>masculino</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2300" b="1" dirty="0" err="1">
                          <a:solidFill>
                            <a:srgbClr val="002060"/>
                          </a:solidFill>
                          <a:latin typeface="Century Gothic"/>
                          <a:ea typeface="Century Gothic"/>
                          <a:cs typeface="Century Gothic"/>
                          <a:sym typeface="Century Gothic"/>
                        </a:rPr>
                        <a:t>femenino</a:t>
                      </a:r>
                      <a:r>
                        <a:rPr lang="en-GB" sz="2300" b="1" dirty="0">
                          <a:solidFill>
                            <a:srgbClr val="002060"/>
                          </a:solidFill>
                          <a:latin typeface="Century Gothic"/>
                          <a:ea typeface="Century Gothic"/>
                          <a:cs typeface="Century Gothic"/>
                          <a:sym typeface="Century Gothic"/>
                        </a:rPr>
                        <a:t> </a:t>
                      </a:r>
                      <a:endParaRPr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40000">
                <a:tc>
                  <a:txBody>
                    <a:bodyPr/>
                    <a:lstStyle/>
                    <a:p>
                      <a:pPr marL="0" marR="0" lvl="0" indent="0" algn="ctr" rtl="0">
                        <a:spcBef>
                          <a:spcPts val="0"/>
                        </a:spcBef>
                        <a:spcAft>
                          <a:spcPts val="0"/>
                        </a:spcAft>
                        <a:buNone/>
                      </a:pPr>
                      <a:r>
                        <a:rPr lang="en-GB" sz="2800" b="1" dirty="0">
                          <a:solidFill>
                            <a:srgbClr val="92D050"/>
                          </a:solidFill>
                          <a:latin typeface="Century Gothic"/>
                          <a:ea typeface="Century Gothic"/>
                          <a:cs typeface="Century Gothic"/>
                          <a:sym typeface="Century Gothic"/>
                        </a:rPr>
                        <a:t>E</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40000">
                <a:tc>
                  <a:txBody>
                    <a:bodyPr/>
                    <a:lstStyle/>
                    <a:p>
                      <a:pPr marL="0" marR="0" lvl="0" indent="0" algn="ctr" rtl="0">
                        <a:spcBef>
                          <a:spcPts val="0"/>
                        </a:spcBef>
                        <a:spcAft>
                          <a:spcPts val="0"/>
                        </a:spcAft>
                        <a:buNone/>
                      </a:pPr>
                      <a:r>
                        <a:rPr lang="en-GB" sz="2800" b="1">
                          <a:solidFill>
                            <a:srgbClr val="002060"/>
                          </a:solidFill>
                          <a:latin typeface="Century Gothic"/>
                          <a:ea typeface="Century Gothic"/>
                          <a:cs typeface="Century Gothic"/>
                          <a:sym typeface="Century Gothic"/>
                        </a:rPr>
                        <a:t>1</a:t>
                      </a:r>
                      <a:endParaRPr>
                        <a:solidFill>
                          <a:srgbClr val="00206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40000">
                <a:tc>
                  <a:txBody>
                    <a:bodyPr/>
                    <a:lstStyle/>
                    <a:p>
                      <a:pPr marL="0" marR="0" lvl="0" indent="0" algn="ctr" rtl="0">
                        <a:spcBef>
                          <a:spcPts val="0"/>
                        </a:spcBef>
                        <a:spcAft>
                          <a:spcPts val="0"/>
                        </a:spcAft>
                        <a:buNone/>
                      </a:pPr>
                      <a:r>
                        <a:rPr lang="en-GB" sz="2800" b="1" dirty="0">
                          <a:solidFill>
                            <a:srgbClr val="002060"/>
                          </a:solidFill>
                          <a:latin typeface="Century Gothic"/>
                          <a:ea typeface="Century Gothic"/>
                          <a:cs typeface="Century Gothic"/>
                          <a:sym typeface="Century Gothic"/>
                        </a:rPr>
                        <a:t>2</a:t>
                      </a:r>
                      <a:endParaRPr dirty="0">
                        <a:solidFill>
                          <a:srgbClr val="00206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40000">
                <a:tc>
                  <a:txBody>
                    <a:bodyPr/>
                    <a:lstStyle/>
                    <a:p>
                      <a:pPr marL="0" marR="0" lvl="0" indent="0" algn="ctr" rtl="0">
                        <a:spcBef>
                          <a:spcPts val="0"/>
                        </a:spcBef>
                        <a:spcAft>
                          <a:spcPts val="0"/>
                        </a:spcAft>
                        <a:buNone/>
                      </a:pPr>
                      <a:r>
                        <a:rPr lang="en-GB" sz="2800" b="1">
                          <a:solidFill>
                            <a:srgbClr val="002060"/>
                          </a:solidFill>
                          <a:latin typeface="Century Gothic"/>
                          <a:ea typeface="Century Gothic"/>
                          <a:cs typeface="Century Gothic"/>
                          <a:sym typeface="Century Gothic"/>
                        </a:rPr>
                        <a:t>3</a:t>
                      </a:r>
                      <a:endParaRPr>
                        <a:solidFill>
                          <a:srgbClr val="00206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40000">
                <a:tc>
                  <a:txBody>
                    <a:bodyPr/>
                    <a:lstStyle/>
                    <a:p>
                      <a:pPr marL="0" marR="0" lvl="0" indent="0" algn="ctr" rtl="0">
                        <a:spcBef>
                          <a:spcPts val="0"/>
                        </a:spcBef>
                        <a:spcAft>
                          <a:spcPts val="0"/>
                        </a:spcAft>
                        <a:buNone/>
                      </a:pPr>
                      <a:r>
                        <a:rPr lang="en-GB" sz="2800" b="1">
                          <a:solidFill>
                            <a:srgbClr val="002060"/>
                          </a:solidFill>
                          <a:latin typeface="Century Gothic"/>
                          <a:ea typeface="Century Gothic"/>
                          <a:cs typeface="Century Gothic"/>
                          <a:sym typeface="Century Gothic"/>
                        </a:rPr>
                        <a:t>4</a:t>
                      </a:r>
                      <a:endParaRPr>
                        <a:solidFill>
                          <a:srgbClr val="00206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40000">
                <a:tc>
                  <a:txBody>
                    <a:bodyPr/>
                    <a:lstStyle/>
                    <a:p>
                      <a:pPr marL="0" marR="0" lvl="0" indent="0" algn="ctr" rtl="0">
                        <a:spcBef>
                          <a:spcPts val="0"/>
                        </a:spcBef>
                        <a:spcAft>
                          <a:spcPts val="0"/>
                        </a:spcAft>
                        <a:buNone/>
                      </a:pPr>
                      <a:r>
                        <a:rPr lang="en-GB" sz="2800" b="1">
                          <a:solidFill>
                            <a:srgbClr val="002060"/>
                          </a:solidFill>
                          <a:latin typeface="Century Gothic"/>
                          <a:ea typeface="Century Gothic"/>
                          <a:cs typeface="Century Gothic"/>
                          <a:sym typeface="Century Gothic"/>
                        </a:rPr>
                        <a:t>5</a:t>
                      </a:r>
                      <a:endParaRPr>
                        <a:solidFill>
                          <a:srgbClr val="00206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540000">
                <a:tc>
                  <a:txBody>
                    <a:bodyPr/>
                    <a:lstStyle/>
                    <a:p>
                      <a:pPr marL="0" marR="0" lvl="0" indent="0" algn="ctr" rtl="0">
                        <a:spcBef>
                          <a:spcPts val="0"/>
                        </a:spcBef>
                        <a:spcAft>
                          <a:spcPts val="0"/>
                        </a:spcAft>
                        <a:buNone/>
                      </a:pPr>
                      <a:r>
                        <a:rPr lang="en-GB" sz="2800" b="1" dirty="0">
                          <a:solidFill>
                            <a:srgbClr val="002060"/>
                          </a:solidFill>
                          <a:latin typeface="Century Gothic"/>
                          <a:ea typeface="Century Gothic"/>
                          <a:cs typeface="Century Gothic"/>
                          <a:sym typeface="Century Gothic"/>
                        </a:rPr>
                        <a:t>6</a:t>
                      </a:r>
                      <a:endParaRPr dirty="0">
                        <a:solidFill>
                          <a:srgbClr val="002060"/>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45" name="Google Shape;226;p10">
            <a:extLst>
              <a:ext uri="{FF2B5EF4-FFF2-40B4-BE49-F238E27FC236}">
                <a16:creationId xmlns:a16="http://schemas.microsoft.com/office/drawing/2014/main" id="{D24E1E7D-0563-4529-9D7F-38964D11BBAB}"/>
              </a:ext>
            </a:extLst>
          </p:cNvPr>
          <p:cNvSpPr txBox="1"/>
          <p:nvPr/>
        </p:nvSpPr>
        <p:spPr>
          <a:xfrm>
            <a:off x="3641256" y="3385638"/>
            <a:ext cx="217081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1) Estás seria.</a:t>
            </a:r>
            <a:endParaRPr/>
          </a:p>
        </p:txBody>
      </p:sp>
      <p:pic>
        <p:nvPicPr>
          <p:cNvPr id="55" name="Google Shape;238;p10" descr="Jigsaw, Puzzle, Piece, Game, Concept, Solution">
            <a:extLst>
              <a:ext uri="{FF2B5EF4-FFF2-40B4-BE49-F238E27FC236}">
                <a16:creationId xmlns:a16="http://schemas.microsoft.com/office/drawing/2014/main" id="{A18E6CF3-3D41-4881-BB79-50A20CDE071E}"/>
              </a:ext>
            </a:extLst>
          </p:cNvPr>
          <p:cNvPicPr preferRelativeResize="0"/>
          <p:nvPr/>
        </p:nvPicPr>
        <p:blipFill rotWithShape="1">
          <a:blip r:embed="rId6">
            <a:alphaModFix/>
          </a:blip>
          <a:srcRect/>
          <a:stretch/>
        </p:blipFill>
        <p:spPr>
          <a:xfrm>
            <a:off x="6442610" y="284119"/>
            <a:ext cx="847457" cy="740605"/>
          </a:xfrm>
          <a:prstGeom prst="rect">
            <a:avLst/>
          </a:prstGeom>
          <a:noFill/>
          <a:ln>
            <a:noFill/>
          </a:ln>
        </p:spPr>
      </p:pic>
      <p:pic>
        <p:nvPicPr>
          <p:cNvPr id="57" name="Picture 2" descr="Check Mark, Checkbox, Check, Tick, Yes">
            <a:extLst>
              <a:ext uri="{FF2B5EF4-FFF2-40B4-BE49-F238E27FC236}">
                <a16:creationId xmlns:a16="http://schemas.microsoft.com/office/drawing/2014/main" id="{272F8901-E62D-4C77-9E78-8306380025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4014" y="901911"/>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heck Mark, Checkbox, Check, Tick, Yes">
            <a:extLst>
              <a:ext uri="{FF2B5EF4-FFF2-40B4-BE49-F238E27FC236}">
                <a16:creationId xmlns:a16="http://schemas.microsoft.com/office/drawing/2014/main" id="{DBF58A68-4AA7-401D-B19C-3517F28495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8970" y="2459963"/>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heck Mark, Checkbox, Check, Tick, Yes">
            <a:extLst>
              <a:ext uri="{FF2B5EF4-FFF2-40B4-BE49-F238E27FC236}">
                <a16:creationId xmlns:a16="http://schemas.microsoft.com/office/drawing/2014/main" id="{0FE5718E-071E-4F62-BE0B-ED63208969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63325" y="2974809"/>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Check Mark, Checkbox, Check, Tick, Yes">
            <a:extLst>
              <a:ext uri="{FF2B5EF4-FFF2-40B4-BE49-F238E27FC236}">
                <a16:creationId xmlns:a16="http://schemas.microsoft.com/office/drawing/2014/main" id="{AE228B75-2C87-4A29-98EA-EA30C2CCC4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74467" y="3542194"/>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Check Mark, Checkbox, Check, Tick, Yes">
            <a:extLst>
              <a:ext uri="{FF2B5EF4-FFF2-40B4-BE49-F238E27FC236}">
                <a16:creationId xmlns:a16="http://schemas.microsoft.com/office/drawing/2014/main" id="{4DAD76BB-6A79-45B7-A9F1-FB3A5BA373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2415" y="4077198"/>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heck Mark, Checkbox, Check, Tick, Yes">
            <a:extLst>
              <a:ext uri="{FF2B5EF4-FFF2-40B4-BE49-F238E27FC236}">
                <a16:creationId xmlns:a16="http://schemas.microsoft.com/office/drawing/2014/main" id="{C13A7DA8-9126-48E6-B56C-1A87A400CF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82436" y="4583918"/>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Check Mark, Checkbox, Check, Tick, Yes">
            <a:extLst>
              <a:ext uri="{FF2B5EF4-FFF2-40B4-BE49-F238E27FC236}">
                <a16:creationId xmlns:a16="http://schemas.microsoft.com/office/drawing/2014/main" id="{D9CCCDE5-056F-4819-A1F2-36AB4CA07A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2415" y="5160955"/>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Check Mark, Checkbox, Check, Tick, Yes">
            <a:extLst>
              <a:ext uri="{FF2B5EF4-FFF2-40B4-BE49-F238E27FC236}">
                <a16:creationId xmlns:a16="http://schemas.microsoft.com/office/drawing/2014/main" id="{26944296-7983-4767-9C75-607DFB4B5E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4625" y="5694433"/>
            <a:ext cx="437133" cy="400540"/>
          </a:xfrm>
          <a:prstGeom prst="rect">
            <a:avLst/>
          </a:prstGeom>
          <a:noFill/>
          <a:extLst>
            <a:ext uri="{909E8E84-426E-40DD-AFC4-6F175D3DCCD1}">
              <a14:hiddenFill xmlns:a14="http://schemas.microsoft.com/office/drawing/2010/main">
                <a:solidFill>
                  <a:srgbClr val="FFFFFF"/>
                </a:solidFill>
              </a14:hiddenFill>
            </a:ext>
          </a:extLst>
        </p:spPr>
      </p:pic>
      <p:pic>
        <p:nvPicPr>
          <p:cNvPr id="26" name="Google Shape;282;p13" descr="Reading, Book, Symbol, Icon, Reader, Man">
            <a:extLst>
              <a:ext uri="{FF2B5EF4-FFF2-40B4-BE49-F238E27FC236}">
                <a16:creationId xmlns:a16="http://schemas.microsoft.com/office/drawing/2014/main" id="{EA7AB070-CF03-4330-A489-D9F3D94F752A}"/>
              </a:ext>
            </a:extLst>
          </p:cNvPr>
          <p:cNvPicPr preferRelativeResize="0"/>
          <p:nvPr/>
        </p:nvPicPr>
        <p:blipFill rotWithShape="1">
          <a:blip r:embed="rId8">
            <a:alphaModFix/>
            <a:duotone>
              <a:schemeClr val="accent6">
                <a:shade val="45000"/>
                <a:satMod val="135000"/>
              </a:schemeClr>
              <a:prstClr val="white"/>
            </a:duotone>
            <a:extLst>
              <a:ext uri="{BEBA8EAE-BF5A-486C-A8C5-ECC9F3942E4B}">
                <a14:imgProps xmlns:a14="http://schemas.microsoft.com/office/drawing/2010/main">
                  <a14:imgLayer r:embed="rId9">
                    <a14:imgEffect>
                      <a14:artisticPaintStrokes/>
                    </a14:imgEffect>
                  </a14:imgLayer>
                </a14:imgProps>
              </a:ext>
            </a:extLst>
          </a:blip>
          <a:srcRect/>
          <a:stretch/>
        </p:blipFill>
        <p:spPr>
          <a:xfrm>
            <a:off x="11248066" y="126364"/>
            <a:ext cx="782801" cy="782801"/>
          </a:xfrm>
          <a:prstGeom prst="roundRect">
            <a:avLst/>
          </a:prstGeom>
          <a:solidFill>
            <a:srgbClr val="00B050"/>
          </a:solidFill>
          <a:ln>
            <a:noFill/>
          </a:ln>
        </p:spPr>
      </p:pic>
      <p:pic>
        <p:nvPicPr>
          <p:cNvPr id="5" name="Graphic 4" descr="Teacher">
            <a:extLst>
              <a:ext uri="{FF2B5EF4-FFF2-40B4-BE49-F238E27FC236}">
                <a16:creationId xmlns:a16="http://schemas.microsoft.com/office/drawing/2014/main" id="{23E8935D-2BDA-A957-84A8-C803C87678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9289" y="1596331"/>
            <a:ext cx="914400" cy="914400"/>
          </a:xfrm>
          <a:prstGeom prst="rect">
            <a:avLst/>
          </a:prstGeom>
        </p:spPr>
      </p:pic>
      <p:sp>
        <p:nvSpPr>
          <p:cNvPr id="6" name="Speech Bubble: Rectangle with Corners Rounded 5">
            <a:extLst>
              <a:ext uri="{FF2B5EF4-FFF2-40B4-BE49-F238E27FC236}">
                <a16:creationId xmlns:a16="http://schemas.microsoft.com/office/drawing/2014/main" id="{041D2929-270A-34B1-DD5A-20D4CF9E1A35}"/>
              </a:ext>
            </a:extLst>
          </p:cNvPr>
          <p:cNvSpPr/>
          <p:nvPr/>
        </p:nvSpPr>
        <p:spPr>
          <a:xfrm>
            <a:off x="1115613" y="1737100"/>
            <a:ext cx="3644651"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Lee las frases otra vez. </a:t>
            </a:r>
          </a:p>
        </p:txBody>
      </p:sp>
      <p:sp>
        <p:nvSpPr>
          <p:cNvPr id="8" name="TextBox 7">
            <a:extLst>
              <a:ext uri="{FF2B5EF4-FFF2-40B4-BE49-F238E27FC236}">
                <a16:creationId xmlns:a16="http://schemas.microsoft.com/office/drawing/2014/main" id="{3206D6C9-4F44-DFAD-EB61-B48D7A46FF87}"/>
              </a:ext>
            </a:extLst>
          </p:cNvPr>
          <p:cNvSpPr txBox="1"/>
          <p:nvPr/>
        </p:nvSpPr>
        <p:spPr>
          <a:xfrm>
            <a:off x="3048000" y="3293254"/>
            <a:ext cx="6096000" cy="307777"/>
          </a:xfrm>
          <a:prstGeom prst="rect">
            <a:avLst/>
          </a:prstGeom>
          <a:noFill/>
        </p:spPr>
        <p:txBody>
          <a:bodyPr wrap="square">
            <a:spAutoFit/>
          </a:bodyPr>
          <a:lstStyle/>
          <a:p>
            <a:pPr marL="0" marR="0" lvl="0" indent="0" algn="l" rtl="0">
              <a:spcBef>
                <a:spcPts val="0"/>
              </a:spcBef>
              <a:spcAft>
                <a:spcPts val="0"/>
              </a:spcAft>
              <a:buNone/>
            </a:pPr>
            <a:endParaRPr lang="es-ES" sz="1400" b="1" dirty="0">
              <a:solidFill>
                <a:srgbClr val="1F3864"/>
              </a:solidFill>
              <a:latin typeface="Century Gothic"/>
              <a:ea typeface="Century Gothic"/>
              <a:cs typeface="Century Gothic"/>
              <a:sym typeface="Century Gothic"/>
            </a:endParaRPr>
          </a:p>
        </p:txBody>
      </p:sp>
      <p:sp>
        <p:nvSpPr>
          <p:cNvPr id="9" name="Speech Bubble: Rectangle with Corners Rounded 8">
            <a:extLst>
              <a:ext uri="{FF2B5EF4-FFF2-40B4-BE49-F238E27FC236}">
                <a16:creationId xmlns:a16="http://schemas.microsoft.com/office/drawing/2014/main" id="{FAC07E76-FEBB-84BC-35FA-6BA89160360E}"/>
              </a:ext>
            </a:extLst>
          </p:cNvPr>
          <p:cNvSpPr/>
          <p:nvPr/>
        </p:nvSpPr>
        <p:spPr>
          <a:xfrm>
            <a:off x="959294" y="2351443"/>
            <a:ext cx="5083895" cy="533859"/>
          </a:xfrm>
          <a:prstGeom prst="wedgeRoundRectCallout">
            <a:avLst>
              <a:gd name="adj1" fmla="val -55474"/>
              <a:gd name="adj2" fmla="val -4506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800" dirty="0">
                <a:solidFill>
                  <a:srgbClr val="002060"/>
                </a:solidFill>
                <a:latin typeface="Century Gothic"/>
                <a:ea typeface="Century Gothic"/>
                <a:cs typeface="Century Gothic"/>
                <a:sym typeface="Century Gothic"/>
              </a:rPr>
              <a:t>¿Es masculino o femenino?</a:t>
            </a:r>
            <a:endParaRPr lang="es-ES" sz="2800" b="1" dirty="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98856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3" name="12_1.wav"/>
                                        </p:tgtEl>
                                      </p:cMediaNode>
                                    </p:audio>
                                  </p:sub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4" name="12_2.wav"/>
                                        </p:tgtEl>
                                      </p:cMediaNode>
                                    </p:audio>
                                  </p:sub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p:tgtEl>
                                          <p:spTgt spid="29"/>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p:tgtEl>
                                          <p:spTgt spid="39"/>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500"/>
                                        <p:tgtEl>
                                          <p:spTgt spid="40"/>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p:tgtEl>
                                          <p:spTgt spid="41"/>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p:tgtEl>
                                          <p:spTgt spid="42"/>
                                        </p:tgtEl>
                                        <p:attrNameLst>
                                          <p:attrName>ppt_y</p:attrName>
                                        </p:attrNameLst>
                                      </p:cBhvr>
                                      <p:tavLst>
                                        <p:tav tm="0">
                                          <p:val>
                                            <p:strVal val="#ppt_y+1"/>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p:tgtEl>
                                          <p:spTgt spid="43"/>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p:tgtEl>
                                          <p:spTgt spid="45"/>
                                        </p:tgtEl>
                                        <p:attrNameLst>
                                          <p:attrName>ppt_y</p:attrName>
                                        </p:attrNameLst>
                                      </p:cBhvr>
                                      <p:tavLst>
                                        <p:tav tm="0">
                                          <p:val>
                                            <p:strVal val="#ppt_y+1"/>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p:tgtEl>
                                          <p:spTgt spid="30"/>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1" presetClass="entr" presetSubtype="0" fill="hold" nodeType="after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12_3.wav"/>
                                        </p:tgtEl>
                                      </p:cMediaNode>
                                    </p:audio>
                                  </p:sub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anim calcmode="lin" valueType="num">
                                      <p:cBhvr additive="base">
                                        <p:cTn id="51" dur="500" fill="hold"/>
                                        <p:tgtEl>
                                          <p:spTgt spid="58"/>
                                        </p:tgtEl>
                                        <p:attrNameLst>
                                          <p:attrName>ppt_x</p:attrName>
                                        </p:attrNameLst>
                                      </p:cBhvr>
                                      <p:tavLst>
                                        <p:tav tm="0">
                                          <p:val>
                                            <p:strVal val="#ppt_x"/>
                                          </p:val>
                                        </p:tav>
                                        <p:tav tm="100000">
                                          <p:val>
                                            <p:strVal val="#ppt_x"/>
                                          </p:val>
                                        </p:tav>
                                      </p:tavLst>
                                    </p:anim>
                                    <p:anim calcmode="lin" valueType="num">
                                      <p:cBhvr additive="base">
                                        <p:cTn id="5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 calcmode="lin" valueType="num">
                                      <p:cBhvr additive="base">
                                        <p:cTn id="57" dur="500" fill="hold"/>
                                        <p:tgtEl>
                                          <p:spTgt spid="59"/>
                                        </p:tgtEl>
                                        <p:attrNameLst>
                                          <p:attrName>ppt_x</p:attrName>
                                        </p:attrNameLst>
                                      </p:cBhvr>
                                      <p:tavLst>
                                        <p:tav tm="0">
                                          <p:val>
                                            <p:strVal val="#ppt_x"/>
                                          </p:val>
                                        </p:tav>
                                        <p:tav tm="100000">
                                          <p:val>
                                            <p:strVal val="#ppt_x"/>
                                          </p:val>
                                        </p:tav>
                                      </p:tavLst>
                                    </p:anim>
                                    <p:anim calcmode="lin" valueType="num">
                                      <p:cBhvr additive="base">
                                        <p:cTn id="5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60"/>
                                        </p:tgtEl>
                                        <p:attrNameLst>
                                          <p:attrName>style.visibility</p:attrName>
                                        </p:attrNameLst>
                                      </p:cBhvr>
                                      <p:to>
                                        <p:strVal val="visible"/>
                                      </p:to>
                                    </p:set>
                                    <p:anim calcmode="lin" valueType="num">
                                      <p:cBhvr additive="base">
                                        <p:cTn id="63" dur="500" fill="hold"/>
                                        <p:tgtEl>
                                          <p:spTgt spid="60"/>
                                        </p:tgtEl>
                                        <p:attrNameLst>
                                          <p:attrName>ppt_x</p:attrName>
                                        </p:attrNameLst>
                                      </p:cBhvr>
                                      <p:tavLst>
                                        <p:tav tm="0">
                                          <p:val>
                                            <p:strVal val="#ppt_x"/>
                                          </p:val>
                                        </p:tav>
                                        <p:tav tm="100000">
                                          <p:val>
                                            <p:strVal val="#ppt_x"/>
                                          </p:val>
                                        </p:tav>
                                      </p:tavLst>
                                    </p:anim>
                                    <p:anim calcmode="lin" valueType="num">
                                      <p:cBhvr additive="base">
                                        <p:cTn id="6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61"/>
                                        </p:tgtEl>
                                        <p:attrNameLst>
                                          <p:attrName>style.visibility</p:attrName>
                                        </p:attrNameLst>
                                      </p:cBhvr>
                                      <p:to>
                                        <p:strVal val="visible"/>
                                      </p:to>
                                    </p:set>
                                    <p:anim calcmode="lin" valueType="num">
                                      <p:cBhvr additive="base">
                                        <p:cTn id="69" dur="500" fill="hold"/>
                                        <p:tgtEl>
                                          <p:spTgt spid="61"/>
                                        </p:tgtEl>
                                        <p:attrNameLst>
                                          <p:attrName>ppt_x</p:attrName>
                                        </p:attrNameLst>
                                      </p:cBhvr>
                                      <p:tavLst>
                                        <p:tav tm="0">
                                          <p:val>
                                            <p:strVal val="#ppt_x"/>
                                          </p:val>
                                        </p:tav>
                                        <p:tav tm="100000">
                                          <p:val>
                                            <p:strVal val="#ppt_x"/>
                                          </p:val>
                                        </p:tav>
                                      </p:tavLst>
                                    </p:anim>
                                    <p:anim calcmode="lin" valueType="num">
                                      <p:cBhvr additive="base">
                                        <p:cTn id="70"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62"/>
                                        </p:tgtEl>
                                        <p:attrNameLst>
                                          <p:attrName>style.visibility</p:attrName>
                                        </p:attrNameLst>
                                      </p:cBhvr>
                                      <p:to>
                                        <p:strVal val="visible"/>
                                      </p:to>
                                    </p:set>
                                    <p:anim calcmode="lin" valueType="num">
                                      <p:cBhvr additive="base">
                                        <p:cTn id="75" dur="500" fill="hold"/>
                                        <p:tgtEl>
                                          <p:spTgt spid="62"/>
                                        </p:tgtEl>
                                        <p:attrNameLst>
                                          <p:attrName>ppt_x</p:attrName>
                                        </p:attrNameLst>
                                      </p:cBhvr>
                                      <p:tavLst>
                                        <p:tav tm="0">
                                          <p:val>
                                            <p:strVal val="#ppt_x"/>
                                          </p:val>
                                        </p:tav>
                                        <p:tav tm="100000">
                                          <p:val>
                                            <p:strVal val="#ppt_x"/>
                                          </p:val>
                                        </p:tav>
                                      </p:tavLst>
                                    </p:anim>
                                    <p:anim calcmode="lin" valueType="num">
                                      <p:cBhvr additive="base">
                                        <p:cTn id="76"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63"/>
                                        </p:tgtEl>
                                        <p:attrNameLst>
                                          <p:attrName>style.visibility</p:attrName>
                                        </p:attrNameLst>
                                      </p:cBhvr>
                                      <p:to>
                                        <p:strVal val="visible"/>
                                      </p:to>
                                    </p:set>
                                    <p:anim calcmode="lin" valueType="num">
                                      <p:cBhvr additive="base">
                                        <p:cTn id="81" dur="500" fill="hold"/>
                                        <p:tgtEl>
                                          <p:spTgt spid="63"/>
                                        </p:tgtEl>
                                        <p:attrNameLst>
                                          <p:attrName>ppt_x</p:attrName>
                                        </p:attrNameLst>
                                      </p:cBhvr>
                                      <p:tavLst>
                                        <p:tav tm="0">
                                          <p:val>
                                            <p:strVal val="#ppt_x"/>
                                          </p:val>
                                        </p:tav>
                                        <p:tav tm="100000">
                                          <p:val>
                                            <p:strVal val="#ppt_x"/>
                                          </p:val>
                                        </p:tav>
                                      </p:tavLst>
                                    </p:anim>
                                    <p:anim calcmode="lin" valueType="num">
                                      <p:cBhvr additive="base">
                                        <p:cTn id="8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64"/>
                                        </p:tgtEl>
                                        <p:attrNameLst>
                                          <p:attrName>style.visibility</p:attrName>
                                        </p:attrNameLst>
                                      </p:cBhvr>
                                      <p:to>
                                        <p:strVal val="visible"/>
                                      </p:to>
                                    </p:set>
                                    <p:anim calcmode="lin" valueType="num">
                                      <p:cBhvr additive="base">
                                        <p:cTn id="87" dur="500" fill="hold"/>
                                        <p:tgtEl>
                                          <p:spTgt spid="64"/>
                                        </p:tgtEl>
                                        <p:attrNameLst>
                                          <p:attrName>ppt_x</p:attrName>
                                        </p:attrNameLst>
                                      </p:cBhvr>
                                      <p:tavLst>
                                        <p:tav tm="0">
                                          <p:val>
                                            <p:strVal val="#ppt_x"/>
                                          </p:val>
                                        </p:tav>
                                        <p:tav tm="100000">
                                          <p:val>
                                            <p:strVal val="#ppt_x"/>
                                          </p:val>
                                        </p:tav>
                                      </p:tavLst>
                                    </p:anim>
                                    <p:anim calcmode="lin" valueType="num">
                                      <p:cBhvr additive="base">
                                        <p:cTn id="8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18" name="Google Shape;319;p15" descr="Speech Icon, Voice, Talking, Audio, Speech">
            <a:extLst>
              <a:ext uri="{FF2B5EF4-FFF2-40B4-BE49-F238E27FC236}">
                <a16:creationId xmlns:a16="http://schemas.microsoft.com/office/drawing/2014/main" id="{75D20AA2-20BD-45CC-92EA-99063B5F1550}"/>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 name="Title 1">
            <a:extLst>
              <a:ext uri="{FF2B5EF4-FFF2-40B4-BE49-F238E27FC236}">
                <a16:creationId xmlns:a16="http://schemas.microsoft.com/office/drawing/2014/main" id="{AACA156E-DBED-4D9E-8053-B89D5F5AB7C6}"/>
              </a:ext>
            </a:extLst>
          </p:cNvPr>
          <p:cNvSpPr>
            <a:spLocks noGrp="1"/>
          </p:cNvSpPr>
          <p:nvPr>
            <p:ph type="title"/>
          </p:nvPr>
        </p:nvSpPr>
        <p:spPr>
          <a:xfrm>
            <a:off x="10971591" y="1063135"/>
            <a:ext cx="1096294" cy="392751"/>
          </a:xfrm>
          <a:solidFill>
            <a:srgbClr val="86CFE2"/>
          </a:solidFill>
        </p:spPr>
        <p:txBody>
          <a:bodyPr>
            <a:norm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 name="Graphic 2" descr="Teacher">
            <a:extLst>
              <a:ext uri="{FF2B5EF4-FFF2-40B4-BE49-F238E27FC236}">
                <a16:creationId xmlns:a16="http://schemas.microsoft.com/office/drawing/2014/main" id="{40F33240-FEE5-A811-B7FB-54FB098B91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289" y="39764"/>
            <a:ext cx="914400" cy="914400"/>
          </a:xfrm>
          <a:prstGeom prst="rect">
            <a:avLst/>
          </a:prstGeom>
        </p:spPr>
      </p:pic>
      <p:sp>
        <p:nvSpPr>
          <p:cNvPr id="5" name="Speech Bubble: Rectangle with Corners Rounded 4">
            <a:extLst>
              <a:ext uri="{FF2B5EF4-FFF2-40B4-BE49-F238E27FC236}">
                <a16:creationId xmlns:a16="http://schemas.microsoft.com/office/drawing/2014/main" id="{4A6CA1EC-FAB2-9CA8-96BE-B8144D763381}"/>
              </a:ext>
            </a:extLst>
          </p:cNvPr>
          <p:cNvSpPr/>
          <p:nvPr/>
        </p:nvSpPr>
        <p:spPr>
          <a:xfrm>
            <a:off x="1115613" y="180533"/>
            <a:ext cx="5002746" cy="628266"/>
          </a:xfrm>
          <a:prstGeom prst="wedgeRoundRectCallout">
            <a:avLst>
              <a:gd name="adj1" fmla="val -56616"/>
              <a:gd name="adj2" fmla="val -224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3200" b="1" dirty="0">
              <a:solidFill>
                <a:schemeClr val="bg1"/>
              </a:solidFill>
              <a:latin typeface="Century Gothic"/>
              <a:ea typeface="Century Gothic"/>
              <a:cs typeface="Century Gothic"/>
              <a:sym typeface="Century Gothic"/>
            </a:endParaRPr>
          </a:p>
        </p:txBody>
      </p:sp>
      <p:sp>
        <p:nvSpPr>
          <p:cNvPr id="7" name="Google Shape;247;p11">
            <a:hlinkClick r:id="" action="ppaction://noaction">
              <a:snd r:embed="rId6" name="6_comoestashoy.wav"/>
            </a:hlinkClick>
            <a:extLst>
              <a:ext uri="{FF2B5EF4-FFF2-40B4-BE49-F238E27FC236}">
                <a16:creationId xmlns:a16="http://schemas.microsoft.com/office/drawing/2014/main" id="{19E1AFE5-160A-4F33-4422-5F8309907638}"/>
              </a:ext>
            </a:extLst>
          </p:cNvPr>
          <p:cNvSpPr txBox="1"/>
          <p:nvPr/>
        </p:nvSpPr>
        <p:spPr>
          <a:xfrm>
            <a:off x="1198741" y="137592"/>
            <a:ext cx="522908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dirty="0">
                <a:solidFill>
                  <a:schemeClr val="bg1"/>
                </a:solidFill>
                <a:latin typeface="Century Gothic"/>
                <a:ea typeface="Century Gothic"/>
                <a:cs typeface="Century Gothic"/>
                <a:sym typeface="Century Gothic"/>
              </a:rPr>
              <a:t>¿</a:t>
            </a:r>
            <a:r>
              <a:rPr lang="en-GB" sz="3600" dirty="0" err="1">
                <a:solidFill>
                  <a:schemeClr val="bg1"/>
                </a:solidFill>
                <a:latin typeface="Century Gothic"/>
                <a:ea typeface="Century Gothic"/>
                <a:cs typeface="Century Gothic"/>
                <a:sym typeface="Century Gothic"/>
              </a:rPr>
              <a:t>Cómo</a:t>
            </a:r>
            <a:r>
              <a:rPr lang="en-GB" sz="3600" dirty="0">
                <a:solidFill>
                  <a:schemeClr val="bg1"/>
                </a:solidFill>
                <a:latin typeface="Century Gothic"/>
                <a:ea typeface="Century Gothic"/>
                <a:cs typeface="Century Gothic"/>
                <a:sym typeface="Century Gothic"/>
              </a:rPr>
              <a:t> </a:t>
            </a:r>
            <a:r>
              <a:rPr lang="en-GB" sz="3600" b="1" dirty="0" err="1">
                <a:solidFill>
                  <a:schemeClr val="bg1"/>
                </a:solidFill>
                <a:latin typeface="Century Gothic"/>
                <a:ea typeface="Century Gothic"/>
                <a:cs typeface="Century Gothic"/>
                <a:sym typeface="Century Gothic"/>
              </a:rPr>
              <a:t>estás</a:t>
            </a:r>
            <a:r>
              <a:rPr lang="en-GB" sz="3600" dirty="0">
                <a:solidFill>
                  <a:schemeClr val="bg1"/>
                </a:solidFill>
                <a:latin typeface="Century Gothic"/>
                <a:ea typeface="Century Gothic"/>
                <a:cs typeface="Century Gothic"/>
                <a:sym typeface="Century Gothic"/>
              </a:rPr>
              <a:t> hoy?</a:t>
            </a:r>
            <a:endParaRPr sz="3600" b="1" dirty="0">
              <a:solidFill>
                <a:schemeClr val="bg1"/>
              </a:solidFill>
              <a:latin typeface="Century Gothic"/>
              <a:ea typeface="Century Gothic"/>
              <a:cs typeface="Century Gothic"/>
              <a:sym typeface="Century Gothic"/>
            </a:endParaRPr>
          </a:p>
        </p:txBody>
      </p:sp>
      <p:sp>
        <p:nvSpPr>
          <p:cNvPr id="9" name="Google Shape;245;p11">
            <a:extLst>
              <a:ext uri="{FF2B5EF4-FFF2-40B4-BE49-F238E27FC236}">
                <a16:creationId xmlns:a16="http://schemas.microsoft.com/office/drawing/2014/main" id="{573BD8F7-4172-5B9B-95D8-48250D9E9298}"/>
              </a:ext>
            </a:extLst>
          </p:cNvPr>
          <p:cNvSpPr txBox="1"/>
          <p:nvPr/>
        </p:nvSpPr>
        <p:spPr>
          <a:xfrm>
            <a:off x="4374365" y="1562261"/>
            <a:ext cx="6631092" cy="526293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3200" dirty="0" err="1">
                <a:solidFill>
                  <a:srgbClr val="002060"/>
                </a:solidFill>
                <a:latin typeface="Century Gothic"/>
                <a:ea typeface="Century Gothic"/>
                <a:cs typeface="Century Gothic"/>
                <a:sym typeface="Century Gothic"/>
              </a:rPr>
              <a:t>perdid</a:t>
            </a:r>
            <a:r>
              <a:rPr lang="en-GB" sz="3200" b="1" dirty="0" err="1">
                <a:solidFill>
                  <a:srgbClr val="0070C0"/>
                </a:solidFill>
                <a:latin typeface="Century Gothic"/>
                <a:ea typeface="Century Gothic"/>
                <a:cs typeface="Century Gothic"/>
                <a:sym typeface="Century Gothic"/>
              </a:rPr>
              <a:t>o</a:t>
            </a:r>
            <a:r>
              <a:rPr lang="en-GB" sz="3200" dirty="0">
                <a:solidFill>
                  <a:srgbClr val="002060"/>
                </a:solidFill>
                <a:latin typeface="Century Gothic"/>
                <a:ea typeface="Century Gothic"/>
                <a:cs typeface="Century Gothic"/>
                <a:sym typeface="Century Gothic"/>
              </a:rPr>
              <a:t>	         	</a:t>
            </a:r>
            <a:r>
              <a:rPr lang="en-GB" sz="3200" dirty="0" err="1">
                <a:solidFill>
                  <a:srgbClr val="002060"/>
                </a:solidFill>
                <a:latin typeface="Century Gothic"/>
                <a:ea typeface="Century Gothic"/>
                <a:cs typeface="Century Gothic"/>
                <a:sym typeface="Century Gothic"/>
              </a:rPr>
              <a:t>perdid</a:t>
            </a:r>
            <a:r>
              <a:rPr lang="en-GB" sz="3200" b="1" dirty="0" err="1">
                <a:solidFill>
                  <a:srgbClr val="FF0000"/>
                </a:solidFill>
                <a:latin typeface="Century Gothic"/>
                <a:ea typeface="Century Gothic"/>
                <a:cs typeface="Century Gothic"/>
                <a:sym typeface="Century Gothic"/>
              </a:rPr>
              <a:t>a</a:t>
            </a:r>
            <a:endParaRPr dirty="0"/>
          </a:p>
          <a:p>
            <a:pPr marL="0" marR="0" lvl="0" indent="0" algn="l" rtl="0">
              <a:lnSpc>
                <a:spcPct val="150000"/>
              </a:lnSpc>
              <a:spcBef>
                <a:spcPts val="0"/>
              </a:spcBef>
              <a:spcAft>
                <a:spcPts val="0"/>
              </a:spcAft>
              <a:buNone/>
            </a:pPr>
            <a:r>
              <a:rPr lang="en-GB" sz="3200" dirty="0" err="1">
                <a:solidFill>
                  <a:srgbClr val="002060"/>
                </a:solidFill>
                <a:latin typeface="Century Gothic"/>
                <a:ea typeface="Century Gothic"/>
                <a:cs typeface="Century Gothic"/>
                <a:sym typeface="Century Gothic"/>
              </a:rPr>
              <a:t>preparad</a:t>
            </a:r>
            <a:r>
              <a:rPr lang="en-GB" sz="3200" b="1" dirty="0" err="1">
                <a:solidFill>
                  <a:srgbClr val="0070C0"/>
                </a:solidFill>
                <a:latin typeface="Century Gothic"/>
                <a:ea typeface="Century Gothic"/>
                <a:cs typeface="Century Gothic"/>
                <a:sym typeface="Century Gothic"/>
              </a:rPr>
              <a:t>o</a:t>
            </a:r>
            <a:r>
              <a:rPr lang="en-GB" sz="3200" dirty="0">
                <a:solidFill>
                  <a:srgbClr val="002060"/>
                </a:solidFill>
                <a:latin typeface="Century Gothic"/>
                <a:ea typeface="Century Gothic"/>
                <a:cs typeface="Century Gothic"/>
                <a:sym typeface="Century Gothic"/>
              </a:rPr>
              <a:t>	        </a:t>
            </a:r>
            <a:r>
              <a:rPr lang="en-GB" sz="3200" dirty="0" err="1">
                <a:solidFill>
                  <a:srgbClr val="002060"/>
                </a:solidFill>
                <a:latin typeface="Century Gothic"/>
                <a:ea typeface="Century Gothic"/>
                <a:cs typeface="Century Gothic"/>
                <a:sym typeface="Century Gothic"/>
              </a:rPr>
              <a:t>preparad</a:t>
            </a:r>
            <a:r>
              <a:rPr lang="en-GB" sz="3200" b="1" dirty="0" err="1">
                <a:solidFill>
                  <a:srgbClr val="FF0000"/>
                </a:solidFill>
                <a:latin typeface="Century Gothic"/>
                <a:ea typeface="Century Gothic"/>
                <a:cs typeface="Century Gothic"/>
                <a:sym typeface="Century Gothic"/>
              </a:rPr>
              <a:t>a</a:t>
            </a:r>
            <a:endParaRPr sz="3200" dirty="0">
              <a:solidFill>
                <a:srgbClr val="002060"/>
              </a:solidFill>
              <a:latin typeface="Century Gothic"/>
              <a:ea typeface="Century Gothic"/>
              <a:cs typeface="Century Gothic"/>
              <a:sym typeface="Century Gothic"/>
            </a:endParaRPr>
          </a:p>
          <a:p>
            <a:pPr marL="0" marR="0" lvl="0" indent="0" algn="l" rtl="0">
              <a:lnSpc>
                <a:spcPct val="150000"/>
              </a:lnSpc>
              <a:spcBef>
                <a:spcPts val="0"/>
              </a:spcBef>
              <a:spcAft>
                <a:spcPts val="0"/>
              </a:spcAft>
              <a:buNone/>
            </a:pPr>
            <a:r>
              <a:rPr lang="en-GB" sz="3200" dirty="0" err="1">
                <a:solidFill>
                  <a:srgbClr val="002060"/>
                </a:solidFill>
                <a:latin typeface="Century Gothic"/>
                <a:ea typeface="Century Gothic"/>
                <a:cs typeface="Century Gothic"/>
                <a:sym typeface="Century Gothic"/>
              </a:rPr>
              <a:t>tranquil</a:t>
            </a:r>
            <a:r>
              <a:rPr lang="en-GB" sz="3200" b="1" dirty="0" err="1">
                <a:solidFill>
                  <a:srgbClr val="0070C0"/>
                </a:solidFill>
                <a:latin typeface="Century Gothic"/>
                <a:ea typeface="Century Gothic"/>
                <a:cs typeface="Century Gothic"/>
                <a:sym typeface="Century Gothic"/>
              </a:rPr>
              <a:t>o</a:t>
            </a:r>
            <a:r>
              <a:rPr lang="en-GB" sz="3200" dirty="0">
                <a:solidFill>
                  <a:srgbClr val="002060"/>
                </a:solidFill>
                <a:latin typeface="Century Gothic"/>
                <a:ea typeface="Century Gothic"/>
                <a:cs typeface="Century Gothic"/>
                <a:sym typeface="Century Gothic"/>
              </a:rPr>
              <a:t>		   	</a:t>
            </a:r>
            <a:r>
              <a:rPr lang="en-GB" sz="3200" dirty="0" err="1">
                <a:solidFill>
                  <a:srgbClr val="002060"/>
                </a:solidFill>
                <a:latin typeface="Century Gothic"/>
                <a:ea typeface="Century Gothic"/>
                <a:cs typeface="Century Gothic"/>
                <a:sym typeface="Century Gothic"/>
              </a:rPr>
              <a:t>tranquil</a:t>
            </a:r>
            <a:r>
              <a:rPr lang="en-GB" sz="3200" b="1" dirty="0" err="1">
                <a:solidFill>
                  <a:srgbClr val="FF0000"/>
                </a:solidFill>
                <a:latin typeface="Century Gothic"/>
                <a:ea typeface="Century Gothic"/>
                <a:cs typeface="Century Gothic"/>
                <a:sym typeface="Century Gothic"/>
              </a:rPr>
              <a:t>a</a:t>
            </a:r>
            <a:endParaRPr sz="3200" dirty="0">
              <a:solidFill>
                <a:srgbClr val="002060"/>
              </a:solidFill>
              <a:latin typeface="Century Gothic"/>
              <a:ea typeface="Century Gothic"/>
              <a:cs typeface="Century Gothic"/>
              <a:sym typeface="Century Gothic"/>
            </a:endParaRPr>
          </a:p>
          <a:p>
            <a:pPr marL="0" marR="0" lvl="0" indent="0" algn="l" rtl="0">
              <a:lnSpc>
                <a:spcPct val="150000"/>
              </a:lnSpc>
              <a:spcBef>
                <a:spcPts val="0"/>
              </a:spcBef>
              <a:spcAft>
                <a:spcPts val="0"/>
              </a:spcAft>
              <a:buNone/>
            </a:pPr>
            <a:r>
              <a:rPr lang="en-GB" sz="3200" dirty="0" err="1">
                <a:solidFill>
                  <a:srgbClr val="002060"/>
                </a:solidFill>
                <a:latin typeface="Century Gothic"/>
                <a:ea typeface="Century Gothic"/>
                <a:cs typeface="Century Gothic"/>
                <a:sym typeface="Century Gothic"/>
              </a:rPr>
              <a:t>nervios</a:t>
            </a:r>
            <a:r>
              <a:rPr lang="en-GB" sz="3200" b="1" dirty="0" err="1">
                <a:solidFill>
                  <a:srgbClr val="0070C0"/>
                </a:solidFill>
                <a:latin typeface="Century Gothic"/>
                <a:ea typeface="Century Gothic"/>
                <a:cs typeface="Century Gothic"/>
                <a:sym typeface="Century Gothic"/>
              </a:rPr>
              <a:t>o</a:t>
            </a:r>
            <a:r>
              <a:rPr lang="en-GB" sz="3200" dirty="0">
                <a:solidFill>
                  <a:srgbClr val="002060"/>
                </a:solidFill>
                <a:latin typeface="Century Gothic"/>
                <a:ea typeface="Century Gothic"/>
                <a:cs typeface="Century Gothic"/>
                <a:sym typeface="Century Gothic"/>
              </a:rPr>
              <a:t>			</a:t>
            </a:r>
            <a:r>
              <a:rPr lang="en-GB" sz="3200" dirty="0" err="1">
                <a:solidFill>
                  <a:srgbClr val="002060"/>
                </a:solidFill>
                <a:latin typeface="Century Gothic"/>
                <a:ea typeface="Century Gothic"/>
                <a:cs typeface="Century Gothic"/>
                <a:sym typeface="Century Gothic"/>
              </a:rPr>
              <a:t>nervios</a:t>
            </a:r>
            <a:r>
              <a:rPr lang="en-GB" sz="3200" b="1" dirty="0" err="1">
                <a:solidFill>
                  <a:srgbClr val="FF0000"/>
                </a:solidFill>
                <a:latin typeface="Century Gothic"/>
                <a:ea typeface="Century Gothic"/>
                <a:cs typeface="Century Gothic"/>
                <a:sym typeface="Century Gothic"/>
              </a:rPr>
              <a:t>a</a:t>
            </a:r>
            <a:endParaRPr sz="3200" dirty="0">
              <a:solidFill>
                <a:srgbClr val="002060"/>
              </a:solidFill>
              <a:latin typeface="Century Gothic"/>
              <a:ea typeface="Century Gothic"/>
              <a:cs typeface="Century Gothic"/>
              <a:sym typeface="Century Gothic"/>
            </a:endParaRPr>
          </a:p>
          <a:p>
            <a:pPr marL="0" marR="0" lvl="0" indent="0" algn="l" rtl="0">
              <a:lnSpc>
                <a:spcPct val="150000"/>
              </a:lnSpc>
              <a:spcBef>
                <a:spcPts val="0"/>
              </a:spcBef>
              <a:spcAft>
                <a:spcPts val="0"/>
              </a:spcAft>
              <a:buNone/>
            </a:pPr>
            <a:r>
              <a:rPr lang="en-GB" sz="3200" dirty="0" err="1">
                <a:solidFill>
                  <a:srgbClr val="002060"/>
                </a:solidFill>
                <a:latin typeface="Century Gothic"/>
                <a:ea typeface="Century Gothic"/>
                <a:cs typeface="Century Gothic"/>
                <a:sym typeface="Century Gothic"/>
              </a:rPr>
              <a:t>positiv</a:t>
            </a:r>
            <a:r>
              <a:rPr lang="en-GB" sz="3200" b="1" dirty="0" err="1">
                <a:solidFill>
                  <a:srgbClr val="0070C0"/>
                </a:solidFill>
                <a:latin typeface="Century Gothic"/>
                <a:ea typeface="Century Gothic"/>
                <a:cs typeface="Century Gothic"/>
                <a:sym typeface="Century Gothic"/>
              </a:rPr>
              <a:t>o</a:t>
            </a:r>
            <a:r>
              <a:rPr lang="en-GB" sz="3200" dirty="0">
                <a:solidFill>
                  <a:srgbClr val="002060"/>
                </a:solidFill>
                <a:latin typeface="Century Gothic"/>
                <a:ea typeface="Century Gothic"/>
                <a:cs typeface="Century Gothic"/>
                <a:sym typeface="Century Gothic"/>
              </a:rPr>
              <a:t>			</a:t>
            </a:r>
            <a:r>
              <a:rPr lang="en-GB" sz="3200" dirty="0" err="1">
                <a:solidFill>
                  <a:srgbClr val="002060"/>
                </a:solidFill>
                <a:latin typeface="Century Gothic"/>
                <a:ea typeface="Century Gothic"/>
                <a:cs typeface="Century Gothic"/>
                <a:sym typeface="Century Gothic"/>
              </a:rPr>
              <a:t>positiv</a:t>
            </a:r>
            <a:r>
              <a:rPr lang="en-GB" sz="3200" b="1" dirty="0" err="1">
                <a:solidFill>
                  <a:srgbClr val="FF0000"/>
                </a:solidFill>
                <a:latin typeface="Century Gothic"/>
                <a:ea typeface="Century Gothic"/>
                <a:cs typeface="Century Gothic"/>
                <a:sym typeface="Century Gothic"/>
              </a:rPr>
              <a:t>a</a:t>
            </a:r>
            <a:endParaRPr sz="3200" dirty="0">
              <a:solidFill>
                <a:srgbClr val="002060"/>
              </a:solidFill>
              <a:latin typeface="Century Gothic"/>
              <a:ea typeface="Century Gothic"/>
              <a:cs typeface="Century Gothic"/>
              <a:sym typeface="Century Gothic"/>
            </a:endParaRPr>
          </a:p>
          <a:p>
            <a:pPr marL="0" marR="0" lvl="0" indent="0" algn="l" rtl="0">
              <a:lnSpc>
                <a:spcPct val="150000"/>
              </a:lnSpc>
              <a:spcBef>
                <a:spcPts val="0"/>
              </a:spcBef>
              <a:spcAft>
                <a:spcPts val="0"/>
              </a:spcAft>
              <a:buNone/>
            </a:pPr>
            <a:r>
              <a:rPr lang="en-GB" sz="3200" dirty="0" err="1">
                <a:solidFill>
                  <a:srgbClr val="002060"/>
                </a:solidFill>
                <a:latin typeface="Century Gothic"/>
                <a:ea typeface="Century Gothic"/>
                <a:cs typeface="Century Gothic"/>
                <a:sym typeface="Century Gothic"/>
              </a:rPr>
              <a:t>negativ</a:t>
            </a:r>
            <a:r>
              <a:rPr lang="en-GB" sz="3200" b="1" dirty="0" err="1">
                <a:solidFill>
                  <a:srgbClr val="0070C0"/>
                </a:solidFill>
                <a:latin typeface="Century Gothic"/>
                <a:ea typeface="Century Gothic"/>
                <a:cs typeface="Century Gothic"/>
                <a:sym typeface="Century Gothic"/>
              </a:rPr>
              <a:t>o</a:t>
            </a:r>
            <a:r>
              <a:rPr lang="en-GB" sz="3200" b="1" dirty="0">
                <a:solidFill>
                  <a:srgbClr val="0070C0"/>
                </a:solidFill>
                <a:latin typeface="Century Gothic"/>
                <a:ea typeface="Century Gothic"/>
                <a:cs typeface="Century Gothic"/>
                <a:sym typeface="Century Gothic"/>
              </a:rPr>
              <a:t>	</a:t>
            </a:r>
            <a:r>
              <a:rPr lang="en-GB" sz="3200" dirty="0">
                <a:solidFill>
                  <a:srgbClr val="002060"/>
                </a:solidFill>
                <a:latin typeface="Century Gothic"/>
                <a:ea typeface="Century Gothic"/>
                <a:cs typeface="Century Gothic"/>
                <a:sym typeface="Century Gothic"/>
              </a:rPr>
              <a:t>		</a:t>
            </a:r>
            <a:r>
              <a:rPr lang="en-GB" sz="3200" dirty="0" err="1">
                <a:solidFill>
                  <a:srgbClr val="002060"/>
                </a:solidFill>
                <a:latin typeface="Century Gothic"/>
                <a:ea typeface="Century Gothic"/>
                <a:cs typeface="Century Gothic"/>
                <a:sym typeface="Century Gothic"/>
              </a:rPr>
              <a:t>negativ</a:t>
            </a:r>
            <a:r>
              <a:rPr lang="en-GB" sz="3200" b="1" dirty="0" err="1">
                <a:solidFill>
                  <a:srgbClr val="FF0000"/>
                </a:solidFill>
                <a:latin typeface="Century Gothic"/>
                <a:ea typeface="Century Gothic"/>
                <a:cs typeface="Century Gothic"/>
                <a:sym typeface="Century Gothic"/>
              </a:rPr>
              <a:t>a</a:t>
            </a:r>
            <a:endParaRPr sz="3200" dirty="0">
              <a:solidFill>
                <a:srgbClr val="002060"/>
              </a:solidFill>
              <a:latin typeface="Century Gothic"/>
              <a:ea typeface="Century Gothic"/>
              <a:cs typeface="Century Gothic"/>
              <a:sym typeface="Century Gothic"/>
            </a:endParaRPr>
          </a:p>
          <a:p>
            <a:pPr marL="0" marR="0" lvl="0" indent="0" algn="l" rtl="0">
              <a:lnSpc>
                <a:spcPct val="150000"/>
              </a:lnSpc>
              <a:spcBef>
                <a:spcPts val="0"/>
              </a:spcBef>
              <a:spcAft>
                <a:spcPts val="0"/>
              </a:spcAft>
              <a:buNone/>
            </a:pPr>
            <a:r>
              <a:rPr lang="en-GB" sz="3200" dirty="0" err="1">
                <a:solidFill>
                  <a:srgbClr val="002060"/>
                </a:solidFill>
                <a:latin typeface="Century Gothic"/>
                <a:ea typeface="Century Gothic"/>
                <a:cs typeface="Century Gothic"/>
                <a:sym typeface="Century Gothic"/>
              </a:rPr>
              <a:t>cansad</a:t>
            </a:r>
            <a:r>
              <a:rPr lang="en-GB" sz="3200" b="1" dirty="0" err="1">
                <a:solidFill>
                  <a:srgbClr val="0070C0"/>
                </a:solidFill>
                <a:latin typeface="Century Gothic"/>
                <a:ea typeface="Century Gothic"/>
                <a:cs typeface="Century Gothic"/>
                <a:sym typeface="Century Gothic"/>
              </a:rPr>
              <a:t>o</a:t>
            </a:r>
            <a:r>
              <a:rPr lang="en-GB" sz="3200" b="1" dirty="0">
                <a:solidFill>
                  <a:srgbClr val="0070C0"/>
                </a:solidFill>
                <a:latin typeface="Century Gothic"/>
                <a:ea typeface="Century Gothic"/>
                <a:cs typeface="Century Gothic"/>
                <a:sym typeface="Century Gothic"/>
              </a:rPr>
              <a:t>			</a:t>
            </a:r>
            <a:r>
              <a:rPr lang="en-GB" sz="3200" dirty="0" err="1">
                <a:solidFill>
                  <a:srgbClr val="002060"/>
                </a:solidFill>
                <a:latin typeface="Century Gothic"/>
                <a:ea typeface="Century Gothic"/>
                <a:cs typeface="Century Gothic"/>
                <a:sym typeface="Century Gothic"/>
              </a:rPr>
              <a:t>cansad</a:t>
            </a:r>
            <a:r>
              <a:rPr lang="en-GB" sz="3200" b="1" dirty="0" err="1">
                <a:solidFill>
                  <a:srgbClr val="FF0000"/>
                </a:solidFill>
                <a:latin typeface="Century Gothic"/>
                <a:ea typeface="Century Gothic"/>
                <a:cs typeface="Century Gothic"/>
                <a:sym typeface="Century Gothic"/>
              </a:rPr>
              <a:t>a</a:t>
            </a:r>
            <a:r>
              <a:rPr lang="en-GB" sz="3200" b="1" dirty="0">
                <a:solidFill>
                  <a:srgbClr val="0070C0"/>
                </a:solidFill>
                <a:latin typeface="Century Gothic"/>
                <a:ea typeface="Century Gothic"/>
                <a:cs typeface="Century Gothic"/>
                <a:sym typeface="Century Gothic"/>
              </a:rPr>
              <a:t>		</a:t>
            </a:r>
            <a:endParaRPr dirty="0"/>
          </a:p>
        </p:txBody>
      </p:sp>
      <p:sp>
        <p:nvSpPr>
          <p:cNvPr id="11" name="Google Shape;248;p11">
            <a:hlinkClick r:id="" action="ppaction://noaction">
              <a:snd r:embed="rId7" name="20_buenosdias.wav"/>
            </a:hlinkClick>
            <a:extLst>
              <a:ext uri="{FF2B5EF4-FFF2-40B4-BE49-F238E27FC236}">
                <a16:creationId xmlns:a16="http://schemas.microsoft.com/office/drawing/2014/main" id="{B4E1039A-65A8-5A9C-05CE-633A2128B530}"/>
              </a:ext>
            </a:extLst>
          </p:cNvPr>
          <p:cNvSpPr txBox="1"/>
          <p:nvPr/>
        </p:nvSpPr>
        <p:spPr>
          <a:xfrm>
            <a:off x="124115" y="932331"/>
            <a:ext cx="257318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002060"/>
                </a:solidFill>
                <a:latin typeface="Century Gothic"/>
                <a:ea typeface="Century Gothic"/>
                <a:cs typeface="Century Gothic"/>
                <a:sym typeface="Century Gothic"/>
              </a:rPr>
              <a:t>¡Buenos </a:t>
            </a:r>
            <a:r>
              <a:rPr lang="en-GB" sz="2800" dirty="0" err="1">
                <a:solidFill>
                  <a:srgbClr val="002060"/>
                </a:solidFill>
                <a:latin typeface="Century Gothic"/>
                <a:ea typeface="Century Gothic"/>
                <a:cs typeface="Century Gothic"/>
                <a:sym typeface="Century Gothic"/>
              </a:rPr>
              <a:t>días</a:t>
            </a:r>
            <a:r>
              <a:rPr lang="en-GB" sz="2800" dirty="0">
                <a:solidFill>
                  <a:srgbClr val="002060"/>
                </a:solidFill>
                <a:latin typeface="Century Gothic"/>
                <a:ea typeface="Century Gothic"/>
                <a:cs typeface="Century Gothic"/>
                <a:sym typeface="Century Gothic"/>
              </a:rPr>
              <a:t>! </a:t>
            </a:r>
            <a:endParaRPr sz="2800" dirty="0">
              <a:solidFill>
                <a:srgbClr val="002060"/>
              </a:solidFill>
              <a:latin typeface="Century Gothic"/>
              <a:ea typeface="Century Gothic"/>
              <a:cs typeface="Century Gothic"/>
              <a:sym typeface="Century Gothic"/>
            </a:endParaRPr>
          </a:p>
        </p:txBody>
      </p:sp>
      <p:sp>
        <p:nvSpPr>
          <p:cNvPr id="13" name="Google Shape;249;p11">
            <a:hlinkClick r:id="" action="ppaction://noaction">
              <a:snd r:embed="rId8" name="24_hoyestoy.wav"/>
            </a:hlinkClick>
            <a:extLst>
              <a:ext uri="{FF2B5EF4-FFF2-40B4-BE49-F238E27FC236}">
                <a16:creationId xmlns:a16="http://schemas.microsoft.com/office/drawing/2014/main" id="{49F8806E-9DF7-E295-538E-15FD7484BE5F}"/>
              </a:ext>
            </a:extLst>
          </p:cNvPr>
          <p:cNvSpPr txBox="1"/>
          <p:nvPr/>
        </p:nvSpPr>
        <p:spPr>
          <a:xfrm>
            <a:off x="470523" y="1755638"/>
            <a:ext cx="328166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800" dirty="0">
                <a:solidFill>
                  <a:srgbClr val="002060"/>
                </a:solidFill>
                <a:latin typeface="Century Gothic"/>
                <a:ea typeface="Century Gothic"/>
                <a:cs typeface="Century Gothic"/>
                <a:sym typeface="Century Gothic"/>
              </a:rPr>
              <a:t>Hoy</a:t>
            </a:r>
            <a:r>
              <a:rPr lang="en-GB" sz="4800" b="1" dirty="0">
                <a:solidFill>
                  <a:srgbClr val="002060"/>
                </a:solidFill>
                <a:latin typeface="Century Gothic"/>
                <a:ea typeface="Century Gothic"/>
                <a:cs typeface="Century Gothic"/>
                <a:sym typeface="Century Gothic"/>
              </a:rPr>
              <a:t> </a:t>
            </a:r>
            <a:r>
              <a:rPr lang="en-GB" sz="4800" b="1" dirty="0" err="1">
                <a:solidFill>
                  <a:srgbClr val="92D050"/>
                </a:solidFill>
                <a:latin typeface="Century Gothic"/>
                <a:ea typeface="Century Gothic"/>
                <a:cs typeface="Century Gothic"/>
                <a:sym typeface="Century Gothic"/>
              </a:rPr>
              <a:t>estoy</a:t>
            </a:r>
            <a:r>
              <a:rPr lang="en-GB" sz="4800" b="1" dirty="0">
                <a:solidFill>
                  <a:srgbClr val="002060"/>
                </a:solidFill>
                <a:latin typeface="Century Gothic"/>
                <a:ea typeface="Century Gothic"/>
                <a:cs typeface="Century Gothic"/>
                <a:sym typeface="Century Gothic"/>
              </a:rPr>
              <a:t> </a:t>
            </a:r>
            <a:endParaRPr dirty="0"/>
          </a:p>
        </p:txBody>
      </p:sp>
      <p:sp>
        <p:nvSpPr>
          <p:cNvPr id="15" name="Google Shape;258;p11">
            <a:extLst>
              <a:ext uri="{FF2B5EF4-FFF2-40B4-BE49-F238E27FC236}">
                <a16:creationId xmlns:a16="http://schemas.microsoft.com/office/drawing/2014/main" id="{73E8A319-0857-6E33-169F-396A968D4BED}"/>
              </a:ext>
            </a:extLst>
          </p:cNvPr>
          <p:cNvSpPr txBox="1"/>
          <p:nvPr/>
        </p:nvSpPr>
        <p:spPr>
          <a:xfrm>
            <a:off x="470523" y="2609036"/>
            <a:ext cx="267092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i="1">
                <a:solidFill>
                  <a:srgbClr val="002060"/>
                </a:solidFill>
                <a:latin typeface="Century Gothic"/>
                <a:ea typeface="Century Gothic"/>
                <a:cs typeface="Century Gothic"/>
                <a:sym typeface="Century Gothic"/>
              </a:rPr>
              <a:t>Today I am (feeling)</a:t>
            </a:r>
            <a:endParaRPr sz="2000" b="1" i="1">
              <a:solidFill>
                <a:srgbClr val="002060"/>
              </a:solidFill>
              <a:latin typeface="Century Gothic"/>
              <a:ea typeface="Century Gothic"/>
              <a:cs typeface="Century Gothic"/>
              <a:sym typeface="Century Gothic"/>
            </a:endParaRPr>
          </a:p>
        </p:txBody>
      </p:sp>
      <p:pic>
        <p:nvPicPr>
          <p:cNvPr id="17" name="Picture 16" descr="A picture containing text&#10;&#10;Description automatically generated">
            <a:hlinkClick r:id="" action="ppaction://noaction">
              <a:snd r:embed="rId9" name="26_perdida.wav"/>
            </a:hlinkClick>
            <a:extLst>
              <a:ext uri="{FF2B5EF4-FFF2-40B4-BE49-F238E27FC236}">
                <a16:creationId xmlns:a16="http://schemas.microsoft.com/office/drawing/2014/main" id="{B7CD73B6-5575-E76C-810D-D286B47A6709}"/>
              </a:ext>
            </a:extLst>
          </p:cNvPr>
          <p:cNvPicPr>
            <a:picLocks noChangeAspect="1"/>
          </p:cNvPicPr>
          <p:nvPr/>
        </p:nvPicPr>
        <p:blipFill>
          <a:blip r:embed="rId10"/>
          <a:stretch>
            <a:fillRect/>
          </a:stretch>
        </p:blipFill>
        <p:spPr>
          <a:xfrm>
            <a:off x="9732260" y="1527780"/>
            <a:ext cx="1278082" cy="693016"/>
          </a:xfrm>
          <a:prstGeom prst="rect">
            <a:avLst/>
          </a:prstGeom>
        </p:spPr>
      </p:pic>
      <p:pic>
        <p:nvPicPr>
          <p:cNvPr id="20" name="Picture 19" descr="A picture containing text, clipart&#10;&#10;Description automatically generated">
            <a:hlinkClick r:id="" action="ppaction://noaction">
              <a:snd r:embed="rId11" name="25_perdido.wav"/>
            </a:hlinkClick>
            <a:extLst>
              <a:ext uri="{FF2B5EF4-FFF2-40B4-BE49-F238E27FC236}">
                <a16:creationId xmlns:a16="http://schemas.microsoft.com/office/drawing/2014/main" id="{41F9B6EF-FB76-8ABA-F1B2-A524C3210016}"/>
              </a:ext>
            </a:extLst>
          </p:cNvPr>
          <p:cNvPicPr>
            <a:picLocks noChangeAspect="1"/>
          </p:cNvPicPr>
          <p:nvPr/>
        </p:nvPicPr>
        <p:blipFill>
          <a:blip r:embed="rId12"/>
          <a:stretch>
            <a:fillRect/>
          </a:stretch>
        </p:blipFill>
        <p:spPr>
          <a:xfrm>
            <a:off x="6118359" y="1561510"/>
            <a:ext cx="1278082" cy="693016"/>
          </a:xfrm>
          <a:prstGeom prst="rect">
            <a:avLst/>
          </a:prstGeom>
        </p:spPr>
      </p:pic>
      <p:pic>
        <p:nvPicPr>
          <p:cNvPr id="21" name="Picture 20" descr="A picture containing vector graphics&#10;&#10;Description automatically generated">
            <a:hlinkClick r:id="" action="ppaction://noaction">
              <a:snd r:embed="rId13" name="27_preparado.wav"/>
            </a:hlinkClick>
            <a:extLst>
              <a:ext uri="{FF2B5EF4-FFF2-40B4-BE49-F238E27FC236}">
                <a16:creationId xmlns:a16="http://schemas.microsoft.com/office/drawing/2014/main" id="{D348B26F-9633-A471-7324-CE3A9671B4B1}"/>
              </a:ext>
            </a:extLst>
          </p:cNvPr>
          <p:cNvPicPr>
            <a:picLocks noChangeAspect="1"/>
          </p:cNvPicPr>
          <p:nvPr/>
        </p:nvPicPr>
        <p:blipFill>
          <a:blip r:embed="rId14"/>
          <a:stretch>
            <a:fillRect/>
          </a:stretch>
        </p:blipFill>
        <p:spPr>
          <a:xfrm>
            <a:off x="6733084" y="2335105"/>
            <a:ext cx="837500" cy="945909"/>
          </a:xfrm>
          <a:prstGeom prst="rect">
            <a:avLst/>
          </a:prstGeom>
        </p:spPr>
      </p:pic>
      <p:pic>
        <p:nvPicPr>
          <p:cNvPr id="24" name="Picture 23" descr="A picture containing text, vector graphics&#10;&#10;Description automatically generated">
            <a:hlinkClick r:id="" action="ppaction://noaction">
              <a:snd r:embed="rId15" name="28_preparada.wav"/>
            </a:hlinkClick>
            <a:extLst>
              <a:ext uri="{FF2B5EF4-FFF2-40B4-BE49-F238E27FC236}">
                <a16:creationId xmlns:a16="http://schemas.microsoft.com/office/drawing/2014/main" id="{7947A98D-CC62-4C96-0BBF-07F13C840504}"/>
              </a:ext>
            </a:extLst>
          </p:cNvPr>
          <p:cNvPicPr>
            <a:picLocks noChangeAspect="1"/>
          </p:cNvPicPr>
          <p:nvPr/>
        </p:nvPicPr>
        <p:blipFill>
          <a:blip r:embed="rId16"/>
          <a:stretch>
            <a:fillRect/>
          </a:stretch>
        </p:blipFill>
        <p:spPr>
          <a:xfrm>
            <a:off x="10423123" y="2365366"/>
            <a:ext cx="739004" cy="834664"/>
          </a:xfrm>
          <a:prstGeom prst="rect">
            <a:avLst/>
          </a:prstGeom>
        </p:spPr>
      </p:pic>
      <p:pic>
        <p:nvPicPr>
          <p:cNvPr id="25" name="Picture 24" descr="A picture containing vector graphics&#10;&#10;Description automatically generated">
            <a:hlinkClick r:id="" action="ppaction://noaction">
              <a:snd r:embed="rId17" name="29_tranquilo.wav"/>
            </a:hlinkClick>
            <a:extLst>
              <a:ext uri="{FF2B5EF4-FFF2-40B4-BE49-F238E27FC236}">
                <a16:creationId xmlns:a16="http://schemas.microsoft.com/office/drawing/2014/main" id="{4BA3322C-6069-1872-B1B5-02EA7729516C}"/>
              </a:ext>
            </a:extLst>
          </p:cNvPr>
          <p:cNvPicPr>
            <a:picLocks noChangeAspect="1"/>
          </p:cNvPicPr>
          <p:nvPr/>
        </p:nvPicPr>
        <p:blipFill>
          <a:blip r:embed="rId18"/>
          <a:stretch>
            <a:fillRect/>
          </a:stretch>
        </p:blipFill>
        <p:spPr>
          <a:xfrm>
            <a:off x="6278304" y="3070469"/>
            <a:ext cx="1019411" cy="655069"/>
          </a:xfrm>
          <a:prstGeom prst="rect">
            <a:avLst/>
          </a:prstGeom>
        </p:spPr>
      </p:pic>
      <p:pic>
        <p:nvPicPr>
          <p:cNvPr id="26" name="Picture 25" descr="A picture containing vector graphics&#10;&#10;Description automatically generated">
            <a:hlinkClick r:id="" action="ppaction://noaction">
              <a:snd r:embed="rId19" name="30_tranquila.wav"/>
            </a:hlinkClick>
            <a:extLst>
              <a:ext uri="{FF2B5EF4-FFF2-40B4-BE49-F238E27FC236}">
                <a16:creationId xmlns:a16="http://schemas.microsoft.com/office/drawing/2014/main" id="{11A17104-8F7C-AB9A-8C38-B723B66A7041}"/>
              </a:ext>
            </a:extLst>
          </p:cNvPr>
          <p:cNvPicPr>
            <a:picLocks noChangeAspect="1"/>
          </p:cNvPicPr>
          <p:nvPr/>
        </p:nvPicPr>
        <p:blipFill>
          <a:blip r:embed="rId20"/>
          <a:stretch>
            <a:fillRect/>
          </a:stretch>
        </p:blipFill>
        <p:spPr>
          <a:xfrm flipH="1">
            <a:off x="10326170" y="3105834"/>
            <a:ext cx="1005812" cy="646331"/>
          </a:xfrm>
          <a:prstGeom prst="rect">
            <a:avLst/>
          </a:prstGeom>
        </p:spPr>
      </p:pic>
      <p:pic>
        <p:nvPicPr>
          <p:cNvPr id="27" name="Picture 26">
            <a:hlinkClick r:id="" action="ppaction://noaction">
              <a:snd r:embed="rId21" name="31_nervioso.wav"/>
            </a:hlinkClick>
            <a:extLst>
              <a:ext uri="{FF2B5EF4-FFF2-40B4-BE49-F238E27FC236}">
                <a16:creationId xmlns:a16="http://schemas.microsoft.com/office/drawing/2014/main" id="{0A0FB16C-F42F-0496-8E61-D79425BAF4FF}"/>
              </a:ext>
            </a:extLst>
          </p:cNvPr>
          <p:cNvPicPr>
            <a:picLocks noChangeAspect="1"/>
          </p:cNvPicPr>
          <p:nvPr/>
        </p:nvPicPr>
        <p:blipFill>
          <a:blip r:embed="rId22"/>
          <a:stretch>
            <a:fillRect/>
          </a:stretch>
        </p:blipFill>
        <p:spPr>
          <a:xfrm>
            <a:off x="6267183" y="3725538"/>
            <a:ext cx="775114" cy="840875"/>
          </a:xfrm>
          <a:prstGeom prst="rect">
            <a:avLst/>
          </a:prstGeom>
        </p:spPr>
      </p:pic>
      <p:pic>
        <p:nvPicPr>
          <p:cNvPr id="28" name="Picture 27">
            <a:hlinkClick r:id="" action="ppaction://noaction">
              <a:snd r:embed="rId23" name="32_nerviosa.wav"/>
            </a:hlinkClick>
            <a:extLst>
              <a:ext uri="{FF2B5EF4-FFF2-40B4-BE49-F238E27FC236}">
                <a16:creationId xmlns:a16="http://schemas.microsoft.com/office/drawing/2014/main" id="{2A6AC761-9C84-C409-C7C1-E45E52F8A383}"/>
              </a:ext>
            </a:extLst>
          </p:cNvPr>
          <p:cNvPicPr>
            <a:picLocks noChangeAspect="1"/>
          </p:cNvPicPr>
          <p:nvPr/>
        </p:nvPicPr>
        <p:blipFill>
          <a:blip r:embed="rId24"/>
          <a:stretch>
            <a:fillRect/>
          </a:stretch>
        </p:blipFill>
        <p:spPr>
          <a:xfrm>
            <a:off x="10387013" y="3705471"/>
            <a:ext cx="775114" cy="840875"/>
          </a:xfrm>
          <a:prstGeom prst="rect">
            <a:avLst/>
          </a:prstGeom>
        </p:spPr>
      </p:pic>
      <p:pic>
        <p:nvPicPr>
          <p:cNvPr id="29" name="Picture 28">
            <a:hlinkClick r:id="" action="ppaction://noaction">
              <a:snd r:embed="rId25" name="35_negativo.wav"/>
            </a:hlinkClick>
            <a:extLst>
              <a:ext uri="{FF2B5EF4-FFF2-40B4-BE49-F238E27FC236}">
                <a16:creationId xmlns:a16="http://schemas.microsoft.com/office/drawing/2014/main" id="{6B8DB9FC-7913-9303-CF71-931D34C21500}"/>
              </a:ext>
            </a:extLst>
          </p:cNvPr>
          <p:cNvPicPr>
            <a:picLocks noChangeAspect="1"/>
          </p:cNvPicPr>
          <p:nvPr/>
        </p:nvPicPr>
        <p:blipFill>
          <a:blip r:embed="rId26"/>
          <a:stretch>
            <a:fillRect/>
          </a:stretch>
        </p:blipFill>
        <p:spPr>
          <a:xfrm>
            <a:off x="6278895" y="5255662"/>
            <a:ext cx="728395" cy="728395"/>
          </a:xfrm>
          <a:prstGeom prst="rect">
            <a:avLst/>
          </a:prstGeom>
        </p:spPr>
      </p:pic>
      <p:pic>
        <p:nvPicPr>
          <p:cNvPr id="32" name="Picture 31">
            <a:hlinkClick r:id="" action="ppaction://noaction">
              <a:snd r:embed="rId27" name="36_negativa.wav"/>
            </a:hlinkClick>
            <a:extLst>
              <a:ext uri="{FF2B5EF4-FFF2-40B4-BE49-F238E27FC236}">
                <a16:creationId xmlns:a16="http://schemas.microsoft.com/office/drawing/2014/main" id="{A4002843-9E55-6DB4-D19A-1E0ED7E56929}"/>
              </a:ext>
            </a:extLst>
          </p:cNvPr>
          <p:cNvPicPr>
            <a:picLocks noChangeAspect="1"/>
          </p:cNvPicPr>
          <p:nvPr/>
        </p:nvPicPr>
        <p:blipFill>
          <a:blip r:embed="rId28"/>
          <a:stretch>
            <a:fillRect/>
          </a:stretch>
        </p:blipFill>
        <p:spPr>
          <a:xfrm>
            <a:off x="10423123" y="5217605"/>
            <a:ext cx="728395" cy="728395"/>
          </a:xfrm>
          <a:prstGeom prst="rect">
            <a:avLst/>
          </a:prstGeom>
        </p:spPr>
      </p:pic>
      <p:pic>
        <p:nvPicPr>
          <p:cNvPr id="34" name="Picture 33" descr="A picture containing vector graphics&#10;&#10;Description automatically generated">
            <a:hlinkClick r:id="" action="ppaction://noaction">
              <a:snd r:embed="rId29" name="33_positivo.wav"/>
            </a:hlinkClick>
            <a:extLst>
              <a:ext uri="{FF2B5EF4-FFF2-40B4-BE49-F238E27FC236}">
                <a16:creationId xmlns:a16="http://schemas.microsoft.com/office/drawing/2014/main" id="{2690F85B-A626-B57E-351B-A177CCED42C6}"/>
              </a:ext>
            </a:extLst>
          </p:cNvPr>
          <p:cNvPicPr>
            <a:picLocks noChangeAspect="1"/>
          </p:cNvPicPr>
          <p:nvPr/>
        </p:nvPicPr>
        <p:blipFill>
          <a:blip r:embed="rId30"/>
          <a:stretch>
            <a:fillRect/>
          </a:stretch>
        </p:blipFill>
        <p:spPr>
          <a:xfrm flipH="1">
            <a:off x="6096000" y="4611621"/>
            <a:ext cx="916801" cy="729399"/>
          </a:xfrm>
          <a:prstGeom prst="rect">
            <a:avLst/>
          </a:prstGeom>
        </p:spPr>
      </p:pic>
      <p:pic>
        <p:nvPicPr>
          <p:cNvPr id="36" name="Picture 35" descr="A picture containing vector graphics&#10;&#10;Description automatically generated">
            <a:hlinkClick r:id="" action="ppaction://noaction">
              <a:snd r:embed="rId31" name="34_positiva.wav"/>
            </a:hlinkClick>
            <a:extLst>
              <a:ext uri="{FF2B5EF4-FFF2-40B4-BE49-F238E27FC236}">
                <a16:creationId xmlns:a16="http://schemas.microsoft.com/office/drawing/2014/main" id="{89986E77-BA21-4AA3-1B31-684266E05A3B}"/>
              </a:ext>
            </a:extLst>
          </p:cNvPr>
          <p:cNvPicPr>
            <a:picLocks noChangeAspect="1"/>
          </p:cNvPicPr>
          <p:nvPr/>
        </p:nvPicPr>
        <p:blipFill>
          <a:blip r:embed="rId32"/>
          <a:stretch>
            <a:fillRect/>
          </a:stretch>
        </p:blipFill>
        <p:spPr>
          <a:xfrm>
            <a:off x="10232802" y="4423424"/>
            <a:ext cx="1119645" cy="890780"/>
          </a:xfrm>
          <a:prstGeom prst="rect">
            <a:avLst/>
          </a:prstGeom>
        </p:spPr>
      </p:pic>
      <p:pic>
        <p:nvPicPr>
          <p:cNvPr id="38" name="Picture 37" descr="A picture containing text&#10;&#10;Description automatically generated">
            <a:hlinkClick r:id="" action="ppaction://noaction">
              <a:snd r:embed="rId33" name="37_cansado.wav"/>
            </a:hlinkClick>
            <a:extLst>
              <a:ext uri="{FF2B5EF4-FFF2-40B4-BE49-F238E27FC236}">
                <a16:creationId xmlns:a16="http://schemas.microsoft.com/office/drawing/2014/main" id="{B4E58979-6369-51B0-B7A8-D6423D8C9B65}"/>
              </a:ext>
            </a:extLst>
          </p:cNvPr>
          <p:cNvPicPr>
            <a:picLocks noChangeAspect="1"/>
          </p:cNvPicPr>
          <p:nvPr/>
        </p:nvPicPr>
        <p:blipFill>
          <a:blip r:embed="rId34"/>
          <a:stretch>
            <a:fillRect/>
          </a:stretch>
        </p:blipFill>
        <p:spPr>
          <a:xfrm>
            <a:off x="6344699" y="6054126"/>
            <a:ext cx="697598" cy="728395"/>
          </a:xfrm>
          <a:prstGeom prst="rect">
            <a:avLst/>
          </a:prstGeom>
        </p:spPr>
      </p:pic>
      <p:pic>
        <p:nvPicPr>
          <p:cNvPr id="40" name="Picture 39" descr="A picture containing text&#10;&#10;Description automatically generated">
            <a:hlinkClick r:id="" action="ppaction://noaction">
              <a:snd r:embed="rId35" name="38_cansada.wav"/>
            </a:hlinkClick>
            <a:extLst>
              <a:ext uri="{FF2B5EF4-FFF2-40B4-BE49-F238E27FC236}">
                <a16:creationId xmlns:a16="http://schemas.microsoft.com/office/drawing/2014/main" id="{185A60C9-DF6F-EAEB-EA46-8CDD50097D50}"/>
              </a:ext>
            </a:extLst>
          </p:cNvPr>
          <p:cNvPicPr>
            <a:picLocks noChangeAspect="1"/>
          </p:cNvPicPr>
          <p:nvPr/>
        </p:nvPicPr>
        <p:blipFill>
          <a:blip r:embed="rId36"/>
          <a:stretch>
            <a:fillRect/>
          </a:stretch>
        </p:blipFill>
        <p:spPr>
          <a:xfrm>
            <a:off x="10440324" y="5959151"/>
            <a:ext cx="728395" cy="760552"/>
          </a:xfrm>
          <a:prstGeom prst="rect">
            <a:avLst/>
          </a:prstGeom>
        </p:spPr>
      </p:pic>
      <p:sp>
        <p:nvSpPr>
          <p:cNvPr id="42" name="Rectangle 41">
            <a:hlinkClick r:id="" action="ppaction://noaction">
              <a:snd r:embed="rId37" name="22_holasenyor.wav"/>
            </a:hlinkClick>
            <a:extLst>
              <a:ext uri="{FF2B5EF4-FFF2-40B4-BE49-F238E27FC236}">
                <a16:creationId xmlns:a16="http://schemas.microsoft.com/office/drawing/2014/main" id="{F8B893ED-4EF7-CA58-5716-7269F089D07A}"/>
              </a:ext>
            </a:extLst>
          </p:cNvPr>
          <p:cNvSpPr/>
          <p:nvPr/>
        </p:nvSpPr>
        <p:spPr>
          <a:xfrm>
            <a:off x="6625347" y="152547"/>
            <a:ext cx="3700823" cy="523220"/>
          </a:xfrm>
          <a:prstGeom prst="rect">
            <a:avLst/>
          </a:prstGeom>
        </p:spPr>
        <p:txBody>
          <a:bodyPr wrap="square">
            <a:spAutoFit/>
          </a:bodyPr>
          <a:lstStyle/>
          <a:p>
            <a:pPr lvl="0"/>
            <a:r>
              <a:rPr lang="es-ES" sz="2800" dirty="0">
                <a:solidFill>
                  <a:srgbClr val="002060"/>
                </a:solidFill>
                <a:latin typeface="Century Gothic"/>
                <a:ea typeface="Century Gothic"/>
                <a:cs typeface="Century Gothic"/>
                <a:sym typeface="Century Gothic"/>
              </a:rPr>
              <a:t>¡Hola</a:t>
            </a:r>
            <a:r>
              <a:rPr lang="es-ES" sz="2800" b="1" dirty="0">
                <a:solidFill>
                  <a:srgbClr val="002060"/>
                </a:solidFill>
                <a:latin typeface="Century Gothic"/>
                <a:ea typeface="Century Gothic"/>
                <a:cs typeface="Century Gothic"/>
                <a:sym typeface="Century Gothic"/>
              </a:rPr>
              <a:t>,  </a:t>
            </a:r>
            <a:r>
              <a:rPr lang="es-ES" sz="2800" dirty="0">
                <a:solidFill>
                  <a:srgbClr val="002060"/>
                </a:solidFill>
                <a:latin typeface="Century Gothic"/>
                <a:ea typeface="Century Gothic"/>
                <a:cs typeface="Century Gothic"/>
                <a:sym typeface="Century Gothic"/>
              </a:rPr>
              <a:t>señor!</a:t>
            </a:r>
            <a:endParaRPr lang="es-ES" dirty="0"/>
          </a:p>
        </p:txBody>
      </p:sp>
      <p:sp>
        <p:nvSpPr>
          <p:cNvPr id="44" name="Rectangle 43">
            <a:hlinkClick r:id="" action="ppaction://noaction">
              <a:snd r:embed="rId38" name="21_buenastardes.wav"/>
            </a:hlinkClick>
            <a:extLst>
              <a:ext uri="{FF2B5EF4-FFF2-40B4-BE49-F238E27FC236}">
                <a16:creationId xmlns:a16="http://schemas.microsoft.com/office/drawing/2014/main" id="{F071E16C-374F-8511-D672-877108EC0A58}"/>
              </a:ext>
            </a:extLst>
          </p:cNvPr>
          <p:cNvSpPr/>
          <p:nvPr/>
        </p:nvSpPr>
        <p:spPr>
          <a:xfrm>
            <a:off x="2697341" y="888978"/>
            <a:ext cx="2951449" cy="523220"/>
          </a:xfrm>
          <a:prstGeom prst="rect">
            <a:avLst/>
          </a:prstGeom>
        </p:spPr>
        <p:txBody>
          <a:bodyPr wrap="none">
            <a:spAutoFit/>
          </a:bodyPr>
          <a:lstStyle/>
          <a:p>
            <a:r>
              <a:rPr lang="es-ES" sz="2800" dirty="0">
                <a:solidFill>
                  <a:srgbClr val="002060"/>
                </a:solidFill>
                <a:latin typeface="Century Gothic"/>
                <a:ea typeface="Century Gothic"/>
                <a:cs typeface="Century Gothic"/>
                <a:sym typeface="Century Gothic"/>
              </a:rPr>
              <a:t>¡Buenas tardes! </a:t>
            </a:r>
            <a:endParaRPr lang="en-GB" dirty="0"/>
          </a:p>
        </p:txBody>
      </p:sp>
      <p:sp>
        <p:nvSpPr>
          <p:cNvPr id="45" name="Rectangle 44">
            <a:hlinkClick r:id="" action="ppaction://noaction">
              <a:snd r:embed="rId39" name="23_holasenyora.wav"/>
            </a:hlinkClick>
            <a:extLst>
              <a:ext uri="{FF2B5EF4-FFF2-40B4-BE49-F238E27FC236}">
                <a16:creationId xmlns:a16="http://schemas.microsoft.com/office/drawing/2014/main" id="{7CBEE2FA-B64B-D879-ECB6-781B925D3DF1}"/>
              </a:ext>
            </a:extLst>
          </p:cNvPr>
          <p:cNvSpPr/>
          <p:nvPr/>
        </p:nvSpPr>
        <p:spPr>
          <a:xfrm>
            <a:off x="6625347" y="807616"/>
            <a:ext cx="2951449" cy="523220"/>
          </a:xfrm>
          <a:prstGeom prst="rect">
            <a:avLst/>
          </a:prstGeom>
        </p:spPr>
        <p:txBody>
          <a:bodyPr wrap="square">
            <a:spAutoFit/>
          </a:bodyPr>
          <a:lstStyle/>
          <a:p>
            <a:pPr lvl="0"/>
            <a:r>
              <a:rPr lang="es-ES" sz="2800" dirty="0">
                <a:solidFill>
                  <a:srgbClr val="002060"/>
                </a:solidFill>
                <a:latin typeface="Century Gothic"/>
                <a:ea typeface="Century Gothic"/>
                <a:cs typeface="Century Gothic"/>
                <a:sym typeface="Century Gothic"/>
              </a:rPr>
              <a:t>¡Hola</a:t>
            </a:r>
            <a:r>
              <a:rPr lang="es-ES" sz="2800" b="1" dirty="0">
                <a:solidFill>
                  <a:srgbClr val="002060"/>
                </a:solidFill>
                <a:latin typeface="Century Gothic"/>
                <a:ea typeface="Century Gothic"/>
                <a:cs typeface="Century Gothic"/>
                <a:sym typeface="Century Gothic"/>
              </a:rPr>
              <a:t>,  </a:t>
            </a:r>
            <a:r>
              <a:rPr lang="es-ES" sz="2800" dirty="0">
                <a:solidFill>
                  <a:srgbClr val="002060"/>
                </a:solidFill>
                <a:latin typeface="Century Gothic"/>
                <a:ea typeface="Century Gothic"/>
                <a:cs typeface="Century Gothic"/>
                <a:sym typeface="Century Gothic"/>
              </a:rPr>
              <a:t>señora!</a:t>
            </a:r>
            <a:endParaRPr lang="es-ES" dirty="0"/>
          </a:p>
        </p:txBody>
      </p:sp>
    </p:spTree>
    <p:extLst>
      <p:ext uri="{BB962C8B-B14F-4D97-AF65-F5344CB8AC3E}">
        <p14:creationId xmlns:p14="http://schemas.microsoft.com/office/powerpoint/2010/main" val="2994761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70" name="Google Shape;170;p8" descr="Jigsaw, Puzzle, Piece, Game, Concept, Solution"/>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270528"/>
            <a:ext cx="1887800" cy="770175"/>
          </a:xfrm>
        </p:spPr>
        <p:txBody>
          <a:bodyPr>
            <a:noAutofit/>
          </a:bodyPr>
          <a:lstStyle/>
          <a:p>
            <a:r>
              <a:rPr lang="en-GB" sz="8000" b="1" i="0" u="none" strike="noStrike" cap="none" dirty="0">
                <a:solidFill>
                  <a:srgbClr val="002060"/>
                </a:solidFill>
                <a:latin typeface="Century Gothic"/>
                <a:ea typeface="Century Gothic"/>
                <a:cs typeface="Century Gothic"/>
                <a:sym typeface="Century Gothic"/>
                <a:hlinkClick r:id="" action="ppaction://noaction">
                  <a:snd r:embed="rId6" name="39_ser.wav"/>
                  <a:extLst>
                    <a:ext uri="{A12FA001-AC4F-418D-AE19-62706E023703}">
                      <ahyp:hlinkClr xmlns:ahyp="http://schemas.microsoft.com/office/drawing/2018/hyperlinkcolor" val="tx"/>
                    </a:ext>
                  </a:extLst>
                </a:hlinkClick>
              </a:rPr>
              <a:t>ser</a:t>
            </a:r>
            <a:endParaRPr lang="en-GB" sz="8000" dirty="0">
              <a:solidFill>
                <a:srgbClr val="002060"/>
              </a:solidFill>
              <a:hlinkClick r:id="" action="ppaction://noaction">
                <a:snd r:embed="rId6" name="39_ser.wav"/>
                <a:extLst>
                  <a:ext uri="{A12FA001-AC4F-418D-AE19-62706E023703}">
                    <ahyp:hlinkClr xmlns:ahyp="http://schemas.microsoft.com/office/drawing/2018/hyperlinkcolor" val="tx"/>
                  </a:ext>
                </a:extLst>
              </a:hlinkClick>
            </a:endParaRPr>
          </a:p>
        </p:txBody>
      </p:sp>
      <p:sp>
        <p:nvSpPr>
          <p:cNvPr id="12" name="Google Shape;166;p8">
            <a:extLst>
              <a:ext uri="{FF2B5EF4-FFF2-40B4-BE49-F238E27FC236}">
                <a16:creationId xmlns:a16="http://schemas.microsoft.com/office/drawing/2014/main" id="{95855602-6825-4915-9C47-1B8244E91C4F}"/>
              </a:ext>
            </a:extLst>
          </p:cNvPr>
          <p:cNvSpPr txBox="1"/>
          <p:nvPr/>
        </p:nvSpPr>
        <p:spPr>
          <a:xfrm>
            <a:off x="282562" y="1019707"/>
            <a:ext cx="7451738"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b="0" i="0" u="none" strike="noStrike" cap="none" dirty="0">
                <a:solidFill>
                  <a:srgbClr val="1E4E79"/>
                </a:solidFill>
                <a:latin typeface="Century Gothic"/>
                <a:ea typeface="Century Gothic"/>
                <a:cs typeface="Century Gothic"/>
                <a:sym typeface="Century Gothic"/>
              </a:rPr>
              <a:t>[to be | being] (with permanent traits)</a:t>
            </a:r>
          </a:p>
        </p:txBody>
      </p:sp>
      <p:sp>
        <p:nvSpPr>
          <p:cNvPr id="22" name="Google Shape;267;p12">
            <a:extLst>
              <a:ext uri="{FF2B5EF4-FFF2-40B4-BE49-F238E27FC236}">
                <a16:creationId xmlns:a16="http://schemas.microsoft.com/office/drawing/2014/main" id="{8B53A1ED-70FC-46B9-8649-590C0F169B60}"/>
              </a:ext>
            </a:extLst>
          </p:cNvPr>
          <p:cNvSpPr txBox="1"/>
          <p:nvPr/>
        </p:nvSpPr>
        <p:spPr>
          <a:xfrm>
            <a:off x="282562" y="2258620"/>
            <a:ext cx="11828044"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In Spanish the verb </a:t>
            </a:r>
            <a:r>
              <a:rPr lang="en-GB" sz="2800" b="1" i="0" u="none" strike="noStrike" cap="none">
                <a:solidFill>
                  <a:srgbClr val="002060"/>
                </a:solidFill>
                <a:latin typeface="Century Gothic"/>
                <a:ea typeface="Century Gothic"/>
                <a:cs typeface="Century Gothic"/>
                <a:sym typeface="Century Gothic"/>
              </a:rPr>
              <a:t>ser</a:t>
            </a:r>
            <a:r>
              <a:rPr lang="en-GB" sz="2800" b="0" i="0" u="none" strike="noStrike" cap="none">
                <a:solidFill>
                  <a:srgbClr val="002060"/>
                </a:solidFill>
                <a:latin typeface="Century Gothic"/>
                <a:ea typeface="Century Gothic"/>
                <a:cs typeface="Century Gothic"/>
                <a:sym typeface="Century Gothic"/>
              </a:rPr>
              <a:t> means ‘</a:t>
            </a:r>
            <a:r>
              <a:rPr lang="en-GB" sz="2800" b="1" i="1" u="none" strike="noStrike" cap="none">
                <a:solidFill>
                  <a:srgbClr val="002060"/>
                </a:solidFill>
                <a:latin typeface="Century Gothic"/>
                <a:ea typeface="Century Gothic"/>
                <a:cs typeface="Century Gothic"/>
                <a:sym typeface="Century Gothic"/>
              </a:rPr>
              <a:t>to be’ </a:t>
            </a:r>
            <a:r>
              <a:rPr lang="en-GB" sz="2800" b="0" i="0" u="none" strike="noStrike" cap="none">
                <a:solidFill>
                  <a:srgbClr val="002060"/>
                </a:solidFill>
                <a:latin typeface="Century Gothic"/>
                <a:ea typeface="Century Gothic"/>
                <a:cs typeface="Century Gothic"/>
                <a:sym typeface="Century Gothic"/>
              </a:rPr>
              <a:t>when describing </a:t>
            </a:r>
            <a:r>
              <a:rPr lang="en-GB" sz="2800" b="1" i="0" u="none" strike="noStrike" cap="none">
                <a:solidFill>
                  <a:srgbClr val="92D050"/>
                </a:solidFill>
                <a:latin typeface="Century Gothic"/>
                <a:ea typeface="Century Gothic"/>
                <a:cs typeface="Century Gothic"/>
                <a:sym typeface="Century Gothic"/>
              </a:rPr>
              <a:t>permanent traits</a:t>
            </a:r>
            <a:r>
              <a:rPr lang="en-GB" sz="2800" i="0" u="none" strike="noStrike" cap="none">
                <a:solidFill>
                  <a:srgbClr val="002060"/>
                </a:solidFill>
                <a:latin typeface="Century Gothic"/>
                <a:ea typeface="Century Gothic"/>
                <a:cs typeface="Century Gothic"/>
                <a:sym typeface="Century Gothic"/>
              </a:rPr>
              <a:t>.</a:t>
            </a:r>
            <a:endParaRPr sz="1800">
              <a:solidFill>
                <a:srgbClr val="002060"/>
              </a:solidFill>
              <a:latin typeface="Calibri"/>
              <a:ea typeface="Calibri"/>
              <a:cs typeface="Calibri"/>
              <a:sym typeface="Calibri"/>
            </a:endParaRPr>
          </a:p>
        </p:txBody>
      </p:sp>
      <p:sp>
        <p:nvSpPr>
          <p:cNvPr id="29" name="Google Shape;268;p12">
            <a:extLst>
              <a:ext uri="{FF2B5EF4-FFF2-40B4-BE49-F238E27FC236}">
                <a16:creationId xmlns:a16="http://schemas.microsoft.com/office/drawing/2014/main" id="{18BF18D9-C089-480A-B4F3-F7FE81AD83B4}"/>
              </a:ext>
            </a:extLst>
          </p:cNvPr>
          <p:cNvSpPr txBox="1"/>
          <p:nvPr/>
        </p:nvSpPr>
        <p:spPr>
          <a:xfrm>
            <a:off x="333060" y="3421163"/>
            <a:ext cx="32737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Soy </a:t>
            </a:r>
            <a:r>
              <a:rPr lang="en-GB" sz="2800" i="0" u="none" strike="noStrike" cap="none" dirty="0" err="1">
                <a:solidFill>
                  <a:srgbClr val="002060"/>
                </a:solidFill>
                <a:latin typeface="Century Gothic"/>
                <a:ea typeface="Century Gothic"/>
                <a:cs typeface="Century Gothic"/>
                <a:sym typeface="Century Gothic"/>
              </a:rPr>
              <a:t>activo</a:t>
            </a:r>
            <a:r>
              <a:rPr lang="en-GB" sz="2800" i="0" u="none" strike="noStrike" cap="none" dirty="0">
                <a:solidFill>
                  <a:srgbClr val="002060"/>
                </a:solidFill>
                <a:latin typeface="Century Gothic"/>
                <a:ea typeface="Century Gothic"/>
                <a:cs typeface="Century Gothic"/>
                <a:sym typeface="Century Gothic"/>
              </a:rPr>
              <a:t>.</a:t>
            </a:r>
            <a:endParaRPr sz="1800" dirty="0">
              <a:solidFill>
                <a:schemeClr val="dk1"/>
              </a:solidFill>
              <a:latin typeface="Calibri"/>
              <a:ea typeface="Calibri"/>
              <a:cs typeface="Calibri"/>
              <a:sym typeface="Calibri"/>
            </a:endParaRPr>
          </a:p>
        </p:txBody>
      </p:sp>
      <p:sp>
        <p:nvSpPr>
          <p:cNvPr id="30" name="Google Shape;269;p12">
            <a:extLst>
              <a:ext uri="{FF2B5EF4-FFF2-40B4-BE49-F238E27FC236}">
                <a16:creationId xmlns:a16="http://schemas.microsoft.com/office/drawing/2014/main" id="{7C03A184-7A8C-4635-B1E8-692F7FF6403E}"/>
              </a:ext>
            </a:extLst>
          </p:cNvPr>
          <p:cNvSpPr txBox="1"/>
          <p:nvPr/>
        </p:nvSpPr>
        <p:spPr>
          <a:xfrm>
            <a:off x="5242753" y="3421163"/>
            <a:ext cx="391202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dirty="0">
                <a:solidFill>
                  <a:srgbClr val="92D050"/>
                </a:solidFill>
                <a:latin typeface="Century Gothic"/>
                <a:ea typeface="Century Gothic"/>
                <a:cs typeface="Century Gothic"/>
                <a:sym typeface="Century Gothic"/>
              </a:rPr>
              <a:t>Eres</a:t>
            </a:r>
            <a:r>
              <a:rPr lang="en-GB" sz="2800" b="1"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tranquilo</a:t>
            </a:r>
            <a:r>
              <a:rPr lang="en-GB" sz="2800" b="1" dirty="0">
                <a:solidFill>
                  <a:srgbClr val="002060"/>
                </a:solidFill>
                <a:latin typeface="Century Gothic"/>
                <a:ea typeface="Century Gothic"/>
                <a:cs typeface="Century Gothic"/>
                <a:sym typeface="Century Gothic"/>
              </a:rPr>
              <a:t>.</a:t>
            </a:r>
            <a:endParaRPr sz="1800" dirty="0">
              <a:solidFill>
                <a:srgbClr val="002060"/>
              </a:solidFill>
              <a:latin typeface="Calibri"/>
              <a:ea typeface="Calibri"/>
              <a:cs typeface="Calibri"/>
              <a:sym typeface="Calibri"/>
            </a:endParaRPr>
          </a:p>
        </p:txBody>
      </p:sp>
      <p:pic>
        <p:nvPicPr>
          <p:cNvPr id="31" name="Google Shape;270;p12" descr="C:\Users\wdj\Google Drive\Primary\Y5 SoW\From Tracy\Pronouns\i.png">
            <a:extLst>
              <a:ext uri="{FF2B5EF4-FFF2-40B4-BE49-F238E27FC236}">
                <a16:creationId xmlns:a16="http://schemas.microsoft.com/office/drawing/2014/main" id="{BBF13320-667C-405C-AB2F-805E45F45FD7}"/>
              </a:ext>
            </a:extLst>
          </p:cNvPr>
          <p:cNvPicPr preferRelativeResize="0"/>
          <p:nvPr/>
        </p:nvPicPr>
        <p:blipFill rotWithShape="1">
          <a:blip r:embed="rId7">
            <a:alphaModFix/>
          </a:blip>
          <a:srcRect/>
          <a:stretch/>
        </p:blipFill>
        <p:spPr>
          <a:xfrm>
            <a:off x="2761841" y="3094549"/>
            <a:ext cx="402934" cy="954068"/>
          </a:xfrm>
          <a:prstGeom prst="rect">
            <a:avLst/>
          </a:prstGeom>
          <a:noFill/>
          <a:ln>
            <a:noFill/>
          </a:ln>
        </p:spPr>
      </p:pic>
      <p:grpSp>
        <p:nvGrpSpPr>
          <p:cNvPr id="32" name="Google Shape;271;p12">
            <a:extLst>
              <a:ext uri="{FF2B5EF4-FFF2-40B4-BE49-F238E27FC236}">
                <a16:creationId xmlns:a16="http://schemas.microsoft.com/office/drawing/2014/main" id="{4C31DCD3-3E67-45A1-92B6-39955F167073}"/>
              </a:ext>
            </a:extLst>
          </p:cNvPr>
          <p:cNvGrpSpPr/>
          <p:nvPr/>
        </p:nvGrpSpPr>
        <p:grpSpPr>
          <a:xfrm>
            <a:off x="8289573" y="2931719"/>
            <a:ext cx="869589" cy="1279729"/>
            <a:chOff x="300038" y="2473418"/>
            <a:chExt cx="660212" cy="820081"/>
          </a:xfrm>
        </p:grpSpPr>
        <p:pic>
          <p:nvPicPr>
            <p:cNvPr id="33" name="Google Shape;272;p12" descr="C:\Users\wdj\Google Drive\Primary\Y5 SoW\From Tracy\Pronouns\you.png">
              <a:extLst>
                <a:ext uri="{FF2B5EF4-FFF2-40B4-BE49-F238E27FC236}">
                  <a16:creationId xmlns:a16="http://schemas.microsoft.com/office/drawing/2014/main" id="{A84AD4DA-1119-432C-A6F9-8DB72C1E11E8}"/>
                </a:ext>
              </a:extLst>
            </p:cNvPr>
            <p:cNvPicPr preferRelativeResize="0"/>
            <p:nvPr/>
          </p:nvPicPr>
          <p:blipFill rotWithShape="1">
            <a:blip r:embed="rId8">
              <a:alphaModFix/>
            </a:blip>
            <a:srcRect r="51458"/>
            <a:stretch/>
          </p:blipFill>
          <p:spPr>
            <a:xfrm>
              <a:off x="300038" y="2479336"/>
              <a:ext cx="409646" cy="742895"/>
            </a:xfrm>
            <a:prstGeom prst="rect">
              <a:avLst/>
            </a:prstGeom>
            <a:noFill/>
            <a:ln>
              <a:noFill/>
            </a:ln>
          </p:spPr>
        </p:pic>
        <p:pic>
          <p:nvPicPr>
            <p:cNvPr id="34" name="Google Shape;273;p12" descr="C:\Users\wdj\Google Drive\Primary\Y5 SoW\From Tracy\Pronouns\he.png">
              <a:extLst>
                <a:ext uri="{FF2B5EF4-FFF2-40B4-BE49-F238E27FC236}">
                  <a16:creationId xmlns:a16="http://schemas.microsoft.com/office/drawing/2014/main" id="{DC893A7F-7A0C-4F00-8D19-39A00B18E8FF}"/>
                </a:ext>
              </a:extLst>
            </p:cNvPr>
            <p:cNvPicPr preferRelativeResize="0"/>
            <p:nvPr/>
          </p:nvPicPr>
          <p:blipFill rotWithShape="1">
            <a:blip r:embed="rId9">
              <a:alphaModFix/>
            </a:blip>
            <a:srcRect l="33709" r="38340"/>
            <a:stretch/>
          </p:blipFill>
          <p:spPr>
            <a:xfrm>
              <a:off x="650486" y="2473418"/>
              <a:ext cx="309764" cy="820081"/>
            </a:xfrm>
            <a:prstGeom prst="rect">
              <a:avLst/>
            </a:prstGeom>
            <a:noFill/>
            <a:ln>
              <a:noFill/>
            </a:ln>
          </p:spPr>
        </p:pic>
      </p:grpSp>
      <p:sp>
        <p:nvSpPr>
          <p:cNvPr id="35" name="Google Shape;274;p12">
            <a:extLst>
              <a:ext uri="{FF2B5EF4-FFF2-40B4-BE49-F238E27FC236}">
                <a16:creationId xmlns:a16="http://schemas.microsoft.com/office/drawing/2014/main" id="{18B7303D-21A2-4A8F-B7A4-8BC72FC6551A}"/>
              </a:ext>
            </a:extLst>
          </p:cNvPr>
          <p:cNvSpPr/>
          <p:nvPr/>
        </p:nvSpPr>
        <p:spPr>
          <a:xfrm>
            <a:off x="6557588" y="5123793"/>
            <a:ext cx="5494711" cy="1594507"/>
          </a:xfrm>
          <a:prstGeom prst="wedgeRoundRectCallout">
            <a:avLst>
              <a:gd name="adj1" fmla="val -36763"/>
              <a:gd name="adj2" fmla="val -78750"/>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We have already seen that the verb </a:t>
            </a:r>
            <a:r>
              <a:rPr lang="en-GB" sz="2400" b="1" dirty="0">
                <a:solidFill>
                  <a:srgbClr val="002060"/>
                </a:solidFill>
                <a:latin typeface="Century Gothic"/>
                <a:ea typeface="Century Gothic"/>
                <a:cs typeface="Century Gothic"/>
                <a:sym typeface="Century Gothic"/>
              </a:rPr>
              <a:t>estar</a:t>
            </a:r>
            <a:r>
              <a:rPr lang="en-GB" sz="2400" dirty="0">
                <a:solidFill>
                  <a:srgbClr val="002060"/>
                </a:solidFill>
                <a:latin typeface="Century Gothic"/>
                <a:ea typeface="Century Gothic"/>
                <a:cs typeface="Century Gothic"/>
                <a:sym typeface="Century Gothic"/>
              </a:rPr>
              <a:t> means ‘</a:t>
            </a:r>
            <a:r>
              <a:rPr lang="en-GB" sz="2400" b="1" i="1" dirty="0">
                <a:solidFill>
                  <a:srgbClr val="002060"/>
                </a:solidFill>
                <a:latin typeface="Century Gothic"/>
                <a:ea typeface="Century Gothic"/>
                <a:cs typeface="Century Gothic"/>
                <a:sym typeface="Century Gothic"/>
              </a:rPr>
              <a:t>to be’ </a:t>
            </a:r>
            <a:r>
              <a:rPr lang="en-GB" sz="2400" dirty="0">
                <a:solidFill>
                  <a:srgbClr val="002060"/>
                </a:solidFill>
                <a:latin typeface="Century Gothic"/>
                <a:ea typeface="Century Gothic"/>
                <a:cs typeface="Century Gothic"/>
                <a:sym typeface="Century Gothic"/>
              </a:rPr>
              <a:t>when describing </a:t>
            </a:r>
            <a:r>
              <a:rPr lang="en-GB" sz="2400" b="1" dirty="0">
                <a:solidFill>
                  <a:srgbClr val="002060"/>
                </a:solidFill>
                <a:latin typeface="Century Gothic"/>
                <a:ea typeface="Century Gothic"/>
                <a:cs typeface="Century Gothic"/>
                <a:sym typeface="Century Gothic"/>
              </a:rPr>
              <a:t>mood </a:t>
            </a:r>
            <a:r>
              <a:rPr lang="en-GB" sz="2400" dirty="0">
                <a:solidFill>
                  <a:srgbClr val="002060"/>
                </a:solidFill>
                <a:latin typeface="Century Gothic"/>
                <a:ea typeface="Century Gothic"/>
                <a:cs typeface="Century Gothic"/>
                <a:sym typeface="Century Gothic"/>
              </a:rPr>
              <a:t>or</a:t>
            </a:r>
            <a:r>
              <a:rPr lang="en-GB" sz="2400" b="1" dirty="0">
                <a:solidFill>
                  <a:srgbClr val="002060"/>
                </a:solidFill>
                <a:latin typeface="Century Gothic"/>
                <a:ea typeface="Century Gothic"/>
                <a:cs typeface="Century Gothic"/>
                <a:sym typeface="Century Gothic"/>
              </a:rPr>
              <a:t> temporary state</a:t>
            </a:r>
            <a:r>
              <a:rPr lang="en-GB" sz="2400" dirty="0">
                <a:solidFill>
                  <a:srgbClr val="002060"/>
                </a:solidFill>
                <a:latin typeface="Century Gothic"/>
                <a:ea typeface="Century Gothic"/>
                <a:cs typeface="Century Gothic"/>
                <a:sym typeface="Century Gothic"/>
              </a:rPr>
              <a:t> (“right now”)</a:t>
            </a:r>
            <a:endParaRPr sz="2400" dirty="0">
              <a:solidFill>
                <a:srgbClr val="002060"/>
              </a:solidFill>
              <a:latin typeface="Calibri"/>
              <a:ea typeface="Calibri"/>
              <a:cs typeface="Calibri"/>
              <a:sym typeface="Calibri"/>
            </a:endParaRPr>
          </a:p>
        </p:txBody>
      </p:sp>
      <p:pic>
        <p:nvPicPr>
          <p:cNvPr id="36" name="Google Shape;275;p12">
            <a:extLst>
              <a:ext uri="{FF2B5EF4-FFF2-40B4-BE49-F238E27FC236}">
                <a16:creationId xmlns:a16="http://schemas.microsoft.com/office/drawing/2014/main" id="{E62DE007-165F-4372-B5D1-8637DDB261BB}"/>
              </a:ext>
            </a:extLst>
          </p:cNvPr>
          <p:cNvPicPr preferRelativeResize="0"/>
          <p:nvPr/>
        </p:nvPicPr>
        <p:blipFill rotWithShape="1">
          <a:blip r:embed="rId10">
            <a:alphaModFix/>
          </a:blip>
          <a:srcRect/>
          <a:stretch/>
        </p:blipFill>
        <p:spPr>
          <a:xfrm>
            <a:off x="188841" y="4009643"/>
            <a:ext cx="634523" cy="671647"/>
          </a:xfrm>
          <a:prstGeom prst="rect">
            <a:avLst/>
          </a:prstGeom>
          <a:noFill/>
          <a:ln>
            <a:noFill/>
          </a:ln>
        </p:spPr>
      </p:pic>
      <p:sp>
        <p:nvSpPr>
          <p:cNvPr id="37" name="Google Shape;276;p12">
            <a:extLst>
              <a:ext uri="{FF2B5EF4-FFF2-40B4-BE49-F238E27FC236}">
                <a16:creationId xmlns:a16="http://schemas.microsoft.com/office/drawing/2014/main" id="{44C860E2-6010-45DD-AC14-71C9F20A5072}"/>
              </a:ext>
            </a:extLst>
          </p:cNvPr>
          <p:cNvSpPr txBox="1"/>
          <p:nvPr/>
        </p:nvSpPr>
        <p:spPr>
          <a:xfrm>
            <a:off x="777595" y="4101746"/>
            <a:ext cx="32737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a:solidFill>
                  <a:srgbClr val="92D050"/>
                </a:solidFill>
                <a:latin typeface="Century Gothic"/>
                <a:ea typeface="Century Gothic"/>
                <a:cs typeface="Century Gothic"/>
                <a:sym typeface="Century Gothic"/>
              </a:rPr>
              <a:t>I am </a:t>
            </a:r>
            <a:r>
              <a:rPr lang="en-GB" sz="2800" i="0" u="none" strike="noStrike" cap="none">
                <a:solidFill>
                  <a:srgbClr val="002060"/>
                </a:solidFill>
                <a:latin typeface="Century Gothic"/>
                <a:ea typeface="Century Gothic"/>
                <a:cs typeface="Century Gothic"/>
                <a:sym typeface="Century Gothic"/>
              </a:rPr>
              <a:t>active.</a:t>
            </a:r>
            <a:endParaRPr sz="1800">
              <a:solidFill>
                <a:schemeClr val="dk1"/>
              </a:solidFill>
              <a:latin typeface="Calibri"/>
              <a:ea typeface="Calibri"/>
              <a:cs typeface="Calibri"/>
              <a:sym typeface="Calibri"/>
            </a:endParaRPr>
          </a:p>
        </p:txBody>
      </p:sp>
      <p:pic>
        <p:nvPicPr>
          <p:cNvPr id="38" name="Google Shape;277;p12">
            <a:extLst>
              <a:ext uri="{FF2B5EF4-FFF2-40B4-BE49-F238E27FC236}">
                <a16:creationId xmlns:a16="http://schemas.microsoft.com/office/drawing/2014/main" id="{D907A0C0-290C-403F-B4C0-F948744FB2F1}"/>
              </a:ext>
            </a:extLst>
          </p:cNvPr>
          <p:cNvPicPr preferRelativeResize="0"/>
          <p:nvPr/>
        </p:nvPicPr>
        <p:blipFill rotWithShape="1">
          <a:blip r:embed="rId10">
            <a:alphaModFix/>
          </a:blip>
          <a:srcRect/>
          <a:stretch/>
        </p:blipFill>
        <p:spPr>
          <a:xfrm>
            <a:off x="4982389" y="4041944"/>
            <a:ext cx="634523" cy="671647"/>
          </a:xfrm>
          <a:prstGeom prst="rect">
            <a:avLst/>
          </a:prstGeom>
          <a:noFill/>
          <a:ln>
            <a:noFill/>
          </a:ln>
        </p:spPr>
      </p:pic>
      <p:sp>
        <p:nvSpPr>
          <p:cNvPr id="39" name="Google Shape;278;p12">
            <a:extLst>
              <a:ext uri="{FF2B5EF4-FFF2-40B4-BE49-F238E27FC236}">
                <a16:creationId xmlns:a16="http://schemas.microsoft.com/office/drawing/2014/main" id="{F6BC478D-D3BD-4E9E-8FB9-4431ED4825BA}"/>
              </a:ext>
            </a:extLst>
          </p:cNvPr>
          <p:cNvSpPr txBox="1"/>
          <p:nvPr/>
        </p:nvSpPr>
        <p:spPr>
          <a:xfrm>
            <a:off x="5571143" y="4134047"/>
            <a:ext cx="32737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a:solidFill>
                  <a:srgbClr val="92D050"/>
                </a:solidFill>
                <a:latin typeface="Century Gothic"/>
                <a:ea typeface="Century Gothic"/>
                <a:cs typeface="Century Gothic"/>
                <a:sym typeface="Century Gothic"/>
              </a:rPr>
              <a:t>You are </a:t>
            </a:r>
            <a:r>
              <a:rPr lang="en-GB" sz="2800" i="0" u="none" strike="noStrike" cap="none">
                <a:solidFill>
                  <a:srgbClr val="002060"/>
                </a:solidFill>
                <a:latin typeface="Century Gothic"/>
                <a:ea typeface="Century Gothic"/>
                <a:cs typeface="Century Gothic"/>
                <a:sym typeface="Century Gothic"/>
              </a:rPr>
              <a:t>calm.</a:t>
            </a: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099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40_soyactivo.wav"/>
                                        </p:tgtEl>
                                      </p:cMediaNode>
                                    </p:audio>
                                  </p:subTnLst>
                                </p:cTn>
                              </p:par>
                              <p:par>
                                <p:cTn id="12" presetID="1" presetClass="entr" presetSubtype="0"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41_erestranquilo.wav"/>
                                        </p:tgtEl>
                                      </p:cMediaNode>
                                    </p:audio>
                                  </p:subTnLst>
                                </p:cTn>
                              </p:par>
                              <p:par>
                                <p:cTn id="19" presetID="2" presetClass="entr" presetSubtype="4"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p:tgtEl>
                                          <p:spTgt spid="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p:tgtEl>
                                          <p:spTgt spid="3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500"/>
                                        <p:tgtEl>
                                          <p:spTgt spid="3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1" name="Google Shape;284;p13">
            <a:extLst>
              <a:ext uri="{FF2B5EF4-FFF2-40B4-BE49-F238E27FC236}">
                <a16:creationId xmlns:a16="http://schemas.microsoft.com/office/drawing/2014/main" id="{77D9DAF8-B9D3-4916-A770-B9E90DF62A65}"/>
              </a:ext>
            </a:extLst>
          </p:cNvPr>
          <p:cNvSpPr txBox="1"/>
          <p:nvPr/>
        </p:nvSpPr>
        <p:spPr>
          <a:xfrm>
            <a:off x="6875956" y="6503318"/>
            <a:ext cx="32470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rgbClr val="FFFFFF"/>
                </a:solidFill>
                <a:latin typeface="Century Gothic"/>
                <a:ea typeface="Century Gothic"/>
                <a:cs typeface="Century Gothic"/>
                <a:sym typeface="Century Gothic"/>
              </a:rPr>
              <a:t>Rachel Hawkes / Emma Marsden</a:t>
            </a:r>
            <a:endParaRPr/>
          </a:p>
        </p:txBody>
      </p:sp>
      <p:pic>
        <p:nvPicPr>
          <p:cNvPr id="12" name="Google Shape;285;p13">
            <a:extLst>
              <a:ext uri="{FF2B5EF4-FFF2-40B4-BE49-F238E27FC236}">
                <a16:creationId xmlns:a16="http://schemas.microsoft.com/office/drawing/2014/main" id="{174DDE4F-7277-44A3-8B8F-C6640CD96381}"/>
              </a:ext>
            </a:extLst>
          </p:cNvPr>
          <p:cNvPicPr preferRelativeResize="0"/>
          <p:nvPr/>
        </p:nvPicPr>
        <p:blipFill rotWithShape="1">
          <a:blip r:embed="rId6">
            <a:alphaModFix/>
          </a:blip>
          <a:srcRect/>
          <a:stretch/>
        </p:blipFill>
        <p:spPr>
          <a:xfrm rot="1745032">
            <a:off x="4623160" y="2579349"/>
            <a:ext cx="2332069" cy="2112950"/>
          </a:xfrm>
          <a:prstGeom prst="rect">
            <a:avLst/>
          </a:prstGeom>
          <a:noFill/>
          <a:ln>
            <a:noFill/>
          </a:ln>
        </p:spPr>
      </p:pic>
      <p:sp>
        <p:nvSpPr>
          <p:cNvPr id="13" name="Google Shape;286;p13">
            <a:extLst>
              <a:ext uri="{FF2B5EF4-FFF2-40B4-BE49-F238E27FC236}">
                <a16:creationId xmlns:a16="http://schemas.microsoft.com/office/drawing/2014/main" id="{F88B13D9-00A3-4790-8794-E5F09D6B3CAE}"/>
              </a:ext>
            </a:extLst>
          </p:cNvPr>
          <p:cNvSpPr txBox="1"/>
          <p:nvPr/>
        </p:nvSpPr>
        <p:spPr>
          <a:xfrm rot="-250438">
            <a:off x="4783250" y="3193065"/>
            <a:ext cx="206520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dirty="0">
                <a:solidFill>
                  <a:srgbClr val="1E4E79"/>
                </a:solidFill>
                <a:latin typeface="Century Gothic"/>
                <a:ea typeface="Century Gothic"/>
                <a:cs typeface="Century Gothic"/>
                <a:sym typeface="Century Gothic"/>
              </a:rPr>
              <a:t>who?</a:t>
            </a:r>
            <a:endParaRPr dirty="0"/>
          </a:p>
        </p:txBody>
      </p:sp>
      <p:sp>
        <p:nvSpPr>
          <p:cNvPr id="14" name="Google Shape;287;p13">
            <a:extLst>
              <a:ext uri="{FF2B5EF4-FFF2-40B4-BE49-F238E27FC236}">
                <a16:creationId xmlns:a16="http://schemas.microsoft.com/office/drawing/2014/main" id="{B033744E-A089-4BFF-A71C-8D99F3DAF0DF}"/>
              </a:ext>
            </a:extLst>
          </p:cNvPr>
          <p:cNvSpPr txBox="1"/>
          <p:nvPr/>
        </p:nvSpPr>
        <p:spPr>
          <a:xfrm>
            <a:off x="1763349" y="0"/>
            <a:ext cx="8613892"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3800" b="1" dirty="0">
                <a:solidFill>
                  <a:srgbClr val="1E4E79"/>
                </a:solidFill>
                <a:latin typeface="Century Gothic"/>
                <a:ea typeface="Century Gothic"/>
                <a:cs typeface="Century Gothic"/>
                <a:sym typeface="Century Gothic"/>
              </a:rPr>
              <a:t>¿</a:t>
            </a:r>
            <a:r>
              <a:rPr lang="en-GB" sz="13800" b="1" dirty="0" err="1">
                <a:solidFill>
                  <a:srgbClr val="1E4E79"/>
                </a:solidFill>
                <a:latin typeface="Century Gothic"/>
                <a:ea typeface="Century Gothic"/>
                <a:cs typeface="Century Gothic"/>
                <a:sym typeface="Century Gothic"/>
              </a:rPr>
              <a:t>quién</a:t>
            </a:r>
            <a:r>
              <a:rPr lang="en-GB" sz="13800" b="1" dirty="0">
                <a:solidFill>
                  <a:srgbClr val="1E4E79"/>
                </a:solidFill>
                <a:latin typeface="Century Gothic"/>
                <a:ea typeface="Century Gothic"/>
                <a:cs typeface="Century Gothic"/>
                <a:sym typeface="Century Gothic"/>
              </a:rPr>
              <a:t>?</a:t>
            </a:r>
            <a:endParaRPr dirty="0"/>
          </a:p>
        </p:txBody>
      </p:sp>
      <p:sp>
        <p:nvSpPr>
          <p:cNvPr id="22" name="Google Shape;290;p13">
            <a:extLst>
              <a:ext uri="{FF2B5EF4-FFF2-40B4-BE49-F238E27FC236}">
                <a16:creationId xmlns:a16="http://schemas.microsoft.com/office/drawing/2014/main" id="{58A4111E-814F-4D7B-9653-385EE29BBFE5}"/>
              </a:ext>
            </a:extLst>
          </p:cNvPr>
          <p:cNvSpPr txBox="1"/>
          <p:nvPr/>
        </p:nvSpPr>
        <p:spPr>
          <a:xfrm>
            <a:off x="142181" y="4809369"/>
            <a:ext cx="12192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dirty="0">
                <a:solidFill>
                  <a:srgbClr val="1F3864"/>
                </a:solidFill>
                <a:latin typeface="Century Gothic"/>
                <a:ea typeface="Century Gothic"/>
                <a:cs typeface="Century Gothic"/>
                <a:sym typeface="Century Gothic"/>
              </a:rPr>
              <a:t>¿</a:t>
            </a:r>
            <a:r>
              <a:rPr lang="en-GB" sz="5400" b="1" dirty="0" err="1">
                <a:solidFill>
                  <a:srgbClr val="FF0066"/>
                </a:solidFill>
                <a:latin typeface="Century Gothic"/>
                <a:ea typeface="Century Gothic"/>
                <a:cs typeface="Century Gothic"/>
                <a:sym typeface="Century Gothic"/>
              </a:rPr>
              <a:t>Quién</a:t>
            </a:r>
            <a:r>
              <a:rPr lang="en-GB" sz="5400" b="1" dirty="0">
                <a:solidFill>
                  <a:srgbClr val="EA5F00"/>
                </a:solidFill>
                <a:latin typeface="Century Gothic"/>
                <a:ea typeface="Century Gothic"/>
                <a:cs typeface="Century Gothic"/>
                <a:sym typeface="Century Gothic"/>
              </a:rPr>
              <a:t> </a:t>
            </a:r>
            <a:r>
              <a:rPr lang="en-GB" sz="5400" dirty="0" err="1">
                <a:solidFill>
                  <a:srgbClr val="1F3864"/>
                </a:solidFill>
                <a:latin typeface="Century Gothic"/>
                <a:ea typeface="Century Gothic"/>
                <a:cs typeface="Century Gothic"/>
                <a:sym typeface="Century Gothic"/>
              </a:rPr>
              <a:t>eres</a:t>
            </a:r>
            <a:r>
              <a:rPr lang="en-GB" sz="5400" dirty="0">
                <a:solidFill>
                  <a:srgbClr val="1F3864"/>
                </a:solidFill>
                <a:latin typeface="Century Gothic"/>
                <a:ea typeface="Century Gothic"/>
                <a:cs typeface="Century Gothic"/>
                <a:sym typeface="Century Gothic"/>
              </a:rPr>
              <a:t>?</a:t>
            </a:r>
            <a:endParaRPr sz="5400" dirty="0">
              <a:solidFill>
                <a:srgbClr val="1F3864"/>
              </a:solidFill>
              <a:latin typeface="Century Gothic"/>
              <a:ea typeface="Century Gothic"/>
              <a:cs typeface="Century Gothic"/>
              <a:sym typeface="Century Gothic"/>
            </a:endParaRPr>
          </a:p>
        </p:txBody>
      </p:sp>
      <p:sp>
        <p:nvSpPr>
          <p:cNvPr id="23" name="Google Shape;291;p13">
            <a:extLst>
              <a:ext uri="{FF2B5EF4-FFF2-40B4-BE49-F238E27FC236}">
                <a16:creationId xmlns:a16="http://schemas.microsoft.com/office/drawing/2014/main" id="{CBA5394D-055D-4064-BD71-BDC699BD4FA3}"/>
              </a:ext>
            </a:extLst>
          </p:cNvPr>
          <p:cNvSpPr txBox="1"/>
          <p:nvPr/>
        </p:nvSpPr>
        <p:spPr>
          <a:xfrm>
            <a:off x="142181" y="5804503"/>
            <a:ext cx="12192000"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dirty="0">
                <a:solidFill>
                  <a:srgbClr val="1E4E79"/>
                </a:solidFill>
                <a:latin typeface="Century Gothic"/>
                <a:ea typeface="Century Gothic"/>
                <a:cs typeface="Century Gothic"/>
                <a:sym typeface="Century Gothic"/>
              </a:rPr>
              <a:t>[</a:t>
            </a:r>
            <a:r>
              <a:rPr lang="en-GB" sz="3200" b="1" dirty="0">
                <a:solidFill>
                  <a:srgbClr val="FF0066"/>
                </a:solidFill>
                <a:latin typeface="Century Gothic"/>
                <a:ea typeface="Century Gothic"/>
                <a:cs typeface="Century Gothic"/>
                <a:sym typeface="Century Gothic"/>
              </a:rPr>
              <a:t>Who</a:t>
            </a:r>
            <a:r>
              <a:rPr lang="en-GB" sz="3200" b="1" dirty="0">
                <a:solidFill>
                  <a:srgbClr val="EA5F00"/>
                </a:solidFill>
                <a:latin typeface="Century Gothic"/>
                <a:ea typeface="Century Gothic"/>
                <a:cs typeface="Century Gothic"/>
                <a:sym typeface="Century Gothic"/>
              </a:rPr>
              <a:t> </a:t>
            </a:r>
            <a:r>
              <a:rPr lang="en-GB" sz="3200" dirty="0">
                <a:solidFill>
                  <a:srgbClr val="1E4E79"/>
                </a:solidFill>
                <a:latin typeface="Century Gothic"/>
                <a:ea typeface="Century Gothic"/>
                <a:cs typeface="Century Gothic"/>
                <a:sym typeface="Century Gothic"/>
              </a:rPr>
              <a:t>are you?]</a:t>
            </a:r>
            <a:endParaRPr dirty="0"/>
          </a:p>
        </p:txBody>
      </p:sp>
      <p:pic>
        <p:nvPicPr>
          <p:cNvPr id="24" name="Google Shape;292;p13">
            <a:extLst>
              <a:ext uri="{FF2B5EF4-FFF2-40B4-BE49-F238E27FC236}">
                <a16:creationId xmlns:a16="http://schemas.microsoft.com/office/drawing/2014/main" id="{CCCCAC1C-9FBD-4264-9CDF-5809D6273A3E}"/>
              </a:ext>
            </a:extLst>
          </p:cNvPr>
          <p:cNvPicPr preferRelativeResize="0"/>
          <p:nvPr/>
        </p:nvPicPr>
        <p:blipFill rotWithShape="1">
          <a:blip r:embed="rId7">
            <a:alphaModFix/>
          </a:blip>
          <a:srcRect/>
          <a:stretch/>
        </p:blipFill>
        <p:spPr>
          <a:xfrm>
            <a:off x="284178" y="169667"/>
            <a:ext cx="1544012" cy="1912299"/>
          </a:xfrm>
          <a:prstGeom prst="rect">
            <a:avLst/>
          </a:prstGeom>
          <a:noFill/>
          <a:ln>
            <a:noFill/>
          </a:ln>
        </p:spPr>
      </p:pic>
    </p:spTree>
    <p:extLst>
      <p:ext uri="{BB962C8B-B14F-4D97-AF65-F5344CB8AC3E}">
        <p14:creationId xmlns:p14="http://schemas.microsoft.com/office/powerpoint/2010/main" val="421915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42_quien.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43_quieneres.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0763735" y="152022"/>
            <a:ext cx="776168" cy="776168"/>
          </a:xfrm>
          <a:prstGeom prst="rect">
            <a:avLst/>
          </a:prstGeom>
          <a:noFill/>
          <a:ln>
            <a:noFill/>
          </a:ln>
        </p:spPr>
      </p:pic>
      <p:pic>
        <p:nvPicPr>
          <p:cNvPr id="16" name="Google Shape;152;p7">
            <a:extLst>
              <a:ext uri="{FF2B5EF4-FFF2-40B4-BE49-F238E27FC236}">
                <a16:creationId xmlns:a16="http://schemas.microsoft.com/office/drawing/2014/main" id="{3A283109-E1A1-4582-903C-C22D3D716518}"/>
              </a:ext>
            </a:extLst>
          </p:cNvPr>
          <p:cNvPicPr preferRelativeResize="0"/>
          <p:nvPr/>
        </p:nvPicPr>
        <p:blipFill rotWithShape="1">
          <a:blip r:embed="rId6">
            <a:alphaModFix/>
          </a:blip>
          <a:srcRect/>
          <a:stretch/>
        </p:blipFill>
        <p:spPr>
          <a:xfrm rot="1745032">
            <a:off x="4623160" y="2579349"/>
            <a:ext cx="2332069" cy="2112950"/>
          </a:xfrm>
          <a:prstGeom prst="rect">
            <a:avLst/>
          </a:prstGeom>
          <a:noFill/>
          <a:ln>
            <a:noFill/>
          </a:ln>
        </p:spPr>
      </p:pic>
      <p:sp>
        <p:nvSpPr>
          <p:cNvPr id="17" name="Google Shape;153;p7">
            <a:extLst>
              <a:ext uri="{FF2B5EF4-FFF2-40B4-BE49-F238E27FC236}">
                <a16:creationId xmlns:a16="http://schemas.microsoft.com/office/drawing/2014/main" id="{7F379C9A-61E6-4BE1-90A3-1FF9ABA61611}"/>
              </a:ext>
            </a:extLst>
          </p:cNvPr>
          <p:cNvSpPr txBox="1"/>
          <p:nvPr/>
        </p:nvSpPr>
        <p:spPr>
          <a:xfrm rot="-250438">
            <a:off x="4783250" y="3193065"/>
            <a:ext cx="206520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i="0" u="none" strike="noStrike" cap="none">
                <a:solidFill>
                  <a:srgbClr val="1E4E79"/>
                </a:solidFill>
                <a:latin typeface="Century Gothic"/>
                <a:ea typeface="Century Gothic"/>
                <a:cs typeface="Century Gothic"/>
                <a:sym typeface="Century Gothic"/>
              </a:rPr>
              <a:t>how?</a:t>
            </a:r>
            <a:endParaRPr/>
          </a:p>
        </p:txBody>
      </p:sp>
      <p:sp>
        <p:nvSpPr>
          <p:cNvPr id="18" name="Google Shape;154;p7">
            <a:extLst>
              <a:ext uri="{FF2B5EF4-FFF2-40B4-BE49-F238E27FC236}">
                <a16:creationId xmlns:a16="http://schemas.microsoft.com/office/drawing/2014/main" id="{897C2E0E-8C15-4633-812E-68EF5D9B4681}"/>
              </a:ext>
            </a:extLst>
          </p:cNvPr>
          <p:cNvSpPr txBox="1"/>
          <p:nvPr/>
        </p:nvSpPr>
        <p:spPr>
          <a:xfrm>
            <a:off x="142181" y="0"/>
            <a:ext cx="12192000"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3800" b="1" i="0" u="none" strike="noStrike" cap="none" dirty="0">
                <a:solidFill>
                  <a:srgbClr val="1E4E79"/>
                </a:solidFill>
                <a:latin typeface="Century Gothic"/>
                <a:ea typeface="Century Gothic"/>
                <a:cs typeface="Century Gothic"/>
                <a:sym typeface="Century Gothic"/>
              </a:rPr>
              <a:t>¿</a:t>
            </a:r>
            <a:r>
              <a:rPr lang="en-GB" sz="13800" b="1" i="0" u="none" strike="noStrike" cap="none" dirty="0" err="1">
                <a:solidFill>
                  <a:srgbClr val="1E4E79"/>
                </a:solidFill>
                <a:latin typeface="Century Gothic"/>
                <a:ea typeface="Century Gothic"/>
                <a:cs typeface="Century Gothic"/>
                <a:sym typeface="Century Gothic"/>
              </a:rPr>
              <a:t>cómo</a:t>
            </a:r>
            <a:r>
              <a:rPr lang="en-GB" sz="13800" b="1" i="0" u="none" strike="noStrike" cap="none" dirty="0">
                <a:solidFill>
                  <a:srgbClr val="1E4E79"/>
                </a:solidFill>
                <a:latin typeface="Century Gothic"/>
                <a:ea typeface="Century Gothic"/>
                <a:cs typeface="Century Gothic"/>
                <a:sym typeface="Century Gothic"/>
              </a:rPr>
              <a:t>?</a:t>
            </a:r>
            <a:endParaRPr dirty="0"/>
          </a:p>
        </p:txBody>
      </p:sp>
      <p:pic>
        <p:nvPicPr>
          <p:cNvPr id="19" name="Google Shape;155;p7">
            <a:extLst>
              <a:ext uri="{FF2B5EF4-FFF2-40B4-BE49-F238E27FC236}">
                <a16:creationId xmlns:a16="http://schemas.microsoft.com/office/drawing/2014/main" id="{013C6951-38CD-4EC7-A65F-41DB2D1BEB5F}"/>
              </a:ext>
            </a:extLst>
          </p:cNvPr>
          <p:cNvPicPr preferRelativeResize="0"/>
          <p:nvPr/>
        </p:nvPicPr>
        <p:blipFill rotWithShape="1">
          <a:blip r:embed="rId7">
            <a:alphaModFix/>
          </a:blip>
          <a:srcRect/>
          <a:stretch/>
        </p:blipFill>
        <p:spPr>
          <a:xfrm>
            <a:off x="142181" y="77682"/>
            <a:ext cx="2167128" cy="2068082"/>
          </a:xfrm>
          <a:prstGeom prst="rect">
            <a:avLst/>
          </a:prstGeom>
          <a:noFill/>
          <a:ln>
            <a:noFill/>
          </a:ln>
        </p:spPr>
      </p:pic>
      <p:sp>
        <p:nvSpPr>
          <p:cNvPr id="11" name="Google Shape;298;p14">
            <a:extLst>
              <a:ext uri="{FF2B5EF4-FFF2-40B4-BE49-F238E27FC236}">
                <a16:creationId xmlns:a16="http://schemas.microsoft.com/office/drawing/2014/main" id="{4ECD6349-F064-4DC9-98A2-1F6C369A8452}"/>
              </a:ext>
            </a:extLst>
          </p:cNvPr>
          <p:cNvSpPr txBox="1"/>
          <p:nvPr/>
        </p:nvSpPr>
        <p:spPr>
          <a:xfrm>
            <a:off x="6875956" y="6503318"/>
            <a:ext cx="32470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a:solidFill>
                  <a:srgbClr val="FFFFFF"/>
                </a:solidFill>
                <a:latin typeface="Century Gothic"/>
                <a:ea typeface="Century Gothic"/>
                <a:cs typeface="Century Gothic"/>
                <a:sym typeface="Century Gothic"/>
              </a:rPr>
              <a:t>Rachel Hawkes / Emma Marsden</a:t>
            </a:r>
            <a:endParaRPr/>
          </a:p>
        </p:txBody>
      </p:sp>
      <p:sp>
        <p:nvSpPr>
          <p:cNvPr id="12" name="Google Shape;305;p14">
            <a:extLst>
              <a:ext uri="{FF2B5EF4-FFF2-40B4-BE49-F238E27FC236}">
                <a16:creationId xmlns:a16="http://schemas.microsoft.com/office/drawing/2014/main" id="{EA145414-E347-478F-A4CA-8D6FCA838F8A}"/>
              </a:ext>
            </a:extLst>
          </p:cNvPr>
          <p:cNvSpPr txBox="1"/>
          <p:nvPr/>
        </p:nvSpPr>
        <p:spPr>
          <a:xfrm>
            <a:off x="142181" y="4809369"/>
            <a:ext cx="12192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dirty="0">
                <a:solidFill>
                  <a:srgbClr val="1F3864"/>
                </a:solidFill>
                <a:latin typeface="Century Gothic"/>
                <a:ea typeface="Century Gothic"/>
                <a:cs typeface="Century Gothic"/>
                <a:sym typeface="Century Gothic"/>
              </a:rPr>
              <a:t>¿</a:t>
            </a:r>
            <a:r>
              <a:rPr lang="en-GB" sz="5400" b="1" dirty="0" err="1">
                <a:solidFill>
                  <a:srgbClr val="FF0066"/>
                </a:solidFill>
                <a:latin typeface="Century Gothic"/>
                <a:ea typeface="Century Gothic"/>
                <a:cs typeface="Century Gothic"/>
                <a:sym typeface="Century Gothic"/>
              </a:rPr>
              <a:t>Cómo</a:t>
            </a:r>
            <a:r>
              <a:rPr lang="en-GB" sz="5400" b="1" dirty="0">
                <a:solidFill>
                  <a:srgbClr val="EA5F00"/>
                </a:solidFill>
                <a:latin typeface="Century Gothic"/>
                <a:ea typeface="Century Gothic"/>
                <a:cs typeface="Century Gothic"/>
                <a:sym typeface="Century Gothic"/>
              </a:rPr>
              <a:t> </a:t>
            </a:r>
            <a:r>
              <a:rPr lang="en-GB" sz="5400" dirty="0" err="1">
                <a:solidFill>
                  <a:srgbClr val="1F3864"/>
                </a:solidFill>
                <a:latin typeface="Century Gothic"/>
                <a:ea typeface="Century Gothic"/>
                <a:cs typeface="Century Gothic"/>
                <a:sym typeface="Century Gothic"/>
              </a:rPr>
              <a:t>eres</a:t>
            </a:r>
            <a:r>
              <a:rPr lang="en-GB" sz="5400" dirty="0">
                <a:solidFill>
                  <a:srgbClr val="1F3864"/>
                </a:solidFill>
                <a:latin typeface="Century Gothic"/>
                <a:ea typeface="Century Gothic"/>
                <a:cs typeface="Century Gothic"/>
                <a:sym typeface="Century Gothic"/>
              </a:rPr>
              <a:t>?</a:t>
            </a:r>
            <a:endParaRPr sz="5400" dirty="0">
              <a:solidFill>
                <a:srgbClr val="1F3864"/>
              </a:solidFill>
              <a:latin typeface="Century Gothic"/>
              <a:ea typeface="Century Gothic"/>
              <a:cs typeface="Century Gothic"/>
              <a:sym typeface="Century Gothic"/>
            </a:endParaRPr>
          </a:p>
        </p:txBody>
      </p:sp>
      <p:sp>
        <p:nvSpPr>
          <p:cNvPr id="13" name="Google Shape;306;p14">
            <a:extLst>
              <a:ext uri="{FF2B5EF4-FFF2-40B4-BE49-F238E27FC236}">
                <a16:creationId xmlns:a16="http://schemas.microsoft.com/office/drawing/2014/main" id="{9407CD79-9135-4021-AC37-F63CC5A59F92}"/>
              </a:ext>
            </a:extLst>
          </p:cNvPr>
          <p:cNvSpPr txBox="1"/>
          <p:nvPr/>
        </p:nvSpPr>
        <p:spPr>
          <a:xfrm>
            <a:off x="142181" y="5804503"/>
            <a:ext cx="12049819" cy="95406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dirty="0">
                <a:solidFill>
                  <a:srgbClr val="1E4E79"/>
                </a:solidFill>
                <a:latin typeface="Century Gothic"/>
                <a:ea typeface="Century Gothic"/>
                <a:cs typeface="Century Gothic"/>
                <a:sym typeface="Century Gothic"/>
              </a:rPr>
              <a:t>[</a:t>
            </a:r>
            <a:r>
              <a:rPr lang="en-GB" sz="3200" b="1" dirty="0">
                <a:solidFill>
                  <a:srgbClr val="FF0066"/>
                </a:solidFill>
                <a:latin typeface="Century Gothic"/>
                <a:ea typeface="Century Gothic"/>
                <a:cs typeface="Century Gothic"/>
                <a:sym typeface="Century Gothic"/>
              </a:rPr>
              <a:t>How</a:t>
            </a:r>
            <a:r>
              <a:rPr lang="en-GB" sz="3200" b="1" dirty="0">
                <a:solidFill>
                  <a:srgbClr val="EA5F00"/>
                </a:solidFill>
                <a:latin typeface="Century Gothic"/>
                <a:ea typeface="Century Gothic"/>
                <a:cs typeface="Century Gothic"/>
                <a:sym typeface="Century Gothic"/>
              </a:rPr>
              <a:t> </a:t>
            </a:r>
            <a:r>
              <a:rPr lang="en-GB" sz="3200" dirty="0">
                <a:solidFill>
                  <a:srgbClr val="1E4E79"/>
                </a:solidFill>
                <a:latin typeface="Century Gothic"/>
                <a:ea typeface="Century Gothic"/>
                <a:cs typeface="Century Gothic"/>
                <a:sym typeface="Century Gothic"/>
              </a:rPr>
              <a:t>are you? (in general)]</a:t>
            </a:r>
            <a:br>
              <a:rPr lang="en-GB" sz="3200" dirty="0">
                <a:solidFill>
                  <a:srgbClr val="1E4E79"/>
                </a:solidFill>
                <a:latin typeface="Century Gothic"/>
                <a:ea typeface="Century Gothic"/>
                <a:cs typeface="Century Gothic"/>
                <a:sym typeface="Century Gothic"/>
              </a:rPr>
            </a:br>
            <a:r>
              <a:rPr lang="en-GB" sz="2400" i="1" dirty="0">
                <a:solidFill>
                  <a:srgbClr val="1E4E79"/>
                </a:solidFill>
                <a:latin typeface="Century Gothic"/>
                <a:ea typeface="Century Gothic"/>
                <a:cs typeface="Century Gothic"/>
                <a:sym typeface="Century Gothic"/>
              </a:rPr>
              <a:t>What are you like?</a:t>
            </a:r>
            <a:endParaRPr i="1" dirty="0"/>
          </a:p>
        </p:txBody>
      </p:sp>
    </p:spTree>
    <p:extLst>
      <p:ext uri="{BB962C8B-B14F-4D97-AF65-F5344CB8AC3E}">
        <p14:creationId xmlns:p14="http://schemas.microsoft.com/office/powerpoint/2010/main" val="147996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5_como.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ppt_y</p:attrName>
                                        </p:attrNameLst>
                                      </p:cBhvr>
                                      <p:tavLst>
                                        <p:tav tm="0">
                                          <p:val>
                                            <p:strVal val="#ppt_y+1"/>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44_comoeres.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9B368D3-147A-4CB9-9B00-8262A4B55E29}"/>
              </a:ext>
            </a:extLst>
          </p:cNvPr>
          <p:cNvGraphicFramePr>
            <a:graphicFrameLocks noGrp="1"/>
          </p:cNvGraphicFramePr>
          <p:nvPr/>
        </p:nvGraphicFramePr>
        <p:xfrm>
          <a:off x="1117600" y="2043037"/>
          <a:ext cx="8128000" cy="4696111"/>
        </p:xfrm>
        <a:graphic>
          <a:graphicData uri="http://schemas.openxmlformats.org/drawingml/2006/table">
            <a:tbl>
              <a:tblPr firstRow="1" bandRow="1">
                <a:tableStyleId>{F1582CC8-9FC4-4B5F-846A-C9ADAFB24495}</a:tableStyleId>
              </a:tblPr>
              <a:tblGrid>
                <a:gridCol w="4064000">
                  <a:extLst>
                    <a:ext uri="{9D8B030D-6E8A-4147-A177-3AD203B41FA5}">
                      <a16:colId xmlns:a16="http://schemas.microsoft.com/office/drawing/2014/main" val="2574693996"/>
                    </a:ext>
                  </a:extLst>
                </a:gridCol>
                <a:gridCol w="4064000">
                  <a:extLst>
                    <a:ext uri="{9D8B030D-6E8A-4147-A177-3AD203B41FA5}">
                      <a16:colId xmlns:a16="http://schemas.microsoft.com/office/drawing/2014/main" val="689368725"/>
                    </a:ext>
                  </a:extLst>
                </a:gridCol>
              </a:tblGrid>
              <a:tr h="670873">
                <a:tc>
                  <a:txBody>
                    <a:bodyPr/>
                    <a:lstStyle/>
                    <a:p>
                      <a:pPr algn="ctr"/>
                      <a:r>
                        <a:rPr lang="en-GB" sz="2400" b="1" dirty="0">
                          <a:solidFill>
                            <a:srgbClr val="1F3864"/>
                          </a:solidFill>
                          <a:latin typeface="Century Gothic"/>
                          <a:ea typeface="Century Gothic"/>
                          <a:cs typeface="Century Gothic"/>
                          <a:sym typeface="Century Gothic"/>
                        </a:rPr>
                        <a:t>Who</a:t>
                      </a:r>
                      <a:r>
                        <a:rPr lang="en-GB" sz="2400" b="0" dirty="0">
                          <a:solidFill>
                            <a:srgbClr val="1F3864"/>
                          </a:solidFill>
                          <a:latin typeface="Century Gothic"/>
                          <a:ea typeface="Century Gothic"/>
                          <a:cs typeface="Century Gothic"/>
                          <a:sym typeface="Century Gothic"/>
                        </a:rPr>
                        <a:t>?</a:t>
                      </a:r>
                      <a:r>
                        <a:rPr lang="en-GB" sz="2400" b="1" dirty="0">
                          <a:solidFill>
                            <a:srgbClr val="1F3864"/>
                          </a:solidFill>
                          <a:latin typeface="Century Gothic"/>
                          <a:ea typeface="Century Gothic"/>
                          <a:cs typeface="Century Gothic"/>
                          <a:sym typeface="Century Gothic"/>
                        </a:rPr>
                        <a:t> |How</a:t>
                      </a:r>
                      <a:r>
                        <a:rPr lang="en-GB" sz="2400" dirty="0">
                          <a:solidFill>
                            <a:srgbClr val="1F3864"/>
                          </a:solidFill>
                          <a:latin typeface="Century Gothic"/>
                          <a:ea typeface="Century Gothic"/>
                          <a:cs typeface="Century Gothic"/>
                          <a:sym typeface="Century Gothic"/>
                        </a:rPr>
                        <a:t>? </a:t>
                      </a:r>
                      <a:endParaRPr lang="en-GB" sz="2400" dirty="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Respuesta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inglés</a:t>
                      </a: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2409796344"/>
                  </a:ext>
                </a:extLst>
              </a:tr>
              <a:tr h="670873">
                <a:tc>
                  <a:txBody>
                    <a:bodyPr/>
                    <a:lstStyle/>
                    <a:p>
                      <a:pPr algn="ctr"/>
                      <a:endParaRPr lang="en-GB" sz="2400" dirty="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3902525239"/>
                  </a:ext>
                </a:extLst>
              </a:tr>
              <a:tr h="670873">
                <a:tc>
                  <a:txBody>
                    <a:body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3434557565"/>
                  </a:ext>
                </a:extLst>
              </a:tr>
              <a:tr h="670873">
                <a:tc>
                  <a:txBody>
                    <a:body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2635908459"/>
                  </a:ext>
                </a:extLst>
              </a:tr>
              <a:tr h="670873">
                <a:tc>
                  <a:txBody>
                    <a:body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3261436691"/>
                  </a:ext>
                </a:extLst>
              </a:tr>
              <a:tr h="670873">
                <a:tc>
                  <a:txBody>
                    <a:body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1035370016"/>
                  </a:ext>
                </a:extLst>
              </a:tr>
              <a:tr h="670873">
                <a:tc>
                  <a:txBody>
                    <a:bodyPr/>
                    <a:lstStyle/>
                    <a:p>
                      <a:pPr algn="ctr"/>
                      <a:endParaRPr lang="en-GB" sz="240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tc>
                  <a:txBody>
                    <a:bodyPr/>
                    <a:lstStyle/>
                    <a:p>
                      <a:pPr algn="ctr"/>
                      <a:endParaRPr lang="en-GB" sz="2400" dirty="0">
                        <a:latin typeface="Century Gothic" panose="020B0502020202020204" pitchFamily="34" charset="0"/>
                      </a:endParaRPr>
                    </a:p>
                  </a:txBody>
                  <a:tcPr anchor="ctr">
                    <a:lnL w="12700" cap="flat" cmpd="sng" algn="ctr">
                      <a:solidFill>
                        <a:srgbClr val="0070C0"/>
                      </a:solidFill>
                      <a:prstDash val="sysDot"/>
                      <a:round/>
                      <a:headEnd type="none" w="med" len="med"/>
                      <a:tailEnd type="none" w="med" len="med"/>
                    </a:lnL>
                    <a:lnR w="12700" cap="flat" cmpd="sng" algn="ctr">
                      <a:solidFill>
                        <a:srgbClr val="0070C0"/>
                      </a:solidFill>
                      <a:prstDash val="sysDot"/>
                      <a:round/>
                      <a:headEnd type="none" w="med" len="med"/>
                      <a:tailEnd type="none" w="med" len="med"/>
                    </a:lnR>
                    <a:lnT w="12700" cap="flat" cmpd="sng" algn="ctr">
                      <a:solidFill>
                        <a:srgbClr val="0070C0"/>
                      </a:solidFill>
                      <a:prstDash val="sysDot"/>
                      <a:round/>
                      <a:headEnd type="none" w="med" len="med"/>
                      <a:tailEnd type="none" w="med" len="med"/>
                    </a:lnT>
                    <a:lnB w="12700" cap="flat" cmpd="sng" algn="ctr">
                      <a:solidFill>
                        <a:srgbClr val="0070C0"/>
                      </a:solidFill>
                      <a:prstDash val="sysDot"/>
                      <a:round/>
                      <a:headEnd type="none" w="med" len="med"/>
                      <a:tailEnd type="none" w="med" len="med"/>
                    </a:lnB>
                  </a:tcPr>
                </a:tc>
                <a:extLst>
                  <a:ext uri="{0D108BD9-81ED-4DB2-BD59-A6C34878D82A}">
                    <a16:rowId xmlns:a16="http://schemas.microsoft.com/office/drawing/2014/main" val="3185043414"/>
                  </a:ext>
                </a:extLst>
              </a:tr>
            </a:tbl>
          </a:graphicData>
        </a:graphic>
      </p:graphicFrame>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chemeClr val="bg1"/>
          </a:solidFill>
        </p:spPr>
        <p:txBody>
          <a:bodyPr>
            <a:noAutofit/>
          </a:bodyPr>
          <a:lstStyle/>
          <a:p>
            <a:pPr algn="ctr"/>
            <a:r>
              <a:rPr lang="en-GB" sz="500" b="1" dirty="0" err="1">
                <a:solidFill>
                  <a:schemeClr val="bg1"/>
                </a:solidFill>
                <a:latin typeface="Century Gothic" panose="020B0502020202020204" pitchFamily="34" charset="0"/>
              </a:rPr>
              <a:t>escuchar</a:t>
            </a:r>
            <a:endParaRPr lang="en-GB" sz="500" b="1"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C1AF683D-CACF-4D3B-B8E1-EBDDDB41D728}"/>
              </a:ext>
            </a:extLst>
          </p:cNvPr>
          <p:cNvSpPr txBox="1"/>
          <p:nvPr/>
        </p:nvSpPr>
        <p:spPr>
          <a:xfrm>
            <a:off x="109669" y="1501266"/>
            <a:ext cx="120823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Write the question word in Spanish and the answer in English. </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Rectangle 21">
            <a:hlinkClick r:id="" action="ppaction://noaction">
              <a:snd r:embed="rId4" name="17_1_1new.wav"/>
            </a:hlinkClick>
            <a:extLst>
              <a:ext uri="{FF2B5EF4-FFF2-40B4-BE49-F238E27FC236}">
                <a16:creationId xmlns:a16="http://schemas.microsoft.com/office/drawing/2014/main" id="{37425114-43D2-4501-A937-13E77D976D91}"/>
              </a:ext>
            </a:extLst>
          </p:cNvPr>
          <p:cNvSpPr/>
          <p:nvPr/>
        </p:nvSpPr>
        <p:spPr>
          <a:xfrm>
            <a:off x="1163343" y="2778683"/>
            <a:ext cx="579338" cy="508248"/>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E</a:t>
            </a:r>
          </a:p>
        </p:txBody>
      </p:sp>
      <p:sp>
        <p:nvSpPr>
          <p:cNvPr id="23" name="Rectangle 22">
            <a:hlinkClick r:id="" action="ppaction://noaction">
              <a:snd r:embed="rId5" name="17_3_1new.wav"/>
            </a:hlinkClick>
            <a:extLst>
              <a:ext uri="{FF2B5EF4-FFF2-40B4-BE49-F238E27FC236}">
                <a16:creationId xmlns:a16="http://schemas.microsoft.com/office/drawing/2014/main" id="{5D4FD514-6621-4DD3-AED8-5425A4C5F1B2}"/>
              </a:ext>
            </a:extLst>
          </p:cNvPr>
          <p:cNvSpPr/>
          <p:nvPr/>
        </p:nvSpPr>
        <p:spPr>
          <a:xfrm>
            <a:off x="1163343" y="3446392"/>
            <a:ext cx="579338" cy="508248"/>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1</a:t>
            </a:r>
          </a:p>
        </p:txBody>
      </p:sp>
      <p:sp>
        <p:nvSpPr>
          <p:cNvPr id="24" name="Rectangle 23">
            <a:hlinkClick r:id="" action="ppaction://noaction">
              <a:snd r:embed="rId6" name="17_5_1new.wav"/>
            </a:hlinkClick>
            <a:extLst>
              <a:ext uri="{FF2B5EF4-FFF2-40B4-BE49-F238E27FC236}">
                <a16:creationId xmlns:a16="http://schemas.microsoft.com/office/drawing/2014/main" id="{0B9DB051-AF37-4FDB-9D36-B16845C82134}"/>
              </a:ext>
            </a:extLst>
          </p:cNvPr>
          <p:cNvSpPr/>
          <p:nvPr/>
        </p:nvSpPr>
        <p:spPr>
          <a:xfrm>
            <a:off x="1163343" y="4132706"/>
            <a:ext cx="579338" cy="508248"/>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2</a:t>
            </a:r>
          </a:p>
        </p:txBody>
      </p:sp>
      <p:sp>
        <p:nvSpPr>
          <p:cNvPr id="25" name="Rectangle 24">
            <a:hlinkClick r:id="" action="ppaction://noaction">
              <a:snd r:embed="rId7" name="17_7_1new.wav"/>
            </a:hlinkClick>
            <a:extLst>
              <a:ext uri="{FF2B5EF4-FFF2-40B4-BE49-F238E27FC236}">
                <a16:creationId xmlns:a16="http://schemas.microsoft.com/office/drawing/2014/main" id="{EB097741-FCAC-404C-B091-97579F9B96EF}"/>
              </a:ext>
            </a:extLst>
          </p:cNvPr>
          <p:cNvSpPr/>
          <p:nvPr/>
        </p:nvSpPr>
        <p:spPr>
          <a:xfrm>
            <a:off x="1163343" y="4791310"/>
            <a:ext cx="579338" cy="508248"/>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3</a:t>
            </a:r>
          </a:p>
        </p:txBody>
      </p:sp>
      <p:sp>
        <p:nvSpPr>
          <p:cNvPr id="26" name="Rectangle 25">
            <a:hlinkClick r:id="" action="ppaction://noaction">
              <a:snd r:embed="rId8" name="17_9_1new.wav"/>
            </a:hlinkClick>
            <a:extLst>
              <a:ext uri="{FF2B5EF4-FFF2-40B4-BE49-F238E27FC236}">
                <a16:creationId xmlns:a16="http://schemas.microsoft.com/office/drawing/2014/main" id="{9900F081-B38F-4492-AFAB-17021FF09096}"/>
              </a:ext>
            </a:extLst>
          </p:cNvPr>
          <p:cNvSpPr/>
          <p:nvPr/>
        </p:nvSpPr>
        <p:spPr>
          <a:xfrm>
            <a:off x="1163343" y="5477624"/>
            <a:ext cx="579338" cy="508248"/>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4</a:t>
            </a:r>
          </a:p>
        </p:txBody>
      </p:sp>
      <p:sp>
        <p:nvSpPr>
          <p:cNvPr id="3" name="Speech Bubble: Rectangle with Corners Rounded 2">
            <a:extLst>
              <a:ext uri="{FF2B5EF4-FFF2-40B4-BE49-F238E27FC236}">
                <a16:creationId xmlns:a16="http://schemas.microsoft.com/office/drawing/2014/main" id="{8B95402C-DADD-44CD-9E76-DB63C6CDCA21}"/>
              </a:ext>
            </a:extLst>
          </p:cNvPr>
          <p:cNvSpPr/>
          <p:nvPr/>
        </p:nvSpPr>
        <p:spPr>
          <a:xfrm>
            <a:off x="2051642" y="2825449"/>
            <a:ext cx="2303584" cy="49182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Cómo</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4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eres</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27" name="Speech Bubble: Rectangle with Corners Rounded 26">
            <a:extLst>
              <a:ext uri="{FF2B5EF4-FFF2-40B4-BE49-F238E27FC236}">
                <a16:creationId xmlns:a16="http://schemas.microsoft.com/office/drawing/2014/main" id="{136237E1-3A36-4280-9F8A-FF68B99322D9}"/>
              </a:ext>
            </a:extLst>
          </p:cNvPr>
          <p:cNvSpPr/>
          <p:nvPr/>
        </p:nvSpPr>
        <p:spPr>
          <a:xfrm>
            <a:off x="6043246" y="2825449"/>
            <a:ext cx="2303584" cy="46571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Soy </a:t>
            </a:r>
            <a:r>
              <a:rPr kumimoji="0" lang="en-GB" sz="24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creativa</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28" name="Rectangle 27">
            <a:hlinkClick r:id="" action="ppaction://noaction">
              <a:snd r:embed="rId9" name="17_11_1new.wav"/>
            </a:hlinkClick>
            <a:extLst>
              <a:ext uri="{FF2B5EF4-FFF2-40B4-BE49-F238E27FC236}">
                <a16:creationId xmlns:a16="http://schemas.microsoft.com/office/drawing/2014/main" id="{49354230-11C3-439D-A7AE-D26CBCBEBDE0}"/>
              </a:ext>
            </a:extLst>
          </p:cNvPr>
          <p:cNvSpPr/>
          <p:nvPr/>
        </p:nvSpPr>
        <p:spPr>
          <a:xfrm>
            <a:off x="1180928" y="6136228"/>
            <a:ext cx="579338" cy="508248"/>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5</a:t>
            </a:r>
          </a:p>
        </p:txBody>
      </p:sp>
      <p:sp>
        <p:nvSpPr>
          <p:cNvPr id="29" name="Rectangle: Rounded Corners 28">
            <a:extLst>
              <a:ext uri="{FF2B5EF4-FFF2-40B4-BE49-F238E27FC236}">
                <a16:creationId xmlns:a16="http://schemas.microsoft.com/office/drawing/2014/main" id="{832BAF9B-2276-4DCF-A8B8-294010FBEE07}"/>
              </a:ext>
            </a:extLst>
          </p:cNvPr>
          <p:cNvSpPr/>
          <p:nvPr/>
        </p:nvSpPr>
        <p:spPr>
          <a:xfrm>
            <a:off x="2376353" y="2932609"/>
            <a:ext cx="929078" cy="277504"/>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0" name="Speech Bubble: Rectangle with Corners Rounded 29">
            <a:extLst>
              <a:ext uri="{FF2B5EF4-FFF2-40B4-BE49-F238E27FC236}">
                <a16:creationId xmlns:a16="http://schemas.microsoft.com/office/drawing/2014/main" id="{664130F2-D077-43F0-9780-35545F7586BD}"/>
              </a:ext>
            </a:extLst>
          </p:cNvPr>
          <p:cNvSpPr/>
          <p:nvPr/>
        </p:nvSpPr>
        <p:spPr>
          <a:xfrm>
            <a:off x="5469752" y="2825448"/>
            <a:ext cx="3567278" cy="465719"/>
          </a:xfrm>
          <a:prstGeom prst="wedgeRoundRectCallout">
            <a:avLst>
              <a:gd name="adj1" fmla="val -11467"/>
              <a:gd name="adj2" fmla="val 662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 (a girl) am creative.</a:t>
            </a:r>
          </a:p>
        </p:txBody>
      </p:sp>
      <p:sp>
        <p:nvSpPr>
          <p:cNvPr id="31" name="TextBox 30">
            <a:extLst>
              <a:ext uri="{FF2B5EF4-FFF2-40B4-BE49-F238E27FC236}">
                <a16:creationId xmlns:a16="http://schemas.microsoft.com/office/drawing/2014/main" id="{5642F399-D918-406A-A437-2159A4AE6822}"/>
              </a:ext>
            </a:extLst>
          </p:cNvPr>
          <p:cNvSpPr txBox="1"/>
          <p:nvPr/>
        </p:nvSpPr>
        <p:spPr>
          <a:xfrm>
            <a:off x="6149806" y="374021"/>
            <a:ext cx="10488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1F3864"/>
                </a:solidFill>
                <a:latin typeface="Century Gothic"/>
                <a:ea typeface="Century Gothic"/>
                <a:cs typeface="Century Gothic"/>
                <a:sym typeface="Century Gothic"/>
              </a:rPr>
              <a:t>She </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meeting her new class. </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 name="Speech Bubble: Rectangle with Corners Rounded 33">
            <a:extLst>
              <a:ext uri="{FF2B5EF4-FFF2-40B4-BE49-F238E27FC236}">
                <a16:creationId xmlns:a16="http://schemas.microsoft.com/office/drawing/2014/main" id="{D9E7BBA9-7A40-4C86-8A6B-C0FF128ED8B6}"/>
              </a:ext>
            </a:extLst>
          </p:cNvPr>
          <p:cNvSpPr/>
          <p:nvPr/>
        </p:nvSpPr>
        <p:spPr>
          <a:xfrm>
            <a:off x="2061903" y="3468580"/>
            <a:ext cx="2303584" cy="49182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Cómo</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4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eres</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35" name="Rectangle: Rounded Corners 34">
            <a:extLst>
              <a:ext uri="{FF2B5EF4-FFF2-40B4-BE49-F238E27FC236}">
                <a16:creationId xmlns:a16="http://schemas.microsoft.com/office/drawing/2014/main" id="{5CC30B4C-CB5C-43FF-86DA-5C960A541ED4}"/>
              </a:ext>
            </a:extLst>
          </p:cNvPr>
          <p:cNvSpPr/>
          <p:nvPr/>
        </p:nvSpPr>
        <p:spPr>
          <a:xfrm>
            <a:off x="2427153" y="3575740"/>
            <a:ext cx="929078" cy="277504"/>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6" name="Speech Bubble: Rectangle with Corners Rounded 35">
            <a:extLst>
              <a:ext uri="{FF2B5EF4-FFF2-40B4-BE49-F238E27FC236}">
                <a16:creationId xmlns:a16="http://schemas.microsoft.com/office/drawing/2014/main" id="{CBBA5D37-B828-4B53-9E68-6D58BE898A5D}"/>
              </a:ext>
            </a:extLst>
          </p:cNvPr>
          <p:cNvSpPr/>
          <p:nvPr/>
        </p:nvSpPr>
        <p:spPr>
          <a:xfrm>
            <a:off x="5469752" y="3493183"/>
            <a:ext cx="3567278" cy="465719"/>
          </a:xfrm>
          <a:prstGeom prst="wedgeRoundRectCallout">
            <a:avLst>
              <a:gd name="adj1" fmla="val -11467"/>
              <a:gd name="adj2" fmla="val 662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 (a boy) am active.</a:t>
            </a:r>
          </a:p>
        </p:txBody>
      </p:sp>
      <p:sp>
        <p:nvSpPr>
          <p:cNvPr id="37" name="Speech Bubble: Rectangle with Corners Rounded 36">
            <a:extLst>
              <a:ext uri="{FF2B5EF4-FFF2-40B4-BE49-F238E27FC236}">
                <a16:creationId xmlns:a16="http://schemas.microsoft.com/office/drawing/2014/main" id="{0D8AEDFA-6FD8-43EB-84E1-DD306ADEB49E}"/>
              </a:ext>
            </a:extLst>
          </p:cNvPr>
          <p:cNvSpPr/>
          <p:nvPr/>
        </p:nvSpPr>
        <p:spPr>
          <a:xfrm>
            <a:off x="2061903" y="4152003"/>
            <a:ext cx="2303584" cy="49182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Quién</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4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eres</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38" name="Rectangle: Rounded Corners 37">
            <a:extLst>
              <a:ext uri="{FF2B5EF4-FFF2-40B4-BE49-F238E27FC236}">
                <a16:creationId xmlns:a16="http://schemas.microsoft.com/office/drawing/2014/main" id="{1CFA9550-C22A-461A-AD3A-C54E72879CCB}"/>
              </a:ext>
            </a:extLst>
          </p:cNvPr>
          <p:cNvSpPr/>
          <p:nvPr/>
        </p:nvSpPr>
        <p:spPr>
          <a:xfrm>
            <a:off x="2416892" y="4259163"/>
            <a:ext cx="929078" cy="277504"/>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9" name="Speech Bubble: Rectangle with Corners Rounded 38">
            <a:extLst>
              <a:ext uri="{FF2B5EF4-FFF2-40B4-BE49-F238E27FC236}">
                <a16:creationId xmlns:a16="http://schemas.microsoft.com/office/drawing/2014/main" id="{03BE63E5-3031-48DA-B806-072458520522}"/>
              </a:ext>
            </a:extLst>
          </p:cNvPr>
          <p:cNvSpPr/>
          <p:nvPr/>
        </p:nvSpPr>
        <p:spPr>
          <a:xfrm>
            <a:off x="2051642" y="4820779"/>
            <a:ext cx="2303584" cy="49182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Quién</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4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eres</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40" name="Rectangle: Rounded Corners 39">
            <a:extLst>
              <a:ext uri="{FF2B5EF4-FFF2-40B4-BE49-F238E27FC236}">
                <a16:creationId xmlns:a16="http://schemas.microsoft.com/office/drawing/2014/main" id="{461C5750-ACDA-43B3-8411-0F7ADF60412B}"/>
              </a:ext>
            </a:extLst>
          </p:cNvPr>
          <p:cNvSpPr/>
          <p:nvPr/>
        </p:nvSpPr>
        <p:spPr>
          <a:xfrm>
            <a:off x="2427153" y="4929958"/>
            <a:ext cx="929078" cy="277504"/>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1" name="Speech Bubble: Rectangle with Corners Rounded 40">
            <a:extLst>
              <a:ext uri="{FF2B5EF4-FFF2-40B4-BE49-F238E27FC236}">
                <a16:creationId xmlns:a16="http://schemas.microsoft.com/office/drawing/2014/main" id="{AD8AC063-1DDA-4B84-9D2A-70B7009525A0}"/>
              </a:ext>
            </a:extLst>
          </p:cNvPr>
          <p:cNvSpPr/>
          <p:nvPr/>
        </p:nvSpPr>
        <p:spPr>
          <a:xfrm>
            <a:off x="2051642" y="5484056"/>
            <a:ext cx="2303584" cy="49182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Cómo</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4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eres</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42" name="Rectangle: Rounded Corners 41">
            <a:extLst>
              <a:ext uri="{FF2B5EF4-FFF2-40B4-BE49-F238E27FC236}">
                <a16:creationId xmlns:a16="http://schemas.microsoft.com/office/drawing/2014/main" id="{90826EAB-47D0-4086-AFC7-62E3E461D2D7}"/>
              </a:ext>
            </a:extLst>
          </p:cNvPr>
          <p:cNvSpPr/>
          <p:nvPr/>
        </p:nvSpPr>
        <p:spPr>
          <a:xfrm>
            <a:off x="2416892" y="5591216"/>
            <a:ext cx="929078" cy="277504"/>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3" name="Speech Bubble: Rectangle with Corners Rounded 42">
            <a:extLst>
              <a:ext uri="{FF2B5EF4-FFF2-40B4-BE49-F238E27FC236}">
                <a16:creationId xmlns:a16="http://schemas.microsoft.com/office/drawing/2014/main" id="{4D8DAF9D-3452-4C62-A99C-DBBD711CD583}"/>
              </a:ext>
            </a:extLst>
          </p:cNvPr>
          <p:cNvSpPr/>
          <p:nvPr/>
        </p:nvSpPr>
        <p:spPr>
          <a:xfrm>
            <a:off x="2061903" y="6150934"/>
            <a:ext cx="2303584" cy="49182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Quién</a:t>
            </a: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4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eres</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44" name="Rectangle: Rounded Corners 43">
            <a:extLst>
              <a:ext uri="{FF2B5EF4-FFF2-40B4-BE49-F238E27FC236}">
                <a16:creationId xmlns:a16="http://schemas.microsoft.com/office/drawing/2014/main" id="{5EE86E15-D20F-4379-A424-958B2684DABA}"/>
              </a:ext>
            </a:extLst>
          </p:cNvPr>
          <p:cNvSpPr/>
          <p:nvPr/>
        </p:nvSpPr>
        <p:spPr>
          <a:xfrm>
            <a:off x="2404309" y="6258094"/>
            <a:ext cx="929078" cy="277504"/>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5" name="Speech Bubble: Rectangle with Corners Rounded 44">
            <a:extLst>
              <a:ext uri="{FF2B5EF4-FFF2-40B4-BE49-F238E27FC236}">
                <a16:creationId xmlns:a16="http://schemas.microsoft.com/office/drawing/2014/main" id="{C3C5E068-1062-4A5C-BB67-080DDD3C5DEF}"/>
              </a:ext>
            </a:extLst>
          </p:cNvPr>
          <p:cNvSpPr/>
          <p:nvPr/>
        </p:nvSpPr>
        <p:spPr>
          <a:xfrm>
            <a:off x="5469752" y="4152003"/>
            <a:ext cx="3567278" cy="465719"/>
          </a:xfrm>
          <a:prstGeom prst="wedgeRoundRectCallout">
            <a:avLst>
              <a:gd name="adj1" fmla="val -11467"/>
              <a:gd name="adj2" fmla="val 662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I’m </a:t>
            </a:r>
            <a:r>
              <a:rPr kumimoji="0" lang="en-GB" sz="24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Úrsula</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46" name="Speech Bubble: Rectangle with Corners Rounded 45">
            <a:extLst>
              <a:ext uri="{FF2B5EF4-FFF2-40B4-BE49-F238E27FC236}">
                <a16:creationId xmlns:a16="http://schemas.microsoft.com/office/drawing/2014/main" id="{6404230D-B463-4FDB-9A88-3E531CCB4D8A}"/>
              </a:ext>
            </a:extLst>
          </p:cNvPr>
          <p:cNvSpPr/>
          <p:nvPr/>
        </p:nvSpPr>
        <p:spPr>
          <a:xfrm>
            <a:off x="5469752" y="4844546"/>
            <a:ext cx="3567278" cy="465719"/>
          </a:xfrm>
          <a:prstGeom prst="wedgeRoundRectCallout">
            <a:avLst>
              <a:gd name="adj1" fmla="val -11467"/>
              <a:gd name="adj2" fmla="val 662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I’m Rubén.</a:t>
            </a:r>
          </a:p>
        </p:txBody>
      </p:sp>
      <p:sp>
        <p:nvSpPr>
          <p:cNvPr id="47" name="Speech Bubble: Rectangle with Corners Rounded 46">
            <a:extLst>
              <a:ext uri="{FF2B5EF4-FFF2-40B4-BE49-F238E27FC236}">
                <a16:creationId xmlns:a16="http://schemas.microsoft.com/office/drawing/2014/main" id="{1D8DBB24-A091-4C87-80F1-D396E04AE501}"/>
              </a:ext>
            </a:extLst>
          </p:cNvPr>
          <p:cNvSpPr/>
          <p:nvPr/>
        </p:nvSpPr>
        <p:spPr>
          <a:xfrm>
            <a:off x="5469752" y="5537089"/>
            <a:ext cx="3567278" cy="465719"/>
          </a:xfrm>
          <a:prstGeom prst="wedgeRoundRectCallout">
            <a:avLst>
              <a:gd name="adj1" fmla="val -11467"/>
              <a:gd name="adj2" fmla="val 662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 (a boy) am very calm</a:t>
            </a: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48" name="Speech Bubble: Rectangle with Corners Rounded 47">
            <a:extLst>
              <a:ext uri="{FF2B5EF4-FFF2-40B4-BE49-F238E27FC236}">
                <a16:creationId xmlns:a16="http://schemas.microsoft.com/office/drawing/2014/main" id="{42EBC186-81E7-40F6-91F0-3F0B0D41A238}"/>
              </a:ext>
            </a:extLst>
          </p:cNvPr>
          <p:cNvSpPr/>
          <p:nvPr/>
        </p:nvSpPr>
        <p:spPr>
          <a:xfrm>
            <a:off x="5469752" y="6179770"/>
            <a:ext cx="3567278" cy="465719"/>
          </a:xfrm>
          <a:prstGeom prst="wedgeRoundRectCallout">
            <a:avLst>
              <a:gd name="adj1" fmla="val -11467"/>
              <a:gd name="adj2" fmla="val 662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I’m Camila.</a:t>
            </a:r>
          </a:p>
        </p:txBody>
      </p:sp>
      <p:pic>
        <p:nvPicPr>
          <p:cNvPr id="50" name="Picture 49" descr="Icon&#10;&#10;Description automatically generated">
            <a:extLst>
              <a:ext uri="{FF2B5EF4-FFF2-40B4-BE49-F238E27FC236}">
                <a16:creationId xmlns:a16="http://schemas.microsoft.com/office/drawing/2014/main" id="{70F08AE2-0A7B-4F29-91F0-A3BE17B7BAE5}"/>
              </a:ext>
            </a:extLst>
          </p:cNvPr>
          <p:cNvPicPr>
            <a:picLocks noChangeAspect="1"/>
          </p:cNvPicPr>
          <p:nvPr/>
        </p:nvPicPr>
        <p:blipFill>
          <a:blip r:embed="rId10">
            <a:duotone>
              <a:prstClr val="black"/>
              <a:schemeClr val="accent5">
                <a:tint val="45000"/>
                <a:satMod val="400000"/>
              </a:schemeClr>
            </a:duotone>
          </a:blip>
          <a:stretch>
            <a:fillRect/>
          </a:stretch>
        </p:blipFill>
        <p:spPr>
          <a:xfrm>
            <a:off x="9491039" y="2152135"/>
            <a:ext cx="2438400" cy="2438400"/>
          </a:xfrm>
          <a:prstGeom prst="rect">
            <a:avLst/>
          </a:prstGeom>
        </p:spPr>
      </p:pic>
      <p:pic>
        <p:nvPicPr>
          <p:cNvPr id="33" name="Google Shape;273;p11">
            <a:extLst>
              <a:ext uri="{FF2B5EF4-FFF2-40B4-BE49-F238E27FC236}">
                <a16:creationId xmlns:a16="http://schemas.microsoft.com/office/drawing/2014/main" id="{26526197-5BFD-4A8A-8398-8B213DC2E1A8}"/>
              </a:ext>
            </a:extLst>
          </p:cNvPr>
          <p:cNvPicPr preferRelativeResize="0"/>
          <p:nvPr/>
        </p:nvPicPr>
        <p:blipFill rotWithShape="1">
          <a:blip r:embed="rId11">
            <a:alphaModFix/>
          </a:blip>
          <a:srcRect/>
          <a:stretch/>
        </p:blipFill>
        <p:spPr>
          <a:xfrm>
            <a:off x="9311611" y="2404640"/>
            <a:ext cx="1666531" cy="1679913"/>
          </a:xfrm>
          <a:prstGeom prst="rect">
            <a:avLst/>
          </a:prstGeom>
          <a:noFill/>
          <a:ln>
            <a:noFill/>
          </a:ln>
        </p:spPr>
      </p:pic>
      <p:sp>
        <p:nvSpPr>
          <p:cNvPr id="49" name="Rectangle 48">
            <a:hlinkClick r:id="" action="ppaction://noaction">
              <a:snd r:embed="rId12" name="17_1new.wav"/>
            </a:hlinkClick>
            <a:extLst>
              <a:ext uri="{FF2B5EF4-FFF2-40B4-BE49-F238E27FC236}">
                <a16:creationId xmlns:a16="http://schemas.microsoft.com/office/drawing/2014/main" id="{01EB9C4B-4ABF-405A-930E-E5C30B687DD3}"/>
              </a:ext>
            </a:extLst>
          </p:cNvPr>
          <p:cNvSpPr/>
          <p:nvPr/>
        </p:nvSpPr>
        <p:spPr>
          <a:xfrm>
            <a:off x="501263" y="2778683"/>
            <a:ext cx="549661" cy="508248"/>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E</a:t>
            </a:r>
          </a:p>
        </p:txBody>
      </p:sp>
      <p:sp>
        <p:nvSpPr>
          <p:cNvPr id="51" name="Rectangle 50">
            <a:hlinkClick r:id="" action="ppaction://noaction">
              <a:snd r:embed="rId13" name="17_3new.wav"/>
            </a:hlinkClick>
            <a:extLst>
              <a:ext uri="{FF2B5EF4-FFF2-40B4-BE49-F238E27FC236}">
                <a16:creationId xmlns:a16="http://schemas.microsoft.com/office/drawing/2014/main" id="{4C6EF1F8-CF07-4819-A6BD-2C8BD79677BE}"/>
              </a:ext>
            </a:extLst>
          </p:cNvPr>
          <p:cNvSpPr/>
          <p:nvPr/>
        </p:nvSpPr>
        <p:spPr>
          <a:xfrm>
            <a:off x="501263" y="3446392"/>
            <a:ext cx="549661" cy="508248"/>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1</a:t>
            </a:r>
          </a:p>
        </p:txBody>
      </p:sp>
      <p:sp>
        <p:nvSpPr>
          <p:cNvPr id="52" name="Rectangle 51">
            <a:hlinkClick r:id="" action="ppaction://noaction">
              <a:snd r:embed="rId14" name="17_5new.wav"/>
            </a:hlinkClick>
            <a:extLst>
              <a:ext uri="{FF2B5EF4-FFF2-40B4-BE49-F238E27FC236}">
                <a16:creationId xmlns:a16="http://schemas.microsoft.com/office/drawing/2014/main" id="{119A55E5-405A-4FE3-8763-BC4D98EF5F2E}"/>
              </a:ext>
            </a:extLst>
          </p:cNvPr>
          <p:cNvSpPr/>
          <p:nvPr/>
        </p:nvSpPr>
        <p:spPr>
          <a:xfrm>
            <a:off x="501263" y="4132706"/>
            <a:ext cx="549661" cy="508248"/>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2</a:t>
            </a:r>
          </a:p>
        </p:txBody>
      </p:sp>
      <p:sp>
        <p:nvSpPr>
          <p:cNvPr id="53" name="Rectangle 52">
            <a:hlinkClick r:id="" action="ppaction://noaction">
              <a:snd r:embed="rId15" name="17_7new.wav"/>
            </a:hlinkClick>
            <a:extLst>
              <a:ext uri="{FF2B5EF4-FFF2-40B4-BE49-F238E27FC236}">
                <a16:creationId xmlns:a16="http://schemas.microsoft.com/office/drawing/2014/main" id="{B19BDCC4-F63E-42AB-8F93-2984AB62EA15}"/>
              </a:ext>
            </a:extLst>
          </p:cNvPr>
          <p:cNvSpPr/>
          <p:nvPr/>
        </p:nvSpPr>
        <p:spPr>
          <a:xfrm>
            <a:off x="501263" y="4791310"/>
            <a:ext cx="549661" cy="508248"/>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3</a:t>
            </a:r>
          </a:p>
        </p:txBody>
      </p:sp>
      <p:sp>
        <p:nvSpPr>
          <p:cNvPr id="54" name="Rectangle 53">
            <a:hlinkClick r:id="" action="ppaction://noaction">
              <a:snd r:embed="rId16" name="17_9new.wav"/>
            </a:hlinkClick>
            <a:extLst>
              <a:ext uri="{FF2B5EF4-FFF2-40B4-BE49-F238E27FC236}">
                <a16:creationId xmlns:a16="http://schemas.microsoft.com/office/drawing/2014/main" id="{9EF62D18-5821-42C6-A8B8-B0E8CE7126FF}"/>
              </a:ext>
            </a:extLst>
          </p:cNvPr>
          <p:cNvSpPr/>
          <p:nvPr/>
        </p:nvSpPr>
        <p:spPr>
          <a:xfrm>
            <a:off x="501263" y="5477624"/>
            <a:ext cx="549661" cy="508248"/>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4</a:t>
            </a:r>
          </a:p>
        </p:txBody>
      </p:sp>
      <p:sp>
        <p:nvSpPr>
          <p:cNvPr id="55" name="Rectangle 54">
            <a:hlinkClick r:id="" action="ppaction://noaction">
              <a:snd r:embed="rId17" name="17_11new.wav"/>
            </a:hlinkClick>
            <a:extLst>
              <a:ext uri="{FF2B5EF4-FFF2-40B4-BE49-F238E27FC236}">
                <a16:creationId xmlns:a16="http://schemas.microsoft.com/office/drawing/2014/main" id="{7FF8A419-FA04-4D03-8CFF-5217CF61337A}"/>
              </a:ext>
            </a:extLst>
          </p:cNvPr>
          <p:cNvSpPr/>
          <p:nvPr/>
        </p:nvSpPr>
        <p:spPr>
          <a:xfrm>
            <a:off x="518848" y="6136228"/>
            <a:ext cx="549661" cy="508248"/>
          </a:xfrm>
          <a:prstGeom prst="rect">
            <a:avLst/>
          </a:prstGeom>
          <a:solidFill>
            <a:schemeClr val="bg1"/>
          </a:solidFill>
          <a:ln w="38100">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5</a:t>
            </a:r>
          </a:p>
        </p:txBody>
      </p:sp>
      <p:pic>
        <p:nvPicPr>
          <p:cNvPr id="5" name="Graphic 4" descr="Teacher">
            <a:extLst>
              <a:ext uri="{FF2B5EF4-FFF2-40B4-BE49-F238E27FC236}">
                <a16:creationId xmlns:a16="http://schemas.microsoft.com/office/drawing/2014/main" id="{B9CCA3A0-4AF1-2417-CF1E-DDC44330375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9289" y="141363"/>
            <a:ext cx="914400" cy="914400"/>
          </a:xfrm>
          <a:prstGeom prst="rect">
            <a:avLst/>
          </a:prstGeom>
        </p:spPr>
      </p:pic>
      <p:sp>
        <p:nvSpPr>
          <p:cNvPr id="7" name="Speech Bubble: Rectangle with Corners Rounded 6">
            <a:hlinkClick r:id="" action="ppaction://noaction">
              <a:snd r:embed="rId20" name="17_21.wav"/>
            </a:hlinkClick>
            <a:extLst>
              <a:ext uri="{FF2B5EF4-FFF2-40B4-BE49-F238E27FC236}">
                <a16:creationId xmlns:a16="http://schemas.microsoft.com/office/drawing/2014/main" id="{8C187410-E9A8-86CA-37A0-52739474A2D9}"/>
              </a:ext>
            </a:extLst>
          </p:cNvPr>
          <p:cNvSpPr/>
          <p:nvPr/>
        </p:nvSpPr>
        <p:spPr>
          <a:xfrm>
            <a:off x="1115613" y="180533"/>
            <a:ext cx="4927633" cy="628266"/>
          </a:xfrm>
          <a:prstGeom prst="wedgeRoundRectCallout">
            <a:avLst>
              <a:gd name="adj1" fmla="val -56616"/>
              <a:gd name="adj2" fmla="val 1854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Escucha a la </a:t>
            </a:r>
            <a:r>
              <a:rPr lang="en-GB" sz="2800" b="1" dirty="0" err="1">
                <a:solidFill>
                  <a:schemeClr val="bg1"/>
                </a:solidFill>
                <a:latin typeface="Century Gothic"/>
                <a:ea typeface="Century Gothic"/>
                <a:cs typeface="Century Gothic"/>
                <a:sym typeface="Century Gothic"/>
              </a:rPr>
              <a:t>señora</a:t>
            </a:r>
            <a:r>
              <a:rPr lang="en-GB" sz="2800" b="1" dirty="0">
                <a:solidFill>
                  <a:schemeClr val="bg1"/>
                </a:solidFill>
                <a:latin typeface="Century Gothic"/>
                <a:ea typeface="Century Gothic"/>
                <a:cs typeface="Century Gothic"/>
                <a:sym typeface="Century Gothic"/>
              </a:rPr>
              <a:t> Cano.</a:t>
            </a:r>
          </a:p>
        </p:txBody>
      </p:sp>
      <p:sp>
        <p:nvSpPr>
          <p:cNvPr id="8" name="Speech Bubble: Rectangle with Corners Rounded 7">
            <a:extLst>
              <a:ext uri="{FF2B5EF4-FFF2-40B4-BE49-F238E27FC236}">
                <a16:creationId xmlns:a16="http://schemas.microsoft.com/office/drawing/2014/main" id="{CB550DFC-04BC-6CA3-BC39-F1C8E2449923}"/>
              </a:ext>
            </a:extLst>
          </p:cNvPr>
          <p:cNvSpPr/>
          <p:nvPr/>
        </p:nvSpPr>
        <p:spPr>
          <a:xfrm>
            <a:off x="708062" y="882119"/>
            <a:ext cx="3312395" cy="628266"/>
          </a:xfrm>
          <a:prstGeom prst="wedgeRoundRectCallout">
            <a:avLst>
              <a:gd name="adj1" fmla="val -57492"/>
              <a:gd name="adj2" fmla="val -4382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GB"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r>
              <a:rPr kumimoji="0" lang="en-GB" sz="28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Quién</a:t>
            </a:r>
            <a:r>
              <a:rPr kumimoji="0" lang="en-GB"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o </a:t>
            </a:r>
            <a:r>
              <a:rPr kumimoji="0" lang="en-GB" sz="28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cómo</a:t>
            </a:r>
            <a:r>
              <a:rPr kumimoji="0" lang="en-GB"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lang="en-GB" sz="2800" b="1" dirty="0">
              <a:solidFill>
                <a:schemeClr val="bg1"/>
              </a:solidFill>
              <a:latin typeface="Century Gothic"/>
              <a:ea typeface="Century Gothic"/>
              <a:cs typeface="Century Gothic"/>
              <a:sym typeface="Century Gothic"/>
            </a:endParaRPr>
          </a:p>
        </p:txBody>
      </p:sp>
      <p:grpSp>
        <p:nvGrpSpPr>
          <p:cNvPr id="9" name="Group 8">
            <a:extLst>
              <a:ext uri="{FF2B5EF4-FFF2-40B4-BE49-F238E27FC236}">
                <a16:creationId xmlns:a16="http://schemas.microsoft.com/office/drawing/2014/main" id="{BF1B0CE9-8574-02B3-D67A-6FC38E88FEC9}"/>
              </a:ext>
            </a:extLst>
          </p:cNvPr>
          <p:cNvGrpSpPr/>
          <p:nvPr/>
        </p:nvGrpSpPr>
        <p:grpSpPr>
          <a:xfrm>
            <a:off x="11127507" y="135923"/>
            <a:ext cx="691095" cy="701024"/>
            <a:chOff x="11059045" y="145038"/>
            <a:chExt cx="945328" cy="980949"/>
          </a:xfrm>
          <a:solidFill>
            <a:srgbClr val="B9E5EE"/>
          </a:solidFill>
        </p:grpSpPr>
        <p:sp>
          <p:nvSpPr>
            <p:cNvPr id="10" name="Oval 9">
              <a:extLst>
                <a:ext uri="{FF2B5EF4-FFF2-40B4-BE49-F238E27FC236}">
                  <a16:creationId xmlns:a16="http://schemas.microsoft.com/office/drawing/2014/main" id="{9A4A904D-978E-2036-C4D6-CEC307968F2A}"/>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1" name="Picture 10" descr="Free speaker sound loud vector">
              <a:extLst>
                <a:ext uri="{FF2B5EF4-FFF2-40B4-BE49-F238E27FC236}">
                  <a16:creationId xmlns:a16="http://schemas.microsoft.com/office/drawing/2014/main" id="{5F57B624-6394-D5CF-7880-8C088AA4424F}"/>
                </a:ext>
              </a:extLst>
            </p:cNvPr>
            <p:cNvPicPr>
              <a:picLocks noChangeAspect="1" noChangeArrowheads="1"/>
            </p:cNvPicPr>
            <p:nvPr/>
          </p:nvPicPr>
          <p:blipFill>
            <a:blip r:embed="rId21">
              <a:duotone>
                <a:prstClr val="black"/>
                <a:schemeClr val="accent1">
                  <a:tint val="45000"/>
                  <a:satMod val="400000"/>
                </a:schemeClr>
              </a:duotone>
              <a:extLst>
                <a:ext uri="{BEBA8EAE-BF5A-486C-A8C5-ECC9F3942E4B}">
                  <a14:imgProps xmlns:a14="http://schemas.microsoft.com/office/drawing/2010/main">
                    <a14:imgLayer r:embed="rId2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3" name="Google Shape;222;p10">
            <a:extLst>
              <a:ext uri="{FF2B5EF4-FFF2-40B4-BE49-F238E27FC236}">
                <a16:creationId xmlns:a16="http://schemas.microsoft.com/office/drawing/2014/main" id="{9FAC3816-312A-6424-50A3-CFDB8D9A751D}"/>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57811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17_22.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3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3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4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4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4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44"/>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8"/>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49"/>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51"/>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52"/>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53"/>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54"/>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6" restart="whenNotActive" fill="hold" evtFilter="cancelBubble" nodeType="interactiveSeq">
                <p:stCondLst>
                  <p:cond evt="onClick" delay="0">
                    <p:tgtEl>
                      <p:spTgt spid="6"/>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6" grpId="0" build="allAtOnce"/>
      <p:bldP spid="3" grpId="0" animBg="1"/>
      <p:bldP spid="27" grpId="0" animBg="1"/>
      <p:bldP spid="29" grpId="0" animBg="1"/>
      <p:bldP spid="29" grpId="1" animBg="1"/>
      <p:bldP spid="30" grpId="0" animBg="1"/>
      <p:bldP spid="34" grpId="0" animBg="1"/>
      <p:bldP spid="35" grpId="0" animBg="1"/>
      <p:bldP spid="35" grpId="1" animBg="1"/>
      <p:bldP spid="36" grpId="0" animBg="1"/>
      <p:bldP spid="37" grpId="0" animBg="1"/>
      <p:bldP spid="38" grpId="0" animBg="1"/>
      <p:bldP spid="38" grpId="1" animBg="1"/>
      <p:bldP spid="39" grpId="0" animBg="1"/>
      <p:bldP spid="40" grpId="0" animBg="1"/>
      <p:bldP spid="40" grpId="1" animBg="1"/>
      <p:bldP spid="41" grpId="0" animBg="1"/>
      <p:bldP spid="42" grpId="0" animBg="1"/>
      <p:bldP spid="42" grpId="1" animBg="1"/>
      <p:bldP spid="43" grpId="0" animBg="1"/>
      <p:bldP spid="44" grpId="0" animBg="1"/>
      <p:bldP spid="44" grpId="1" animBg="1"/>
      <p:bldP spid="45" grpId="0" animBg="1"/>
      <p:bldP spid="46" grpId="0" animBg="1"/>
      <p:bldP spid="47" grpId="0" animBg="1"/>
      <p:bldP spid="48" grpId="0" animBg="1"/>
      <p:bldP spid="49" grpId="0" animBg="1"/>
      <p:bldP spid="51" grpId="0" animBg="1"/>
      <p:bldP spid="52" grpId="0" animBg="1"/>
      <p:bldP spid="53" grpId="0" animBg="1"/>
      <p:bldP spid="54" grpId="0" animBg="1"/>
      <p:bldP spid="5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44058" y="704167"/>
            <a:ext cx="1698356" cy="403881"/>
          </a:xfrm>
          <a:solidFill>
            <a:schemeClr val="bg1"/>
          </a:solidFill>
        </p:spPr>
        <p:txBody>
          <a:bodyPr>
            <a:noAutofit/>
          </a:bodyPr>
          <a:lstStyle/>
          <a:p>
            <a:pPr algn="ctr"/>
            <a:r>
              <a:rPr lang="en-GB" sz="1000" b="1" dirty="0" err="1">
                <a:solidFill>
                  <a:schemeClr val="bg1"/>
                </a:solidFill>
                <a:latin typeface="Century Gothic" panose="020B0502020202020204" pitchFamily="34" charset="0"/>
              </a:rPr>
              <a:t>vocabulario</a:t>
            </a:r>
            <a:endParaRPr lang="en-GB" sz="1000" b="1" dirty="0">
              <a:solidFill>
                <a:schemeClr val="bg1"/>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BB0ADCDC-8A90-4A15-96CB-0FFFA31DC487}"/>
              </a:ext>
            </a:extLst>
          </p:cNvPr>
          <p:cNvGraphicFramePr>
            <a:graphicFrameLocks noGrp="1"/>
          </p:cNvGraphicFramePr>
          <p:nvPr>
            <p:extLst>
              <p:ext uri="{D42A27DB-BD31-4B8C-83A1-F6EECF244321}">
                <p14:modId xmlns:p14="http://schemas.microsoft.com/office/powerpoint/2010/main" val="2971428583"/>
              </p:ext>
            </p:extLst>
          </p:nvPr>
        </p:nvGraphicFramePr>
        <p:xfrm>
          <a:off x="88474" y="1061448"/>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513024">
                  <a:extLst>
                    <a:ext uri="{9D8B030D-6E8A-4147-A177-3AD203B41FA5}">
                      <a16:colId xmlns:a16="http://schemas.microsoft.com/office/drawing/2014/main" val="1810222861"/>
                    </a:ext>
                  </a:extLst>
                </a:gridCol>
                <a:gridCol w="3131165">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00B0F0"/>
                          </a:solidFill>
                          <a:latin typeface="Century Gothic" panose="020B0502020202020204" pitchFamily="34" charset="0"/>
                        </a:rPr>
                        <a:t>inteligente</a:t>
                      </a:r>
                      <a:endParaRPr lang="en-GB" sz="2200" b="1" dirty="0">
                        <a:solidFill>
                          <a:srgbClr val="00B0F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b="1" dirty="0" err="1">
                          <a:solidFill>
                            <a:srgbClr val="00B0F0"/>
                          </a:solidFill>
                          <a:latin typeface="Century Gothic" panose="020B0502020202020204" pitchFamily="34" charset="0"/>
                        </a:rPr>
                        <a:t>demasiado</a:t>
                      </a:r>
                      <a:endParaRPr lang="en-GB" sz="2200" b="1" dirty="0">
                        <a:solidFill>
                          <a:srgbClr val="00B0F0"/>
                        </a:solidFill>
                        <a:latin typeface="Century Gothic" panose="020B0502020202020204" pitchFamily="34" charset="0"/>
                      </a:endParaRPr>
                    </a:p>
                  </a:txBody>
                  <a:tcPr/>
                </a:tc>
                <a:tc>
                  <a:txBody>
                    <a:bodyPr/>
                    <a:lstStyle/>
                    <a:p>
                      <a:r>
                        <a:rPr lang="en-GB" sz="2200" b="0" dirty="0">
                          <a:solidFill>
                            <a:srgbClr val="00B0F0"/>
                          </a:solidFill>
                          <a:latin typeface="Century Gothic" panose="020B0502020202020204" pitchFamily="34" charset="0"/>
                        </a:rPr>
                        <a:t>(la) </a:t>
                      </a:r>
                      <a:r>
                        <a:rPr lang="en-GB" sz="2200" b="1" dirty="0" err="1">
                          <a:solidFill>
                            <a:srgbClr val="00B0F0"/>
                          </a:solidFill>
                          <a:latin typeface="Century Gothic" panose="020B0502020202020204" pitchFamily="34" charset="0"/>
                        </a:rPr>
                        <a:t>tortuga</a:t>
                      </a:r>
                      <a:endParaRPr lang="en-GB" sz="22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00B0F0"/>
                          </a:solidFill>
                          <a:latin typeface="Century Gothic" panose="020B0502020202020204" pitchFamily="34" charset="0"/>
                        </a:rPr>
                        <a:t>amable</a:t>
                      </a:r>
                      <a:endParaRPr lang="en-GB" sz="2200" b="1" dirty="0">
                        <a:solidFill>
                          <a:srgbClr val="00B0F0"/>
                        </a:solidFill>
                        <a:latin typeface="Century Gothic" panose="020B0502020202020204" pitchFamily="34" charset="0"/>
                      </a:endParaRPr>
                    </a:p>
                  </a:txBody>
                  <a:tcPr/>
                </a:tc>
                <a:tc>
                  <a:txBody>
                    <a:bodyPr/>
                    <a:lstStyle/>
                    <a:p>
                      <a:r>
                        <a:rPr lang="en-GB" sz="2200" b="1" dirty="0" err="1">
                          <a:solidFill>
                            <a:srgbClr val="00B0F0"/>
                          </a:solidFill>
                          <a:latin typeface="Century Gothic" panose="020B0502020202020204" pitchFamily="34" charset="0"/>
                        </a:rPr>
                        <a:t>divertido</a:t>
                      </a:r>
                      <a:endParaRPr lang="en-GB" sz="2200" b="1" dirty="0">
                        <a:solidFill>
                          <a:srgbClr val="00B0F0"/>
                        </a:solidFill>
                        <a:latin typeface="Century Gothic" panose="020B0502020202020204" pitchFamily="34" charset="0"/>
                      </a:endParaRPr>
                    </a:p>
                  </a:txBody>
                  <a:tcPr/>
                </a:tc>
                <a:tc>
                  <a:txBody>
                    <a:bodyPr/>
                    <a:lstStyle/>
                    <a:p>
                      <a:r>
                        <a:rPr lang="en-GB" sz="2200" b="0" dirty="0">
                          <a:solidFill>
                            <a:srgbClr val="00B0F0"/>
                          </a:solidFill>
                          <a:latin typeface="Century Gothic" panose="020B0502020202020204" pitchFamily="34" charset="0"/>
                        </a:rPr>
                        <a:t>(</a:t>
                      </a:r>
                      <a:r>
                        <a:rPr lang="en-GB" sz="2200" b="0" dirty="0" err="1">
                          <a:solidFill>
                            <a:srgbClr val="00B0F0"/>
                          </a:solidFill>
                          <a:latin typeface="Century Gothic" panose="020B0502020202020204" pitchFamily="34" charset="0"/>
                        </a:rPr>
                        <a:t>el</a:t>
                      </a:r>
                      <a:r>
                        <a:rPr lang="en-GB" sz="2200" b="0" dirty="0">
                          <a:solidFill>
                            <a:srgbClr val="00B0F0"/>
                          </a:solidFill>
                          <a:latin typeface="Century Gothic" panose="020B0502020202020204" pitchFamily="34" charset="0"/>
                        </a:rPr>
                        <a:t>) </a:t>
                      </a:r>
                      <a:r>
                        <a:rPr lang="en-GB" sz="2200" b="1" dirty="0" err="1">
                          <a:solidFill>
                            <a:srgbClr val="00B0F0"/>
                          </a:solidFill>
                          <a:latin typeface="Century Gothic" panose="020B0502020202020204" pitchFamily="34" charset="0"/>
                        </a:rPr>
                        <a:t>conejo</a:t>
                      </a:r>
                      <a:endParaRPr lang="en-GB" sz="22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(la) </a:t>
                      </a:r>
                      <a:r>
                        <a:rPr lang="en-GB" sz="2200" b="1" dirty="0" err="1">
                          <a:solidFill>
                            <a:srgbClr val="92D050"/>
                          </a:solidFill>
                          <a:latin typeface="Century Gothic" panose="020B0502020202020204" pitchFamily="34" charset="0"/>
                        </a:rPr>
                        <a:t>guitarra</a:t>
                      </a:r>
                      <a:endParaRPr lang="en-GB" sz="2200" b="1" dirty="0">
                        <a:solidFill>
                          <a:srgbClr val="92D05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enseñar</a:t>
                      </a:r>
                      <a:endParaRPr lang="en-GB" sz="2200" b="1" dirty="0">
                        <a:solidFill>
                          <a:srgbClr val="92D050"/>
                        </a:solidFill>
                        <a:latin typeface="Century Gothic" panose="020B0502020202020204" pitchFamily="34" charset="0"/>
                      </a:endParaRPr>
                    </a:p>
                  </a:txBody>
                  <a:tcPr/>
                </a:tc>
                <a:tc>
                  <a:txBody>
                    <a:bodyPr/>
                    <a:lstStyle/>
                    <a:p>
                      <a:r>
                        <a:rPr lang="en-GB" sz="2200" b="0" dirty="0">
                          <a:solidFill>
                            <a:srgbClr val="92D050"/>
                          </a:solidFill>
                          <a:latin typeface="Century Gothic" panose="020B0502020202020204" pitchFamily="34" charset="0"/>
                        </a:rPr>
                        <a:t>(</a:t>
                      </a:r>
                      <a:r>
                        <a:rPr lang="en-GB" sz="2200" b="0" dirty="0" err="1">
                          <a:solidFill>
                            <a:srgbClr val="92D050"/>
                          </a:solidFill>
                          <a:latin typeface="Century Gothic" panose="020B0502020202020204" pitchFamily="34" charset="0"/>
                        </a:rPr>
                        <a:t>el</a:t>
                      </a:r>
                      <a:r>
                        <a:rPr lang="en-GB" sz="2200" b="0" dirty="0">
                          <a:solidFill>
                            <a:srgbClr val="92D050"/>
                          </a:solidFill>
                          <a:latin typeface="Century Gothic" panose="020B0502020202020204" pitchFamily="34" charset="0"/>
                        </a:rPr>
                        <a:t>)</a:t>
                      </a:r>
                      <a:r>
                        <a:rPr lang="en-GB" sz="2200" b="1" dirty="0">
                          <a:solidFill>
                            <a:srgbClr val="92D050"/>
                          </a:solidFill>
                          <a:latin typeface="Century Gothic" panose="020B0502020202020204" pitchFamily="34" charset="0"/>
                        </a:rPr>
                        <a:t> </a:t>
                      </a:r>
                      <a:r>
                        <a:rPr lang="en-GB" sz="2200" b="1" dirty="0" err="1">
                          <a:solidFill>
                            <a:srgbClr val="92D050"/>
                          </a:solidFill>
                          <a:latin typeface="Century Gothic" panose="020B0502020202020204" pitchFamily="34" charset="0"/>
                        </a:rPr>
                        <a:t>niño</a:t>
                      </a:r>
                      <a:endParaRPr lang="en-GB" sz="2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participar</a:t>
                      </a:r>
                      <a:endParaRPr lang="en-GB" sz="2200" b="1" dirty="0">
                        <a:solidFill>
                          <a:srgbClr val="92D05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practicar</a:t>
                      </a:r>
                      <a:endParaRPr lang="en-GB" sz="2200" b="1" dirty="0">
                        <a:solidFill>
                          <a:srgbClr val="92D050"/>
                        </a:solidFill>
                        <a:latin typeface="Century Gothic" panose="020B0502020202020204" pitchFamily="34" charset="0"/>
                      </a:endParaRPr>
                    </a:p>
                  </a:txBody>
                  <a:tcPr/>
                </a:tc>
                <a:tc>
                  <a:txBody>
                    <a:bodyPr/>
                    <a:lstStyle/>
                    <a:p>
                      <a:r>
                        <a:rPr lang="en-GB" sz="2200" b="0" dirty="0">
                          <a:solidFill>
                            <a:srgbClr val="92D050"/>
                          </a:solidFill>
                          <a:latin typeface="Century Gothic" panose="020B0502020202020204" pitchFamily="34" charset="0"/>
                        </a:rPr>
                        <a:t>(</a:t>
                      </a:r>
                      <a:r>
                        <a:rPr lang="en-GB" sz="2200" b="0" dirty="0" err="1">
                          <a:solidFill>
                            <a:srgbClr val="92D050"/>
                          </a:solidFill>
                          <a:latin typeface="Century Gothic" panose="020B0502020202020204" pitchFamily="34" charset="0"/>
                        </a:rPr>
                        <a:t>el</a:t>
                      </a:r>
                      <a:r>
                        <a:rPr lang="en-GB" sz="2200" b="0" dirty="0">
                          <a:solidFill>
                            <a:srgbClr val="92D050"/>
                          </a:solidFill>
                          <a:latin typeface="Century Gothic" panose="020B0502020202020204" pitchFamily="34" charset="0"/>
                        </a:rPr>
                        <a:t>)</a:t>
                      </a:r>
                      <a:r>
                        <a:rPr lang="en-GB" sz="2200" b="0" baseline="0" dirty="0">
                          <a:solidFill>
                            <a:srgbClr val="92D050"/>
                          </a:solidFill>
                          <a:latin typeface="Century Gothic" panose="020B0502020202020204" pitchFamily="34" charset="0"/>
                        </a:rPr>
                        <a:t> </a:t>
                      </a:r>
                      <a:r>
                        <a:rPr lang="en-GB" sz="2200" b="1" baseline="0" dirty="0">
                          <a:solidFill>
                            <a:srgbClr val="92D050"/>
                          </a:solidFill>
                          <a:latin typeface="Century Gothic" panose="020B0502020202020204" pitchFamily="34" charset="0"/>
                        </a:rPr>
                        <a:t>trabajo</a:t>
                      </a:r>
                      <a:endParaRPr lang="en-GB" sz="2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err="1">
                          <a:solidFill>
                            <a:srgbClr val="FF3399"/>
                          </a:solidFill>
                          <a:latin typeface="Century Gothic" panose="020B0502020202020204" pitchFamily="34" charset="0"/>
                        </a:rPr>
                        <a:t>señora</a:t>
                      </a:r>
                      <a:endParaRPr lang="en-GB" sz="2200" b="1" dirty="0">
                        <a:solidFill>
                          <a:srgbClr val="FF3399"/>
                        </a:solidFill>
                        <a:latin typeface="Century Gothic" panose="020B0502020202020204" pitchFamily="34" charset="0"/>
                      </a:endParaRPr>
                    </a:p>
                  </a:txBody>
                  <a:tcPr/>
                </a:tc>
                <a:tc>
                  <a:txBody>
                    <a:bodyPr/>
                    <a:lstStyle/>
                    <a:p>
                      <a:r>
                        <a:rPr lang="en-GB" sz="2200" b="1" dirty="0" err="1">
                          <a:solidFill>
                            <a:srgbClr val="FF3399"/>
                          </a:solidFill>
                          <a:latin typeface="Century Gothic" panose="020B0502020202020204" pitchFamily="34" charset="0"/>
                        </a:rPr>
                        <a:t>señor</a:t>
                      </a:r>
                      <a:endParaRPr lang="en-GB" sz="2200" b="1" dirty="0">
                        <a:solidFill>
                          <a:srgbClr val="FF3399"/>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¿quién?</a:t>
                      </a: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200" b="1" dirty="0" err="1">
                          <a:solidFill>
                            <a:srgbClr val="FF3399"/>
                          </a:solidFill>
                          <a:latin typeface="Century Gothic" panose="020B0502020202020204" pitchFamily="34" charset="0"/>
                        </a:rPr>
                        <a:t>estás</a:t>
                      </a:r>
                      <a:endParaRPr lang="en-GB" sz="2200" b="1" dirty="0">
                        <a:solidFill>
                          <a:srgbClr val="FF3399"/>
                        </a:solidFill>
                        <a:latin typeface="Century Gothic" panose="020B0502020202020204" pitchFamily="34" charset="0"/>
                      </a:endParaRPr>
                    </a:p>
                  </a:txBody>
                  <a:tcPr/>
                </a:tc>
                <a:tc>
                  <a:txBody>
                    <a:bodyPr/>
                    <a:lstStyle/>
                    <a:p>
                      <a:r>
                        <a:rPr lang="en-GB" sz="2200" b="1" dirty="0" err="1">
                          <a:solidFill>
                            <a:srgbClr val="FF3399"/>
                          </a:solidFill>
                          <a:latin typeface="Century Gothic" panose="020B0502020202020204" pitchFamily="34" charset="0"/>
                        </a:rPr>
                        <a:t>creativa</a:t>
                      </a:r>
                      <a:endParaRPr lang="en-GB" sz="2200" b="1" dirty="0">
                        <a:solidFill>
                          <a:srgbClr val="FF3399"/>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¿cómo?</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estoy</a:t>
                      </a:r>
                    </a:p>
                  </a:txBody>
                  <a:tcPr/>
                </a:tc>
                <a:tc>
                  <a:txBody>
                    <a:bodyPr/>
                    <a:lstStyle/>
                    <a:p>
                      <a:r>
                        <a:rPr lang="en-GB" sz="2200" b="1" dirty="0" err="1">
                          <a:solidFill>
                            <a:srgbClr val="FF3399"/>
                          </a:solidFill>
                          <a:latin typeface="Century Gothic" panose="020B0502020202020204" pitchFamily="34" charset="0"/>
                        </a:rPr>
                        <a:t>negativa</a:t>
                      </a:r>
                      <a:endParaRPr lang="en-GB" sz="2200" b="1" dirty="0">
                        <a:solidFill>
                          <a:srgbClr val="FF3399"/>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tonto</a:t>
                      </a:r>
                    </a:p>
                  </a:txBody>
                  <a:tcPr/>
                </a:tc>
                <a:extLst>
                  <a:ext uri="{0D108BD9-81ED-4DB2-BD59-A6C34878D82A}">
                    <a16:rowId xmlns:a16="http://schemas.microsoft.com/office/drawing/2014/main" val="3232139915"/>
                  </a:ext>
                </a:extLst>
              </a:tr>
            </a:tbl>
          </a:graphicData>
        </a:graphic>
      </p:graphicFrame>
      <p:pic>
        <p:nvPicPr>
          <p:cNvPr id="16" name="Picture 15">
            <a:extLst>
              <a:ext uri="{FF2B5EF4-FFF2-40B4-BE49-F238E27FC236}">
                <a16:creationId xmlns:a16="http://schemas.microsoft.com/office/drawing/2014/main" id="{78256151-E18B-4CAC-81D3-91C8C178824C}"/>
              </a:ext>
            </a:extLst>
          </p:cNvPr>
          <p:cNvPicPr>
            <a:picLocks noChangeAspect="1"/>
          </p:cNvPicPr>
          <p:nvPr/>
        </p:nvPicPr>
        <p:blipFill>
          <a:blip r:embed="rId3"/>
          <a:stretch>
            <a:fillRect/>
          </a:stretch>
        </p:blipFill>
        <p:spPr>
          <a:xfrm>
            <a:off x="228503" y="315751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398902F5-C20D-418C-ABFD-D7A5B53FD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10" y="1469863"/>
            <a:ext cx="1186070" cy="1186070"/>
          </a:xfrm>
          <a:prstGeom prst="rect">
            <a:avLst/>
          </a:prstGeom>
        </p:spPr>
      </p:pic>
      <p:pic>
        <p:nvPicPr>
          <p:cNvPr id="19" name="Picture 18">
            <a:extLst>
              <a:ext uri="{FF2B5EF4-FFF2-40B4-BE49-F238E27FC236}">
                <a16:creationId xmlns:a16="http://schemas.microsoft.com/office/drawing/2014/main" id="{EA87CE28-6B2C-4B39-9968-051F7571290B}"/>
              </a:ext>
            </a:extLst>
          </p:cNvPr>
          <p:cNvPicPr>
            <a:picLocks noChangeAspect="1"/>
          </p:cNvPicPr>
          <p:nvPr/>
        </p:nvPicPr>
        <p:blipFill>
          <a:blip r:embed="rId5"/>
          <a:stretch>
            <a:fillRect/>
          </a:stretch>
        </p:blipFill>
        <p:spPr>
          <a:xfrm>
            <a:off x="318448" y="5562222"/>
            <a:ext cx="1162417" cy="1101237"/>
          </a:xfrm>
          <a:prstGeom prst="rect">
            <a:avLst/>
          </a:prstGeom>
        </p:spPr>
      </p:pic>
      <p:sp>
        <p:nvSpPr>
          <p:cNvPr id="20" name="TextBox 19">
            <a:extLst>
              <a:ext uri="{FF2B5EF4-FFF2-40B4-BE49-F238E27FC236}">
                <a16:creationId xmlns:a16="http://schemas.microsoft.com/office/drawing/2014/main" id="{12285761-A3DE-4911-BCE1-F9813348294B}"/>
              </a:ext>
            </a:extLst>
          </p:cNvPr>
          <p:cNvSpPr txBox="1"/>
          <p:nvPr/>
        </p:nvSpPr>
        <p:spPr>
          <a:xfrm>
            <a:off x="1422266" y="6210549"/>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AFC3D3EB-F7F3-414E-BA85-89472C2B0C3A}"/>
              </a:ext>
            </a:extLst>
          </p:cNvPr>
          <p:cNvSpPr txBox="1"/>
          <p:nvPr/>
        </p:nvSpPr>
        <p:spPr>
          <a:xfrm>
            <a:off x="1273984" y="3790669"/>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4920F2F4-1463-4D0E-9F02-6A6A12402653}"/>
              </a:ext>
            </a:extLst>
          </p:cNvPr>
          <p:cNvSpPr txBox="1"/>
          <p:nvPr/>
        </p:nvSpPr>
        <p:spPr>
          <a:xfrm>
            <a:off x="1339095" y="216387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sp>
        <p:nvSpPr>
          <p:cNvPr id="4" name="Title 1">
            <a:extLst>
              <a:ext uri="{FF2B5EF4-FFF2-40B4-BE49-F238E27FC236}">
                <a16:creationId xmlns:a16="http://schemas.microsoft.com/office/drawing/2014/main" id="{72EFD2E5-E776-ADC8-6EFF-0C1F7A1D2ADB}"/>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67392FD4-48C6-EC1E-66B0-47BA0AAE5ED7}"/>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6" name="Title 1">
            <a:extLst>
              <a:ext uri="{FF2B5EF4-FFF2-40B4-BE49-F238E27FC236}">
                <a16:creationId xmlns:a16="http://schemas.microsoft.com/office/drawing/2014/main" id="{A84F2E52-FB80-9A7A-F762-068A1A41AE48}"/>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2C4B396C-3675-CBE9-8199-9B46CD86F2FE}"/>
              </a:ext>
            </a:extLst>
          </p:cNvPr>
          <p:cNvSpPr txBox="1">
            <a:spLocks/>
          </p:cNvSpPr>
          <p:nvPr/>
        </p:nvSpPr>
        <p:spPr>
          <a:xfrm>
            <a:off x="103696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8" name="Picture 2" descr="Brain, Idea, Think, Creativity">
            <a:extLst>
              <a:ext uri="{FF2B5EF4-FFF2-40B4-BE49-F238E27FC236}">
                <a16:creationId xmlns:a16="http://schemas.microsoft.com/office/drawing/2014/main" id="{16231AF6-EFB1-088C-2286-6D26302FCF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960868" y="95049"/>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DC7A000-6C93-0F92-02A8-4F97119C84FB}"/>
              </a:ext>
            </a:extLst>
          </p:cNvPr>
          <p:cNvGrpSpPr/>
          <p:nvPr/>
        </p:nvGrpSpPr>
        <p:grpSpPr>
          <a:xfrm>
            <a:off x="11513821" y="-2096"/>
            <a:ext cx="558874" cy="400110"/>
            <a:chOff x="9220105" y="1815321"/>
            <a:chExt cx="751629" cy="522707"/>
          </a:xfrm>
        </p:grpSpPr>
        <p:pic>
          <p:nvPicPr>
            <p:cNvPr id="10" name="Picture 22" descr="Free Bubble Speech vector and picture">
              <a:extLst>
                <a:ext uri="{FF2B5EF4-FFF2-40B4-BE49-F238E27FC236}">
                  <a16:creationId xmlns:a16="http://schemas.microsoft.com/office/drawing/2014/main" id="{4BB0685B-0453-0FF1-DB90-92E1792088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A3940E1-5654-7E51-9FC2-6E70F3440E18}"/>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4" name="Title 11">
            <a:extLst>
              <a:ext uri="{FF2B5EF4-FFF2-40B4-BE49-F238E27FC236}">
                <a16:creationId xmlns:a16="http://schemas.microsoft.com/office/drawing/2014/main" id="{C965A956-09D9-BE23-0EAA-F66E1A76EC42}"/>
              </a:ext>
            </a:extLst>
          </p:cNvPr>
          <p:cNvSpPr txBox="1">
            <a:spLocks/>
          </p:cNvSpPr>
          <p:nvPr/>
        </p:nvSpPr>
        <p:spPr>
          <a:xfrm>
            <a:off x="10138697" y="924135"/>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21" name="Graphic 20" descr="Teacher">
            <a:extLst>
              <a:ext uri="{FF2B5EF4-FFF2-40B4-BE49-F238E27FC236}">
                <a16:creationId xmlns:a16="http://schemas.microsoft.com/office/drawing/2014/main" id="{874A7B86-ADC4-407E-0E62-0BF8EB3730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942" y="37709"/>
            <a:ext cx="914400" cy="914400"/>
          </a:xfrm>
          <a:prstGeom prst="rect">
            <a:avLst/>
          </a:prstGeom>
        </p:spPr>
      </p:pic>
      <p:sp>
        <p:nvSpPr>
          <p:cNvPr id="22" name="Speech Bubble: Rectangle with Corners Rounded 21">
            <a:hlinkClick r:id="" action="ppaction://noaction">
              <a:snd r:embed="rId10" name="18_1.wav"/>
            </a:hlinkClick>
            <a:extLst>
              <a:ext uri="{FF2B5EF4-FFF2-40B4-BE49-F238E27FC236}">
                <a16:creationId xmlns:a16="http://schemas.microsoft.com/office/drawing/2014/main" id="{146590A5-B404-3970-B3FF-633D69ED9875}"/>
              </a:ext>
            </a:extLst>
          </p:cNvPr>
          <p:cNvSpPr/>
          <p:nvPr/>
        </p:nvSpPr>
        <p:spPr>
          <a:xfrm>
            <a:off x="1084267" y="178478"/>
            <a:ext cx="404110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46" name="TextBox 45">
            <a:extLst>
              <a:ext uri="{FF2B5EF4-FFF2-40B4-BE49-F238E27FC236}">
                <a16:creationId xmlns:a16="http://schemas.microsoft.com/office/drawing/2014/main" id="{5FCE46C5-A1C8-5538-BA20-838D99782216}"/>
              </a:ext>
            </a:extLst>
          </p:cNvPr>
          <p:cNvSpPr txBox="1"/>
          <p:nvPr/>
        </p:nvSpPr>
        <p:spPr>
          <a:xfrm>
            <a:off x="5050409" y="196438"/>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2" name="TextBox 1">
            <a:extLst>
              <a:ext uri="{FF2B5EF4-FFF2-40B4-BE49-F238E27FC236}">
                <a16:creationId xmlns:a16="http://schemas.microsoft.com/office/drawing/2014/main" id="{DFAD0B35-4073-3502-5369-CF36AA8EC0B9}"/>
              </a:ext>
            </a:extLst>
          </p:cNvPr>
          <p:cNvSpPr txBox="1"/>
          <p:nvPr/>
        </p:nvSpPr>
        <p:spPr>
          <a:xfrm>
            <a:off x="1904903" y="622272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(state)</a:t>
            </a:r>
          </a:p>
        </p:txBody>
      </p:sp>
      <p:sp>
        <p:nvSpPr>
          <p:cNvPr id="3" name="TextBox 2">
            <a:extLst>
              <a:ext uri="{FF2B5EF4-FFF2-40B4-BE49-F238E27FC236}">
                <a16:creationId xmlns:a16="http://schemas.microsoft.com/office/drawing/2014/main" id="{53F3834E-4697-BFC9-4264-0F05C1BAB231}"/>
              </a:ext>
            </a:extLst>
          </p:cNvPr>
          <p:cNvSpPr txBox="1"/>
          <p:nvPr/>
        </p:nvSpPr>
        <p:spPr>
          <a:xfrm>
            <a:off x="4719418" y="622272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negative (f)</a:t>
            </a:r>
          </a:p>
        </p:txBody>
      </p:sp>
      <p:sp>
        <p:nvSpPr>
          <p:cNvPr id="13" name="TextBox 12">
            <a:extLst>
              <a:ext uri="{FF2B5EF4-FFF2-40B4-BE49-F238E27FC236}">
                <a16:creationId xmlns:a16="http://schemas.microsoft.com/office/drawing/2014/main" id="{AF3B07E0-0554-C6C4-380E-2DB87A1A7050}"/>
              </a:ext>
            </a:extLst>
          </p:cNvPr>
          <p:cNvSpPr txBox="1"/>
          <p:nvPr/>
        </p:nvSpPr>
        <p:spPr>
          <a:xfrm>
            <a:off x="7530153" y="623617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silly (m)</a:t>
            </a:r>
          </a:p>
        </p:txBody>
      </p:sp>
      <p:sp>
        <p:nvSpPr>
          <p:cNvPr id="18" name="TextBox 17">
            <a:extLst>
              <a:ext uri="{FF2B5EF4-FFF2-40B4-BE49-F238E27FC236}">
                <a16:creationId xmlns:a16="http://schemas.microsoft.com/office/drawing/2014/main" id="{8AD60588-126B-7D42-893A-9066B129D218}"/>
              </a:ext>
            </a:extLst>
          </p:cNvPr>
          <p:cNvSpPr txBox="1"/>
          <p:nvPr/>
        </p:nvSpPr>
        <p:spPr>
          <a:xfrm>
            <a:off x="1902701" y="5423178"/>
            <a:ext cx="284839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are (state)</a:t>
            </a:r>
          </a:p>
        </p:txBody>
      </p:sp>
      <p:sp>
        <p:nvSpPr>
          <p:cNvPr id="47" name="TextBox 46">
            <a:extLst>
              <a:ext uri="{FF2B5EF4-FFF2-40B4-BE49-F238E27FC236}">
                <a16:creationId xmlns:a16="http://schemas.microsoft.com/office/drawing/2014/main" id="{B4097A4D-5A47-ECC3-A318-9B79A045A800}"/>
              </a:ext>
            </a:extLst>
          </p:cNvPr>
          <p:cNvSpPr txBox="1"/>
          <p:nvPr/>
        </p:nvSpPr>
        <p:spPr>
          <a:xfrm>
            <a:off x="4751401" y="543662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creative (f)</a:t>
            </a:r>
          </a:p>
        </p:txBody>
      </p:sp>
      <p:sp>
        <p:nvSpPr>
          <p:cNvPr id="48" name="TextBox 47">
            <a:extLst>
              <a:ext uri="{FF2B5EF4-FFF2-40B4-BE49-F238E27FC236}">
                <a16:creationId xmlns:a16="http://schemas.microsoft.com/office/drawing/2014/main" id="{417FAB94-99E5-0949-0E58-71D6068D6E25}"/>
              </a:ext>
            </a:extLst>
          </p:cNvPr>
          <p:cNvSpPr txBox="1"/>
          <p:nvPr/>
        </p:nvSpPr>
        <p:spPr>
          <a:xfrm>
            <a:off x="7516706" y="5427384"/>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How?</a:t>
            </a:r>
          </a:p>
        </p:txBody>
      </p:sp>
      <p:sp>
        <p:nvSpPr>
          <p:cNvPr id="49" name="TextBox 48">
            <a:extLst>
              <a:ext uri="{FF2B5EF4-FFF2-40B4-BE49-F238E27FC236}">
                <a16:creationId xmlns:a16="http://schemas.microsoft.com/office/drawing/2014/main" id="{7BB23AF2-FC81-A7BE-82B5-06824752EC99}"/>
              </a:ext>
            </a:extLst>
          </p:cNvPr>
          <p:cNvSpPr txBox="1"/>
          <p:nvPr/>
        </p:nvSpPr>
        <p:spPr>
          <a:xfrm>
            <a:off x="2907351" y="4324056"/>
            <a:ext cx="1547267" cy="646331"/>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Mrs, Miss, Ms (teacher)</a:t>
            </a:r>
          </a:p>
        </p:txBody>
      </p:sp>
      <p:sp>
        <p:nvSpPr>
          <p:cNvPr id="50" name="TextBox 49">
            <a:extLst>
              <a:ext uri="{FF2B5EF4-FFF2-40B4-BE49-F238E27FC236}">
                <a16:creationId xmlns:a16="http://schemas.microsoft.com/office/drawing/2014/main" id="{4126217C-0EF4-F503-2443-A9BACD9BCCFC}"/>
              </a:ext>
            </a:extLst>
          </p:cNvPr>
          <p:cNvSpPr txBox="1"/>
          <p:nvPr/>
        </p:nvSpPr>
        <p:spPr>
          <a:xfrm>
            <a:off x="4450833" y="4660363"/>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Mr., Sir –(teacher)</a:t>
            </a:r>
          </a:p>
        </p:txBody>
      </p:sp>
      <p:sp>
        <p:nvSpPr>
          <p:cNvPr id="51" name="TextBox 50">
            <a:extLst>
              <a:ext uri="{FF2B5EF4-FFF2-40B4-BE49-F238E27FC236}">
                <a16:creationId xmlns:a16="http://schemas.microsoft.com/office/drawing/2014/main" id="{B3C5D364-54C1-3989-FFE9-6E83AAF9BDE5}"/>
              </a:ext>
            </a:extLst>
          </p:cNvPr>
          <p:cNvSpPr txBox="1"/>
          <p:nvPr/>
        </p:nvSpPr>
        <p:spPr>
          <a:xfrm>
            <a:off x="7609419" y="4673558"/>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Who?</a:t>
            </a:r>
          </a:p>
        </p:txBody>
      </p:sp>
      <p:sp>
        <p:nvSpPr>
          <p:cNvPr id="52" name="TextBox 51">
            <a:extLst>
              <a:ext uri="{FF2B5EF4-FFF2-40B4-BE49-F238E27FC236}">
                <a16:creationId xmlns:a16="http://schemas.microsoft.com/office/drawing/2014/main" id="{D4DC4850-AA41-7150-74B2-F48660643BDB}"/>
              </a:ext>
            </a:extLst>
          </p:cNvPr>
          <p:cNvSpPr txBox="1"/>
          <p:nvPr/>
        </p:nvSpPr>
        <p:spPr>
          <a:xfrm>
            <a:off x="1926765" y="3860649"/>
            <a:ext cx="3052939"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participate</a:t>
            </a:r>
          </a:p>
        </p:txBody>
      </p:sp>
      <p:sp>
        <p:nvSpPr>
          <p:cNvPr id="53" name="TextBox 52">
            <a:extLst>
              <a:ext uri="{FF2B5EF4-FFF2-40B4-BE49-F238E27FC236}">
                <a16:creationId xmlns:a16="http://schemas.microsoft.com/office/drawing/2014/main" id="{643A755D-EB99-0F5F-B297-6BC114985B8A}"/>
              </a:ext>
            </a:extLst>
          </p:cNvPr>
          <p:cNvSpPr txBox="1"/>
          <p:nvPr/>
        </p:nvSpPr>
        <p:spPr>
          <a:xfrm>
            <a:off x="4617818" y="3864811"/>
            <a:ext cx="3017966"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practise, practising</a:t>
            </a:r>
          </a:p>
        </p:txBody>
      </p:sp>
      <p:sp>
        <p:nvSpPr>
          <p:cNvPr id="54" name="TextBox 53">
            <a:extLst>
              <a:ext uri="{FF2B5EF4-FFF2-40B4-BE49-F238E27FC236}">
                <a16:creationId xmlns:a16="http://schemas.microsoft.com/office/drawing/2014/main" id="{23CB081C-4A6A-CF42-8E0E-F0D14B4D5C1C}"/>
              </a:ext>
            </a:extLst>
          </p:cNvPr>
          <p:cNvSpPr txBox="1"/>
          <p:nvPr/>
        </p:nvSpPr>
        <p:spPr>
          <a:xfrm>
            <a:off x="7585460" y="3843158"/>
            <a:ext cx="318177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Work, job</a:t>
            </a:r>
          </a:p>
        </p:txBody>
      </p:sp>
      <p:sp>
        <p:nvSpPr>
          <p:cNvPr id="55" name="TextBox 54">
            <a:extLst>
              <a:ext uri="{FF2B5EF4-FFF2-40B4-BE49-F238E27FC236}">
                <a16:creationId xmlns:a16="http://schemas.microsoft.com/office/drawing/2014/main" id="{F90C6AC7-921E-DD15-28C5-B2454EF11F87}"/>
              </a:ext>
            </a:extLst>
          </p:cNvPr>
          <p:cNvSpPr txBox="1"/>
          <p:nvPr/>
        </p:nvSpPr>
        <p:spPr>
          <a:xfrm>
            <a:off x="1974008" y="3072084"/>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guitar</a:t>
            </a:r>
          </a:p>
        </p:txBody>
      </p:sp>
      <p:sp>
        <p:nvSpPr>
          <p:cNvPr id="56" name="TextBox 55">
            <a:extLst>
              <a:ext uri="{FF2B5EF4-FFF2-40B4-BE49-F238E27FC236}">
                <a16:creationId xmlns:a16="http://schemas.microsoft.com/office/drawing/2014/main" id="{BFA8B29A-A48B-6178-73CD-D64877851E60}"/>
              </a:ext>
            </a:extLst>
          </p:cNvPr>
          <p:cNvSpPr txBox="1"/>
          <p:nvPr/>
        </p:nvSpPr>
        <p:spPr>
          <a:xfrm>
            <a:off x="4694017" y="3027923"/>
            <a:ext cx="420574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teach, show</a:t>
            </a:r>
          </a:p>
        </p:txBody>
      </p:sp>
      <p:sp>
        <p:nvSpPr>
          <p:cNvPr id="57" name="TextBox 56">
            <a:extLst>
              <a:ext uri="{FF2B5EF4-FFF2-40B4-BE49-F238E27FC236}">
                <a16:creationId xmlns:a16="http://schemas.microsoft.com/office/drawing/2014/main" id="{BCCA8DE2-14F2-B464-3E9F-FBDE77BD843D}"/>
              </a:ext>
            </a:extLst>
          </p:cNvPr>
          <p:cNvSpPr txBox="1"/>
          <p:nvPr/>
        </p:nvSpPr>
        <p:spPr>
          <a:xfrm>
            <a:off x="7599064" y="305053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child, kid (m)</a:t>
            </a:r>
          </a:p>
        </p:txBody>
      </p:sp>
      <p:sp>
        <p:nvSpPr>
          <p:cNvPr id="58" name="TextBox 57">
            <a:extLst>
              <a:ext uri="{FF2B5EF4-FFF2-40B4-BE49-F238E27FC236}">
                <a16:creationId xmlns:a16="http://schemas.microsoft.com/office/drawing/2014/main" id="{2F961F8E-4BD6-6855-5ED6-4117183D9126}"/>
              </a:ext>
            </a:extLst>
          </p:cNvPr>
          <p:cNvSpPr txBox="1"/>
          <p:nvPr/>
        </p:nvSpPr>
        <p:spPr>
          <a:xfrm>
            <a:off x="1950830" y="221530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nice, kind</a:t>
            </a:r>
          </a:p>
        </p:txBody>
      </p:sp>
      <p:sp>
        <p:nvSpPr>
          <p:cNvPr id="59" name="TextBox 58">
            <a:extLst>
              <a:ext uri="{FF2B5EF4-FFF2-40B4-BE49-F238E27FC236}">
                <a16:creationId xmlns:a16="http://schemas.microsoft.com/office/drawing/2014/main" id="{E20B7944-4E74-C25A-35C7-C4247BCF7EA6}"/>
              </a:ext>
            </a:extLst>
          </p:cNvPr>
          <p:cNvSpPr txBox="1"/>
          <p:nvPr/>
        </p:nvSpPr>
        <p:spPr>
          <a:xfrm>
            <a:off x="4751100" y="2241753"/>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fun (m)</a:t>
            </a:r>
          </a:p>
        </p:txBody>
      </p:sp>
      <p:sp>
        <p:nvSpPr>
          <p:cNvPr id="60" name="TextBox 59">
            <a:extLst>
              <a:ext uri="{FF2B5EF4-FFF2-40B4-BE49-F238E27FC236}">
                <a16:creationId xmlns:a16="http://schemas.microsoft.com/office/drawing/2014/main" id="{42AA8672-36D9-42C4-5B67-65163F36687F}"/>
              </a:ext>
            </a:extLst>
          </p:cNvPr>
          <p:cNvSpPr txBox="1"/>
          <p:nvPr/>
        </p:nvSpPr>
        <p:spPr>
          <a:xfrm>
            <a:off x="7582920" y="2233881"/>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rabbit</a:t>
            </a:r>
          </a:p>
        </p:txBody>
      </p:sp>
      <p:sp>
        <p:nvSpPr>
          <p:cNvPr id="61" name="TextBox 60">
            <a:extLst>
              <a:ext uri="{FF2B5EF4-FFF2-40B4-BE49-F238E27FC236}">
                <a16:creationId xmlns:a16="http://schemas.microsoft.com/office/drawing/2014/main" id="{449C8165-64AD-DB4D-EC9F-299E10CAFC01}"/>
              </a:ext>
            </a:extLst>
          </p:cNvPr>
          <p:cNvSpPr txBox="1"/>
          <p:nvPr/>
        </p:nvSpPr>
        <p:spPr>
          <a:xfrm>
            <a:off x="1950829" y="1385545"/>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intelligent </a:t>
            </a:r>
          </a:p>
        </p:txBody>
      </p:sp>
      <p:sp>
        <p:nvSpPr>
          <p:cNvPr id="62" name="TextBox 61">
            <a:extLst>
              <a:ext uri="{FF2B5EF4-FFF2-40B4-BE49-F238E27FC236}">
                <a16:creationId xmlns:a16="http://schemas.microsoft.com/office/drawing/2014/main" id="{36E7DF74-D2FE-1F86-1C30-144F025B0998}"/>
              </a:ext>
            </a:extLst>
          </p:cNvPr>
          <p:cNvSpPr txBox="1"/>
          <p:nvPr/>
        </p:nvSpPr>
        <p:spPr>
          <a:xfrm>
            <a:off x="4732294" y="135083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too (much)</a:t>
            </a:r>
          </a:p>
        </p:txBody>
      </p:sp>
      <p:sp>
        <p:nvSpPr>
          <p:cNvPr id="63" name="TextBox 62">
            <a:extLst>
              <a:ext uri="{FF2B5EF4-FFF2-40B4-BE49-F238E27FC236}">
                <a16:creationId xmlns:a16="http://schemas.microsoft.com/office/drawing/2014/main" id="{D9EFF93B-369E-6BBE-0352-D8FE5AA71912}"/>
              </a:ext>
            </a:extLst>
          </p:cNvPr>
          <p:cNvSpPr txBox="1"/>
          <p:nvPr/>
        </p:nvSpPr>
        <p:spPr>
          <a:xfrm>
            <a:off x="7525790" y="1370788"/>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tortoise</a:t>
            </a:r>
          </a:p>
        </p:txBody>
      </p:sp>
    </p:spTree>
    <p:extLst>
      <p:ext uri="{BB962C8B-B14F-4D97-AF65-F5344CB8AC3E}">
        <p14:creationId xmlns:p14="http://schemas.microsoft.com/office/powerpoint/2010/main" val="832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p:bldP spid="18"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09433CD3-426E-4B6A-9485-2B7DBF7E511F}"/>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178191" y="4879631"/>
            <a:ext cx="4350984" cy="18158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2800" b="1" i="0" u="none" strike="noStrike" cap="none" dirty="0">
                <a:solidFill>
                  <a:schemeClr val="bg1">
                    <a:lumMod val="95000"/>
                  </a:schemeClr>
                </a:solidFill>
                <a:latin typeface="Century Gothic"/>
                <a:ea typeface="Century Gothic"/>
                <a:cs typeface="Century Gothic"/>
                <a:sym typeface="Century Gothic"/>
              </a:rPr>
              <a:t>- To be [</a:t>
            </a:r>
            <a:r>
              <a:rPr lang="es-ES" sz="2800" b="1" i="0" u="none" strike="noStrike" cap="none" dirty="0" err="1">
                <a:solidFill>
                  <a:schemeClr val="bg1">
                    <a:lumMod val="95000"/>
                  </a:schemeClr>
                </a:solidFill>
                <a:latin typeface="Century Gothic"/>
                <a:ea typeface="Century Gothic"/>
                <a:cs typeface="Century Gothic"/>
                <a:sym typeface="Century Gothic"/>
              </a:rPr>
              <a:t>state</a:t>
            </a:r>
            <a:r>
              <a:rPr lang="es-ES" sz="2800" b="1" i="0" u="none" strike="noStrike" cap="none" dirty="0">
                <a:solidFill>
                  <a:schemeClr val="bg1">
                    <a:lumMod val="95000"/>
                  </a:schemeClr>
                </a:solidFill>
                <a:latin typeface="Century Gothic"/>
                <a:ea typeface="Century Gothic"/>
                <a:cs typeface="Century Gothic"/>
                <a:sym typeface="Century Gothic"/>
              </a:rPr>
              <a:t> and </a:t>
            </a:r>
            <a:r>
              <a:rPr lang="es-ES" sz="2800" b="1" i="0" u="none" strike="noStrike" cap="none" dirty="0" err="1">
                <a:solidFill>
                  <a:schemeClr val="bg1">
                    <a:lumMod val="95000"/>
                  </a:schemeClr>
                </a:solidFill>
                <a:latin typeface="Century Gothic"/>
                <a:ea typeface="Century Gothic"/>
                <a:cs typeface="Century Gothic"/>
                <a:sym typeface="Century Gothic"/>
              </a:rPr>
              <a:t>trait</a:t>
            </a:r>
            <a:r>
              <a:rPr lang="es-ES" sz="2800" b="1" i="0" u="none" strike="noStrike" cap="none" dirty="0">
                <a:solidFill>
                  <a:schemeClr val="bg1">
                    <a:lumMod val="95000"/>
                  </a:schemeClr>
                </a:solidFill>
                <a:latin typeface="Century Gothic"/>
                <a:ea typeface="Century Gothic"/>
                <a:cs typeface="Century Gothic"/>
                <a:sym typeface="Century Gothic"/>
              </a:rPr>
              <a:t>]: estoy vs. soy; estás vs. eres</a:t>
            </a:r>
            <a:endParaRPr lang="es-ES" sz="1800" b="0" i="0" u="none" strike="noStrike" cap="none" dirty="0">
              <a:solidFill>
                <a:schemeClr val="bg1">
                  <a:lumMod val="95000"/>
                </a:schemeClr>
              </a:solidFill>
              <a:latin typeface="Calibri"/>
              <a:ea typeface="Calibri"/>
              <a:cs typeface="Calibri"/>
              <a:sym typeface="Calibri"/>
            </a:endParaRPr>
          </a:p>
          <a:p>
            <a:pPr marL="0" marR="0" lvl="0" indent="0" algn="l" rtl="0">
              <a:lnSpc>
                <a:spcPct val="100000"/>
              </a:lnSpc>
              <a:spcBef>
                <a:spcPts val="0"/>
              </a:spcBef>
              <a:spcAft>
                <a:spcPts val="0"/>
              </a:spcAft>
              <a:buNone/>
            </a:pPr>
            <a:r>
              <a:rPr lang="es-ES" sz="2800" b="1" i="0" u="none" strike="noStrike" cap="none" dirty="0">
                <a:solidFill>
                  <a:schemeClr val="bg1">
                    <a:lumMod val="95000"/>
                  </a:schemeClr>
                </a:solidFill>
                <a:latin typeface="Century Gothic"/>
                <a:ea typeface="Century Gothic"/>
                <a:cs typeface="Century Gothic"/>
                <a:sym typeface="Century Gothic"/>
              </a:rPr>
              <a:t>- SSC [a] [o] [u]</a:t>
            </a:r>
            <a:endParaRPr lang="es-ES" sz="2800" b="0" i="0" u="none" strike="noStrike" cap="none" dirty="0">
              <a:solidFill>
                <a:schemeClr val="bg1">
                  <a:lumMod val="95000"/>
                </a:schemeClr>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fontScale="90000"/>
          </a:bodyPr>
          <a:lstStyle/>
          <a:p>
            <a:pPr marL="0" marR="0" lvl="0" indent="0" algn="ctr" rtl="0">
              <a:lnSpc>
                <a:spcPct val="100000"/>
              </a:lnSpc>
              <a:spcBef>
                <a:spcPts val="0"/>
              </a:spcBef>
              <a:spcAft>
                <a:spcPts val="0"/>
              </a:spcAft>
              <a:buClr>
                <a:srgbClr val="FFFFFF"/>
              </a:buClr>
              <a:buSzPts val="3600"/>
              <a:buFont typeface="Century Gothic"/>
              <a:buNone/>
            </a:pPr>
            <a:r>
              <a:rPr lang="en-GB" sz="4400" b="1" i="0" u="none" strike="noStrike" cap="none" dirty="0">
                <a:solidFill>
                  <a:schemeClr val="lt2"/>
                </a:solidFill>
                <a:latin typeface="Century Gothic"/>
                <a:ea typeface="Century Gothic"/>
                <a:cs typeface="Century Gothic"/>
                <a:sym typeface="Century Gothic"/>
              </a:rPr>
              <a:t>Describing me and others</a:t>
            </a:r>
            <a:endParaRPr lang="en-GB" sz="2400" b="0" i="0" u="none" strike="noStrike" cap="none" dirty="0">
              <a:solidFill>
                <a:schemeClr val="lt2"/>
              </a:solidFill>
              <a:latin typeface="Calibri"/>
              <a:ea typeface="Calibri"/>
              <a:cs typeface="Calibri"/>
              <a:sym typeface="Calibri"/>
            </a:endParaRP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azul</a:t>
            </a:r>
            <a:endParaRPr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3" name="Picture 2" descr="A picture containing text, toy, doll&#10;&#10;Description automatically generated">
            <a:extLst>
              <a:ext uri="{FF2B5EF4-FFF2-40B4-BE49-F238E27FC236}">
                <a16:creationId xmlns:a16="http://schemas.microsoft.com/office/drawing/2014/main" id="{617478E2-B83E-F8B2-3E6A-075456AA7074}"/>
              </a:ext>
            </a:extLst>
          </p:cNvPr>
          <p:cNvPicPr>
            <a:picLocks noChangeAspect="1"/>
          </p:cNvPicPr>
          <p:nvPr/>
        </p:nvPicPr>
        <p:blipFill>
          <a:blip r:embed="rId4"/>
          <a:stretch>
            <a:fillRect/>
          </a:stretch>
        </p:blipFill>
        <p:spPr>
          <a:xfrm>
            <a:off x="4233064" y="5170080"/>
            <a:ext cx="888578" cy="1687920"/>
          </a:xfrm>
          <a:prstGeom prst="rect">
            <a:avLst/>
          </a:prstGeom>
        </p:spPr>
      </p:pic>
      <p:grpSp>
        <p:nvGrpSpPr>
          <p:cNvPr id="4" name="Group 3">
            <a:extLst>
              <a:ext uri="{FF2B5EF4-FFF2-40B4-BE49-F238E27FC236}">
                <a16:creationId xmlns:a16="http://schemas.microsoft.com/office/drawing/2014/main" id="{E7F7E2E8-34BF-8234-49B2-336998DBB83C}"/>
              </a:ext>
            </a:extLst>
          </p:cNvPr>
          <p:cNvGrpSpPr/>
          <p:nvPr/>
        </p:nvGrpSpPr>
        <p:grpSpPr>
          <a:xfrm flipH="1">
            <a:off x="1929028" y="2383549"/>
            <a:ext cx="3245638" cy="1687920"/>
            <a:chOff x="839702" y="1544058"/>
            <a:chExt cx="2379728" cy="1372022"/>
          </a:xfrm>
        </p:grpSpPr>
        <p:pic>
          <p:nvPicPr>
            <p:cNvPr id="5" name="Picture 4" descr="Free Bubble Speech vector and picture">
              <a:extLst>
                <a:ext uri="{FF2B5EF4-FFF2-40B4-BE49-F238E27FC236}">
                  <a16:creationId xmlns:a16="http://schemas.microsoft.com/office/drawing/2014/main" id="{3E40B464-5C54-F3BA-BA37-260C11E2F3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057" y="1544058"/>
              <a:ext cx="2261348" cy="13720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a:extLst>
                <a:ext uri="{FF2B5EF4-FFF2-40B4-BE49-F238E27FC236}">
                  <a16:creationId xmlns:a16="http://schemas.microsoft.com/office/drawing/2014/main" id="{F7683F6F-B20C-8D20-A8EF-C0BFBC4D7327}"/>
                </a:ext>
              </a:extLst>
            </p:cNvPr>
            <p:cNvSpPr txBox="1"/>
            <p:nvPr/>
          </p:nvSpPr>
          <p:spPr>
            <a:xfrm>
              <a:off x="839702" y="1877571"/>
              <a:ext cx="2379728" cy="57540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4000" b="1" dirty="0">
                  <a:ln w="6350" cmpd="sng">
                    <a:solidFill>
                      <a:srgbClr val="002060"/>
                    </a:solidFill>
                    <a:prstDash val="solid"/>
                  </a:ln>
                  <a:solidFill>
                    <a:srgbClr val="86CFE2"/>
                  </a:solidFill>
                  <a:effectLst/>
                  <a:latin typeface="Dreaming Outloud Pro" panose="03050502040302030504" pitchFamily="66" charset="0"/>
                  <a:cs typeface="Dreaming Outloud Pro" panose="03050502040302030504" pitchFamily="66" charset="0"/>
                </a:rPr>
                <a:t>¿Cómo estás?</a:t>
              </a:r>
            </a:p>
          </p:txBody>
        </p:sp>
      </p:grpSp>
    </p:spTree>
    <p:extLst>
      <p:ext uri="{BB962C8B-B14F-4D97-AF65-F5344CB8AC3E}">
        <p14:creationId xmlns:p14="http://schemas.microsoft.com/office/powerpoint/2010/main" val="3909212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77943" y="1053259"/>
            <a:ext cx="1626814" cy="318339"/>
          </a:xfrm>
          <a:solidFill>
            <a:schemeClr val="bg1"/>
          </a:solidFill>
        </p:spPr>
        <p:txBody>
          <a:bodyPr>
            <a:noAutofit/>
          </a:bodyPr>
          <a:lstStyle/>
          <a:p>
            <a:pPr algn="ctr"/>
            <a:r>
              <a:rPr lang="en-GB" sz="1000" b="1" dirty="0">
                <a:solidFill>
                  <a:schemeClr val="bg1"/>
                </a:solidFill>
                <a:latin typeface="Century Gothic" panose="020B0502020202020204" pitchFamily="34" charset="0"/>
              </a:rPr>
              <a:t>Handout: vocabulario</a:t>
            </a:r>
          </a:p>
        </p:txBody>
      </p:sp>
      <p:graphicFrame>
        <p:nvGraphicFramePr>
          <p:cNvPr id="15" name="Table 4">
            <a:extLst>
              <a:ext uri="{FF2B5EF4-FFF2-40B4-BE49-F238E27FC236}">
                <a16:creationId xmlns:a16="http://schemas.microsoft.com/office/drawing/2014/main" id="{BB0ADCDC-8A90-4A15-96CB-0FFFA31DC487}"/>
              </a:ext>
            </a:extLst>
          </p:cNvPr>
          <p:cNvGraphicFramePr>
            <a:graphicFrameLocks noGrp="1"/>
          </p:cNvGraphicFramePr>
          <p:nvPr>
            <p:extLst>
              <p:ext uri="{D42A27DB-BD31-4B8C-83A1-F6EECF244321}">
                <p14:modId xmlns:p14="http://schemas.microsoft.com/office/powerpoint/2010/main" val="1765752844"/>
              </p:ext>
            </p:extLst>
          </p:nvPr>
        </p:nvGraphicFramePr>
        <p:xfrm>
          <a:off x="88474" y="1061448"/>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513024">
                  <a:extLst>
                    <a:ext uri="{9D8B030D-6E8A-4147-A177-3AD203B41FA5}">
                      <a16:colId xmlns:a16="http://schemas.microsoft.com/office/drawing/2014/main" val="1810222861"/>
                    </a:ext>
                  </a:extLst>
                </a:gridCol>
                <a:gridCol w="3131165">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inteligente</a:t>
                      </a:r>
                      <a:endParaRPr lang="en-GB" sz="2200" b="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b="0" dirty="0" err="1">
                          <a:solidFill>
                            <a:srgbClr val="002060"/>
                          </a:solidFill>
                          <a:latin typeface="Century Gothic" panose="020B0502020202020204" pitchFamily="34" charset="0"/>
                        </a:rPr>
                        <a:t>demasiado</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(la) </a:t>
                      </a:r>
                      <a:r>
                        <a:rPr lang="en-GB" sz="2200" b="0" dirty="0" err="1">
                          <a:solidFill>
                            <a:srgbClr val="002060"/>
                          </a:solidFill>
                          <a:latin typeface="Century Gothic" panose="020B0502020202020204" pitchFamily="34" charset="0"/>
                        </a:rPr>
                        <a:t>tortuga</a:t>
                      </a:r>
                      <a:endParaRPr lang="en-GB" sz="2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amable</a:t>
                      </a:r>
                      <a:endParaRPr lang="en-GB" sz="2200" b="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divertido</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a:t>
                      </a:r>
                      <a:r>
                        <a:rPr lang="en-GB" sz="2200" b="0" dirty="0" err="1">
                          <a:solidFill>
                            <a:srgbClr val="002060"/>
                          </a:solidFill>
                          <a:latin typeface="Century Gothic" panose="020B0502020202020204" pitchFamily="34" charset="0"/>
                        </a:rPr>
                        <a:t>el</a:t>
                      </a:r>
                      <a:r>
                        <a:rPr lang="en-GB" sz="2200" b="0" dirty="0">
                          <a:solidFill>
                            <a:srgbClr val="002060"/>
                          </a:solidFill>
                          <a:latin typeface="Century Gothic" panose="020B0502020202020204" pitchFamily="34" charset="0"/>
                        </a:rPr>
                        <a:t>) </a:t>
                      </a:r>
                      <a:r>
                        <a:rPr lang="en-GB" sz="2200" b="0" dirty="0" err="1">
                          <a:solidFill>
                            <a:srgbClr val="002060"/>
                          </a:solidFill>
                          <a:latin typeface="Century Gothic" panose="020B0502020202020204" pitchFamily="34" charset="0"/>
                        </a:rPr>
                        <a:t>conejo</a:t>
                      </a:r>
                      <a:endParaRPr lang="en-GB" sz="2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(la) </a:t>
                      </a:r>
                      <a:r>
                        <a:rPr lang="en-GB" sz="2200" b="0" dirty="0" err="1">
                          <a:solidFill>
                            <a:srgbClr val="002060"/>
                          </a:solidFill>
                          <a:latin typeface="Century Gothic" panose="020B0502020202020204" pitchFamily="34" charset="0"/>
                        </a:rPr>
                        <a:t>guitarra</a:t>
                      </a:r>
                      <a:endParaRPr lang="en-GB" sz="2200" b="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enseñar</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a:t>
                      </a:r>
                      <a:r>
                        <a:rPr lang="en-GB" sz="2200" b="0" dirty="0" err="1">
                          <a:solidFill>
                            <a:srgbClr val="002060"/>
                          </a:solidFill>
                          <a:latin typeface="Century Gothic" panose="020B0502020202020204" pitchFamily="34" charset="0"/>
                        </a:rPr>
                        <a:t>el</a:t>
                      </a:r>
                      <a:r>
                        <a:rPr lang="en-GB" sz="2200" b="0" dirty="0">
                          <a:solidFill>
                            <a:srgbClr val="002060"/>
                          </a:solidFill>
                          <a:latin typeface="Century Gothic" panose="020B0502020202020204" pitchFamily="34" charset="0"/>
                        </a:rPr>
                        <a:t>) </a:t>
                      </a:r>
                      <a:r>
                        <a:rPr lang="en-GB" sz="2200" b="0" dirty="0" err="1">
                          <a:solidFill>
                            <a:srgbClr val="002060"/>
                          </a:solidFill>
                          <a:latin typeface="Century Gothic" panose="020B0502020202020204" pitchFamily="34" charset="0"/>
                        </a:rPr>
                        <a:t>niño</a:t>
                      </a:r>
                      <a:endParaRPr lang="en-GB" sz="2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participar</a:t>
                      </a:r>
                      <a:endParaRPr lang="en-GB" sz="2200" b="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practicar</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a:t>
                      </a:r>
                      <a:r>
                        <a:rPr lang="en-GB" sz="2200" b="0" dirty="0" err="1">
                          <a:solidFill>
                            <a:srgbClr val="002060"/>
                          </a:solidFill>
                          <a:latin typeface="Century Gothic" panose="020B0502020202020204" pitchFamily="34" charset="0"/>
                        </a:rPr>
                        <a:t>el</a:t>
                      </a:r>
                      <a:r>
                        <a:rPr lang="en-GB" sz="2200" b="0" dirty="0">
                          <a:solidFill>
                            <a:srgbClr val="002060"/>
                          </a:solidFill>
                          <a:latin typeface="Century Gothic" panose="020B0502020202020204" pitchFamily="34" charset="0"/>
                        </a:rPr>
                        <a:t>)</a:t>
                      </a:r>
                      <a:r>
                        <a:rPr lang="en-GB" sz="2200" b="0" baseline="0" dirty="0">
                          <a:solidFill>
                            <a:srgbClr val="002060"/>
                          </a:solidFill>
                          <a:latin typeface="Century Gothic" panose="020B0502020202020204" pitchFamily="34" charset="0"/>
                        </a:rPr>
                        <a:t> trabajo</a:t>
                      </a:r>
                      <a:endParaRPr lang="en-GB" sz="2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7321">
                <a:tc rowSpan="3">
                  <a:txBody>
                    <a:bodyPr/>
                    <a:lstStyle/>
                    <a:p>
                      <a:endParaRPr lang="en-GB" sz="2800" b="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señora</a:t>
                      </a:r>
                      <a:endParaRPr lang="en-GB" sz="2200" b="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señor</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¿quién?</a:t>
                      </a: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200" b="0" dirty="0" err="1">
                          <a:solidFill>
                            <a:srgbClr val="002060"/>
                          </a:solidFill>
                          <a:latin typeface="Century Gothic" panose="020B0502020202020204" pitchFamily="34" charset="0"/>
                        </a:rPr>
                        <a:t>estás</a:t>
                      </a:r>
                      <a:endParaRPr lang="en-GB" sz="2200" b="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creativa</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¿cómo?</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estoy</a:t>
                      </a:r>
                    </a:p>
                  </a:txBody>
                  <a:tcPr/>
                </a:tc>
                <a:tc>
                  <a:txBody>
                    <a:bodyPr/>
                    <a:lstStyle/>
                    <a:p>
                      <a:r>
                        <a:rPr lang="en-GB" sz="2200" b="0" dirty="0" err="1">
                          <a:solidFill>
                            <a:srgbClr val="002060"/>
                          </a:solidFill>
                          <a:latin typeface="Century Gothic" panose="020B0502020202020204" pitchFamily="34" charset="0"/>
                        </a:rPr>
                        <a:t>negativa</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tonto</a:t>
                      </a:r>
                    </a:p>
                  </a:txBody>
                  <a:tcPr/>
                </a:tc>
                <a:extLst>
                  <a:ext uri="{0D108BD9-81ED-4DB2-BD59-A6C34878D82A}">
                    <a16:rowId xmlns:a16="http://schemas.microsoft.com/office/drawing/2014/main" val="3232139915"/>
                  </a:ext>
                </a:extLst>
              </a:tr>
            </a:tbl>
          </a:graphicData>
        </a:graphic>
      </p:graphicFrame>
      <p:pic>
        <p:nvPicPr>
          <p:cNvPr id="16" name="Picture 15">
            <a:extLst>
              <a:ext uri="{FF2B5EF4-FFF2-40B4-BE49-F238E27FC236}">
                <a16:creationId xmlns:a16="http://schemas.microsoft.com/office/drawing/2014/main" id="{78256151-E18B-4CAC-81D3-91C8C178824C}"/>
              </a:ext>
            </a:extLst>
          </p:cNvPr>
          <p:cNvPicPr>
            <a:picLocks noChangeAspect="1"/>
          </p:cNvPicPr>
          <p:nvPr/>
        </p:nvPicPr>
        <p:blipFill>
          <a:blip r:embed="rId3"/>
          <a:stretch>
            <a:fillRect/>
          </a:stretch>
        </p:blipFill>
        <p:spPr>
          <a:xfrm>
            <a:off x="228503" y="315751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398902F5-C20D-418C-ABFD-D7A5B53FD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10" y="1469863"/>
            <a:ext cx="1186070" cy="1186070"/>
          </a:xfrm>
          <a:prstGeom prst="rect">
            <a:avLst/>
          </a:prstGeom>
        </p:spPr>
      </p:pic>
      <p:pic>
        <p:nvPicPr>
          <p:cNvPr id="19" name="Picture 18">
            <a:extLst>
              <a:ext uri="{FF2B5EF4-FFF2-40B4-BE49-F238E27FC236}">
                <a16:creationId xmlns:a16="http://schemas.microsoft.com/office/drawing/2014/main" id="{EA87CE28-6B2C-4B39-9968-051F7571290B}"/>
              </a:ext>
            </a:extLst>
          </p:cNvPr>
          <p:cNvPicPr>
            <a:picLocks noChangeAspect="1"/>
          </p:cNvPicPr>
          <p:nvPr/>
        </p:nvPicPr>
        <p:blipFill>
          <a:blip r:embed="rId5"/>
          <a:stretch>
            <a:fillRect/>
          </a:stretch>
        </p:blipFill>
        <p:spPr>
          <a:xfrm>
            <a:off x="318448" y="5562222"/>
            <a:ext cx="1162417" cy="1101237"/>
          </a:xfrm>
          <a:prstGeom prst="rect">
            <a:avLst/>
          </a:prstGeom>
        </p:spPr>
      </p:pic>
      <p:sp>
        <p:nvSpPr>
          <p:cNvPr id="20" name="TextBox 19">
            <a:extLst>
              <a:ext uri="{FF2B5EF4-FFF2-40B4-BE49-F238E27FC236}">
                <a16:creationId xmlns:a16="http://schemas.microsoft.com/office/drawing/2014/main" id="{12285761-A3DE-4911-BCE1-F9813348294B}"/>
              </a:ext>
            </a:extLst>
          </p:cNvPr>
          <p:cNvSpPr txBox="1"/>
          <p:nvPr/>
        </p:nvSpPr>
        <p:spPr>
          <a:xfrm>
            <a:off x="1422266" y="6210549"/>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AFC3D3EB-F7F3-414E-BA85-89472C2B0C3A}"/>
              </a:ext>
            </a:extLst>
          </p:cNvPr>
          <p:cNvSpPr txBox="1"/>
          <p:nvPr/>
        </p:nvSpPr>
        <p:spPr>
          <a:xfrm>
            <a:off x="1273984" y="3790669"/>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4920F2F4-1463-4D0E-9F02-6A6A12402653}"/>
              </a:ext>
            </a:extLst>
          </p:cNvPr>
          <p:cNvSpPr txBox="1"/>
          <p:nvPr/>
        </p:nvSpPr>
        <p:spPr>
          <a:xfrm>
            <a:off x="1339095" y="216387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sp>
        <p:nvSpPr>
          <p:cNvPr id="4" name="Title 1">
            <a:extLst>
              <a:ext uri="{FF2B5EF4-FFF2-40B4-BE49-F238E27FC236}">
                <a16:creationId xmlns:a16="http://schemas.microsoft.com/office/drawing/2014/main" id="{72EFD2E5-E776-ADC8-6EFF-0C1F7A1D2ADB}"/>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67392FD4-48C6-EC1E-66B0-47BA0AAE5ED7}"/>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6" name="Title 1">
            <a:extLst>
              <a:ext uri="{FF2B5EF4-FFF2-40B4-BE49-F238E27FC236}">
                <a16:creationId xmlns:a16="http://schemas.microsoft.com/office/drawing/2014/main" id="{A84F2E52-FB80-9A7A-F762-068A1A41AE48}"/>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2C4B396C-3675-CBE9-8199-9B46CD86F2FE}"/>
              </a:ext>
            </a:extLst>
          </p:cNvPr>
          <p:cNvSpPr txBox="1">
            <a:spLocks/>
          </p:cNvSpPr>
          <p:nvPr/>
        </p:nvSpPr>
        <p:spPr>
          <a:xfrm>
            <a:off x="103696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8" name="Picture 2" descr="Brain, Idea, Think, Creativity">
            <a:extLst>
              <a:ext uri="{FF2B5EF4-FFF2-40B4-BE49-F238E27FC236}">
                <a16:creationId xmlns:a16="http://schemas.microsoft.com/office/drawing/2014/main" id="{16231AF6-EFB1-088C-2286-6D26302FCF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974723"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DC7A000-6C93-0F92-02A8-4F97119C84FB}"/>
              </a:ext>
            </a:extLst>
          </p:cNvPr>
          <p:cNvGrpSpPr/>
          <p:nvPr/>
        </p:nvGrpSpPr>
        <p:grpSpPr>
          <a:xfrm>
            <a:off x="11527676" y="122597"/>
            <a:ext cx="558874" cy="400110"/>
            <a:chOff x="9220105" y="1815321"/>
            <a:chExt cx="751629" cy="522707"/>
          </a:xfrm>
        </p:grpSpPr>
        <p:pic>
          <p:nvPicPr>
            <p:cNvPr id="10" name="Picture 22" descr="Free Bubble Speech vector and picture">
              <a:extLst>
                <a:ext uri="{FF2B5EF4-FFF2-40B4-BE49-F238E27FC236}">
                  <a16:creationId xmlns:a16="http://schemas.microsoft.com/office/drawing/2014/main" id="{4BB0685B-0453-0FF1-DB90-92E1792088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A3940E1-5654-7E51-9FC2-6E70F3440E18}"/>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4" name="Title 11">
            <a:extLst>
              <a:ext uri="{FF2B5EF4-FFF2-40B4-BE49-F238E27FC236}">
                <a16:creationId xmlns:a16="http://schemas.microsoft.com/office/drawing/2014/main" id="{C965A956-09D9-BE23-0EAA-F66E1A76EC42}"/>
              </a:ext>
            </a:extLst>
          </p:cNvPr>
          <p:cNvSpPr txBox="1">
            <a:spLocks/>
          </p:cNvSpPr>
          <p:nvPr/>
        </p:nvSpPr>
        <p:spPr>
          <a:xfrm>
            <a:off x="102216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21" name="Graphic 20" descr="Teacher">
            <a:extLst>
              <a:ext uri="{FF2B5EF4-FFF2-40B4-BE49-F238E27FC236}">
                <a16:creationId xmlns:a16="http://schemas.microsoft.com/office/drawing/2014/main" id="{874A7B86-ADC4-407E-0E62-0BF8EB3730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942" y="37709"/>
            <a:ext cx="914400" cy="914400"/>
          </a:xfrm>
          <a:prstGeom prst="rect">
            <a:avLst/>
          </a:prstGeom>
        </p:spPr>
      </p:pic>
      <p:sp>
        <p:nvSpPr>
          <p:cNvPr id="22" name="Speech Bubble: Rectangle with Corners Rounded 21">
            <a:extLst>
              <a:ext uri="{FF2B5EF4-FFF2-40B4-BE49-F238E27FC236}">
                <a16:creationId xmlns:a16="http://schemas.microsoft.com/office/drawing/2014/main" id="{146590A5-B404-3970-B3FF-633D69ED9875}"/>
              </a:ext>
            </a:extLst>
          </p:cNvPr>
          <p:cNvSpPr/>
          <p:nvPr/>
        </p:nvSpPr>
        <p:spPr>
          <a:xfrm>
            <a:off x="1084267" y="178478"/>
            <a:ext cx="404110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46" name="TextBox 45">
            <a:extLst>
              <a:ext uri="{FF2B5EF4-FFF2-40B4-BE49-F238E27FC236}">
                <a16:creationId xmlns:a16="http://schemas.microsoft.com/office/drawing/2014/main" id="{5FCE46C5-A1C8-5538-BA20-838D99782216}"/>
              </a:ext>
            </a:extLst>
          </p:cNvPr>
          <p:cNvSpPr txBox="1"/>
          <p:nvPr/>
        </p:nvSpPr>
        <p:spPr>
          <a:xfrm>
            <a:off x="5050409" y="196438"/>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Tree>
    <p:extLst>
      <p:ext uri="{BB962C8B-B14F-4D97-AF65-F5344CB8AC3E}">
        <p14:creationId xmlns:p14="http://schemas.microsoft.com/office/powerpoint/2010/main" val="2639747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2750244" y="440277"/>
            <a:ext cx="7125988" cy="1862008"/>
          </a:xfrm>
          <a:prstGeom prst="rect">
            <a:avLst/>
          </a:prstGeom>
          <a:noFill/>
          <a:ln>
            <a:noFill/>
          </a:ln>
        </p:spPr>
        <p:txBody>
          <a:bodyPr spcFirstLastPara="1" wrap="square" lIns="91425" tIns="45700" rIns="91425" bIns="45700" anchor="t" anchorCtr="0">
            <a:spAutoFit/>
          </a:bodyPr>
          <a:lstStyle/>
          <a:p>
            <a:pPr>
              <a:buClr>
                <a:srgbClr val="002060"/>
              </a:buClr>
              <a:buSzPts val="11500"/>
            </a:pPr>
            <a:r>
              <a:rPr lang="en-GB" sz="11500" dirty="0">
                <a:solidFill>
                  <a:srgbClr val="002060"/>
                </a:solidFill>
                <a:latin typeface="Century Gothic"/>
                <a:ea typeface="Century Gothic"/>
                <a:cs typeface="Century Gothic"/>
                <a:sym typeface="Century Gothic"/>
              </a:rPr>
              <a:t>c</a:t>
            </a:r>
            <a:r>
              <a:rPr lang="en-GB" sz="11500" b="1" dirty="0">
                <a:solidFill>
                  <a:srgbClr val="FF0066"/>
                </a:solidFill>
                <a:latin typeface="Century Gothic"/>
                <a:ea typeface="Century Gothic"/>
                <a:cs typeface="Century Gothic"/>
                <a:sym typeface="Century Gothic"/>
              </a:rPr>
              <a:t>a</a:t>
            </a:r>
            <a:r>
              <a:rPr lang="en-GB" sz="11500" dirty="0">
                <a:solidFill>
                  <a:srgbClr val="002060"/>
                </a:solidFill>
                <a:latin typeface="Century Gothic"/>
                <a:ea typeface="Century Gothic"/>
                <a:cs typeface="Century Gothic"/>
                <a:sym typeface="Century Gothic"/>
              </a:rPr>
              <a:t>s</a:t>
            </a:r>
            <a:r>
              <a:rPr lang="en-GB" sz="11500" b="1" dirty="0">
                <a:solidFill>
                  <a:srgbClr val="FF0066"/>
                </a:solidFill>
                <a:latin typeface="Century Gothic"/>
                <a:ea typeface="Century Gothic"/>
                <a:cs typeface="Century Gothic"/>
                <a:sym typeface="Century Gothic"/>
              </a:rPr>
              <a:t>a</a:t>
            </a:r>
            <a:endParaRPr lang="en-GB" sz="11500" b="1" dirty="0">
              <a:solidFill>
                <a:srgbClr val="FF0066"/>
              </a:solidFill>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0F14571C-F6A0-465A-B569-2FDB41468C5D}"/>
              </a:ext>
            </a:extLst>
          </p:cNvPr>
          <p:cNvSpPr>
            <a:spLocks noGrp="1"/>
          </p:cNvSpPr>
          <p:nvPr>
            <p:ph type="title"/>
          </p:nvPr>
        </p:nvSpPr>
        <p:spPr>
          <a:xfrm>
            <a:off x="-1" y="708499"/>
            <a:ext cx="2246663" cy="1325563"/>
          </a:xfrm>
        </p:spPr>
        <p:txBody>
          <a:bodyPr>
            <a:noAutofit/>
          </a:bodyPr>
          <a:lstStyle/>
          <a:p>
            <a:pPr algn="ctr"/>
            <a:r>
              <a:rPr lang="en-GB" sz="11500" b="1" dirty="0">
                <a:solidFill>
                  <a:srgbClr val="002060"/>
                </a:solidFill>
                <a:latin typeface="Century Gothic"/>
                <a:ea typeface="Century Gothic"/>
                <a:cs typeface="Century Gothic"/>
                <a:sym typeface="Century Gothic"/>
              </a:rPr>
              <a:t>[a]</a:t>
            </a:r>
            <a:endParaRPr lang="en-GB" sz="11500" dirty="0"/>
          </a:p>
        </p:txBody>
      </p:sp>
      <p:pic>
        <p:nvPicPr>
          <p:cNvPr id="7" name="Google Shape;109;p3">
            <a:extLst>
              <a:ext uri="{FF2B5EF4-FFF2-40B4-BE49-F238E27FC236}">
                <a16:creationId xmlns:a16="http://schemas.microsoft.com/office/drawing/2014/main" id="{5A047B5B-421D-492F-821A-833184066B97}"/>
              </a:ext>
            </a:extLst>
          </p:cNvPr>
          <p:cNvPicPr preferRelativeResize="0"/>
          <p:nvPr/>
        </p:nvPicPr>
        <p:blipFill rotWithShape="1">
          <a:blip r:embed="rId6">
            <a:alphaModFix/>
          </a:blip>
          <a:srcRect t="6995" r="482" b="12550"/>
          <a:stretch/>
        </p:blipFill>
        <p:spPr>
          <a:xfrm>
            <a:off x="4283923" y="2429640"/>
            <a:ext cx="2763053" cy="3257134"/>
          </a:xfrm>
          <a:prstGeom prst="roundRect">
            <a:avLst>
              <a:gd name="adj" fmla="val 16667"/>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170284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w1s2to5_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w1s2to5_casa.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2750244" y="440277"/>
            <a:ext cx="2943974" cy="1862008"/>
          </a:xfrm>
          <a:prstGeom prst="rect">
            <a:avLst/>
          </a:prstGeom>
          <a:noFill/>
          <a:ln>
            <a:noFill/>
          </a:ln>
        </p:spPr>
        <p:txBody>
          <a:bodyPr spcFirstLastPara="1" wrap="square" lIns="91425" tIns="45700" rIns="91425" bIns="45700" anchor="t" anchorCtr="0">
            <a:spAutoFit/>
          </a:bodyPr>
          <a:lstStyle/>
          <a:p>
            <a:pPr>
              <a:buClr>
                <a:srgbClr val="002060"/>
              </a:buClr>
              <a:buSzPts val="11500"/>
            </a:pPr>
            <a:r>
              <a:rPr lang="en-GB" sz="11500" dirty="0">
                <a:solidFill>
                  <a:srgbClr val="002060"/>
                </a:solidFill>
                <a:latin typeface="Century Gothic"/>
                <a:ea typeface="Century Gothic"/>
                <a:cs typeface="Century Gothic"/>
                <a:sym typeface="Century Gothic"/>
              </a:rPr>
              <a:t>d</a:t>
            </a:r>
            <a:r>
              <a:rPr lang="en-GB" sz="11500" b="1" dirty="0">
                <a:solidFill>
                  <a:srgbClr val="FF0066"/>
                </a:solidFill>
                <a:latin typeface="Century Gothic"/>
                <a:ea typeface="Century Gothic"/>
                <a:cs typeface="Century Gothic"/>
                <a:sym typeface="Century Gothic"/>
              </a:rPr>
              <a:t>o</a:t>
            </a:r>
            <a:r>
              <a:rPr lang="en-GB" sz="11500" dirty="0">
                <a:solidFill>
                  <a:srgbClr val="002060"/>
                </a:solidFill>
                <a:latin typeface="Century Gothic"/>
                <a:ea typeface="Century Gothic"/>
                <a:cs typeface="Century Gothic"/>
                <a:sym typeface="Century Gothic"/>
              </a:rPr>
              <a:t>s</a:t>
            </a:r>
            <a:endParaRPr lang="en-GB" sz="11500" b="1" dirty="0">
              <a:solidFill>
                <a:srgbClr val="FF0066"/>
              </a:solidFill>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0F14571C-F6A0-465A-B569-2FDB41468C5D}"/>
              </a:ext>
            </a:extLst>
          </p:cNvPr>
          <p:cNvSpPr>
            <a:spLocks noGrp="1"/>
          </p:cNvSpPr>
          <p:nvPr>
            <p:ph type="title"/>
          </p:nvPr>
        </p:nvSpPr>
        <p:spPr>
          <a:xfrm>
            <a:off x="-1" y="708499"/>
            <a:ext cx="2246663" cy="1325563"/>
          </a:xfrm>
        </p:spPr>
        <p:txBody>
          <a:bodyPr>
            <a:noAutofit/>
          </a:bodyPr>
          <a:lstStyle/>
          <a:p>
            <a:pPr algn="ctr"/>
            <a:r>
              <a:rPr lang="en-GB" sz="11500" b="1" dirty="0">
                <a:solidFill>
                  <a:srgbClr val="002060"/>
                </a:solidFill>
                <a:latin typeface="Century Gothic"/>
                <a:ea typeface="Century Gothic"/>
                <a:cs typeface="Century Gothic"/>
                <a:sym typeface="Century Gothic"/>
              </a:rPr>
              <a:t>[o]</a:t>
            </a:r>
            <a:endParaRPr lang="en-GB" sz="11500" dirty="0"/>
          </a:p>
        </p:txBody>
      </p:sp>
      <p:pic>
        <p:nvPicPr>
          <p:cNvPr id="8" name="Google Shape;118;p4">
            <a:extLst>
              <a:ext uri="{FF2B5EF4-FFF2-40B4-BE49-F238E27FC236}">
                <a16:creationId xmlns:a16="http://schemas.microsoft.com/office/drawing/2014/main" id="{7DA3311C-DDD4-440E-8325-3A191B28FD99}"/>
              </a:ext>
            </a:extLst>
          </p:cNvPr>
          <p:cNvPicPr preferRelativeResize="0"/>
          <p:nvPr/>
        </p:nvPicPr>
        <p:blipFill rotWithShape="1">
          <a:blip r:embed="rId6">
            <a:alphaModFix/>
          </a:blip>
          <a:srcRect/>
          <a:stretch/>
        </p:blipFill>
        <p:spPr>
          <a:xfrm>
            <a:off x="4302128" y="2432552"/>
            <a:ext cx="3071005" cy="2919488"/>
          </a:xfrm>
          <a:prstGeom prst="roundRect">
            <a:avLst>
              <a:gd name="adj" fmla="val 16667"/>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357003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w1s2to5_o.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w1s2to5_dos.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2750244" y="440277"/>
            <a:ext cx="7125988" cy="1862008"/>
          </a:xfrm>
          <a:prstGeom prst="rect">
            <a:avLst/>
          </a:prstGeom>
          <a:noFill/>
          <a:ln>
            <a:noFill/>
          </a:ln>
        </p:spPr>
        <p:txBody>
          <a:bodyPr spcFirstLastPara="1" wrap="square" lIns="91425" tIns="45700" rIns="91425" bIns="45700" anchor="t" anchorCtr="0">
            <a:spAutoFit/>
          </a:bodyPr>
          <a:lstStyle/>
          <a:p>
            <a:pPr>
              <a:buClr>
                <a:srgbClr val="002060"/>
              </a:buClr>
              <a:buSzPts val="11500"/>
            </a:pPr>
            <a:r>
              <a:rPr lang="en-GB" sz="11500" b="1" dirty="0" err="1">
                <a:solidFill>
                  <a:srgbClr val="FF0066"/>
                </a:solidFill>
                <a:latin typeface="Century Gothic"/>
                <a:ea typeface="Century Gothic"/>
                <a:cs typeface="Century Gothic"/>
                <a:sym typeface="Century Gothic"/>
              </a:rPr>
              <a:t>u</a:t>
            </a:r>
            <a:r>
              <a:rPr lang="en-GB" sz="11500" dirty="0" err="1">
                <a:solidFill>
                  <a:srgbClr val="002060"/>
                </a:solidFill>
                <a:latin typeface="Century Gothic"/>
                <a:ea typeface="Century Gothic"/>
                <a:cs typeface="Century Gothic"/>
                <a:sym typeface="Century Gothic"/>
              </a:rPr>
              <a:t>niverso</a:t>
            </a:r>
            <a:endParaRPr lang="en-GB" sz="11500" b="1" dirty="0">
              <a:solidFill>
                <a:srgbClr val="FF0066"/>
              </a:solidFill>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0F14571C-F6A0-465A-B569-2FDB41468C5D}"/>
              </a:ext>
            </a:extLst>
          </p:cNvPr>
          <p:cNvSpPr>
            <a:spLocks noGrp="1"/>
          </p:cNvSpPr>
          <p:nvPr>
            <p:ph type="title"/>
          </p:nvPr>
        </p:nvSpPr>
        <p:spPr>
          <a:xfrm>
            <a:off x="-1" y="708499"/>
            <a:ext cx="2246663" cy="1325563"/>
          </a:xfrm>
        </p:spPr>
        <p:txBody>
          <a:bodyPr>
            <a:noAutofit/>
          </a:bodyPr>
          <a:lstStyle/>
          <a:p>
            <a:pPr algn="ctr"/>
            <a:r>
              <a:rPr lang="en-GB" sz="11500" b="1" dirty="0">
                <a:solidFill>
                  <a:srgbClr val="002060"/>
                </a:solidFill>
                <a:latin typeface="Century Gothic"/>
                <a:ea typeface="Century Gothic"/>
                <a:cs typeface="Century Gothic"/>
                <a:sym typeface="Century Gothic"/>
              </a:rPr>
              <a:t>[u]</a:t>
            </a:r>
            <a:endParaRPr lang="en-GB" sz="11500" dirty="0"/>
          </a:p>
        </p:txBody>
      </p:sp>
      <p:pic>
        <p:nvPicPr>
          <p:cNvPr id="7" name="Google Shape;132;p5">
            <a:extLst>
              <a:ext uri="{FF2B5EF4-FFF2-40B4-BE49-F238E27FC236}">
                <a16:creationId xmlns:a16="http://schemas.microsoft.com/office/drawing/2014/main" id="{3312325A-B452-4326-90B4-8537A4FC3648}"/>
              </a:ext>
            </a:extLst>
          </p:cNvPr>
          <p:cNvPicPr preferRelativeResize="0"/>
          <p:nvPr/>
        </p:nvPicPr>
        <p:blipFill rotWithShape="1">
          <a:blip r:embed="rId6">
            <a:alphaModFix/>
          </a:blip>
          <a:srcRect/>
          <a:stretch/>
        </p:blipFill>
        <p:spPr>
          <a:xfrm>
            <a:off x="4687160" y="2570005"/>
            <a:ext cx="2766696" cy="2766696"/>
          </a:xfrm>
          <a:prstGeom prst="roundRect">
            <a:avLst>
              <a:gd name="adj" fmla="val 16667"/>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232326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w2s3_u.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w2s3_universo.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9">
            <a:alphaModFix/>
          </a:blip>
          <a:srcRect/>
          <a:stretch/>
        </p:blipFill>
        <p:spPr>
          <a:xfrm>
            <a:off x="10763735" y="152022"/>
            <a:ext cx="776168" cy="776168"/>
          </a:xfrm>
          <a:prstGeom prst="rect">
            <a:avLst/>
          </a:prstGeom>
          <a:noFill/>
          <a:ln>
            <a:noFill/>
          </a:ln>
        </p:spPr>
      </p:pic>
      <p:sp>
        <p:nvSpPr>
          <p:cNvPr id="9" name="Google Shape;138;p6">
            <a:extLst>
              <a:ext uri="{FF2B5EF4-FFF2-40B4-BE49-F238E27FC236}">
                <a16:creationId xmlns:a16="http://schemas.microsoft.com/office/drawing/2014/main" id="{ACE2B108-9428-4258-B350-54353938AE9F}"/>
              </a:ext>
            </a:extLst>
          </p:cNvPr>
          <p:cNvSpPr txBox="1"/>
          <p:nvPr/>
        </p:nvSpPr>
        <p:spPr>
          <a:xfrm>
            <a:off x="1844161" y="25400"/>
            <a:ext cx="2201366"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[o]</a:t>
            </a:r>
            <a:endParaRPr sz="11500" b="1" i="0" u="none" strike="noStrike" cap="none" dirty="0">
              <a:solidFill>
                <a:srgbClr val="000000"/>
              </a:solidFill>
              <a:latin typeface="Calibri"/>
              <a:ea typeface="Calibri"/>
              <a:cs typeface="Calibri"/>
              <a:sym typeface="Calibri"/>
            </a:endParaRPr>
          </a:p>
        </p:txBody>
      </p:sp>
      <p:sp>
        <p:nvSpPr>
          <p:cNvPr id="10" name="Google Shape;139;p6">
            <a:extLst>
              <a:ext uri="{FF2B5EF4-FFF2-40B4-BE49-F238E27FC236}">
                <a16:creationId xmlns:a16="http://schemas.microsoft.com/office/drawing/2014/main" id="{254FC616-7D16-4465-ADC5-F0BFF986917F}"/>
              </a:ext>
            </a:extLst>
          </p:cNvPr>
          <p:cNvSpPr txBox="1"/>
          <p:nvPr/>
        </p:nvSpPr>
        <p:spPr>
          <a:xfrm>
            <a:off x="4578977" y="25400"/>
            <a:ext cx="2819350"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0" i="0" u="none" strike="noStrike" cap="none" dirty="0">
                <a:solidFill>
                  <a:srgbClr val="002060"/>
                </a:solidFill>
                <a:latin typeface="Century Gothic"/>
                <a:ea typeface="Century Gothic"/>
                <a:cs typeface="Century Gothic"/>
                <a:sym typeface="Century Gothic"/>
              </a:rPr>
              <a:t>d</a:t>
            </a:r>
            <a:r>
              <a:rPr lang="en-GB" sz="11500" b="1" i="0" u="none" strike="noStrike" cap="none" dirty="0">
                <a:solidFill>
                  <a:srgbClr val="FF0066"/>
                </a:solidFill>
                <a:latin typeface="Century Gothic"/>
                <a:ea typeface="Century Gothic"/>
                <a:cs typeface="Century Gothic"/>
                <a:sym typeface="Century Gothic"/>
              </a:rPr>
              <a:t>o</a:t>
            </a:r>
            <a:r>
              <a:rPr lang="en-GB" sz="11500" b="0" i="0" u="none" strike="noStrike" cap="none" dirty="0">
                <a:solidFill>
                  <a:srgbClr val="002060"/>
                </a:solidFill>
                <a:latin typeface="Century Gothic"/>
                <a:ea typeface="Century Gothic"/>
                <a:cs typeface="Century Gothic"/>
                <a:sym typeface="Century Gothic"/>
              </a:rPr>
              <a:t>s</a:t>
            </a:r>
            <a:endParaRPr sz="11500" b="1" i="0" u="none" strike="noStrike" cap="none" dirty="0">
              <a:solidFill>
                <a:srgbClr val="FF0066"/>
              </a:solidFill>
              <a:latin typeface="Calibri"/>
              <a:ea typeface="Calibri"/>
              <a:cs typeface="Calibri"/>
              <a:sym typeface="Calibri"/>
            </a:endParaRPr>
          </a:p>
        </p:txBody>
      </p:sp>
      <p:sp>
        <p:nvSpPr>
          <p:cNvPr id="11" name="Google Shape;140;p6">
            <a:extLst>
              <a:ext uri="{FF2B5EF4-FFF2-40B4-BE49-F238E27FC236}">
                <a16:creationId xmlns:a16="http://schemas.microsoft.com/office/drawing/2014/main" id="{F24907E1-0124-4ADC-BBD3-E5FF98F8530D}"/>
              </a:ext>
            </a:extLst>
          </p:cNvPr>
          <p:cNvSpPr txBox="1"/>
          <p:nvPr/>
        </p:nvSpPr>
        <p:spPr>
          <a:xfrm>
            <a:off x="1844161" y="2542737"/>
            <a:ext cx="2326057"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[a]</a:t>
            </a:r>
            <a:endParaRPr sz="11500" b="1" i="0" u="none" strike="noStrike" cap="none" dirty="0">
              <a:solidFill>
                <a:srgbClr val="000000"/>
              </a:solidFill>
              <a:latin typeface="Calibri"/>
              <a:ea typeface="Calibri"/>
              <a:cs typeface="Calibri"/>
              <a:sym typeface="Calibri"/>
            </a:endParaRPr>
          </a:p>
        </p:txBody>
      </p:sp>
      <p:sp>
        <p:nvSpPr>
          <p:cNvPr id="12" name="Google Shape;141;p6">
            <a:extLst>
              <a:ext uri="{FF2B5EF4-FFF2-40B4-BE49-F238E27FC236}">
                <a16:creationId xmlns:a16="http://schemas.microsoft.com/office/drawing/2014/main" id="{D2D00424-E571-400E-B592-902BFF87EFD0}"/>
              </a:ext>
            </a:extLst>
          </p:cNvPr>
          <p:cNvSpPr txBox="1"/>
          <p:nvPr/>
        </p:nvSpPr>
        <p:spPr>
          <a:xfrm>
            <a:off x="4578977" y="2542737"/>
            <a:ext cx="4572000"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0" i="0" u="none" strike="noStrike" cap="none" dirty="0">
                <a:solidFill>
                  <a:srgbClr val="002060"/>
                </a:solidFill>
                <a:latin typeface="Century Gothic"/>
                <a:ea typeface="Century Gothic"/>
                <a:cs typeface="Century Gothic"/>
                <a:sym typeface="Century Gothic"/>
              </a:rPr>
              <a:t>c</a:t>
            </a:r>
            <a:r>
              <a:rPr lang="en-GB" sz="11500" b="1" i="0" u="none" strike="noStrike" cap="none" dirty="0">
                <a:solidFill>
                  <a:srgbClr val="FF0066"/>
                </a:solidFill>
                <a:latin typeface="Century Gothic"/>
                <a:ea typeface="Century Gothic"/>
                <a:cs typeface="Century Gothic"/>
                <a:sym typeface="Century Gothic"/>
              </a:rPr>
              <a:t>a</a:t>
            </a:r>
            <a:r>
              <a:rPr lang="en-GB" sz="11500" b="0" i="0" u="none" strike="noStrike" cap="none" dirty="0">
                <a:solidFill>
                  <a:srgbClr val="002060"/>
                </a:solidFill>
                <a:latin typeface="Century Gothic"/>
                <a:ea typeface="Century Gothic"/>
                <a:cs typeface="Century Gothic"/>
                <a:sym typeface="Century Gothic"/>
              </a:rPr>
              <a:t>s</a:t>
            </a:r>
            <a:r>
              <a:rPr lang="en-GB" sz="11500" b="1" i="0" u="none" strike="noStrike" cap="none" dirty="0">
                <a:solidFill>
                  <a:srgbClr val="FF0066"/>
                </a:solidFill>
                <a:latin typeface="Century Gothic"/>
                <a:ea typeface="Century Gothic"/>
                <a:cs typeface="Century Gothic"/>
                <a:sym typeface="Century Gothic"/>
              </a:rPr>
              <a:t>a</a:t>
            </a:r>
            <a:endParaRPr sz="11500" b="1" i="0" u="none" strike="noStrike" cap="none" dirty="0">
              <a:solidFill>
                <a:srgbClr val="FF0066"/>
              </a:solidFill>
              <a:latin typeface="Calibri"/>
              <a:ea typeface="Calibri"/>
              <a:cs typeface="Calibri"/>
              <a:sym typeface="Calibri"/>
            </a:endParaRPr>
          </a:p>
        </p:txBody>
      </p:sp>
      <p:sp>
        <p:nvSpPr>
          <p:cNvPr id="13" name="Google Shape;144;p6">
            <a:extLst>
              <a:ext uri="{FF2B5EF4-FFF2-40B4-BE49-F238E27FC236}">
                <a16:creationId xmlns:a16="http://schemas.microsoft.com/office/drawing/2014/main" id="{874CF45E-20A0-4A3A-AC54-B8E32B02AEC0}"/>
              </a:ext>
            </a:extLst>
          </p:cNvPr>
          <p:cNvSpPr txBox="1"/>
          <p:nvPr/>
        </p:nvSpPr>
        <p:spPr>
          <a:xfrm>
            <a:off x="1844161" y="4887743"/>
            <a:ext cx="2492312"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[u]</a:t>
            </a:r>
            <a:endParaRPr sz="11500" b="1" i="0" u="none" strike="noStrike" cap="none" dirty="0">
              <a:solidFill>
                <a:srgbClr val="000000"/>
              </a:solidFill>
              <a:latin typeface="Calibri"/>
              <a:ea typeface="Calibri"/>
              <a:cs typeface="Calibri"/>
              <a:sym typeface="Calibri"/>
            </a:endParaRPr>
          </a:p>
        </p:txBody>
      </p:sp>
      <p:sp>
        <p:nvSpPr>
          <p:cNvPr id="14" name="Google Shape;145;p6">
            <a:extLst>
              <a:ext uri="{FF2B5EF4-FFF2-40B4-BE49-F238E27FC236}">
                <a16:creationId xmlns:a16="http://schemas.microsoft.com/office/drawing/2014/main" id="{1F52A63B-9C35-4E43-958C-30D61EB84B1E}"/>
              </a:ext>
            </a:extLst>
          </p:cNvPr>
          <p:cNvSpPr txBox="1"/>
          <p:nvPr/>
        </p:nvSpPr>
        <p:spPr>
          <a:xfrm>
            <a:off x="4578977" y="4887743"/>
            <a:ext cx="6983684"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err="1">
                <a:solidFill>
                  <a:srgbClr val="FF0066"/>
                </a:solidFill>
                <a:latin typeface="Century Gothic"/>
                <a:ea typeface="Century Gothic"/>
                <a:cs typeface="Century Gothic"/>
                <a:sym typeface="Century Gothic"/>
              </a:rPr>
              <a:t>u</a:t>
            </a:r>
            <a:r>
              <a:rPr lang="en-GB" sz="11500" b="0" i="0" u="none" strike="noStrike" cap="none" dirty="0" err="1">
                <a:solidFill>
                  <a:srgbClr val="002060"/>
                </a:solidFill>
                <a:latin typeface="Century Gothic"/>
                <a:ea typeface="Century Gothic"/>
                <a:cs typeface="Century Gothic"/>
                <a:sym typeface="Century Gothic"/>
              </a:rPr>
              <a:t>niverso</a:t>
            </a:r>
            <a:endParaRPr sz="11500" b="1" i="0" u="none" strike="noStrike" cap="none" dirty="0">
              <a:solidFill>
                <a:srgbClr val="FF0066"/>
              </a:solidFill>
              <a:latin typeface="Calibri"/>
              <a:ea typeface="Calibri"/>
              <a:cs typeface="Calibri"/>
              <a:sym typeface="Calibri"/>
            </a:endParaRPr>
          </a:p>
        </p:txBody>
      </p:sp>
    </p:spTree>
    <p:extLst>
      <p:ext uri="{BB962C8B-B14F-4D97-AF65-F5344CB8AC3E}">
        <p14:creationId xmlns:p14="http://schemas.microsoft.com/office/powerpoint/2010/main" val="29664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w1s2to5_o.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w1s2to5_do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1w1s2to5_a.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1w1s2to5_casa.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1w2s3_u.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1w2s3_univers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7" name="TextBox 16">
            <a:extLst>
              <a:ext uri="{FF2B5EF4-FFF2-40B4-BE49-F238E27FC236}">
                <a16:creationId xmlns:a16="http://schemas.microsoft.com/office/drawing/2014/main" id="{9BFC389B-69D9-404E-84A7-0C7D4D35DE6A}"/>
              </a:ext>
            </a:extLst>
          </p:cNvPr>
          <p:cNvSpPr txBox="1"/>
          <p:nvPr/>
        </p:nvSpPr>
        <p:spPr>
          <a:xfrm>
            <a:off x="1876104" y="2720906"/>
            <a:ext cx="5646295" cy="1446550"/>
          </a:xfrm>
          <a:prstGeom prst="rect">
            <a:avLst/>
          </a:prstGeom>
          <a:noFill/>
        </p:spPr>
        <p:txBody>
          <a:bodyPr wrap="square" rtlCol="0">
            <a:spAutoFit/>
          </a:bodyPr>
          <a:lstStyle/>
          <a:p>
            <a:r>
              <a:rPr lang="es-AR" sz="4400" b="1" dirty="0">
                <a:solidFill>
                  <a:srgbClr val="002060"/>
                </a:solidFill>
                <a:latin typeface="Century Gothic" panose="020B0502020202020204" pitchFamily="34" charset="0"/>
              </a:rPr>
              <a:t>¡B _ _  n _ s </a:t>
            </a:r>
          </a:p>
          <a:p>
            <a:r>
              <a:rPr lang="es-AR" sz="4400" b="1" dirty="0">
                <a:solidFill>
                  <a:srgbClr val="002060"/>
                </a:solidFill>
                <a:latin typeface="Century Gothic" panose="020B0502020202020204" pitchFamily="34" charset="0"/>
              </a:rPr>
              <a:t>                 d _ _  s!</a:t>
            </a:r>
          </a:p>
        </p:txBody>
      </p:sp>
      <p:pic>
        <p:nvPicPr>
          <p:cNvPr id="19" name="Picture 2" descr="Sun, Happy, Sunshine, Golden, Yellow, Rays, Light">
            <a:extLst>
              <a:ext uri="{FF2B5EF4-FFF2-40B4-BE49-F238E27FC236}">
                <a16:creationId xmlns:a16="http://schemas.microsoft.com/office/drawing/2014/main" id="{CA5DAC67-AD3E-4B9C-87C3-C418205DD3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3272" y="1936749"/>
            <a:ext cx="1792194" cy="1525272"/>
          </a:xfrm>
          <a:prstGeom prst="rect">
            <a:avLst/>
          </a:prstGeom>
          <a:noFill/>
          <a:extLst>
            <a:ext uri="{909E8E84-426E-40DD-AFC4-6F175D3DCCD1}">
              <a14:hiddenFill xmlns:a14="http://schemas.microsoft.com/office/drawing/2010/main">
                <a:solidFill>
                  <a:srgbClr val="FFFFFF"/>
                </a:solidFill>
              </a14:hiddenFill>
            </a:ext>
          </a:extLst>
        </p:spPr>
      </p:pic>
      <p:pic>
        <p:nvPicPr>
          <p:cNvPr id="21" name="Google Shape;273;p11">
            <a:hlinkClick r:id="" action="ppaction://noaction">
              <a:snd r:embed="rId7" name="3_buenosdias.wav"/>
            </a:hlinkClick>
            <a:extLst>
              <a:ext uri="{FF2B5EF4-FFF2-40B4-BE49-F238E27FC236}">
                <a16:creationId xmlns:a16="http://schemas.microsoft.com/office/drawing/2014/main" id="{5B608F44-F315-4556-86BB-BCF88A91D921}"/>
              </a:ext>
            </a:extLst>
          </p:cNvPr>
          <p:cNvPicPr preferRelativeResize="0"/>
          <p:nvPr/>
        </p:nvPicPr>
        <p:blipFill rotWithShape="1">
          <a:blip r:embed="rId8">
            <a:alphaModFix/>
          </a:blip>
          <a:srcRect/>
          <a:stretch/>
        </p:blipFill>
        <p:spPr>
          <a:xfrm>
            <a:off x="8686801" y="3429001"/>
            <a:ext cx="2758146" cy="2875224"/>
          </a:xfrm>
          <a:prstGeom prst="rect">
            <a:avLst/>
          </a:prstGeom>
          <a:noFill/>
          <a:ln>
            <a:noFill/>
          </a:ln>
        </p:spPr>
      </p:pic>
      <p:sp>
        <p:nvSpPr>
          <p:cNvPr id="22" name="Speech Bubble: Oval 21">
            <a:extLst>
              <a:ext uri="{FF2B5EF4-FFF2-40B4-BE49-F238E27FC236}">
                <a16:creationId xmlns:a16="http://schemas.microsoft.com/office/drawing/2014/main" id="{B7308224-8141-4A14-8E5F-2B457684EE8C}"/>
              </a:ext>
            </a:extLst>
          </p:cNvPr>
          <p:cNvSpPr/>
          <p:nvPr/>
        </p:nvSpPr>
        <p:spPr>
          <a:xfrm>
            <a:off x="1549534" y="1659156"/>
            <a:ext cx="6378502" cy="2910937"/>
          </a:xfrm>
          <a:prstGeom prst="wedgeEllipseCallout">
            <a:avLst>
              <a:gd name="adj1" fmla="val 59549"/>
              <a:gd name="adj2" fmla="val 59847"/>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DBE79DB-83D1-4530-87F4-3662D9FFE2E3}"/>
              </a:ext>
            </a:extLst>
          </p:cNvPr>
          <p:cNvSpPr txBox="1"/>
          <p:nvPr/>
        </p:nvSpPr>
        <p:spPr>
          <a:xfrm>
            <a:off x="2400683" y="2752362"/>
            <a:ext cx="1106137" cy="707886"/>
          </a:xfrm>
          <a:prstGeom prst="rect">
            <a:avLst/>
          </a:prstGeom>
          <a:solidFill>
            <a:schemeClr val="bg1"/>
          </a:solidFill>
        </p:spPr>
        <p:txBody>
          <a:bodyPr wrap="square" rtlCol="0">
            <a:spAutoFit/>
          </a:bodyPr>
          <a:lstStyle/>
          <a:p>
            <a:r>
              <a:rPr lang="en-GB" sz="4000" b="1" dirty="0">
                <a:solidFill>
                  <a:srgbClr val="92D050"/>
                </a:solidFill>
                <a:latin typeface="Century Gothic" panose="020B0502020202020204" pitchFamily="34" charset="0"/>
              </a:rPr>
              <a:t> u e</a:t>
            </a:r>
          </a:p>
        </p:txBody>
      </p:sp>
      <p:sp>
        <p:nvSpPr>
          <p:cNvPr id="23" name="TextBox 22">
            <a:extLst>
              <a:ext uri="{FF2B5EF4-FFF2-40B4-BE49-F238E27FC236}">
                <a16:creationId xmlns:a16="http://schemas.microsoft.com/office/drawing/2014/main" id="{74D96A32-D0A3-4C74-9D70-6B4BCEB686F0}"/>
              </a:ext>
            </a:extLst>
          </p:cNvPr>
          <p:cNvSpPr txBox="1"/>
          <p:nvPr/>
        </p:nvSpPr>
        <p:spPr>
          <a:xfrm>
            <a:off x="5023910" y="3403049"/>
            <a:ext cx="1106137" cy="707886"/>
          </a:xfrm>
          <a:prstGeom prst="rect">
            <a:avLst/>
          </a:prstGeom>
          <a:solidFill>
            <a:schemeClr val="bg1"/>
          </a:solidFill>
        </p:spPr>
        <p:txBody>
          <a:bodyPr wrap="square" rtlCol="0">
            <a:spAutoFit/>
          </a:bodyPr>
          <a:lstStyle/>
          <a:p>
            <a:r>
              <a:rPr lang="en-GB" sz="4000" b="1" dirty="0">
                <a:solidFill>
                  <a:srgbClr val="92D050"/>
                </a:solidFill>
                <a:latin typeface="Century Gothic" panose="020B0502020202020204" pitchFamily="34" charset="0"/>
              </a:rPr>
              <a:t> í a</a:t>
            </a:r>
          </a:p>
        </p:txBody>
      </p:sp>
      <p:sp>
        <p:nvSpPr>
          <p:cNvPr id="24" name="TextBox 23">
            <a:extLst>
              <a:ext uri="{FF2B5EF4-FFF2-40B4-BE49-F238E27FC236}">
                <a16:creationId xmlns:a16="http://schemas.microsoft.com/office/drawing/2014/main" id="{CE8F519F-B3FD-47A2-972E-3BB36315463C}"/>
              </a:ext>
            </a:extLst>
          </p:cNvPr>
          <p:cNvSpPr txBox="1"/>
          <p:nvPr/>
        </p:nvSpPr>
        <p:spPr>
          <a:xfrm>
            <a:off x="3962023" y="2737521"/>
            <a:ext cx="520856" cy="707886"/>
          </a:xfrm>
          <a:prstGeom prst="rect">
            <a:avLst/>
          </a:prstGeom>
          <a:solidFill>
            <a:schemeClr val="bg1"/>
          </a:solidFill>
        </p:spPr>
        <p:txBody>
          <a:bodyPr wrap="square" rtlCol="0">
            <a:spAutoFit/>
          </a:bodyPr>
          <a:lstStyle/>
          <a:p>
            <a:r>
              <a:rPr lang="en-GB" sz="4000" b="1" dirty="0">
                <a:solidFill>
                  <a:srgbClr val="92D050"/>
                </a:solidFill>
                <a:latin typeface="Century Gothic" panose="020B0502020202020204" pitchFamily="34" charset="0"/>
              </a:rPr>
              <a:t>o</a:t>
            </a:r>
          </a:p>
        </p:txBody>
      </p:sp>
      <p:pic>
        <p:nvPicPr>
          <p:cNvPr id="6" name="Graphic 5" descr="Teacher">
            <a:extLst>
              <a:ext uri="{FF2B5EF4-FFF2-40B4-BE49-F238E27FC236}">
                <a16:creationId xmlns:a16="http://schemas.microsoft.com/office/drawing/2014/main" id="{E2DE6CC7-27E7-5047-A941-8A3BCE01FB5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942" y="37709"/>
            <a:ext cx="914400" cy="914400"/>
          </a:xfrm>
          <a:prstGeom prst="rect">
            <a:avLst/>
          </a:prstGeom>
        </p:spPr>
      </p:pic>
      <p:sp>
        <p:nvSpPr>
          <p:cNvPr id="7" name="Speech Bubble: Rectangle with Corners Rounded 6">
            <a:extLst>
              <a:ext uri="{FF2B5EF4-FFF2-40B4-BE49-F238E27FC236}">
                <a16:creationId xmlns:a16="http://schemas.microsoft.com/office/drawing/2014/main" id="{D1339014-DAA0-9CAB-B1BD-7DDA0BC7EF8B}"/>
              </a:ext>
            </a:extLst>
          </p:cNvPr>
          <p:cNvSpPr/>
          <p:nvPr/>
        </p:nvSpPr>
        <p:spPr>
          <a:xfrm>
            <a:off x="1084267" y="178478"/>
            <a:ext cx="4796988"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1" dirty="0">
              <a:solidFill>
                <a:schemeClr val="bg1"/>
              </a:solidFill>
              <a:latin typeface="Century Gothic" panose="020B0502020202020204" pitchFamily="34" charset="0"/>
            </a:endParaRPr>
          </a:p>
        </p:txBody>
      </p:sp>
      <p:sp>
        <p:nvSpPr>
          <p:cNvPr id="8" name="TextBox 7">
            <a:hlinkClick r:id="" action="ppaction://noaction">
              <a:snd r:embed="rId11" name="2_lasenyoradice.wav"/>
            </a:hlinkClick>
            <a:extLst>
              <a:ext uri="{FF2B5EF4-FFF2-40B4-BE49-F238E27FC236}">
                <a16:creationId xmlns:a16="http://schemas.microsoft.com/office/drawing/2014/main" id="{F461D8F6-EA20-949C-CB8C-DE99F78A2CB0}"/>
              </a:ext>
            </a:extLst>
          </p:cNvPr>
          <p:cNvSpPr txBox="1"/>
          <p:nvPr/>
        </p:nvSpPr>
        <p:spPr>
          <a:xfrm>
            <a:off x="1208416" y="178478"/>
            <a:ext cx="4626588" cy="553998"/>
          </a:xfrm>
          <a:prstGeom prst="rect">
            <a:avLst/>
          </a:prstGeom>
          <a:noFill/>
        </p:spPr>
        <p:txBody>
          <a:bodyPr wrap="none" rtlCol="0">
            <a:spAutoFit/>
          </a:bodyPr>
          <a:lstStyle/>
          <a:p>
            <a:r>
              <a:rPr lang="en-GB" sz="3000" b="1" dirty="0">
                <a:solidFill>
                  <a:schemeClr val="bg1"/>
                </a:solidFill>
                <a:latin typeface="Century Gothic" panose="020B0502020202020204" pitchFamily="34" charset="0"/>
              </a:rPr>
              <a:t>La </a:t>
            </a:r>
            <a:r>
              <a:rPr lang="en-GB" sz="3000" b="1" dirty="0" err="1">
                <a:solidFill>
                  <a:schemeClr val="bg1"/>
                </a:solidFill>
                <a:latin typeface="Century Gothic" panose="020B0502020202020204" pitchFamily="34" charset="0"/>
              </a:rPr>
              <a:t>señora</a:t>
            </a:r>
            <a:r>
              <a:rPr lang="en-GB" sz="3000" b="1" dirty="0">
                <a:solidFill>
                  <a:schemeClr val="bg1"/>
                </a:solidFill>
                <a:latin typeface="Century Gothic" panose="020B0502020202020204" pitchFamily="34" charset="0"/>
              </a:rPr>
              <a:t> Cano dice*…</a:t>
            </a:r>
          </a:p>
        </p:txBody>
      </p:sp>
      <p:sp>
        <p:nvSpPr>
          <p:cNvPr id="9" name="Google Shape;198;p9">
            <a:extLst>
              <a:ext uri="{FF2B5EF4-FFF2-40B4-BE49-F238E27FC236}">
                <a16:creationId xmlns:a16="http://schemas.microsoft.com/office/drawing/2014/main" id="{CCBC39DB-582A-DA6F-A011-BA8A68815A9E}"/>
              </a:ext>
            </a:extLst>
          </p:cNvPr>
          <p:cNvSpPr txBox="1"/>
          <p:nvPr/>
        </p:nvSpPr>
        <p:spPr>
          <a:xfrm>
            <a:off x="9884230" y="6340926"/>
            <a:ext cx="2304300" cy="400069"/>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solidFill>
                  <a:srgbClr val="002060"/>
                </a:solidFill>
                <a:latin typeface="Century Gothic"/>
                <a:ea typeface="Century Gothic"/>
                <a:cs typeface="Century Gothic"/>
                <a:sym typeface="Century Gothic"/>
              </a:rPr>
              <a:t>dice </a:t>
            </a:r>
            <a:r>
              <a:rPr lang="en-GB" sz="2000" dirty="0">
                <a:solidFill>
                  <a:srgbClr val="002060"/>
                </a:solidFill>
                <a:latin typeface="Century Gothic"/>
                <a:ea typeface="Century Gothic"/>
                <a:cs typeface="Century Gothic"/>
                <a:sym typeface="Century Gothic"/>
              </a:rPr>
              <a:t>= she says</a:t>
            </a:r>
            <a:endParaRPr sz="1200" dirty="0"/>
          </a:p>
        </p:txBody>
      </p:sp>
    </p:spTree>
    <p:extLst>
      <p:ext uri="{BB962C8B-B14F-4D97-AF65-F5344CB8AC3E}">
        <p14:creationId xmlns:p14="http://schemas.microsoft.com/office/powerpoint/2010/main" val="6041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uenos.wav"/>
                                        </p:tgtEl>
                                      </p:cMediaNode>
                                    </p:audio>
                                  </p:sub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dia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7" name="TextBox 16">
            <a:extLst>
              <a:ext uri="{FF2B5EF4-FFF2-40B4-BE49-F238E27FC236}">
                <a16:creationId xmlns:a16="http://schemas.microsoft.com/office/drawing/2014/main" id="{9BFC389B-69D9-404E-84A7-0C7D4D35DE6A}"/>
              </a:ext>
            </a:extLst>
          </p:cNvPr>
          <p:cNvSpPr txBox="1"/>
          <p:nvPr/>
        </p:nvSpPr>
        <p:spPr>
          <a:xfrm>
            <a:off x="883883" y="2292889"/>
            <a:ext cx="5646295" cy="1446550"/>
          </a:xfrm>
          <a:prstGeom prst="rect">
            <a:avLst/>
          </a:prstGeom>
          <a:noFill/>
        </p:spPr>
        <p:txBody>
          <a:bodyPr wrap="square" rtlCol="0">
            <a:spAutoFit/>
          </a:bodyPr>
          <a:lstStyle/>
          <a:p>
            <a:r>
              <a:rPr lang="es-AR" sz="4400" b="1" dirty="0">
                <a:solidFill>
                  <a:srgbClr val="002060"/>
                </a:solidFill>
                <a:latin typeface="Century Gothic" panose="020B0502020202020204" pitchFamily="34" charset="0"/>
              </a:rPr>
              <a:t>¡B _ _  n _ s </a:t>
            </a:r>
          </a:p>
          <a:p>
            <a:r>
              <a:rPr lang="es-AR" sz="4400" b="1" dirty="0">
                <a:solidFill>
                  <a:srgbClr val="002060"/>
                </a:solidFill>
                <a:latin typeface="Century Gothic" panose="020B0502020202020204" pitchFamily="34" charset="0"/>
              </a:rPr>
              <a:t>                 t _ r d _ s!</a:t>
            </a:r>
          </a:p>
        </p:txBody>
      </p:sp>
      <p:pic>
        <p:nvPicPr>
          <p:cNvPr id="21" name="Google Shape;273;p11">
            <a:hlinkClick r:id="" action="ppaction://noaction">
              <a:snd r:embed="rId6" name="4_buenastardes.wav"/>
            </a:hlinkClick>
            <a:extLst>
              <a:ext uri="{FF2B5EF4-FFF2-40B4-BE49-F238E27FC236}">
                <a16:creationId xmlns:a16="http://schemas.microsoft.com/office/drawing/2014/main" id="{5B608F44-F315-4556-86BB-BCF88A91D921}"/>
              </a:ext>
            </a:extLst>
          </p:cNvPr>
          <p:cNvPicPr preferRelativeResize="0"/>
          <p:nvPr/>
        </p:nvPicPr>
        <p:blipFill rotWithShape="1">
          <a:blip r:embed="rId7">
            <a:alphaModFix/>
          </a:blip>
          <a:srcRect/>
          <a:stretch/>
        </p:blipFill>
        <p:spPr>
          <a:xfrm>
            <a:off x="8686801" y="3429001"/>
            <a:ext cx="2758146" cy="2875224"/>
          </a:xfrm>
          <a:prstGeom prst="rect">
            <a:avLst/>
          </a:prstGeom>
          <a:noFill/>
          <a:ln>
            <a:noFill/>
          </a:ln>
        </p:spPr>
      </p:pic>
      <p:sp>
        <p:nvSpPr>
          <p:cNvPr id="22" name="Speech Bubble: Oval 21">
            <a:extLst>
              <a:ext uri="{FF2B5EF4-FFF2-40B4-BE49-F238E27FC236}">
                <a16:creationId xmlns:a16="http://schemas.microsoft.com/office/drawing/2014/main" id="{B7308224-8141-4A14-8E5F-2B457684EE8C}"/>
              </a:ext>
            </a:extLst>
          </p:cNvPr>
          <p:cNvSpPr/>
          <p:nvPr/>
        </p:nvSpPr>
        <p:spPr>
          <a:xfrm>
            <a:off x="557313" y="1231139"/>
            <a:ext cx="6378502" cy="2910937"/>
          </a:xfrm>
          <a:prstGeom prst="wedgeEllipseCallout">
            <a:avLst>
              <a:gd name="adj1" fmla="val 59549"/>
              <a:gd name="adj2" fmla="val 59847"/>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DBE79DB-83D1-4530-87F4-3662D9FFE2E3}"/>
              </a:ext>
            </a:extLst>
          </p:cNvPr>
          <p:cNvSpPr txBox="1"/>
          <p:nvPr/>
        </p:nvSpPr>
        <p:spPr>
          <a:xfrm>
            <a:off x="1408462" y="2324345"/>
            <a:ext cx="1106137" cy="707886"/>
          </a:xfrm>
          <a:prstGeom prst="rect">
            <a:avLst/>
          </a:prstGeom>
          <a:solidFill>
            <a:schemeClr val="bg1"/>
          </a:solidFill>
        </p:spPr>
        <p:txBody>
          <a:bodyPr wrap="square" rtlCol="0">
            <a:spAutoFit/>
          </a:bodyPr>
          <a:lstStyle/>
          <a:p>
            <a:r>
              <a:rPr lang="en-GB" sz="4000" b="1" dirty="0">
                <a:solidFill>
                  <a:srgbClr val="92D050"/>
                </a:solidFill>
                <a:latin typeface="Century Gothic" panose="020B0502020202020204" pitchFamily="34" charset="0"/>
              </a:rPr>
              <a:t> u e</a:t>
            </a:r>
          </a:p>
        </p:txBody>
      </p:sp>
      <p:sp>
        <p:nvSpPr>
          <p:cNvPr id="23" name="TextBox 22">
            <a:extLst>
              <a:ext uri="{FF2B5EF4-FFF2-40B4-BE49-F238E27FC236}">
                <a16:creationId xmlns:a16="http://schemas.microsoft.com/office/drawing/2014/main" id="{74D96A32-D0A3-4C74-9D70-6B4BCEB686F0}"/>
              </a:ext>
            </a:extLst>
          </p:cNvPr>
          <p:cNvSpPr txBox="1"/>
          <p:nvPr/>
        </p:nvSpPr>
        <p:spPr>
          <a:xfrm>
            <a:off x="3862345" y="3043402"/>
            <a:ext cx="512618" cy="707886"/>
          </a:xfrm>
          <a:prstGeom prst="rect">
            <a:avLst/>
          </a:prstGeom>
          <a:solidFill>
            <a:schemeClr val="bg1"/>
          </a:solidFill>
        </p:spPr>
        <p:txBody>
          <a:bodyPr wrap="square" rtlCol="0">
            <a:spAutoFit/>
          </a:bodyPr>
          <a:lstStyle/>
          <a:p>
            <a:r>
              <a:rPr lang="en-GB" sz="4000" b="1" dirty="0">
                <a:solidFill>
                  <a:srgbClr val="92D050"/>
                </a:solidFill>
                <a:latin typeface="Century Gothic" panose="020B0502020202020204" pitchFamily="34" charset="0"/>
              </a:rPr>
              <a:t>a</a:t>
            </a:r>
          </a:p>
        </p:txBody>
      </p:sp>
      <p:pic>
        <p:nvPicPr>
          <p:cNvPr id="12" name="Picture 4" descr="Sol, Farm, Plantation, Sunset, Landscape, Eventide">
            <a:extLst>
              <a:ext uri="{FF2B5EF4-FFF2-40B4-BE49-F238E27FC236}">
                <a16:creationId xmlns:a16="http://schemas.microsoft.com/office/drawing/2014/main" id="{5C77FE8D-5A14-47BD-A3B0-F19FDFFC7B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5861" y="1502820"/>
            <a:ext cx="1474386" cy="147438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9F469AD-1070-4CDF-A1F9-CCD1C62E63E0}"/>
              </a:ext>
            </a:extLst>
          </p:cNvPr>
          <p:cNvSpPr txBox="1"/>
          <p:nvPr/>
        </p:nvSpPr>
        <p:spPr>
          <a:xfrm>
            <a:off x="2969802" y="2309504"/>
            <a:ext cx="520856" cy="707886"/>
          </a:xfrm>
          <a:prstGeom prst="rect">
            <a:avLst/>
          </a:prstGeom>
          <a:solidFill>
            <a:schemeClr val="bg1"/>
          </a:solidFill>
        </p:spPr>
        <p:txBody>
          <a:bodyPr wrap="square" rtlCol="0">
            <a:spAutoFit/>
          </a:bodyPr>
          <a:lstStyle/>
          <a:p>
            <a:r>
              <a:rPr lang="en-GB" sz="4000" b="1" dirty="0">
                <a:solidFill>
                  <a:srgbClr val="92D050"/>
                </a:solidFill>
                <a:latin typeface="Century Gothic" panose="020B0502020202020204" pitchFamily="34" charset="0"/>
              </a:rPr>
              <a:t>a</a:t>
            </a:r>
          </a:p>
        </p:txBody>
      </p:sp>
      <p:sp>
        <p:nvSpPr>
          <p:cNvPr id="15" name="TextBox 14">
            <a:extLst>
              <a:ext uri="{FF2B5EF4-FFF2-40B4-BE49-F238E27FC236}">
                <a16:creationId xmlns:a16="http://schemas.microsoft.com/office/drawing/2014/main" id="{960B89F9-203A-436C-A806-ACE9C5C45C3E}"/>
              </a:ext>
            </a:extLst>
          </p:cNvPr>
          <p:cNvSpPr txBox="1"/>
          <p:nvPr/>
        </p:nvSpPr>
        <p:spPr>
          <a:xfrm>
            <a:off x="5142771" y="3016164"/>
            <a:ext cx="512618" cy="707886"/>
          </a:xfrm>
          <a:prstGeom prst="rect">
            <a:avLst/>
          </a:prstGeom>
          <a:solidFill>
            <a:schemeClr val="bg1"/>
          </a:solidFill>
        </p:spPr>
        <p:txBody>
          <a:bodyPr wrap="square" rtlCol="0">
            <a:spAutoFit/>
          </a:bodyPr>
          <a:lstStyle/>
          <a:p>
            <a:r>
              <a:rPr lang="en-GB" sz="4000" b="1" dirty="0">
                <a:solidFill>
                  <a:srgbClr val="92D050"/>
                </a:solidFill>
                <a:latin typeface="Century Gothic" panose="020B0502020202020204" pitchFamily="34" charset="0"/>
              </a:rPr>
              <a:t>e</a:t>
            </a:r>
          </a:p>
        </p:txBody>
      </p:sp>
      <p:pic>
        <p:nvPicPr>
          <p:cNvPr id="10" name="Graphic 9" descr="Teacher">
            <a:extLst>
              <a:ext uri="{FF2B5EF4-FFF2-40B4-BE49-F238E27FC236}">
                <a16:creationId xmlns:a16="http://schemas.microsoft.com/office/drawing/2014/main" id="{53432BEE-506B-B7EA-963E-3165C828FA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942" y="37709"/>
            <a:ext cx="914400" cy="914400"/>
          </a:xfrm>
          <a:prstGeom prst="rect">
            <a:avLst/>
          </a:prstGeom>
        </p:spPr>
      </p:pic>
      <p:sp>
        <p:nvSpPr>
          <p:cNvPr id="11" name="Speech Bubble: Rectangle with Corners Rounded 10">
            <a:extLst>
              <a:ext uri="{FF2B5EF4-FFF2-40B4-BE49-F238E27FC236}">
                <a16:creationId xmlns:a16="http://schemas.microsoft.com/office/drawing/2014/main" id="{14D643AE-BC07-5DA2-44CB-ED5BF1411264}"/>
              </a:ext>
            </a:extLst>
          </p:cNvPr>
          <p:cNvSpPr/>
          <p:nvPr/>
        </p:nvSpPr>
        <p:spPr>
          <a:xfrm>
            <a:off x="1084267" y="178478"/>
            <a:ext cx="4796988"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1" dirty="0">
              <a:solidFill>
                <a:schemeClr val="bg1"/>
              </a:solidFill>
              <a:latin typeface="Century Gothic" panose="020B0502020202020204" pitchFamily="34" charset="0"/>
            </a:endParaRPr>
          </a:p>
        </p:txBody>
      </p:sp>
      <p:sp>
        <p:nvSpPr>
          <p:cNvPr id="14" name="TextBox 13">
            <a:hlinkClick r:id="" action="ppaction://noaction">
              <a:snd r:embed="rId11" name="2_lasenyoradice.wav"/>
            </a:hlinkClick>
            <a:extLst>
              <a:ext uri="{FF2B5EF4-FFF2-40B4-BE49-F238E27FC236}">
                <a16:creationId xmlns:a16="http://schemas.microsoft.com/office/drawing/2014/main" id="{07D13655-D200-ACA3-A525-3D997DF7810F}"/>
              </a:ext>
            </a:extLst>
          </p:cNvPr>
          <p:cNvSpPr txBox="1"/>
          <p:nvPr/>
        </p:nvSpPr>
        <p:spPr>
          <a:xfrm>
            <a:off x="1208416" y="178478"/>
            <a:ext cx="4626588" cy="553998"/>
          </a:xfrm>
          <a:prstGeom prst="rect">
            <a:avLst/>
          </a:prstGeom>
          <a:noFill/>
        </p:spPr>
        <p:txBody>
          <a:bodyPr wrap="none" rtlCol="0">
            <a:spAutoFit/>
          </a:bodyPr>
          <a:lstStyle/>
          <a:p>
            <a:r>
              <a:rPr lang="en-GB" sz="3000" b="1" dirty="0">
                <a:solidFill>
                  <a:schemeClr val="bg1"/>
                </a:solidFill>
                <a:latin typeface="Century Gothic" panose="020B0502020202020204" pitchFamily="34" charset="0"/>
              </a:rPr>
              <a:t>La </a:t>
            </a:r>
            <a:r>
              <a:rPr lang="en-GB" sz="3000" b="1" dirty="0" err="1">
                <a:solidFill>
                  <a:schemeClr val="bg1"/>
                </a:solidFill>
                <a:latin typeface="Century Gothic" panose="020B0502020202020204" pitchFamily="34" charset="0"/>
              </a:rPr>
              <a:t>señora</a:t>
            </a:r>
            <a:r>
              <a:rPr lang="en-GB" sz="3000" b="1" dirty="0">
                <a:solidFill>
                  <a:schemeClr val="bg1"/>
                </a:solidFill>
                <a:latin typeface="Century Gothic" panose="020B0502020202020204" pitchFamily="34" charset="0"/>
              </a:rPr>
              <a:t> Cano dice*…</a:t>
            </a:r>
          </a:p>
        </p:txBody>
      </p:sp>
      <p:sp>
        <p:nvSpPr>
          <p:cNvPr id="18" name="Google Shape;198;p9">
            <a:extLst>
              <a:ext uri="{FF2B5EF4-FFF2-40B4-BE49-F238E27FC236}">
                <a16:creationId xmlns:a16="http://schemas.microsoft.com/office/drawing/2014/main" id="{31036C01-6A50-752F-95FD-A97B3CB0903A}"/>
              </a:ext>
            </a:extLst>
          </p:cNvPr>
          <p:cNvSpPr txBox="1"/>
          <p:nvPr/>
        </p:nvSpPr>
        <p:spPr>
          <a:xfrm>
            <a:off x="9884230" y="6340926"/>
            <a:ext cx="2304300" cy="400069"/>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solidFill>
                  <a:srgbClr val="002060"/>
                </a:solidFill>
                <a:latin typeface="Century Gothic"/>
                <a:ea typeface="Century Gothic"/>
                <a:cs typeface="Century Gothic"/>
                <a:sym typeface="Century Gothic"/>
              </a:rPr>
              <a:t>dice </a:t>
            </a:r>
            <a:r>
              <a:rPr lang="en-GB" sz="2000" dirty="0">
                <a:solidFill>
                  <a:srgbClr val="002060"/>
                </a:solidFill>
                <a:latin typeface="Century Gothic"/>
                <a:ea typeface="Century Gothic"/>
                <a:cs typeface="Century Gothic"/>
                <a:sym typeface="Century Gothic"/>
              </a:rPr>
              <a:t>= she says</a:t>
            </a:r>
            <a:endParaRPr sz="1200" dirty="0"/>
          </a:p>
        </p:txBody>
      </p:sp>
    </p:spTree>
    <p:extLst>
      <p:ext uri="{BB962C8B-B14F-4D97-AF65-F5344CB8AC3E}">
        <p14:creationId xmlns:p14="http://schemas.microsoft.com/office/powerpoint/2010/main" val="32316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uenas.wav"/>
                                        </p:tgtEl>
                                      </p:cMediaNode>
                                    </p:audio>
                                  </p:sub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ardes.wav"/>
                                        </p:tgtEl>
                                      </p:cMediaNode>
                                    </p:audio>
                                  </p:sub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5" name="Google Shape;151;p7">
            <a:extLst>
              <a:ext uri="{FF2B5EF4-FFF2-40B4-BE49-F238E27FC236}">
                <a16:creationId xmlns:a16="http://schemas.microsoft.com/office/drawing/2014/main" id="{7452A8A8-7C45-4316-B58A-91C3020CE9AE}"/>
              </a:ext>
            </a:extLst>
          </p:cNvPr>
          <p:cNvSpPr txBox="1"/>
          <p:nvPr/>
        </p:nvSpPr>
        <p:spPr>
          <a:xfrm>
            <a:off x="6875956" y="6503318"/>
            <a:ext cx="32470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rgbClr val="FFFFFF"/>
                </a:solidFill>
                <a:latin typeface="Century Gothic"/>
                <a:ea typeface="Century Gothic"/>
                <a:cs typeface="Century Gothic"/>
                <a:sym typeface="Century Gothic"/>
              </a:rPr>
              <a:t>Rachel Hawkes / Emma Marsden</a:t>
            </a:r>
            <a:endParaRPr/>
          </a:p>
        </p:txBody>
      </p:sp>
      <p:pic>
        <p:nvPicPr>
          <p:cNvPr id="16" name="Google Shape;152;p7">
            <a:extLst>
              <a:ext uri="{FF2B5EF4-FFF2-40B4-BE49-F238E27FC236}">
                <a16:creationId xmlns:a16="http://schemas.microsoft.com/office/drawing/2014/main" id="{3A283109-E1A1-4582-903C-C22D3D716518}"/>
              </a:ext>
            </a:extLst>
          </p:cNvPr>
          <p:cNvPicPr preferRelativeResize="0"/>
          <p:nvPr/>
        </p:nvPicPr>
        <p:blipFill rotWithShape="1">
          <a:blip r:embed="rId6">
            <a:alphaModFix/>
          </a:blip>
          <a:srcRect/>
          <a:stretch/>
        </p:blipFill>
        <p:spPr>
          <a:xfrm rot="1745032">
            <a:off x="4623160" y="2579349"/>
            <a:ext cx="2332069" cy="2112950"/>
          </a:xfrm>
          <a:prstGeom prst="rect">
            <a:avLst/>
          </a:prstGeom>
          <a:noFill/>
          <a:ln>
            <a:noFill/>
          </a:ln>
        </p:spPr>
      </p:pic>
      <p:sp>
        <p:nvSpPr>
          <p:cNvPr id="17" name="Google Shape;153;p7">
            <a:extLst>
              <a:ext uri="{FF2B5EF4-FFF2-40B4-BE49-F238E27FC236}">
                <a16:creationId xmlns:a16="http://schemas.microsoft.com/office/drawing/2014/main" id="{7F379C9A-61E6-4BE1-90A3-1FF9ABA61611}"/>
              </a:ext>
            </a:extLst>
          </p:cNvPr>
          <p:cNvSpPr txBox="1"/>
          <p:nvPr/>
        </p:nvSpPr>
        <p:spPr>
          <a:xfrm rot="-250438">
            <a:off x="4783250" y="3193065"/>
            <a:ext cx="206520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i="0" u="none" strike="noStrike" cap="none" dirty="0">
                <a:solidFill>
                  <a:srgbClr val="1E4E79"/>
                </a:solidFill>
                <a:latin typeface="Century Gothic"/>
                <a:ea typeface="Century Gothic"/>
                <a:cs typeface="Century Gothic"/>
                <a:sym typeface="Century Gothic"/>
              </a:rPr>
              <a:t>how?</a:t>
            </a:r>
            <a:endParaRPr dirty="0"/>
          </a:p>
        </p:txBody>
      </p:sp>
      <p:sp>
        <p:nvSpPr>
          <p:cNvPr id="18" name="Google Shape;154;p7">
            <a:extLst>
              <a:ext uri="{FF2B5EF4-FFF2-40B4-BE49-F238E27FC236}">
                <a16:creationId xmlns:a16="http://schemas.microsoft.com/office/drawing/2014/main" id="{897C2E0E-8C15-4633-812E-68EF5D9B4681}"/>
              </a:ext>
            </a:extLst>
          </p:cNvPr>
          <p:cNvSpPr txBox="1"/>
          <p:nvPr/>
        </p:nvSpPr>
        <p:spPr>
          <a:xfrm>
            <a:off x="2309309" y="0"/>
            <a:ext cx="8003091"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3800" b="1" i="0" u="none" strike="noStrike" cap="none" dirty="0">
                <a:solidFill>
                  <a:srgbClr val="1E4E79"/>
                </a:solidFill>
                <a:latin typeface="Century Gothic"/>
                <a:ea typeface="Century Gothic"/>
                <a:cs typeface="Century Gothic"/>
                <a:sym typeface="Century Gothic"/>
              </a:rPr>
              <a:t>¿</a:t>
            </a:r>
            <a:r>
              <a:rPr lang="en-GB" sz="13800" b="1" i="0" u="none" strike="noStrike" cap="none" dirty="0" err="1">
                <a:solidFill>
                  <a:srgbClr val="1E4E79"/>
                </a:solidFill>
                <a:latin typeface="Century Gothic"/>
                <a:ea typeface="Century Gothic"/>
                <a:cs typeface="Century Gothic"/>
                <a:sym typeface="Century Gothic"/>
              </a:rPr>
              <a:t>cómo</a:t>
            </a:r>
            <a:r>
              <a:rPr lang="en-GB" sz="13800" b="1" i="0" u="none" strike="noStrike" cap="none" dirty="0">
                <a:solidFill>
                  <a:srgbClr val="1E4E79"/>
                </a:solidFill>
                <a:latin typeface="Century Gothic"/>
                <a:ea typeface="Century Gothic"/>
                <a:cs typeface="Century Gothic"/>
                <a:sym typeface="Century Gothic"/>
              </a:rPr>
              <a:t>?</a:t>
            </a:r>
            <a:endParaRPr dirty="0"/>
          </a:p>
        </p:txBody>
      </p:sp>
      <p:pic>
        <p:nvPicPr>
          <p:cNvPr id="19" name="Google Shape;155;p7">
            <a:extLst>
              <a:ext uri="{FF2B5EF4-FFF2-40B4-BE49-F238E27FC236}">
                <a16:creationId xmlns:a16="http://schemas.microsoft.com/office/drawing/2014/main" id="{013C6951-38CD-4EC7-A65F-41DB2D1BEB5F}"/>
              </a:ext>
            </a:extLst>
          </p:cNvPr>
          <p:cNvPicPr preferRelativeResize="0"/>
          <p:nvPr/>
        </p:nvPicPr>
        <p:blipFill rotWithShape="1">
          <a:blip r:embed="rId7">
            <a:alphaModFix/>
          </a:blip>
          <a:srcRect/>
          <a:stretch/>
        </p:blipFill>
        <p:spPr>
          <a:xfrm>
            <a:off x="142181" y="77682"/>
            <a:ext cx="2167128" cy="2068082"/>
          </a:xfrm>
          <a:prstGeom prst="rect">
            <a:avLst/>
          </a:prstGeom>
          <a:noFill/>
          <a:ln>
            <a:noFill/>
          </a:ln>
        </p:spPr>
      </p:pic>
      <p:sp>
        <p:nvSpPr>
          <p:cNvPr id="20" name="Google Shape;158;p7">
            <a:extLst>
              <a:ext uri="{FF2B5EF4-FFF2-40B4-BE49-F238E27FC236}">
                <a16:creationId xmlns:a16="http://schemas.microsoft.com/office/drawing/2014/main" id="{2BB25FF8-DE2A-4FE4-B868-AB5F437B236E}"/>
              </a:ext>
            </a:extLst>
          </p:cNvPr>
          <p:cNvSpPr txBox="1"/>
          <p:nvPr/>
        </p:nvSpPr>
        <p:spPr>
          <a:xfrm>
            <a:off x="142181" y="4809369"/>
            <a:ext cx="12192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0" i="0" u="none" strike="noStrike" cap="none" dirty="0">
                <a:solidFill>
                  <a:srgbClr val="1F3864"/>
                </a:solidFill>
                <a:latin typeface="Century Gothic"/>
                <a:ea typeface="Century Gothic"/>
                <a:cs typeface="Century Gothic"/>
                <a:sym typeface="Century Gothic"/>
              </a:rPr>
              <a:t>¿</a:t>
            </a:r>
            <a:r>
              <a:rPr lang="en-GB" sz="5400" b="1" i="0" u="none" strike="noStrike" cap="none" dirty="0" err="1">
                <a:solidFill>
                  <a:srgbClr val="FF0066"/>
                </a:solidFill>
                <a:latin typeface="Century Gothic"/>
                <a:ea typeface="Century Gothic"/>
                <a:cs typeface="Century Gothic"/>
                <a:sym typeface="Century Gothic"/>
              </a:rPr>
              <a:t>Cómo</a:t>
            </a:r>
            <a:r>
              <a:rPr lang="en-GB" sz="5400" b="1" i="0" u="none" strike="noStrike" cap="none" dirty="0">
                <a:solidFill>
                  <a:srgbClr val="EA5F00"/>
                </a:solidFill>
                <a:latin typeface="Century Gothic"/>
                <a:ea typeface="Century Gothic"/>
                <a:cs typeface="Century Gothic"/>
                <a:sym typeface="Century Gothic"/>
              </a:rPr>
              <a:t> </a:t>
            </a:r>
            <a:r>
              <a:rPr lang="en-GB" sz="5400" b="0" i="0" u="none" strike="noStrike" cap="none" dirty="0" err="1">
                <a:solidFill>
                  <a:srgbClr val="1F3864"/>
                </a:solidFill>
                <a:latin typeface="Century Gothic"/>
                <a:ea typeface="Century Gothic"/>
                <a:cs typeface="Century Gothic"/>
                <a:sym typeface="Century Gothic"/>
              </a:rPr>
              <a:t>estás</a:t>
            </a:r>
            <a:r>
              <a:rPr lang="en-GB" sz="5400" b="0" i="0" u="none" strike="noStrike" cap="none" dirty="0">
                <a:solidFill>
                  <a:srgbClr val="1F3864"/>
                </a:solidFill>
                <a:latin typeface="Century Gothic"/>
                <a:ea typeface="Century Gothic"/>
                <a:cs typeface="Century Gothic"/>
                <a:sym typeface="Century Gothic"/>
              </a:rPr>
              <a:t> hoy?</a:t>
            </a:r>
            <a:endParaRPr sz="5400" b="0" i="0" u="none" strike="noStrike" cap="none" dirty="0">
              <a:solidFill>
                <a:srgbClr val="1F3864"/>
              </a:solidFill>
              <a:latin typeface="Century Gothic"/>
              <a:ea typeface="Century Gothic"/>
              <a:cs typeface="Century Gothic"/>
              <a:sym typeface="Century Gothic"/>
            </a:endParaRPr>
          </a:p>
        </p:txBody>
      </p:sp>
      <p:sp>
        <p:nvSpPr>
          <p:cNvPr id="21" name="Google Shape;159;p7">
            <a:extLst>
              <a:ext uri="{FF2B5EF4-FFF2-40B4-BE49-F238E27FC236}">
                <a16:creationId xmlns:a16="http://schemas.microsoft.com/office/drawing/2014/main" id="{09EAFFF1-F42E-40E0-8B6F-AAEE28361486}"/>
              </a:ext>
            </a:extLst>
          </p:cNvPr>
          <p:cNvSpPr txBox="1"/>
          <p:nvPr/>
        </p:nvSpPr>
        <p:spPr>
          <a:xfrm>
            <a:off x="142181" y="5804503"/>
            <a:ext cx="12192000"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0" i="0" u="none" strike="noStrike" cap="none">
                <a:solidFill>
                  <a:srgbClr val="1E4E79"/>
                </a:solidFill>
                <a:latin typeface="Century Gothic"/>
                <a:ea typeface="Century Gothic"/>
                <a:cs typeface="Century Gothic"/>
                <a:sym typeface="Century Gothic"/>
              </a:rPr>
              <a:t>[</a:t>
            </a:r>
            <a:r>
              <a:rPr lang="en-GB" sz="3200" b="1" i="0" u="none" strike="noStrike" cap="none">
                <a:solidFill>
                  <a:srgbClr val="FF0066"/>
                </a:solidFill>
                <a:latin typeface="Century Gothic"/>
                <a:ea typeface="Century Gothic"/>
                <a:cs typeface="Century Gothic"/>
                <a:sym typeface="Century Gothic"/>
              </a:rPr>
              <a:t>How</a:t>
            </a:r>
            <a:r>
              <a:rPr lang="en-GB" sz="3200" b="1" i="0" u="none" strike="noStrike" cap="none">
                <a:solidFill>
                  <a:srgbClr val="EA5F00"/>
                </a:solidFill>
                <a:latin typeface="Century Gothic"/>
                <a:ea typeface="Century Gothic"/>
                <a:cs typeface="Century Gothic"/>
                <a:sym typeface="Century Gothic"/>
              </a:rPr>
              <a:t> </a:t>
            </a:r>
            <a:r>
              <a:rPr lang="en-GB" sz="3200" b="0" i="0" u="none" strike="noStrike" cap="none">
                <a:solidFill>
                  <a:srgbClr val="1E4E79"/>
                </a:solidFill>
                <a:latin typeface="Century Gothic"/>
                <a:ea typeface="Century Gothic"/>
                <a:cs typeface="Century Gothic"/>
                <a:sym typeface="Century Gothic"/>
              </a:rPr>
              <a:t>are you (feeling) today?]</a:t>
            </a:r>
            <a:endParaRPr/>
          </a:p>
        </p:txBody>
      </p:sp>
    </p:spTree>
    <p:extLst>
      <p:ext uri="{BB962C8B-B14F-4D97-AF65-F5344CB8AC3E}">
        <p14:creationId xmlns:p14="http://schemas.microsoft.com/office/powerpoint/2010/main" val="331389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5_como.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6_comoestashoy.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1771</TotalTime>
  <Words>3323</Words>
  <Application>Microsoft Office PowerPoint</Application>
  <PresentationFormat>Widescreen</PresentationFormat>
  <Paragraphs>476</Paragraphs>
  <Slides>20</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Modern Love</vt:lpstr>
      <vt:lpstr>Calibri</vt:lpstr>
      <vt:lpstr>Arial</vt:lpstr>
      <vt:lpstr>Segoe Print</vt:lpstr>
      <vt:lpstr>Dreaming Outloud Pro</vt:lpstr>
      <vt:lpstr>Century Gothic</vt:lpstr>
      <vt:lpstr>Dreaming Outloud Script Pro</vt:lpstr>
      <vt:lpstr>Office Theme</vt:lpstr>
      <vt:lpstr>español, con Sofía</vt:lpstr>
      <vt:lpstr>Describing me and others</vt:lpstr>
      <vt:lpstr>[a]</vt:lpstr>
      <vt:lpstr>[o]</vt:lpstr>
      <vt:lpstr>[u]</vt:lpstr>
      <vt:lpstr>pronunciar</vt:lpstr>
      <vt:lpstr>pronunciar</vt:lpstr>
      <vt:lpstr>pronunciar</vt:lpstr>
      <vt:lpstr>pronunciar</vt:lpstr>
      <vt:lpstr>estar</vt:lpstr>
      <vt:lpstr>leer</vt:lpstr>
      <vt:lpstr>leer</vt:lpstr>
      <vt:lpstr>hablar</vt:lpstr>
      <vt:lpstr>ser</vt:lpstr>
      <vt:lpstr>pronunciar</vt:lpstr>
      <vt:lpstr>pronunciar</vt:lpstr>
      <vt:lpstr>escuchar</vt:lpstr>
      <vt:lpstr>vocabulario</vt:lpstr>
      <vt:lpstr>¡adiós!</vt:lpstr>
      <vt:lpstr>Handout: vocabulario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Vazquez-Valero</dc:creator>
  <cp:lastModifiedBy>Rachel Hawkes</cp:lastModifiedBy>
  <cp:revision>39</cp:revision>
  <dcterms:created xsi:type="dcterms:W3CDTF">2021-03-10T08:55:00Z</dcterms:created>
  <dcterms:modified xsi:type="dcterms:W3CDTF">2023-09-04T05:31:11Z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