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349" r:id="rId2"/>
    <p:sldId id="276" r:id="rId3"/>
    <p:sldId id="317" r:id="rId4"/>
    <p:sldId id="318" r:id="rId5"/>
    <p:sldId id="319" r:id="rId6"/>
    <p:sldId id="321" r:id="rId7"/>
    <p:sldId id="389" r:id="rId8"/>
    <p:sldId id="391" r:id="rId9"/>
    <p:sldId id="322" r:id="rId10"/>
    <p:sldId id="285" r:id="rId11"/>
    <p:sldId id="327" r:id="rId12"/>
    <p:sldId id="328" r:id="rId13"/>
    <p:sldId id="340" r:id="rId14"/>
    <p:sldId id="341" r:id="rId15"/>
    <p:sldId id="342" r:id="rId16"/>
    <p:sldId id="343" r:id="rId17"/>
    <p:sldId id="395" r:id="rId18"/>
    <p:sldId id="394" r:id="rId19"/>
    <p:sldId id="345" r:id="rId20"/>
    <p:sldId id="392"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Dreaming Outloud Pro" panose="020B0604020202020204" charset="0"/>
      <p:regular r:id="rId31"/>
      <p:italic r:id="rId32"/>
    </p:embeddedFont>
    <p:embeddedFont>
      <p:font typeface="Dreaming Outloud Script Pro" panose="020B0604020202020204" charset="0"/>
      <p:regular r:id="rId33"/>
      <p:italic r:id="rId34"/>
    </p:embeddedFont>
    <p:embeddedFont>
      <p:font typeface="Modern Love" panose="04090805081005020601" pitchFamily="82" charset="0"/>
      <p:regular r:id="rId35"/>
    </p:embeddedFont>
    <p:embeddedFont>
      <p:font typeface="Segoe Print" panose="02000600000000000000" pitchFamily="2"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8FBzAu043QXGCVnxldEAmltU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E5EE"/>
    <a:srgbClr val="FFFFFF"/>
    <a:srgbClr val="86CFE2"/>
    <a:srgbClr val="FF9900"/>
    <a:srgbClr val="91EAD2"/>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940E42-D8F9-46A4-BF24-CFF27A1AD518}" v="771" dt="2023-07-07T11:20:06.284"/>
  </p1510:revLst>
</p1510:revInfo>
</file>

<file path=ppt/tableStyles.xml><?xml version="1.0" encoding="utf-8"?>
<a:tblStyleLst xmlns:a="http://schemas.openxmlformats.org/drawingml/2006/main" def="{F1582CC8-9FC4-4B5F-846A-C9ADAFB24495}">
  <a:tblStyle styleId="{F1582CC8-9FC4-4B5F-846A-C9ADAFB24495}"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426" autoAdjust="0"/>
    <p:restoredTop sz="49907" autoAdjust="0"/>
  </p:normalViewPr>
  <p:slideViewPr>
    <p:cSldViewPr snapToGrid="0">
      <p:cViewPr varScale="1">
        <p:scale>
          <a:sx n="39" d="100"/>
          <a:sy n="39" d="100"/>
        </p:scale>
        <p:origin x="1738" y="53"/>
      </p:cViewPr>
      <p:guideLst>
        <p:guide orient="horz" pos="2160"/>
        <p:guide pos="3840"/>
      </p:guideLst>
    </p:cSldViewPr>
  </p:slideViewPr>
  <p:outlineViewPr>
    <p:cViewPr>
      <p:scale>
        <a:sx n="66" d="100"/>
        <a:sy n="66" d="100"/>
      </p:scale>
      <p:origin x="0" y="0"/>
    </p:cViewPr>
  </p:outlineViewPr>
  <p:notesTextViewPr>
    <p:cViewPr>
      <p:scale>
        <a:sx n="1" d="1"/>
        <a:sy n="1" d="1"/>
      </p:scale>
      <p:origin x="0" y="0"/>
    </p:cViewPr>
  </p:notesTextViewPr>
  <p:sorterViewPr>
    <p:cViewPr varScale="1">
      <p:scale>
        <a:sx n="100" d="100"/>
        <a:sy n="100" d="100"/>
      </p:scale>
      <p:origin x="0" y="-323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customschemas.google.com/relationships/presentationmetadata" Target="metadata"/><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Pronoun pictures from NCELP (ncelp.org).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Clr>
                <a:schemeClr val="dk1"/>
              </a:buClr>
              <a:buSzPts val="1400"/>
              <a:buFont typeface="Arial"/>
              <a:buNone/>
            </a:pPr>
            <a:endParaRPr lang="en-GB" b="0" dirty="0"/>
          </a:p>
          <a:p>
            <a:pPr marL="0" lvl="0" indent="0" algn="l" rtl="0">
              <a:spcBef>
                <a:spcPts val="0"/>
              </a:spcBef>
              <a:spcAft>
                <a:spcPts val="0"/>
              </a:spcAft>
              <a:buClr>
                <a:schemeClr val="dk1"/>
              </a:buClr>
              <a:buSzPts val="1400"/>
              <a:buFont typeface="Arial"/>
              <a:buNone/>
            </a:pPr>
            <a:r>
              <a:rPr lang="en-GB" b="1" dirty="0"/>
              <a:t>Phonics:</a:t>
            </a: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200" dirty="0">
                <a:solidFill>
                  <a:srgbClr val="1F3864"/>
                </a:solidFill>
                <a:latin typeface="Arial"/>
                <a:ea typeface="Arial"/>
                <a:cs typeface="Arial"/>
                <a:sym typeface="Arial"/>
              </a:rPr>
              <a:t>Revisit SSC: [a] [o] [u] source: </a:t>
            </a:r>
            <a:r>
              <a:rPr lang="en-GB" sz="1200" b="1" dirty="0">
                <a:solidFill>
                  <a:srgbClr val="1F3864"/>
                </a:solidFill>
                <a:latin typeface="Arial"/>
                <a:ea typeface="Arial"/>
                <a:cs typeface="Arial"/>
                <a:sym typeface="Arial"/>
              </a:rPr>
              <a:t>casa </a:t>
            </a:r>
            <a:r>
              <a:rPr lang="en-GB" sz="1200" dirty="0">
                <a:solidFill>
                  <a:srgbClr val="1F3864"/>
                </a:solidFill>
                <a:latin typeface="Arial"/>
                <a:ea typeface="Arial"/>
                <a:cs typeface="Arial"/>
                <a:sym typeface="Arial"/>
              </a:rPr>
              <a:t>[106] </a:t>
            </a:r>
            <a:r>
              <a:rPr lang="en-GB" sz="1200" b="1" dirty="0">
                <a:solidFill>
                  <a:srgbClr val="1F3864"/>
                </a:solidFill>
                <a:latin typeface="Arial"/>
                <a:ea typeface="Arial"/>
                <a:cs typeface="Arial"/>
                <a:sym typeface="Arial"/>
              </a:rPr>
              <a:t>dos </a:t>
            </a:r>
            <a:r>
              <a:rPr lang="en-GB" sz="1200" dirty="0">
                <a:solidFill>
                  <a:srgbClr val="1F3864"/>
                </a:solidFill>
                <a:latin typeface="Arial"/>
                <a:ea typeface="Arial"/>
                <a:cs typeface="Arial"/>
                <a:sym typeface="Arial"/>
              </a:rPr>
              <a:t>[64] </a:t>
            </a:r>
            <a:r>
              <a:rPr lang="en-GB" sz="1200" b="1" dirty="0" err="1">
                <a:solidFill>
                  <a:srgbClr val="1F3864"/>
                </a:solidFill>
                <a:latin typeface="Arial"/>
                <a:ea typeface="Arial"/>
                <a:cs typeface="Arial"/>
                <a:sym typeface="Arial"/>
              </a:rPr>
              <a:t>universo</a:t>
            </a:r>
            <a:r>
              <a:rPr lang="en-GB" sz="1200" b="1" dirty="0">
                <a:solidFill>
                  <a:srgbClr val="1F3864"/>
                </a:solidFill>
                <a:latin typeface="Arial"/>
                <a:ea typeface="Arial"/>
                <a:cs typeface="Arial"/>
                <a:sym typeface="Arial"/>
              </a:rPr>
              <a:t> </a:t>
            </a:r>
            <a:r>
              <a:rPr lang="en-GB" sz="1200" dirty="0">
                <a:solidFill>
                  <a:srgbClr val="1F3864"/>
                </a:solidFill>
                <a:latin typeface="Arial"/>
                <a:ea typeface="Arial"/>
                <a:cs typeface="Arial"/>
                <a:sym typeface="Arial"/>
              </a:rPr>
              <a:t>[1603]</a:t>
            </a:r>
          </a:p>
          <a:p>
            <a:pPr marL="0" lvl="0" indent="0" algn="l" rtl="0">
              <a:spcBef>
                <a:spcPts val="0"/>
              </a:spcBef>
              <a:spcAft>
                <a:spcPts val="0"/>
              </a:spcAft>
              <a:buClr>
                <a:schemeClr val="dk1"/>
              </a:buClr>
              <a:buSzPts val="1400"/>
              <a:buFont typeface="Arial"/>
              <a:buNone/>
            </a:pPr>
            <a:endParaRPr lang="en-GB" b="0" dirty="0"/>
          </a:p>
          <a:p>
            <a:pPr marL="0" lvl="0" indent="0" algn="l" rtl="0">
              <a:spcBef>
                <a:spcPts val="0"/>
              </a:spcBef>
              <a:spcAft>
                <a:spcPts val="0"/>
              </a:spcAft>
              <a:buClr>
                <a:schemeClr val="dk1"/>
              </a:buClr>
              <a:buSzPts val="1400"/>
              <a:buFont typeface="Arial"/>
              <a:buNone/>
            </a:pPr>
            <a:r>
              <a:rPr lang="en-GB" sz="1000" b="1" dirty="0">
                <a:solidFill>
                  <a:srgbClr val="1F3864"/>
                </a:solidFill>
                <a:latin typeface="Arial"/>
                <a:ea typeface="Arial"/>
                <a:cs typeface="Arial"/>
                <a:sym typeface="Arial"/>
              </a:rPr>
              <a:t>Vocabulary</a:t>
            </a:r>
            <a:r>
              <a:rPr lang="en-GB" sz="1000" b="0" dirty="0">
                <a:solidFill>
                  <a:srgbClr val="1F3864"/>
                </a:solidFill>
                <a:latin typeface="Arial"/>
                <a:ea typeface="Arial"/>
                <a:cs typeface="Arial"/>
                <a:sym typeface="Arial"/>
              </a:rPr>
              <a:t> (new words in </a:t>
            </a:r>
            <a:r>
              <a:rPr lang="en-GB" sz="1000" b="1" dirty="0">
                <a:solidFill>
                  <a:srgbClr val="1F3864"/>
                </a:solidFill>
                <a:latin typeface="Arial"/>
                <a:ea typeface="Arial"/>
                <a:cs typeface="Arial"/>
                <a:sym typeface="Arial"/>
              </a:rPr>
              <a:t>bold</a:t>
            </a:r>
            <a:r>
              <a:rPr lang="en-GB" sz="1000" b="0" dirty="0">
                <a:solidFill>
                  <a:srgbClr val="1F3864"/>
                </a:solidFill>
                <a:latin typeface="Arial"/>
                <a:ea typeface="Arial"/>
                <a:cs typeface="Arial"/>
                <a:sym typeface="Arial"/>
              </a:rPr>
              <a:t>):  </a:t>
            </a:r>
            <a:r>
              <a:rPr lang="en-GB" sz="1000" dirty="0">
                <a:solidFill>
                  <a:srgbClr val="1F3864"/>
                </a:solidFill>
                <a:latin typeface="Arial"/>
                <a:ea typeface="Arial"/>
                <a:cs typeface="Arial"/>
                <a:sym typeface="Arial"/>
              </a:rPr>
              <a:t>estar [21] estoy [21] estás [21] ser [7] soy [7] </a:t>
            </a:r>
            <a:r>
              <a:rPr lang="en-GB" sz="1000" dirty="0" err="1">
                <a:solidFill>
                  <a:srgbClr val="1F3864"/>
                </a:solidFill>
                <a:latin typeface="Arial"/>
                <a:ea typeface="Arial"/>
                <a:cs typeface="Arial"/>
                <a:sym typeface="Arial"/>
              </a:rPr>
              <a:t>eres</a:t>
            </a:r>
            <a:r>
              <a:rPr lang="en-GB" sz="1000" dirty="0">
                <a:solidFill>
                  <a:srgbClr val="1F3864"/>
                </a:solidFill>
                <a:latin typeface="Arial"/>
                <a:ea typeface="Arial"/>
                <a:cs typeface="Arial"/>
                <a:sym typeface="Arial"/>
              </a:rPr>
              <a:t> [7]  </a:t>
            </a:r>
            <a:r>
              <a:rPr lang="en-GB" sz="1000" b="1" dirty="0">
                <a:solidFill>
                  <a:srgbClr val="1F3864"/>
                </a:solidFill>
                <a:latin typeface="Arial"/>
                <a:ea typeface="Arial"/>
                <a:cs typeface="Arial"/>
                <a:sym typeface="Arial"/>
              </a:rPr>
              <a:t>quién </a:t>
            </a:r>
            <a:r>
              <a:rPr lang="en-GB" sz="1000" dirty="0">
                <a:solidFill>
                  <a:srgbClr val="1F3864"/>
                </a:solidFill>
                <a:latin typeface="Arial"/>
                <a:ea typeface="Arial"/>
                <a:cs typeface="Arial"/>
                <a:sym typeface="Arial"/>
              </a:rPr>
              <a:t>[289] </a:t>
            </a:r>
            <a:r>
              <a:rPr lang="en-GB" sz="1000" b="1" dirty="0" err="1">
                <a:solidFill>
                  <a:srgbClr val="FF0000"/>
                </a:solidFill>
                <a:latin typeface="Arial"/>
                <a:ea typeface="Arial"/>
                <a:cs typeface="Arial"/>
                <a:sym typeface="Arial"/>
              </a:rPr>
              <a:t>señor</a:t>
            </a:r>
            <a:r>
              <a:rPr lang="en-GB" sz="1000" b="1" dirty="0">
                <a:solidFill>
                  <a:srgbClr val="FF0000"/>
                </a:solidFill>
                <a:latin typeface="Arial"/>
                <a:ea typeface="Arial"/>
                <a:cs typeface="Arial"/>
                <a:sym typeface="Arial"/>
              </a:rPr>
              <a:t> </a:t>
            </a:r>
            <a:r>
              <a:rPr lang="en-GB" sz="1000" b="0" dirty="0">
                <a:solidFill>
                  <a:srgbClr val="FF0000"/>
                </a:solidFill>
                <a:latin typeface="Arial"/>
                <a:ea typeface="Arial"/>
                <a:cs typeface="Arial"/>
                <a:sym typeface="Arial"/>
              </a:rPr>
              <a:t>[201] </a:t>
            </a:r>
            <a:r>
              <a:rPr lang="en-GB" sz="1000" b="1" dirty="0" err="1">
                <a:solidFill>
                  <a:srgbClr val="FF0000"/>
                </a:solidFill>
                <a:latin typeface="Arial"/>
                <a:ea typeface="Arial"/>
                <a:cs typeface="Arial"/>
                <a:sym typeface="Arial"/>
              </a:rPr>
              <a:t>señora</a:t>
            </a:r>
            <a:r>
              <a:rPr lang="en-GB" sz="1000" b="1" dirty="0">
                <a:solidFill>
                  <a:srgbClr val="FF0000"/>
                </a:solidFill>
                <a:latin typeface="Arial"/>
                <a:ea typeface="Arial"/>
                <a:cs typeface="Arial"/>
                <a:sym typeface="Arial"/>
              </a:rPr>
              <a:t> </a:t>
            </a:r>
            <a:r>
              <a:rPr lang="en-GB" sz="1000" b="0" dirty="0">
                <a:solidFill>
                  <a:srgbClr val="FF0000"/>
                </a:solidFill>
                <a:latin typeface="Arial"/>
                <a:ea typeface="Arial"/>
                <a:cs typeface="Arial"/>
                <a:sym typeface="Arial"/>
              </a:rPr>
              <a:t>[509] </a:t>
            </a:r>
            <a:r>
              <a:rPr lang="en-GB" sz="1000" dirty="0" err="1">
                <a:solidFill>
                  <a:srgbClr val="002060"/>
                </a:solidFill>
                <a:latin typeface="Arial"/>
                <a:ea typeface="Arial"/>
                <a:cs typeface="Arial"/>
                <a:sym typeface="Arial"/>
              </a:rPr>
              <a:t>activo</a:t>
            </a:r>
            <a:r>
              <a:rPr lang="en-GB" sz="1000" dirty="0">
                <a:solidFill>
                  <a:srgbClr val="002060"/>
                </a:solidFill>
                <a:latin typeface="Arial"/>
                <a:ea typeface="Arial"/>
                <a:cs typeface="Arial"/>
                <a:sym typeface="Arial"/>
              </a:rPr>
              <a:t> [1279] </a:t>
            </a:r>
            <a:r>
              <a:rPr lang="en-GB" sz="1000" dirty="0" err="1">
                <a:solidFill>
                  <a:srgbClr val="002060"/>
                </a:solidFill>
                <a:latin typeface="Arial"/>
                <a:ea typeface="Arial"/>
                <a:cs typeface="Arial"/>
                <a:sym typeface="Arial"/>
              </a:rPr>
              <a:t>cansado</a:t>
            </a:r>
            <a:r>
              <a:rPr lang="en-GB" sz="1000" dirty="0">
                <a:solidFill>
                  <a:srgbClr val="002060"/>
                </a:solidFill>
                <a:latin typeface="Arial"/>
                <a:ea typeface="Arial"/>
                <a:cs typeface="Arial"/>
                <a:sym typeface="Arial"/>
              </a:rPr>
              <a:t> [1818] </a:t>
            </a:r>
            <a:r>
              <a:rPr lang="en-GB" sz="1000" b="1" dirty="0" err="1">
                <a:solidFill>
                  <a:srgbClr val="002060"/>
                </a:solidFill>
                <a:latin typeface="Arial"/>
                <a:ea typeface="Arial"/>
                <a:cs typeface="Arial"/>
                <a:sym typeface="Arial"/>
              </a:rPr>
              <a:t>creativo</a:t>
            </a:r>
            <a:r>
              <a:rPr lang="en-GB" sz="1000" dirty="0">
                <a:solidFill>
                  <a:srgbClr val="002060"/>
                </a:solidFill>
                <a:latin typeface="Arial"/>
                <a:ea typeface="Arial"/>
                <a:cs typeface="Arial"/>
                <a:sym typeface="Arial"/>
              </a:rPr>
              <a:t> [2945] </a:t>
            </a:r>
            <a:r>
              <a:rPr lang="en-GB" sz="1000" b="1" dirty="0" err="1">
                <a:solidFill>
                  <a:srgbClr val="002060"/>
                </a:solidFill>
                <a:latin typeface="Arial"/>
                <a:ea typeface="Arial"/>
                <a:cs typeface="Arial"/>
                <a:sym typeface="Arial"/>
              </a:rPr>
              <a:t>negativo</a:t>
            </a:r>
            <a:r>
              <a:rPr lang="en-GB" sz="1000" dirty="0">
                <a:solidFill>
                  <a:srgbClr val="002060"/>
                </a:solidFill>
                <a:latin typeface="Arial"/>
                <a:ea typeface="Arial"/>
                <a:cs typeface="Arial"/>
                <a:sym typeface="Arial"/>
              </a:rPr>
              <a:t> [1804] </a:t>
            </a:r>
            <a:r>
              <a:rPr lang="en-GB" sz="1000" dirty="0" err="1">
                <a:solidFill>
                  <a:srgbClr val="002060"/>
                </a:solidFill>
                <a:latin typeface="Arial"/>
                <a:ea typeface="Arial"/>
                <a:cs typeface="Arial"/>
                <a:sym typeface="Arial"/>
              </a:rPr>
              <a:t>nervioso</a:t>
            </a:r>
            <a:r>
              <a:rPr lang="en-GB" sz="1000" dirty="0">
                <a:solidFill>
                  <a:srgbClr val="002060"/>
                </a:solidFill>
                <a:latin typeface="Arial"/>
                <a:ea typeface="Arial"/>
                <a:cs typeface="Arial"/>
                <a:sym typeface="Arial"/>
              </a:rPr>
              <a:t> [1521] perdido [1899] </a:t>
            </a:r>
            <a:r>
              <a:rPr lang="en-GB" sz="1000" dirty="0" err="1">
                <a:solidFill>
                  <a:srgbClr val="002060"/>
                </a:solidFill>
                <a:latin typeface="Arial"/>
                <a:ea typeface="Arial"/>
                <a:cs typeface="Arial"/>
                <a:sym typeface="Arial"/>
              </a:rPr>
              <a:t>positivo</a:t>
            </a:r>
            <a:r>
              <a:rPr lang="en-GB" sz="1000" dirty="0">
                <a:solidFill>
                  <a:srgbClr val="002060"/>
                </a:solidFill>
                <a:latin typeface="Arial"/>
                <a:ea typeface="Arial"/>
                <a:cs typeface="Arial"/>
                <a:sym typeface="Arial"/>
              </a:rPr>
              <a:t> [1188] </a:t>
            </a:r>
            <a:r>
              <a:rPr lang="en-GB" sz="1000" dirty="0" err="1">
                <a:solidFill>
                  <a:srgbClr val="002060"/>
                </a:solidFill>
                <a:latin typeface="Arial"/>
                <a:ea typeface="Arial"/>
                <a:cs typeface="Arial"/>
                <a:sym typeface="Arial"/>
              </a:rPr>
              <a:t>preparado</a:t>
            </a:r>
            <a:r>
              <a:rPr lang="en-GB" sz="1000" dirty="0">
                <a:solidFill>
                  <a:srgbClr val="002060"/>
                </a:solidFill>
                <a:latin typeface="Arial"/>
                <a:ea typeface="Arial"/>
                <a:cs typeface="Arial"/>
                <a:sym typeface="Arial"/>
              </a:rPr>
              <a:t> [2092] </a:t>
            </a:r>
            <a:r>
              <a:rPr lang="en-GB" sz="1000" dirty="0" err="1">
                <a:solidFill>
                  <a:srgbClr val="002060"/>
                </a:solidFill>
                <a:latin typeface="Arial"/>
                <a:ea typeface="Arial"/>
                <a:cs typeface="Arial"/>
                <a:sym typeface="Arial"/>
              </a:rPr>
              <a:t>raro</a:t>
            </a:r>
            <a:r>
              <a:rPr lang="en-GB" sz="1000" dirty="0">
                <a:solidFill>
                  <a:srgbClr val="002060"/>
                </a:solidFill>
                <a:latin typeface="Arial"/>
                <a:ea typeface="Arial"/>
                <a:cs typeface="Arial"/>
                <a:sym typeface="Arial"/>
              </a:rPr>
              <a:t> [1005] serio [856] </a:t>
            </a:r>
            <a:r>
              <a:rPr lang="en-GB" sz="1000" b="1" dirty="0">
                <a:solidFill>
                  <a:srgbClr val="002060"/>
                </a:solidFill>
                <a:latin typeface="Arial"/>
                <a:ea typeface="Arial"/>
                <a:cs typeface="Arial"/>
                <a:sym typeface="Arial"/>
              </a:rPr>
              <a:t>tonto</a:t>
            </a:r>
            <a:r>
              <a:rPr lang="en-GB" sz="1000" dirty="0">
                <a:solidFill>
                  <a:srgbClr val="002060"/>
                </a:solidFill>
                <a:latin typeface="Arial"/>
                <a:ea typeface="Arial"/>
                <a:cs typeface="Arial"/>
                <a:sym typeface="Arial"/>
              </a:rPr>
              <a:t> [2379] tranquilo [1093] muy [43] ¡Buenos días! [103/65] ¡</a:t>
            </a:r>
            <a:r>
              <a:rPr lang="en-GB" sz="1000" dirty="0" err="1">
                <a:solidFill>
                  <a:srgbClr val="002060"/>
                </a:solidFill>
                <a:latin typeface="Arial"/>
                <a:ea typeface="Arial"/>
                <a:cs typeface="Arial"/>
                <a:sym typeface="Arial"/>
              </a:rPr>
              <a:t>Buenas</a:t>
            </a:r>
            <a:r>
              <a:rPr lang="en-GB" sz="1000" dirty="0">
                <a:solidFill>
                  <a:srgbClr val="002060"/>
                </a:solidFill>
                <a:latin typeface="Arial"/>
                <a:ea typeface="Arial"/>
                <a:cs typeface="Arial"/>
                <a:sym typeface="Arial"/>
              </a:rPr>
              <a:t> </a:t>
            </a:r>
            <a:r>
              <a:rPr lang="en-GB" sz="1000" dirty="0" err="1">
                <a:solidFill>
                  <a:srgbClr val="002060"/>
                </a:solidFill>
                <a:latin typeface="Arial"/>
                <a:ea typeface="Arial"/>
                <a:cs typeface="Arial"/>
                <a:sym typeface="Arial"/>
              </a:rPr>
              <a:t>tardes</a:t>
            </a:r>
            <a:r>
              <a:rPr lang="en-GB" sz="1000" dirty="0">
                <a:solidFill>
                  <a:srgbClr val="002060"/>
                </a:solidFill>
                <a:latin typeface="Arial"/>
                <a:ea typeface="Arial"/>
                <a:cs typeface="Arial"/>
                <a:sym typeface="Arial"/>
              </a:rPr>
              <a:t>! [103/392] </a:t>
            </a:r>
            <a:r>
              <a:rPr lang="en-GB" sz="1000" dirty="0" err="1">
                <a:solidFill>
                  <a:srgbClr val="002060"/>
                </a:solidFill>
                <a:latin typeface="Arial"/>
                <a:ea typeface="Arial"/>
                <a:cs typeface="Arial"/>
                <a:sym typeface="Arial"/>
              </a:rPr>
              <a:t>hola</a:t>
            </a:r>
            <a:r>
              <a:rPr lang="en-GB" sz="1000" dirty="0">
                <a:solidFill>
                  <a:srgbClr val="002060"/>
                </a:solidFill>
                <a:latin typeface="Arial"/>
                <a:ea typeface="Arial"/>
                <a:cs typeface="Arial"/>
                <a:sym typeface="Arial"/>
              </a:rPr>
              <a:t> [1245]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br>
              <a:rPr lang="en-GB" sz="1000" dirty="0">
                <a:solidFill>
                  <a:srgbClr val="1F3864"/>
                </a:solidFill>
                <a:latin typeface="Arial"/>
                <a:ea typeface="Arial"/>
                <a:cs typeface="Arial"/>
                <a:sym typeface="Arial"/>
              </a:rPr>
            </a:br>
            <a:r>
              <a:rPr lang="en-GB" sz="1000" b="1" dirty="0">
                <a:solidFill>
                  <a:srgbClr val="1F3864"/>
                </a:solidFill>
                <a:latin typeface="Arial"/>
                <a:ea typeface="Arial"/>
                <a:cs typeface="Arial"/>
                <a:sym typeface="Arial"/>
              </a:rPr>
              <a:t>Revisit 1</a:t>
            </a:r>
            <a:r>
              <a:rPr lang="en-GB" sz="1000" dirty="0">
                <a:solidFill>
                  <a:srgbClr val="1F3864"/>
                </a:solidFill>
                <a:latin typeface="Arial"/>
                <a:ea typeface="Arial"/>
                <a:cs typeface="Arial"/>
                <a:sym typeface="Arial"/>
              </a:rPr>
              <a:t>: </a:t>
            </a:r>
            <a:r>
              <a:rPr lang="en-GB" sz="1800" b="0" i="0" u="none" strike="noStrike" dirty="0" err="1">
                <a:solidFill>
                  <a:srgbClr val="002060"/>
                </a:solidFill>
                <a:effectLst/>
                <a:latin typeface="Century Gothic" panose="020B0502020202020204" pitchFamily="34" charset="0"/>
              </a:rPr>
              <a:t>cuidar</a:t>
            </a:r>
            <a:r>
              <a:rPr lang="en-GB" sz="1800" b="0" i="0" u="none" strike="noStrike" dirty="0">
                <a:solidFill>
                  <a:srgbClr val="002060"/>
                </a:solidFill>
                <a:effectLst/>
                <a:latin typeface="Century Gothic" panose="020B0502020202020204" pitchFamily="34" charset="0"/>
              </a:rPr>
              <a:t> [751] </a:t>
            </a:r>
            <a:r>
              <a:rPr lang="en-GB" sz="1800" b="0" i="0" u="none" strike="noStrike" dirty="0" err="1">
                <a:solidFill>
                  <a:srgbClr val="002060"/>
                </a:solidFill>
                <a:effectLst/>
                <a:latin typeface="Century Gothic" panose="020B0502020202020204" pitchFamily="34" charset="0"/>
              </a:rPr>
              <a:t>enseñar</a:t>
            </a:r>
            <a:r>
              <a:rPr lang="en-GB" sz="1800" b="0" i="0" u="none" strike="noStrike" dirty="0">
                <a:solidFill>
                  <a:srgbClr val="002060"/>
                </a:solidFill>
                <a:effectLst/>
                <a:latin typeface="Century Gothic" panose="020B0502020202020204" pitchFamily="34" charset="0"/>
              </a:rPr>
              <a:t> [610] </a:t>
            </a:r>
            <a:r>
              <a:rPr lang="en-GB" sz="1800" b="0" i="0" u="none" strike="noStrike" dirty="0" err="1">
                <a:solidFill>
                  <a:srgbClr val="002060"/>
                </a:solidFill>
                <a:effectLst/>
                <a:latin typeface="Century Gothic" panose="020B0502020202020204" pitchFamily="34" charset="0"/>
              </a:rPr>
              <a:t>participar</a:t>
            </a:r>
            <a:r>
              <a:rPr lang="en-GB" sz="1800" b="0" i="0" u="none" strike="noStrike" dirty="0">
                <a:solidFill>
                  <a:srgbClr val="002060"/>
                </a:solidFill>
                <a:effectLst/>
                <a:latin typeface="Century Gothic" panose="020B0502020202020204" pitchFamily="34" charset="0"/>
              </a:rPr>
              <a:t> [593] </a:t>
            </a:r>
            <a:r>
              <a:rPr lang="en-GB" sz="1800" b="0" i="0" u="none" strike="noStrike" dirty="0" err="1">
                <a:solidFill>
                  <a:srgbClr val="002060"/>
                </a:solidFill>
                <a:effectLst/>
                <a:latin typeface="Century Gothic" panose="020B0502020202020204" pitchFamily="34" charset="0"/>
              </a:rPr>
              <a:t>practicar</a:t>
            </a:r>
            <a:r>
              <a:rPr lang="en-GB" sz="1800" b="0" i="0" u="none" strike="noStrike" dirty="0">
                <a:solidFill>
                  <a:srgbClr val="002060"/>
                </a:solidFill>
                <a:effectLst/>
                <a:latin typeface="Century Gothic" panose="020B0502020202020204" pitchFamily="34" charset="0"/>
              </a:rPr>
              <a:t> [1595] </a:t>
            </a:r>
            <a:r>
              <a:rPr lang="en-GB" sz="1800" b="0" i="0" u="none" strike="noStrike" dirty="0" err="1">
                <a:solidFill>
                  <a:srgbClr val="002060"/>
                </a:solidFill>
                <a:effectLst/>
                <a:latin typeface="Century Gothic" panose="020B0502020202020204" pitchFamily="34" charset="0"/>
              </a:rPr>
              <a:t>guitarra</a:t>
            </a:r>
            <a:r>
              <a:rPr lang="en-GB" sz="1800" b="0" i="0" u="none" strike="noStrike" dirty="0">
                <a:solidFill>
                  <a:srgbClr val="002060"/>
                </a:solidFill>
                <a:effectLst/>
                <a:latin typeface="Century Gothic" panose="020B0502020202020204" pitchFamily="34" charset="0"/>
              </a:rPr>
              <a:t> [2705] </a:t>
            </a:r>
            <a:r>
              <a:rPr lang="en-GB" sz="1800" b="0" i="0" u="none" strike="noStrike" dirty="0" err="1">
                <a:solidFill>
                  <a:srgbClr val="002060"/>
                </a:solidFill>
                <a:effectLst/>
                <a:latin typeface="Century Gothic" panose="020B0502020202020204" pitchFamily="34" charset="0"/>
              </a:rPr>
              <a:t>niño</a:t>
            </a:r>
            <a:r>
              <a:rPr lang="en-GB" sz="1800" b="0" i="0" u="none" strike="noStrike" dirty="0">
                <a:solidFill>
                  <a:srgbClr val="002060"/>
                </a:solidFill>
                <a:effectLst/>
                <a:latin typeface="Century Gothic" panose="020B0502020202020204" pitchFamily="34" charset="0"/>
              </a:rPr>
              <a:t>, </a:t>
            </a:r>
            <a:r>
              <a:rPr lang="en-GB" sz="1800" b="0" i="0" u="none" strike="noStrike" dirty="0" err="1">
                <a:solidFill>
                  <a:srgbClr val="002060"/>
                </a:solidFill>
                <a:effectLst/>
                <a:latin typeface="Century Gothic" panose="020B0502020202020204" pitchFamily="34" charset="0"/>
              </a:rPr>
              <a:t>niña</a:t>
            </a:r>
            <a:r>
              <a:rPr lang="en-GB" sz="1800" b="0" i="0" u="none" strike="noStrike" dirty="0">
                <a:solidFill>
                  <a:srgbClr val="002060"/>
                </a:solidFill>
                <a:effectLst/>
                <a:latin typeface="Century Gothic" panose="020B0502020202020204" pitchFamily="34" charset="0"/>
              </a:rPr>
              <a:t> [173]  trabajo [152]</a:t>
            </a:r>
            <a:endParaRPr lang="en-GB" sz="1000" b="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GB" sz="1000" b="1" dirty="0">
                <a:solidFill>
                  <a:srgbClr val="1F3864"/>
                </a:solidFill>
                <a:latin typeface="Arial"/>
                <a:ea typeface="Arial"/>
                <a:cs typeface="Arial"/>
                <a:sym typeface="Arial"/>
              </a:rPr>
              <a:t>Revisit 2</a:t>
            </a:r>
            <a:r>
              <a:rPr lang="en-GB" sz="1000" dirty="0">
                <a:solidFill>
                  <a:srgbClr val="1F3864"/>
                </a:solidFill>
                <a:latin typeface="Arial"/>
                <a:ea typeface="Arial"/>
                <a:cs typeface="Arial"/>
                <a:sym typeface="Arial"/>
              </a:rPr>
              <a:t>: </a:t>
            </a:r>
            <a:r>
              <a:rPr lang="en-GB" sz="1000" b="0" i="0" u="none" strike="noStrike" dirty="0" err="1">
                <a:solidFill>
                  <a:srgbClr val="002060"/>
                </a:solidFill>
                <a:effectLst/>
                <a:latin typeface="Century Gothic" panose="020B0502020202020204" pitchFamily="34" charset="0"/>
              </a:rPr>
              <a:t>conejo</a:t>
            </a:r>
            <a:r>
              <a:rPr lang="en-GB" sz="1000" b="0" i="0" u="none" strike="noStrike" dirty="0">
                <a:solidFill>
                  <a:srgbClr val="002060"/>
                </a:solidFill>
                <a:effectLst/>
                <a:latin typeface="Century Gothic" panose="020B0502020202020204" pitchFamily="34" charset="0"/>
              </a:rPr>
              <a:t> [4728] </a:t>
            </a:r>
            <a:r>
              <a:rPr lang="en-GB" sz="1000" b="0" i="0" u="none" strike="noStrike" dirty="0" err="1">
                <a:solidFill>
                  <a:srgbClr val="002060"/>
                </a:solidFill>
                <a:effectLst/>
                <a:latin typeface="Century Gothic" panose="020B0502020202020204" pitchFamily="34" charset="0"/>
              </a:rPr>
              <a:t>tortuga</a:t>
            </a:r>
            <a:r>
              <a:rPr lang="en-GB" sz="1000" b="0" i="0" u="none" strike="noStrike" dirty="0">
                <a:solidFill>
                  <a:srgbClr val="002060"/>
                </a:solidFill>
                <a:effectLst/>
                <a:latin typeface="Century Gothic" panose="020B0502020202020204" pitchFamily="34" charset="0"/>
              </a:rPr>
              <a:t> [&gt;5000] </a:t>
            </a:r>
            <a:r>
              <a:rPr lang="en-GB" sz="1000" b="0" i="0" u="none" strike="noStrike" dirty="0" err="1">
                <a:solidFill>
                  <a:srgbClr val="002060"/>
                </a:solidFill>
                <a:effectLst/>
                <a:latin typeface="Century Gothic" panose="020B0502020202020204" pitchFamily="34" charset="0"/>
              </a:rPr>
              <a:t>amable</a:t>
            </a:r>
            <a:r>
              <a:rPr lang="en-GB" sz="1000" b="0" i="0" u="none" strike="noStrike" dirty="0">
                <a:solidFill>
                  <a:srgbClr val="002060"/>
                </a:solidFill>
                <a:effectLst/>
                <a:latin typeface="Century Gothic" panose="020B0502020202020204" pitchFamily="34" charset="0"/>
              </a:rPr>
              <a:t> [2707] </a:t>
            </a:r>
            <a:r>
              <a:rPr lang="en-GB" sz="1000" b="0" i="0" u="none" strike="noStrike" dirty="0" err="1">
                <a:solidFill>
                  <a:srgbClr val="002060"/>
                </a:solidFill>
                <a:effectLst/>
                <a:latin typeface="Century Gothic" panose="020B0502020202020204" pitchFamily="34" charset="0"/>
              </a:rPr>
              <a:t>diferente</a:t>
            </a:r>
            <a:r>
              <a:rPr lang="en-GB" sz="1000" b="0" i="0" u="none" strike="noStrike" dirty="0">
                <a:solidFill>
                  <a:srgbClr val="002060"/>
                </a:solidFill>
                <a:effectLst/>
                <a:latin typeface="Century Gothic" panose="020B0502020202020204" pitchFamily="34" charset="0"/>
              </a:rPr>
              <a:t> [293] </a:t>
            </a:r>
            <a:r>
              <a:rPr lang="en-GB" sz="1000" b="0" i="0" u="none" strike="noStrike" dirty="0" err="1">
                <a:solidFill>
                  <a:srgbClr val="002060"/>
                </a:solidFill>
                <a:effectLst/>
                <a:latin typeface="Century Gothic" panose="020B0502020202020204" pitchFamily="34" charset="0"/>
              </a:rPr>
              <a:t>divertido</a:t>
            </a:r>
            <a:r>
              <a:rPr lang="en-GB" sz="1000" b="0" i="0" u="none" strike="noStrike" dirty="0">
                <a:solidFill>
                  <a:srgbClr val="002060"/>
                </a:solidFill>
                <a:effectLst/>
                <a:latin typeface="Century Gothic" panose="020B0502020202020204" pitchFamily="34" charset="0"/>
              </a:rPr>
              <a:t> [2465] </a:t>
            </a:r>
            <a:r>
              <a:rPr lang="en-GB" sz="1000" b="0" i="0" u="none" strike="noStrike" dirty="0" err="1">
                <a:solidFill>
                  <a:srgbClr val="002060"/>
                </a:solidFill>
                <a:effectLst/>
                <a:latin typeface="Century Gothic" panose="020B0502020202020204" pitchFamily="34" charset="0"/>
              </a:rPr>
              <a:t>inteligente</a:t>
            </a:r>
            <a:r>
              <a:rPr lang="en-GB" sz="1000" b="0" i="0" u="none" strike="noStrike" dirty="0">
                <a:solidFill>
                  <a:srgbClr val="002060"/>
                </a:solidFill>
                <a:effectLst/>
                <a:latin typeface="Century Gothic" panose="020B0502020202020204" pitchFamily="34" charset="0"/>
              </a:rPr>
              <a:t> [2167] </a:t>
            </a:r>
            <a:br>
              <a:rPr lang="en-GB" sz="1000" b="0" i="0" u="none" strike="noStrike" dirty="0">
                <a:solidFill>
                  <a:srgbClr val="002060"/>
                </a:solidFill>
                <a:effectLst/>
                <a:latin typeface="Century Gothic" panose="020B0502020202020204" pitchFamily="34" charset="0"/>
              </a:rPr>
            </a:br>
            <a:r>
              <a:rPr lang="en-GB" sz="1000" b="0" i="0" u="none" strike="noStrike" dirty="0" err="1">
                <a:solidFill>
                  <a:srgbClr val="002060"/>
                </a:solidFill>
                <a:effectLst/>
                <a:latin typeface="Century Gothic" panose="020B0502020202020204" pitchFamily="34" charset="0"/>
              </a:rPr>
              <a:t>demasiado</a:t>
            </a:r>
            <a:r>
              <a:rPr lang="en-GB" sz="1000" b="0" i="0" u="none" strike="noStrike" dirty="0">
                <a:solidFill>
                  <a:srgbClr val="002060"/>
                </a:solidFill>
                <a:effectLst/>
                <a:latin typeface="Century Gothic" panose="020B0502020202020204" pitchFamily="34" charset="0"/>
              </a:rPr>
              <a:t> [494]</a:t>
            </a:r>
            <a:r>
              <a:rPr lang="en-GB" sz="800" b="0" dirty="0"/>
              <a:t> </a:t>
            </a:r>
            <a:endParaRPr lang="en-GB" sz="1000" b="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1" dirty="0" err="1"/>
              <a:t>decir</a:t>
            </a:r>
            <a:r>
              <a:rPr lang="en-GB" sz="1800" b="0" dirty="0"/>
              <a:t> [31]</a:t>
            </a:r>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rtl="0"/>
            <a:r>
              <a:rPr lang="en-GB" sz="1200" b="1" i="0" u="none" strike="noStrike" cap="none" dirty="0">
                <a:solidFill>
                  <a:schemeClr val="dk1"/>
                </a:solidFill>
                <a:effectLst/>
                <a:latin typeface="Calibri"/>
                <a:ea typeface="Calibri"/>
                <a:cs typeface="Calibri"/>
                <a:sym typeface="Calibri"/>
              </a:rPr>
              <a:t>Timing: </a:t>
            </a:r>
            <a:r>
              <a:rPr lang="en-GB" sz="1200" b="0" i="0" u="none" strike="noStrike" cap="none" dirty="0">
                <a:solidFill>
                  <a:schemeClr val="dk1"/>
                </a:solidFill>
                <a:effectLst/>
                <a:latin typeface="Calibri"/>
                <a:ea typeface="Calibri"/>
                <a:cs typeface="Calibri"/>
                <a:sym typeface="Calibri"/>
              </a:rPr>
              <a:t>5 minutes </a:t>
            </a:r>
          </a:p>
          <a:p>
            <a:pPr marL="0" rtl="0"/>
            <a:endParaRPr lang="en-GB" sz="1200" b="1" i="0" u="none" strike="noStrike" cap="none" dirty="0">
              <a:solidFill>
                <a:schemeClr val="dk1"/>
              </a:solidFill>
              <a:effectLst/>
              <a:latin typeface="Calibri"/>
              <a:ea typeface="Calibri"/>
              <a:cs typeface="Calibri"/>
              <a:sym typeface="Calibri"/>
            </a:endParaRPr>
          </a:p>
          <a:p>
            <a:pPr marL="0" rtl="0"/>
            <a:r>
              <a:rPr lang="en-GB" sz="1200" b="1" i="0" u="none" strike="noStrike" cap="none" dirty="0">
                <a:solidFill>
                  <a:schemeClr val="dk1"/>
                </a:solidFill>
                <a:effectLst/>
                <a:latin typeface="Calibri"/>
                <a:ea typeface="Calibri"/>
                <a:cs typeface="Calibri"/>
                <a:sym typeface="Calibri"/>
              </a:rPr>
              <a:t>Aim: </a:t>
            </a:r>
            <a:r>
              <a:rPr lang="en-GB" sz="1200" b="0" i="0" u="none" strike="noStrike" cap="none" dirty="0">
                <a:solidFill>
                  <a:schemeClr val="dk1"/>
                </a:solidFill>
                <a:effectLst/>
                <a:latin typeface="Calibri"/>
                <a:ea typeface="Calibri"/>
                <a:cs typeface="Calibri"/>
                <a:sym typeface="Calibri"/>
              </a:rPr>
              <a:t>to</a:t>
            </a:r>
            <a:r>
              <a:rPr lang="en-GB" sz="1200" b="1" i="0" u="none" strike="noStrike" cap="none" dirty="0">
                <a:solidFill>
                  <a:schemeClr val="dk1"/>
                </a:solidFill>
                <a:effectLst/>
                <a:latin typeface="Calibri"/>
                <a:ea typeface="Calibri"/>
                <a:cs typeface="Calibri"/>
                <a:sym typeface="Calibri"/>
              </a:rPr>
              <a:t> </a:t>
            </a:r>
            <a:r>
              <a:rPr lang="en-GB" sz="1200" b="0" i="0" u="none" strike="noStrike" cap="none" dirty="0">
                <a:solidFill>
                  <a:schemeClr val="dk1"/>
                </a:solidFill>
                <a:effectLst/>
                <a:latin typeface="Calibri"/>
                <a:ea typeface="Calibri"/>
                <a:cs typeface="Calibri"/>
                <a:sym typeface="Calibri"/>
              </a:rPr>
              <a:t>process the meaning of ‘estoy’ and ‘</a:t>
            </a:r>
            <a:r>
              <a:rPr lang="en-GB" sz="1200" b="0" i="0" u="none" strike="noStrike" cap="none" dirty="0" err="1">
                <a:solidFill>
                  <a:schemeClr val="dk1"/>
                </a:solidFill>
                <a:effectLst/>
                <a:latin typeface="Calibri"/>
                <a:ea typeface="Calibri"/>
                <a:cs typeface="Calibri"/>
                <a:sym typeface="Calibri"/>
              </a:rPr>
              <a:t>estás</a:t>
            </a:r>
            <a:r>
              <a:rPr lang="en-GB" sz="1200" b="0" i="0" u="none" strike="noStrike" cap="none" dirty="0">
                <a:solidFill>
                  <a:schemeClr val="dk1"/>
                </a:solidFill>
                <a:effectLst/>
                <a:latin typeface="Calibri"/>
                <a:ea typeface="Calibri"/>
                <a:cs typeface="Calibri"/>
                <a:sym typeface="Calibri"/>
              </a:rPr>
              <a:t>’ by identifying the person they refer to. </a:t>
            </a:r>
            <a:endParaRPr lang="en-GB" b="0" dirty="0">
              <a:effectLst/>
            </a:endParaRPr>
          </a:p>
          <a:p>
            <a:pPr marL="0" rtl="0"/>
            <a:endParaRPr lang="en-GB" sz="1200" b="0" i="0" u="none" strike="noStrike" cap="none" dirty="0">
              <a:solidFill>
                <a:schemeClr val="dk1"/>
              </a:solidFill>
              <a:effectLst/>
              <a:latin typeface="Calibri"/>
              <a:ea typeface="Calibri"/>
              <a:cs typeface="Calibri"/>
              <a:sym typeface="Calibri"/>
            </a:endParaRPr>
          </a:p>
          <a:p>
            <a:pPr marL="0" rtl="0"/>
            <a:r>
              <a:rPr lang="en-GB" sz="1200" b="1" i="0" u="none" strike="noStrike" cap="none" dirty="0">
                <a:solidFill>
                  <a:schemeClr val="dk1"/>
                </a:solidFill>
                <a:effectLst/>
                <a:latin typeface="Calibri"/>
                <a:ea typeface="Calibri"/>
                <a:cs typeface="Calibri"/>
                <a:sym typeface="Calibri"/>
              </a:rPr>
              <a:t>Procedure:</a:t>
            </a:r>
            <a:endParaRPr lang="en-GB" b="0" dirty="0">
              <a:effectLst/>
            </a:endParaRPr>
          </a:p>
          <a:p>
            <a:pPr marL="0" rtl="0" fontAlgn="base">
              <a:buAutoNum type="arabicPeriod"/>
            </a:pPr>
            <a:r>
              <a:rPr lang="en-GB" sz="1200" b="0" i="0" u="none" strike="noStrike" cap="none" dirty="0">
                <a:solidFill>
                  <a:schemeClr val="dk1"/>
                </a:solidFill>
                <a:effectLst/>
                <a:latin typeface="Calibri"/>
                <a:ea typeface="Calibri"/>
                <a:cs typeface="Calibri"/>
                <a:sym typeface="Calibri"/>
              </a:rPr>
              <a:t>Read the example out loud to the class and draw pupils’ attention to “estoy”. Elicit English meaning. Get them to think whether that statement would be said by the teacher about himself/herself or addressing a pupil. Bring up the answers.</a:t>
            </a:r>
          </a:p>
          <a:p>
            <a:pPr marL="0" rtl="0" fontAlgn="base">
              <a:buAutoNum type="arabicPeriod" startAt="2"/>
            </a:pPr>
            <a:r>
              <a:rPr lang="en-GB" sz="1200" b="0" i="0" u="none" strike="noStrike" cap="none" dirty="0">
                <a:solidFill>
                  <a:schemeClr val="dk1"/>
                </a:solidFill>
                <a:effectLst/>
                <a:latin typeface="Calibri"/>
                <a:ea typeface="Calibri"/>
                <a:cs typeface="Calibri"/>
                <a:sym typeface="Calibri"/>
              </a:rPr>
              <a:t>Ask pupils to write down the numbers (1-6) and decide who says each sentence. </a:t>
            </a:r>
          </a:p>
          <a:p>
            <a:pPr marL="0" indent="0" rtl="0" fontAlgn="base">
              <a:buNone/>
            </a:pPr>
            <a:r>
              <a:rPr lang="en-GB" sz="1200" b="0" i="0" u="none" strike="noStrike" cap="none" dirty="0">
                <a:solidFill>
                  <a:schemeClr val="dk1"/>
                </a:solidFill>
                <a:effectLst/>
                <a:latin typeface="Calibri"/>
                <a:ea typeface="Calibri"/>
                <a:cs typeface="Calibri"/>
                <a:sym typeface="Calibri"/>
              </a:rPr>
              <a:t>[</a:t>
            </a:r>
            <a:r>
              <a:rPr lang="en-GB" sz="1200" b="1" i="0" u="none" strike="noStrike" cap="none" dirty="0">
                <a:solidFill>
                  <a:schemeClr val="dk1"/>
                </a:solidFill>
                <a:effectLst/>
                <a:latin typeface="Calibri"/>
                <a:ea typeface="Calibri"/>
                <a:cs typeface="Calibri"/>
                <a:sym typeface="Calibri"/>
              </a:rPr>
              <a:t>NB</a:t>
            </a:r>
            <a:r>
              <a:rPr lang="en-GB" sz="1200" b="0" i="0" u="none" strike="noStrike" cap="none" dirty="0">
                <a:solidFill>
                  <a:schemeClr val="dk1"/>
                </a:solidFill>
                <a:effectLst/>
                <a:latin typeface="Calibri"/>
                <a:ea typeface="Calibri"/>
                <a:cs typeface="Calibri"/>
                <a:sym typeface="Calibri"/>
              </a:rPr>
              <a:t>. They can write I / you on top and tick OR write down I / you next to each number if they don’t work on workbooks].</a:t>
            </a:r>
          </a:p>
          <a:p>
            <a:pPr marL="0" rtl="0"/>
            <a:br>
              <a:rPr lang="en-GB" b="0" dirty="0">
                <a:effectLst/>
              </a:rPr>
            </a:br>
            <a:r>
              <a:rPr lang="en-GB" sz="1200" b="1" i="0" u="none" strike="noStrike" cap="none" dirty="0">
                <a:solidFill>
                  <a:schemeClr val="dk1"/>
                </a:solidFill>
                <a:effectLst/>
                <a:latin typeface="Calibri"/>
                <a:ea typeface="Calibri"/>
                <a:cs typeface="Calibri"/>
                <a:sym typeface="Calibri"/>
              </a:rPr>
              <a:t>Note</a:t>
            </a:r>
            <a:r>
              <a:rPr lang="en-GB" sz="1200" b="0" i="0" u="none" strike="noStrike" cap="none" dirty="0">
                <a:solidFill>
                  <a:schemeClr val="dk1"/>
                </a:solidFill>
                <a:effectLst/>
                <a:latin typeface="Calibri"/>
                <a:ea typeface="Calibri"/>
                <a:cs typeface="Calibri"/>
                <a:sym typeface="Calibri"/>
              </a:rPr>
              <a:t>: ‘tonto’ is included in this activity to support the use of ‘</a:t>
            </a:r>
            <a:r>
              <a:rPr lang="en-GB" sz="1200" b="0" i="0" u="none" strike="noStrike" cap="none" dirty="0" err="1">
                <a:solidFill>
                  <a:schemeClr val="dk1"/>
                </a:solidFill>
                <a:effectLst/>
                <a:latin typeface="Calibri"/>
                <a:ea typeface="Calibri"/>
                <a:cs typeface="Calibri"/>
                <a:sym typeface="Calibri"/>
              </a:rPr>
              <a:t>estar</a:t>
            </a:r>
            <a:r>
              <a:rPr lang="en-GB" sz="1200" b="0" i="0" u="none" strike="noStrike" cap="none" dirty="0">
                <a:solidFill>
                  <a:schemeClr val="dk1"/>
                </a:solidFill>
                <a:effectLst/>
                <a:latin typeface="Calibri"/>
                <a:ea typeface="Calibri"/>
                <a:cs typeface="Calibri"/>
                <a:sym typeface="Calibri"/>
              </a:rPr>
              <a:t>’ for mood/temporary state. It is a new word for this week, and is not a cognate, so is glossed here.</a:t>
            </a:r>
          </a:p>
          <a:p>
            <a:pPr marL="0" rtl="0"/>
            <a:endParaRPr lang="en-GB" sz="1200" b="0" i="0" u="none" strike="noStrike" cap="none" dirty="0">
              <a:solidFill>
                <a:schemeClr val="dk1"/>
              </a:solidFill>
              <a:effectLst/>
              <a:latin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b="1" dirty="0"/>
              <a:t>Frequency of unknown words</a:t>
            </a:r>
            <a:r>
              <a:rPr lang="en-GB" sz="1200" b="0" dirty="0"/>
              <a:t>:</a:t>
            </a: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200" b="1" dirty="0">
                <a:solidFill>
                  <a:srgbClr val="002060"/>
                </a:solidFill>
                <a:latin typeface="Century Gothic"/>
                <a:ea typeface="Century Gothic"/>
                <a:cs typeface="Century Gothic"/>
                <a:sym typeface="Century Gothic"/>
              </a:rPr>
              <a:t>tonto </a:t>
            </a:r>
            <a:r>
              <a:rPr lang="en-GB" sz="1200" b="0" dirty="0">
                <a:solidFill>
                  <a:srgbClr val="002060"/>
                </a:solidFill>
                <a:latin typeface="Century Gothic"/>
                <a:ea typeface="Century Gothic"/>
                <a:cs typeface="Century Gothic"/>
                <a:sym typeface="Century Gothic"/>
              </a:rPr>
              <a:t>[2379]</a:t>
            </a:r>
            <a:endParaRPr lang="en-GB" sz="1200" b="0" dirty="0"/>
          </a:p>
          <a:p>
            <a:pPr marL="0" lvl="0" indent="0" algn="l" rtl="0">
              <a:spcBef>
                <a:spcPts val="0"/>
              </a:spcBef>
              <a:spcAft>
                <a:spcPts val="0"/>
              </a:spcAft>
              <a:buClr>
                <a:schemeClr val="dk1"/>
              </a:buClr>
              <a:buSzPts val="1400"/>
              <a:buFont typeface="Arial"/>
              <a:buNone/>
            </a:pPr>
            <a:r>
              <a:rPr lang="en-GB" sz="1200" dirty="0"/>
              <a:t>Source: Davies, M. and Davies, K. (2018)</a:t>
            </a:r>
            <a:r>
              <a:rPr lang="en-GB" sz="1200" i="1" dirty="0"/>
              <a:t>. A frequency dictionary of Spanish: Core vocabulary for learners </a:t>
            </a:r>
            <a:r>
              <a:rPr lang="en-GB" sz="1200" dirty="0"/>
              <a:t>(2nd ed.). Routledge: London</a:t>
            </a:r>
          </a:p>
          <a:p>
            <a:pPr marL="0" rtl="0"/>
            <a:endParaRPr lang="en-GB" b="0" dirty="0">
              <a:effectLs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1630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written identification of the gender of adjectives; to practise written comprehension of previously taught vocabulary and one new word (tonto).</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grammar explanation to remind pupils about adjectives and gender in Spanish.</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Do the example with the whole class. Draw their attention to the ending of the adjective. Challenge pupils to think what the feminine form would look like.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Ask pupils to work their way through 1-6. </a:t>
            </a:r>
          </a:p>
          <a:p>
            <a:pPr marL="0" marR="0" lvl="0" indent="0" algn="l" rtl="0">
              <a:lnSpc>
                <a:spcPct val="100000"/>
              </a:lnSpc>
              <a:spcBef>
                <a:spcPts val="0"/>
              </a:spcBef>
              <a:spcAft>
                <a:spcPts val="0"/>
              </a:spcAft>
              <a:buClr>
                <a:schemeClr val="dk1"/>
              </a:buClr>
              <a:buSzPts val="1200"/>
              <a:buFont typeface="Calibri"/>
              <a:buNone/>
            </a:pPr>
            <a:r>
              <a:rPr lang="en-GB" b="0" dirty="0"/>
              <a:t>[</a:t>
            </a:r>
            <a:r>
              <a:rPr lang="en-GB" b="1" dirty="0"/>
              <a:t>NB:</a:t>
            </a:r>
            <a:r>
              <a:rPr lang="en-GB" b="0" dirty="0"/>
              <a:t> They can write </a:t>
            </a:r>
            <a:r>
              <a:rPr lang="en-GB" b="0" dirty="0" err="1"/>
              <a:t>masculino</a:t>
            </a:r>
            <a:r>
              <a:rPr lang="en-GB" b="0" dirty="0"/>
              <a:t> / </a:t>
            </a:r>
            <a:r>
              <a:rPr lang="en-GB" b="0" dirty="0" err="1"/>
              <a:t>femenino</a:t>
            </a:r>
            <a:r>
              <a:rPr lang="en-GB" b="0" dirty="0"/>
              <a:t> on top and tick OR write down M | F next to each number if they don’t work on workbooks].</a:t>
            </a:r>
          </a:p>
          <a:p>
            <a:pPr marL="0" marR="0" lvl="0" indent="-228600" algn="l" rtl="0">
              <a:lnSpc>
                <a:spcPct val="100000"/>
              </a:lnSpc>
              <a:spcBef>
                <a:spcPts val="0"/>
              </a:spcBef>
              <a:spcAft>
                <a:spcPts val="0"/>
              </a:spcAft>
              <a:buClr>
                <a:schemeClr val="dk1"/>
              </a:buClr>
              <a:buSzPts val="1200"/>
              <a:buFont typeface="Calibri"/>
              <a:buAutoNum type="arabicPeriod" startAt="4"/>
            </a:pPr>
            <a:r>
              <a:rPr lang="en-GB" b="0" dirty="0"/>
              <a:t>To check comprehension, ask pupils the following questions:</a:t>
            </a:r>
            <a:br>
              <a:rPr lang="en-GB" b="0" dirty="0"/>
            </a:br>
            <a:r>
              <a:rPr lang="en-GB" b="0" dirty="0" err="1"/>
              <a:t>i</a:t>
            </a:r>
            <a:r>
              <a:rPr lang="en-GB" b="0" dirty="0"/>
              <a:t>) Is the teacher male or female? (male)</a:t>
            </a:r>
          </a:p>
          <a:p>
            <a:pPr marL="0" marR="0" lvl="0" indent="0" algn="l" rtl="0">
              <a:lnSpc>
                <a:spcPct val="100000"/>
              </a:lnSpc>
              <a:spcBef>
                <a:spcPts val="0"/>
              </a:spcBef>
              <a:spcAft>
                <a:spcPts val="0"/>
              </a:spcAft>
              <a:buClr>
                <a:schemeClr val="dk1"/>
              </a:buClr>
              <a:buSzPts val="1200"/>
              <a:buFont typeface="Calibri"/>
              <a:buNone/>
            </a:pPr>
            <a:r>
              <a:rPr lang="en-GB" b="0" dirty="0"/>
              <a:t>ii) Is there one pupil or more than one? How do you know? (more than one as there are both masculine and feminine adjectives used in the </a:t>
            </a:r>
            <a:r>
              <a:rPr lang="en-GB" b="0" dirty="0" err="1"/>
              <a:t>estás</a:t>
            </a:r>
            <a:r>
              <a:rPr lang="en-GB" b="0" dirty="0"/>
              <a:t> statements)</a:t>
            </a:r>
            <a:br>
              <a:rPr lang="en-GB" b="0" dirty="0"/>
            </a:br>
            <a:r>
              <a:rPr lang="en-GB" b="0" dirty="0"/>
              <a:t>iii) How is the teacher feeling? (nervous, strange, very prepared) </a:t>
            </a:r>
          </a:p>
          <a:p>
            <a:pPr marL="0" marR="0" lvl="0" indent="0" algn="l" rtl="0">
              <a:lnSpc>
                <a:spcPct val="100000"/>
              </a:lnSpc>
              <a:spcBef>
                <a:spcPts val="0"/>
              </a:spcBef>
              <a:spcAft>
                <a:spcPts val="0"/>
              </a:spcAft>
              <a:buClr>
                <a:schemeClr val="dk1"/>
              </a:buClr>
              <a:buSzPts val="1200"/>
              <a:buFont typeface="Calibri"/>
              <a:buNone/>
            </a:pPr>
            <a:r>
              <a:rPr lang="en-GB" b="0" dirty="0"/>
              <a:t>iv) What does the teacher say the pupils are like? (serious (girl), calm (girl), very silly (girl), serious (boy))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1662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8d7eb72d76_0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8d7eb72d76_0_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 </a:t>
            </a:r>
            <a:r>
              <a:rPr lang="en-GB" b="0" dirty="0"/>
              <a:t>to use ‘estoy’ / ‘</a:t>
            </a:r>
            <a:r>
              <a:rPr lang="en-GB" b="0" dirty="0" err="1"/>
              <a:t>estás</a:t>
            </a:r>
            <a:r>
              <a:rPr lang="en-GB" b="0" dirty="0"/>
              <a:t>’ + correct adjectival agreement in guided oral production; revisiting how to respond to the register (using </a:t>
            </a:r>
            <a:r>
              <a:rPr lang="en-GB" b="0" dirty="0" err="1"/>
              <a:t>estoy</a:t>
            </a:r>
            <a:r>
              <a:rPr lang="en-GB" b="0" dirty="0"/>
              <a:t> + correct form of the adjective). </a:t>
            </a:r>
          </a:p>
          <a:p>
            <a:pPr marL="0" marR="0" lvl="0" indent="0" algn="l" rtl="0">
              <a:lnSpc>
                <a:spcPct val="100000"/>
              </a:lnSpc>
              <a:spcBef>
                <a:spcPts val="0"/>
              </a:spcBef>
              <a:spcAft>
                <a:spcPts val="0"/>
              </a:spcAft>
              <a:buClr>
                <a:schemeClr val="dk1"/>
              </a:buClr>
              <a:buSzPts val="1200"/>
              <a:buFont typeface="Calibri"/>
              <a:buNone/>
            </a:pPr>
            <a:r>
              <a:rPr lang="en-GB" b="0" dirty="0"/>
              <a:t>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question and elicit English meaning. This is their first Spanish lesson (Y5/6) so this is a great opportunity to model how to respond to the register in Spanish and establish a good routine.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have been taught all of these words previously, except </a:t>
            </a:r>
            <a:r>
              <a:rPr lang="en-GB" b="1" i="1" dirty="0" err="1"/>
              <a:t>negativo</a:t>
            </a:r>
            <a:r>
              <a:rPr lang="en-GB" dirty="0"/>
              <a:t>, which is new. There are quite a few cognates – elicit meanings. Then elicit or provide meanings for “</a:t>
            </a:r>
            <a:r>
              <a:rPr lang="en-GB" dirty="0" err="1"/>
              <a:t>perdido</a:t>
            </a:r>
            <a:r>
              <a:rPr lang="en-GB" dirty="0"/>
              <a:t>” / “</a:t>
            </a:r>
            <a:r>
              <a:rPr lang="en-GB" dirty="0" err="1"/>
              <a:t>tranquilo</a:t>
            </a:r>
            <a:r>
              <a:rPr lang="en-GB" dirty="0"/>
              <a:t>” / “</a:t>
            </a:r>
            <a:r>
              <a:rPr lang="en-GB" dirty="0" err="1"/>
              <a:t>cansado</a:t>
            </a:r>
            <a:r>
              <a:rPr lang="en-GB" dirty="0"/>
              <a:t>”, which pupils may have forgotten.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work in pairs to practise their sentence (1-2 minutes).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Teacher takes (or retakes) the register, giving all pupils the opportunity to practise spoken production. (3 minutes).</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Note</a:t>
            </a:r>
            <a:r>
              <a:rPr lang="en-GB" dirty="0"/>
              <a:t>: pupils can be challenged to respond without referring to the board (e.g. by turning away when responding).</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endParaRPr lang="en-GB" dirty="0"/>
          </a:p>
        </p:txBody>
      </p:sp>
    </p:spTree>
    <p:extLst>
      <p:ext uri="{BB962C8B-B14F-4D97-AF65-F5344CB8AC3E}">
        <p14:creationId xmlns:p14="http://schemas.microsoft.com/office/powerpoint/2010/main" val="1238578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to revisit to be (ser) for permanent traits.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grammar explanation of “ser”, “soy” and “</a:t>
            </a:r>
            <a:r>
              <a:rPr lang="en-GB" dirty="0" err="1"/>
              <a:t>eres</a:t>
            </a:r>
            <a:r>
              <a:rPr lang="en-GB"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 for the Spanish examples provided.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Draw their attention to “</a:t>
            </a:r>
            <a:r>
              <a:rPr lang="en-GB" dirty="0" err="1"/>
              <a:t>estar</a:t>
            </a:r>
            <a:r>
              <a:rPr lang="en-GB" dirty="0"/>
              <a:t>” also meaning “to be”.</a:t>
            </a:r>
          </a:p>
          <a:p>
            <a:pPr marL="228600" marR="0" lvl="0" indent="-15240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98075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the question word ¿</a:t>
            </a:r>
            <a:r>
              <a:rPr lang="en-GB" b="0" dirty="0" err="1"/>
              <a:t>quién</a:t>
            </a:r>
            <a:r>
              <a:rPr lang="en-GB" b="0" dirty="0"/>
              <a:t>? (use the key action for the sound ‘qui’) with ‘</a:t>
            </a:r>
            <a:r>
              <a:rPr lang="en-GB" b="0" dirty="0" err="1"/>
              <a:t>eres</a:t>
            </a:r>
            <a:r>
              <a:rPr lang="en-GB" b="0" dirty="0"/>
              <a:t>’</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listen and repeat the key question word (include gesture if possible).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Display the word and get them to repeat one more time.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meaning.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Reveal the sentence.</a:t>
            </a:r>
          </a:p>
          <a:p>
            <a:pPr marL="0" lvl="0" indent="0" algn="l" rtl="0">
              <a:spcBef>
                <a:spcPts val="0"/>
              </a:spcBef>
              <a:spcAft>
                <a:spcPts val="0"/>
              </a:spcAft>
              <a:buNone/>
            </a:pPr>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7840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a:t>
            </a:r>
            <a:r>
              <a:rPr lang="en-GB" b="0" dirty="0"/>
              <a:t>: 1 minute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a:t>
            </a:r>
            <a:r>
              <a:rPr lang="en-GB" b="0" dirty="0" err="1"/>
              <a:t>cómo</a:t>
            </a:r>
            <a:r>
              <a:rPr lang="en-GB" b="0" dirty="0"/>
              <a:t>’ with “</a:t>
            </a:r>
            <a:r>
              <a:rPr lang="en-GB" b="0" dirty="0" err="1"/>
              <a:t>eres</a:t>
            </a:r>
            <a:r>
              <a:rPr lang="en-GB" b="0" dirty="0"/>
              <a:t>”</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listen and repeat the key question word (include gesture if possible).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Display the word and get them to repeat one more time.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meaning – insist on “in general” and tell pupils that this is usually translated in English as ‘What are you like?’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Reveal the sentence. </a:t>
            </a:r>
          </a:p>
          <a:p>
            <a:pPr marL="0" marR="0" lvl="0" indent="0" algn="l" rtl="0">
              <a:lnSpc>
                <a:spcPct val="100000"/>
              </a:lnSpc>
              <a:spcBef>
                <a:spcPts val="0"/>
              </a:spcBef>
              <a:spcAft>
                <a:spcPts val="0"/>
              </a:spcAft>
              <a:buClr>
                <a:schemeClr val="dk1"/>
              </a:buClr>
              <a:buSzPts val="1200"/>
              <a:buFont typeface="Calibri"/>
              <a:buNone/>
            </a:pPr>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0343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a:t>
            </a:r>
            <a:r>
              <a:rPr lang="en-GB" b="0" dirty="0"/>
              <a:t>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aural comprehension of soy + name versus soy + general trait to indicate the missing question word; to practise written production of two question words.</a:t>
            </a: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Note: </a:t>
            </a:r>
            <a:r>
              <a:rPr lang="en-GB" b="0" dirty="0"/>
              <a:t>to remove the written support for </a:t>
            </a:r>
            <a:r>
              <a:rPr lang="en-GB" sz="1200" dirty="0">
                <a:solidFill>
                  <a:srgbClr val="1F3864"/>
                </a:solidFill>
                <a:latin typeface="Century Gothic"/>
                <a:ea typeface="Century Gothic"/>
                <a:cs typeface="Century Gothic"/>
                <a:sym typeface="Century Gothic"/>
              </a:rPr>
              <a:t>¿</a:t>
            </a:r>
            <a:r>
              <a:rPr lang="en-GB" sz="1200" b="1" dirty="0" err="1">
                <a:solidFill>
                  <a:srgbClr val="1F3864"/>
                </a:solidFill>
                <a:latin typeface="Century Gothic"/>
                <a:ea typeface="Century Gothic"/>
                <a:cs typeface="Century Gothic"/>
                <a:sym typeface="Century Gothic"/>
              </a:rPr>
              <a:t>Quién</a:t>
            </a:r>
            <a:r>
              <a:rPr lang="en-GB" sz="1200" b="0" dirty="0">
                <a:solidFill>
                  <a:srgbClr val="1F3864"/>
                </a:solidFill>
                <a:latin typeface="Century Gothic"/>
                <a:ea typeface="Century Gothic"/>
                <a:cs typeface="Century Gothic"/>
                <a:sym typeface="Century Gothic"/>
              </a:rPr>
              <a:t>?</a:t>
            </a:r>
            <a:r>
              <a:rPr lang="en-GB" sz="1200" dirty="0">
                <a:solidFill>
                  <a:srgbClr val="1F3864"/>
                </a:solidFill>
                <a:latin typeface="Century Gothic"/>
                <a:ea typeface="Century Gothic"/>
                <a:cs typeface="Century Gothic"/>
                <a:sym typeface="Century Gothic"/>
              </a:rPr>
              <a:t> and ¿</a:t>
            </a:r>
            <a:r>
              <a:rPr lang="en-GB" sz="1200" b="1" dirty="0" err="1">
                <a:solidFill>
                  <a:srgbClr val="1F3864"/>
                </a:solidFill>
                <a:latin typeface="Century Gothic"/>
                <a:ea typeface="Century Gothic"/>
                <a:cs typeface="Century Gothic"/>
                <a:sym typeface="Century Gothic"/>
              </a:rPr>
              <a:t>Cómo</a:t>
            </a:r>
            <a:r>
              <a:rPr lang="en-GB" sz="1200" dirty="0">
                <a:solidFill>
                  <a:srgbClr val="1F3864"/>
                </a:solidFill>
                <a:latin typeface="Century Gothic"/>
                <a:ea typeface="Century Gothic"/>
                <a:cs typeface="Century Gothic"/>
                <a:sym typeface="Century Gothic"/>
              </a:rPr>
              <a:t>? during the task, click on the instruction before listening (or at any time during the task) to make it disappear.</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Do the example with pupils.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write 1-5.</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listen. Pupils write the missing question word in Spanish and the answer in English.</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Listen twice, as necessary.</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reveal answers.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reveal a 2</a:t>
            </a:r>
            <a:r>
              <a:rPr lang="en-GB" baseline="30000" dirty="0"/>
              <a:t>nd</a:t>
            </a:r>
            <a:r>
              <a:rPr lang="en-GB" dirty="0"/>
              <a:t> set of audio buttons to re-listen to the full questions and answers.</a:t>
            </a:r>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r>
              <a:rPr lang="en-GB" b="1" dirty="0"/>
              <a:t>Transcript</a:t>
            </a:r>
            <a:endParaRPr lang="en-GB" dirty="0"/>
          </a:p>
          <a:p>
            <a:pPr marL="0"/>
            <a:r>
              <a:rPr lang="es-ES_tradnl" sz="1200" b="0" i="0" u="none" strike="noStrike" cap="none" dirty="0">
                <a:solidFill>
                  <a:schemeClr val="dk1"/>
                </a:solidFill>
                <a:effectLst/>
                <a:latin typeface="Calibri"/>
                <a:ea typeface="Calibri"/>
                <a:cs typeface="Calibri"/>
                <a:sym typeface="Calibri"/>
              </a:rPr>
              <a:t>E ¿[Cómo] eres?  | Soy creativa.</a:t>
            </a:r>
            <a:endParaRPr lang="en-GB" sz="1200" b="0" i="0" u="none" strike="noStrike" cap="none" dirty="0">
              <a:solidFill>
                <a:schemeClr val="dk1"/>
              </a:solidFill>
              <a:effectLst/>
              <a:latin typeface="Calibri"/>
              <a:ea typeface="Calibri"/>
              <a:cs typeface="Calibri"/>
              <a:sym typeface="Calibri"/>
            </a:endParaRPr>
          </a:p>
          <a:p>
            <a:pPr marL="0"/>
            <a:r>
              <a:rPr lang="es-ES_tradnl" sz="1200" b="0" i="0" u="none" strike="noStrike" cap="none" dirty="0">
                <a:solidFill>
                  <a:schemeClr val="dk1"/>
                </a:solidFill>
                <a:effectLst/>
                <a:latin typeface="Calibri"/>
                <a:ea typeface="Calibri"/>
                <a:cs typeface="Calibri"/>
                <a:sym typeface="Calibri"/>
              </a:rPr>
              <a:t>1. ¿[Cómo] eres? | Soy activo.</a:t>
            </a:r>
            <a:endParaRPr lang="en-GB" sz="1200" b="0" i="0" u="none" strike="noStrike" cap="none" dirty="0">
              <a:solidFill>
                <a:schemeClr val="dk1"/>
              </a:solidFill>
              <a:effectLst/>
              <a:latin typeface="Calibri"/>
              <a:ea typeface="Calibri"/>
              <a:cs typeface="Calibri"/>
              <a:sym typeface="Calibri"/>
            </a:endParaRPr>
          </a:p>
          <a:p>
            <a:pPr marL="0"/>
            <a:r>
              <a:rPr lang="es-ES_tradnl" sz="1200" b="0" i="0" u="none" strike="noStrike" cap="none" dirty="0">
                <a:solidFill>
                  <a:schemeClr val="dk1"/>
                </a:solidFill>
                <a:effectLst/>
                <a:latin typeface="Calibri"/>
                <a:ea typeface="Calibri"/>
                <a:cs typeface="Calibri"/>
                <a:sym typeface="Calibri"/>
              </a:rPr>
              <a:t>2. ¿[Quién] eres? | Soy Úrsula.</a:t>
            </a:r>
            <a:endParaRPr lang="en-GB" sz="1200" b="0" i="0" u="none" strike="noStrike" cap="none" dirty="0">
              <a:solidFill>
                <a:schemeClr val="dk1"/>
              </a:solidFill>
              <a:effectLst/>
              <a:latin typeface="Calibri"/>
              <a:ea typeface="Calibri"/>
              <a:cs typeface="Calibri"/>
              <a:sym typeface="Calibri"/>
            </a:endParaRPr>
          </a:p>
          <a:p>
            <a:pPr marL="0"/>
            <a:r>
              <a:rPr lang="es-ES_tradnl" sz="1200" b="0" i="0" u="none" strike="noStrike" cap="none" dirty="0">
                <a:solidFill>
                  <a:schemeClr val="dk1"/>
                </a:solidFill>
                <a:effectLst/>
                <a:latin typeface="Calibri"/>
                <a:ea typeface="Calibri"/>
                <a:cs typeface="Calibri"/>
                <a:sym typeface="Calibri"/>
              </a:rPr>
              <a:t>3. ¿[Quién] eres? | Soy Rubén.</a:t>
            </a:r>
            <a:endParaRPr lang="en-GB" sz="1200" b="0" i="0" u="none" strike="noStrike" cap="none" dirty="0">
              <a:solidFill>
                <a:schemeClr val="dk1"/>
              </a:solidFill>
              <a:effectLst/>
              <a:latin typeface="Calibri"/>
              <a:ea typeface="Calibri"/>
              <a:cs typeface="Calibri"/>
              <a:sym typeface="Calibri"/>
            </a:endParaRPr>
          </a:p>
          <a:p>
            <a:pPr marL="0"/>
            <a:r>
              <a:rPr lang="es-ES_tradnl" sz="1200" b="0" i="0" u="none" strike="noStrike" cap="none" dirty="0">
                <a:solidFill>
                  <a:schemeClr val="dk1"/>
                </a:solidFill>
                <a:effectLst/>
                <a:latin typeface="Calibri"/>
                <a:ea typeface="Calibri"/>
                <a:cs typeface="Calibri"/>
                <a:sym typeface="Calibri"/>
              </a:rPr>
              <a:t>4. ¿[Cómo] eres? | Soy muy tranquilo.</a:t>
            </a:r>
            <a:endParaRPr lang="en-GB" sz="1200" b="0" i="0" u="none" strike="noStrike" cap="none" dirty="0">
              <a:solidFill>
                <a:schemeClr val="dk1"/>
              </a:solidFill>
              <a:effectLst/>
              <a:latin typeface="Calibri"/>
              <a:ea typeface="Calibri"/>
              <a:cs typeface="Calibri"/>
              <a:sym typeface="Calibri"/>
            </a:endParaRPr>
          </a:p>
          <a:p>
            <a:pPr marL="0"/>
            <a:r>
              <a:rPr lang="es-ES_tradnl" sz="1200" b="0" i="0" u="none" strike="noStrike" cap="none" dirty="0">
                <a:solidFill>
                  <a:schemeClr val="dk1"/>
                </a:solidFill>
                <a:effectLst/>
                <a:latin typeface="Calibri"/>
                <a:ea typeface="Calibri"/>
                <a:cs typeface="Calibri"/>
                <a:sym typeface="Calibri"/>
              </a:rPr>
              <a:t>5. ¿[Quién] eres? </a:t>
            </a:r>
            <a:r>
              <a:rPr lang="en-GB" sz="1200" b="0" i="0" u="none" strike="noStrike" cap="none" dirty="0">
                <a:solidFill>
                  <a:schemeClr val="dk1"/>
                </a:solidFill>
                <a:effectLst/>
                <a:latin typeface="Calibri"/>
                <a:ea typeface="Calibri"/>
                <a:cs typeface="Calibri"/>
                <a:sym typeface="Calibri"/>
              </a:rPr>
              <a:t>| Soy Camila.</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endParaRPr lang="en-GB" dirty="0"/>
          </a:p>
          <a:p>
            <a:pPr marL="0" lvl="0" indent="0" algn="l" rtl="0">
              <a:spcBef>
                <a:spcPts val="0"/>
              </a:spcBef>
              <a:spcAft>
                <a:spcPts val="0"/>
              </a:spcAft>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81713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OPTIONAL (TIME PERMITTING)</a:t>
            </a:r>
          </a:p>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Y3/4.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(see final slide)</a:t>
            </a:r>
            <a:br>
              <a:rPr lang="en-GB" b="0" dirty="0"/>
            </a:br>
            <a:r>
              <a:rPr lang="en-GB" b="0" dirty="0"/>
              <a:t>2.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 As this is the first lesson in Y5/6, </a:t>
            </a:r>
            <a:r>
              <a:rPr lang="en-GB" dirty="0"/>
              <a:t>words in green / blue are from Y3/4 SOW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fld id="{6DE5E8F0-3074-4A24-9073-AEBB70944060}" type="slidenum">
              <a:rPr lang="en-US" smtClean="0"/>
              <a:t>18</a:t>
            </a:fld>
            <a:endParaRPr lang="en-US"/>
          </a:p>
        </p:txBody>
      </p:sp>
    </p:spTree>
    <p:extLst>
      <p:ext uri="{BB962C8B-B14F-4D97-AF65-F5344CB8AC3E}">
        <p14:creationId xmlns:p14="http://schemas.microsoft.com/office/powerpoint/2010/main" val="246454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BLANK GRID FOR PRINTING</a:t>
            </a:r>
            <a:endParaRPr lang="en-GB" dirty="0"/>
          </a:p>
        </p:txBody>
      </p:sp>
      <p:sp>
        <p:nvSpPr>
          <p:cNvPr id="4" name="Slide Number Placeholder 3"/>
          <p:cNvSpPr>
            <a:spLocks noGrp="1"/>
          </p:cNvSpPr>
          <p:nvPr>
            <p:ph type="sldNum" sz="quarter" idx="5"/>
          </p:nvPr>
        </p:nvSpPr>
        <p:spPr/>
        <p:txBody>
          <a:bodyPr/>
          <a:lstStyle/>
          <a:p>
            <a:fld id="{6DE5E8F0-3074-4A24-9073-AEBB70944060}" type="slidenum">
              <a:rPr lang="en-US" smtClean="0"/>
              <a:t>20</a:t>
            </a:fld>
            <a:endParaRPr lang="en-US"/>
          </a:p>
        </p:txBody>
      </p:sp>
    </p:spTree>
    <p:extLst>
      <p:ext uri="{BB962C8B-B14F-4D97-AF65-F5344CB8AC3E}">
        <p14:creationId xmlns:p14="http://schemas.microsoft.com/office/powerpoint/2010/main" val="3003484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SSC </a:t>
            </a:r>
            <a:r>
              <a:rPr lang="en-GB" b="1" dirty="0"/>
              <a:t>[a]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Introduce and elicit the pronunciation of the </a:t>
            </a:r>
            <a:r>
              <a:rPr lang="en-GB" b="1" dirty="0"/>
              <a:t>individual SSC [a] </a:t>
            </a:r>
            <a:r>
              <a:rPr lang="en-GB" dirty="0"/>
              <a:t>and then the </a:t>
            </a:r>
            <a:r>
              <a:rPr lang="en-GB" b="1" dirty="0"/>
              <a:t>source</a:t>
            </a:r>
            <a:r>
              <a:rPr lang="en-GB" dirty="0"/>
              <a:t> word </a:t>
            </a:r>
            <a:r>
              <a:rPr lang="en-GB" b="1" dirty="0"/>
              <a:t>‘casa’</a:t>
            </a:r>
            <a:r>
              <a:rPr lang="en-GB" dirty="0"/>
              <a:t> (with gesture, if using).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to bring up the picture and get pupils to repeat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to practise in pairs.</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Note</a:t>
            </a:r>
            <a:r>
              <a:rPr lang="en-GB" dirty="0"/>
              <a:t>: This is a brief introduction to the SSC for this week.  Pupils will practise this and other SSC in the follow ups this week.</a:t>
            </a:r>
            <a:br>
              <a:rPr lang="en-GB" dirty="0"/>
            </a:br>
            <a:br>
              <a:rPr lang="en-GB" dirty="0"/>
            </a:br>
            <a:r>
              <a:rPr lang="en-GB" b="1" dirty="0"/>
              <a:t>Gesture: </a:t>
            </a:r>
            <a:r>
              <a:rPr lang="en-GB" b="0" dirty="0"/>
              <a:t>form a triangular ‘roof’ above your head, touching your fingertips together.</a:t>
            </a: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09434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SSC </a:t>
            </a:r>
            <a:r>
              <a:rPr lang="en-GB" b="1" dirty="0"/>
              <a:t>[o]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Introduce and elicit the pronunciation of the </a:t>
            </a:r>
            <a:r>
              <a:rPr lang="en-GB" b="1" dirty="0"/>
              <a:t>individual SSC [o] </a:t>
            </a:r>
            <a:r>
              <a:rPr lang="en-GB" dirty="0"/>
              <a:t>and then the </a:t>
            </a:r>
            <a:r>
              <a:rPr lang="en-GB" b="1" dirty="0"/>
              <a:t>source</a:t>
            </a:r>
            <a:r>
              <a:rPr lang="en-GB" dirty="0"/>
              <a:t> word </a:t>
            </a:r>
            <a:r>
              <a:rPr lang="en-GB" b="1" dirty="0"/>
              <a:t>‘dos’</a:t>
            </a:r>
            <a:r>
              <a:rPr lang="en-GB" dirty="0"/>
              <a:t> (with gesture, if using).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to bring up the picture and get pupils to repeat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to practise in pairs.</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Note</a:t>
            </a:r>
            <a:r>
              <a:rPr lang="en-GB" dirty="0"/>
              <a:t>: This is a brief introduction to the SSC for this week.  Pupils will practise this and other SSC in the follow ups this week.</a:t>
            </a:r>
            <a:br>
              <a:rPr lang="en-GB" dirty="0"/>
            </a:br>
            <a:br>
              <a:rPr lang="en-GB" dirty="0"/>
            </a:br>
            <a:r>
              <a:rPr lang="en-GB" b="1" dirty="0"/>
              <a:t>Gesture:</a:t>
            </a:r>
            <a:r>
              <a:rPr lang="en-GB" b="0" baseline="0" dirty="0"/>
              <a:t> two fingers (alternatively, thumb and index finger are the typical way for counting two in Spain)</a:t>
            </a:r>
            <a:endParaRPr lang="en-GB" b="0"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80707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SSC </a:t>
            </a:r>
            <a:r>
              <a:rPr lang="en-GB" b="1" dirty="0"/>
              <a:t>[u]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Introduce and elicit the pronunciation of the </a:t>
            </a:r>
            <a:r>
              <a:rPr lang="en-GB" b="1" dirty="0"/>
              <a:t>individual SSC [u] </a:t>
            </a:r>
            <a:r>
              <a:rPr lang="en-GB" dirty="0"/>
              <a:t>and then the </a:t>
            </a:r>
            <a:r>
              <a:rPr lang="en-GB" b="1" dirty="0"/>
              <a:t>source</a:t>
            </a:r>
            <a:r>
              <a:rPr lang="en-GB" dirty="0"/>
              <a:t> word </a:t>
            </a:r>
            <a:r>
              <a:rPr lang="en-GB" b="1" dirty="0"/>
              <a:t>‘</a:t>
            </a:r>
            <a:r>
              <a:rPr lang="en-GB" b="1" dirty="0" err="1"/>
              <a:t>universo</a:t>
            </a:r>
            <a:r>
              <a:rPr lang="en-GB" b="1" dirty="0"/>
              <a:t>’</a:t>
            </a:r>
            <a:r>
              <a:rPr lang="en-GB" dirty="0"/>
              <a:t> (with gesture, if using).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to bring up the picture and get pupils to repeat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to practise in pairs.</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Note</a:t>
            </a:r>
            <a:r>
              <a:rPr lang="en-GB" dirty="0"/>
              <a:t>: This is a brief introduction to the SSC for this week.  Pupils will practise this and other SSC in the follow ups this week.</a:t>
            </a:r>
            <a:br>
              <a:rPr lang="en-GB" dirty="0"/>
            </a:br>
            <a:br>
              <a:rPr lang="en-GB" dirty="0"/>
            </a:br>
            <a:r>
              <a:rPr lang="en-GB" b="1" dirty="0"/>
              <a:t>Gesture: </a:t>
            </a:r>
            <a:r>
              <a:rPr lang="en-GB" b="0" dirty="0"/>
              <a:t>hands start together above head and trace a large oval shape, hands meeting again at the bottom to complete it.</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93601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rtl="0"/>
            <a:r>
              <a:rPr lang="en-GB" sz="1200" b="1" i="0" u="none" strike="noStrike" cap="none" dirty="0">
                <a:solidFill>
                  <a:schemeClr val="dk1"/>
                </a:solidFill>
                <a:effectLst/>
                <a:latin typeface="Calibri"/>
                <a:ea typeface="Calibri"/>
                <a:cs typeface="Calibri"/>
                <a:sym typeface="Calibri"/>
              </a:rPr>
              <a:t>Timing: </a:t>
            </a:r>
            <a:r>
              <a:rPr lang="en-GB" sz="1200" b="0" i="0" u="none" strike="noStrike" cap="none" dirty="0">
                <a:solidFill>
                  <a:schemeClr val="dk1"/>
                </a:solidFill>
                <a:effectLst/>
                <a:latin typeface="Calibri"/>
                <a:ea typeface="Calibri"/>
                <a:cs typeface="Calibri"/>
                <a:sym typeface="Calibri"/>
              </a:rPr>
              <a:t>2 minutes</a:t>
            </a:r>
          </a:p>
          <a:p>
            <a:pPr marL="0" rtl="0"/>
            <a:endParaRPr lang="en-GB" sz="1200" b="0" i="0" u="none" strike="noStrike" cap="none" dirty="0">
              <a:solidFill>
                <a:schemeClr val="dk1"/>
              </a:solidFill>
              <a:effectLst/>
              <a:latin typeface="Calibri"/>
              <a:ea typeface="Calibri"/>
              <a:cs typeface="Calibri"/>
              <a:sym typeface="Calibri"/>
            </a:endParaRPr>
          </a:p>
          <a:p>
            <a:pPr marL="0" rtl="0"/>
            <a:r>
              <a:rPr lang="en-GB" sz="1200" b="1" i="0" u="none" strike="noStrike" cap="none" dirty="0">
                <a:solidFill>
                  <a:schemeClr val="dk1"/>
                </a:solidFill>
                <a:effectLst/>
                <a:latin typeface="Calibri"/>
                <a:ea typeface="Calibri"/>
                <a:cs typeface="Calibri"/>
                <a:sym typeface="Calibri"/>
              </a:rPr>
              <a:t>Aim: </a:t>
            </a:r>
            <a:r>
              <a:rPr lang="en-GB" sz="1200" b="0" i="0" u="none" strike="noStrike" cap="none" dirty="0">
                <a:solidFill>
                  <a:schemeClr val="dk1"/>
                </a:solidFill>
                <a:effectLst/>
                <a:latin typeface="Calibri"/>
                <a:ea typeface="Calibri"/>
                <a:cs typeface="Calibri"/>
                <a:sym typeface="Calibri"/>
              </a:rPr>
              <a:t>to practise SSC </a:t>
            </a:r>
            <a:r>
              <a:rPr lang="en-GB" sz="1200" b="1" i="0" u="none" strike="noStrike" cap="none" dirty="0">
                <a:solidFill>
                  <a:schemeClr val="dk1"/>
                </a:solidFill>
                <a:effectLst/>
                <a:latin typeface="Calibri"/>
                <a:ea typeface="Calibri"/>
                <a:cs typeface="Calibri"/>
                <a:sym typeface="Calibri"/>
              </a:rPr>
              <a:t>[a] [o] [u]</a:t>
            </a:r>
            <a:endParaRPr lang="en-GB" b="0" dirty="0">
              <a:effectLst/>
            </a:endParaRPr>
          </a:p>
          <a:p>
            <a:pPr marL="0" rtl="0"/>
            <a:br>
              <a:rPr lang="en-GB" b="0" dirty="0">
                <a:effectLst/>
              </a:rPr>
            </a:br>
            <a:r>
              <a:rPr lang="en-GB" sz="1200" b="1" i="0" u="none" strike="noStrike" cap="none" dirty="0">
                <a:solidFill>
                  <a:schemeClr val="dk1"/>
                </a:solidFill>
                <a:effectLst/>
                <a:latin typeface="Calibri"/>
                <a:ea typeface="Calibri"/>
                <a:cs typeface="Calibri"/>
                <a:sym typeface="Calibri"/>
              </a:rPr>
              <a:t>Procedure:</a:t>
            </a:r>
            <a:endParaRPr lang="en-GB" b="0" dirty="0">
              <a:effectLst/>
            </a:endParaRPr>
          </a:p>
          <a:p>
            <a:pPr marL="0" rtl="0" fontAlgn="base">
              <a:buAutoNum type="arabicPeriod"/>
            </a:pPr>
            <a:r>
              <a:rPr lang="en-GB" sz="1200" b="0" i="0" u="none" strike="noStrike" cap="none" dirty="0">
                <a:solidFill>
                  <a:schemeClr val="dk1"/>
                </a:solidFill>
                <a:effectLst/>
                <a:latin typeface="Calibri"/>
                <a:ea typeface="Calibri"/>
                <a:cs typeface="Calibri"/>
                <a:sym typeface="Calibri"/>
              </a:rPr>
              <a:t>Click to bring up SSC and elicit pronunciation and source word from pupils. </a:t>
            </a:r>
          </a:p>
          <a:p>
            <a:pPr marL="0" rtl="0" fontAlgn="base">
              <a:buAutoNum type="arabicPeriod"/>
            </a:pPr>
            <a:r>
              <a:rPr lang="en-GB" sz="1200" b="0" i="0" u="none" strike="noStrike" cap="none" dirty="0">
                <a:solidFill>
                  <a:schemeClr val="dk1"/>
                </a:solidFill>
                <a:effectLst/>
                <a:latin typeface="Calibri"/>
                <a:ea typeface="Calibri"/>
                <a:cs typeface="Calibri"/>
                <a:sym typeface="Calibri"/>
              </a:rPr>
              <a:t>Click one more time to bring up source word.</a:t>
            </a:r>
          </a:p>
          <a:p>
            <a:pPr marL="0" rtl="0" fontAlgn="base">
              <a:buAutoNum type="arabicPeriod"/>
            </a:pPr>
            <a:r>
              <a:rPr lang="en-GB" sz="1200" b="0" i="0" u="none" strike="noStrike" cap="none" dirty="0">
                <a:solidFill>
                  <a:schemeClr val="dk1"/>
                </a:solidFill>
                <a:effectLst/>
                <a:latin typeface="Calibri"/>
                <a:ea typeface="Calibri"/>
                <a:cs typeface="Calibri"/>
                <a:sym typeface="Calibri"/>
              </a:rPr>
              <a:t>Repeat with [a] + [u].</a:t>
            </a:r>
          </a:p>
          <a:p>
            <a:pPr marL="0" rtl="0"/>
            <a:br>
              <a:rPr lang="en-GB" b="0" dirty="0">
                <a:effectLst/>
              </a:rPr>
            </a:br>
            <a:r>
              <a:rPr lang="en-GB" sz="1200" b="0" i="0" u="none" strike="noStrike" cap="none" dirty="0">
                <a:solidFill>
                  <a:schemeClr val="dk1"/>
                </a:solidFill>
                <a:effectLst/>
                <a:latin typeface="Calibri"/>
                <a:ea typeface="Calibri"/>
                <a:cs typeface="Calibri"/>
                <a:sym typeface="Calibri"/>
              </a:rPr>
              <a:t>For further practice, pupils work in pairs. One pupil uses a gesture, the partner elicits the source word. </a:t>
            </a:r>
            <a:endParaRPr lang="en-GB" b="0" dirty="0">
              <a:effectLst/>
            </a:endParaRPr>
          </a:p>
          <a:p>
            <a:br>
              <a:rPr lang="en-GB" b="0" dirty="0">
                <a:effectLst/>
              </a:rPr>
            </a:br>
            <a:br>
              <a:rPr lang="en-GB" b="0" dirty="0">
                <a:effectLst/>
              </a:rPr>
            </a:br>
            <a:br>
              <a:rPr lang="en-GB" b="0" dirty="0">
                <a:effectLst/>
              </a:rPr>
            </a:br>
            <a:br>
              <a:rPr lang="en-GB" b="0" dirty="0">
                <a:effectLst/>
              </a:rPr>
            </a:b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6707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 (two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reintroduce buenos días / </a:t>
            </a:r>
            <a:r>
              <a:rPr lang="en-GB" b="0" dirty="0" err="1"/>
              <a:t>buenas</a:t>
            </a:r>
            <a:r>
              <a:rPr lang="en-GB" b="0" dirty="0"/>
              <a:t> </a:t>
            </a:r>
            <a:r>
              <a:rPr lang="en-GB" b="0" dirty="0" err="1"/>
              <a:t>tardes</a:t>
            </a:r>
            <a:endParaRPr lang="en-GB" dirty="0"/>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Spanish phrase for ‘Good morning’ from pupils.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Bring up answers.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Whole class repeats.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Repeat the steps with the next slide.</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1" dirty="0" err="1"/>
              <a:t>decir</a:t>
            </a:r>
            <a:r>
              <a:rPr lang="en-GB" sz="1800" b="0" dirty="0"/>
              <a:t> [31]</a:t>
            </a:r>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3862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dirty="0"/>
              <a:t>Slide 2/2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1" dirty="0" err="1"/>
              <a:t>decir</a:t>
            </a:r>
            <a:r>
              <a:rPr lang="en-GB" sz="1800" b="0" dirty="0"/>
              <a:t> [31]</a:t>
            </a:r>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9374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question word ¿</a:t>
            </a:r>
            <a:r>
              <a:rPr lang="en-GB" b="0" dirty="0" err="1"/>
              <a:t>cómo</a:t>
            </a:r>
            <a:r>
              <a:rPr lang="en-GB" b="0" dirty="0"/>
              <a:t>?</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listen and repeat the key question word (include gesture if possible).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Display the word and get them to repeat one more time.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meaning.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Reveal the sentence – ‘</a:t>
            </a:r>
            <a:r>
              <a:rPr lang="en-GB" dirty="0" err="1"/>
              <a:t>estás</a:t>
            </a:r>
            <a:r>
              <a:rPr lang="en-GB" dirty="0"/>
              <a:t>’ and ‘hoy’ are revisited in this lesson (they are taught both in ‘</a:t>
            </a:r>
            <a:r>
              <a:rPr lang="en-GB" dirty="0" err="1"/>
              <a:t>amarillo</a:t>
            </a:r>
            <a:r>
              <a:rPr lang="en-GB" dirty="0"/>
              <a:t>’ and ‘rojo’). </a:t>
            </a:r>
            <a:br>
              <a:rPr lang="en-GB" dirty="0"/>
            </a:b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8401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revisit to be (</a:t>
            </a:r>
            <a:r>
              <a:rPr lang="en-GB" b="0" dirty="0" err="1"/>
              <a:t>estar</a:t>
            </a:r>
            <a:r>
              <a:rPr lang="en-GB" b="0" dirty="0"/>
              <a:t>) for mood / temporary state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grammar explanation on “</a:t>
            </a:r>
            <a:r>
              <a:rPr lang="en-GB" dirty="0" err="1"/>
              <a:t>estar</a:t>
            </a:r>
            <a:r>
              <a:rPr lang="en-GB" dirty="0"/>
              <a:t>”, “estoy” and “está”. Make sure pupils are clear about the I / you pictures as these will come up in consecutive lessons.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 Pupils were taught these words in Y3/4.</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1.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22.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8.gif"/><Relationship Id="rId13" Type="http://schemas.openxmlformats.org/officeDocument/2006/relationships/image" Target="../media/image33.gif"/><Relationship Id="rId1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27.gif"/><Relationship Id="rId12" Type="http://schemas.openxmlformats.org/officeDocument/2006/relationships/image" Target="../media/image32.gif"/><Relationship Id="rId17" Type="http://schemas.openxmlformats.org/officeDocument/2006/relationships/image" Target="../media/image37.gif"/><Relationship Id="rId2" Type="http://schemas.openxmlformats.org/officeDocument/2006/relationships/notesSlide" Target="../notesSlides/notesSlide12.xml"/><Relationship Id="rId16" Type="http://schemas.openxmlformats.org/officeDocument/2006/relationships/image" Target="../media/image36.gif"/><Relationship Id="rId1" Type="http://schemas.openxmlformats.org/officeDocument/2006/relationships/slideLayout" Target="../slideLayouts/slideLayout5.xml"/><Relationship Id="rId6" Type="http://schemas.openxmlformats.org/officeDocument/2006/relationships/image" Target="../media/image26.gif"/><Relationship Id="rId11" Type="http://schemas.openxmlformats.org/officeDocument/2006/relationships/image" Target="../media/image31.gif"/><Relationship Id="rId5" Type="http://schemas.openxmlformats.org/officeDocument/2006/relationships/image" Target="../media/image25.gif"/><Relationship Id="rId15" Type="http://schemas.openxmlformats.org/officeDocument/2006/relationships/image" Target="../media/image35.gif"/><Relationship Id="rId10" Type="http://schemas.openxmlformats.org/officeDocument/2006/relationships/image" Target="../media/image30.gif"/><Relationship Id="rId19" Type="http://schemas.openxmlformats.org/officeDocument/2006/relationships/image" Target="../media/image12.svg"/><Relationship Id="rId4" Type="http://schemas.openxmlformats.org/officeDocument/2006/relationships/image" Target="../media/image24.gif"/><Relationship Id="rId9" Type="http://schemas.openxmlformats.org/officeDocument/2006/relationships/image" Target="../media/image29.gif"/><Relationship Id="rId14" Type="http://schemas.openxmlformats.org/officeDocument/2006/relationships/image" Target="../media/image34.gif"/></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8.gif"/><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audio" Target="../media/audio9.wav"/><Relationship Id="rId18" Type="http://schemas.openxmlformats.org/officeDocument/2006/relationships/image" Target="../media/image11.png"/><Relationship Id="rId3" Type="http://schemas.openxmlformats.org/officeDocument/2006/relationships/audio" Target="../media/audio1.wav"/><Relationship Id="rId21" Type="http://schemas.openxmlformats.org/officeDocument/2006/relationships/image" Target="../media/image40.png"/><Relationship Id="rId7" Type="http://schemas.openxmlformats.org/officeDocument/2006/relationships/audio" Target="../media/audio5.wav"/><Relationship Id="rId12" Type="http://schemas.openxmlformats.org/officeDocument/2006/relationships/audio" Target="../media/audio8.wav"/><Relationship Id="rId17" Type="http://schemas.openxmlformats.org/officeDocument/2006/relationships/audio" Target="../media/audio13.wav"/><Relationship Id="rId2" Type="http://schemas.openxmlformats.org/officeDocument/2006/relationships/notesSlide" Target="../notesSlides/notesSlide16.xml"/><Relationship Id="rId16" Type="http://schemas.openxmlformats.org/officeDocument/2006/relationships/audio" Target="../media/audio12.wav"/><Relationship Id="rId20" Type="http://schemas.openxmlformats.org/officeDocument/2006/relationships/audio" Target="../media/audio14.wav"/><Relationship Id="rId1" Type="http://schemas.openxmlformats.org/officeDocument/2006/relationships/slideLayout" Target="../slideLayouts/slideLayout5.xml"/><Relationship Id="rId6" Type="http://schemas.openxmlformats.org/officeDocument/2006/relationships/audio" Target="../media/audio4.wav"/><Relationship Id="rId11" Type="http://schemas.openxmlformats.org/officeDocument/2006/relationships/image" Target="../media/image10.png"/><Relationship Id="rId5" Type="http://schemas.openxmlformats.org/officeDocument/2006/relationships/audio" Target="../media/audio3.wav"/><Relationship Id="rId15" Type="http://schemas.openxmlformats.org/officeDocument/2006/relationships/audio" Target="../media/audio11.wav"/><Relationship Id="rId10" Type="http://schemas.openxmlformats.org/officeDocument/2006/relationships/image" Target="../media/image39.png"/><Relationship Id="rId19" Type="http://schemas.openxmlformats.org/officeDocument/2006/relationships/image" Target="../media/image12.sv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audio" Target="../media/audio10.wav"/><Relationship Id="rId22"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1.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12.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1.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sv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sv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Sofía</a:t>
            </a: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390308" y="696758"/>
            <a:ext cx="6621960" cy="5678129"/>
          </a:xfrm>
          <a:prstGeom prst="rect">
            <a:avLst/>
          </a:prstGeom>
        </p:spPr>
      </p:pic>
      <p:pic>
        <p:nvPicPr>
          <p:cNvPr id="6" name="Picture 5" descr="A picture containing text, toy, doll, vector graphics&#10;&#10;Description automatically generated">
            <a:extLst>
              <a:ext uri="{FF2B5EF4-FFF2-40B4-BE49-F238E27FC236}">
                <a16:creationId xmlns:a16="http://schemas.microsoft.com/office/drawing/2014/main" id="{594B333A-025F-4074-BB8E-3F4870FCC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5852" y="2729068"/>
            <a:ext cx="2177196" cy="4135742"/>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3032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70" name="Google Shape;170;p8" descr="Jigsaw, Puzzle, Piece, Game, Concept, Solution"/>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270528"/>
            <a:ext cx="10515600" cy="770175"/>
          </a:xfrm>
        </p:spPr>
        <p:txBody>
          <a:bodyPr>
            <a:noAutofit/>
          </a:bodyPr>
          <a:lstStyle/>
          <a:p>
            <a:r>
              <a:rPr lang="en-GB" sz="8000" b="1" i="0" u="none" strike="noStrike" cap="none" dirty="0" err="1">
                <a:solidFill>
                  <a:srgbClr val="1E4E79"/>
                </a:solidFill>
                <a:latin typeface="Century Gothic"/>
                <a:ea typeface="Century Gothic"/>
                <a:cs typeface="Century Gothic"/>
                <a:sym typeface="Century Gothic"/>
              </a:rPr>
              <a:t>estar</a:t>
            </a:r>
            <a:endParaRPr lang="en-GB" sz="8000" dirty="0"/>
          </a:p>
        </p:txBody>
      </p:sp>
      <p:sp>
        <p:nvSpPr>
          <p:cNvPr id="12" name="Google Shape;166;p8">
            <a:extLst>
              <a:ext uri="{FF2B5EF4-FFF2-40B4-BE49-F238E27FC236}">
                <a16:creationId xmlns:a16="http://schemas.microsoft.com/office/drawing/2014/main" id="{95855602-6825-4915-9C47-1B8244E91C4F}"/>
              </a:ext>
            </a:extLst>
          </p:cNvPr>
          <p:cNvSpPr txBox="1"/>
          <p:nvPr/>
        </p:nvSpPr>
        <p:spPr>
          <a:xfrm>
            <a:off x="282562" y="1019707"/>
            <a:ext cx="8574359" cy="523180"/>
          </a:xfrm>
          <a:prstGeom prst="rect">
            <a:avLst/>
          </a:prstGeom>
          <a:solidFill>
            <a:srgbClr val="FFFF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2800"/>
              <a:buFont typeface="Century Gothic"/>
              <a:buNone/>
            </a:pPr>
            <a:r>
              <a:rPr lang="en-GB" sz="2800" b="0" i="0" u="none" strike="noStrike" cap="none" dirty="0">
                <a:solidFill>
                  <a:srgbClr val="1E4E79"/>
                </a:solidFill>
                <a:latin typeface="Century Gothic"/>
                <a:ea typeface="Century Gothic"/>
                <a:cs typeface="Century Gothic"/>
                <a:sym typeface="Century Gothic"/>
              </a:rPr>
              <a:t>[to be | being] (mood and temporary states)</a:t>
            </a:r>
            <a:endParaRPr sz="2800" b="0" i="0" u="none" strike="noStrike" cap="none" dirty="0">
              <a:solidFill>
                <a:srgbClr val="1E4E79"/>
              </a:solidFill>
              <a:latin typeface="Century Gothic"/>
              <a:ea typeface="Century Gothic"/>
              <a:cs typeface="Century Gothic"/>
              <a:sym typeface="Century Gothic"/>
            </a:endParaRPr>
          </a:p>
        </p:txBody>
      </p:sp>
      <p:sp>
        <p:nvSpPr>
          <p:cNvPr id="13" name="Google Shape;168;p8">
            <a:extLst>
              <a:ext uri="{FF2B5EF4-FFF2-40B4-BE49-F238E27FC236}">
                <a16:creationId xmlns:a16="http://schemas.microsoft.com/office/drawing/2014/main" id="{81C153D0-C641-4324-B10F-2A5FC128AA41}"/>
              </a:ext>
            </a:extLst>
          </p:cNvPr>
          <p:cNvSpPr txBox="1"/>
          <p:nvPr/>
        </p:nvSpPr>
        <p:spPr>
          <a:xfrm>
            <a:off x="363956" y="1675563"/>
            <a:ext cx="11464087"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800"/>
              <a:buFont typeface="Century Gothic"/>
              <a:buNone/>
            </a:pPr>
            <a:r>
              <a:rPr lang="en-GB" sz="2800" b="0" i="0" u="none" strike="noStrike" cap="none">
                <a:solidFill>
                  <a:srgbClr val="002060"/>
                </a:solidFill>
                <a:latin typeface="Century Gothic"/>
                <a:ea typeface="Century Gothic"/>
                <a:cs typeface="Century Gothic"/>
                <a:sym typeface="Century Gothic"/>
              </a:rPr>
              <a:t>In Spanish the verb </a:t>
            </a:r>
            <a:r>
              <a:rPr lang="en-GB" sz="2800" b="1" i="0" u="none" strike="noStrike" cap="none">
                <a:solidFill>
                  <a:srgbClr val="002060"/>
                </a:solidFill>
                <a:latin typeface="Century Gothic"/>
                <a:ea typeface="Century Gothic"/>
                <a:cs typeface="Century Gothic"/>
                <a:sym typeface="Century Gothic"/>
              </a:rPr>
              <a:t>estar</a:t>
            </a:r>
            <a:r>
              <a:rPr lang="en-GB" sz="2800" b="0" i="0" u="none" strike="noStrike" cap="none">
                <a:solidFill>
                  <a:srgbClr val="002060"/>
                </a:solidFill>
                <a:latin typeface="Century Gothic"/>
                <a:ea typeface="Century Gothic"/>
                <a:cs typeface="Century Gothic"/>
                <a:sym typeface="Century Gothic"/>
              </a:rPr>
              <a:t> means ‘</a:t>
            </a:r>
            <a:r>
              <a:rPr lang="en-GB" sz="2800" b="1" i="1" u="none" strike="noStrike" cap="none">
                <a:solidFill>
                  <a:srgbClr val="002060"/>
                </a:solidFill>
                <a:latin typeface="Century Gothic"/>
                <a:ea typeface="Century Gothic"/>
                <a:cs typeface="Century Gothic"/>
                <a:sym typeface="Century Gothic"/>
              </a:rPr>
              <a:t>to be’ </a:t>
            </a:r>
            <a:r>
              <a:rPr lang="en-GB" sz="2800" b="0" i="0" u="none" strike="noStrike" cap="none">
                <a:solidFill>
                  <a:srgbClr val="002060"/>
                </a:solidFill>
                <a:latin typeface="Century Gothic"/>
                <a:ea typeface="Century Gothic"/>
                <a:cs typeface="Century Gothic"/>
                <a:sym typeface="Century Gothic"/>
              </a:rPr>
              <a:t>when describing </a:t>
            </a:r>
            <a:r>
              <a:rPr lang="en-GB" sz="2800" b="1" i="0" u="none" strike="noStrike" cap="none">
                <a:solidFill>
                  <a:srgbClr val="92D050"/>
                </a:solidFill>
                <a:latin typeface="Century Gothic"/>
                <a:ea typeface="Century Gothic"/>
                <a:cs typeface="Century Gothic"/>
                <a:sym typeface="Century Gothic"/>
              </a:rPr>
              <a:t>mood </a:t>
            </a:r>
            <a:r>
              <a:rPr lang="en-GB" sz="2800" b="0" i="0" u="none" strike="noStrike" cap="none">
                <a:solidFill>
                  <a:srgbClr val="002060"/>
                </a:solidFill>
                <a:latin typeface="Century Gothic"/>
                <a:ea typeface="Century Gothic"/>
                <a:cs typeface="Century Gothic"/>
                <a:sym typeface="Century Gothic"/>
              </a:rPr>
              <a:t>or</a:t>
            </a:r>
            <a:r>
              <a:rPr lang="en-GB" sz="2800" b="1" i="0" u="none" strike="noStrike" cap="none">
                <a:solidFill>
                  <a:srgbClr val="92D050"/>
                </a:solidFill>
                <a:latin typeface="Century Gothic"/>
                <a:ea typeface="Century Gothic"/>
                <a:cs typeface="Century Gothic"/>
                <a:sym typeface="Century Gothic"/>
              </a:rPr>
              <a:t> temporary state</a:t>
            </a:r>
            <a:r>
              <a:rPr lang="en-GB" sz="2800" b="0" i="0" u="none" strike="noStrike" cap="none">
                <a:solidFill>
                  <a:srgbClr val="002060"/>
                </a:solidFill>
                <a:latin typeface="Century Gothic"/>
                <a:ea typeface="Century Gothic"/>
                <a:cs typeface="Century Gothic"/>
                <a:sym typeface="Century Gothic"/>
              </a:rPr>
              <a:t>.</a:t>
            </a:r>
            <a:endParaRPr sz="1800" b="0" i="0" u="none" strike="noStrike" cap="none">
              <a:solidFill>
                <a:schemeClr val="dk1"/>
              </a:solidFill>
              <a:latin typeface="Calibri"/>
              <a:ea typeface="Calibri"/>
              <a:cs typeface="Calibri"/>
              <a:sym typeface="Calibri"/>
            </a:endParaRPr>
          </a:p>
        </p:txBody>
      </p:sp>
      <p:sp>
        <p:nvSpPr>
          <p:cNvPr id="14" name="Google Shape;169;p8">
            <a:extLst>
              <a:ext uri="{FF2B5EF4-FFF2-40B4-BE49-F238E27FC236}">
                <a16:creationId xmlns:a16="http://schemas.microsoft.com/office/drawing/2014/main" id="{7165801E-71B4-4034-9D7D-BBE52B6FDC4D}"/>
              </a:ext>
            </a:extLst>
          </p:cNvPr>
          <p:cNvSpPr txBox="1"/>
          <p:nvPr/>
        </p:nvSpPr>
        <p:spPr>
          <a:xfrm>
            <a:off x="333060" y="3039159"/>
            <a:ext cx="327373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b="1" i="0" u="none" strike="noStrike" cap="none">
                <a:solidFill>
                  <a:srgbClr val="92D050"/>
                </a:solidFill>
                <a:latin typeface="Century Gothic"/>
                <a:ea typeface="Century Gothic"/>
                <a:cs typeface="Century Gothic"/>
                <a:sym typeface="Century Gothic"/>
              </a:rPr>
              <a:t>Estoy </a:t>
            </a:r>
            <a:r>
              <a:rPr lang="en-GB" sz="2800" b="0" i="0" u="none" strike="noStrike" cap="none">
                <a:solidFill>
                  <a:srgbClr val="002060"/>
                </a:solidFill>
                <a:latin typeface="Century Gothic"/>
                <a:ea typeface="Century Gothic"/>
                <a:cs typeface="Century Gothic"/>
                <a:sym typeface="Century Gothic"/>
              </a:rPr>
              <a:t>preparado</a:t>
            </a:r>
            <a:r>
              <a:rPr lang="en-GB" sz="2800" b="1" i="0" u="none" strike="noStrike" cap="none">
                <a:solidFill>
                  <a:srgbClr val="002060"/>
                </a:solidFill>
                <a:latin typeface="Century Gothic"/>
                <a:ea typeface="Century Gothic"/>
                <a:cs typeface="Century Gothic"/>
                <a:sym typeface="Century Gothic"/>
              </a:rPr>
              <a:t>.</a:t>
            </a:r>
            <a:endParaRPr sz="1800" b="0" i="0" u="none" strike="noStrike" cap="none">
              <a:solidFill>
                <a:srgbClr val="002060"/>
              </a:solidFill>
              <a:latin typeface="Calibri"/>
              <a:ea typeface="Calibri"/>
              <a:cs typeface="Calibri"/>
              <a:sym typeface="Calibri"/>
            </a:endParaRPr>
          </a:p>
        </p:txBody>
      </p:sp>
      <p:sp>
        <p:nvSpPr>
          <p:cNvPr id="16" name="Google Shape;170;p8">
            <a:extLst>
              <a:ext uri="{FF2B5EF4-FFF2-40B4-BE49-F238E27FC236}">
                <a16:creationId xmlns:a16="http://schemas.microsoft.com/office/drawing/2014/main" id="{79C29472-3C5B-4E96-95B9-4F8BAC81CB50}"/>
              </a:ext>
            </a:extLst>
          </p:cNvPr>
          <p:cNvSpPr txBox="1"/>
          <p:nvPr/>
        </p:nvSpPr>
        <p:spPr>
          <a:xfrm>
            <a:off x="5242753" y="3039159"/>
            <a:ext cx="391202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i="0" u="none" strike="noStrike" cap="none">
                <a:solidFill>
                  <a:srgbClr val="92D050"/>
                </a:solidFill>
                <a:latin typeface="Century Gothic"/>
                <a:ea typeface="Century Gothic"/>
                <a:cs typeface="Century Gothic"/>
                <a:sym typeface="Century Gothic"/>
              </a:rPr>
              <a:t>Estás</a:t>
            </a:r>
            <a:r>
              <a:rPr lang="en-GB" sz="2800" b="1" i="0" u="none" strike="noStrike" cap="none">
                <a:solidFill>
                  <a:srgbClr val="002060"/>
                </a:solidFill>
                <a:latin typeface="Century Gothic"/>
                <a:ea typeface="Century Gothic"/>
                <a:cs typeface="Century Gothic"/>
                <a:sym typeface="Century Gothic"/>
              </a:rPr>
              <a:t> </a:t>
            </a:r>
            <a:r>
              <a:rPr lang="en-GB" sz="2800" b="0" i="0" u="none" strike="noStrike" cap="none">
                <a:solidFill>
                  <a:srgbClr val="002060"/>
                </a:solidFill>
                <a:latin typeface="Century Gothic"/>
                <a:ea typeface="Century Gothic"/>
                <a:cs typeface="Century Gothic"/>
                <a:sym typeface="Century Gothic"/>
              </a:rPr>
              <a:t>nervioso</a:t>
            </a:r>
            <a:r>
              <a:rPr lang="en-GB" sz="2800" b="1" i="0" u="none" strike="noStrike" cap="none">
                <a:solidFill>
                  <a:srgbClr val="002060"/>
                </a:solidFill>
                <a:latin typeface="Century Gothic"/>
                <a:ea typeface="Century Gothic"/>
                <a:cs typeface="Century Gothic"/>
                <a:sym typeface="Century Gothic"/>
              </a:rPr>
              <a:t>.</a:t>
            </a:r>
            <a:endParaRPr sz="1800" b="0" i="0" u="none" strike="noStrike" cap="none">
              <a:solidFill>
                <a:srgbClr val="002060"/>
              </a:solidFill>
              <a:latin typeface="Calibri"/>
              <a:ea typeface="Calibri"/>
              <a:cs typeface="Calibri"/>
              <a:sym typeface="Calibri"/>
            </a:endParaRPr>
          </a:p>
        </p:txBody>
      </p:sp>
      <p:pic>
        <p:nvPicPr>
          <p:cNvPr id="17" name="Google Shape;171;p8" descr="C:\Users\wdj\Google Drive\Primary\Y5 SoW\From Tracy\Pronouns\i.png">
            <a:extLst>
              <a:ext uri="{FF2B5EF4-FFF2-40B4-BE49-F238E27FC236}">
                <a16:creationId xmlns:a16="http://schemas.microsoft.com/office/drawing/2014/main" id="{FD80488E-CCA5-477A-BD0E-368D2ABF43CD}"/>
              </a:ext>
            </a:extLst>
          </p:cNvPr>
          <p:cNvPicPr preferRelativeResize="0"/>
          <p:nvPr/>
        </p:nvPicPr>
        <p:blipFill rotWithShape="1">
          <a:blip r:embed="rId4">
            <a:alphaModFix/>
          </a:blip>
          <a:srcRect/>
          <a:stretch/>
        </p:blipFill>
        <p:spPr>
          <a:xfrm>
            <a:off x="3716658" y="2549715"/>
            <a:ext cx="402934" cy="954068"/>
          </a:xfrm>
          <a:prstGeom prst="rect">
            <a:avLst/>
          </a:prstGeom>
          <a:noFill/>
          <a:ln>
            <a:noFill/>
          </a:ln>
        </p:spPr>
      </p:pic>
      <p:sp>
        <p:nvSpPr>
          <p:cNvPr id="18" name="Google Shape;172;p8">
            <a:extLst>
              <a:ext uri="{FF2B5EF4-FFF2-40B4-BE49-F238E27FC236}">
                <a16:creationId xmlns:a16="http://schemas.microsoft.com/office/drawing/2014/main" id="{F755C4DB-77BD-443F-B8EE-D984D477B194}"/>
              </a:ext>
            </a:extLst>
          </p:cNvPr>
          <p:cNvSpPr/>
          <p:nvPr/>
        </p:nvSpPr>
        <p:spPr>
          <a:xfrm>
            <a:off x="3874170" y="5177867"/>
            <a:ext cx="8113594" cy="1583881"/>
          </a:xfrm>
          <a:prstGeom prst="wedgeRoundRectCallout">
            <a:avLst>
              <a:gd name="adj1" fmla="val -36763"/>
              <a:gd name="adj2" fmla="val -78750"/>
              <a:gd name="adj3" fmla="val 16667"/>
            </a:avLst>
          </a:prstGeom>
          <a:solidFill>
            <a:srgbClr val="2BC0C7"/>
          </a:solidFill>
          <a:ln w="12700" cap="flat" cmpd="sng">
            <a:solidFill>
              <a:srgbClr val="2BC0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dirty="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r>
              <a:rPr lang="en-GB" sz="3200" b="1" dirty="0">
                <a:solidFill>
                  <a:srgbClr val="002060"/>
                </a:solidFill>
                <a:latin typeface="Century Gothic"/>
                <a:ea typeface="Century Gothic"/>
                <a:cs typeface="Century Gothic"/>
                <a:sym typeface="Century Gothic"/>
              </a:rPr>
              <a:t>💡 </a:t>
            </a:r>
            <a:r>
              <a:rPr lang="en-GB" sz="2200" b="0" i="0" u="none" strike="noStrike" cap="none" dirty="0">
                <a:solidFill>
                  <a:srgbClr val="002060"/>
                </a:solidFill>
                <a:latin typeface="Century Gothic"/>
                <a:ea typeface="Century Gothic"/>
                <a:cs typeface="Century Gothic"/>
                <a:sym typeface="Century Gothic"/>
              </a:rPr>
              <a:t>In English, we often use a verb with ‘-</a:t>
            </a:r>
            <a:r>
              <a:rPr lang="en-GB" sz="2200" b="0" i="0" u="none" strike="noStrike" cap="none" dirty="0" err="1">
                <a:solidFill>
                  <a:srgbClr val="002060"/>
                </a:solidFill>
                <a:latin typeface="Century Gothic"/>
                <a:ea typeface="Century Gothic"/>
                <a:cs typeface="Century Gothic"/>
                <a:sym typeface="Century Gothic"/>
              </a:rPr>
              <a:t>ing</a:t>
            </a:r>
            <a:r>
              <a:rPr lang="en-GB" sz="2200" b="0" i="0" u="none" strike="noStrike" cap="none" dirty="0">
                <a:solidFill>
                  <a:srgbClr val="002060"/>
                </a:solidFill>
                <a:latin typeface="Century Gothic"/>
                <a:ea typeface="Century Gothic"/>
                <a:cs typeface="Century Gothic"/>
                <a:sym typeface="Century Gothic"/>
              </a:rPr>
              <a:t>’ to talk about a temporary state (‘right now’). For example:</a:t>
            </a:r>
            <a:endParaRPr dirty="0">
              <a:solidFill>
                <a:srgbClr val="002060"/>
              </a:solidFill>
            </a:endParaRPr>
          </a:p>
          <a:p>
            <a:pPr marL="0" marR="0" lvl="0" indent="0" algn="ctr" rtl="0">
              <a:spcBef>
                <a:spcPts val="0"/>
              </a:spcBef>
              <a:spcAft>
                <a:spcPts val="0"/>
              </a:spcAft>
              <a:buNone/>
            </a:pPr>
            <a:r>
              <a:rPr lang="en-GB" sz="2000" b="0" i="0" u="none" strike="noStrike" cap="none" dirty="0">
                <a:solidFill>
                  <a:srgbClr val="002060"/>
                </a:solidFill>
                <a:latin typeface="Century Gothic"/>
                <a:ea typeface="Century Gothic"/>
                <a:cs typeface="Century Gothic"/>
                <a:sym typeface="Century Gothic"/>
              </a:rPr>
              <a:t>I am </a:t>
            </a:r>
            <a:r>
              <a:rPr lang="en-GB" sz="2000" b="1" i="1" u="none" strike="noStrike" cap="none" dirty="0">
                <a:solidFill>
                  <a:srgbClr val="002060"/>
                </a:solidFill>
                <a:latin typeface="Century Gothic"/>
                <a:ea typeface="Century Gothic"/>
                <a:cs typeface="Century Gothic"/>
                <a:sym typeface="Century Gothic"/>
              </a:rPr>
              <a:t>feeling</a:t>
            </a:r>
            <a:r>
              <a:rPr lang="en-GB" sz="2000" b="0" i="1" u="none" strike="noStrike" cap="none" dirty="0">
                <a:solidFill>
                  <a:srgbClr val="002060"/>
                </a:solidFill>
                <a:latin typeface="Century Gothic"/>
                <a:ea typeface="Century Gothic"/>
                <a:cs typeface="Century Gothic"/>
                <a:sym typeface="Century Gothic"/>
              </a:rPr>
              <a:t> </a:t>
            </a:r>
            <a:r>
              <a:rPr lang="en-GB" sz="2000" b="0" i="0" u="none" strike="noStrike" cap="none" dirty="0">
                <a:solidFill>
                  <a:srgbClr val="002060"/>
                </a:solidFill>
                <a:latin typeface="Century Gothic"/>
                <a:ea typeface="Century Gothic"/>
                <a:cs typeface="Century Gothic"/>
                <a:sym typeface="Century Gothic"/>
              </a:rPr>
              <a:t>sick.</a:t>
            </a:r>
            <a:endParaRPr sz="1200" dirty="0">
              <a:solidFill>
                <a:srgbClr val="002060"/>
              </a:solidFill>
            </a:endParaRPr>
          </a:p>
          <a:p>
            <a:pPr marL="0" marR="0" lvl="0" indent="0" algn="ctr" rtl="0">
              <a:spcBef>
                <a:spcPts val="0"/>
              </a:spcBef>
              <a:spcAft>
                <a:spcPts val="0"/>
              </a:spcAft>
              <a:buNone/>
            </a:pPr>
            <a:r>
              <a:rPr lang="en-GB" sz="2000" b="0" i="0" u="none" strike="noStrike" cap="none" dirty="0">
                <a:solidFill>
                  <a:srgbClr val="002060"/>
                </a:solidFill>
                <a:latin typeface="Century Gothic"/>
                <a:ea typeface="Century Gothic"/>
                <a:cs typeface="Century Gothic"/>
                <a:sym typeface="Century Gothic"/>
              </a:rPr>
              <a:t>You are </a:t>
            </a:r>
            <a:r>
              <a:rPr lang="en-GB" sz="2000" b="1" i="1" u="none" strike="noStrike" cap="none" dirty="0">
                <a:solidFill>
                  <a:srgbClr val="002060"/>
                </a:solidFill>
                <a:latin typeface="Century Gothic"/>
                <a:ea typeface="Century Gothic"/>
                <a:cs typeface="Century Gothic"/>
                <a:sym typeface="Century Gothic"/>
              </a:rPr>
              <a:t>being</a:t>
            </a:r>
            <a:r>
              <a:rPr lang="en-GB" sz="2000" b="0" i="0" u="none" strike="noStrike" cap="none" dirty="0">
                <a:solidFill>
                  <a:srgbClr val="002060"/>
                </a:solidFill>
                <a:latin typeface="Century Gothic"/>
                <a:ea typeface="Century Gothic"/>
                <a:cs typeface="Century Gothic"/>
                <a:sym typeface="Century Gothic"/>
              </a:rPr>
              <a:t> silly.</a:t>
            </a:r>
            <a:endParaRPr sz="1200" dirty="0">
              <a:solidFill>
                <a:srgbClr val="002060"/>
              </a:solidFill>
            </a:endParaRPr>
          </a:p>
          <a:p>
            <a:pPr marL="0" marR="0" lvl="0" indent="0" algn="ctr" rtl="0">
              <a:spcBef>
                <a:spcPts val="0"/>
              </a:spcBef>
              <a:spcAft>
                <a:spcPts val="0"/>
              </a:spcAft>
              <a:buNone/>
            </a:pPr>
            <a:endParaRPr sz="2400" b="0" i="0" u="none" strike="noStrike" cap="none" dirty="0">
              <a:solidFill>
                <a:srgbClr val="002060"/>
              </a:solidFill>
              <a:latin typeface="Century Gothic"/>
              <a:ea typeface="Century Gothic"/>
              <a:cs typeface="Century Gothic"/>
              <a:sym typeface="Century Gothic"/>
            </a:endParaRPr>
          </a:p>
        </p:txBody>
      </p:sp>
      <p:grpSp>
        <p:nvGrpSpPr>
          <p:cNvPr id="19" name="Google Shape;173;p8">
            <a:extLst>
              <a:ext uri="{FF2B5EF4-FFF2-40B4-BE49-F238E27FC236}">
                <a16:creationId xmlns:a16="http://schemas.microsoft.com/office/drawing/2014/main" id="{027F7144-700E-4932-9C81-5A7F07F16CD8}"/>
              </a:ext>
            </a:extLst>
          </p:cNvPr>
          <p:cNvGrpSpPr/>
          <p:nvPr/>
        </p:nvGrpSpPr>
        <p:grpSpPr>
          <a:xfrm>
            <a:off x="8150408" y="2456627"/>
            <a:ext cx="869589" cy="1279729"/>
            <a:chOff x="300038" y="2473418"/>
            <a:chExt cx="660212" cy="820081"/>
          </a:xfrm>
        </p:grpSpPr>
        <p:pic>
          <p:nvPicPr>
            <p:cNvPr id="20" name="Google Shape;174;p8" descr="C:\Users\wdj\Google Drive\Primary\Y5 SoW\From Tracy\Pronouns\you.png">
              <a:extLst>
                <a:ext uri="{FF2B5EF4-FFF2-40B4-BE49-F238E27FC236}">
                  <a16:creationId xmlns:a16="http://schemas.microsoft.com/office/drawing/2014/main" id="{26364AFC-6A51-41D4-8201-5BB5EE6693C5}"/>
                </a:ext>
              </a:extLst>
            </p:cNvPr>
            <p:cNvPicPr preferRelativeResize="0"/>
            <p:nvPr/>
          </p:nvPicPr>
          <p:blipFill rotWithShape="1">
            <a:blip r:embed="rId5">
              <a:alphaModFix/>
            </a:blip>
            <a:srcRect r="51458"/>
            <a:stretch/>
          </p:blipFill>
          <p:spPr>
            <a:xfrm>
              <a:off x="300038" y="2479336"/>
              <a:ext cx="409646" cy="742895"/>
            </a:xfrm>
            <a:prstGeom prst="rect">
              <a:avLst/>
            </a:prstGeom>
            <a:noFill/>
            <a:ln>
              <a:noFill/>
            </a:ln>
          </p:spPr>
        </p:pic>
        <p:pic>
          <p:nvPicPr>
            <p:cNvPr id="21" name="Google Shape;175;p8" descr="C:\Users\wdj\Google Drive\Primary\Y5 SoW\From Tracy\Pronouns\he.png">
              <a:extLst>
                <a:ext uri="{FF2B5EF4-FFF2-40B4-BE49-F238E27FC236}">
                  <a16:creationId xmlns:a16="http://schemas.microsoft.com/office/drawing/2014/main" id="{66F3F493-1AD7-48CF-844A-37B92D9AEA28}"/>
                </a:ext>
              </a:extLst>
            </p:cNvPr>
            <p:cNvPicPr preferRelativeResize="0"/>
            <p:nvPr/>
          </p:nvPicPr>
          <p:blipFill rotWithShape="1">
            <a:blip r:embed="rId6">
              <a:alphaModFix/>
            </a:blip>
            <a:srcRect l="33709" r="38340"/>
            <a:stretch/>
          </p:blipFill>
          <p:spPr>
            <a:xfrm>
              <a:off x="650486" y="2473418"/>
              <a:ext cx="309764" cy="820081"/>
            </a:xfrm>
            <a:prstGeom prst="rect">
              <a:avLst/>
            </a:prstGeom>
            <a:noFill/>
            <a:ln>
              <a:noFill/>
            </a:ln>
          </p:spPr>
        </p:pic>
      </p:grpSp>
      <p:pic>
        <p:nvPicPr>
          <p:cNvPr id="23" name="Google Shape;176;p8">
            <a:extLst>
              <a:ext uri="{FF2B5EF4-FFF2-40B4-BE49-F238E27FC236}">
                <a16:creationId xmlns:a16="http://schemas.microsoft.com/office/drawing/2014/main" id="{F955ABFF-5771-4B60-AA26-42492AAF90DA}"/>
              </a:ext>
            </a:extLst>
          </p:cNvPr>
          <p:cNvPicPr preferRelativeResize="0"/>
          <p:nvPr/>
        </p:nvPicPr>
        <p:blipFill rotWithShape="1">
          <a:blip r:embed="rId7">
            <a:alphaModFix/>
          </a:blip>
          <a:srcRect/>
          <a:stretch/>
        </p:blipFill>
        <p:spPr>
          <a:xfrm>
            <a:off x="363956" y="3573511"/>
            <a:ext cx="634523" cy="671647"/>
          </a:xfrm>
          <a:prstGeom prst="rect">
            <a:avLst/>
          </a:prstGeom>
          <a:noFill/>
          <a:ln>
            <a:noFill/>
          </a:ln>
        </p:spPr>
      </p:pic>
      <p:sp>
        <p:nvSpPr>
          <p:cNvPr id="24" name="Google Shape;177;p8">
            <a:extLst>
              <a:ext uri="{FF2B5EF4-FFF2-40B4-BE49-F238E27FC236}">
                <a16:creationId xmlns:a16="http://schemas.microsoft.com/office/drawing/2014/main" id="{CB7EF68A-7494-4D48-8AC7-175FD7205C24}"/>
              </a:ext>
            </a:extLst>
          </p:cNvPr>
          <p:cNvSpPr txBox="1"/>
          <p:nvPr/>
        </p:nvSpPr>
        <p:spPr>
          <a:xfrm>
            <a:off x="952710" y="3665614"/>
            <a:ext cx="327373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b="1" i="0" u="none" strike="noStrike" cap="none">
                <a:solidFill>
                  <a:srgbClr val="92D050"/>
                </a:solidFill>
                <a:latin typeface="Century Gothic"/>
                <a:ea typeface="Century Gothic"/>
                <a:cs typeface="Century Gothic"/>
                <a:sym typeface="Century Gothic"/>
              </a:rPr>
              <a:t>I am </a:t>
            </a:r>
            <a:r>
              <a:rPr lang="en-GB" sz="2800" b="0" i="0" u="none" strike="noStrike" cap="none">
                <a:solidFill>
                  <a:srgbClr val="002060"/>
                </a:solidFill>
                <a:latin typeface="Century Gothic"/>
                <a:ea typeface="Century Gothic"/>
                <a:cs typeface="Century Gothic"/>
                <a:sym typeface="Century Gothic"/>
              </a:rPr>
              <a:t>ready.</a:t>
            </a:r>
            <a:endParaRPr sz="1800" b="0" i="0" u="none" strike="noStrike" cap="none">
              <a:solidFill>
                <a:schemeClr val="dk1"/>
              </a:solidFill>
              <a:latin typeface="Calibri"/>
              <a:ea typeface="Calibri"/>
              <a:cs typeface="Calibri"/>
              <a:sym typeface="Calibri"/>
            </a:endParaRPr>
          </a:p>
        </p:txBody>
      </p:sp>
      <p:pic>
        <p:nvPicPr>
          <p:cNvPr id="25" name="Google Shape;178;p8">
            <a:extLst>
              <a:ext uri="{FF2B5EF4-FFF2-40B4-BE49-F238E27FC236}">
                <a16:creationId xmlns:a16="http://schemas.microsoft.com/office/drawing/2014/main" id="{8548CC68-3603-4896-BB1F-B26D29DD3464}"/>
              </a:ext>
            </a:extLst>
          </p:cNvPr>
          <p:cNvPicPr preferRelativeResize="0"/>
          <p:nvPr/>
        </p:nvPicPr>
        <p:blipFill rotWithShape="1">
          <a:blip r:embed="rId7">
            <a:alphaModFix/>
          </a:blip>
          <a:srcRect/>
          <a:stretch/>
        </p:blipFill>
        <p:spPr>
          <a:xfrm>
            <a:off x="5157504" y="3605812"/>
            <a:ext cx="634523" cy="671647"/>
          </a:xfrm>
          <a:prstGeom prst="rect">
            <a:avLst/>
          </a:prstGeom>
          <a:noFill/>
          <a:ln>
            <a:noFill/>
          </a:ln>
        </p:spPr>
      </p:pic>
      <p:sp>
        <p:nvSpPr>
          <p:cNvPr id="26" name="Google Shape;179;p8">
            <a:extLst>
              <a:ext uri="{FF2B5EF4-FFF2-40B4-BE49-F238E27FC236}">
                <a16:creationId xmlns:a16="http://schemas.microsoft.com/office/drawing/2014/main" id="{BFD85F91-F481-4665-B8C2-E00785D9F0C5}"/>
              </a:ext>
            </a:extLst>
          </p:cNvPr>
          <p:cNvSpPr txBox="1"/>
          <p:nvPr/>
        </p:nvSpPr>
        <p:spPr>
          <a:xfrm>
            <a:off x="5746258" y="3697915"/>
            <a:ext cx="327373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b="1" i="0" u="none" strike="noStrike" cap="none">
                <a:solidFill>
                  <a:srgbClr val="92D050"/>
                </a:solidFill>
                <a:latin typeface="Century Gothic"/>
                <a:ea typeface="Century Gothic"/>
                <a:cs typeface="Century Gothic"/>
                <a:sym typeface="Century Gothic"/>
              </a:rPr>
              <a:t>You are </a:t>
            </a:r>
            <a:r>
              <a:rPr lang="en-GB" sz="2800" b="0" i="0" u="none" strike="noStrike" cap="none">
                <a:solidFill>
                  <a:srgbClr val="002060"/>
                </a:solidFill>
                <a:latin typeface="Century Gothic"/>
                <a:ea typeface="Century Gothic"/>
                <a:cs typeface="Century Gothic"/>
                <a:sym typeface="Century Gothic"/>
              </a:rPr>
              <a:t>nervous.</a:t>
            </a:r>
            <a:endParaRPr sz="1800" b="0" i="0" u="none" strike="noStrike" cap="none">
              <a:solidFill>
                <a:schemeClr val="dk1"/>
              </a:solidFill>
              <a:latin typeface="Calibri"/>
              <a:ea typeface="Calibri"/>
              <a:cs typeface="Calibri"/>
              <a:sym typeface="Calibri"/>
            </a:endParaRPr>
          </a:p>
        </p:txBody>
      </p:sp>
      <p:sp>
        <p:nvSpPr>
          <p:cNvPr id="27" name="Google Shape;180;p8">
            <a:extLst>
              <a:ext uri="{FF2B5EF4-FFF2-40B4-BE49-F238E27FC236}">
                <a16:creationId xmlns:a16="http://schemas.microsoft.com/office/drawing/2014/main" id="{9A668950-7B13-44D4-8B86-EBC64FCCE720}"/>
              </a:ext>
            </a:extLst>
          </p:cNvPr>
          <p:cNvSpPr txBox="1"/>
          <p:nvPr/>
        </p:nvSpPr>
        <p:spPr>
          <a:xfrm>
            <a:off x="952709" y="4250546"/>
            <a:ext cx="420479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b="1" i="0" u="none" strike="noStrike" cap="none">
                <a:solidFill>
                  <a:srgbClr val="92D050"/>
                </a:solidFill>
                <a:latin typeface="Century Gothic"/>
                <a:ea typeface="Century Gothic"/>
                <a:cs typeface="Century Gothic"/>
                <a:sym typeface="Century Gothic"/>
              </a:rPr>
              <a:t>I am (feeling) </a:t>
            </a:r>
            <a:r>
              <a:rPr lang="en-GB" sz="2800" b="0" i="0" u="none" strike="noStrike" cap="none">
                <a:solidFill>
                  <a:srgbClr val="002060"/>
                </a:solidFill>
                <a:latin typeface="Century Gothic"/>
                <a:ea typeface="Century Gothic"/>
                <a:cs typeface="Century Gothic"/>
                <a:sym typeface="Century Gothic"/>
              </a:rPr>
              <a:t>ready.</a:t>
            </a:r>
            <a:endParaRPr sz="1800" b="0" i="0" u="none" strike="noStrike" cap="none">
              <a:solidFill>
                <a:schemeClr val="dk1"/>
              </a:solidFill>
              <a:latin typeface="Calibri"/>
              <a:ea typeface="Calibri"/>
              <a:cs typeface="Calibri"/>
              <a:sym typeface="Calibri"/>
            </a:endParaRPr>
          </a:p>
        </p:txBody>
      </p:sp>
      <p:sp>
        <p:nvSpPr>
          <p:cNvPr id="28" name="Google Shape;181;p8">
            <a:extLst>
              <a:ext uri="{FF2B5EF4-FFF2-40B4-BE49-F238E27FC236}">
                <a16:creationId xmlns:a16="http://schemas.microsoft.com/office/drawing/2014/main" id="{E46DD0FF-FBA4-423B-8759-189C1A57B7F5}"/>
              </a:ext>
            </a:extLst>
          </p:cNvPr>
          <p:cNvSpPr txBox="1"/>
          <p:nvPr/>
        </p:nvSpPr>
        <p:spPr>
          <a:xfrm>
            <a:off x="5792027" y="4245158"/>
            <a:ext cx="5108392" cy="5077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700" b="1" i="0" u="none" strike="noStrike" cap="none" dirty="0">
                <a:solidFill>
                  <a:srgbClr val="92D050"/>
                </a:solidFill>
                <a:latin typeface="Century Gothic"/>
                <a:ea typeface="Century Gothic"/>
                <a:cs typeface="Century Gothic"/>
                <a:sym typeface="Century Gothic"/>
              </a:rPr>
              <a:t>You re (feeling) </a:t>
            </a:r>
            <a:r>
              <a:rPr lang="en-GB" sz="2700" b="0" i="0" u="none" strike="noStrike" cap="none" dirty="0">
                <a:solidFill>
                  <a:srgbClr val="002060"/>
                </a:solidFill>
                <a:latin typeface="Century Gothic"/>
                <a:ea typeface="Century Gothic"/>
                <a:cs typeface="Century Gothic"/>
                <a:sym typeface="Century Gothic"/>
              </a:rPr>
              <a:t>nervous.</a:t>
            </a:r>
            <a:endParaRPr sz="27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p:tgtEl>
                                          <p:spTgt spid="16"/>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p:tgtEl>
                                          <p:spTgt spid="2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10" name="Google Shape;189;p9">
            <a:extLst>
              <a:ext uri="{FF2B5EF4-FFF2-40B4-BE49-F238E27FC236}">
                <a16:creationId xmlns:a16="http://schemas.microsoft.com/office/drawing/2014/main" id="{992FF2E9-1EED-465B-940A-F243875693DE}"/>
              </a:ext>
            </a:extLst>
          </p:cNvPr>
          <p:cNvSpPr/>
          <p:nvPr/>
        </p:nvSpPr>
        <p:spPr>
          <a:xfrm>
            <a:off x="283087" y="1844887"/>
            <a:ext cx="2825302" cy="883166"/>
          </a:xfrm>
          <a:prstGeom prst="wedgeRoundRectCallout">
            <a:avLst>
              <a:gd name="adj1" fmla="val -31623"/>
              <a:gd name="adj2" fmla="val 85105"/>
              <a:gd name="adj3"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b="1" i="0" u="none" strike="noStrike" cap="none">
                <a:solidFill>
                  <a:srgbClr val="92D050"/>
                </a:solidFill>
                <a:latin typeface="Century Gothic"/>
                <a:ea typeface="Century Gothic"/>
                <a:cs typeface="Century Gothic"/>
                <a:sym typeface="Century Gothic"/>
              </a:rPr>
              <a:t>E)</a:t>
            </a:r>
            <a:r>
              <a:rPr lang="en-GB" sz="2400" b="1" i="0" u="none" strike="noStrike" cap="none">
                <a:solidFill>
                  <a:srgbClr val="1E4E79"/>
                </a:solidFill>
                <a:latin typeface="Century Gothic"/>
                <a:ea typeface="Century Gothic"/>
                <a:cs typeface="Century Gothic"/>
                <a:sym typeface="Century Gothic"/>
              </a:rPr>
              <a:t> Estoy nervioso.</a:t>
            </a:r>
            <a:endParaRPr/>
          </a:p>
        </p:txBody>
      </p:sp>
      <p:sp>
        <p:nvSpPr>
          <p:cNvPr id="11" name="Google Shape;190;p9">
            <a:extLst>
              <a:ext uri="{FF2B5EF4-FFF2-40B4-BE49-F238E27FC236}">
                <a16:creationId xmlns:a16="http://schemas.microsoft.com/office/drawing/2014/main" id="{D4BF35B0-E431-4CF3-A976-F90B5DBACBA2}"/>
              </a:ext>
            </a:extLst>
          </p:cNvPr>
          <p:cNvSpPr/>
          <p:nvPr/>
        </p:nvSpPr>
        <p:spPr>
          <a:xfrm>
            <a:off x="2495947" y="3130118"/>
            <a:ext cx="2511482" cy="1003898"/>
          </a:xfrm>
          <a:prstGeom prst="wedgeEllipseCallout">
            <a:avLst>
              <a:gd name="adj1" fmla="val 38227"/>
              <a:gd name="adj2" fmla="val 60748"/>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dirty="0">
                <a:solidFill>
                  <a:srgbClr val="1F3864"/>
                </a:solidFill>
                <a:latin typeface="Century Gothic"/>
                <a:ea typeface="Century Gothic"/>
                <a:cs typeface="Century Gothic"/>
                <a:sym typeface="Century Gothic"/>
              </a:rPr>
              <a:t>2) Estás </a:t>
            </a:r>
            <a:r>
              <a:rPr lang="en-GB" sz="2400" b="1" dirty="0" err="1">
                <a:solidFill>
                  <a:srgbClr val="1F3864"/>
                </a:solidFill>
                <a:latin typeface="Century Gothic"/>
                <a:ea typeface="Century Gothic"/>
                <a:cs typeface="Century Gothic"/>
                <a:sym typeface="Century Gothic"/>
              </a:rPr>
              <a:t>tranquila</a:t>
            </a:r>
            <a:r>
              <a:rPr lang="en-GB" sz="2400" b="1" dirty="0">
                <a:solidFill>
                  <a:srgbClr val="1F3864"/>
                </a:solidFill>
                <a:latin typeface="Century Gothic"/>
                <a:ea typeface="Century Gothic"/>
                <a:cs typeface="Century Gothic"/>
                <a:sym typeface="Century Gothic"/>
              </a:rPr>
              <a:t>.</a:t>
            </a:r>
            <a:endParaRPr dirty="0"/>
          </a:p>
        </p:txBody>
      </p:sp>
      <p:sp>
        <p:nvSpPr>
          <p:cNvPr id="12" name="Google Shape;191;p9">
            <a:extLst>
              <a:ext uri="{FF2B5EF4-FFF2-40B4-BE49-F238E27FC236}">
                <a16:creationId xmlns:a16="http://schemas.microsoft.com/office/drawing/2014/main" id="{3CC3C0FD-70BB-4FD0-A71F-072DE29C982B}"/>
              </a:ext>
            </a:extLst>
          </p:cNvPr>
          <p:cNvSpPr/>
          <p:nvPr/>
        </p:nvSpPr>
        <p:spPr>
          <a:xfrm>
            <a:off x="3791944" y="1707700"/>
            <a:ext cx="2651660" cy="1221386"/>
          </a:xfrm>
          <a:prstGeom prst="wedgeEllipseCallout">
            <a:avLst>
              <a:gd name="adj1" fmla="val -37612"/>
              <a:gd name="adj2" fmla="val 58120"/>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a:solidFill>
                <a:srgbClr val="1F3864"/>
              </a:solidFill>
              <a:latin typeface="Century Gothic"/>
              <a:ea typeface="Century Gothic"/>
              <a:cs typeface="Century Gothic"/>
              <a:sym typeface="Century Gothic"/>
            </a:endParaRPr>
          </a:p>
        </p:txBody>
      </p:sp>
      <p:sp>
        <p:nvSpPr>
          <p:cNvPr id="14" name="Google Shape;192;p9">
            <a:extLst>
              <a:ext uri="{FF2B5EF4-FFF2-40B4-BE49-F238E27FC236}">
                <a16:creationId xmlns:a16="http://schemas.microsoft.com/office/drawing/2014/main" id="{064E4C3A-8CDD-4C03-98CF-CDAD5C31BC12}"/>
              </a:ext>
            </a:extLst>
          </p:cNvPr>
          <p:cNvSpPr/>
          <p:nvPr/>
        </p:nvSpPr>
        <p:spPr>
          <a:xfrm>
            <a:off x="3727008" y="4417278"/>
            <a:ext cx="2057401" cy="883166"/>
          </a:xfrm>
          <a:prstGeom prst="wedgeRoundRectCallout">
            <a:avLst>
              <a:gd name="adj1" fmla="val 35044"/>
              <a:gd name="adj2" fmla="val 74206"/>
              <a:gd name="adj3"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dirty="0">
                <a:solidFill>
                  <a:srgbClr val="1F3864"/>
                </a:solidFill>
                <a:latin typeface="Century Gothic"/>
                <a:ea typeface="Century Gothic"/>
                <a:cs typeface="Century Gothic"/>
                <a:sym typeface="Century Gothic"/>
              </a:rPr>
              <a:t>4) </a:t>
            </a:r>
            <a:r>
              <a:rPr lang="en-GB" sz="2400" b="1" dirty="0" err="1">
                <a:solidFill>
                  <a:srgbClr val="1F3864"/>
                </a:solidFill>
                <a:latin typeface="Century Gothic"/>
                <a:ea typeface="Century Gothic"/>
                <a:cs typeface="Century Gothic"/>
                <a:sym typeface="Century Gothic"/>
              </a:rPr>
              <a:t>Estás</a:t>
            </a:r>
            <a:r>
              <a:rPr lang="en-GB" sz="2400" b="1" dirty="0">
                <a:solidFill>
                  <a:srgbClr val="1F3864"/>
                </a:solidFill>
                <a:latin typeface="Century Gothic"/>
                <a:ea typeface="Century Gothic"/>
                <a:cs typeface="Century Gothic"/>
                <a:sym typeface="Century Gothic"/>
              </a:rPr>
              <a:t> </a:t>
            </a:r>
            <a:r>
              <a:rPr lang="en-GB" sz="2400" b="1" dirty="0" err="1">
                <a:solidFill>
                  <a:srgbClr val="1F3864"/>
                </a:solidFill>
                <a:latin typeface="Century Gothic"/>
                <a:ea typeface="Century Gothic"/>
                <a:cs typeface="Century Gothic"/>
                <a:sym typeface="Century Gothic"/>
              </a:rPr>
              <a:t>muy</a:t>
            </a:r>
            <a:r>
              <a:rPr lang="en-GB" sz="2400" b="1" dirty="0">
                <a:solidFill>
                  <a:srgbClr val="1F3864"/>
                </a:solidFill>
                <a:latin typeface="Century Gothic"/>
                <a:ea typeface="Century Gothic"/>
                <a:cs typeface="Century Gothic"/>
                <a:sym typeface="Century Gothic"/>
              </a:rPr>
              <a:t> </a:t>
            </a:r>
            <a:r>
              <a:rPr lang="en-GB" sz="2400" b="1" dirty="0" err="1">
                <a:solidFill>
                  <a:srgbClr val="1F3864"/>
                </a:solidFill>
                <a:latin typeface="Century Gothic"/>
                <a:ea typeface="Century Gothic"/>
                <a:cs typeface="Century Gothic"/>
                <a:sym typeface="Century Gothic"/>
              </a:rPr>
              <a:t>tonta</a:t>
            </a:r>
            <a:r>
              <a:rPr lang="en-GB" sz="2400" b="1" dirty="0">
                <a:solidFill>
                  <a:srgbClr val="1F3864"/>
                </a:solidFill>
                <a:latin typeface="Century Gothic"/>
                <a:ea typeface="Century Gothic"/>
                <a:cs typeface="Century Gothic"/>
                <a:sym typeface="Century Gothic"/>
              </a:rPr>
              <a:t>*.</a:t>
            </a:r>
            <a:endParaRPr dirty="0"/>
          </a:p>
        </p:txBody>
      </p:sp>
      <p:sp>
        <p:nvSpPr>
          <p:cNvPr id="15" name="Google Shape;193;p9">
            <a:extLst>
              <a:ext uri="{FF2B5EF4-FFF2-40B4-BE49-F238E27FC236}">
                <a16:creationId xmlns:a16="http://schemas.microsoft.com/office/drawing/2014/main" id="{B6C9D3D7-604B-4F92-89D1-0F20A223EAC7}"/>
              </a:ext>
            </a:extLst>
          </p:cNvPr>
          <p:cNvSpPr/>
          <p:nvPr/>
        </p:nvSpPr>
        <p:spPr>
          <a:xfrm>
            <a:off x="219288" y="5220053"/>
            <a:ext cx="2276659" cy="1015662"/>
          </a:xfrm>
          <a:prstGeom prst="wedgeRoundRectCallout">
            <a:avLst>
              <a:gd name="adj1" fmla="val -31623"/>
              <a:gd name="adj2" fmla="val 85105"/>
              <a:gd name="adj3"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dirty="0">
                <a:solidFill>
                  <a:srgbClr val="1F3864"/>
                </a:solidFill>
                <a:latin typeface="Century Gothic"/>
                <a:ea typeface="Century Gothic"/>
                <a:cs typeface="Century Gothic"/>
                <a:sym typeface="Century Gothic"/>
              </a:rPr>
              <a:t>5) </a:t>
            </a:r>
            <a:r>
              <a:rPr lang="en-GB" sz="2400" b="1" dirty="0" err="1">
                <a:solidFill>
                  <a:srgbClr val="1F3864"/>
                </a:solidFill>
                <a:latin typeface="Century Gothic"/>
                <a:ea typeface="Century Gothic"/>
                <a:cs typeface="Century Gothic"/>
                <a:sym typeface="Century Gothic"/>
              </a:rPr>
              <a:t>Estoy</a:t>
            </a:r>
            <a:r>
              <a:rPr lang="en-GB" sz="2400" b="1" dirty="0">
                <a:solidFill>
                  <a:srgbClr val="1F3864"/>
                </a:solidFill>
                <a:latin typeface="Century Gothic"/>
                <a:ea typeface="Century Gothic"/>
                <a:cs typeface="Century Gothic"/>
                <a:sym typeface="Century Gothic"/>
              </a:rPr>
              <a:t> </a:t>
            </a:r>
            <a:r>
              <a:rPr lang="en-GB" sz="2400" b="1" dirty="0" err="1">
                <a:solidFill>
                  <a:srgbClr val="1F3864"/>
                </a:solidFill>
                <a:latin typeface="Century Gothic"/>
                <a:ea typeface="Century Gothic"/>
                <a:cs typeface="Century Gothic"/>
                <a:sym typeface="Century Gothic"/>
              </a:rPr>
              <a:t>muy</a:t>
            </a:r>
            <a:r>
              <a:rPr lang="en-GB" sz="2400" b="1" dirty="0">
                <a:solidFill>
                  <a:srgbClr val="1F3864"/>
                </a:solidFill>
                <a:latin typeface="Century Gothic"/>
                <a:ea typeface="Century Gothic"/>
                <a:cs typeface="Century Gothic"/>
                <a:sym typeface="Century Gothic"/>
              </a:rPr>
              <a:t> </a:t>
            </a:r>
            <a:r>
              <a:rPr lang="en-GB" sz="2400" b="1" dirty="0" err="1">
                <a:solidFill>
                  <a:srgbClr val="1F3864"/>
                </a:solidFill>
                <a:latin typeface="Century Gothic"/>
                <a:ea typeface="Century Gothic"/>
                <a:cs typeface="Century Gothic"/>
                <a:sym typeface="Century Gothic"/>
              </a:rPr>
              <a:t>preparado</a:t>
            </a:r>
            <a:r>
              <a:rPr lang="en-GB" sz="2400" b="1" dirty="0">
                <a:solidFill>
                  <a:srgbClr val="1F3864"/>
                </a:solidFill>
                <a:latin typeface="Century Gothic"/>
                <a:ea typeface="Century Gothic"/>
                <a:cs typeface="Century Gothic"/>
                <a:sym typeface="Century Gothic"/>
              </a:rPr>
              <a:t>. </a:t>
            </a:r>
            <a:endParaRPr dirty="0"/>
          </a:p>
        </p:txBody>
      </p:sp>
      <p:sp>
        <p:nvSpPr>
          <p:cNvPr id="16" name="Google Shape;194;p9">
            <a:extLst>
              <a:ext uri="{FF2B5EF4-FFF2-40B4-BE49-F238E27FC236}">
                <a16:creationId xmlns:a16="http://schemas.microsoft.com/office/drawing/2014/main" id="{33110278-9FB8-4F4C-9D9C-2A979E72809C}"/>
              </a:ext>
            </a:extLst>
          </p:cNvPr>
          <p:cNvSpPr/>
          <p:nvPr/>
        </p:nvSpPr>
        <p:spPr>
          <a:xfrm>
            <a:off x="3191150" y="5628625"/>
            <a:ext cx="2057401" cy="883166"/>
          </a:xfrm>
          <a:prstGeom prst="wedgeRoundRectCallout">
            <a:avLst>
              <a:gd name="adj1" fmla="val 54403"/>
              <a:gd name="adj2" fmla="val 80144"/>
              <a:gd name="adj3"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6) Estás muy serio.</a:t>
            </a:r>
            <a:endParaRPr/>
          </a:p>
        </p:txBody>
      </p:sp>
      <p:sp>
        <p:nvSpPr>
          <p:cNvPr id="17" name="Google Shape;195;p9">
            <a:extLst>
              <a:ext uri="{FF2B5EF4-FFF2-40B4-BE49-F238E27FC236}">
                <a16:creationId xmlns:a16="http://schemas.microsoft.com/office/drawing/2014/main" id="{7B482F3A-83F4-45B1-9986-C0C4ECB03FC7}"/>
              </a:ext>
            </a:extLst>
          </p:cNvPr>
          <p:cNvSpPr/>
          <p:nvPr/>
        </p:nvSpPr>
        <p:spPr>
          <a:xfrm>
            <a:off x="350994" y="3319714"/>
            <a:ext cx="1937077" cy="1300608"/>
          </a:xfrm>
          <a:prstGeom prst="wedgeEllipseCallout">
            <a:avLst>
              <a:gd name="adj1" fmla="val -31051"/>
              <a:gd name="adj2" fmla="val 62776"/>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3) Estoy raro.</a:t>
            </a:r>
            <a:endParaRPr/>
          </a:p>
        </p:txBody>
      </p:sp>
      <p:graphicFrame>
        <p:nvGraphicFramePr>
          <p:cNvPr id="19" name="Google Shape;197;p9">
            <a:extLst>
              <a:ext uri="{FF2B5EF4-FFF2-40B4-BE49-F238E27FC236}">
                <a16:creationId xmlns:a16="http://schemas.microsoft.com/office/drawing/2014/main" id="{0149FF20-0DE9-4640-82BC-84F7758D52A2}"/>
              </a:ext>
            </a:extLst>
          </p:cNvPr>
          <p:cNvGraphicFramePr/>
          <p:nvPr>
            <p:extLst>
              <p:ext uri="{D42A27DB-BD31-4B8C-83A1-F6EECF244321}">
                <p14:modId xmlns:p14="http://schemas.microsoft.com/office/powerpoint/2010/main" val="3592197542"/>
              </p:ext>
            </p:extLst>
          </p:nvPr>
        </p:nvGraphicFramePr>
        <p:xfrm>
          <a:off x="6568238" y="2037665"/>
          <a:ext cx="4081912" cy="4676200"/>
        </p:xfrm>
        <a:graphic>
          <a:graphicData uri="http://schemas.openxmlformats.org/drawingml/2006/table">
            <a:tbl>
              <a:tblPr firstRow="1" bandRow="1">
                <a:noFill/>
                <a:tableStyleId>{F1582CC8-9FC4-4B5F-846A-C9ADAFB24495}</a:tableStyleId>
              </a:tblPr>
              <a:tblGrid>
                <a:gridCol w="608517">
                  <a:extLst>
                    <a:ext uri="{9D8B030D-6E8A-4147-A177-3AD203B41FA5}">
                      <a16:colId xmlns:a16="http://schemas.microsoft.com/office/drawing/2014/main" val="20000"/>
                    </a:ext>
                  </a:extLst>
                </a:gridCol>
                <a:gridCol w="1849425">
                  <a:extLst>
                    <a:ext uri="{9D8B030D-6E8A-4147-A177-3AD203B41FA5}">
                      <a16:colId xmlns:a16="http://schemas.microsoft.com/office/drawing/2014/main" val="20001"/>
                    </a:ext>
                  </a:extLst>
                </a:gridCol>
                <a:gridCol w="1623970">
                  <a:extLst>
                    <a:ext uri="{9D8B030D-6E8A-4147-A177-3AD203B41FA5}">
                      <a16:colId xmlns:a16="http://schemas.microsoft.com/office/drawing/2014/main" val="20002"/>
                    </a:ext>
                  </a:extLst>
                </a:gridCol>
              </a:tblGrid>
              <a:tr h="896200">
                <a:tc>
                  <a:txBody>
                    <a:bodyPr/>
                    <a:lstStyle/>
                    <a:p>
                      <a:pPr marL="0" marR="0" lvl="0" indent="0" algn="ctr" rtl="0">
                        <a:spcBef>
                          <a:spcPts val="0"/>
                        </a:spcBef>
                        <a:spcAft>
                          <a:spcPts val="0"/>
                        </a:spcAft>
                        <a:buNone/>
                      </a:pPr>
                      <a:endParaRPr sz="2400" b="1"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2400" b="1" u="none" strike="noStrike" cap="none" dirty="0">
                          <a:solidFill>
                            <a:srgbClr val="002060"/>
                          </a:solidFill>
                          <a:latin typeface="Century Gothic"/>
                          <a:ea typeface="Century Gothic"/>
                          <a:cs typeface="Century Gothic"/>
                          <a:sym typeface="Century Gothic"/>
                        </a:rPr>
                        <a:t>I </a:t>
                      </a:r>
                      <a:br>
                        <a:rPr lang="en-GB" sz="2400" b="1" u="none" strike="noStrike" cap="none" dirty="0">
                          <a:solidFill>
                            <a:srgbClr val="002060"/>
                          </a:solidFill>
                          <a:latin typeface="Century Gothic"/>
                          <a:ea typeface="Century Gothic"/>
                          <a:cs typeface="Century Gothic"/>
                          <a:sym typeface="Century Gothic"/>
                        </a:rPr>
                      </a:br>
                      <a:r>
                        <a:rPr lang="en-GB" sz="1600" b="0" u="none" strike="noStrike" cap="none" dirty="0">
                          <a:solidFill>
                            <a:srgbClr val="002060"/>
                          </a:solidFill>
                          <a:latin typeface="Century Gothic"/>
                          <a:ea typeface="Century Gothic"/>
                          <a:cs typeface="Century Gothic"/>
                          <a:sym typeface="Century Gothic"/>
                        </a:rPr>
                        <a:t>[the teacher]</a:t>
                      </a:r>
                      <a:endParaRPr sz="2400" b="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b="1" u="none" strike="noStrike" cap="none" dirty="0">
                          <a:solidFill>
                            <a:srgbClr val="002060"/>
                          </a:solidFill>
                          <a:latin typeface="Century Gothic"/>
                          <a:ea typeface="Century Gothic"/>
                          <a:cs typeface="Century Gothic"/>
                          <a:sym typeface="Century Gothic"/>
                        </a:rPr>
                        <a:t>you </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40000">
                <a:tc>
                  <a:txBody>
                    <a:bodyPr/>
                    <a:lstStyle/>
                    <a:p>
                      <a:pPr marL="0" marR="0" lvl="0" indent="0" algn="ctr" rtl="0">
                        <a:spcBef>
                          <a:spcPts val="0"/>
                        </a:spcBef>
                        <a:spcAft>
                          <a:spcPts val="0"/>
                        </a:spcAft>
                        <a:buNone/>
                      </a:pPr>
                      <a:r>
                        <a:rPr lang="en-GB" sz="2000" b="1" u="none" strike="noStrike" cap="none" dirty="0">
                          <a:solidFill>
                            <a:srgbClr val="92D050"/>
                          </a:solidFill>
                          <a:latin typeface="Century Gothic"/>
                          <a:ea typeface="Century Gothic"/>
                          <a:cs typeface="Century Gothic"/>
                          <a:sym typeface="Century Gothic"/>
                        </a:rPr>
                        <a:t>E</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40000">
                <a:tc>
                  <a:txBody>
                    <a:bodyPr/>
                    <a:lstStyle/>
                    <a:p>
                      <a:pPr marL="0" marR="0" lvl="0" indent="0" algn="ctr" rtl="0">
                        <a:spcBef>
                          <a:spcPts val="0"/>
                        </a:spcBef>
                        <a:spcAft>
                          <a:spcPts val="0"/>
                        </a:spcAft>
                        <a:buNone/>
                      </a:pPr>
                      <a:r>
                        <a:rPr lang="en-GB" sz="2000" b="1" dirty="0">
                          <a:solidFill>
                            <a:srgbClr val="002060"/>
                          </a:solidFill>
                          <a:latin typeface="Century Gothic"/>
                          <a:ea typeface="Century Gothic"/>
                          <a:cs typeface="Century Gothic"/>
                          <a:sym typeface="Century Gothic"/>
                        </a:rPr>
                        <a:t>1</a:t>
                      </a:r>
                      <a:endParaRPr b="1" dirty="0">
                        <a:solidFill>
                          <a:srgbClr val="002060"/>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40000">
                <a:tc>
                  <a:txBody>
                    <a:bodyPr/>
                    <a:lstStyle/>
                    <a:p>
                      <a:pPr marL="0" marR="0" lvl="0" indent="0" algn="ctr" rtl="0">
                        <a:spcBef>
                          <a:spcPts val="0"/>
                        </a:spcBef>
                        <a:spcAft>
                          <a:spcPts val="0"/>
                        </a:spcAft>
                        <a:buNone/>
                      </a:pPr>
                      <a:r>
                        <a:rPr lang="en-GB" sz="2000" b="1" dirty="0">
                          <a:solidFill>
                            <a:srgbClr val="002060"/>
                          </a:solidFill>
                          <a:latin typeface="Century Gothic"/>
                          <a:ea typeface="Century Gothic"/>
                          <a:cs typeface="Century Gothic"/>
                          <a:sym typeface="Century Gothic"/>
                        </a:rPr>
                        <a:t>2</a:t>
                      </a:r>
                      <a:endParaRPr b="1" dirty="0">
                        <a:solidFill>
                          <a:srgbClr val="002060"/>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40000">
                <a:tc>
                  <a:txBody>
                    <a:bodyPr/>
                    <a:lstStyle/>
                    <a:p>
                      <a:pPr marL="0" marR="0" lvl="0" indent="0" algn="ctr" rtl="0">
                        <a:spcBef>
                          <a:spcPts val="0"/>
                        </a:spcBef>
                        <a:spcAft>
                          <a:spcPts val="0"/>
                        </a:spcAft>
                        <a:buNone/>
                      </a:pPr>
                      <a:r>
                        <a:rPr lang="en-GB" sz="2000" b="1" dirty="0">
                          <a:solidFill>
                            <a:srgbClr val="002060"/>
                          </a:solidFill>
                          <a:latin typeface="Century Gothic"/>
                          <a:ea typeface="Century Gothic"/>
                          <a:cs typeface="Century Gothic"/>
                          <a:sym typeface="Century Gothic"/>
                        </a:rPr>
                        <a:t>3</a:t>
                      </a:r>
                      <a:endParaRPr b="1" dirty="0">
                        <a:solidFill>
                          <a:srgbClr val="002060"/>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40000">
                <a:tc>
                  <a:txBody>
                    <a:bodyPr/>
                    <a:lstStyle/>
                    <a:p>
                      <a:pPr marL="0" marR="0" lvl="0" indent="0" algn="ctr" rtl="0">
                        <a:spcBef>
                          <a:spcPts val="0"/>
                        </a:spcBef>
                        <a:spcAft>
                          <a:spcPts val="0"/>
                        </a:spcAft>
                        <a:buNone/>
                      </a:pPr>
                      <a:r>
                        <a:rPr lang="en-GB" sz="2000" b="1" dirty="0">
                          <a:solidFill>
                            <a:srgbClr val="002060"/>
                          </a:solidFill>
                          <a:latin typeface="Century Gothic"/>
                          <a:ea typeface="Century Gothic"/>
                          <a:cs typeface="Century Gothic"/>
                          <a:sym typeface="Century Gothic"/>
                        </a:rPr>
                        <a:t>4</a:t>
                      </a:r>
                      <a:endParaRPr b="1" dirty="0">
                        <a:solidFill>
                          <a:srgbClr val="002060"/>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40000">
                <a:tc>
                  <a:txBody>
                    <a:bodyPr/>
                    <a:lstStyle/>
                    <a:p>
                      <a:pPr marL="0" marR="0" lvl="0" indent="0" algn="ctr" rtl="0">
                        <a:spcBef>
                          <a:spcPts val="0"/>
                        </a:spcBef>
                        <a:spcAft>
                          <a:spcPts val="0"/>
                        </a:spcAft>
                        <a:buNone/>
                      </a:pPr>
                      <a:r>
                        <a:rPr lang="en-GB" sz="2000" b="1" dirty="0">
                          <a:solidFill>
                            <a:srgbClr val="002060"/>
                          </a:solidFill>
                          <a:latin typeface="Century Gothic"/>
                          <a:ea typeface="Century Gothic"/>
                          <a:cs typeface="Century Gothic"/>
                          <a:sym typeface="Century Gothic"/>
                        </a:rPr>
                        <a:t>5</a:t>
                      </a:r>
                      <a:endParaRPr b="1" dirty="0">
                        <a:solidFill>
                          <a:srgbClr val="002060"/>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540000">
                <a:tc>
                  <a:txBody>
                    <a:bodyPr/>
                    <a:lstStyle/>
                    <a:p>
                      <a:pPr marL="0" marR="0" lvl="0" indent="0" algn="ctr" rtl="0">
                        <a:spcBef>
                          <a:spcPts val="0"/>
                        </a:spcBef>
                        <a:spcAft>
                          <a:spcPts val="0"/>
                        </a:spcAft>
                        <a:buNone/>
                      </a:pPr>
                      <a:r>
                        <a:rPr lang="en-GB" sz="2000" b="1" dirty="0">
                          <a:solidFill>
                            <a:srgbClr val="002060"/>
                          </a:solidFill>
                          <a:latin typeface="Century Gothic"/>
                          <a:ea typeface="Century Gothic"/>
                          <a:cs typeface="Century Gothic"/>
                          <a:sym typeface="Century Gothic"/>
                        </a:rPr>
                        <a:t>6</a:t>
                      </a:r>
                      <a:endParaRPr b="1" dirty="0">
                        <a:solidFill>
                          <a:srgbClr val="002060"/>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20" name="Google Shape;198;p9">
            <a:extLst>
              <a:ext uri="{FF2B5EF4-FFF2-40B4-BE49-F238E27FC236}">
                <a16:creationId xmlns:a16="http://schemas.microsoft.com/office/drawing/2014/main" id="{D0BBAC58-B9D0-4489-A252-F88D4850321E}"/>
              </a:ext>
            </a:extLst>
          </p:cNvPr>
          <p:cNvSpPr txBox="1"/>
          <p:nvPr/>
        </p:nvSpPr>
        <p:spPr>
          <a:xfrm>
            <a:off x="10570090" y="6340926"/>
            <a:ext cx="1618439" cy="400540"/>
          </a:xfrm>
          <a:prstGeom prst="rect">
            <a:avLst/>
          </a:prstGeom>
          <a:solidFill>
            <a:schemeClr val="accent6">
              <a:lumMod val="40000"/>
              <a:lumOff val="60000"/>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rgbClr val="002060"/>
                </a:solidFill>
                <a:latin typeface="Century Gothic"/>
                <a:ea typeface="Century Gothic"/>
                <a:cs typeface="Century Gothic"/>
                <a:sym typeface="Century Gothic"/>
              </a:rPr>
              <a:t>tonto </a:t>
            </a:r>
            <a:r>
              <a:rPr lang="en-GB" sz="2000" dirty="0">
                <a:solidFill>
                  <a:srgbClr val="002060"/>
                </a:solidFill>
                <a:latin typeface="Century Gothic"/>
                <a:ea typeface="Century Gothic"/>
                <a:cs typeface="Century Gothic"/>
                <a:sym typeface="Century Gothic"/>
              </a:rPr>
              <a:t>= silly</a:t>
            </a:r>
            <a:endParaRPr sz="1200" dirty="0"/>
          </a:p>
        </p:txBody>
      </p:sp>
      <p:sp>
        <p:nvSpPr>
          <p:cNvPr id="21" name="Google Shape;199;p9">
            <a:extLst>
              <a:ext uri="{FF2B5EF4-FFF2-40B4-BE49-F238E27FC236}">
                <a16:creationId xmlns:a16="http://schemas.microsoft.com/office/drawing/2014/main" id="{7AA780F9-B6A8-41DE-8941-A7443AC6EDBB}"/>
              </a:ext>
            </a:extLst>
          </p:cNvPr>
          <p:cNvSpPr txBox="1"/>
          <p:nvPr/>
        </p:nvSpPr>
        <p:spPr>
          <a:xfrm>
            <a:off x="3999202" y="2111673"/>
            <a:ext cx="217081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rgbClr val="1F3864"/>
                </a:solidFill>
                <a:latin typeface="Century Gothic"/>
                <a:ea typeface="Century Gothic"/>
                <a:cs typeface="Century Gothic"/>
                <a:sym typeface="Century Gothic"/>
              </a:rPr>
              <a:t>1) Estás </a:t>
            </a:r>
            <a:r>
              <a:rPr lang="en-GB" sz="2400" b="1" dirty="0" err="1">
                <a:solidFill>
                  <a:srgbClr val="1F3864"/>
                </a:solidFill>
                <a:latin typeface="Century Gothic"/>
                <a:ea typeface="Century Gothic"/>
                <a:cs typeface="Century Gothic"/>
                <a:sym typeface="Century Gothic"/>
              </a:rPr>
              <a:t>seria</a:t>
            </a:r>
            <a:r>
              <a:rPr lang="en-GB" sz="2400" b="1" dirty="0">
                <a:solidFill>
                  <a:srgbClr val="1F3864"/>
                </a:solidFill>
                <a:latin typeface="Century Gothic"/>
                <a:ea typeface="Century Gothic"/>
                <a:cs typeface="Century Gothic"/>
                <a:sym typeface="Century Gothic"/>
              </a:rPr>
              <a:t>.</a:t>
            </a:r>
            <a:endParaRPr dirty="0"/>
          </a:p>
        </p:txBody>
      </p:sp>
      <p:sp>
        <p:nvSpPr>
          <p:cNvPr id="31" name="TextBox 30">
            <a:extLst>
              <a:ext uri="{FF2B5EF4-FFF2-40B4-BE49-F238E27FC236}">
                <a16:creationId xmlns:a16="http://schemas.microsoft.com/office/drawing/2014/main" id="{37191811-B2DB-47A0-9DAD-4289A45823FC}"/>
              </a:ext>
            </a:extLst>
          </p:cNvPr>
          <p:cNvSpPr txBox="1"/>
          <p:nvPr/>
        </p:nvSpPr>
        <p:spPr>
          <a:xfrm>
            <a:off x="161133" y="65841"/>
            <a:ext cx="10780136" cy="830997"/>
          </a:xfrm>
          <a:prstGeom prst="rect">
            <a:avLst/>
          </a:prstGeom>
          <a:noFill/>
        </p:spPr>
        <p:txBody>
          <a:bodyPr wrap="square">
            <a:spAutoFit/>
          </a:bodyPr>
          <a:lstStyle/>
          <a:p>
            <a:pPr marL="0" marR="0" lvl="0" indent="0" algn="l" rtl="0">
              <a:spcBef>
                <a:spcPts val="0"/>
              </a:spcBef>
              <a:spcAft>
                <a:spcPts val="0"/>
              </a:spcAft>
              <a:buNone/>
            </a:pPr>
            <a:r>
              <a:rPr lang="en-GB" sz="2400" dirty="0">
                <a:solidFill>
                  <a:srgbClr val="1F3864"/>
                </a:solidFill>
                <a:latin typeface="Century Gothic"/>
                <a:ea typeface="Century Gothic"/>
                <a:cs typeface="Century Gothic"/>
                <a:sym typeface="Century Gothic"/>
              </a:rPr>
              <a:t>It’s the first Spanish lesson. How is la </a:t>
            </a:r>
            <a:r>
              <a:rPr lang="en-GB" sz="2400" dirty="0" err="1">
                <a:solidFill>
                  <a:srgbClr val="1F3864"/>
                </a:solidFill>
                <a:latin typeface="Century Gothic"/>
                <a:ea typeface="Century Gothic"/>
                <a:cs typeface="Century Gothic"/>
                <a:sym typeface="Century Gothic"/>
              </a:rPr>
              <a:t>señora</a:t>
            </a:r>
            <a:r>
              <a:rPr lang="en-GB" sz="2400" dirty="0">
                <a:solidFill>
                  <a:srgbClr val="1F3864"/>
                </a:solidFill>
                <a:latin typeface="Century Gothic"/>
                <a:ea typeface="Century Gothic"/>
                <a:cs typeface="Century Gothic"/>
                <a:sym typeface="Century Gothic"/>
              </a:rPr>
              <a:t> Cano feeling? </a:t>
            </a:r>
          </a:p>
          <a:p>
            <a:pPr marL="0" marR="0" lvl="0" indent="0" algn="l" rtl="0">
              <a:spcBef>
                <a:spcPts val="0"/>
              </a:spcBef>
              <a:spcAft>
                <a:spcPts val="0"/>
              </a:spcAft>
              <a:buNone/>
            </a:pPr>
            <a:r>
              <a:rPr lang="en-GB" sz="2400" dirty="0">
                <a:solidFill>
                  <a:srgbClr val="1F3864"/>
                </a:solidFill>
                <a:latin typeface="Century Gothic"/>
                <a:ea typeface="Century Gothic"/>
                <a:cs typeface="Century Gothic"/>
                <a:sym typeface="Century Gothic"/>
              </a:rPr>
              <a:t>and the pupils she talks to?</a:t>
            </a:r>
            <a:r>
              <a:rPr lang="en-GB" sz="2400" b="1" dirty="0">
                <a:solidFill>
                  <a:srgbClr val="1F3864"/>
                </a:solidFill>
                <a:latin typeface="Century Gothic"/>
                <a:ea typeface="Century Gothic"/>
                <a:cs typeface="Century Gothic"/>
                <a:sym typeface="Century Gothic"/>
              </a:rPr>
              <a:t> </a:t>
            </a:r>
            <a:endParaRPr lang="en-GB" sz="2400" dirty="0"/>
          </a:p>
        </p:txBody>
      </p:sp>
      <p:pic>
        <p:nvPicPr>
          <p:cNvPr id="32" name="Picture 2" descr="Check Mark, Checkbox, Check, Tick, Yes">
            <a:extLst>
              <a:ext uri="{FF2B5EF4-FFF2-40B4-BE49-F238E27FC236}">
                <a16:creationId xmlns:a16="http://schemas.microsoft.com/office/drawing/2014/main" id="{2D69AF71-CF47-476A-AD20-23904AC96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6493" y="2967556"/>
            <a:ext cx="437133" cy="40054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heck Mark, Checkbox, Check, Tick, Yes">
            <a:extLst>
              <a:ext uri="{FF2B5EF4-FFF2-40B4-BE49-F238E27FC236}">
                <a16:creationId xmlns:a16="http://schemas.microsoft.com/office/drawing/2014/main" id="{0D1F66B1-0550-49C3-BAFA-D60EC20A4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0910" y="3524590"/>
            <a:ext cx="437133" cy="40054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heck Mark, Checkbox, Check, Tick, Yes">
            <a:extLst>
              <a:ext uri="{FF2B5EF4-FFF2-40B4-BE49-F238E27FC236}">
                <a16:creationId xmlns:a16="http://schemas.microsoft.com/office/drawing/2014/main" id="{2FEA2B99-6F47-48EE-A942-25F70CE9D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0911" y="4063233"/>
            <a:ext cx="437133" cy="40054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heck Mark, Checkbox, Check, Tick, Yes">
            <a:extLst>
              <a:ext uri="{FF2B5EF4-FFF2-40B4-BE49-F238E27FC236}">
                <a16:creationId xmlns:a16="http://schemas.microsoft.com/office/drawing/2014/main" id="{877B02FC-9EFC-4783-895A-8BA24AB93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6493" y="4620080"/>
            <a:ext cx="437133" cy="40054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heck Mark, Checkbox, Check, Tick, Yes">
            <a:extLst>
              <a:ext uri="{FF2B5EF4-FFF2-40B4-BE49-F238E27FC236}">
                <a16:creationId xmlns:a16="http://schemas.microsoft.com/office/drawing/2014/main" id="{CE25C5EB-EAFB-45E6-BA8B-EFB6F0BBF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2636" y="5140570"/>
            <a:ext cx="437133" cy="40054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heck Mark, Checkbox, Check, Tick, Yes">
            <a:extLst>
              <a:ext uri="{FF2B5EF4-FFF2-40B4-BE49-F238E27FC236}">
                <a16:creationId xmlns:a16="http://schemas.microsoft.com/office/drawing/2014/main" id="{AEC6E124-8D83-466E-AA8E-198ED44A6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4076" y="5672948"/>
            <a:ext cx="437133" cy="40054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heck Mark, Checkbox, Check, Tick, Yes">
            <a:extLst>
              <a:ext uri="{FF2B5EF4-FFF2-40B4-BE49-F238E27FC236}">
                <a16:creationId xmlns:a16="http://schemas.microsoft.com/office/drawing/2014/main" id="{06D1DA5E-98A9-48C3-AA0C-2B2FFCE577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2636" y="6211503"/>
            <a:ext cx="437133" cy="400540"/>
          </a:xfrm>
          <a:prstGeom prst="rect">
            <a:avLst/>
          </a:prstGeom>
          <a:noFill/>
          <a:extLst>
            <a:ext uri="{909E8E84-426E-40DD-AFC4-6F175D3DCCD1}">
              <a14:hiddenFill xmlns:a14="http://schemas.microsoft.com/office/drawing/2010/main">
                <a:solidFill>
                  <a:srgbClr val="FFFFFF"/>
                </a:solidFill>
              </a14:hiddenFill>
            </a:ext>
          </a:extLst>
        </p:spPr>
      </p:pic>
      <p:pic>
        <p:nvPicPr>
          <p:cNvPr id="27" name="Google Shape;282;p13" descr="Reading, Book, Symbol, Icon, Reader, Man">
            <a:extLst>
              <a:ext uri="{FF2B5EF4-FFF2-40B4-BE49-F238E27FC236}">
                <a16:creationId xmlns:a16="http://schemas.microsoft.com/office/drawing/2014/main" id="{D8314795-58FF-4909-9280-3FDF184C5441}"/>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11248066" y="111850"/>
            <a:ext cx="782801" cy="782801"/>
          </a:xfrm>
          <a:prstGeom prst="roundRect">
            <a:avLst/>
          </a:prstGeom>
          <a:solidFill>
            <a:srgbClr val="00B050"/>
          </a:solidFill>
          <a:ln>
            <a:noFill/>
          </a:ln>
        </p:spPr>
      </p:pic>
      <p:pic>
        <p:nvPicPr>
          <p:cNvPr id="9" name="Google Shape;273;p11">
            <a:extLst>
              <a:ext uri="{FF2B5EF4-FFF2-40B4-BE49-F238E27FC236}">
                <a16:creationId xmlns:a16="http://schemas.microsoft.com/office/drawing/2014/main" id="{1C73831F-A85C-57D2-9052-EE7392A2666A}"/>
              </a:ext>
            </a:extLst>
          </p:cNvPr>
          <p:cNvPicPr preferRelativeResize="0"/>
          <p:nvPr/>
        </p:nvPicPr>
        <p:blipFill rotWithShape="1">
          <a:blip r:embed="rId6">
            <a:alphaModFix/>
          </a:blip>
          <a:srcRect/>
          <a:stretch/>
        </p:blipFill>
        <p:spPr>
          <a:xfrm>
            <a:off x="8505364" y="2324135"/>
            <a:ext cx="548784" cy="513308"/>
          </a:xfrm>
          <a:prstGeom prst="rect">
            <a:avLst/>
          </a:prstGeom>
          <a:noFill/>
          <a:ln>
            <a:noFill/>
          </a:ln>
        </p:spPr>
      </p:pic>
      <p:pic>
        <p:nvPicPr>
          <p:cNvPr id="13" name="Graphic 12" descr="Teacher">
            <a:extLst>
              <a:ext uri="{FF2B5EF4-FFF2-40B4-BE49-F238E27FC236}">
                <a16:creationId xmlns:a16="http://schemas.microsoft.com/office/drawing/2014/main" id="{F1F9A382-07DE-C934-85C3-EE0D9465C7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1083" y="815898"/>
            <a:ext cx="914400" cy="914400"/>
          </a:xfrm>
          <a:prstGeom prst="rect">
            <a:avLst/>
          </a:prstGeom>
        </p:spPr>
      </p:pic>
      <p:sp>
        <p:nvSpPr>
          <p:cNvPr id="23" name="Speech Bubble: Rectangle with Corners Rounded 22">
            <a:extLst>
              <a:ext uri="{FF2B5EF4-FFF2-40B4-BE49-F238E27FC236}">
                <a16:creationId xmlns:a16="http://schemas.microsoft.com/office/drawing/2014/main" id="{3371FC04-D8CB-C08A-D338-3EAE39694613}"/>
              </a:ext>
            </a:extLst>
          </p:cNvPr>
          <p:cNvSpPr/>
          <p:nvPr/>
        </p:nvSpPr>
        <p:spPr>
          <a:xfrm>
            <a:off x="1117407" y="956667"/>
            <a:ext cx="4619847" cy="533859"/>
          </a:xfrm>
          <a:prstGeom prst="wedgeRoundRectCallout">
            <a:avLst>
              <a:gd name="adj1" fmla="val -56616"/>
              <a:gd name="adj2" fmla="val 930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rtl="0">
              <a:spcBef>
                <a:spcPts val="0"/>
              </a:spcBef>
              <a:spcAft>
                <a:spcPts val="0"/>
              </a:spcAft>
              <a:buNone/>
            </a:pPr>
            <a:r>
              <a:rPr lang="es-ES" sz="2400" b="1" dirty="0">
                <a:solidFill>
                  <a:schemeClr val="bg1"/>
                </a:solidFill>
                <a:latin typeface="Century Gothic"/>
                <a:ea typeface="Century Gothic"/>
                <a:cs typeface="Century Gothic"/>
                <a:sym typeface="Century Gothic"/>
              </a:rPr>
              <a:t>Lee las frases y marca        .</a:t>
            </a:r>
            <a:endParaRPr lang="es-ES" sz="2400" dirty="0">
              <a:solidFill>
                <a:schemeClr val="bg1"/>
              </a:solidFill>
              <a:latin typeface="Century Gothic"/>
              <a:ea typeface="Century Gothic"/>
              <a:cs typeface="Century Gothic"/>
              <a:sym typeface="Century Gothic"/>
            </a:endParaRPr>
          </a:p>
        </p:txBody>
      </p:sp>
      <p:pic>
        <p:nvPicPr>
          <p:cNvPr id="8" name="Picture 2" descr="Check Mark, Checkbox, Check, Tick, Yes">
            <a:extLst>
              <a:ext uri="{FF2B5EF4-FFF2-40B4-BE49-F238E27FC236}">
                <a16:creationId xmlns:a16="http://schemas.microsoft.com/office/drawing/2014/main" id="{B421282F-611E-48E1-AF51-2BC2186E8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809" y="1045010"/>
            <a:ext cx="437133" cy="4005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07ECBE82-DF7A-E2EA-9880-7F6C802B6802}"/>
              </a:ext>
            </a:extLst>
          </p:cNvPr>
          <p:cNvPicPr>
            <a:picLocks noChangeAspect="1"/>
          </p:cNvPicPr>
          <p:nvPr/>
        </p:nvPicPr>
        <p:blipFill>
          <a:blip r:embed="rId9"/>
          <a:stretch>
            <a:fillRect/>
          </a:stretch>
        </p:blipFill>
        <p:spPr>
          <a:xfrm>
            <a:off x="8675034" y="70215"/>
            <a:ext cx="1876395" cy="1745484"/>
          </a:xfrm>
          <a:prstGeom prst="rect">
            <a:avLst/>
          </a:prstGeom>
        </p:spPr>
      </p:pic>
    </p:spTree>
    <p:extLst>
      <p:ext uri="{BB962C8B-B14F-4D97-AF65-F5344CB8AC3E}">
        <p14:creationId xmlns:p14="http://schemas.microsoft.com/office/powerpoint/2010/main" val="47665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ppt_x"/>
                                          </p:val>
                                        </p:tav>
                                        <p:tav tm="100000">
                                          <p:val>
                                            <p:strVal val="#ppt_x"/>
                                          </p:val>
                                        </p:tav>
                                      </p:tavLst>
                                    </p:anim>
                                    <p:anim calcmode="lin" valueType="num">
                                      <p:cBhvr additive="base">
                                        <p:cTn id="2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ppt_x"/>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fill="hold"/>
                                        <p:tgtEl>
                                          <p:spTgt spid="34"/>
                                        </p:tgtEl>
                                        <p:attrNameLst>
                                          <p:attrName>ppt_x</p:attrName>
                                        </p:attrNameLst>
                                      </p:cBhvr>
                                      <p:tavLst>
                                        <p:tav tm="0">
                                          <p:val>
                                            <p:strVal val="#ppt_x"/>
                                          </p:val>
                                        </p:tav>
                                        <p:tav tm="100000">
                                          <p:val>
                                            <p:strVal val="#ppt_x"/>
                                          </p:val>
                                        </p:tav>
                                      </p:tavLst>
                                    </p:anim>
                                    <p:anim calcmode="lin" valueType="num">
                                      <p:cBhvr additive="base">
                                        <p:cTn id="3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ppt_x"/>
                                          </p:val>
                                        </p:tav>
                                        <p:tav tm="100000">
                                          <p:val>
                                            <p:strVal val="#ppt_x"/>
                                          </p:val>
                                        </p:tav>
                                      </p:tavLst>
                                    </p:anim>
                                    <p:anim calcmode="lin" valueType="num">
                                      <p:cBhvr additive="base">
                                        <p:cTn id="3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ppt_x"/>
                                          </p:val>
                                        </p:tav>
                                        <p:tav tm="100000">
                                          <p:val>
                                            <p:strVal val="#ppt_x"/>
                                          </p:val>
                                        </p:tav>
                                      </p:tavLst>
                                    </p:anim>
                                    <p:anim calcmode="lin" valueType="num">
                                      <p:cBhvr additive="base">
                                        <p:cTn id="4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500" fill="hold"/>
                                        <p:tgtEl>
                                          <p:spTgt spid="37"/>
                                        </p:tgtEl>
                                        <p:attrNameLst>
                                          <p:attrName>ppt_x</p:attrName>
                                        </p:attrNameLst>
                                      </p:cBhvr>
                                      <p:tavLst>
                                        <p:tav tm="0">
                                          <p:val>
                                            <p:strVal val="#ppt_x"/>
                                          </p:val>
                                        </p:tav>
                                        <p:tav tm="100000">
                                          <p:val>
                                            <p:strVal val="#ppt_x"/>
                                          </p:val>
                                        </p:tav>
                                      </p:tavLst>
                                    </p:anim>
                                    <p:anim calcmode="lin" valueType="num">
                                      <p:cBhvr additive="base">
                                        <p:cTn id="5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37FC44C9-9C90-18B0-0DA4-FFB92482EEC6}"/>
              </a:ext>
            </a:extLst>
          </p:cNvPr>
          <p:cNvSpPr/>
          <p:nvPr/>
        </p:nvSpPr>
        <p:spPr>
          <a:xfrm>
            <a:off x="8003307" y="855710"/>
            <a:ext cx="1837379" cy="533859"/>
          </a:xfrm>
          <a:prstGeom prst="wedgeRoundRectCallout">
            <a:avLst>
              <a:gd name="adj1" fmla="val -63597"/>
              <a:gd name="adj2" fmla="val -3419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2060"/>
              </a:buClr>
              <a:buSzPts val="2800"/>
            </a:pPr>
            <a:r>
              <a:rPr lang="en-GB" sz="2400" b="1" dirty="0">
                <a:solidFill>
                  <a:schemeClr val="bg1"/>
                </a:solidFill>
                <a:latin typeface="Century Gothic"/>
                <a:ea typeface="Century Gothic"/>
                <a:cs typeface="Century Gothic"/>
                <a:sym typeface="Century Gothic"/>
              </a:rPr>
              <a:t>Marca      .</a:t>
            </a:r>
          </a:p>
        </p:txBody>
      </p:sp>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80939"/>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27" name="Google Shape;216;p10">
            <a:extLst>
              <a:ext uri="{FF2B5EF4-FFF2-40B4-BE49-F238E27FC236}">
                <a16:creationId xmlns:a16="http://schemas.microsoft.com/office/drawing/2014/main" id="{BD8B8E82-1B89-4041-A39D-50BCFFA01B21}"/>
              </a:ext>
            </a:extLst>
          </p:cNvPr>
          <p:cNvSpPr/>
          <p:nvPr/>
        </p:nvSpPr>
        <p:spPr>
          <a:xfrm>
            <a:off x="337757" y="203562"/>
            <a:ext cx="7130467" cy="1375305"/>
          </a:xfrm>
          <a:prstGeom prst="roundRect">
            <a:avLst>
              <a:gd name="adj" fmla="val 16667"/>
            </a:avLst>
          </a:prstGeom>
          <a:solidFill>
            <a:srgbClr val="65D7DD"/>
          </a:solidFill>
          <a:ln w="12700" cap="flat" cmpd="sng">
            <a:solidFill>
              <a:srgbClr val="65D7D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dirty="0">
                <a:solidFill>
                  <a:srgbClr val="002060"/>
                </a:solidFill>
                <a:latin typeface="Century Gothic"/>
                <a:ea typeface="Century Gothic"/>
                <a:cs typeface="Century Gothic"/>
                <a:sym typeface="Century Gothic"/>
              </a:rPr>
              <a:t>We know that Spanish </a:t>
            </a:r>
            <a:r>
              <a:rPr lang="en-GB" sz="2400" b="1" dirty="0">
                <a:solidFill>
                  <a:srgbClr val="002060"/>
                </a:solidFill>
                <a:latin typeface="Century Gothic"/>
                <a:ea typeface="Century Gothic"/>
                <a:cs typeface="Century Gothic"/>
                <a:sym typeface="Century Gothic"/>
              </a:rPr>
              <a:t>adjectives</a:t>
            </a:r>
            <a:r>
              <a:rPr lang="en-GB" sz="2400" dirty="0">
                <a:solidFill>
                  <a:srgbClr val="002060"/>
                </a:solidFill>
                <a:latin typeface="Century Gothic"/>
                <a:ea typeface="Century Gothic"/>
                <a:cs typeface="Century Gothic"/>
                <a:sym typeface="Century Gothic"/>
              </a:rPr>
              <a:t> that </a:t>
            </a:r>
          </a:p>
          <a:p>
            <a:pPr marL="0" marR="0" lvl="0" indent="0" algn="l" rtl="0">
              <a:spcBef>
                <a:spcPts val="0"/>
              </a:spcBef>
              <a:spcAft>
                <a:spcPts val="0"/>
              </a:spcAft>
              <a:buNone/>
            </a:pPr>
            <a:r>
              <a:rPr lang="en-GB" sz="2400" dirty="0">
                <a:solidFill>
                  <a:srgbClr val="002060"/>
                </a:solidFill>
                <a:latin typeface="Century Gothic"/>
                <a:ea typeface="Century Gothic"/>
                <a:cs typeface="Century Gothic"/>
                <a:sym typeface="Century Gothic"/>
              </a:rPr>
              <a:t>end in ‘</a:t>
            </a:r>
            <a:r>
              <a:rPr lang="en-GB" sz="2400" b="1" dirty="0">
                <a:solidFill>
                  <a:srgbClr val="0070C0"/>
                </a:solidFill>
                <a:latin typeface="Century Gothic"/>
                <a:ea typeface="Century Gothic"/>
                <a:cs typeface="Century Gothic"/>
                <a:sym typeface="Century Gothic"/>
              </a:rPr>
              <a:t>o</a:t>
            </a:r>
            <a:r>
              <a:rPr lang="en-GB" sz="2400" dirty="0">
                <a:solidFill>
                  <a:srgbClr val="002060"/>
                </a:solidFill>
                <a:latin typeface="Century Gothic"/>
                <a:ea typeface="Century Gothic"/>
                <a:cs typeface="Century Gothic"/>
                <a:sym typeface="Century Gothic"/>
              </a:rPr>
              <a:t>’ change to end in ‘</a:t>
            </a:r>
            <a:r>
              <a:rPr lang="en-GB" sz="2400" b="1" dirty="0">
                <a:solidFill>
                  <a:srgbClr val="FF0000"/>
                </a:solidFill>
                <a:latin typeface="Century Gothic"/>
                <a:ea typeface="Century Gothic"/>
                <a:cs typeface="Century Gothic"/>
                <a:sym typeface="Century Gothic"/>
              </a:rPr>
              <a:t>a</a:t>
            </a:r>
            <a:r>
              <a:rPr lang="en-GB" sz="2400" dirty="0">
                <a:solidFill>
                  <a:srgbClr val="002060"/>
                </a:solidFill>
                <a:latin typeface="Century Gothic"/>
                <a:ea typeface="Century Gothic"/>
                <a:cs typeface="Century Gothic"/>
                <a:sym typeface="Century Gothic"/>
              </a:rPr>
              <a:t>’ when </a:t>
            </a:r>
          </a:p>
          <a:p>
            <a:pPr marL="0" marR="0" lvl="0" indent="0" algn="l" rtl="0">
              <a:spcBef>
                <a:spcPts val="0"/>
              </a:spcBef>
              <a:spcAft>
                <a:spcPts val="0"/>
              </a:spcAft>
              <a:buNone/>
            </a:pPr>
            <a:r>
              <a:rPr lang="en-GB" sz="2400" dirty="0">
                <a:solidFill>
                  <a:srgbClr val="002060"/>
                </a:solidFill>
                <a:latin typeface="Century Gothic"/>
                <a:ea typeface="Century Gothic"/>
                <a:cs typeface="Century Gothic"/>
                <a:sym typeface="Century Gothic"/>
              </a:rPr>
              <a:t>the person being described is female. </a:t>
            </a:r>
            <a:endParaRPr dirty="0"/>
          </a:p>
        </p:txBody>
      </p:sp>
      <p:sp>
        <p:nvSpPr>
          <p:cNvPr id="28" name="Google Shape;217;p10">
            <a:extLst>
              <a:ext uri="{FF2B5EF4-FFF2-40B4-BE49-F238E27FC236}">
                <a16:creationId xmlns:a16="http://schemas.microsoft.com/office/drawing/2014/main" id="{06CB06A5-3A31-45EA-B769-896A3E3DB618}"/>
              </a:ext>
            </a:extLst>
          </p:cNvPr>
          <p:cNvSpPr txBox="1"/>
          <p:nvPr/>
        </p:nvSpPr>
        <p:spPr>
          <a:xfrm>
            <a:off x="6557552" y="6526305"/>
            <a:ext cx="314805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200"/>
              <a:buFont typeface="Century Gothic"/>
              <a:buNone/>
            </a:pPr>
            <a:r>
              <a:rPr lang="en-GB" sz="1200" b="0" i="0" u="none" strike="noStrike" cap="none">
                <a:solidFill>
                  <a:srgbClr val="FFFFFF"/>
                </a:solidFill>
                <a:latin typeface="Century Gothic"/>
                <a:ea typeface="Century Gothic"/>
                <a:cs typeface="Century Gothic"/>
                <a:sym typeface="Century Gothic"/>
              </a:rPr>
              <a:t>Victoria Hobson  </a:t>
            </a:r>
            <a:endParaRPr/>
          </a:p>
        </p:txBody>
      </p:sp>
      <p:sp>
        <p:nvSpPr>
          <p:cNvPr id="29" name="Google Shape;218;p10">
            <a:extLst>
              <a:ext uri="{FF2B5EF4-FFF2-40B4-BE49-F238E27FC236}">
                <a16:creationId xmlns:a16="http://schemas.microsoft.com/office/drawing/2014/main" id="{33B17789-A2ED-4487-B6C6-4CAD2AF0B716}"/>
              </a:ext>
            </a:extLst>
          </p:cNvPr>
          <p:cNvSpPr/>
          <p:nvPr/>
        </p:nvSpPr>
        <p:spPr>
          <a:xfrm>
            <a:off x="196614" y="3092233"/>
            <a:ext cx="2825302" cy="883166"/>
          </a:xfrm>
          <a:prstGeom prst="wedgeRoundRectCallout">
            <a:avLst>
              <a:gd name="adj1" fmla="val -31623"/>
              <a:gd name="adj2" fmla="val 85105"/>
              <a:gd name="adj3"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b="1" dirty="0">
                <a:solidFill>
                  <a:srgbClr val="92D050"/>
                </a:solidFill>
                <a:latin typeface="Century Gothic"/>
                <a:ea typeface="Century Gothic"/>
                <a:cs typeface="Century Gothic"/>
                <a:sym typeface="Century Gothic"/>
              </a:rPr>
              <a:t>E)</a:t>
            </a:r>
            <a:r>
              <a:rPr lang="en-GB" sz="2400" b="1" dirty="0">
                <a:solidFill>
                  <a:srgbClr val="1E4E79"/>
                </a:solidFill>
                <a:latin typeface="Century Gothic"/>
                <a:ea typeface="Century Gothic"/>
                <a:cs typeface="Century Gothic"/>
                <a:sym typeface="Century Gothic"/>
              </a:rPr>
              <a:t> Estoy </a:t>
            </a:r>
            <a:r>
              <a:rPr lang="en-GB" sz="2400" b="1" dirty="0" err="1">
                <a:solidFill>
                  <a:srgbClr val="1E4E79"/>
                </a:solidFill>
                <a:latin typeface="Century Gothic"/>
                <a:ea typeface="Century Gothic"/>
                <a:cs typeface="Century Gothic"/>
                <a:sym typeface="Century Gothic"/>
              </a:rPr>
              <a:t>nervioso</a:t>
            </a:r>
            <a:r>
              <a:rPr lang="en-GB" sz="2400" b="1" dirty="0">
                <a:solidFill>
                  <a:srgbClr val="1E4E79"/>
                </a:solidFill>
                <a:latin typeface="Century Gothic"/>
                <a:ea typeface="Century Gothic"/>
                <a:cs typeface="Century Gothic"/>
                <a:sym typeface="Century Gothic"/>
              </a:rPr>
              <a:t>.</a:t>
            </a:r>
            <a:endParaRPr dirty="0"/>
          </a:p>
        </p:txBody>
      </p:sp>
      <p:sp>
        <p:nvSpPr>
          <p:cNvPr id="30" name="Google Shape;219;p10">
            <a:extLst>
              <a:ext uri="{FF2B5EF4-FFF2-40B4-BE49-F238E27FC236}">
                <a16:creationId xmlns:a16="http://schemas.microsoft.com/office/drawing/2014/main" id="{C0805660-2C37-4FC7-9610-76B95534F382}"/>
              </a:ext>
            </a:extLst>
          </p:cNvPr>
          <p:cNvSpPr/>
          <p:nvPr/>
        </p:nvSpPr>
        <p:spPr>
          <a:xfrm>
            <a:off x="178817" y="4304263"/>
            <a:ext cx="2651660" cy="1003898"/>
          </a:xfrm>
          <a:prstGeom prst="wedgeEllipseCallout">
            <a:avLst>
              <a:gd name="adj1" fmla="val 64090"/>
              <a:gd name="adj2" fmla="val -47415"/>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2) Estás tranquila.</a:t>
            </a:r>
            <a:endParaRPr/>
          </a:p>
        </p:txBody>
      </p:sp>
      <p:sp>
        <p:nvSpPr>
          <p:cNvPr id="39" name="Google Shape;220;p10">
            <a:extLst>
              <a:ext uri="{FF2B5EF4-FFF2-40B4-BE49-F238E27FC236}">
                <a16:creationId xmlns:a16="http://schemas.microsoft.com/office/drawing/2014/main" id="{88B5B74C-4496-4629-AF31-DDD80B3A4E9E}"/>
              </a:ext>
            </a:extLst>
          </p:cNvPr>
          <p:cNvSpPr/>
          <p:nvPr/>
        </p:nvSpPr>
        <p:spPr>
          <a:xfrm>
            <a:off x="3289930" y="3071734"/>
            <a:ext cx="2651660" cy="1039117"/>
          </a:xfrm>
          <a:prstGeom prst="wedgeEllipseCallout">
            <a:avLst>
              <a:gd name="adj1" fmla="val -37612"/>
              <a:gd name="adj2" fmla="val 58120"/>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a:solidFill>
                <a:srgbClr val="1F3864"/>
              </a:solidFill>
              <a:latin typeface="Century Gothic"/>
              <a:ea typeface="Century Gothic"/>
              <a:cs typeface="Century Gothic"/>
              <a:sym typeface="Century Gothic"/>
            </a:endParaRPr>
          </a:p>
        </p:txBody>
      </p:sp>
      <p:sp>
        <p:nvSpPr>
          <p:cNvPr id="40" name="Google Shape;221;p10">
            <a:extLst>
              <a:ext uri="{FF2B5EF4-FFF2-40B4-BE49-F238E27FC236}">
                <a16:creationId xmlns:a16="http://schemas.microsoft.com/office/drawing/2014/main" id="{33330B5C-7472-4DA3-851C-F0BE4E6061C3}"/>
              </a:ext>
            </a:extLst>
          </p:cNvPr>
          <p:cNvSpPr/>
          <p:nvPr/>
        </p:nvSpPr>
        <p:spPr>
          <a:xfrm>
            <a:off x="5418294" y="4193253"/>
            <a:ext cx="2057401" cy="883166"/>
          </a:xfrm>
          <a:prstGeom prst="wedgeRoundRectCallout">
            <a:avLst>
              <a:gd name="adj1" fmla="val 35044"/>
              <a:gd name="adj2" fmla="val 74206"/>
              <a:gd name="adj3"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4) Estás muy tonta.</a:t>
            </a:r>
            <a:endParaRPr/>
          </a:p>
        </p:txBody>
      </p:sp>
      <p:sp>
        <p:nvSpPr>
          <p:cNvPr id="41" name="Google Shape;222;p10">
            <a:extLst>
              <a:ext uri="{FF2B5EF4-FFF2-40B4-BE49-F238E27FC236}">
                <a16:creationId xmlns:a16="http://schemas.microsoft.com/office/drawing/2014/main" id="{5995ABA0-1EF4-4E72-89BD-F8FC6C633F35}"/>
              </a:ext>
            </a:extLst>
          </p:cNvPr>
          <p:cNvSpPr/>
          <p:nvPr/>
        </p:nvSpPr>
        <p:spPr>
          <a:xfrm>
            <a:off x="366317" y="5523444"/>
            <a:ext cx="4190494" cy="689102"/>
          </a:xfrm>
          <a:prstGeom prst="wedgeRoundRectCallout">
            <a:avLst>
              <a:gd name="adj1" fmla="val 16614"/>
              <a:gd name="adj2" fmla="val -99105"/>
              <a:gd name="adj3"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dirty="0">
                <a:solidFill>
                  <a:srgbClr val="1F3864"/>
                </a:solidFill>
                <a:latin typeface="Century Gothic"/>
                <a:ea typeface="Century Gothic"/>
                <a:cs typeface="Century Gothic"/>
                <a:sym typeface="Century Gothic"/>
              </a:rPr>
              <a:t>5) </a:t>
            </a:r>
            <a:r>
              <a:rPr lang="en-GB" sz="2400" b="1" dirty="0" err="1">
                <a:solidFill>
                  <a:srgbClr val="1F3864"/>
                </a:solidFill>
                <a:latin typeface="Century Gothic"/>
                <a:ea typeface="Century Gothic"/>
                <a:cs typeface="Century Gothic"/>
                <a:sym typeface="Century Gothic"/>
              </a:rPr>
              <a:t>Estoy</a:t>
            </a:r>
            <a:r>
              <a:rPr lang="en-GB" sz="2400" b="1" dirty="0">
                <a:solidFill>
                  <a:srgbClr val="1F3864"/>
                </a:solidFill>
                <a:latin typeface="Century Gothic"/>
                <a:ea typeface="Century Gothic"/>
                <a:cs typeface="Century Gothic"/>
                <a:sym typeface="Century Gothic"/>
              </a:rPr>
              <a:t> </a:t>
            </a:r>
            <a:r>
              <a:rPr lang="en-GB" sz="2400" b="1" dirty="0" err="1">
                <a:solidFill>
                  <a:srgbClr val="1F3864"/>
                </a:solidFill>
                <a:latin typeface="Century Gothic"/>
                <a:ea typeface="Century Gothic"/>
                <a:cs typeface="Century Gothic"/>
                <a:sym typeface="Century Gothic"/>
              </a:rPr>
              <a:t>muy</a:t>
            </a:r>
            <a:r>
              <a:rPr lang="en-GB" sz="2400" b="1" dirty="0">
                <a:solidFill>
                  <a:srgbClr val="1F3864"/>
                </a:solidFill>
                <a:latin typeface="Century Gothic"/>
                <a:ea typeface="Century Gothic"/>
                <a:cs typeface="Century Gothic"/>
                <a:sym typeface="Century Gothic"/>
              </a:rPr>
              <a:t> </a:t>
            </a:r>
            <a:r>
              <a:rPr lang="en-GB" sz="2400" b="1" dirty="0" err="1">
                <a:solidFill>
                  <a:srgbClr val="1F3864"/>
                </a:solidFill>
                <a:latin typeface="Century Gothic"/>
                <a:ea typeface="Century Gothic"/>
                <a:cs typeface="Century Gothic"/>
                <a:sym typeface="Century Gothic"/>
              </a:rPr>
              <a:t>preparado</a:t>
            </a:r>
            <a:r>
              <a:rPr lang="en-GB" sz="2400" b="1" dirty="0">
                <a:solidFill>
                  <a:srgbClr val="1F3864"/>
                </a:solidFill>
                <a:latin typeface="Century Gothic"/>
                <a:ea typeface="Century Gothic"/>
                <a:cs typeface="Century Gothic"/>
                <a:sym typeface="Century Gothic"/>
              </a:rPr>
              <a:t>. </a:t>
            </a:r>
            <a:endParaRPr dirty="0"/>
          </a:p>
        </p:txBody>
      </p:sp>
      <p:sp>
        <p:nvSpPr>
          <p:cNvPr id="42" name="Google Shape;223;p10">
            <a:extLst>
              <a:ext uri="{FF2B5EF4-FFF2-40B4-BE49-F238E27FC236}">
                <a16:creationId xmlns:a16="http://schemas.microsoft.com/office/drawing/2014/main" id="{754350FD-A1CA-4BD0-AD6D-F9BAB6018925}"/>
              </a:ext>
            </a:extLst>
          </p:cNvPr>
          <p:cNvSpPr/>
          <p:nvPr/>
        </p:nvSpPr>
        <p:spPr>
          <a:xfrm>
            <a:off x="4951709" y="5316860"/>
            <a:ext cx="2057401" cy="883166"/>
          </a:xfrm>
          <a:prstGeom prst="wedgeRoundRectCallout">
            <a:avLst>
              <a:gd name="adj1" fmla="val 54403"/>
              <a:gd name="adj2" fmla="val 80144"/>
              <a:gd name="adj3"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6) Estás muy serio.</a:t>
            </a:r>
            <a:endParaRPr/>
          </a:p>
        </p:txBody>
      </p:sp>
      <p:sp>
        <p:nvSpPr>
          <p:cNvPr id="43" name="Google Shape;224;p10">
            <a:extLst>
              <a:ext uri="{FF2B5EF4-FFF2-40B4-BE49-F238E27FC236}">
                <a16:creationId xmlns:a16="http://schemas.microsoft.com/office/drawing/2014/main" id="{C372B597-AC3C-4981-A211-E3D06B23D870}"/>
              </a:ext>
            </a:extLst>
          </p:cNvPr>
          <p:cNvSpPr/>
          <p:nvPr/>
        </p:nvSpPr>
        <p:spPr>
          <a:xfrm>
            <a:off x="3289930" y="4275927"/>
            <a:ext cx="1937077" cy="992932"/>
          </a:xfrm>
          <a:prstGeom prst="wedgeEllipseCallout">
            <a:avLst>
              <a:gd name="adj1" fmla="val 52541"/>
              <a:gd name="adj2" fmla="val -58794"/>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3) Estoy raro.</a:t>
            </a:r>
            <a:endParaRPr/>
          </a:p>
        </p:txBody>
      </p:sp>
      <p:graphicFrame>
        <p:nvGraphicFramePr>
          <p:cNvPr id="44" name="Google Shape;225;p10">
            <a:extLst>
              <a:ext uri="{FF2B5EF4-FFF2-40B4-BE49-F238E27FC236}">
                <a16:creationId xmlns:a16="http://schemas.microsoft.com/office/drawing/2014/main" id="{9DB4A8E4-997D-4116-8048-36D101972615}"/>
              </a:ext>
            </a:extLst>
          </p:cNvPr>
          <p:cNvGraphicFramePr/>
          <p:nvPr>
            <p:extLst>
              <p:ext uri="{D42A27DB-BD31-4B8C-83A1-F6EECF244321}">
                <p14:modId xmlns:p14="http://schemas.microsoft.com/office/powerpoint/2010/main" val="606467462"/>
              </p:ext>
            </p:extLst>
          </p:nvPr>
        </p:nvGraphicFramePr>
        <p:xfrm>
          <a:off x="7689655" y="1499552"/>
          <a:ext cx="4292725" cy="4676200"/>
        </p:xfrm>
        <a:graphic>
          <a:graphicData uri="http://schemas.openxmlformats.org/drawingml/2006/table">
            <a:tbl>
              <a:tblPr firstRow="1" bandRow="1">
                <a:noFill/>
                <a:tableStyleId>{F1582CC8-9FC4-4B5F-846A-C9ADAFB24495}</a:tableStyleId>
              </a:tblPr>
              <a:tblGrid>
                <a:gridCol w="771600">
                  <a:extLst>
                    <a:ext uri="{9D8B030D-6E8A-4147-A177-3AD203B41FA5}">
                      <a16:colId xmlns:a16="http://schemas.microsoft.com/office/drawing/2014/main" val="20000"/>
                    </a:ext>
                  </a:extLst>
                </a:gridCol>
                <a:gridCol w="1704721">
                  <a:extLst>
                    <a:ext uri="{9D8B030D-6E8A-4147-A177-3AD203B41FA5}">
                      <a16:colId xmlns:a16="http://schemas.microsoft.com/office/drawing/2014/main" val="20001"/>
                    </a:ext>
                  </a:extLst>
                </a:gridCol>
                <a:gridCol w="1816404">
                  <a:extLst>
                    <a:ext uri="{9D8B030D-6E8A-4147-A177-3AD203B41FA5}">
                      <a16:colId xmlns:a16="http://schemas.microsoft.com/office/drawing/2014/main" val="20002"/>
                    </a:ext>
                  </a:extLst>
                </a:gridCol>
              </a:tblGrid>
              <a:tr h="896200">
                <a:tc>
                  <a:txBody>
                    <a:bodyPr/>
                    <a:lstStyle/>
                    <a:p>
                      <a:pPr marL="0" marR="0" lvl="0" indent="0" algn="ctr" rtl="0">
                        <a:spcBef>
                          <a:spcPts val="0"/>
                        </a:spcBef>
                        <a:spcAft>
                          <a:spcPts val="0"/>
                        </a:spcAft>
                        <a:buNone/>
                      </a:pPr>
                      <a:endParaRPr sz="2400" b="1">
                        <a:solidFill>
                          <a:srgbClr val="002060"/>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GB" sz="2300" b="1" dirty="0" err="1">
                          <a:solidFill>
                            <a:srgbClr val="002060"/>
                          </a:solidFill>
                          <a:latin typeface="Century Gothic"/>
                          <a:ea typeface="Century Gothic"/>
                          <a:cs typeface="Century Gothic"/>
                          <a:sym typeface="Century Gothic"/>
                        </a:rPr>
                        <a:t>masculino</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GB" sz="2300" b="1" dirty="0" err="1">
                          <a:solidFill>
                            <a:srgbClr val="002060"/>
                          </a:solidFill>
                          <a:latin typeface="Century Gothic"/>
                          <a:ea typeface="Century Gothic"/>
                          <a:cs typeface="Century Gothic"/>
                          <a:sym typeface="Century Gothic"/>
                        </a:rPr>
                        <a:t>femenino</a:t>
                      </a:r>
                      <a:r>
                        <a:rPr lang="en-GB" sz="2300" b="1" dirty="0">
                          <a:solidFill>
                            <a:srgbClr val="002060"/>
                          </a:solidFill>
                          <a:latin typeface="Century Gothic"/>
                          <a:ea typeface="Century Gothic"/>
                          <a:cs typeface="Century Gothic"/>
                          <a:sym typeface="Century Gothic"/>
                        </a:rPr>
                        <a:t> </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40000">
                <a:tc>
                  <a:txBody>
                    <a:bodyPr/>
                    <a:lstStyle/>
                    <a:p>
                      <a:pPr marL="0" marR="0" lvl="0" indent="0" algn="ctr" rtl="0">
                        <a:spcBef>
                          <a:spcPts val="0"/>
                        </a:spcBef>
                        <a:spcAft>
                          <a:spcPts val="0"/>
                        </a:spcAft>
                        <a:buNone/>
                      </a:pPr>
                      <a:r>
                        <a:rPr lang="en-GB" sz="2800" b="1" dirty="0">
                          <a:solidFill>
                            <a:srgbClr val="92D050"/>
                          </a:solidFill>
                          <a:latin typeface="Century Gothic"/>
                          <a:ea typeface="Century Gothic"/>
                          <a:cs typeface="Century Gothic"/>
                          <a:sym typeface="Century Gothic"/>
                        </a:rPr>
                        <a:t>E</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40000">
                <a:tc>
                  <a:txBody>
                    <a:bodyPr/>
                    <a:lstStyle/>
                    <a:p>
                      <a:pPr marL="0" marR="0" lvl="0" indent="0" algn="ctr" rtl="0">
                        <a:spcBef>
                          <a:spcPts val="0"/>
                        </a:spcBef>
                        <a:spcAft>
                          <a:spcPts val="0"/>
                        </a:spcAft>
                        <a:buNone/>
                      </a:pPr>
                      <a:r>
                        <a:rPr lang="en-GB" sz="2800" b="1">
                          <a:solidFill>
                            <a:srgbClr val="002060"/>
                          </a:solidFill>
                          <a:latin typeface="Century Gothic"/>
                          <a:ea typeface="Century Gothic"/>
                          <a:cs typeface="Century Gothic"/>
                          <a:sym typeface="Century Gothic"/>
                        </a:rPr>
                        <a:t>1</a:t>
                      </a:r>
                      <a:endParaRPr>
                        <a:solidFill>
                          <a:srgbClr val="00206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40000">
                <a:tc>
                  <a:txBody>
                    <a:bodyPr/>
                    <a:lstStyle/>
                    <a:p>
                      <a:pPr marL="0" marR="0" lvl="0" indent="0" algn="ctr" rtl="0">
                        <a:spcBef>
                          <a:spcPts val="0"/>
                        </a:spcBef>
                        <a:spcAft>
                          <a:spcPts val="0"/>
                        </a:spcAft>
                        <a:buNone/>
                      </a:pPr>
                      <a:r>
                        <a:rPr lang="en-GB" sz="2800" b="1" dirty="0">
                          <a:solidFill>
                            <a:srgbClr val="002060"/>
                          </a:solidFill>
                          <a:latin typeface="Century Gothic"/>
                          <a:ea typeface="Century Gothic"/>
                          <a:cs typeface="Century Gothic"/>
                          <a:sym typeface="Century Gothic"/>
                        </a:rPr>
                        <a:t>2</a:t>
                      </a:r>
                      <a:endParaRPr dirty="0">
                        <a:solidFill>
                          <a:srgbClr val="00206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40000">
                <a:tc>
                  <a:txBody>
                    <a:bodyPr/>
                    <a:lstStyle/>
                    <a:p>
                      <a:pPr marL="0" marR="0" lvl="0" indent="0" algn="ctr" rtl="0">
                        <a:spcBef>
                          <a:spcPts val="0"/>
                        </a:spcBef>
                        <a:spcAft>
                          <a:spcPts val="0"/>
                        </a:spcAft>
                        <a:buNone/>
                      </a:pPr>
                      <a:r>
                        <a:rPr lang="en-GB" sz="2800" b="1">
                          <a:solidFill>
                            <a:srgbClr val="002060"/>
                          </a:solidFill>
                          <a:latin typeface="Century Gothic"/>
                          <a:ea typeface="Century Gothic"/>
                          <a:cs typeface="Century Gothic"/>
                          <a:sym typeface="Century Gothic"/>
                        </a:rPr>
                        <a:t>3</a:t>
                      </a:r>
                      <a:endParaRPr>
                        <a:solidFill>
                          <a:srgbClr val="00206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40000">
                <a:tc>
                  <a:txBody>
                    <a:bodyPr/>
                    <a:lstStyle/>
                    <a:p>
                      <a:pPr marL="0" marR="0" lvl="0" indent="0" algn="ctr" rtl="0">
                        <a:spcBef>
                          <a:spcPts val="0"/>
                        </a:spcBef>
                        <a:spcAft>
                          <a:spcPts val="0"/>
                        </a:spcAft>
                        <a:buNone/>
                      </a:pPr>
                      <a:r>
                        <a:rPr lang="en-GB" sz="2800" b="1">
                          <a:solidFill>
                            <a:srgbClr val="002060"/>
                          </a:solidFill>
                          <a:latin typeface="Century Gothic"/>
                          <a:ea typeface="Century Gothic"/>
                          <a:cs typeface="Century Gothic"/>
                          <a:sym typeface="Century Gothic"/>
                        </a:rPr>
                        <a:t>4</a:t>
                      </a:r>
                      <a:endParaRPr>
                        <a:solidFill>
                          <a:srgbClr val="00206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40000">
                <a:tc>
                  <a:txBody>
                    <a:bodyPr/>
                    <a:lstStyle/>
                    <a:p>
                      <a:pPr marL="0" marR="0" lvl="0" indent="0" algn="ctr" rtl="0">
                        <a:spcBef>
                          <a:spcPts val="0"/>
                        </a:spcBef>
                        <a:spcAft>
                          <a:spcPts val="0"/>
                        </a:spcAft>
                        <a:buNone/>
                      </a:pPr>
                      <a:r>
                        <a:rPr lang="en-GB" sz="2800" b="1">
                          <a:solidFill>
                            <a:srgbClr val="002060"/>
                          </a:solidFill>
                          <a:latin typeface="Century Gothic"/>
                          <a:ea typeface="Century Gothic"/>
                          <a:cs typeface="Century Gothic"/>
                          <a:sym typeface="Century Gothic"/>
                        </a:rPr>
                        <a:t>5</a:t>
                      </a:r>
                      <a:endParaRPr>
                        <a:solidFill>
                          <a:srgbClr val="00206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540000">
                <a:tc>
                  <a:txBody>
                    <a:bodyPr/>
                    <a:lstStyle/>
                    <a:p>
                      <a:pPr marL="0" marR="0" lvl="0" indent="0" algn="ctr" rtl="0">
                        <a:spcBef>
                          <a:spcPts val="0"/>
                        </a:spcBef>
                        <a:spcAft>
                          <a:spcPts val="0"/>
                        </a:spcAft>
                        <a:buNone/>
                      </a:pPr>
                      <a:r>
                        <a:rPr lang="en-GB" sz="2800" b="1" dirty="0">
                          <a:solidFill>
                            <a:srgbClr val="002060"/>
                          </a:solidFill>
                          <a:latin typeface="Century Gothic"/>
                          <a:ea typeface="Century Gothic"/>
                          <a:cs typeface="Century Gothic"/>
                          <a:sym typeface="Century Gothic"/>
                        </a:rPr>
                        <a:t>6</a:t>
                      </a:r>
                      <a:endParaRPr dirty="0">
                        <a:solidFill>
                          <a:srgbClr val="00206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5" name="Google Shape;226;p10">
            <a:extLst>
              <a:ext uri="{FF2B5EF4-FFF2-40B4-BE49-F238E27FC236}">
                <a16:creationId xmlns:a16="http://schemas.microsoft.com/office/drawing/2014/main" id="{D24E1E7D-0563-4529-9D7F-38964D11BBAB}"/>
              </a:ext>
            </a:extLst>
          </p:cNvPr>
          <p:cNvSpPr txBox="1"/>
          <p:nvPr/>
        </p:nvSpPr>
        <p:spPr>
          <a:xfrm>
            <a:off x="3641256" y="3385638"/>
            <a:ext cx="217081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rgbClr val="1F3864"/>
                </a:solidFill>
                <a:latin typeface="Century Gothic"/>
                <a:ea typeface="Century Gothic"/>
                <a:cs typeface="Century Gothic"/>
                <a:sym typeface="Century Gothic"/>
              </a:rPr>
              <a:t>1) Estás seria.</a:t>
            </a:r>
            <a:endParaRPr/>
          </a:p>
        </p:txBody>
      </p:sp>
      <p:pic>
        <p:nvPicPr>
          <p:cNvPr id="55" name="Google Shape;238;p10" descr="Jigsaw, Puzzle, Piece, Game, Concept, Solution">
            <a:extLst>
              <a:ext uri="{FF2B5EF4-FFF2-40B4-BE49-F238E27FC236}">
                <a16:creationId xmlns:a16="http://schemas.microsoft.com/office/drawing/2014/main" id="{A18E6CF3-3D41-4881-BB79-50A20CDE071E}"/>
              </a:ext>
            </a:extLst>
          </p:cNvPr>
          <p:cNvPicPr preferRelativeResize="0"/>
          <p:nvPr/>
        </p:nvPicPr>
        <p:blipFill rotWithShape="1">
          <a:blip r:embed="rId3">
            <a:alphaModFix/>
          </a:blip>
          <a:srcRect/>
          <a:stretch/>
        </p:blipFill>
        <p:spPr>
          <a:xfrm>
            <a:off x="6442610" y="284119"/>
            <a:ext cx="847457" cy="740605"/>
          </a:xfrm>
          <a:prstGeom prst="rect">
            <a:avLst/>
          </a:prstGeom>
          <a:noFill/>
          <a:ln>
            <a:noFill/>
          </a:ln>
        </p:spPr>
      </p:pic>
      <p:pic>
        <p:nvPicPr>
          <p:cNvPr id="57" name="Picture 2" descr="Check Mark, Checkbox, Check, Tick, Yes">
            <a:extLst>
              <a:ext uri="{FF2B5EF4-FFF2-40B4-BE49-F238E27FC236}">
                <a16:creationId xmlns:a16="http://schemas.microsoft.com/office/drawing/2014/main" id="{272F8901-E62D-4C77-9E78-8306380025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4014" y="901911"/>
            <a:ext cx="437133" cy="40054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heck Mark, Checkbox, Check, Tick, Yes">
            <a:extLst>
              <a:ext uri="{FF2B5EF4-FFF2-40B4-BE49-F238E27FC236}">
                <a16:creationId xmlns:a16="http://schemas.microsoft.com/office/drawing/2014/main" id="{DBF58A68-4AA7-401D-B19C-3517F28495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8970" y="2459963"/>
            <a:ext cx="437133" cy="40054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Check Mark, Checkbox, Check, Tick, Yes">
            <a:extLst>
              <a:ext uri="{FF2B5EF4-FFF2-40B4-BE49-F238E27FC236}">
                <a16:creationId xmlns:a16="http://schemas.microsoft.com/office/drawing/2014/main" id="{0FE5718E-071E-4F62-BE0B-ED63208969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3325" y="2974809"/>
            <a:ext cx="437133" cy="40054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heck Mark, Checkbox, Check, Tick, Yes">
            <a:extLst>
              <a:ext uri="{FF2B5EF4-FFF2-40B4-BE49-F238E27FC236}">
                <a16:creationId xmlns:a16="http://schemas.microsoft.com/office/drawing/2014/main" id="{AE228B75-2C87-4A29-98EA-EA30C2CCC4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4467" y="3542194"/>
            <a:ext cx="437133" cy="40054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heck Mark, Checkbox, Check, Tick, Yes">
            <a:extLst>
              <a:ext uri="{FF2B5EF4-FFF2-40B4-BE49-F238E27FC236}">
                <a16:creationId xmlns:a16="http://schemas.microsoft.com/office/drawing/2014/main" id="{4DAD76BB-6A79-45B7-A9F1-FB3A5BA373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2415" y="4077198"/>
            <a:ext cx="437133" cy="40054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Check Mark, Checkbox, Check, Tick, Yes">
            <a:extLst>
              <a:ext uri="{FF2B5EF4-FFF2-40B4-BE49-F238E27FC236}">
                <a16:creationId xmlns:a16="http://schemas.microsoft.com/office/drawing/2014/main" id="{C13A7DA8-9126-48E6-B56C-1A87A400CF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2436" y="4583918"/>
            <a:ext cx="437133" cy="40054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Check Mark, Checkbox, Check, Tick, Yes">
            <a:extLst>
              <a:ext uri="{FF2B5EF4-FFF2-40B4-BE49-F238E27FC236}">
                <a16:creationId xmlns:a16="http://schemas.microsoft.com/office/drawing/2014/main" id="{D9CCCDE5-056F-4819-A1F2-36AB4CA07A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2415" y="5160955"/>
            <a:ext cx="437133" cy="40054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Check Mark, Checkbox, Check, Tick, Yes">
            <a:extLst>
              <a:ext uri="{FF2B5EF4-FFF2-40B4-BE49-F238E27FC236}">
                <a16:creationId xmlns:a16="http://schemas.microsoft.com/office/drawing/2014/main" id="{26944296-7983-4767-9C75-607DFB4B5E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4625" y="5694433"/>
            <a:ext cx="437133" cy="400540"/>
          </a:xfrm>
          <a:prstGeom prst="rect">
            <a:avLst/>
          </a:prstGeom>
          <a:noFill/>
          <a:extLst>
            <a:ext uri="{909E8E84-426E-40DD-AFC4-6F175D3DCCD1}">
              <a14:hiddenFill xmlns:a14="http://schemas.microsoft.com/office/drawing/2010/main">
                <a:solidFill>
                  <a:srgbClr val="FFFFFF"/>
                </a:solidFill>
              </a14:hiddenFill>
            </a:ext>
          </a:extLst>
        </p:spPr>
      </p:pic>
      <p:pic>
        <p:nvPicPr>
          <p:cNvPr id="26" name="Google Shape;282;p13" descr="Reading, Book, Symbol, Icon, Reader, Man">
            <a:extLst>
              <a:ext uri="{FF2B5EF4-FFF2-40B4-BE49-F238E27FC236}">
                <a16:creationId xmlns:a16="http://schemas.microsoft.com/office/drawing/2014/main" id="{EA7AB070-CF03-4330-A489-D9F3D94F752A}"/>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1248066" y="126364"/>
            <a:ext cx="782801" cy="782801"/>
          </a:xfrm>
          <a:prstGeom prst="roundRect">
            <a:avLst/>
          </a:prstGeom>
          <a:solidFill>
            <a:srgbClr val="00B050"/>
          </a:solidFill>
          <a:ln>
            <a:noFill/>
          </a:ln>
        </p:spPr>
      </p:pic>
      <p:pic>
        <p:nvPicPr>
          <p:cNvPr id="5" name="Graphic 4" descr="Teacher">
            <a:extLst>
              <a:ext uri="{FF2B5EF4-FFF2-40B4-BE49-F238E27FC236}">
                <a16:creationId xmlns:a16="http://schemas.microsoft.com/office/drawing/2014/main" id="{23E8935D-2BDA-A957-84A8-C803C87678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9289" y="1596331"/>
            <a:ext cx="914400" cy="914400"/>
          </a:xfrm>
          <a:prstGeom prst="rect">
            <a:avLst/>
          </a:prstGeom>
        </p:spPr>
      </p:pic>
      <p:sp>
        <p:nvSpPr>
          <p:cNvPr id="6" name="Speech Bubble: Rectangle with Corners Rounded 5">
            <a:extLst>
              <a:ext uri="{FF2B5EF4-FFF2-40B4-BE49-F238E27FC236}">
                <a16:creationId xmlns:a16="http://schemas.microsoft.com/office/drawing/2014/main" id="{041D2929-270A-34B1-DD5A-20D4CF9E1A35}"/>
              </a:ext>
            </a:extLst>
          </p:cNvPr>
          <p:cNvSpPr/>
          <p:nvPr/>
        </p:nvSpPr>
        <p:spPr>
          <a:xfrm>
            <a:off x="1115613" y="1737100"/>
            <a:ext cx="3644651" cy="533859"/>
          </a:xfrm>
          <a:prstGeom prst="wedgeRoundRectCallout">
            <a:avLst>
              <a:gd name="adj1" fmla="val -56616"/>
              <a:gd name="adj2" fmla="val 930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rtl="0">
              <a:spcBef>
                <a:spcPts val="0"/>
              </a:spcBef>
              <a:spcAft>
                <a:spcPts val="0"/>
              </a:spcAft>
              <a:buNone/>
            </a:pPr>
            <a:r>
              <a:rPr lang="es-ES" sz="2400" b="1" dirty="0">
                <a:solidFill>
                  <a:schemeClr val="bg1"/>
                </a:solidFill>
                <a:latin typeface="Century Gothic"/>
                <a:ea typeface="Century Gothic"/>
                <a:cs typeface="Century Gothic"/>
                <a:sym typeface="Century Gothic"/>
              </a:rPr>
              <a:t>Lee las frases otra vez. </a:t>
            </a:r>
          </a:p>
        </p:txBody>
      </p:sp>
      <p:sp>
        <p:nvSpPr>
          <p:cNvPr id="8" name="TextBox 7">
            <a:extLst>
              <a:ext uri="{FF2B5EF4-FFF2-40B4-BE49-F238E27FC236}">
                <a16:creationId xmlns:a16="http://schemas.microsoft.com/office/drawing/2014/main" id="{3206D6C9-4F44-DFAD-EB61-B48D7A46FF87}"/>
              </a:ext>
            </a:extLst>
          </p:cNvPr>
          <p:cNvSpPr txBox="1"/>
          <p:nvPr/>
        </p:nvSpPr>
        <p:spPr>
          <a:xfrm>
            <a:off x="3048000" y="3293254"/>
            <a:ext cx="6096000" cy="307777"/>
          </a:xfrm>
          <a:prstGeom prst="rect">
            <a:avLst/>
          </a:prstGeom>
          <a:noFill/>
        </p:spPr>
        <p:txBody>
          <a:bodyPr wrap="square">
            <a:spAutoFit/>
          </a:bodyPr>
          <a:lstStyle/>
          <a:p>
            <a:pPr marL="0" marR="0" lvl="0" indent="0" algn="l" rtl="0">
              <a:spcBef>
                <a:spcPts val="0"/>
              </a:spcBef>
              <a:spcAft>
                <a:spcPts val="0"/>
              </a:spcAft>
              <a:buNone/>
            </a:pPr>
            <a:endParaRPr lang="es-ES" sz="1400" b="1" dirty="0">
              <a:solidFill>
                <a:srgbClr val="1F3864"/>
              </a:solidFill>
              <a:latin typeface="Century Gothic"/>
              <a:ea typeface="Century Gothic"/>
              <a:cs typeface="Century Gothic"/>
              <a:sym typeface="Century Gothic"/>
            </a:endParaRPr>
          </a:p>
        </p:txBody>
      </p:sp>
      <p:sp>
        <p:nvSpPr>
          <p:cNvPr id="9" name="Speech Bubble: Rectangle with Corners Rounded 8">
            <a:extLst>
              <a:ext uri="{FF2B5EF4-FFF2-40B4-BE49-F238E27FC236}">
                <a16:creationId xmlns:a16="http://schemas.microsoft.com/office/drawing/2014/main" id="{FAC07E76-FEBB-84BC-35FA-6BA89160360E}"/>
              </a:ext>
            </a:extLst>
          </p:cNvPr>
          <p:cNvSpPr/>
          <p:nvPr/>
        </p:nvSpPr>
        <p:spPr>
          <a:xfrm>
            <a:off x="959294" y="2351443"/>
            <a:ext cx="5083895" cy="533859"/>
          </a:xfrm>
          <a:prstGeom prst="wedgeRoundRectCallout">
            <a:avLst>
              <a:gd name="adj1" fmla="val -55474"/>
              <a:gd name="adj2" fmla="val -45069"/>
              <a:gd name="adj3" fmla="val 16667"/>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rtl="0">
              <a:spcBef>
                <a:spcPts val="0"/>
              </a:spcBef>
              <a:spcAft>
                <a:spcPts val="0"/>
              </a:spcAft>
              <a:buNone/>
            </a:pPr>
            <a:r>
              <a:rPr lang="es-ES" sz="2800" dirty="0">
                <a:solidFill>
                  <a:srgbClr val="002060"/>
                </a:solidFill>
                <a:latin typeface="Century Gothic"/>
                <a:ea typeface="Century Gothic"/>
                <a:cs typeface="Century Gothic"/>
                <a:sym typeface="Century Gothic"/>
              </a:rPr>
              <a:t>¿Es masculino o femenino?</a:t>
            </a:r>
            <a:endParaRPr lang="es-ES" sz="2800" b="1" dirty="0">
              <a:solidFill>
                <a:srgbClr val="00206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33477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p:tgtEl>
                                          <p:spTgt spid="29"/>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p:tgtEl>
                                          <p:spTgt spid="39"/>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p:tgtEl>
                                          <p:spTgt spid="40"/>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p:tgtEl>
                                          <p:spTgt spid="41"/>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p:tgtEl>
                                          <p:spTgt spid="42"/>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p:tgtEl>
                                          <p:spTgt spid="43"/>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p:tgtEl>
                                          <p:spTgt spid="45"/>
                                        </p:tgtEl>
                                        <p:attrNameLst>
                                          <p:attrName>ppt_y</p:attrName>
                                        </p:attrNameLst>
                                      </p:cBhvr>
                                      <p:tavLst>
                                        <p:tav tm="0">
                                          <p:val>
                                            <p:strVal val="#ppt_y+1"/>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p:tgtEl>
                                          <p:spTgt spid="30"/>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1"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500" fill="hold"/>
                                        <p:tgtEl>
                                          <p:spTgt spid="58"/>
                                        </p:tgtEl>
                                        <p:attrNameLst>
                                          <p:attrName>ppt_x</p:attrName>
                                        </p:attrNameLst>
                                      </p:cBhvr>
                                      <p:tavLst>
                                        <p:tav tm="0">
                                          <p:val>
                                            <p:strVal val="#ppt_x"/>
                                          </p:val>
                                        </p:tav>
                                        <p:tav tm="100000">
                                          <p:val>
                                            <p:strVal val="#ppt_x"/>
                                          </p:val>
                                        </p:tav>
                                      </p:tavLst>
                                    </p:anim>
                                    <p:anim calcmode="lin" valueType="num">
                                      <p:cBhvr additive="base">
                                        <p:cTn id="5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additive="base">
                                        <p:cTn id="63" dur="500" fill="hold"/>
                                        <p:tgtEl>
                                          <p:spTgt spid="60"/>
                                        </p:tgtEl>
                                        <p:attrNameLst>
                                          <p:attrName>ppt_x</p:attrName>
                                        </p:attrNameLst>
                                      </p:cBhvr>
                                      <p:tavLst>
                                        <p:tav tm="0">
                                          <p:val>
                                            <p:strVal val="#ppt_x"/>
                                          </p:val>
                                        </p:tav>
                                        <p:tav tm="100000">
                                          <p:val>
                                            <p:strVal val="#ppt_x"/>
                                          </p:val>
                                        </p:tav>
                                      </p:tavLst>
                                    </p:anim>
                                    <p:anim calcmode="lin" valueType="num">
                                      <p:cBhvr additive="base">
                                        <p:cTn id="6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61"/>
                                        </p:tgtEl>
                                        <p:attrNameLst>
                                          <p:attrName>style.visibility</p:attrName>
                                        </p:attrNameLst>
                                      </p:cBhvr>
                                      <p:to>
                                        <p:strVal val="visible"/>
                                      </p:to>
                                    </p:set>
                                    <p:anim calcmode="lin" valueType="num">
                                      <p:cBhvr additive="base">
                                        <p:cTn id="69" dur="500" fill="hold"/>
                                        <p:tgtEl>
                                          <p:spTgt spid="61"/>
                                        </p:tgtEl>
                                        <p:attrNameLst>
                                          <p:attrName>ppt_x</p:attrName>
                                        </p:attrNameLst>
                                      </p:cBhvr>
                                      <p:tavLst>
                                        <p:tav tm="0">
                                          <p:val>
                                            <p:strVal val="#ppt_x"/>
                                          </p:val>
                                        </p:tav>
                                        <p:tav tm="100000">
                                          <p:val>
                                            <p:strVal val="#ppt_x"/>
                                          </p:val>
                                        </p:tav>
                                      </p:tavLst>
                                    </p:anim>
                                    <p:anim calcmode="lin" valueType="num">
                                      <p:cBhvr additive="base">
                                        <p:cTn id="7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additive="base">
                                        <p:cTn id="75" dur="500" fill="hold"/>
                                        <p:tgtEl>
                                          <p:spTgt spid="62"/>
                                        </p:tgtEl>
                                        <p:attrNameLst>
                                          <p:attrName>ppt_x</p:attrName>
                                        </p:attrNameLst>
                                      </p:cBhvr>
                                      <p:tavLst>
                                        <p:tav tm="0">
                                          <p:val>
                                            <p:strVal val="#ppt_x"/>
                                          </p:val>
                                        </p:tav>
                                        <p:tav tm="100000">
                                          <p:val>
                                            <p:strVal val="#ppt_x"/>
                                          </p:val>
                                        </p:tav>
                                      </p:tavLst>
                                    </p:anim>
                                    <p:anim calcmode="lin" valueType="num">
                                      <p:cBhvr additive="base">
                                        <p:cTn id="7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500" fill="hold"/>
                                        <p:tgtEl>
                                          <p:spTgt spid="63"/>
                                        </p:tgtEl>
                                        <p:attrNameLst>
                                          <p:attrName>ppt_x</p:attrName>
                                        </p:attrNameLst>
                                      </p:cBhvr>
                                      <p:tavLst>
                                        <p:tav tm="0">
                                          <p:val>
                                            <p:strVal val="#ppt_x"/>
                                          </p:val>
                                        </p:tav>
                                        <p:tav tm="100000">
                                          <p:val>
                                            <p:strVal val="#ppt_x"/>
                                          </p:val>
                                        </p:tav>
                                      </p:tavLst>
                                    </p:anim>
                                    <p:anim calcmode="lin" valueType="num">
                                      <p:cBhvr additive="base">
                                        <p:cTn id="8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64"/>
                                        </p:tgtEl>
                                        <p:attrNameLst>
                                          <p:attrName>style.visibility</p:attrName>
                                        </p:attrNameLst>
                                      </p:cBhvr>
                                      <p:to>
                                        <p:strVal val="visible"/>
                                      </p:to>
                                    </p:set>
                                    <p:anim calcmode="lin" valueType="num">
                                      <p:cBhvr additive="base">
                                        <p:cTn id="87" dur="500" fill="hold"/>
                                        <p:tgtEl>
                                          <p:spTgt spid="64"/>
                                        </p:tgtEl>
                                        <p:attrNameLst>
                                          <p:attrName>ppt_x</p:attrName>
                                        </p:attrNameLst>
                                      </p:cBhvr>
                                      <p:tavLst>
                                        <p:tav tm="0">
                                          <p:val>
                                            <p:strVal val="#ppt_x"/>
                                          </p:val>
                                        </p:tav>
                                        <p:tav tm="100000">
                                          <p:val>
                                            <p:strVal val="#ppt_x"/>
                                          </p:val>
                                        </p:tav>
                                      </p:tavLst>
                                    </p:anim>
                                    <p:anim calcmode="lin" valueType="num">
                                      <p:cBhvr additive="base">
                                        <p:cTn id="8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18" name="Google Shape;319;p15" descr="Speech Icon, Voice, Talking, Audio, Speech">
            <a:extLst>
              <a:ext uri="{FF2B5EF4-FFF2-40B4-BE49-F238E27FC236}">
                <a16:creationId xmlns:a16="http://schemas.microsoft.com/office/drawing/2014/main" id="{75D20AA2-20BD-45CC-92EA-99063B5F1550}"/>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AACA156E-DBED-4D9E-8053-B89D5F5AB7C6}"/>
              </a:ext>
            </a:extLst>
          </p:cNvPr>
          <p:cNvSpPr>
            <a:spLocks noGrp="1"/>
          </p:cNvSpPr>
          <p:nvPr>
            <p:ph type="title"/>
          </p:nvPr>
        </p:nvSpPr>
        <p:spPr>
          <a:xfrm>
            <a:off x="10971591" y="1063135"/>
            <a:ext cx="1096294" cy="392751"/>
          </a:xfrm>
          <a:solidFill>
            <a:srgbClr val="86CFE2"/>
          </a:solidFill>
        </p:spPr>
        <p:txBody>
          <a:bodyPr>
            <a:norm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19" name="Google Shape;245;p11">
            <a:extLst>
              <a:ext uri="{FF2B5EF4-FFF2-40B4-BE49-F238E27FC236}">
                <a16:creationId xmlns:a16="http://schemas.microsoft.com/office/drawing/2014/main" id="{F4C2C28C-AD9A-4F83-84A9-478542A06F16}"/>
              </a:ext>
            </a:extLst>
          </p:cNvPr>
          <p:cNvSpPr txBox="1"/>
          <p:nvPr/>
        </p:nvSpPr>
        <p:spPr>
          <a:xfrm>
            <a:off x="4374365" y="1562261"/>
            <a:ext cx="6631092" cy="526293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3200" dirty="0" err="1">
                <a:solidFill>
                  <a:srgbClr val="002060"/>
                </a:solidFill>
                <a:latin typeface="Century Gothic"/>
                <a:ea typeface="Century Gothic"/>
                <a:cs typeface="Century Gothic"/>
                <a:sym typeface="Century Gothic"/>
              </a:rPr>
              <a:t>perdid</a:t>
            </a:r>
            <a:r>
              <a:rPr lang="en-GB" sz="3200" b="1" dirty="0" err="1">
                <a:solidFill>
                  <a:srgbClr val="0070C0"/>
                </a:solidFill>
                <a:latin typeface="Century Gothic"/>
                <a:ea typeface="Century Gothic"/>
                <a:cs typeface="Century Gothic"/>
                <a:sym typeface="Century Gothic"/>
              </a:rPr>
              <a:t>o</a:t>
            </a:r>
            <a:r>
              <a:rPr lang="en-GB" sz="3200" dirty="0">
                <a:solidFill>
                  <a:srgbClr val="002060"/>
                </a:solidFill>
                <a:latin typeface="Century Gothic"/>
                <a:ea typeface="Century Gothic"/>
                <a:cs typeface="Century Gothic"/>
                <a:sym typeface="Century Gothic"/>
              </a:rPr>
              <a:t>	         	</a:t>
            </a:r>
            <a:r>
              <a:rPr lang="en-GB" sz="3200" dirty="0" err="1">
                <a:solidFill>
                  <a:srgbClr val="002060"/>
                </a:solidFill>
                <a:latin typeface="Century Gothic"/>
                <a:ea typeface="Century Gothic"/>
                <a:cs typeface="Century Gothic"/>
                <a:sym typeface="Century Gothic"/>
              </a:rPr>
              <a:t>perdid</a:t>
            </a:r>
            <a:r>
              <a:rPr lang="en-GB" sz="3200" b="1" dirty="0" err="1">
                <a:solidFill>
                  <a:srgbClr val="FF0000"/>
                </a:solidFill>
                <a:latin typeface="Century Gothic"/>
                <a:ea typeface="Century Gothic"/>
                <a:cs typeface="Century Gothic"/>
                <a:sym typeface="Century Gothic"/>
              </a:rPr>
              <a:t>a</a:t>
            </a:r>
            <a:endParaRPr dirty="0"/>
          </a:p>
          <a:p>
            <a:pPr marL="0" marR="0" lvl="0" indent="0" algn="l" rtl="0">
              <a:lnSpc>
                <a:spcPct val="150000"/>
              </a:lnSpc>
              <a:spcBef>
                <a:spcPts val="0"/>
              </a:spcBef>
              <a:spcAft>
                <a:spcPts val="0"/>
              </a:spcAft>
              <a:buNone/>
            </a:pPr>
            <a:r>
              <a:rPr lang="en-GB" sz="3200" dirty="0" err="1">
                <a:solidFill>
                  <a:srgbClr val="002060"/>
                </a:solidFill>
                <a:latin typeface="Century Gothic"/>
                <a:ea typeface="Century Gothic"/>
                <a:cs typeface="Century Gothic"/>
                <a:sym typeface="Century Gothic"/>
              </a:rPr>
              <a:t>preparad</a:t>
            </a:r>
            <a:r>
              <a:rPr lang="en-GB" sz="3200" b="1" dirty="0" err="1">
                <a:solidFill>
                  <a:srgbClr val="0070C0"/>
                </a:solidFill>
                <a:latin typeface="Century Gothic"/>
                <a:ea typeface="Century Gothic"/>
                <a:cs typeface="Century Gothic"/>
                <a:sym typeface="Century Gothic"/>
              </a:rPr>
              <a:t>o</a:t>
            </a:r>
            <a:r>
              <a:rPr lang="en-GB" sz="3200" dirty="0">
                <a:solidFill>
                  <a:srgbClr val="002060"/>
                </a:solidFill>
                <a:latin typeface="Century Gothic"/>
                <a:ea typeface="Century Gothic"/>
                <a:cs typeface="Century Gothic"/>
                <a:sym typeface="Century Gothic"/>
              </a:rPr>
              <a:t>	        </a:t>
            </a:r>
            <a:r>
              <a:rPr lang="en-GB" sz="3200" dirty="0" err="1">
                <a:solidFill>
                  <a:srgbClr val="002060"/>
                </a:solidFill>
                <a:latin typeface="Century Gothic"/>
                <a:ea typeface="Century Gothic"/>
                <a:cs typeface="Century Gothic"/>
                <a:sym typeface="Century Gothic"/>
              </a:rPr>
              <a:t>preparad</a:t>
            </a:r>
            <a:r>
              <a:rPr lang="en-GB" sz="3200" b="1" dirty="0" err="1">
                <a:solidFill>
                  <a:srgbClr val="FF0000"/>
                </a:solidFill>
                <a:latin typeface="Century Gothic"/>
                <a:ea typeface="Century Gothic"/>
                <a:cs typeface="Century Gothic"/>
                <a:sym typeface="Century Gothic"/>
              </a:rPr>
              <a:t>a</a:t>
            </a:r>
            <a:endParaRPr sz="3200" dirty="0">
              <a:solidFill>
                <a:srgbClr val="002060"/>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3200" dirty="0" err="1">
                <a:solidFill>
                  <a:srgbClr val="002060"/>
                </a:solidFill>
                <a:latin typeface="Century Gothic"/>
                <a:ea typeface="Century Gothic"/>
                <a:cs typeface="Century Gothic"/>
                <a:sym typeface="Century Gothic"/>
              </a:rPr>
              <a:t>tranquil</a:t>
            </a:r>
            <a:r>
              <a:rPr lang="en-GB" sz="3200" b="1" dirty="0" err="1">
                <a:solidFill>
                  <a:srgbClr val="0070C0"/>
                </a:solidFill>
                <a:latin typeface="Century Gothic"/>
                <a:ea typeface="Century Gothic"/>
                <a:cs typeface="Century Gothic"/>
                <a:sym typeface="Century Gothic"/>
              </a:rPr>
              <a:t>o</a:t>
            </a:r>
            <a:r>
              <a:rPr lang="en-GB" sz="3200" dirty="0">
                <a:solidFill>
                  <a:srgbClr val="002060"/>
                </a:solidFill>
                <a:latin typeface="Century Gothic"/>
                <a:ea typeface="Century Gothic"/>
                <a:cs typeface="Century Gothic"/>
                <a:sym typeface="Century Gothic"/>
              </a:rPr>
              <a:t>		   	</a:t>
            </a:r>
            <a:r>
              <a:rPr lang="en-GB" sz="3200" dirty="0" err="1">
                <a:solidFill>
                  <a:srgbClr val="002060"/>
                </a:solidFill>
                <a:latin typeface="Century Gothic"/>
                <a:ea typeface="Century Gothic"/>
                <a:cs typeface="Century Gothic"/>
                <a:sym typeface="Century Gothic"/>
              </a:rPr>
              <a:t>tranquil</a:t>
            </a:r>
            <a:r>
              <a:rPr lang="en-GB" sz="3200" b="1" dirty="0" err="1">
                <a:solidFill>
                  <a:srgbClr val="FF0000"/>
                </a:solidFill>
                <a:latin typeface="Century Gothic"/>
                <a:ea typeface="Century Gothic"/>
                <a:cs typeface="Century Gothic"/>
                <a:sym typeface="Century Gothic"/>
              </a:rPr>
              <a:t>a</a:t>
            </a:r>
            <a:endParaRPr sz="3200" dirty="0">
              <a:solidFill>
                <a:srgbClr val="002060"/>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3200" dirty="0" err="1">
                <a:solidFill>
                  <a:srgbClr val="002060"/>
                </a:solidFill>
                <a:latin typeface="Century Gothic"/>
                <a:ea typeface="Century Gothic"/>
                <a:cs typeface="Century Gothic"/>
                <a:sym typeface="Century Gothic"/>
              </a:rPr>
              <a:t>nervios</a:t>
            </a:r>
            <a:r>
              <a:rPr lang="en-GB" sz="3200" b="1" dirty="0" err="1">
                <a:solidFill>
                  <a:srgbClr val="0070C0"/>
                </a:solidFill>
                <a:latin typeface="Century Gothic"/>
                <a:ea typeface="Century Gothic"/>
                <a:cs typeface="Century Gothic"/>
                <a:sym typeface="Century Gothic"/>
              </a:rPr>
              <a:t>o</a:t>
            </a:r>
            <a:r>
              <a:rPr lang="en-GB" sz="3200" dirty="0">
                <a:solidFill>
                  <a:srgbClr val="002060"/>
                </a:solidFill>
                <a:latin typeface="Century Gothic"/>
                <a:ea typeface="Century Gothic"/>
                <a:cs typeface="Century Gothic"/>
                <a:sym typeface="Century Gothic"/>
              </a:rPr>
              <a:t>			</a:t>
            </a:r>
            <a:r>
              <a:rPr lang="en-GB" sz="3200" dirty="0" err="1">
                <a:solidFill>
                  <a:srgbClr val="002060"/>
                </a:solidFill>
                <a:latin typeface="Century Gothic"/>
                <a:ea typeface="Century Gothic"/>
                <a:cs typeface="Century Gothic"/>
                <a:sym typeface="Century Gothic"/>
              </a:rPr>
              <a:t>nervios</a:t>
            </a:r>
            <a:r>
              <a:rPr lang="en-GB" sz="3200" b="1" dirty="0" err="1">
                <a:solidFill>
                  <a:srgbClr val="FF0000"/>
                </a:solidFill>
                <a:latin typeface="Century Gothic"/>
                <a:ea typeface="Century Gothic"/>
                <a:cs typeface="Century Gothic"/>
                <a:sym typeface="Century Gothic"/>
              </a:rPr>
              <a:t>a</a:t>
            </a:r>
            <a:endParaRPr sz="3200" dirty="0">
              <a:solidFill>
                <a:srgbClr val="002060"/>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3200" dirty="0" err="1">
                <a:solidFill>
                  <a:srgbClr val="002060"/>
                </a:solidFill>
                <a:latin typeface="Century Gothic"/>
                <a:ea typeface="Century Gothic"/>
                <a:cs typeface="Century Gothic"/>
                <a:sym typeface="Century Gothic"/>
              </a:rPr>
              <a:t>positiv</a:t>
            </a:r>
            <a:r>
              <a:rPr lang="en-GB" sz="3200" b="1" dirty="0" err="1">
                <a:solidFill>
                  <a:srgbClr val="0070C0"/>
                </a:solidFill>
                <a:latin typeface="Century Gothic"/>
                <a:ea typeface="Century Gothic"/>
                <a:cs typeface="Century Gothic"/>
                <a:sym typeface="Century Gothic"/>
              </a:rPr>
              <a:t>o</a:t>
            </a:r>
            <a:r>
              <a:rPr lang="en-GB" sz="3200" dirty="0">
                <a:solidFill>
                  <a:srgbClr val="002060"/>
                </a:solidFill>
                <a:latin typeface="Century Gothic"/>
                <a:ea typeface="Century Gothic"/>
                <a:cs typeface="Century Gothic"/>
                <a:sym typeface="Century Gothic"/>
              </a:rPr>
              <a:t>			</a:t>
            </a:r>
            <a:r>
              <a:rPr lang="en-GB" sz="3200" dirty="0" err="1">
                <a:solidFill>
                  <a:srgbClr val="002060"/>
                </a:solidFill>
                <a:latin typeface="Century Gothic"/>
                <a:ea typeface="Century Gothic"/>
                <a:cs typeface="Century Gothic"/>
                <a:sym typeface="Century Gothic"/>
              </a:rPr>
              <a:t>positiv</a:t>
            </a:r>
            <a:r>
              <a:rPr lang="en-GB" sz="3200" b="1" dirty="0" err="1">
                <a:solidFill>
                  <a:srgbClr val="FF0000"/>
                </a:solidFill>
                <a:latin typeface="Century Gothic"/>
                <a:ea typeface="Century Gothic"/>
                <a:cs typeface="Century Gothic"/>
                <a:sym typeface="Century Gothic"/>
              </a:rPr>
              <a:t>a</a:t>
            </a:r>
            <a:endParaRPr sz="3200" dirty="0">
              <a:solidFill>
                <a:srgbClr val="002060"/>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3200" dirty="0" err="1">
                <a:solidFill>
                  <a:srgbClr val="002060"/>
                </a:solidFill>
                <a:latin typeface="Century Gothic"/>
                <a:ea typeface="Century Gothic"/>
                <a:cs typeface="Century Gothic"/>
                <a:sym typeface="Century Gothic"/>
              </a:rPr>
              <a:t>negativ</a:t>
            </a:r>
            <a:r>
              <a:rPr lang="en-GB" sz="3200" b="1" dirty="0" err="1">
                <a:solidFill>
                  <a:srgbClr val="0070C0"/>
                </a:solidFill>
                <a:latin typeface="Century Gothic"/>
                <a:ea typeface="Century Gothic"/>
                <a:cs typeface="Century Gothic"/>
                <a:sym typeface="Century Gothic"/>
              </a:rPr>
              <a:t>o</a:t>
            </a:r>
            <a:r>
              <a:rPr lang="en-GB" sz="3200" b="1" dirty="0">
                <a:solidFill>
                  <a:srgbClr val="0070C0"/>
                </a:solidFill>
                <a:latin typeface="Century Gothic"/>
                <a:ea typeface="Century Gothic"/>
                <a:cs typeface="Century Gothic"/>
                <a:sym typeface="Century Gothic"/>
              </a:rPr>
              <a:t>	</a:t>
            </a:r>
            <a:r>
              <a:rPr lang="en-GB" sz="3200" dirty="0">
                <a:solidFill>
                  <a:srgbClr val="002060"/>
                </a:solidFill>
                <a:latin typeface="Century Gothic"/>
                <a:ea typeface="Century Gothic"/>
                <a:cs typeface="Century Gothic"/>
                <a:sym typeface="Century Gothic"/>
              </a:rPr>
              <a:t>		</a:t>
            </a:r>
            <a:r>
              <a:rPr lang="en-GB" sz="3200" dirty="0" err="1">
                <a:solidFill>
                  <a:srgbClr val="002060"/>
                </a:solidFill>
                <a:latin typeface="Century Gothic"/>
                <a:ea typeface="Century Gothic"/>
                <a:cs typeface="Century Gothic"/>
                <a:sym typeface="Century Gothic"/>
              </a:rPr>
              <a:t>negativ</a:t>
            </a:r>
            <a:r>
              <a:rPr lang="en-GB" sz="3200" b="1" dirty="0" err="1">
                <a:solidFill>
                  <a:srgbClr val="FF0000"/>
                </a:solidFill>
                <a:latin typeface="Century Gothic"/>
                <a:ea typeface="Century Gothic"/>
                <a:cs typeface="Century Gothic"/>
                <a:sym typeface="Century Gothic"/>
              </a:rPr>
              <a:t>a</a:t>
            </a:r>
            <a:endParaRPr sz="3200" dirty="0">
              <a:solidFill>
                <a:srgbClr val="002060"/>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3200" dirty="0" err="1">
                <a:solidFill>
                  <a:srgbClr val="002060"/>
                </a:solidFill>
                <a:latin typeface="Century Gothic"/>
                <a:ea typeface="Century Gothic"/>
                <a:cs typeface="Century Gothic"/>
                <a:sym typeface="Century Gothic"/>
              </a:rPr>
              <a:t>cansad</a:t>
            </a:r>
            <a:r>
              <a:rPr lang="en-GB" sz="3200" b="1" dirty="0" err="1">
                <a:solidFill>
                  <a:srgbClr val="0070C0"/>
                </a:solidFill>
                <a:latin typeface="Century Gothic"/>
                <a:ea typeface="Century Gothic"/>
                <a:cs typeface="Century Gothic"/>
                <a:sym typeface="Century Gothic"/>
              </a:rPr>
              <a:t>o</a:t>
            </a:r>
            <a:r>
              <a:rPr lang="en-GB" sz="3200" b="1" dirty="0">
                <a:solidFill>
                  <a:srgbClr val="0070C0"/>
                </a:solidFill>
                <a:latin typeface="Century Gothic"/>
                <a:ea typeface="Century Gothic"/>
                <a:cs typeface="Century Gothic"/>
                <a:sym typeface="Century Gothic"/>
              </a:rPr>
              <a:t>			</a:t>
            </a:r>
            <a:r>
              <a:rPr lang="en-GB" sz="3200" dirty="0" err="1">
                <a:solidFill>
                  <a:srgbClr val="002060"/>
                </a:solidFill>
                <a:latin typeface="Century Gothic"/>
                <a:ea typeface="Century Gothic"/>
                <a:cs typeface="Century Gothic"/>
                <a:sym typeface="Century Gothic"/>
              </a:rPr>
              <a:t>cansad</a:t>
            </a:r>
            <a:r>
              <a:rPr lang="en-GB" sz="3200" b="1" dirty="0" err="1">
                <a:solidFill>
                  <a:srgbClr val="FF0000"/>
                </a:solidFill>
                <a:latin typeface="Century Gothic"/>
                <a:ea typeface="Century Gothic"/>
                <a:cs typeface="Century Gothic"/>
                <a:sym typeface="Century Gothic"/>
              </a:rPr>
              <a:t>a</a:t>
            </a:r>
            <a:r>
              <a:rPr lang="en-GB" sz="3200" b="1" dirty="0">
                <a:solidFill>
                  <a:srgbClr val="0070C0"/>
                </a:solidFill>
                <a:latin typeface="Century Gothic"/>
                <a:ea typeface="Century Gothic"/>
                <a:cs typeface="Century Gothic"/>
                <a:sym typeface="Century Gothic"/>
              </a:rPr>
              <a:t>		</a:t>
            </a:r>
            <a:endParaRPr dirty="0"/>
          </a:p>
        </p:txBody>
      </p:sp>
      <p:sp>
        <p:nvSpPr>
          <p:cNvPr id="22" name="Google Shape;248;p11">
            <a:extLst>
              <a:ext uri="{FF2B5EF4-FFF2-40B4-BE49-F238E27FC236}">
                <a16:creationId xmlns:a16="http://schemas.microsoft.com/office/drawing/2014/main" id="{15485DE1-773B-445A-B21D-6664DC41D6F8}"/>
              </a:ext>
            </a:extLst>
          </p:cNvPr>
          <p:cNvSpPr txBox="1"/>
          <p:nvPr/>
        </p:nvSpPr>
        <p:spPr>
          <a:xfrm>
            <a:off x="363978" y="945909"/>
            <a:ext cx="1079814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rgbClr val="002060"/>
                </a:solidFill>
                <a:latin typeface="Century Gothic"/>
                <a:ea typeface="Century Gothic"/>
                <a:cs typeface="Century Gothic"/>
                <a:sym typeface="Century Gothic"/>
              </a:rPr>
              <a:t>¡Buenos </a:t>
            </a:r>
            <a:r>
              <a:rPr lang="en-GB" sz="2800" dirty="0" err="1">
                <a:solidFill>
                  <a:srgbClr val="002060"/>
                </a:solidFill>
                <a:latin typeface="Century Gothic"/>
                <a:ea typeface="Century Gothic"/>
                <a:cs typeface="Century Gothic"/>
                <a:sym typeface="Century Gothic"/>
              </a:rPr>
              <a:t>días</a:t>
            </a:r>
            <a:r>
              <a:rPr lang="en-GB" sz="2800" dirty="0">
                <a:solidFill>
                  <a:srgbClr val="002060"/>
                </a:solidFill>
                <a:latin typeface="Century Gothic"/>
                <a:ea typeface="Century Gothic"/>
                <a:cs typeface="Century Gothic"/>
                <a:sym typeface="Century Gothic"/>
              </a:rPr>
              <a:t>! / ¡</a:t>
            </a:r>
            <a:r>
              <a:rPr lang="en-GB" sz="2800" dirty="0" err="1">
                <a:solidFill>
                  <a:srgbClr val="002060"/>
                </a:solidFill>
                <a:latin typeface="Century Gothic"/>
                <a:ea typeface="Century Gothic"/>
                <a:cs typeface="Century Gothic"/>
                <a:sym typeface="Century Gothic"/>
              </a:rPr>
              <a:t>Buenas</a:t>
            </a:r>
            <a:r>
              <a:rPr lang="en-GB" sz="2800" dirty="0">
                <a:solidFill>
                  <a:srgbClr val="002060"/>
                </a:solidFill>
                <a:latin typeface="Century Gothic"/>
                <a:ea typeface="Century Gothic"/>
                <a:cs typeface="Century Gothic"/>
                <a:sym typeface="Century Gothic"/>
              </a:rPr>
              <a:t> </a:t>
            </a:r>
            <a:r>
              <a:rPr lang="en-GB" sz="2800" dirty="0" err="1">
                <a:solidFill>
                  <a:srgbClr val="002060"/>
                </a:solidFill>
                <a:latin typeface="Century Gothic"/>
                <a:ea typeface="Century Gothic"/>
                <a:cs typeface="Century Gothic"/>
                <a:sym typeface="Century Gothic"/>
              </a:rPr>
              <a:t>tardes</a:t>
            </a:r>
            <a:r>
              <a:rPr lang="en-GB" sz="2800" dirty="0">
                <a:solidFill>
                  <a:srgbClr val="002060"/>
                </a:solidFill>
                <a:latin typeface="Century Gothic"/>
                <a:ea typeface="Century Gothic"/>
                <a:cs typeface="Century Gothic"/>
                <a:sym typeface="Century Gothic"/>
              </a:rPr>
              <a:t>! / ¡Hola!</a:t>
            </a:r>
            <a:r>
              <a:rPr lang="en-GB" sz="2800" b="1" dirty="0">
                <a:solidFill>
                  <a:srgbClr val="002060"/>
                </a:solidFill>
                <a:latin typeface="Century Gothic"/>
                <a:ea typeface="Century Gothic"/>
                <a:cs typeface="Century Gothic"/>
                <a:sym typeface="Century Gothic"/>
              </a:rPr>
              <a:t>,  </a:t>
            </a:r>
            <a:r>
              <a:rPr lang="en-GB" sz="2800" b="1" dirty="0" err="1">
                <a:solidFill>
                  <a:srgbClr val="002060"/>
                </a:solidFill>
                <a:latin typeface="Century Gothic"/>
                <a:ea typeface="Century Gothic"/>
                <a:cs typeface="Century Gothic"/>
                <a:sym typeface="Century Gothic"/>
              </a:rPr>
              <a:t>señor</a:t>
            </a:r>
            <a:r>
              <a:rPr lang="en-GB" sz="2800" b="1" dirty="0">
                <a:solidFill>
                  <a:srgbClr val="002060"/>
                </a:solidFill>
                <a:latin typeface="Century Gothic"/>
                <a:ea typeface="Century Gothic"/>
                <a:cs typeface="Century Gothic"/>
                <a:sym typeface="Century Gothic"/>
              </a:rPr>
              <a:t>/</a:t>
            </a:r>
            <a:r>
              <a:rPr lang="en-GB" sz="2800" b="1" dirty="0" err="1">
                <a:solidFill>
                  <a:srgbClr val="002060"/>
                </a:solidFill>
                <a:latin typeface="Century Gothic"/>
                <a:ea typeface="Century Gothic"/>
                <a:cs typeface="Century Gothic"/>
                <a:sym typeface="Century Gothic"/>
              </a:rPr>
              <a:t>señora</a:t>
            </a:r>
            <a:r>
              <a:rPr lang="en-GB" sz="2800" b="1" dirty="0">
                <a:solidFill>
                  <a:srgbClr val="002060"/>
                </a:solidFill>
                <a:latin typeface="Century Gothic"/>
                <a:ea typeface="Century Gothic"/>
                <a:cs typeface="Century Gothic"/>
                <a:sym typeface="Century Gothic"/>
              </a:rPr>
              <a:t> _____</a:t>
            </a:r>
            <a:endParaRPr dirty="0"/>
          </a:p>
          <a:p>
            <a:pPr marL="0" marR="0" lvl="0" indent="0" algn="l" rtl="0">
              <a:spcBef>
                <a:spcPts val="0"/>
              </a:spcBef>
              <a:spcAft>
                <a:spcPts val="0"/>
              </a:spcAft>
              <a:buNone/>
            </a:pPr>
            <a:endParaRPr sz="2800" dirty="0">
              <a:solidFill>
                <a:srgbClr val="002060"/>
              </a:solidFill>
              <a:latin typeface="Century Gothic"/>
              <a:ea typeface="Century Gothic"/>
              <a:cs typeface="Century Gothic"/>
              <a:sym typeface="Century Gothic"/>
            </a:endParaRPr>
          </a:p>
        </p:txBody>
      </p:sp>
      <p:sp>
        <p:nvSpPr>
          <p:cNvPr id="23" name="Google Shape;249;p11">
            <a:extLst>
              <a:ext uri="{FF2B5EF4-FFF2-40B4-BE49-F238E27FC236}">
                <a16:creationId xmlns:a16="http://schemas.microsoft.com/office/drawing/2014/main" id="{999848E0-8BA0-4C6E-ADF3-2DC59530FA4D}"/>
              </a:ext>
            </a:extLst>
          </p:cNvPr>
          <p:cNvSpPr txBox="1"/>
          <p:nvPr/>
        </p:nvSpPr>
        <p:spPr>
          <a:xfrm>
            <a:off x="470523" y="1755638"/>
            <a:ext cx="328166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dirty="0">
                <a:solidFill>
                  <a:srgbClr val="002060"/>
                </a:solidFill>
                <a:latin typeface="Century Gothic"/>
                <a:ea typeface="Century Gothic"/>
                <a:cs typeface="Century Gothic"/>
                <a:sym typeface="Century Gothic"/>
              </a:rPr>
              <a:t>Hoy</a:t>
            </a:r>
            <a:r>
              <a:rPr lang="en-GB" sz="4800" b="1" dirty="0">
                <a:solidFill>
                  <a:srgbClr val="002060"/>
                </a:solidFill>
                <a:latin typeface="Century Gothic"/>
                <a:ea typeface="Century Gothic"/>
                <a:cs typeface="Century Gothic"/>
                <a:sym typeface="Century Gothic"/>
              </a:rPr>
              <a:t> </a:t>
            </a:r>
            <a:r>
              <a:rPr lang="en-GB" sz="4800" b="1" dirty="0" err="1">
                <a:solidFill>
                  <a:srgbClr val="92D050"/>
                </a:solidFill>
                <a:latin typeface="Century Gothic"/>
                <a:ea typeface="Century Gothic"/>
                <a:cs typeface="Century Gothic"/>
                <a:sym typeface="Century Gothic"/>
              </a:rPr>
              <a:t>estoy</a:t>
            </a:r>
            <a:r>
              <a:rPr lang="en-GB" sz="4800" b="1" dirty="0">
                <a:solidFill>
                  <a:srgbClr val="002060"/>
                </a:solidFill>
                <a:latin typeface="Century Gothic"/>
                <a:ea typeface="Century Gothic"/>
                <a:cs typeface="Century Gothic"/>
                <a:sym typeface="Century Gothic"/>
              </a:rPr>
              <a:t> </a:t>
            </a:r>
            <a:endParaRPr dirty="0"/>
          </a:p>
        </p:txBody>
      </p:sp>
      <p:sp>
        <p:nvSpPr>
          <p:cNvPr id="30" name="Google Shape;258;p11">
            <a:extLst>
              <a:ext uri="{FF2B5EF4-FFF2-40B4-BE49-F238E27FC236}">
                <a16:creationId xmlns:a16="http://schemas.microsoft.com/office/drawing/2014/main" id="{F9820C64-223A-44A1-A97A-FD074E9595E5}"/>
              </a:ext>
            </a:extLst>
          </p:cNvPr>
          <p:cNvSpPr txBox="1"/>
          <p:nvPr/>
        </p:nvSpPr>
        <p:spPr>
          <a:xfrm>
            <a:off x="470523" y="2609036"/>
            <a:ext cx="267092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i="1">
                <a:solidFill>
                  <a:srgbClr val="002060"/>
                </a:solidFill>
                <a:latin typeface="Century Gothic"/>
                <a:ea typeface="Century Gothic"/>
                <a:cs typeface="Century Gothic"/>
                <a:sym typeface="Century Gothic"/>
              </a:rPr>
              <a:t>Today I am (feeling)</a:t>
            </a:r>
            <a:endParaRPr sz="2000" b="1" i="1">
              <a:solidFill>
                <a:srgbClr val="002060"/>
              </a:solidFill>
              <a:latin typeface="Century Gothic"/>
              <a:ea typeface="Century Gothic"/>
              <a:cs typeface="Century Gothic"/>
              <a:sym typeface="Century Gothic"/>
            </a:endParaRPr>
          </a:p>
        </p:txBody>
      </p:sp>
      <p:pic>
        <p:nvPicPr>
          <p:cNvPr id="4" name="Picture 3" descr="A picture containing text&#10;&#10;Description automatically generated">
            <a:extLst>
              <a:ext uri="{FF2B5EF4-FFF2-40B4-BE49-F238E27FC236}">
                <a16:creationId xmlns:a16="http://schemas.microsoft.com/office/drawing/2014/main" id="{01AE5402-45E7-42BC-9495-668909C5B63E}"/>
              </a:ext>
            </a:extLst>
          </p:cNvPr>
          <p:cNvPicPr>
            <a:picLocks noChangeAspect="1"/>
          </p:cNvPicPr>
          <p:nvPr/>
        </p:nvPicPr>
        <p:blipFill>
          <a:blip r:embed="rId4"/>
          <a:stretch>
            <a:fillRect/>
          </a:stretch>
        </p:blipFill>
        <p:spPr>
          <a:xfrm>
            <a:off x="9732260" y="1527780"/>
            <a:ext cx="1278082" cy="693016"/>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34644CD3-1F69-4582-80C0-59DFB33C5D23}"/>
              </a:ext>
            </a:extLst>
          </p:cNvPr>
          <p:cNvPicPr>
            <a:picLocks noChangeAspect="1"/>
          </p:cNvPicPr>
          <p:nvPr/>
        </p:nvPicPr>
        <p:blipFill>
          <a:blip r:embed="rId5"/>
          <a:stretch>
            <a:fillRect/>
          </a:stretch>
        </p:blipFill>
        <p:spPr>
          <a:xfrm>
            <a:off x="6118359" y="1561510"/>
            <a:ext cx="1278082" cy="693016"/>
          </a:xfrm>
          <a:prstGeom prst="rect">
            <a:avLst/>
          </a:prstGeom>
        </p:spPr>
      </p:pic>
      <p:pic>
        <p:nvPicPr>
          <p:cNvPr id="8" name="Picture 7" descr="A picture containing vector graphics&#10;&#10;Description automatically generated">
            <a:extLst>
              <a:ext uri="{FF2B5EF4-FFF2-40B4-BE49-F238E27FC236}">
                <a16:creationId xmlns:a16="http://schemas.microsoft.com/office/drawing/2014/main" id="{90DDD83D-BAC9-4F33-9F2C-744A42553EFE}"/>
              </a:ext>
            </a:extLst>
          </p:cNvPr>
          <p:cNvPicPr>
            <a:picLocks noChangeAspect="1"/>
          </p:cNvPicPr>
          <p:nvPr/>
        </p:nvPicPr>
        <p:blipFill>
          <a:blip r:embed="rId6"/>
          <a:stretch>
            <a:fillRect/>
          </a:stretch>
        </p:blipFill>
        <p:spPr>
          <a:xfrm>
            <a:off x="6733084" y="2335105"/>
            <a:ext cx="837500" cy="945909"/>
          </a:xfrm>
          <a:prstGeom prst="rect">
            <a:avLst/>
          </a:prstGeom>
        </p:spPr>
      </p:pic>
      <p:pic>
        <p:nvPicPr>
          <p:cNvPr id="10" name="Picture 9" descr="A picture containing text, vector graphics&#10;&#10;Description automatically generated">
            <a:extLst>
              <a:ext uri="{FF2B5EF4-FFF2-40B4-BE49-F238E27FC236}">
                <a16:creationId xmlns:a16="http://schemas.microsoft.com/office/drawing/2014/main" id="{AFBEF2CD-5E01-48CC-ACCD-1CC7CB15EFBB}"/>
              </a:ext>
            </a:extLst>
          </p:cNvPr>
          <p:cNvPicPr>
            <a:picLocks noChangeAspect="1"/>
          </p:cNvPicPr>
          <p:nvPr/>
        </p:nvPicPr>
        <p:blipFill>
          <a:blip r:embed="rId7"/>
          <a:stretch>
            <a:fillRect/>
          </a:stretch>
        </p:blipFill>
        <p:spPr>
          <a:xfrm>
            <a:off x="10423123" y="2365366"/>
            <a:ext cx="739004" cy="834664"/>
          </a:xfrm>
          <a:prstGeom prst="rect">
            <a:avLst/>
          </a:prstGeom>
        </p:spPr>
      </p:pic>
      <p:pic>
        <p:nvPicPr>
          <p:cNvPr id="12" name="Picture 11" descr="A picture containing vector graphics&#10;&#10;Description automatically generated">
            <a:extLst>
              <a:ext uri="{FF2B5EF4-FFF2-40B4-BE49-F238E27FC236}">
                <a16:creationId xmlns:a16="http://schemas.microsoft.com/office/drawing/2014/main" id="{68F9DA77-8595-48DB-B1A6-58068DC12BF3}"/>
              </a:ext>
            </a:extLst>
          </p:cNvPr>
          <p:cNvPicPr>
            <a:picLocks noChangeAspect="1"/>
          </p:cNvPicPr>
          <p:nvPr/>
        </p:nvPicPr>
        <p:blipFill>
          <a:blip r:embed="rId8"/>
          <a:stretch>
            <a:fillRect/>
          </a:stretch>
        </p:blipFill>
        <p:spPr>
          <a:xfrm>
            <a:off x="6278304" y="3070469"/>
            <a:ext cx="1019411" cy="655069"/>
          </a:xfrm>
          <a:prstGeom prst="rect">
            <a:avLst/>
          </a:prstGeom>
        </p:spPr>
      </p:pic>
      <p:pic>
        <p:nvPicPr>
          <p:cNvPr id="14" name="Picture 13" descr="A picture containing vector graphics&#10;&#10;Description automatically generated">
            <a:extLst>
              <a:ext uri="{FF2B5EF4-FFF2-40B4-BE49-F238E27FC236}">
                <a16:creationId xmlns:a16="http://schemas.microsoft.com/office/drawing/2014/main" id="{68E9F971-3BF9-4E33-9D31-ED7CE3D4C132}"/>
              </a:ext>
            </a:extLst>
          </p:cNvPr>
          <p:cNvPicPr>
            <a:picLocks noChangeAspect="1"/>
          </p:cNvPicPr>
          <p:nvPr/>
        </p:nvPicPr>
        <p:blipFill>
          <a:blip r:embed="rId9"/>
          <a:stretch>
            <a:fillRect/>
          </a:stretch>
        </p:blipFill>
        <p:spPr>
          <a:xfrm flipH="1">
            <a:off x="10326170" y="3105834"/>
            <a:ext cx="1005812" cy="646331"/>
          </a:xfrm>
          <a:prstGeom prst="rect">
            <a:avLst/>
          </a:prstGeom>
        </p:spPr>
      </p:pic>
      <p:pic>
        <p:nvPicPr>
          <p:cNvPr id="16" name="Picture 15">
            <a:extLst>
              <a:ext uri="{FF2B5EF4-FFF2-40B4-BE49-F238E27FC236}">
                <a16:creationId xmlns:a16="http://schemas.microsoft.com/office/drawing/2014/main" id="{22A44CF4-AC3E-4E21-97CF-A9F672FAFFC0}"/>
              </a:ext>
            </a:extLst>
          </p:cNvPr>
          <p:cNvPicPr>
            <a:picLocks noChangeAspect="1"/>
          </p:cNvPicPr>
          <p:nvPr/>
        </p:nvPicPr>
        <p:blipFill>
          <a:blip r:embed="rId10"/>
          <a:stretch>
            <a:fillRect/>
          </a:stretch>
        </p:blipFill>
        <p:spPr>
          <a:xfrm>
            <a:off x="6267183" y="3725538"/>
            <a:ext cx="775114" cy="840875"/>
          </a:xfrm>
          <a:prstGeom prst="rect">
            <a:avLst/>
          </a:prstGeom>
        </p:spPr>
      </p:pic>
      <p:pic>
        <p:nvPicPr>
          <p:cNvPr id="31" name="Picture 30">
            <a:extLst>
              <a:ext uri="{FF2B5EF4-FFF2-40B4-BE49-F238E27FC236}">
                <a16:creationId xmlns:a16="http://schemas.microsoft.com/office/drawing/2014/main" id="{91250D03-CA1F-481C-B663-DF186BFF131A}"/>
              </a:ext>
            </a:extLst>
          </p:cNvPr>
          <p:cNvPicPr>
            <a:picLocks noChangeAspect="1"/>
          </p:cNvPicPr>
          <p:nvPr/>
        </p:nvPicPr>
        <p:blipFill>
          <a:blip r:embed="rId11"/>
          <a:stretch>
            <a:fillRect/>
          </a:stretch>
        </p:blipFill>
        <p:spPr>
          <a:xfrm>
            <a:off x="10387013" y="3705471"/>
            <a:ext cx="775114" cy="840875"/>
          </a:xfrm>
          <a:prstGeom prst="rect">
            <a:avLst/>
          </a:prstGeom>
        </p:spPr>
      </p:pic>
      <p:pic>
        <p:nvPicPr>
          <p:cNvPr id="33" name="Picture 32">
            <a:extLst>
              <a:ext uri="{FF2B5EF4-FFF2-40B4-BE49-F238E27FC236}">
                <a16:creationId xmlns:a16="http://schemas.microsoft.com/office/drawing/2014/main" id="{00D455EB-94F4-4A75-BB27-4ED72D6523C0}"/>
              </a:ext>
            </a:extLst>
          </p:cNvPr>
          <p:cNvPicPr>
            <a:picLocks noChangeAspect="1"/>
          </p:cNvPicPr>
          <p:nvPr/>
        </p:nvPicPr>
        <p:blipFill>
          <a:blip r:embed="rId12"/>
          <a:stretch>
            <a:fillRect/>
          </a:stretch>
        </p:blipFill>
        <p:spPr>
          <a:xfrm>
            <a:off x="6278895" y="5255662"/>
            <a:ext cx="728395" cy="728395"/>
          </a:xfrm>
          <a:prstGeom prst="rect">
            <a:avLst/>
          </a:prstGeom>
        </p:spPr>
      </p:pic>
      <p:pic>
        <p:nvPicPr>
          <p:cNvPr id="35" name="Picture 34">
            <a:extLst>
              <a:ext uri="{FF2B5EF4-FFF2-40B4-BE49-F238E27FC236}">
                <a16:creationId xmlns:a16="http://schemas.microsoft.com/office/drawing/2014/main" id="{D06FF91B-7678-44EF-8D48-162DCFF1C13A}"/>
              </a:ext>
            </a:extLst>
          </p:cNvPr>
          <p:cNvPicPr>
            <a:picLocks noChangeAspect="1"/>
          </p:cNvPicPr>
          <p:nvPr/>
        </p:nvPicPr>
        <p:blipFill>
          <a:blip r:embed="rId13"/>
          <a:stretch>
            <a:fillRect/>
          </a:stretch>
        </p:blipFill>
        <p:spPr>
          <a:xfrm>
            <a:off x="10423123" y="5217605"/>
            <a:ext cx="728395" cy="728395"/>
          </a:xfrm>
          <a:prstGeom prst="rect">
            <a:avLst/>
          </a:prstGeom>
        </p:spPr>
      </p:pic>
      <p:pic>
        <p:nvPicPr>
          <p:cNvPr id="37" name="Picture 36" descr="A picture containing vector graphics&#10;&#10;Description automatically generated">
            <a:extLst>
              <a:ext uri="{FF2B5EF4-FFF2-40B4-BE49-F238E27FC236}">
                <a16:creationId xmlns:a16="http://schemas.microsoft.com/office/drawing/2014/main" id="{0328D661-12CA-407C-96B4-CD9A84CB1AF8}"/>
              </a:ext>
            </a:extLst>
          </p:cNvPr>
          <p:cNvPicPr>
            <a:picLocks noChangeAspect="1"/>
          </p:cNvPicPr>
          <p:nvPr/>
        </p:nvPicPr>
        <p:blipFill>
          <a:blip r:embed="rId14"/>
          <a:stretch>
            <a:fillRect/>
          </a:stretch>
        </p:blipFill>
        <p:spPr>
          <a:xfrm flipH="1">
            <a:off x="6096000" y="4611621"/>
            <a:ext cx="916801" cy="729399"/>
          </a:xfrm>
          <a:prstGeom prst="rect">
            <a:avLst/>
          </a:prstGeom>
        </p:spPr>
      </p:pic>
      <p:pic>
        <p:nvPicPr>
          <p:cNvPr id="39" name="Picture 38" descr="A picture containing vector graphics&#10;&#10;Description automatically generated">
            <a:extLst>
              <a:ext uri="{FF2B5EF4-FFF2-40B4-BE49-F238E27FC236}">
                <a16:creationId xmlns:a16="http://schemas.microsoft.com/office/drawing/2014/main" id="{4DEAC2D8-B180-41E5-814D-FDC9857B58CF}"/>
              </a:ext>
            </a:extLst>
          </p:cNvPr>
          <p:cNvPicPr>
            <a:picLocks noChangeAspect="1"/>
          </p:cNvPicPr>
          <p:nvPr/>
        </p:nvPicPr>
        <p:blipFill>
          <a:blip r:embed="rId15"/>
          <a:stretch>
            <a:fillRect/>
          </a:stretch>
        </p:blipFill>
        <p:spPr>
          <a:xfrm>
            <a:off x="10232802" y="4423424"/>
            <a:ext cx="1119645" cy="890780"/>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9832D3B3-C90C-4E90-91B8-5D85903718C8}"/>
              </a:ext>
            </a:extLst>
          </p:cNvPr>
          <p:cNvPicPr>
            <a:picLocks noChangeAspect="1"/>
          </p:cNvPicPr>
          <p:nvPr/>
        </p:nvPicPr>
        <p:blipFill>
          <a:blip r:embed="rId16"/>
          <a:stretch>
            <a:fillRect/>
          </a:stretch>
        </p:blipFill>
        <p:spPr>
          <a:xfrm>
            <a:off x="6344699" y="6054126"/>
            <a:ext cx="697598" cy="728395"/>
          </a:xfrm>
          <a:prstGeom prst="rect">
            <a:avLst/>
          </a:prstGeom>
        </p:spPr>
      </p:pic>
      <p:pic>
        <p:nvPicPr>
          <p:cNvPr id="43" name="Picture 42" descr="A picture containing text&#10;&#10;Description automatically generated">
            <a:extLst>
              <a:ext uri="{FF2B5EF4-FFF2-40B4-BE49-F238E27FC236}">
                <a16:creationId xmlns:a16="http://schemas.microsoft.com/office/drawing/2014/main" id="{0539E768-B2CF-467A-8CC9-069303D3085A}"/>
              </a:ext>
            </a:extLst>
          </p:cNvPr>
          <p:cNvPicPr>
            <a:picLocks noChangeAspect="1"/>
          </p:cNvPicPr>
          <p:nvPr/>
        </p:nvPicPr>
        <p:blipFill>
          <a:blip r:embed="rId17"/>
          <a:stretch>
            <a:fillRect/>
          </a:stretch>
        </p:blipFill>
        <p:spPr>
          <a:xfrm>
            <a:off x="10440324" y="5959151"/>
            <a:ext cx="728395" cy="760552"/>
          </a:xfrm>
          <a:prstGeom prst="rect">
            <a:avLst/>
          </a:prstGeom>
        </p:spPr>
      </p:pic>
      <p:pic>
        <p:nvPicPr>
          <p:cNvPr id="3" name="Graphic 2" descr="Teacher">
            <a:extLst>
              <a:ext uri="{FF2B5EF4-FFF2-40B4-BE49-F238E27FC236}">
                <a16:creationId xmlns:a16="http://schemas.microsoft.com/office/drawing/2014/main" id="{40F33240-FEE5-A811-B7FB-54FB098B910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29289" y="39764"/>
            <a:ext cx="914400" cy="914400"/>
          </a:xfrm>
          <a:prstGeom prst="rect">
            <a:avLst/>
          </a:prstGeom>
        </p:spPr>
      </p:pic>
      <p:sp>
        <p:nvSpPr>
          <p:cNvPr id="5" name="Speech Bubble: Rectangle with Corners Rounded 4">
            <a:extLst>
              <a:ext uri="{FF2B5EF4-FFF2-40B4-BE49-F238E27FC236}">
                <a16:creationId xmlns:a16="http://schemas.microsoft.com/office/drawing/2014/main" id="{4A6CA1EC-FAB2-9CA8-96BE-B8144D763381}"/>
              </a:ext>
            </a:extLst>
          </p:cNvPr>
          <p:cNvSpPr/>
          <p:nvPr/>
        </p:nvSpPr>
        <p:spPr>
          <a:xfrm>
            <a:off x="1115613" y="180533"/>
            <a:ext cx="4257051" cy="628266"/>
          </a:xfrm>
          <a:prstGeom prst="wedgeRoundRectCallout">
            <a:avLst>
              <a:gd name="adj1" fmla="val -56616"/>
              <a:gd name="adj2" fmla="val -224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a:solidFill>
                  <a:schemeClr val="bg1"/>
                </a:solidFill>
                <a:latin typeface="Century Gothic"/>
                <a:ea typeface="Century Gothic"/>
                <a:cs typeface="Century Gothic"/>
                <a:sym typeface="Century Gothic"/>
              </a:rPr>
              <a:t>¿Cómo </a:t>
            </a:r>
            <a:r>
              <a:rPr lang="en-GB" sz="3200" b="1" dirty="0">
                <a:solidFill>
                  <a:schemeClr val="bg1"/>
                </a:solidFill>
                <a:latin typeface="Century Gothic"/>
                <a:ea typeface="Century Gothic"/>
                <a:cs typeface="Century Gothic"/>
                <a:sym typeface="Century Gothic"/>
              </a:rPr>
              <a:t>estás</a:t>
            </a:r>
            <a:r>
              <a:rPr lang="en-GB" sz="3200" dirty="0">
                <a:solidFill>
                  <a:schemeClr val="bg1"/>
                </a:solidFill>
                <a:latin typeface="Century Gothic"/>
                <a:ea typeface="Century Gothic"/>
                <a:cs typeface="Century Gothic"/>
                <a:sym typeface="Century Gothic"/>
              </a:rPr>
              <a:t> hoy?</a:t>
            </a:r>
            <a:endParaRPr lang="en-GB" sz="3200" b="1" dirty="0">
              <a:solidFill>
                <a:schemeClr val="bg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256871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70" name="Google Shape;170;p8" descr="Jigsaw, Puzzle, Piece, Game, Concept, Solution"/>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270528"/>
            <a:ext cx="10515600" cy="770175"/>
          </a:xfrm>
        </p:spPr>
        <p:txBody>
          <a:bodyPr>
            <a:noAutofit/>
          </a:bodyPr>
          <a:lstStyle/>
          <a:p>
            <a:r>
              <a:rPr lang="en-GB" sz="8000" b="1" i="0" u="none" strike="noStrike" cap="none" dirty="0">
                <a:solidFill>
                  <a:srgbClr val="1E4E79"/>
                </a:solidFill>
                <a:latin typeface="Century Gothic"/>
                <a:ea typeface="Century Gothic"/>
                <a:cs typeface="Century Gothic"/>
                <a:sym typeface="Century Gothic"/>
              </a:rPr>
              <a:t>ser</a:t>
            </a:r>
            <a:endParaRPr lang="en-GB" sz="8000" dirty="0"/>
          </a:p>
        </p:txBody>
      </p:sp>
      <p:sp>
        <p:nvSpPr>
          <p:cNvPr id="12" name="Google Shape;166;p8">
            <a:extLst>
              <a:ext uri="{FF2B5EF4-FFF2-40B4-BE49-F238E27FC236}">
                <a16:creationId xmlns:a16="http://schemas.microsoft.com/office/drawing/2014/main" id="{95855602-6825-4915-9C47-1B8244E91C4F}"/>
              </a:ext>
            </a:extLst>
          </p:cNvPr>
          <p:cNvSpPr txBox="1"/>
          <p:nvPr/>
        </p:nvSpPr>
        <p:spPr>
          <a:xfrm>
            <a:off x="282562" y="1019707"/>
            <a:ext cx="7451738" cy="523180"/>
          </a:xfrm>
          <a:prstGeom prst="rect">
            <a:avLst/>
          </a:prstGeom>
          <a:solidFill>
            <a:srgbClr val="FFFFFF"/>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1E4E79"/>
              </a:buClr>
              <a:buSzPts val="2800"/>
              <a:buFont typeface="Century Gothic"/>
              <a:buNone/>
            </a:pPr>
            <a:r>
              <a:rPr lang="en-GB" sz="2800" b="0" i="0" u="none" strike="noStrike" cap="none" dirty="0">
                <a:solidFill>
                  <a:srgbClr val="1E4E79"/>
                </a:solidFill>
                <a:latin typeface="Century Gothic"/>
                <a:ea typeface="Century Gothic"/>
                <a:cs typeface="Century Gothic"/>
                <a:sym typeface="Century Gothic"/>
              </a:rPr>
              <a:t>[to be | being] (with permanent traits)</a:t>
            </a:r>
          </a:p>
        </p:txBody>
      </p:sp>
      <p:sp>
        <p:nvSpPr>
          <p:cNvPr id="22" name="Google Shape;267;p12">
            <a:extLst>
              <a:ext uri="{FF2B5EF4-FFF2-40B4-BE49-F238E27FC236}">
                <a16:creationId xmlns:a16="http://schemas.microsoft.com/office/drawing/2014/main" id="{8B53A1ED-70FC-46B9-8649-590C0F169B60}"/>
              </a:ext>
            </a:extLst>
          </p:cNvPr>
          <p:cNvSpPr txBox="1"/>
          <p:nvPr/>
        </p:nvSpPr>
        <p:spPr>
          <a:xfrm>
            <a:off x="282562" y="2258620"/>
            <a:ext cx="11828044"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800"/>
              <a:buFont typeface="Century Gothic"/>
              <a:buNone/>
            </a:pPr>
            <a:r>
              <a:rPr lang="en-GB" sz="2800" b="0" i="0" u="none" strike="noStrike" cap="none">
                <a:solidFill>
                  <a:srgbClr val="002060"/>
                </a:solidFill>
                <a:latin typeface="Century Gothic"/>
                <a:ea typeface="Century Gothic"/>
                <a:cs typeface="Century Gothic"/>
                <a:sym typeface="Century Gothic"/>
              </a:rPr>
              <a:t>In Spanish the verb </a:t>
            </a:r>
            <a:r>
              <a:rPr lang="en-GB" sz="2800" b="1" i="0" u="none" strike="noStrike" cap="none">
                <a:solidFill>
                  <a:srgbClr val="002060"/>
                </a:solidFill>
                <a:latin typeface="Century Gothic"/>
                <a:ea typeface="Century Gothic"/>
                <a:cs typeface="Century Gothic"/>
                <a:sym typeface="Century Gothic"/>
              </a:rPr>
              <a:t>ser</a:t>
            </a:r>
            <a:r>
              <a:rPr lang="en-GB" sz="2800" b="0" i="0" u="none" strike="noStrike" cap="none">
                <a:solidFill>
                  <a:srgbClr val="002060"/>
                </a:solidFill>
                <a:latin typeface="Century Gothic"/>
                <a:ea typeface="Century Gothic"/>
                <a:cs typeface="Century Gothic"/>
                <a:sym typeface="Century Gothic"/>
              </a:rPr>
              <a:t> means ‘</a:t>
            </a:r>
            <a:r>
              <a:rPr lang="en-GB" sz="2800" b="1" i="1" u="none" strike="noStrike" cap="none">
                <a:solidFill>
                  <a:srgbClr val="002060"/>
                </a:solidFill>
                <a:latin typeface="Century Gothic"/>
                <a:ea typeface="Century Gothic"/>
                <a:cs typeface="Century Gothic"/>
                <a:sym typeface="Century Gothic"/>
              </a:rPr>
              <a:t>to be’ </a:t>
            </a:r>
            <a:r>
              <a:rPr lang="en-GB" sz="2800" b="0" i="0" u="none" strike="noStrike" cap="none">
                <a:solidFill>
                  <a:srgbClr val="002060"/>
                </a:solidFill>
                <a:latin typeface="Century Gothic"/>
                <a:ea typeface="Century Gothic"/>
                <a:cs typeface="Century Gothic"/>
                <a:sym typeface="Century Gothic"/>
              </a:rPr>
              <a:t>when describing </a:t>
            </a:r>
            <a:r>
              <a:rPr lang="en-GB" sz="2800" b="1" i="0" u="none" strike="noStrike" cap="none">
                <a:solidFill>
                  <a:srgbClr val="92D050"/>
                </a:solidFill>
                <a:latin typeface="Century Gothic"/>
                <a:ea typeface="Century Gothic"/>
                <a:cs typeface="Century Gothic"/>
                <a:sym typeface="Century Gothic"/>
              </a:rPr>
              <a:t>permanent traits</a:t>
            </a:r>
            <a:r>
              <a:rPr lang="en-GB" sz="2800" i="0" u="none" strike="noStrike" cap="none">
                <a:solidFill>
                  <a:srgbClr val="002060"/>
                </a:solidFill>
                <a:latin typeface="Century Gothic"/>
                <a:ea typeface="Century Gothic"/>
                <a:cs typeface="Century Gothic"/>
                <a:sym typeface="Century Gothic"/>
              </a:rPr>
              <a:t>.</a:t>
            </a:r>
            <a:endParaRPr sz="1800">
              <a:solidFill>
                <a:srgbClr val="002060"/>
              </a:solidFill>
              <a:latin typeface="Calibri"/>
              <a:ea typeface="Calibri"/>
              <a:cs typeface="Calibri"/>
              <a:sym typeface="Calibri"/>
            </a:endParaRPr>
          </a:p>
        </p:txBody>
      </p:sp>
      <p:sp>
        <p:nvSpPr>
          <p:cNvPr id="29" name="Google Shape;268;p12">
            <a:extLst>
              <a:ext uri="{FF2B5EF4-FFF2-40B4-BE49-F238E27FC236}">
                <a16:creationId xmlns:a16="http://schemas.microsoft.com/office/drawing/2014/main" id="{18BF18D9-C089-480A-B4F3-F7FE81AD83B4}"/>
              </a:ext>
            </a:extLst>
          </p:cNvPr>
          <p:cNvSpPr txBox="1"/>
          <p:nvPr/>
        </p:nvSpPr>
        <p:spPr>
          <a:xfrm>
            <a:off x="333060" y="3421163"/>
            <a:ext cx="327373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b="1" i="0" u="none" strike="noStrike" cap="none" dirty="0">
                <a:solidFill>
                  <a:srgbClr val="92D050"/>
                </a:solidFill>
                <a:latin typeface="Century Gothic"/>
                <a:ea typeface="Century Gothic"/>
                <a:cs typeface="Century Gothic"/>
                <a:sym typeface="Century Gothic"/>
              </a:rPr>
              <a:t>Soy </a:t>
            </a:r>
            <a:r>
              <a:rPr lang="en-GB" sz="2800" i="0" u="none" strike="noStrike" cap="none" dirty="0" err="1">
                <a:solidFill>
                  <a:srgbClr val="002060"/>
                </a:solidFill>
                <a:latin typeface="Century Gothic"/>
                <a:ea typeface="Century Gothic"/>
                <a:cs typeface="Century Gothic"/>
                <a:sym typeface="Century Gothic"/>
              </a:rPr>
              <a:t>activo</a:t>
            </a:r>
            <a:r>
              <a:rPr lang="en-GB" sz="2800" i="0" u="none" strike="noStrike" cap="none" dirty="0">
                <a:solidFill>
                  <a:srgbClr val="002060"/>
                </a:solidFill>
                <a:latin typeface="Century Gothic"/>
                <a:ea typeface="Century Gothic"/>
                <a:cs typeface="Century Gothic"/>
                <a:sym typeface="Century Gothic"/>
              </a:rPr>
              <a:t>.</a:t>
            </a:r>
            <a:endParaRPr sz="1800" dirty="0">
              <a:solidFill>
                <a:schemeClr val="dk1"/>
              </a:solidFill>
              <a:latin typeface="Calibri"/>
              <a:ea typeface="Calibri"/>
              <a:cs typeface="Calibri"/>
              <a:sym typeface="Calibri"/>
            </a:endParaRPr>
          </a:p>
        </p:txBody>
      </p:sp>
      <p:sp>
        <p:nvSpPr>
          <p:cNvPr id="30" name="Google Shape;269;p12">
            <a:extLst>
              <a:ext uri="{FF2B5EF4-FFF2-40B4-BE49-F238E27FC236}">
                <a16:creationId xmlns:a16="http://schemas.microsoft.com/office/drawing/2014/main" id="{7C03A184-7A8C-4635-B1E8-692F7FF6403E}"/>
              </a:ext>
            </a:extLst>
          </p:cNvPr>
          <p:cNvSpPr txBox="1"/>
          <p:nvPr/>
        </p:nvSpPr>
        <p:spPr>
          <a:xfrm>
            <a:off x="5242753" y="3421163"/>
            <a:ext cx="391202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i="0" u="none" strike="noStrike" cap="none">
                <a:solidFill>
                  <a:srgbClr val="92D050"/>
                </a:solidFill>
                <a:latin typeface="Century Gothic"/>
                <a:ea typeface="Century Gothic"/>
                <a:cs typeface="Century Gothic"/>
                <a:sym typeface="Century Gothic"/>
              </a:rPr>
              <a:t>Eres</a:t>
            </a:r>
            <a:r>
              <a:rPr lang="en-GB" sz="2800" b="1">
                <a:solidFill>
                  <a:srgbClr val="002060"/>
                </a:solidFill>
                <a:latin typeface="Century Gothic"/>
                <a:ea typeface="Century Gothic"/>
                <a:cs typeface="Century Gothic"/>
                <a:sym typeface="Century Gothic"/>
              </a:rPr>
              <a:t> </a:t>
            </a:r>
            <a:r>
              <a:rPr lang="en-GB" sz="2800">
                <a:solidFill>
                  <a:srgbClr val="002060"/>
                </a:solidFill>
                <a:latin typeface="Century Gothic"/>
                <a:ea typeface="Century Gothic"/>
                <a:cs typeface="Century Gothic"/>
                <a:sym typeface="Century Gothic"/>
              </a:rPr>
              <a:t>tranquilo</a:t>
            </a:r>
            <a:r>
              <a:rPr lang="en-GB" sz="2800" b="1">
                <a:solidFill>
                  <a:srgbClr val="002060"/>
                </a:solidFill>
                <a:latin typeface="Century Gothic"/>
                <a:ea typeface="Century Gothic"/>
                <a:cs typeface="Century Gothic"/>
                <a:sym typeface="Century Gothic"/>
              </a:rPr>
              <a:t>.</a:t>
            </a:r>
            <a:endParaRPr sz="1800">
              <a:solidFill>
                <a:srgbClr val="002060"/>
              </a:solidFill>
              <a:latin typeface="Calibri"/>
              <a:ea typeface="Calibri"/>
              <a:cs typeface="Calibri"/>
              <a:sym typeface="Calibri"/>
            </a:endParaRPr>
          </a:p>
        </p:txBody>
      </p:sp>
      <p:pic>
        <p:nvPicPr>
          <p:cNvPr id="31" name="Google Shape;270;p12" descr="C:\Users\wdj\Google Drive\Primary\Y5 SoW\From Tracy\Pronouns\i.png">
            <a:extLst>
              <a:ext uri="{FF2B5EF4-FFF2-40B4-BE49-F238E27FC236}">
                <a16:creationId xmlns:a16="http://schemas.microsoft.com/office/drawing/2014/main" id="{BBF13320-667C-405C-AB2F-805E45F45FD7}"/>
              </a:ext>
            </a:extLst>
          </p:cNvPr>
          <p:cNvPicPr preferRelativeResize="0"/>
          <p:nvPr/>
        </p:nvPicPr>
        <p:blipFill rotWithShape="1">
          <a:blip r:embed="rId4">
            <a:alphaModFix/>
          </a:blip>
          <a:srcRect/>
          <a:stretch/>
        </p:blipFill>
        <p:spPr>
          <a:xfrm>
            <a:off x="2761841" y="3094549"/>
            <a:ext cx="402934" cy="954068"/>
          </a:xfrm>
          <a:prstGeom prst="rect">
            <a:avLst/>
          </a:prstGeom>
          <a:noFill/>
          <a:ln>
            <a:noFill/>
          </a:ln>
        </p:spPr>
      </p:pic>
      <p:grpSp>
        <p:nvGrpSpPr>
          <p:cNvPr id="32" name="Google Shape;271;p12">
            <a:extLst>
              <a:ext uri="{FF2B5EF4-FFF2-40B4-BE49-F238E27FC236}">
                <a16:creationId xmlns:a16="http://schemas.microsoft.com/office/drawing/2014/main" id="{4C31DCD3-3E67-45A1-92B6-39955F167073}"/>
              </a:ext>
            </a:extLst>
          </p:cNvPr>
          <p:cNvGrpSpPr/>
          <p:nvPr/>
        </p:nvGrpSpPr>
        <p:grpSpPr>
          <a:xfrm>
            <a:off x="8289573" y="2931719"/>
            <a:ext cx="869589" cy="1279729"/>
            <a:chOff x="300038" y="2473418"/>
            <a:chExt cx="660212" cy="820081"/>
          </a:xfrm>
        </p:grpSpPr>
        <p:pic>
          <p:nvPicPr>
            <p:cNvPr id="33" name="Google Shape;272;p12" descr="C:\Users\wdj\Google Drive\Primary\Y5 SoW\From Tracy\Pronouns\you.png">
              <a:extLst>
                <a:ext uri="{FF2B5EF4-FFF2-40B4-BE49-F238E27FC236}">
                  <a16:creationId xmlns:a16="http://schemas.microsoft.com/office/drawing/2014/main" id="{A84AD4DA-1119-432C-A6F9-8DB72C1E11E8}"/>
                </a:ext>
              </a:extLst>
            </p:cNvPr>
            <p:cNvPicPr preferRelativeResize="0"/>
            <p:nvPr/>
          </p:nvPicPr>
          <p:blipFill rotWithShape="1">
            <a:blip r:embed="rId5">
              <a:alphaModFix/>
            </a:blip>
            <a:srcRect r="51458"/>
            <a:stretch/>
          </p:blipFill>
          <p:spPr>
            <a:xfrm>
              <a:off x="300038" y="2479336"/>
              <a:ext cx="409646" cy="742895"/>
            </a:xfrm>
            <a:prstGeom prst="rect">
              <a:avLst/>
            </a:prstGeom>
            <a:noFill/>
            <a:ln>
              <a:noFill/>
            </a:ln>
          </p:spPr>
        </p:pic>
        <p:pic>
          <p:nvPicPr>
            <p:cNvPr id="34" name="Google Shape;273;p12" descr="C:\Users\wdj\Google Drive\Primary\Y5 SoW\From Tracy\Pronouns\he.png">
              <a:extLst>
                <a:ext uri="{FF2B5EF4-FFF2-40B4-BE49-F238E27FC236}">
                  <a16:creationId xmlns:a16="http://schemas.microsoft.com/office/drawing/2014/main" id="{DC893A7F-7A0C-4F00-8D19-39A00B18E8FF}"/>
                </a:ext>
              </a:extLst>
            </p:cNvPr>
            <p:cNvPicPr preferRelativeResize="0"/>
            <p:nvPr/>
          </p:nvPicPr>
          <p:blipFill rotWithShape="1">
            <a:blip r:embed="rId6">
              <a:alphaModFix/>
            </a:blip>
            <a:srcRect l="33709" r="38340"/>
            <a:stretch/>
          </p:blipFill>
          <p:spPr>
            <a:xfrm>
              <a:off x="650486" y="2473418"/>
              <a:ext cx="309764" cy="820081"/>
            </a:xfrm>
            <a:prstGeom prst="rect">
              <a:avLst/>
            </a:prstGeom>
            <a:noFill/>
            <a:ln>
              <a:noFill/>
            </a:ln>
          </p:spPr>
        </p:pic>
      </p:grpSp>
      <p:sp>
        <p:nvSpPr>
          <p:cNvPr id="35" name="Google Shape;274;p12">
            <a:extLst>
              <a:ext uri="{FF2B5EF4-FFF2-40B4-BE49-F238E27FC236}">
                <a16:creationId xmlns:a16="http://schemas.microsoft.com/office/drawing/2014/main" id="{18B7303D-21A2-4A8F-B7A4-8BC72FC6551A}"/>
              </a:ext>
            </a:extLst>
          </p:cNvPr>
          <p:cNvSpPr/>
          <p:nvPr/>
        </p:nvSpPr>
        <p:spPr>
          <a:xfrm>
            <a:off x="6557588" y="5123793"/>
            <a:ext cx="5494711" cy="1594507"/>
          </a:xfrm>
          <a:prstGeom prst="wedgeRoundRectCallout">
            <a:avLst>
              <a:gd name="adj1" fmla="val -36763"/>
              <a:gd name="adj2" fmla="val -78750"/>
              <a:gd name="adj3" fmla="val 16667"/>
            </a:avLst>
          </a:prstGeom>
          <a:solidFill>
            <a:srgbClr val="2BC0C7"/>
          </a:solidFill>
          <a:ln w="12700" cap="flat" cmpd="sng">
            <a:solidFill>
              <a:srgbClr val="2BC0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dirty="0">
                <a:solidFill>
                  <a:srgbClr val="002060"/>
                </a:solidFill>
                <a:latin typeface="Century Gothic"/>
                <a:ea typeface="Century Gothic"/>
                <a:cs typeface="Century Gothic"/>
                <a:sym typeface="Century Gothic"/>
              </a:rPr>
              <a:t>We have already seen that the verb </a:t>
            </a:r>
            <a:r>
              <a:rPr lang="en-GB" sz="2400" b="1" dirty="0">
                <a:solidFill>
                  <a:srgbClr val="002060"/>
                </a:solidFill>
                <a:latin typeface="Century Gothic"/>
                <a:ea typeface="Century Gothic"/>
                <a:cs typeface="Century Gothic"/>
                <a:sym typeface="Century Gothic"/>
              </a:rPr>
              <a:t>estar</a:t>
            </a:r>
            <a:r>
              <a:rPr lang="en-GB" sz="2400" dirty="0">
                <a:solidFill>
                  <a:srgbClr val="002060"/>
                </a:solidFill>
                <a:latin typeface="Century Gothic"/>
                <a:ea typeface="Century Gothic"/>
                <a:cs typeface="Century Gothic"/>
                <a:sym typeface="Century Gothic"/>
              </a:rPr>
              <a:t> means ‘</a:t>
            </a:r>
            <a:r>
              <a:rPr lang="en-GB" sz="2400" b="1" i="1" dirty="0">
                <a:solidFill>
                  <a:srgbClr val="002060"/>
                </a:solidFill>
                <a:latin typeface="Century Gothic"/>
                <a:ea typeface="Century Gothic"/>
                <a:cs typeface="Century Gothic"/>
                <a:sym typeface="Century Gothic"/>
              </a:rPr>
              <a:t>to be’ </a:t>
            </a:r>
            <a:r>
              <a:rPr lang="en-GB" sz="2400" dirty="0">
                <a:solidFill>
                  <a:srgbClr val="002060"/>
                </a:solidFill>
                <a:latin typeface="Century Gothic"/>
                <a:ea typeface="Century Gothic"/>
                <a:cs typeface="Century Gothic"/>
                <a:sym typeface="Century Gothic"/>
              </a:rPr>
              <a:t>when describing </a:t>
            </a:r>
            <a:r>
              <a:rPr lang="en-GB" sz="2400" b="1" dirty="0">
                <a:solidFill>
                  <a:srgbClr val="002060"/>
                </a:solidFill>
                <a:latin typeface="Century Gothic"/>
                <a:ea typeface="Century Gothic"/>
                <a:cs typeface="Century Gothic"/>
                <a:sym typeface="Century Gothic"/>
              </a:rPr>
              <a:t>mood </a:t>
            </a:r>
            <a:r>
              <a:rPr lang="en-GB" sz="2400" dirty="0">
                <a:solidFill>
                  <a:srgbClr val="002060"/>
                </a:solidFill>
                <a:latin typeface="Century Gothic"/>
                <a:ea typeface="Century Gothic"/>
                <a:cs typeface="Century Gothic"/>
                <a:sym typeface="Century Gothic"/>
              </a:rPr>
              <a:t>or</a:t>
            </a:r>
            <a:r>
              <a:rPr lang="en-GB" sz="2400" b="1" dirty="0">
                <a:solidFill>
                  <a:srgbClr val="002060"/>
                </a:solidFill>
                <a:latin typeface="Century Gothic"/>
                <a:ea typeface="Century Gothic"/>
                <a:cs typeface="Century Gothic"/>
                <a:sym typeface="Century Gothic"/>
              </a:rPr>
              <a:t> temporary state</a:t>
            </a:r>
            <a:r>
              <a:rPr lang="en-GB" sz="2400" dirty="0">
                <a:solidFill>
                  <a:srgbClr val="002060"/>
                </a:solidFill>
                <a:latin typeface="Century Gothic"/>
                <a:ea typeface="Century Gothic"/>
                <a:cs typeface="Century Gothic"/>
                <a:sym typeface="Century Gothic"/>
              </a:rPr>
              <a:t> (“right now”)</a:t>
            </a:r>
            <a:endParaRPr sz="2400" dirty="0">
              <a:solidFill>
                <a:srgbClr val="002060"/>
              </a:solidFill>
              <a:latin typeface="Calibri"/>
              <a:ea typeface="Calibri"/>
              <a:cs typeface="Calibri"/>
              <a:sym typeface="Calibri"/>
            </a:endParaRPr>
          </a:p>
        </p:txBody>
      </p:sp>
      <p:pic>
        <p:nvPicPr>
          <p:cNvPr id="36" name="Google Shape;275;p12">
            <a:extLst>
              <a:ext uri="{FF2B5EF4-FFF2-40B4-BE49-F238E27FC236}">
                <a16:creationId xmlns:a16="http://schemas.microsoft.com/office/drawing/2014/main" id="{E62DE007-165F-4372-B5D1-8637DDB261BB}"/>
              </a:ext>
            </a:extLst>
          </p:cNvPr>
          <p:cNvPicPr preferRelativeResize="0"/>
          <p:nvPr/>
        </p:nvPicPr>
        <p:blipFill rotWithShape="1">
          <a:blip r:embed="rId7">
            <a:alphaModFix/>
          </a:blip>
          <a:srcRect/>
          <a:stretch/>
        </p:blipFill>
        <p:spPr>
          <a:xfrm>
            <a:off x="188841" y="4009643"/>
            <a:ext cx="634523" cy="671647"/>
          </a:xfrm>
          <a:prstGeom prst="rect">
            <a:avLst/>
          </a:prstGeom>
          <a:noFill/>
          <a:ln>
            <a:noFill/>
          </a:ln>
        </p:spPr>
      </p:pic>
      <p:sp>
        <p:nvSpPr>
          <p:cNvPr id="37" name="Google Shape;276;p12">
            <a:extLst>
              <a:ext uri="{FF2B5EF4-FFF2-40B4-BE49-F238E27FC236}">
                <a16:creationId xmlns:a16="http://schemas.microsoft.com/office/drawing/2014/main" id="{44C860E2-6010-45DD-AC14-71C9F20A5072}"/>
              </a:ext>
            </a:extLst>
          </p:cNvPr>
          <p:cNvSpPr txBox="1"/>
          <p:nvPr/>
        </p:nvSpPr>
        <p:spPr>
          <a:xfrm>
            <a:off x="777595" y="4101746"/>
            <a:ext cx="327373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b="1" i="0" u="none" strike="noStrike" cap="none">
                <a:solidFill>
                  <a:srgbClr val="92D050"/>
                </a:solidFill>
                <a:latin typeface="Century Gothic"/>
                <a:ea typeface="Century Gothic"/>
                <a:cs typeface="Century Gothic"/>
                <a:sym typeface="Century Gothic"/>
              </a:rPr>
              <a:t>I am </a:t>
            </a:r>
            <a:r>
              <a:rPr lang="en-GB" sz="2800" i="0" u="none" strike="noStrike" cap="none">
                <a:solidFill>
                  <a:srgbClr val="002060"/>
                </a:solidFill>
                <a:latin typeface="Century Gothic"/>
                <a:ea typeface="Century Gothic"/>
                <a:cs typeface="Century Gothic"/>
                <a:sym typeface="Century Gothic"/>
              </a:rPr>
              <a:t>active.</a:t>
            </a:r>
            <a:endParaRPr sz="1800">
              <a:solidFill>
                <a:schemeClr val="dk1"/>
              </a:solidFill>
              <a:latin typeface="Calibri"/>
              <a:ea typeface="Calibri"/>
              <a:cs typeface="Calibri"/>
              <a:sym typeface="Calibri"/>
            </a:endParaRPr>
          </a:p>
        </p:txBody>
      </p:sp>
      <p:pic>
        <p:nvPicPr>
          <p:cNvPr id="38" name="Google Shape;277;p12">
            <a:extLst>
              <a:ext uri="{FF2B5EF4-FFF2-40B4-BE49-F238E27FC236}">
                <a16:creationId xmlns:a16="http://schemas.microsoft.com/office/drawing/2014/main" id="{D907A0C0-290C-403F-B4C0-F948744FB2F1}"/>
              </a:ext>
            </a:extLst>
          </p:cNvPr>
          <p:cNvPicPr preferRelativeResize="0"/>
          <p:nvPr/>
        </p:nvPicPr>
        <p:blipFill rotWithShape="1">
          <a:blip r:embed="rId7">
            <a:alphaModFix/>
          </a:blip>
          <a:srcRect/>
          <a:stretch/>
        </p:blipFill>
        <p:spPr>
          <a:xfrm>
            <a:off x="4982389" y="4041944"/>
            <a:ext cx="634523" cy="671647"/>
          </a:xfrm>
          <a:prstGeom prst="rect">
            <a:avLst/>
          </a:prstGeom>
          <a:noFill/>
          <a:ln>
            <a:noFill/>
          </a:ln>
        </p:spPr>
      </p:pic>
      <p:sp>
        <p:nvSpPr>
          <p:cNvPr id="39" name="Google Shape;278;p12">
            <a:extLst>
              <a:ext uri="{FF2B5EF4-FFF2-40B4-BE49-F238E27FC236}">
                <a16:creationId xmlns:a16="http://schemas.microsoft.com/office/drawing/2014/main" id="{F6BC478D-D3BD-4E9E-8FB9-4431ED4825BA}"/>
              </a:ext>
            </a:extLst>
          </p:cNvPr>
          <p:cNvSpPr txBox="1"/>
          <p:nvPr/>
        </p:nvSpPr>
        <p:spPr>
          <a:xfrm>
            <a:off x="5571143" y="4134047"/>
            <a:ext cx="327373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b="1">
                <a:solidFill>
                  <a:srgbClr val="92D050"/>
                </a:solidFill>
                <a:latin typeface="Century Gothic"/>
                <a:ea typeface="Century Gothic"/>
                <a:cs typeface="Century Gothic"/>
                <a:sym typeface="Century Gothic"/>
              </a:rPr>
              <a:t>You are </a:t>
            </a:r>
            <a:r>
              <a:rPr lang="en-GB" sz="2800" i="0" u="none" strike="noStrike" cap="none">
                <a:solidFill>
                  <a:srgbClr val="002060"/>
                </a:solidFill>
                <a:latin typeface="Century Gothic"/>
                <a:ea typeface="Century Gothic"/>
                <a:cs typeface="Century Gothic"/>
                <a:sym typeface="Century Gothic"/>
              </a:rPr>
              <a:t>calm.</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099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p:tgtEl>
                                          <p:spTgt spid="30"/>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p:tgtEl>
                                          <p:spTgt spid="3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p:tgtEl>
                                          <p:spTgt spid="3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p:tgtEl>
                                          <p:spTgt spid="3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500"/>
                                        <p:tgtEl>
                                          <p:spTgt spid="3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 name="Google Shape;284;p13">
            <a:extLst>
              <a:ext uri="{FF2B5EF4-FFF2-40B4-BE49-F238E27FC236}">
                <a16:creationId xmlns:a16="http://schemas.microsoft.com/office/drawing/2014/main" id="{77D9DAF8-B9D3-4916-A770-B9E90DF62A65}"/>
              </a:ext>
            </a:extLst>
          </p:cNvPr>
          <p:cNvSpPr txBox="1"/>
          <p:nvPr/>
        </p:nvSpPr>
        <p:spPr>
          <a:xfrm>
            <a:off x="6875956" y="6503318"/>
            <a:ext cx="324707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rgbClr val="FFFFFF"/>
                </a:solidFill>
                <a:latin typeface="Century Gothic"/>
                <a:ea typeface="Century Gothic"/>
                <a:cs typeface="Century Gothic"/>
                <a:sym typeface="Century Gothic"/>
              </a:rPr>
              <a:t>Rachel Hawkes / Emma Marsden</a:t>
            </a:r>
            <a:endParaRPr/>
          </a:p>
        </p:txBody>
      </p:sp>
      <p:pic>
        <p:nvPicPr>
          <p:cNvPr id="12" name="Google Shape;285;p13">
            <a:extLst>
              <a:ext uri="{FF2B5EF4-FFF2-40B4-BE49-F238E27FC236}">
                <a16:creationId xmlns:a16="http://schemas.microsoft.com/office/drawing/2014/main" id="{174DDE4F-7277-44A3-8B8F-C6640CD96381}"/>
              </a:ext>
            </a:extLst>
          </p:cNvPr>
          <p:cNvPicPr preferRelativeResize="0"/>
          <p:nvPr/>
        </p:nvPicPr>
        <p:blipFill rotWithShape="1">
          <a:blip r:embed="rId4">
            <a:alphaModFix/>
          </a:blip>
          <a:srcRect/>
          <a:stretch/>
        </p:blipFill>
        <p:spPr>
          <a:xfrm rot="1745032">
            <a:off x="4623160" y="2579349"/>
            <a:ext cx="2332069" cy="2112950"/>
          </a:xfrm>
          <a:prstGeom prst="rect">
            <a:avLst/>
          </a:prstGeom>
          <a:noFill/>
          <a:ln>
            <a:noFill/>
          </a:ln>
        </p:spPr>
      </p:pic>
      <p:sp>
        <p:nvSpPr>
          <p:cNvPr id="13" name="Google Shape;286;p13">
            <a:extLst>
              <a:ext uri="{FF2B5EF4-FFF2-40B4-BE49-F238E27FC236}">
                <a16:creationId xmlns:a16="http://schemas.microsoft.com/office/drawing/2014/main" id="{F88B13D9-00A3-4790-8794-E5F09D6B3CAE}"/>
              </a:ext>
            </a:extLst>
          </p:cNvPr>
          <p:cNvSpPr txBox="1"/>
          <p:nvPr/>
        </p:nvSpPr>
        <p:spPr>
          <a:xfrm rot="-250438">
            <a:off x="4783250" y="3193065"/>
            <a:ext cx="206520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800" b="1" dirty="0">
                <a:solidFill>
                  <a:srgbClr val="1E4E79"/>
                </a:solidFill>
                <a:latin typeface="Century Gothic"/>
                <a:ea typeface="Century Gothic"/>
                <a:cs typeface="Century Gothic"/>
                <a:sym typeface="Century Gothic"/>
              </a:rPr>
              <a:t>who?</a:t>
            </a:r>
            <a:endParaRPr dirty="0"/>
          </a:p>
        </p:txBody>
      </p:sp>
      <p:sp>
        <p:nvSpPr>
          <p:cNvPr id="14" name="Google Shape;287;p13">
            <a:extLst>
              <a:ext uri="{FF2B5EF4-FFF2-40B4-BE49-F238E27FC236}">
                <a16:creationId xmlns:a16="http://schemas.microsoft.com/office/drawing/2014/main" id="{B033744E-A089-4BFF-A71C-8D99F3DAF0DF}"/>
              </a:ext>
            </a:extLst>
          </p:cNvPr>
          <p:cNvSpPr txBox="1"/>
          <p:nvPr/>
        </p:nvSpPr>
        <p:spPr>
          <a:xfrm>
            <a:off x="142181" y="0"/>
            <a:ext cx="12192000" cy="22159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3800" b="1" dirty="0">
                <a:solidFill>
                  <a:srgbClr val="002060"/>
                </a:solidFill>
                <a:latin typeface="Century Gothic"/>
                <a:ea typeface="Century Gothic"/>
                <a:cs typeface="Century Gothic"/>
                <a:sym typeface="Century Gothic"/>
              </a:rPr>
              <a:t>¿</a:t>
            </a:r>
            <a:r>
              <a:rPr lang="en-GB" sz="13800" b="1" dirty="0" err="1">
                <a:solidFill>
                  <a:srgbClr val="002060"/>
                </a:solidFill>
                <a:latin typeface="Century Gothic"/>
                <a:ea typeface="Century Gothic"/>
                <a:cs typeface="Century Gothic"/>
                <a:sym typeface="Century Gothic"/>
              </a:rPr>
              <a:t>quién</a:t>
            </a:r>
            <a:r>
              <a:rPr lang="en-GB" sz="13800" b="1" dirty="0">
                <a:solidFill>
                  <a:srgbClr val="002060"/>
                </a:solidFill>
                <a:latin typeface="Century Gothic"/>
                <a:ea typeface="Century Gothic"/>
                <a:cs typeface="Century Gothic"/>
                <a:sym typeface="Century Gothic"/>
              </a:rPr>
              <a:t>?</a:t>
            </a:r>
            <a:endParaRPr dirty="0">
              <a:solidFill>
                <a:srgbClr val="002060"/>
              </a:solidFill>
            </a:endParaRPr>
          </a:p>
        </p:txBody>
      </p:sp>
      <p:sp>
        <p:nvSpPr>
          <p:cNvPr id="22" name="Google Shape;290;p13">
            <a:extLst>
              <a:ext uri="{FF2B5EF4-FFF2-40B4-BE49-F238E27FC236}">
                <a16:creationId xmlns:a16="http://schemas.microsoft.com/office/drawing/2014/main" id="{58A4111E-814F-4D7B-9653-385EE29BBFE5}"/>
              </a:ext>
            </a:extLst>
          </p:cNvPr>
          <p:cNvSpPr txBox="1"/>
          <p:nvPr/>
        </p:nvSpPr>
        <p:spPr>
          <a:xfrm>
            <a:off x="142181" y="4809369"/>
            <a:ext cx="121920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a:solidFill>
                  <a:srgbClr val="1F3864"/>
                </a:solidFill>
                <a:latin typeface="Century Gothic"/>
                <a:ea typeface="Century Gothic"/>
                <a:cs typeface="Century Gothic"/>
                <a:sym typeface="Century Gothic"/>
              </a:rPr>
              <a:t>¿</a:t>
            </a:r>
            <a:r>
              <a:rPr lang="en-GB" sz="5400" b="1">
                <a:solidFill>
                  <a:srgbClr val="FF0066"/>
                </a:solidFill>
                <a:latin typeface="Century Gothic"/>
                <a:ea typeface="Century Gothic"/>
                <a:cs typeface="Century Gothic"/>
                <a:sym typeface="Century Gothic"/>
              </a:rPr>
              <a:t>Quién</a:t>
            </a:r>
            <a:r>
              <a:rPr lang="en-GB" sz="5400" b="1">
                <a:solidFill>
                  <a:srgbClr val="EA5F00"/>
                </a:solidFill>
                <a:latin typeface="Century Gothic"/>
                <a:ea typeface="Century Gothic"/>
                <a:cs typeface="Century Gothic"/>
                <a:sym typeface="Century Gothic"/>
              </a:rPr>
              <a:t> </a:t>
            </a:r>
            <a:r>
              <a:rPr lang="en-GB" sz="5400">
                <a:solidFill>
                  <a:srgbClr val="1F3864"/>
                </a:solidFill>
                <a:latin typeface="Century Gothic"/>
                <a:ea typeface="Century Gothic"/>
                <a:cs typeface="Century Gothic"/>
                <a:sym typeface="Century Gothic"/>
              </a:rPr>
              <a:t>eres?</a:t>
            </a:r>
            <a:endParaRPr sz="5400">
              <a:solidFill>
                <a:srgbClr val="1F3864"/>
              </a:solidFill>
              <a:latin typeface="Century Gothic"/>
              <a:ea typeface="Century Gothic"/>
              <a:cs typeface="Century Gothic"/>
              <a:sym typeface="Century Gothic"/>
            </a:endParaRPr>
          </a:p>
        </p:txBody>
      </p:sp>
      <p:sp>
        <p:nvSpPr>
          <p:cNvPr id="23" name="Google Shape;291;p13">
            <a:extLst>
              <a:ext uri="{FF2B5EF4-FFF2-40B4-BE49-F238E27FC236}">
                <a16:creationId xmlns:a16="http://schemas.microsoft.com/office/drawing/2014/main" id="{CBA5394D-055D-4064-BD71-BDC699BD4FA3}"/>
              </a:ext>
            </a:extLst>
          </p:cNvPr>
          <p:cNvSpPr txBox="1"/>
          <p:nvPr/>
        </p:nvSpPr>
        <p:spPr>
          <a:xfrm>
            <a:off x="142181" y="5804503"/>
            <a:ext cx="12192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dirty="0">
                <a:solidFill>
                  <a:srgbClr val="1E4E79"/>
                </a:solidFill>
                <a:latin typeface="Century Gothic"/>
                <a:ea typeface="Century Gothic"/>
                <a:cs typeface="Century Gothic"/>
                <a:sym typeface="Century Gothic"/>
              </a:rPr>
              <a:t>[</a:t>
            </a:r>
            <a:r>
              <a:rPr lang="en-GB" sz="3200" b="1" dirty="0">
                <a:solidFill>
                  <a:srgbClr val="FF0066"/>
                </a:solidFill>
                <a:latin typeface="Century Gothic"/>
                <a:ea typeface="Century Gothic"/>
                <a:cs typeface="Century Gothic"/>
                <a:sym typeface="Century Gothic"/>
              </a:rPr>
              <a:t>Who</a:t>
            </a:r>
            <a:r>
              <a:rPr lang="en-GB" sz="3200" b="1" dirty="0">
                <a:solidFill>
                  <a:srgbClr val="EA5F00"/>
                </a:solidFill>
                <a:latin typeface="Century Gothic"/>
                <a:ea typeface="Century Gothic"/>
                <a:cs typeface="Century Gothic"/>
                <a:sym typeface="Century Gothic"/>
              </a:rPr>
              <a:t> </a:t>
            </a:r>
            <a:r>
              <a:rPr lang="en-GB" sz="3200" dirty="0">
                <a:solidFill>
                  <a:srgbClr val="1E4E79"/>
                </a:solidFill>
                <a:latin typeface="Century Gothic"/>
                <a:ea typeface="Century Gothic"/>
                <a:cs typeface="Century Gothic"/>
                <a:sym typeface="Century Gothic"/>
              </a:rPr>
              <a:t>are you?]</a:t>
            </a:r>
            <a:endParaRPr dirty="0"/>
          </a:p>
        </p:txBody>
      </p:sp>
      <p:pic>
        <p:nvPicPr>
          <p:cNvPr id="24" name="Google Shape;292;p13">
            <a:extLst>
              <a:ext uri="{FF2B5EF4-FFF2-40B4-BE49-F238E27FC236}">
                <a16:creationId xmlns:a16="http://schemas.microsoft.com/office/drawing/2014/main" id="{CCCCAC1C-9FBD-4264-9CDF-5809D6273A3E}"/>
              </a:ext>
            </a:extLst>
          </p:cNvPr>
          <p:cNvPicPr preferRelativeResize="0"/>
          <p:nvPr/>
        </p:nvPicPr>
        <p:blipFill rotWithShape="1">
          <a:blip r:embed="rId5">
            <a:alphaModFix/>
          </a:blip>
          <a:srcRect/>
          <a:stretch/>
        </p:blipFill>
        <p:spPr>
          <a:xfrm>
            <a:off x="284178" y="169667"/>
            <a:ext cx="1544012" cy="1912299"/>
          </a:xfrm>
          <a:prstGeom prst="rect">
            <a:avLst/>
          </a:prstGeom>
          <a:noFill/>
          <a:ln>
            <a:noFill/>
          </a:ln>
        </p:spPr>
      </p:pic>
    </p:spTree>
    <p:extLst>
      <p:ext uri="{BB962C8B-B14F-4D97-AF65-F5344CB8AC3E}">
        <p14:creationId xmlns:p14="http://schemas.microsoft.com/office/powerpoint/2010/main" val="421915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pic>
        <p:nvPicPr>
          <p:cNvPr id="16" name="Google Shape;152;p7">
            <a:extLst>
              <a:ext uri="{FF2B5EF4-FFF2-40B4-BE49-F238E27FC236}">
                <a16:creationId xmlns:a16="http://schemas.microsoft.com/office/drawing/2014/main" id="{3A283109-E1A1-4582-903C-C22D3D716518}"/>
              </a:ext>
            </a:extLst>
          </p:cNvPr>
          <p:cNvPicPr preferRelativeResize="0"/>
          <p:nvPr/>
        </p:nvPicPr>
        <p:blipFill rotWithShape="1">
          <a:blip r:embed="rId4">
            <a:alphaModFix/>
          </a:blip>
          <a:srcRect/>
          <a:stretch/>
        </p:blipFill>
        <p:spPr>
          <a:xfrm rot="1745032">
            <a:off x="4623160" y="2579349"/>
            <a:ext cx="2332069" cy="2112950"/>
          </a:xfrm>
          <a:prstGeom prst="rect">
            <a:avLst/>
          </a:prstGeom>
          <a:noFill/>
          <a:ln>
            <a:noFill/>
          </a:ln>
        </p:spPr>
      </p:pic>
      <p:sp>
        <p:nvSpPr>
          <p:cNvPr id="17" name="Google Shape;153;p7">
            <a:extLst>
              <a:ext uri="{FF2B5EF4-FFF2-40B4-BE49-F238E27FC236}">
                <a16:creationId xmlns:a16="http://schemas.microsoft.com/office/drawing/2014/main" id="{7F379C9A-61E6-4BE1-90A3-1FF9ABA61611}"/>
              </a:ext>
            </a:extLst>
          </p:cNvPr>
          <p:cNvSpPr txBox="1"/>
          <p:nvPr/>
        </p:nvSpPr>
        <p:spPr>
          <a:xfrm rot="-250438">
            <a:off x="4783250" y="3193065"/>
            <a:ext cx="206520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800" b="1" i="0" u="none" strike="noStrike" cap="none">
                <a:solidFill>
                  <a:srgbClr val="1E4E79"/>
                </a:solidFill>
                <a:latin typeface="Century Gothic"/>
                <a:ea typeface="Century Gothic"/>
                <a:cs typeface="Century Gothic"/>
                <a:sym typeface="Century Gothic"/>
              </a:rPr>
              <a:t>how?</a:t>
            </a:r>
            <a:endParaRPr/>
          </a:p>
        </p:txBody>
      </p:sp>
      <p:sp>
        <p:nvSpPr>
          <p:cNvPr id="18" name="Google Shape;154;p7">
            <a:extLst>
              <a:ext uri="{FF2B5EF4-FFF2-40B4-BE49-F238E27FC236}">
                <a16:creationId xmlns:a16="http://schemas.microsoft.com/office/drawing/2014/main" id="{897C2E0E-8C15-4633-812E-68EF5D9B4681}"/>
              </a:ext>
            </a:extLst>
          </p:cNvPr>
          <p:cNvSpPr txBox="1"/>
          <p:nvPr/>
        </p:nvSpPr>
        <p:spPr>
          <a:xfrm>
            <a:off x="142181" y="0"/>
            <a:ext cx="12192000" cy="22159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3800" b="1" i="0" u="none" strike="noStrike" cap="none" dirty="0">
                <a:solidFill>
                  <a:srgbClr val="002060"/>
                </a:solidFill>
                <a:latin typeface="Century Gothic"/>
                <a:ea typeface="Century Gothic"/>
                <a:cs typeface="Century Gothic"/>
                <a:sym typeface="Century Gothic"/>
              </a:rPr>
              <a:t>¿</a:t>
            </a:r>
            <a:r>
              <a:rPr lang="en-GB" sz="13800" b="1" i="0" u="none" strike="noStrike" cap="none" dirty="0" err="1">
                <a:solidFill>
                  <a:srgbClr val="002060"/>
                </a:solidFill>
                <a:latin typeface="Century Gothic"/>
                <a:ea typeface="Century Gothic"/>
                <a:cs typeface="Century Gothic"/>
                <a:sym typeface="Century Gothic"/>
              </a:rPr>
              <a:t>cómo</a:t>
            </a:r>
            <a:r>
              <a:rPr lang="en-GB" sz="13800" b="1" i="0" u="none" strike="noStrike" cap="none" dirty="0">
                <a:solidFill>
                  <a:srgbClr val="002060"/>
                </a:solidFill>
                <a:latin typeface="Century Gothic"/>
                <a:ea typeface="Century Gothic"/>
                <a:cs typeface="Century Gothic"/>
                <a:sym typeface="Century Gothic"/>
              </a:rPr>
              <a:t>?</a:t>
            </a:r>
            <a:endParaRPr dirty="0">
              <a:solidFill>
                <a:srgbClr val="002060"/>
              </a:solidFill>
            </a:endParaRPr>
          </a:p>
        </p:txBody>
      </p:sp>
      <p:pic>
        <p:nvPicPr>
          <p:cNvPr id="19" name="Google Shape;155;p7">
            <a:extLst>
              <a:ext uri="{FF2B5EF4-FFF2-40B4-BE49-F238E27FC236}">
                <a16:creationId xmlns:a16="http://schemas.microsoft.com/office/drawing/2014/main" id="{013C6951-38CD-4EC7-A65F-41DB2D1BEB5F}"/>
              </a:ext>
            </a:extLst>
          </p:cNvPr>
          <p:cNvPicPr preferRelativeResize="0"/>
          <p:nvPr/>
        </p:nvPicPr>
        <p:blipFill rotWithShape="1">
          <a:blip r:embed="rId5">
            <a:alphaModFix/>
          </a:blip>
          <a:srcRect/>
          <a:stretch/>
        </p:blipFill>
        <p:spPr>
          <a:xfrm>
            <a:off x="142181" y="77682"/>
            <a:ext cx="2167128" cy="2068082"/>
          </a:xfrm>
          <a:prstGeom prst="rect">
            <a:avLst/>
          </a:prstGeom>
          <a:noFill/>
          <a:ln>
            <a:noFill/>
          </a:ln>
        </p:spPr>
      </p:pic>
      <p:sp>
        <p:nvSpPr>
          <p:cNvPr id="11" name="Google Shape;298;p14">
            <a:extLst>
              <a:ext uri="{FF2B5EF4-FFF2-40B4-BE49-F238E27FC236}">
                <a16:creationId xmlns:a16="http://schemas.microsoft.com/office/drawing/2014/main" id="{4ECD6349-F064-4DC9-98A2-1F6C369A8452}"/>
              </a:ext>
            </a:extLst>
          </p:cNvPr>
          <p:cNvSpPr txBox="1"/>
          <p:nvPr/>
        </p:nvSpPr>
        <p:spPr>
          <a:xfrm>
            <a:off x="6875956" y="6503318"/>
            <a:ext cx="324707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rgbClr val="FFFFFF"/>
                </a:solidFill>
                <a:latin typeface="Century Gothic"/>
                <a:ea typeface="Century Gothic"/>
                <a:cs typeface="Century Gothic"/>
                <a:sym typeface="Century Gothic"/>
              </a:rPr>
              <a:t>Rachel Hawkes / Emma Marsden</a:t>
            </a:r>
            <a:endParaRPr/>
          </a:p>
        </p:txBody>
      </p:sp>
      <p:sp>
        <p:nvSpPr>
          <p:cNvPr id="12" name="Google Shape;305;p14">
            <a:extLst>
              <a:ext uri="{FF2B5EF4-FFF2-40B4-BE49-F238E27FC236}">
                <a16:creationId xmlns:a16="http://schemas.microsoft.com/office/drawing/2014/main" id="{EA145414-E347-478F-A4CA-8D6FCA838F8A}"/>
              </a:ext>
            </a:extLst>
          </p:cNvPr>
          <p:cNvSpPr txBox="1"/>
          <p:nvPr/>
        </p:nvSpPr>
        <p:spPr>
          <a:xfrm>
            <a:off x="142181" y="4809369"/>
            <a:ext cx="121920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a:solidFill>
                  <a:srgbClr val="1F3864"/>
                </a:solidFill>
                <a:latin typeface="Century Gothic"/>
                <a:ea typeface="Century Gothic"/>
                <a:cs typeface="Century Gothic"/>
                <a:sym typeface="Century Gothic"/>
              </a:rPr>
              <a:t>¿</a:t>
            </a:r>
            <a:r>
              <a:rPr lang="en-GB" sz="5400" b="1">
                <a:solidFill>
                  <a:srgbClr val="FF0066"/>
                </a:solidFill>
                <a:latin typeface="Century Gothic"/>
                <a:ea typeface="Century Gothic"/>
                <a:cs typeface="Century Gothic"/>
                <a:sym typeface="Century Gothic"/>
              </a:rPr>
              <a:t>Cómo</a:t>
            </a:r>
            <a:r>
              <a:rPr lang="en-GB" sz="5400" b="1">
                <a:solidFill>
                  <a:srgbClr val="EA5F00"/>
                </a:solidFill>
                <a:latin typeface="Century Gothic"/>
                <a:ea typeface="Century Gothic"/>
                <a:cs typeface="Century Gothic"/>
                <a:sym typeface="Century Gothic"/>
              </a:rPr>
              <a:t> </a:t>
            </a:r>
            <a:r>
              <a:rPr lang="en-GB" sz="5400">
                <a:solidFill>
                  <a:srgbClr val="1F3864"/>
                </a:solidFill>
                <a:latin typeface="Century Gothic"/>
                <a:ea typeface="Century Gothic"/>
                <a:cs typeface="Century Gothic"/>
                <a:sym typeface="Century Gothic"/>
              </a:rPr>
              <a:t>eres?</a:t>
            </a:r>
            <a:endParaRPr sz="5400">
              <a:solidFill>
                <a:srgbClr val="1F3864"/>
              </a:solidFill>
              <a:latin typeface="Century Gothic"/>
              <a:ea typeface="Century Gothic"/>
              <a:cs typeface="Century Gothic"/>
              <a:sym typeface="Century Gothic"/>
            </a:endParaRPr>
          </a:p>
        </p:txBody>
      </p:sp>
      <p:sp>
        <p:nvSpPr>
          <p:cNvPr id="13" name="Google Shape;306;p14">
            <a:extLst>
              <a:ext uri="{FF2B5EF4-FFF2-40B4-BE49-F238E27FC236}">
                <a16:creationId xmlns:a16="http://schemas.microsoft.com/office/drawing/2014/main" id="{9407CD79-9135-4021-AC37-F63CC5A59F92}"/>
              </a:ext>
            </a:extLst>
          </p:cNvPr>
          <p:cNvSpPr txBox="1"/>
          <p:nvPr/>
        </p:nvSpPr>
        <p:spPr>
          <a:xfrm>
            <a:off x="142181" y="5804503"/>
            <a:ext cx="12049819" cy="95406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dirty="0">
                <a:solidFill>
                  <a:srgbClr val="1E4E79"/>
                </a:solidFill>
                <a:latin typeface="Century Gothic"/>
                <a:ea typeface="Century Gothic"/>
                <a:cs typeface="Century Gothic"/>
                <a:sym typeface="Century Gothic"/>
              </a:rPr>
              <a:t>[</a:t>
            </a:r>
            <a:r>
              <a:rPr lang="en-GB" sz="3200" b="1" dirty="0">
                <a:solidFill>
                  <a:srgbClr val="FF0066"/>
                </a:solidFill>
                <a:latin typeface="Century Gothic"/>
                <a:ea typeface="Century Gothic"/>
                <a:cs typeface="Century Gothic"/>
                <a:sym typeface="Century Gothic"/>
              </a:rPr>
              <a:t>How</a:t>
            </a:r>
            <a:r>
              <a:rPr lang="en-GB" sz="3200" b="1" dirty="0">
                <a:solidFill>
                  <a:srgbClr val="EA5F00"/>
                </a:solidFill>
                <a:latin typeface="Century Gothic"/>
                <a:ea typeface="Century Gothic"/>
                <a:cs typeface="Century Gothic"/>
                <a:sym typeface="Century Gothic"/>
              </a:rPr>
              <a:t> </a:t>
            </a:r>
            <a:r>
              <a:rPr lang="en-GB" sz="3200" dirty="0">
                <a:solidFill>
                  <a:srgbClr val="1E4E79"/>
                </a:solidFill>
                <a:latin typeface="Century Gothic"/>
                <a:ea typeface="Century Gothic"/>
                <a:cs typeface="Century Gothic"/>
                <a:sym typeface="Century Gothic"/>
              </a:rPr>
              <a:t>are you? (in general)]</a:t>
            </a:r>
            <a:br>
              <a:rPr lang="en-GB" sz="3200" dirty="0">
                <a:solidFill>
                  <a:srgbClr val="1E4E79"/>
                </a:solidFill>
                <a:latin typeface="Century Gothic"/>
                <a:ea typeface="Century Gothic"/>
                <a:cs typeface="Century Gothic"/>
                <a:sym typeface="Century Gothic"/>
              </a:rPr>
            </a:br>
            <a:r>
              <a:rPr lang="en-GB" sz="2400" i="1" dirty="0">
                <a:solidFill>
                  <a:srgbClr val="1E4E79"/>
                </a:solidFill>
                <a:latin typeface="Century Gothic"/>
                <a:ea typeface="Century Gothic"/>
                <a:cs typeface="Century Gothic"/>
                <a:sym typeface="Century Gothic"/>
              </a:rPr>
              <a:t>What are you like?</a:t>
            </a:r>
            <a:endParaRPr i="1" dirty="0"/>
          </a:p>
        </p:txBody>
      </p:sp>
    </p:spTree>
    <p:extLst>
      <p:ext uri="{BB962C8B-B14F-4D97-AF65-F5344CB8AC3E}">
        <p14:creationId xmlns:p14="http://schemas.microsoft.com/office/powerpoint/2010/main" val="147996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p:tgtEl>
                                          <p:spTgt spid="1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9B368D3-147A-4CB9-9B00-8262A4B55E29}"/>
              </a:ext>
            </a:extLst>
          </p:cNvPr>
          <p:cNvGraphicFramePr>
            <a:graphicFrameLocks noGrp="1"/>
          </p:cNvGraphicFramePr>
          <p:nvPr/>
        </p:nvGraphicFramePr>
        <p:xfrm>
          <a:off x="1117600" y="2043037"/>
          <a:ext cx="8128000" cy="4696111"/>
        </p:xfrm>
        <a:graphic>
          <a:graphicData uri="http://schemas.openxmlformats.org/drawingml/2006/table">
            <a:tbl>
              <a:tblPr firstRow="1" bandRow="1">
                <a:tableStyleId>{F1582CC8-9FC4-4B5F-846A-C9ADAFB24495}</a:tableStyleId>
              </a:tblPr>
              <a:tblGrid>
                <a:gridCol w="4064000">
                  <a:extLst>
                    <a:ext uri="{9D8B030D-6E8A-4147-A177-3AD203B41FA5}">
                      <a16:colId xmlns:a16="http://schemas.microsoft.com/office/drawing/2014/main" val="2574693996"/>
                    </a:ext>
                  </a:extLst>
                </a:gridCol>
                <a:gridCol w="4064000">
                  <a:extLst>
                    <a:ext uri="{9D8B030D-6E8A-4147-A177-3AD203B41FA5}">
                      <a16:colId xmlns:a16="http://schemas.microsoft.com/office/drawing/2014/main" val="689368725"/>
                    </a:ext>
                  </a:extLst>
                </a:gridCol>
              </a:tblGrid>
              <a:tr h="670873">
                <a:tc>
                  <a:txBody>
                    <a:bodyPr/>
                    <a:lstStyle/>
                    <a:p>
                      <a:pPr algn="ctr"/>
                      <a:r>
                        <a:rPr lang="en-GB" sz="2400" b="1" dirty="0">
                          <a:solidFill>
                            <a:srgbClr val="1F3864"/>
                          </a:solidFill>
                          <a:latin typeface="Century Gothic"/>
                          <a:ea typeface="Century Gothic"/>
                          <a:cs typeface="Century Gothic"/>
                          <a:sym typeface="Century Gothic"/>
                        </a:rPr>
                        <a:t>Who</a:t>
                      </a:r>
                      <a:r>
                        <a:rPr lang="en-GB" sz="2400" b="0" dirty="0">
                          <a:solidFill>
                            <a:srgbClr val="1F3864"/>
                          </a:solidFill>
                          <a:latin typeface="Century Gothic"/>
                          <a:ea typeface="Century Gothic"/>
                          <a:cs typeface="Century Gothic"/>
                          <a:sym typeface="Century Gothic"/>
                        </a:rPr>
                        <a:t>?</a:t>
                      </a:r>
                      <a:r>
                        <a:rPr lang="en-GB" sz="2400" b="1" dirty="0">
                          <a:solidFill>
                            <a:srgbClr val="1F3864"/>
                          </a:solidFill>
                          <a:latin typeface="Century Gothic"/>
                          <a:ea typeface="Century Gothic"/>
                          <a:cs typeface="Century Gothic"/>
                          <a:sym typeface="Century Gothic"/>
                        </a:rPr>
                        <a:t> |How</a:t>
                      </a:r>
                      <a:r>
                        <a:rPr lang="en-GB" sz="2400" dirty="0">
                          <a:solidFill>
                            <a:srgbClr val="1F3864"/>
                          </a:solidFill>
                          <a:latin typeface="Century Gothic"/>
                          <a:ea typeface="Century Gothic"/>
                          <a:cs typeface="Century Gothic"/>
                          <a:sym typeface="Century Gothic"/>
                        </a:rPr>
                        <a:t>? </a:t>
                      </a:r>
                      <a:endParaRPr lang="en-GB" sz="2400" dirty="0">
                        <a:latin typeface="Century Gothic" panose="020B0502020202020204" pitchFamily="34" charset="0"/>
                      </a:endParaRPr>
                    </a:p>
                  </a:txBody>
                  <a:tcPr anchor="ctr">
                    <a:lnL w="12700" cap="flat" cmpd="sng" algn="ctr">
                      <a:solidFill>
                        <a:srgbClr val="0070C0"/>
                      </a:solidFill>
                      <a:prstDash val="sysDot"/>
                      <a:round/>
                      <a:headEnd type="none" w="med" len="med"/>
                      <a:tailEnd type="none" w="med" len="med"/>
                    </a:lnL>
                    <a:lnR w="12700" cap="flat" cmpd="sng" algn="ctr">
                      <a:solidFill>
                        <a:srgbClr val="0070C0"/>
                      </a:solidFill>
                      <a:prstDash val="sysDot"/>
                      <a:round/>
                      <a:headEnd type="none" w="med" len="med"/>
                      <a:tailEnd type="none" w="med" len="med"/>
                    </a:lnR>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tc>
                  <a:txBody>
                    <a:bodyPr/>
                    <a:lstStyle/>
                    <a:p>
                      <a:pPr algn="ctr"/>
                      <a:r>
                        <a:rPr lang="en-GB" sz="2400" dirty="0">
                          <a:solidFill>
                            <a:srgbClr val="002060"/>
                          </a:solidFill>
                          <a:latin typeface="Century Gothic" panose="020B0502020202020204" pitchFamily="34" charset="0"/>
                        </a:rPr>
                        <a:t>Respuesta </a:t>
                      </a:r>
                      <a:r>
                        <a:rPr lang="en-GB" sz="2400" dirty="0" err="1">
                          <a:solidFill>
                            <a:srgbClr val="002060"/>
                          </a:solidFill>
                          <a:latin typeface="Century Gothic" panose="020B0502020202020204" pitchFamily="34" charset="0"/>
                        </a:rPr>
                        <a:t>en</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inglés</a:t>
                      </a:r>
                      <a:endParaRPr lang="en-GB" sz="2400" dirty="0">
                        <a:solidFill>
                          <a:srgbClr val="002060"/>
                        </a:solidFill>
                        <a:latin typeface="Century Gothic" panose="020B0502020202020204" pitchFamily="34" charset="0"/>
                      </a:endParaRPr>
                    </a:p>
                  </a:txBody>
                  <a:tcPr anchor="ctr">
                    <a:lnL w="12700" cap="flat" cmpd="sng" algn="ctr">
                      <a:solidFill>
                        <a:srgbClr val="0070C0"/>
                      </a:solidFill>
                      <a:prstDash val="sysDot"/>
                      <a:round/>
                      <a:headEnd type="none" w="med" len="med"/>
                      <a:tailEnd type="none" w="med" len="med"/>
                    </a:lnL>
                    <a:lnR w="12700" cap="flat" cmpd="sng" algn="ctr">
                      <a:solidFill>
                        <a:srgbClr val="0070C0"/>
                      </a:solidFill>
                      <a:prstDash val="sysDot"/>
                      <a:round/>
                      <a:headEnd type="none" w="med" len="med"/>
                      <a:tailEnd type="none" w="med" len="med"/>
                    </a:lnR>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2409796344"/>
                  </a:ext>
                </a:extLst>
              </a:tr>
              <a:tr h="670873">
                <a:tc>
                  <a:txBody>
                    <a:bodyPr/>
                    <a:lstStyle/>
                    <a:p>
                      <a:pPr algn="ctr"/>
                      <a:endParaRPr lang="en-GB" sz="2400" dirty="0">
                        <a:latin typeface="Century Gothic" panose="020B0502020202020204" pitchFamily="34" charset="0"/>
                      </a:endParaRPr>
                    </a:p>
                  </a:txBody>
                  <a:tcPr anchor="ctr">
                    <a:lnL w="12700" cap="flat" cmpd="sng" algn="ctr">
                      <a:solidFill>
                        <a:srgbClr val="0070C0"/>
                      </a:solidFill>
                      <a:prstDash val="sysDot"/>
                      <a:round/>
                      <a:headEnd type="none" w="med" len="med"/>
                      <a:tailEnd type="none" w="med" len="med"/>
                    </a:lnL>
                    <a:lnR w="12700" cap="flat" cmpd="sng" algn="ctr">
                      <a:solidFill>
                        <a:srgbClr val="0070C0"/>
                      </a:solidFill>
                      <a:prstDash val="sysDot"/>
                      <a:round/>
                      <a:headEnd type="none" w="med" len="med"/>
                      <a:tailEnd type="none" w="med" len="med"/>
                    </a:lnR>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tc>
                  <a:txBody>
                    <a:bodyPr/>
                    <a:lstStyle/>
                    <a:p>
                      <a:pPr algn="ctr"/>
                      <a:endParaRPr lang="en-GB" sz="2400" dirty="0">
                        <a:latin typeface="Century Gothic" panose="020B0502020202020204" pitchFamily="34" charset="0"/>
                      </a:endParaRPr>
                    </a:p>
                  </a:txBody>
                  <a:tcPr anchor="ctr">
                    <a:lnL w="12700" cap="flat" cmpd="sng" algn="ctr">
                      <a:solidFill>
                        <a:srgbClr val="0070C0"/>
                      </a:solidFill>
                      <a:prstDash val="sysDot"/>
                      <a:round/>
                      <a:headEnd type="none" w="med" len="med"/>
                      <a:tailEnd type="none" w="med" len="med"/>
                    </a:lnL>
                    <a:lnR w="12700" cap="flat" cmpd="sng" algn="ctr">
                      <a:solidFill>
                        <a:srgbClr val="0070C0"/>
                      </a:solidFill>
                      <a:prstDash val="sysDot"/>
                      <a:round/>
                      <a:headEnd type="none" w="med" len="med"/>
                      <a:tailEnd type="none" w="med" len="med"/>
                    </a:lnR>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3902525239"/>
                  </a:ext>
                </a:extLst>
              </a:tr>
              <a:tr h="670873">
                <a:tc>
                  <a:txBody>
                    <a:bodyPr/>
                    <a:lstStyle/>
                    <a:p>
                      <a:pPr algn="ctr"/>
                      <a:endParaRPr lang="en-GB" sz="2400">
                        <a:latin typeface="Century Gothic" panose="020B0502020202020204" pitchFamily="34" charset="0"/>
                      </a:endParaRPr>
                    </a:p>
                  </a:txBody>
                  <a:tcPr anchor="ctr">
                    <a:lnL w="12700" cap="flat" cmpd="sng" algn="ctr">
                      <a:solidFill>
                        <a:srgbClr val="0070C0"/>
                      </a:solidFill>
                      <a:prstDash val="sysDot"/>
                      <a:round/>
                      <a:headEnd type="none" w="med" len="med"/>
                      <a:tailEnd type="none" w="med" len="med"/>
                    </a:lnL>
                    <a:lnR w="12700" cap="flat" cmpd="sng" algn="ctr">
                      <a:solidFill>
                        <a:srgbClr val="0070C0"/>
                      </a:solidFill>
                      <a:prstDash val="sysDot"/>
                      <a:round/>
                      <a:headEnd type="none" w="med" len="med"/>
                      <a:tailEnd type="none" w="med" len="med"/>
                    </a:lnR>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tc>
                  <a:txBody>
                    <a:bodyPr/>
                    <a:lstStyle/>
                    <a:p>
                      <a:pPr algn="ctr"/>
                      <a:endParaRPr lang="en-GB" sz="2400">
                        <a:latin typeface="Century Gothic" panose="020B0502020202020204" pitchFamily="34" charset="0"/>
                      </a:endParaRPr>
                    </a:p>
                  </a:txBody>
                  <a:tcPr anchor="ctr">
                    <a:lnL w="12700" cap="flat" cmpd="sng" algn="ctr">
                      <a:solidFill>
                        <a:srgbClr val="0070C0"/>
                      </a:solidFill>
                      <a:prstDash val="sysDot"/>
                      <a:round/>
                      <a:headEnd type="none" w="med" len="med"/>
                      <a:tailEnd type="none" w="med" len="med"/>
                    </a:lnL>
                    <a:lnR w="12700" cap="flat" cmpd="sng" algn="ctr">
                      <a:solidFill>
                        <a:srgbClr val="0070C0"/>
                      </a:solidFill>
                      <a:prstDash val="sysDot"/>
                      <a:round/>
                      <a:headEnd type="none" w="med" len="med"/>
                      <a:tailEnd type="none" w="med" len="med"/>
                    </a:lnR>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3434557565"/>
                  </a:ext>
                </a:extLst>
              </a:tr>
              <a:tr h="670873">
                <a:tc>
                  <a:txBody>
                    <a:bodyPr/>
                    <a:lstStyle/>
                    <a:p>
                      <a:pPr algn="ctr"/>
                      <a:endParaRPr lang="en-GB" sz="2400">
                        <a:latin typeface="Century Gothic" panose="020B0502020202020204" pitchFamily="34" charset="0"/>
                      </a:endParaRPr>
                    </a:p>
                  </a:txBody>
                  <a:tcPr anchor="ctr">
                    <a:lnL w="12700" cap="flat" cmpd="sng" algn="ctr">
                      <a:solidFill>
                        <a:srgbClr val="0070C0"/>
                      </a:solidFill>
                      <a:prstDash val="sysDot"/>
                      <a:round/>
                      <a:headEnd type="none" w="med" len="med"/>
                      <a:tailEnd type="none" w="med" len="med"/>
                    </a:lnL>
                    <a:lnR w="12700" cap="flat" cmpd="sng" algn="ctr">
                      <a:solidFill>
                        <a:srgbClr val="0070C0"/>
                      </a:solidFill>
                      <a:prstDash val="sysDot"/>
                      <a:round/>
                      <a:headEnd type="none" w="med" len="med"/>
                      <a:tailEnd type="none" w="med" len="med"/>
                    </a:lnR>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tc>
                  <a:txBody>
                    <a:bodyPr/>
                    <a:lstStyle/>
                    <a:p>
                      <a:pPr algn="ctr"/>
                      <a:endParaRPr lang="en-GB" sz="2400">
                        <a:latin typeface="Century Gothic" panose="020B0502020202020204" pitchFamily="34" charset="0"/>
                      </a:endParaRPr>
                    </a:p>
                  </a:txBody>
                  <a:tcPr anchor="ctr">
                    <a:lnL w="12700" cap="flat" cmpd="sng" algn="ctr">
                      <a:solidFill>
                        <a:srgbClr val="0070C0"/>
                      </a:solidFill>
                      <a:prstDash val="sysDot"/>
                      <a:round/>
                      <a:headEnd type="none" w="med" len="med"/>
                      <a:tailEnd type="none" w="med" len="med"/>
                    </a:lnL>
                    <a:lnR w="12700" cap="flat" cmpd="sng" algn="ctr">
                      <a:solidFill>
                        <a:srgbClr val="0070C0"/>
                      </a:solidFill>
                      <a:prstDash val="sysDot"/>
                      <a:round/>
                      <a:headEnd type="none" w="med" len="med"/>
                      <a:tailEnd type="none" w="med" len="med"/>
                    </a:lnR>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2635908459"/>
                  </a:ext>
                </a:extLst>
              </a:tr>
              <a:tr h="670873">
                <a:tc>
                  <a:txBody>
                    <a:bodyPr/>
                    <a:lstStyle/>
                    <a:p>
                      <a:pPr algn="ctr"/>
                      <a:endParaRPr lang="en-GB" sz="2400">
                        <a:latin typeface="Century Gothic" panose="020B0502020202020204" pitchFamily="34" charset="0"/>
                      </a:endParaRPr>
                    </a:p>
                  </a:txBody>
                  <a:tcPr anchor="ctr">
                    <a:lnL w="12700" cap="flat" cmpd="sng" algn="ctr">
                      <a:solidFill>
                        <a:srgbClr val="0070C0"/>
                      </a:solidFill>
                      <a:prstDash val="sysDot"/>
                      <a:round/>
                      <a:headEnd type="none" w="med" len="med"/>
                      <a:tailEnd type="none" w="med" len="med"/>
                    </a:lnL>
                    <a:lnR w="12700" cap="flat" cmpd="sng" algn="ctr">
                      <a:solidFill>
                        <a:srgbClr val="0070C0"/>
                      </a:solidFill>
                      <a:prstDash val="sysDot"/>
                      <a:round/>
                      <a:headEnd type="none" w="med" len="med"/>
                      <a:tailEnd type="none" w="med" len="med"/>
                    </a:lnR>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tc>
                  <a:txBody>
                    <a:bodyPr/>
                    <a:lstStyle/>
                    <a:p>
                      <a:pPr algn="ctr"/>
                      <a:endParaRPr lang="en-GB" sz="2400">
                        <a:latin typeface="Century Gothic" panose="020B0502020202020204" pitchFamily="34" charset="0"/>
                      </a:endParaRPr>
                    </a:p>
                  </a:txBody>
                  <a:tcPr anchor="ctr">
                    <a:lnL w="12700" cap="flat" cmpd="sng" algn="ctr">
                      <a:solidFill>
                        <a:srgbClr val="0070C0"/>
                      </a:solidFill>
                      <a:prstDash val="sysDot"/>
                      <a:round/>
                      <a:headEnd type="none" w="med" len="med"/>
                      <a:tailEnd type="none" w="med" len="med"/>
                    </a:lnL>
                    <a:lnR w="12700" cap="flat" cmpd="sng" algn="ctr">
                      <a:solidFill>
                        <a:srgbClr val="0070C0"/>
                      </a:solidFill>
                      <a:prstDash val="sysDot"/>
                      <a:round/>
                      <a:headEnd type="none" w="med" len="med"/>
                      <a:tailEnd type="none" w="med" len="med"/>
                    </a:lnR>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3261436691"/>
                  </a:ext>
                </a:extLst>
              </a:tr>
              <a:tr h="670873">
                <a:tc>
                  <a:txBody>
                    <a:bodyPr/>
                    <a:lstStyle/>
                    <a:p>
                      <a:pPr algn="ctr"/>
                      <a:endParaRPr lang="en-GB" sz="2400">
                        <a:latin typeface="Century Gothic" panose="020B0502020202020204" pitchFamily="34" charset="0"/>
                      </a:endParaRPr>
                    </a:p>
                  </a:txBody>
                  <a:tcPr anchor="ctr">
                    <a:lnL w="12700" cap="flat" cmpd="sng" algn="ctr">
                      <a:solidFill>
                        <a:srgbClr val="0070C0"/>
                      </a:solidFill>
                      <a:prstDash val="sysDot"/>
                      <a:round/>
                      <a:headEnd type="none" w="med" len="med"/>
                      <a:tailEnd type="none" w="med" len="med"/>
                    </a:lnL>
                    <a:lnR w="12700" cap="flat" cmpd="sng" algn="ctr">
                      <a:solidFill>
                        <a:srgbClr val="0070C0"/>
                      </a:solidFill>
                      <a:prstDash val="sysDot"/>
                      <a:round/>
                      <a:headEnd type="none" w="med" len="med"/>
                      <a:tailEnd type="none" w="med" len="med"/>
                    </a:lnR>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tc>
                  <a:txBody>
                    <a:bodyPr/>
                    <a:lstStyle/>
                    <a:p>
                      <a:pPr algn="ctr"/>
                      <a:endParaRPr lang="en-GB" sz="2400">
                        <a:latin typeface="Century Gothic" panose="020B0502020202020204" pitchFamily="34" charset="0"/>
                      </a:endParaRPr>
                    </a:p>
                  </a:txBody>
                  <a:tcPr anchor="ctr">
                    <a:lnL w="12700" cap="flat" cmpd="sng" algn="ctr">
                      <a:solidFill>
                        <a:srgbClr val="0070C0"/>
                      </a:solidFill>
                      <a:prstDash val="sysDot"/>
                      <a:round/>
                      <a:headEnd type="none" w="med" len="med"/>
                      <a:tailEnd type="none" w="med" len="med"/>
                    </a:lnL>
                    <a:lnR w="12700" cap="flat" cmpd="sng" algn="ctr">
                      <a:solidFill>
                        <a:srgbClr val="0070C0"/>
                      </a:solidFill>
                      <a:prstDash val="sysDot"/>
                      <a:round/>
                      <a:headEnd type="none" w="med" len="med"/>
                      <a:tailEnd type="none" w="med" len="med"/>
                    </a:lnR>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1035370016"/>
                  </a:ext>
                </a:extLst>
              </a:tr>
              <a:tr h="670873">
                <a:tc>
                  <a:txBody>
                    <a:bodyPr/>
                    <a:lstStyle/>
                    <a:p>
                      <a:pPr algn="ctr"/>
                      <a:endParaRPr lang="en-GB" sz="2400">
                        <a:latin typeface="Century Gothic" panose="020B0502020202020204" pitchFamily="34" charset="0"/>
                      </a:endParaRPr>
                    </a:p>
                  </a:txBody>
                  <a:tcPr anchor="ctr">
                    <a:lnL w="12700" cap="flat" cmpd="sng" algn="ctr">
                      <a:solidFill>
                        <a:srgbClr val="0070C0"/>
                      </a:solidFill>
                      <a:prstDash val="sysDot"/>
                      <a:round/>
                      <a:headEnd type="none" w="med" len="med"/>
                      <a:tailEnd type="none" w="med" len="med"/>
                    </a:lnL>
                    <a:lnR w="12700" cap="flat" cmpd="sng" algn="ctr">
                      <a:solidFill>
                        <a:srgbClr val="0070C0"/>
                      </a:solidFill>
                      <a:prstDash val="sysDot"/>
                      <a:round/>
                      <a:headEnd type="none" w="med" len="med"/>
                      <a:tailEnd type="none" w="med" len="med"/>
                    </a:lnR>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tc>
                  <a:txBody>
                    <a:bodyPr/>
                    <a:lstStyle/>
                    <a:p>
                      <a:pPr algn="ctr"/>
                      <a:endParaRPr lang="en-GB" sz="2400" dirty="0">
                        <a:latin typeface="Century Gothic" panose="020B0502020202020204" pitchFamily="34" charset="0"/>
                      </a:endParaRPr>
                    </a:p>
                  </a:txBody>
                  <a:tcPr anchor="ctr">
                    <a:lnL w="12700" cap="flat" cmpd="sng" algn="ctr">
                      <a:solidFill>
                        <a:srgbClr val="0070C0"/>
                      </a:solidFill>
                      <a:prstDash val="sysDot"/>
                      <a:round/>
                      <a:headEnd type="none" w="med" len="med"/>
                      <a:tailEnd type="none" w="med" len="med"/>
                    </a:lnL>
                    <a:lnR w="12700" cap="flat" cmpd="sng" algn="ctr">
                      <a:solidFill>
                        <a:srgbClr val="0070C0"/>
                      </a:solidFill>
                      <a:prstDash val="sysDot"/>
                      <a:round/>
                      <a:headEnd type="none" w="med" len="med"/>
                      <a:tailEnd type="none" w="med" len="med"/>
                    </a:lnR>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3185043414"/>
                  </a:ext>
                </a:extLst>
              </a:tr>
            </a:tbl>
          </a:graphicData>
        </a:graphic>
      </p:graphicFrame>
      <p:sp>
        <p:nvSpPr>
          <p:cNvPr id="2" name="Title 1">
            <a:extLst>
              <a:ext uri="{FF2B5EF4-FFF2-40B4-BE49-F238E27FC236}">
                <a16:creationId xmlns:a16="http://schemas.microsoft.com/office/drawing/2014/main" id="{FC3C5452-B492-478D-8C7F-8D0CC48CA28A}"/>
              </a:ext>
            </a:extLst>
          </p:cNvPr>
          <p:cNvSpPr>
            <a:spLocks noGrp="1"/>
          </p:cNvSpPr>
          <p:nvPr>
            <p:ph type="title"/>
          </p:nvPr>
        </p:nvSpPr>
        <p:spPr>
          <a:xfrm>
            <a:off x="10710239" y="790855"/>
            <a:ext cx="1354845" cy="317988"/>
          </a:xfrm>
          <a:solidFill>
            <a:schemeClr val="bg1"/>
          </a:solidFill>
        </p:spPr>
        <p:txBody>
          <a:bodyPr>
            <a:noAutofit/>
          </a:bodyPr>
          <a:lstStyle/>
          <a:p>
            <a:pPr algn="ctr"/>
            <a:r>
              <a:rPr lang="en-GB" sz="500" b="1" dirty="0" err="1">
                <a:solidFill>
                  <a:schemeClr val="bg1"/>
                </a:solidFill>
                <a:latin typeface="Century Gothic" panose="020B0502020202020204" pitchFamily="34" charset="0"/>
              </a:rPr>
              <a:t>escuchar</a:t>
            </a:r>
            <a:endParaRPr lang="en-GB" sz="500" b="1" dirty="0">
              <a:solidFill>
                <a:schemeClr val="bg1"/>
              </a:solidFill>
              <a:latin typeface="Century Gothic" panose="020B0502020202020204" pitchFamily="34" charset="0"/>
            </a:endParaRPr>
          </a:p>
        </p:txBody>
      </p:sp>
      <p:sp>
        <p:nvSpPr>
          <p:cNvPr id="6" name="TextBox 5">
            <a:extLst>
              <a:ext uri="{FF2B5EF4-FFF2-40B4-BE49-F238E27FC236}">
                <a16:creationId xmlns:a16="http://schemas.microsoft.com/office/drawing/2014/main" id="{C1AF683D-CACF-4D3B-B8E1-EBDDDB41D728}"/>
              </a:ext>
            </a:extLst>
          </p:cNvPr>
          <p:cNvSpPr txBox="1"/>
          <p:nvPr/>
        </p:nvSpPr>
        <p:spPr>
          <a:xfrm>
            <a:off x="109669" y="1501266"/>
            <a:ext cx="1208233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Write the question word in Spanish and the answer in English. </a:t>
            </a:r>
            <a:endParaRPr kumimoji="0" lang="en-GB"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Rectangle 21">
            <a:hlinkClick r:id="" action="ppaction://noaction">
              <a:snd r:embed="rId4" name="17_1_1new.wav"/>
            </a:hlinkClick>
            <a:extLst>
              <a:ext uri="{FF2B5EF4-FFF2-40B4-BE49-F238E27FC236}">
                <a16:creationId xmlns:a16="http://schemas.microsoft.com/office/drawing/2014/main" id="{37425114-43D2-4501-A937-13E77D976D91}"/>
              </a:ext>
            </a:extLst>
          </p:cNvPr>
          <p:cNvSpPr/>
          <p:nvPr/>
        </p:nvSpPr>
        <p:spPr>
          <a:xfrm>
            <a:off x="1163343" y="2778683"/>
            <a:ext cx="579338" cy="508248"/>
          </a:xfrm>
          <a:prstGeom prst="rect">
            <a:avLst/>
          </a:prstGeom>
          <a:solidFill>
            <a:srgbClr val="B9E5EE"/>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E</a:t>
            </a:r>
          </a:p>
        </p:txBody>
      </p:sp>
      <p:sp>
        <p:nvSpPr>
          <p:cNvPr id="23" name="Rectangle 22">
            <a:hlinkClick r:id="" action="ppaction://noaction">
              <a:snd r:embed="rId5" name="17_3_1new.wav"/>
            </a:hlinkClick>
            <a:extLst>
              <a:ext uri="{FF2B5EF4-FFF2-40B4-BE49-F238E27FC236}">
                <a16:creationId xmlns:a16="http://schemas.microsoft.com/office/drawing/2014/main" id="{5D4FD514-6621-4DD3-AED8-5425A4C5F1B2}"/>
              </a:ext>
            </a:extLst>
          </p:cNvPr>
          <p:cNvSpPr/>
          <p:nvPr/>
        </p:nvSpPr>
        <p:spPr>
          <a:xfrm>
            <a:off x="1163343" y="3446392"/>
            <a:ext cx="579338" cy="508248"/>
          </a:xfrm>
          <a:prstGeom prst="rect">
            <a:avLst/>
          </a:prstGeom>
          <a:solidFill>
            <a:srgbClr val="B9E5EE"/>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1</a:t>
            </a:r>
          </a:p>
        </p:txBody>
      </p:sp>
      <p:sp>
        <p:nvSpPr>
          <p:cNvPr id="24" name="Rectangle 23">
            <a:hlinkClick r:id="" action="ppaction://noaction">
              <a:snd r:embed="rId6" name="17_5_1new.wav"/>
            </a:hlinkClick>
            <a:extLst>
              <a:ext uri="{FF2B5EF4-FFF2-40B4-BE49-F238E27FC236}">
                <a16:creationId xmlns:a16="http://schemas.microsoft.com/office/drawing/2014/main" id="{0B9DB051-AF37-4FDB-9D36-B16845C82134}"/>
              </a:ext>
            </a:extLst>
          </p:cNvPr>
          <p:cNvSpPr/>
          <p:nvPr/>
        </p:nvSpPr>
        <p:spPr>
          <a:xfrm>
            <a:off x="1163343" y="4132706"/>
            <a:ext cx="579338" cy="508248"/>
          </a:xfrm>
          <a:prstGeom prst="rect">
            <a:avLst/>
          </a:prstGeom>
          <a:solidFill>
            <a:srgbClr val="B9E5EE"/>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2</a:t>
            </a:r>
          </a:p>
        </p:txBody>
      </p:sp>
      <p:sp>
        <p:nvSpPr>
          <p:cNvPr id="25" name="Rectangle 24">
            <a:hlinkClick r:id="" action="ppaction://noaction">
              <a:snd r:embed="rId7" name="17_7_1new.wav"/>
            </a:hlinkClick>
            <a:extLst>
              <a:ext uri="{FF2B5EF4-FFF2-40B4-BE49-F238E27FC236}">
                <a16:creationId xmlns:a16="http://schemas.microsoft.com/office/drawing/2014/main" id="{EB097741-FCAC-404C-B091-97579F9B96EF}"/>
              </a:ext>
            </a:extLst>
          </p:cNvPr>
          <p:cNvSpPr/>
          <p:nvPr/>
        </p:nvSpPr>
        <p:spPr>
          <a:xfrm>
            <a:off x="1163343" y="4791310"/>
            <a:ext cx="579338" cy="508248"/>
          </a:xfrm>
          <a:prstGeom prst="rect">
            <a:avLst/>
          </a:prstGeom>
          <a:solidFill>
            <a:srgbClr val="B9E5EE"/>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3</a:t>
            </a:r>
          </a:p>
        </p:txBody>
      </p:sp>
      <p:sp>
        <p:nvSpPr>
          <p:cNvPr id="26" name="Rectangle 25">
            <a:hlinkClick r:id="" action="ppaction://noaction">
              <a:snd r:embed="rId8" name="17_9_1new.wav"/>
            </a:hlinkClick>
            <a:extLst>
              <a:ext uri="{FF2B5EF4-FFF2-40B4-BE49-F238E27FC236}">
                <a16:creationId xmlns:a16="http://schemas.microsoft.com/office/drawing/2014/main" id="{9900F081-B38F-4492-AFAB-17021FF09096}"/>
              </a:ext>
            </a:extLst>
          </p:cNvPr>
          <p:cNvSpPr/>
          <p:nvPr/>
        </p:nvSpPr>
        <p:spPr>
          <a:xfrm>
            <a:off x="1163343" y="5477624"/>
            <a:ext cx="579338" cy="508248"/>
          </a:xfrm>
          <a:prstGeom prst="rect">
            <a:avLst/>
          </a:prstGeom>
          <a:solidFill>
            <a:srgbClr val="B9E5EE"/>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4</a:t>
            </a:r>
          </a:p>
        </p:txBody>
      </p:sp>
      <p:sp>
        <p:nvSpPr>
          <p:cNvPr id="3" name="Speech Bubble: Rectangle with Corners Rounded 2">
            <a:extLst>
              <a:ext uri="{FF2B5EF4-FFF2-40B4-BE49-F238E27FC236}">
                <a16:creationId xmlns:a16="http://schemas.microsoft.com/office/drawing/2014/main" id="{8B95402C-DADD-44CD-9E76-DB63C6CDCA21}"/>
              </a:ext>
            </a:extLst>
          </p:cNvPr>
          <p:cNvSpPr/>
          <p:nvPr/>
        </p:nvSpPr>
        <p:spPr>
          <a:xfrm>
            <a:off x="2051642" y="2825449"/>
            <a:ext cx="2303584" cy="49182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t>
            </a: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Cómo</a:t>
            </a:r>
            <a:r>
              <a:rPr kumimoji="0" lang="en-GB" sz="2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a:t>
            </a:r>
            <a:r>
              <a:rPr kumimoji="0" lang="en-GB" sz="24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eres</a:t>
            </a:r>
            <a:r>
              <a:rPr kumimoji="0" lang="en-GB" sz="2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t>
            </a:r>
          </a:p>
        </p:txBody>
      </p:sp>
      <p:sp>
        <p:nvSpPr>
          <p:cNvPr id="27" name="Speech Bubble: Rectangle with Corners Rounded 26">
            <a:extLst>
              <a:ext uri="{FF2B5EF4-FFF2-40B4-BE49-F238E27FC236}">
                <a16:creationId xmlns:a16="http://schemas.microsoft.com/office/drawing/2014/main" id="{136237E1-3A36-4280-9F8A-FF68B99322D9}"/>
              </a:ext>
            </a:extLst>
          </p:cNvPr>
          <p:cNvSpPr/>
          <p:nvPr/>
        </p:nvSpPr>
        <p:spPr>
          <a:xfrm>
            <a:off x="6043246" y="2825449"/>
            <a:ext cx="2303584" cy="46571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Soy </a:t>
            </a:r>
            <a:r>
              <a:rPr kumimoji="0" lang="en-GB" sz="24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creativa</a:t>
            </a:r>
            <a:r>
              <a:rPr kumimoji="0" lang="en-GB" sz="2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t>
            </a:r>
          </a:p>
        </p:txBody>
      </p:sp>
      <p:sp>
        <p:nvSpPr>
          <p:cNvPr id="28" name="Rectangle 27">
            <a:hlinkClick r:id="" action="ppaction://noaction">
              <a:snd r:embed="rId9" name="17_11_1new.wav"/>
            </a:hlinkClick>
            <a:extLst>
              <a:ext uri="{FF2B5EF4-FFF2-40B4-BE49-F238E27FC236}">
                <a16:creationId xmlns:a16="http://schemas.microsoft.com/office/drawing/2014/main" id="{49354230-11C3-439D-A7AE-D26CBCBEBDE0}"/>
              </a:ext>
            </a:extLst>
          </p:cNvPr>
          <p:cNvSpPr/>
          <p:nvPr/>
        </p:nvSpPr>
        <p:spPr>
          <a:xfrm>
            <a:off x="1180928" y="6136228"/>
            <a:ext cx="579338" cy="508248"/>
          </a:xfrm>
          <a:prstGeom prst="rect">
            <a:avLst/>
          </a:prstGeom>
          <a:solidFill>
            <a:srgbClr val="B9E5EE"/>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5</a:t>
            </a:r>
          </a:p>
        </p:txBody>
      </p:sp>
      <p:sp>
        <p:nvSpPr>
          <p:cNvPr id="29" name="Rectangle: Rounded Corners 28">
            <a:extLst>
              <a:ext uri="{FF2B5EF4-FFF2-40B4-BE49-F238E27FC236}">
                <a16:creationId xmlns:a16="http://schemas.microsoft.com/office/drawing/2014/main" id="{832BAF9B-2276-4DCF-A8B8-294010FBEE07}"/>
              </a:ext>
            </a:extLst>
          </p:cNvPr>
          <p:cNvSpPr/>
          <p:nvPr/>
        </p:nvSpPr>
        <p:spPr>
          <a:xfrm>
            <a:off x="2376353" y="2932609"/>
            <a:ext cx="929078" cy="27750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0" name="Speech Bubble: Rectangle with Corners Rounded 29">
            <a:extLst>
              <a:ext uri="{FF2B5EF4-FFF2-40B4-BE49-F238E27FC236}">
                <a16:creationId xmlns:a16="http://schemas.microsoft.com/office/drawing/2014/main" id="{664130F2-D077-43F0-9780-35545F7586BD}"/>
              </a:ext>
            </a:extLst>
          </p:cNvPr>
          <p:cNvSpPr/>
          <p:nvPr/>
        </p:nvSpPr>
        <p:spPr>
          <a:xfrm>
            <a:off x="5469752" y="2825448"/>
            <a:ext cx="3567278" cy="465719"/>
          </a:xfrm>
          <a:prstGeom prst="wedgeRoundRectCallout">
            <a:avLst>
              <a:gd name="adj1" fmla="val -11467"/>
              <a:gd name="adj2" fmla="val 662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I (a girl) am creative.</a:t>
            </a:r>
          </a:p>
        </p:txBody>
      </p:sp>
      <p:sp>
        <p:nvSpPr>
          <p:cNvPr id="31" name="TextBox 30">
            <a:extLst>
              <a:ext uri="{FF2B5EF4-FFF2-40B4-BE49-F238E27FC236}">
                <a16:creationId xmlns:a16="http://schemas.microsoft.com/office/drawing/2014/main" id="{5642F399-D918-406A-A437-2159A4AE6822}"/>
              </a:ext>
            </a:extLst>
          </p:cNvPr>
          <p:cNvSpPr txBox="1"/>
          <p:nvPr/>
        </p:nvSpPr>
        <p:spPr>
          <a:xfrm>
            <a:off x="6149806" y="374021"/>
            <a:ext cx="1048895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She meeting her new class. </a:t>
            </a:r>
            <a:endParaRPr kumimoji="0" lang="en-GB"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 name="Speech Bubble: Rectangle with Corners Rounded 33">
            <a:extLst>
              <a:ext uri="{FF2B5EF4-FFF2-40B4-BE49-F238E27FC236}">
                <a16:creationId xmlns:a16="http://schemas.microsoft.com/office/drawing/2014/main" id="{D9E7BBA9-7A40-4C86-8A6B-C0FF128ED8B6}"/>
              </a:ext>
            </a:extLst>
          </p:cNvPr>
          <p:cNvSpPr/>
          <p:nvPr/>
        </p:nvSpPr>
        <p:spPr>
          <a:xfrm>
            <a:off x="2061903" y="3468580"/>
            <a:ext cx="2303584" cy="49182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t>
            </a: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Cómo</a:t>
            </a:r>
            <a:r>
              <a:rPr kumimoji="0" lang="en-GB" sz="2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a:t>
            </a:r>
            <a:r>
              <a:rPr kumimoji="0" lang="en-GB" sz="24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eres</a:t>
            </a:r>
            <a:r>
              <a:rPr kumimoji="0" lang="en-GB" sz="2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t>
            </a:r>
          </a:p>
        </p:txBody>
      </p:sp>
      <p:sp>
        <p:nvSpPr>
          <p:cNvPr id="35" name="Rectangle: Rounded Corners 34">
            <a:extLst>
              <a:ext uri="{FF2B5EF4-FFF2-40B4-BE49-F238E27FC236}">
                <a16:creationId xmlns:a16="http://schemas.microsoft.com/office/drawing/2014/main" id="{5CC30B4C-CB5C-43FF-86DA-5C960A541ED4}"/>
              </a:ext>
            </a:extLst>
          </p:cNvPr>
          <p:cNvSpPr/>
          <p:nvPr/>
        </p:nvSpPr>
        <p:spPr>
          <a:xfrm>
            <a:off x="2427153" y="3575740"/>
            <a:ext cx="929078" cy="27750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6" name="Speech Bubble: Rectangle with Corners Rounded 35">
            <a:extLst>
              <a:ext uri="{FF2B5EF4-FFF2-40B4-BE49-F238E27FC236}">
                <a16:creationId xmlns:a16="http://schemas.microsoft.com/office/drawing/2014/main" id="{CBBA5D37-B828-4B53-9E68-6D58BE898A5D}"/>
              </a:ext>
            </a:extLst>
          </p:cNvPr>
          <p:cNvSpPr/>
          <p:nvPr/>
        </p:nvSpPr>
        <p:spPr>
          <a:xfrm>
            <a:off x="5469752" y="3493183"/>
            <a:ext cx="3567278" cy="465719"/>
          </a:xfrm>
          <a:prstGeom prst="wedgeRoundRectCallout">
            <a:avLst>
              <a:gd name="adj1" fmla="val -11467"/>
              <a:gd name="adj2" fmla="val 662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I (a boy) am active.</a:t>
            </a:r>
          </a:p>
        </p:txBody>
      </p:sp>
      <p:sp>
        <p:nvSpPr>
          <p:cNvPr id="37" name="Speech Bubble: Rectangle with Corners Rounded 36">
            <a:extLst>
              <a:ext uri="{FF2B5EF4-FFF2-40B4-BE49-F238E27FC236}">
                <a16:creationId xmlns:a16="http://schemas.microsoft.com/office/drawing/2014/main" id="{0D8AEDFA-6FD8-43EB-84E1-DD306ADEB49E}"/>
              </a:ext>
            </a:extLst>
          </p:cNvPr>
          <p:cNvSpPr/>
          <p:nvPr/>
        </p:nvSpPr>
        <p:spPr>
          <a:xfrm>
            <a:off x="2061903" y="4152003"/>
            <a:ext cx="2303584" cy="49182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t>
            </a: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Quién</a:t>
            </a:r>
            <a:r>
              <a:rPr kumimoji="0" lang="en-GB" sz="2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a:t>
            </a:r>
            <a:r>
              <a:rPr kumimoji="0" lang="en-GB" sz="24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eres</a:t>
            </a:r>
            <a:r>
              <a:rPr kumimoji="0" lang="en-GB" sz="2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t>
            </a:r>
          </a:p>
        </p:txBody>
      </p:sp>
      <p:sp>
        <p:nvSpPr>
          <p:cNvPr id="38" name="Rectangle: Rounded Corners 37">
            <a:extLst>
              <a:ext uri="{FF2B5EF4-FFF2-40B4-BE49-F238E27FC236}">
                <a16:creationId xmlns:a16="http://schemas.microsoft.com/office/drawing/2014/main" id="{1CFA9550-C22A-461A-AD3A-C54E72879CCB}"/>
              </a:ext>
            </a:extLst>
          </p:cNvPr>
          <p:cNvSpPr/>
          <p:nvPr/>
        </p:nvSpPr>
        <p:spPr>
          <a:xfrm>
            <a:off x="2416892" y="4259163"/>
            <a:ext cx="929078" cy="27750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9" name="Speech Bubble: Rectangle with Corners Rounded 38">
            <a:extLst>
              <a:ext uri="{FF2B5EF4-FFF2-40B4-BE49-F238E27FC236}">
                <a16:creationId xmlns:a16="http://schemas.microsoft.com/office/drawing/2014/main" id="{03BE63E5-3031-48DA-B806-072458520522}"/>
              </a:ext>
            </a:extLst>
          </p:cNvPr>
          <p:cNvSpPr/>
          <p:nvPr/>
        </p:nvSpPr>
        <p:spPr>
          <a:xfrm>
            <a:off x="2051642" y="4820779"/>
            <a:ext cx="2303584" cy="49182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t>
            </a: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Quién</a:t>
            </a:r>
            <a:r>
              <a:rPr kumimoji="0" lang="en-GB" sz="2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a:t>
            </a:r>
            <a:r>
              <a:rPr kumimoji="0" lang="en-GB" sz="24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eres</a:t>
            </a:r>
            <a:r>
              <a:rPr kumimoji="0" lang="en-GB" sz="2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t>
            </a:r>
          </a:p>
        </p:txBody>
      </p:sp>
      <p:sp>
        <p:nvSpPr>
          <p:cNvPr id="40" name="Rectangle: Rounded Corners 39">
            <a:extLst>
              <a:ext uri="{FF2B5EF4-FFF2-40B4-BE49-F238E27FC236}">
                <a16:creationId xmlns:a16="http://schemas.microsoft.com/office/drawing/2014/main" id="{461C5750-ACDA-43B3-8411-0F7ADF60412B}"/>
              </a:ext>
            </a:extLst>
          </p:cNvPr>
          <p:cNvSpPr/>
          <p:nvPr/>
        </p:nvSpPr>
        <p:spPr>
          <a:xfrm>
            <a:off x="2427153" y="4929958"/>
            <a:ext cx="929078" cy="27750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1" name="Speech Bubble: Rectangle with Corners Rounded 40">
            <a:extLst>
              <a:ext uri="{FF2B5EF4-FFF2-40B4-BE49-F238E27FC236}">
                <a16:creationId xmlns:a16="http://schemas.microsoft.com/office/drawing/2014/main" id="{AD8AC063-1DDA-4B84-9D2A-70B7009525A0}"/>
              </a:ext>
            </a:extLst>
          </p:cNvPr>
          <p:cNvSpPr/>
          <p:nvPr/>
        </p:nvSpPr>
        <p:spPr>
          <a:xfrm>
            <a:off x="2051642" y="5484056"/>
            <a:ext cx="2303584" cy="49182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t>
            </a: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Cómo</a:t>
            </a:r>
            <a:r>
              <a:rPr kumimoji="0" lang="en-GB" sz="2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a:t>
            </a:r>
            <a:r>
              <a:rPr kumimoji="0" lang="en-GB" sz="24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eres</a:t>
            </a:r>
            <a:r>
              <a:rPr kumimoji="0" lang="en-GB" sz="2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t>
            </a:r>
          </a:p>
        </p:txBody>
      </p:sp>
      <p:sp>
        <p:nvSpPr>
          <p:cNvPr id="42" name="Rectangle: Rounded Corners 41">
            <a:extLst>
              <a:ext uri="{FF2B5EF4-FFF2-40B4-BE49-F238E27FC236}">
                <a16:creationId xmlns:a16="http://schemas.microsoft.com/office/drawing/2014/main" id="{90826EAB-47D0-4086-AFC7-62E3E461D2D7}"/>
              </a:ext>
            </a:extLst>
          </p:cNvPr>
          <p:cNvSpPr/>
          <p:nvPr/>
        </p:nvSpPr>
        <p:spPr>
          <a:xfrm>
            <a:off x="2416892" y="5591216"/>
            <a:ext cx="929078" cy="27750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3" name="Speech Bubble: Rectangle with Corners Rounded 42">
            <a:extLst>
              <a:ext uri="{FF2B5EF4-FFF2-40B4-BE49-F238E27FC236}">
                <a16:creationId xmlns:a16="http://schemas.microsoft.com/office/drawing/2014/main" id="{4D8DAF9D-3452-4C62-A99C-DBBD711CD583}"/>
              </a:ext>
            </a:extLst>
          </p:cNvPr>
          <p:cNvSpPr/>
          <p:nvPr/>
        </p:nvSpPr>
        <p:spPr>
          <a:xfrm>
            <a:off x="2061903" y="6150934"/>
            <a:ext cx="2303584" cy="49182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t>
            </a: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Quién</a:t>
            </a:r>
            <a:r>
              <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a:t>
            </a:r>
            <a:r>
              <a:rPr kumimoji="0" lang="en-GB" sz="24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eres</a:t>
            </a:r>
            <a:r>
              <a:rPr kumimoji="0" lang="en-GB" sz="2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t>
            </a:r>
          </a:p>
        </p:txBody>
      </p:sp>
      <p:sp>
        <p:nvSpPr>
          <p:cNvPr id="44" name="Rectangle: Rounded Corners 43">
            <a:extLst>
              <a:ext uri="{FF2B5EF4-FFF2-40B4-BE49-F238E27FC236}">
                <a16:creationId xmlns:a16="http://schemas.microsoft.com/office/drawing/2014/main" id="{5EE86E15-D20F-4379-A424-958B2684DABA}"/>
              </a:ext>
            </a:extLst>
          </p:cNvPr>
          <p:cNvSpPr/>
          <p:nvPr/>
        </p:nvSpPr>
        <p:spPr>
          <a:xfrm>
            <a:off x="2404309" y="6258094"/>
            <a:ext cx="929078" cy="27750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5" name="Speech Bubble: Rectangle with Corners Rounded 44">
            <a:extLst>
              <a:ext uri="{FF2B5EF4-FFF2-40B4-BE49-F238E27FC236}">
                <a16:creationId xmlns:a16="http://schemas.microsoft.com/office/drawing/2014/main" id="{C3C5E068-1062-4A5C-BB67-080DDD3C5DEF}"/>
              </a:ext>
            </a:extLst>
          </p:cNvPr>
          <p:cNvSpPr/>
          <p:nvPr/>
        </p:nvSpPr>
        <p:spPr>
          <a:xfrm>
            <a:off x="5469752" y="4152003"/>
            <a:ext cx="3567278" cy="465719"/>
          </a:xfrm>
          <a:prstGeom prst="wedgeRoundRectCallout">
            <a:avLst>
              <a:gd name="adj1" fmla="val -11467"/>
              <a:gd name="adj2" fmla="val 662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I’m </a:t>
            </a:r>
            <a:r>
              <a:rPr kumimoji="0" lang="en-GB" sz="24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Úrsula</a:t>
            </a:r>
            <a:r>
              <a:rPr kumimoji="0" lang="en-GB" sz="2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t>
            </a:r>
          </a:p>
        </p:txBody>
      </p:sp>
      <p:sp>
        <p:nvSpPr>
          <p:cNvPr id="46" name="Speech Bubble: Rectangle with Corners Rounded 45">
            <a:extLst>
              <a:ext uri="{FF2B5EF4-FFF2-40B4-BE49-F238E27FC236}">
                <a16:creationId xmlns:a16="http://schemas.microsoft.com/office/drawing/2014/main" id="{6404230D-B463-4FDB-9A88-3E531CCB4D8A}"/>
              </a:ext>
            </a:extLst>
          </p:cNvPr>
          <p:cNvSpPr/>
          <p:nvPr/>
        </p:nvSpPr>
        <p:spPr>
          <a:xfrm>
            <a:off x="5469752" y="4844546"/>
            <a:ext cx="3567278" cy="465719"/>
          </a:xfrm>
          <a:prstGeom prst="wedgeRoundRectCallout">
            <a:avLst>
              <a:gd name="adj1" fmla="val -11467"/>
              <a:gd name="adj2" fmla="val 662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I’m Rubén.</a:t>
            </a:r>
          </a:p>
        </p:txBody>
      </p:sp>
      <p:sp>
        <p:nvSpPr>
          <p:cNvPr id="47" name="Speech Bubble: Rectangle with Corners Rounded 46">
            <a:extLst>
              <a:ext uri="{FF2B5EF4-FFF2-40B4-BE49-F238E27FC236}">
                <a16:creationId xmlns:a16="http://schemas.microsoft.com/office/drawing/2014/main" id="{1D8DBB24-A091-4C87-80F1-D396E04AE501}"/>
              </a:ext>
            </a:extLst>
          </p:cNvPr>
          <p:cNvSpPr/>
          <p:nvPr/>
        </p:nvSpPr>
        <p:spPr>
          <a:xfrm>
            <a:off x="5469752" y="5537089"/>
            <a:ext cx="3567278" cy="465719"/>
          </a:xfrm>
          <a:prstGeom prst="wedgeRoundRectCallout">
            <a:avLst>
              <a:gd name="adj1" fmla="val -11467"/>
              <a:gd name="adj2" fmla="val 662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3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I (a boy) am very calm</a:t>
            </a:r>
            <a:r>
              <a:rPr kumimoji="0" lang="en-GB" sz="2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t>
            </a:r>
          </a:p>
        </p:txBody>
      </p:sp>
      <p:sp>
        <p:nvSpPr>
          <p:cNvPr id="48" name="Speech Bubble: Rectangle with Corners Rounded 47">
            <a:extLst>
              <a:ext uri="{FF2B5EF4-FFF2-40B4-BE49-F238E27FC236}">
                <a16:creationId xmlns:a16="http://schemas.microsoft.com/office/drawing/2014/main" id="{42EBC186-81E7-40F6-91F0-3F0B0D41A238}"/>
              </a:ext>
            </a:extLst>
          </p:cNvPr>
          <p:cNvSpPr/>
          <p:nvPr/>
        </p:nvSpPr>
        <p:spPr>
          <a:xfrm>
            <a:off x="5469752" y="6179770"/>
            <a:ext cx="3567278" cy="465719"/>
          </a:xfrm>
          <a:prstGeom prst="wedgeRoundRectCallout">
            <a:avLst>
              <a:gd name="adj1" fmla="val -11467"/>
              <a:gd name="adj2" fmla="val 662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I’m Camila.</a:t>
            </a:r>
          </a:p>
        </p:txBody>
      </p:sp>
      <p:pic>
        <p:nvPicPr>
          <p:cNvPr id="50" name="Picture 49" descr="Icon&#10;&#10;Description automatically generated">
            <a:extLst>
              <a:ext uri="{FF2B5EF4-FFF2-40B4-BE49-F238E27FC236}">
                <a16:creationId xmlns:a16="http://schemas.microsoft.com/office/drawing/2014/main" id="{70F08AE2-0A7B-4F29-91F0-A3BE17B7BAE5}"/>
              </a:ext>
            </a:extLst>
          </p:cNvPr>
          <p:cNvPicPr>
            <a:picLocks noChangeAspect="1"/>
          </p:cNvPicPr>
          <p:nvPr/>
        </p:nvPicPr>
        <p:blipFill>
          <a:blip r:embed="rId10">
            <a:duotone>
              <a:prstClr val="black"/>
              <a:schemeClr val="accent5">
                <a:tint val="45000"/>
                <a:satMod val="400000"/>
              </a:schemeClr>
            </a:duotone>
          </a:blip>
          <a:stretch>
            <a:fillRect/>
          </a:stretch>
        </p:blipFill>
        <p:spPr>
          <a:xfrm>
            <a:off x="9491039" y="2152135"/>
            <a:ext cx="2438400" cy="2438400"/>
          </a:xfrm>
          <a:prstGeom prst="rect">
            <a:avLst/>
          </a:prstGeom>
        </p:spPr>
      </p:pic>
      <p:pic>
        <p:nvPicPr>
          <p:cNvPr id="33" name="Google Shape;273;p11">
            <a:extLst>
              <a:ext uri="{FF2B5EF4-FFF2-40B4-BE49-F238E27FC236}">
                <a16:creationId xmlns:a16="http://schemas.microsoft.com/office/drawing/2014/main" id="{26526197-5BFD-4A8A-8398-8B213DC2E1A8}"/>
              </a:ext>
            </a:extLst>
          </p:cNvPr>
          <p:cNvPicPr preferRelativeResize="0"/>
          <p:nvPr/>
        </p:nvPicPr>
        <p:blipFill rotWithShape="1">
          <a:blip r:embed="rId11">
            <a:alphaModFix/>
          </a:blip>
          <a:srcRect/>
          <a:stretch/>
        </p:blipFill>
        <p:spPr>
          <a:xfrm>
            <a:off x="9311611" y="2404640"/>
            <a:ext cx="1666531" cy="1679913"/>
          </a:xfrm>
          <a:prstGeom prst="rect">
            <a:avLst/>
          </a:prstGeom>
          <a:noFill/>
          <a:ln>
            <a:noFill/>
          </a:ln>
        </p:spPr>
      </p:pic>
      <p:sp>
        <p:nvSpPr>
          <p:cNvPr id="49" name="Rectangle 48">
            <a:hlinkClick r:id="" action="ppaction://noaction">
              <a:snd r:embed="rId12" name="17_1new.wav"/>
            </a:hlinkClick>
            <a:extLst>
              <a:ext uri="{FF2B5EF4-FFF2-40B4-BE49-F238E27FC236}">
                <a16:creationId xmlns:a16="http://schemas.microsoft.com/office/drawing/2014/main" id="{01EB9C4B-4ABF-405A-930E-E5C30B687DD3}"/>
              </a:ext>
            </a:extLst>
          </p:cNvPr>
          <p:cNvSpPr/>
          <p:nvPr/>
        </p:nvSpPr>
        <p:spPr>
          <a:xfrm>
            <a:off x="501263" y="2778683"/>
            <a:ext cx="549661" cy="508248"/>
          </a:xfrm>
          <a:prstGeom prst="rect">
            <a:avLst/>
          </a:prstGeom>
          <a:solidFill>
            <a:schemeClr val="bg1"/>
          </a:solidFill>
          <a:ln w="38100">
            <a:solidFill>
              <a:srgbClr val="B9E5E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E</a:t>
            </a:r>
          </a:p>
        </p:txBody>
      </p:sp>
      <p:sp>
        <p:nvSpPr>
          <p:cNvPr id="51" name="Rectangle 50">
            <a:hlinkClick r:id="" action="ppaction://noaction">
              <a:snd r:embed="rId13" name="17_3new.wav"/>
            </a:hlinkClick>
            <a:extLst>
              <a:ext uri="{FF2B5EF4-FFF2-40B4-BE49-F238E27FC236}">
                <a16:creationId xmlns:a16="http://schemas.microsoft.com/office/drawing/2014/main" id="{4C6EF1F8-CF07-4819-A6BD-2C8BD79677BE}"/>
              </a:ext>
            </a:extLst>
          </p:cNvPr>
          <p:cNvSpPr/>
          <p:nvPr/>
        </p:nvSpPr>
        <p:spPr>
          <a:xfrm>
            <a:off x="501263" y="3446392"/>
            <a:ext cx="549661" cy="508248"/>
          </a:xfrm>
          <a:prstGeom prst="rect">
            <a:avLst/>
          </a:prstGeom>
          <a:solidFill>
            <a:schemeClr val="bg1"/>
          </a:solidFill>
          <a:ln w="38100">
            <a:solidFill>
              <a:srgbClr val="B9E5E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1</a:t>
            </a:r>
          </a:p>
        </p:txBody>
      </p:sp>
      <p:sp>
        <p:nvSpPr>
          <p:cNvPr id="52" name="Rectangle 51">
            <a:hlinkClick r:id="" action="ppaction://noaction">
              <a:snd r:embed="rId14" name="17_5new.wav"/>
            </a:hlinkClick>
            <a:extLst>
              <a:ext uri="{FF2B5EF4-FFF2-40B4-BE49-F238E27FC236}">
                <a16:creationId xmlns:a16="http://schemas.microsoft.com/office/drawing/2014/main" id="{119A55E5-405A-4FE3-8763-BC4D98EF5F2E}"/>
              </a:ext>
            </a:extLst>
          </p:cNvPr>
          <p:cNvSpPr/>
          <p:nvPr/>
        </p:nvSpPr>
        <p:spPr>
          <a:xfrm>
            <a:off x="501263" y="4132706"/>
            <a:ext cx="549661" cy="508248"/>
          </a:xfrm>
          <a:prstGeom prst="rect">
            <a:avLst/>
          </a:prstGeom>
          <a:solidFill>
            <a:schemeClr val="bg1"/>
          </a:solidFill>
          <a:ln w="38100">
            <a:solidFill>
              <a:srgbClr val="B9E5E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2</a:t>
            </a:r>
          </a:p>
        </p:txBody>
      </p:sp>
      <p:sp>
        <p:nvSpPr>
          <p:cNvPr id="53" name="Rectangle 52">
            <a:hlinkClick r:id="" action="ppaction://noaction">
              <a:snd r:embed="rId15" name="17_7new.wav"/>
            </a:hlinkClick>
            <a:extLst>
              <a:ext uri="{FF2B5EF4-FFF2-40B4-BE49-F238E27FC236}">
                <a16:creationId xmlns:a16="http://schemas.microsoft.com/office/drawing/2014/main" id="{B19BDCC4-F63E-42AB-8F93-2984AB62EA15}"/>
              </a:ext>
            </a:extLst>
          </p:cNvPr>
          <p:cNvSpPr/>
          <p:nvPr/>
        </p:nvSpPr>
        <p:spPr>
          <a:xfrm>
            <a:off x="501263" y="4791310"/>
            <a:ext cx="549661" cy="508248"/>
          </a:xfrm>
          <a:prstGeom prst="rect">
            <a:avLst/>
          </a:prstGeom>
          <a:solidFill>
            <a:schemeClr val="bg1"/>
          </a:solidFill>
          <a:ln w="38100">
            <a:solidFill>
              <a:srgbClr val="B9E5E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3</a:t>
            </a:r>
          </a:p>
        </p:txBody>
      </p:sp>
      <p:sp>
        <p:nvSpPr>
          <p:cNvPr id="54" name="Rectangle 53">
            <a:hlinkClick r:id="" action="ppaction://noaction">
              <a:snd r:embed="rId16" name="17_9new.wav"/>
            </a:hlinkClick>
            <a:extLst>
              <a:ext uri="{FF2B5EF4-FFF2-40B4-BE49-F238E27FC236}">
                <a16:creationId xmlns:a16="http://schemas.microsoft.com/office/drawing/2014/main" id="{9EF62D18-5821-42C6-A8B8-B0E8CE7126FF}"/>
              </a:ext>
            </a:extLst>
          </p:cNvPr>
          <p:cNvSpPr/>
          <p:nvPr/>
        </p:nvSpPr>
        <p:spPr>
          <a:xfrm>
            <a:off x="501263" y="5477624"/>
            <a:ext cx="549661" cy="508248"/>
          </a:xfrm>
          <a:prstGeom prst="rect">
            <a:avLst/>
          </a:prstGeom>
          <a:solidFill>
            <a:schemeClr val="bg1"/>
          </a:solidFill>
          <a:ln w="38100">
            <a:solidFill>
              <a:srgbClr val="B9E5E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4</a:t>
            </a:r>
          </a:p>
        </p:txBody>
      </p:sp>
      <p:sp>
        <p:nvSpPr>
          <p:cNvPr id="55" name="Rectangle 54">
            <a:hlinkClick r:id="" action="ppaction://noaction">
              <a:snd r:embed="rId17" name="17_11new.wav"/>
            </a:hlinkClick>
            <a:extLst>
              <a:ext uri="{FF2B5EF4-FFF2-40B4-BE49-F238E27FC236}">
                <a16:creationId xmlns:a16="http://schemas.microsoft.com/office/drawing/2014/main" id="{7FF8A419-FA04-4D03-8CFF-5217CF61337A}"/>
              </a:ext>
            </a:extLst>
          </p:cNvPr>
          <p:cNvSpPr/>
          <p:nvPr/>
        </p:nvSpPr>
        <p:spPr>
          <a:xfrm>
            <a:off x="518848" y="6136228"/>
            <a:ext cx="549661" cy="508248"/>
          </a:xfrm>
          <a:prstGeom prst="rect">
            <a:avLst/>
          </a:prstGeom>
          <a:solidFill>
            <a:schemeClr val="bg1"/>
          </a:solidFill>
          <a:ln w="38100">
            <a:solidFill>
              <a:srgbClr val="B9E5E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5</a:t>
            </a:r>
          </a:p>
        </p:txBody>
      </p:sp>
      <p:pic>
        <p:nvPicPr>
          <p:cNvPr id="5" name="Graphic 4" descr="Teacher">
            <a:extLst>
              <a:ext uri="{FF2B5EF4-FFF2-40B4-BE49-F238E27FC236}">
                <a16:creationId xmlns:a16="http://schemas.microsoft.com/office/drawing/2014/main" id="{B9CCA3A0-4AF1-2417-CF1E-DDC44330375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29289" y="141363"/>
            <a:ext cx="914400" cy="914400"/>
          </a:xfrm>
          <a:prstGeom prst="rect">
            <a:avLst/>
          </a:prstGeom>
        </p:spPr>
      </p:pic>
      <p:sp>
        <p:nvSpPr>
          <p:cNvPr id="7" name="Speech Bubble: Rectangle with Corners Rounded 6">
            <a:hlinkClick r:id="" action="ppaction://noaction">
              <a:snd r:embed="rId20" name="17_21.wav"/>
            </a:hlinkClick>
            <a:extLst>
              <a:ext uri="{FF2B5EF4-FFF2-40B4-BE49-F238E27FC236}">
                <a16:creationId xmlns:a16="http://schemas.microsoft.com/office/drawing/2014/main" id="{8C187410-E9A8-86CA-37A0-52739474A2D9}"/>
              </a:ext>
            </a:extLst>
          </p:cNvPr>
          <p:cNvSpPr/>
          <p:nvPr/>
        </p:nvSpPr>
        <p:spPr>
          <a:xfrm>
            <a:off x="1115613" y="180533"/>
            <a:ext cx="4927633" cy="628266"/>
          </a:xfrm>
          <a:prstGeom prst="wedgeRoundRectCallout">
            <a:avLst>
              <a:gd name="adj1" fmla="val -56616"/>
              <a:gd name="adj2" fmla="val 1854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Escucha a la </a:t>
            </a:r>
            <a:r>
              <a:rPr kumimoji="0" lang="en-GB" sz="2800" b="1" i="0" u="none" strike="noStrike" kern="0" cap="none" spc="0" normalizeH="0" baseline="0" noProof="0" dirty="0" err="1">
                <a:ln>
                  <a:noFill/>
                </a:ln>
                <a:solidFill>
                  <a:srgbClr val="FFFFFF"/>
                </a:solidFill>
                <a:effectLst/>
                <a:uLnTx/>
                <a:uFillTx/>
                <a:latin typeface="Century Gothic"/>
                <a:ea typeface="Century Gothic"/>
                <a:cs typeface="Century Gothic"/>
                <a:sym typeface="Century Gothic"/>
              </a:rPr>
              <a:t>señora</a:t>
            </a: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Cano.</a:t>
            </a:r>
          </a:p>
        </p:txBody>
      </p:sp>
      <p:sp>
        <p:nvSpPr>
          <p:cNvPr id="8" name="Speech Bubble: Rectangle with Corners Rounded 7">
            <a:extLst>
              <a:ext uri="{FF2B5EF4-FFF2-40B4-BE49-F238E27FC236}">
                <a16:creationId xmlns:a16="http://schemas.microsoft.com/office/drawing/2014/main" id="{CB550DFC-04BC-6CA3-BC39-F1C8E2449923}"/>
              </a:ext>
            </a:extLst>
          </p:cNvPr>
          <p:cNvSpPr/>
          <p:nvPr/>
        </p:nvSpPr>
        <p:spPr>
          <a:xfrm>
            <a:off x="708062" y="882119"/>
            <a:ext cx="3312395" cy="628266"/>
          </a:xfrm>
          <a:prstGeom prst="wedgeRoundRectCallout">
            <a:avLst>
              <a:gd name="adj1" fmla="val -57492"/>
              <a:gd name="adj2" fmla="val -43829"/>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a:t>
            </a:r>
            <a:r>
              <a:rPr kumimoji="0" lang="en-GB" sz="28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Quién</a:t>
            </a:r>
            <a:r>
              <a:rPr kumimoji="0" lang="en-GB"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o </a:t>
            </a:r>
            <a:r>
              <a:rPr kumimoji="0" lang="en-GB" sz="28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cómo</a:t>
            </a:r>
            <a:r>
              <a:rPr kumimoji="0" lang="en-GB"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a:t>
            </a:r>
            <a:endPar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grpSp>
        <p:nvGrpSpPr>
          <p:cNvPr id="9" name="Group 8">
            <a:extLst>
              <a:ext uri="{FF2B5EF4-FFF2-40B4-BE49-F238E27FC236}">
                <a16:creationId xmlns:a16="http://schemas.microsoft.com/office/drawing/2014/main" id="{BF1B0CE9-8574-02B3-D67A-6FC38E88FEC9}"/>
              </a:ext>
            </a:extLst>
          </p:cNvPr>
          <p:cNvGrpSpPr/>
          <p:nvPr/>
        </p:nvGrpSpPr>
        <p:grpSpPr>
          <a:xfrm>
            <a:off x="11127507" y="135923"/>
            <a:ext cx="691095" cy="701024"/>
            <a:chOff x="11059045" y="145038"/>
            <a:chExt cx="945328" cy="980949"/>
          </a:xfrm>
          <a:solidFill>
            <a:srgbClr val="B9E5EE"/>
          </a:solidFill>
        </p:grpSpPr>
        <p:sp>
          <p:nvSpPr>
            <p:cNvPr id="10" name="Oval 9">
              <a:extLst>
                <a:ext uri="{FF2B5EF4-FFF2-40B4-BE49-F238E27FC236}">
                  <a16:creationId xmlns:a16="http://schemas.microsoft.com/office/drawing/2014/main" id="{9A4A904D-978E-2036-C4D6-CEC307968F2A}"/>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w="12700">
                  <a:solidFill>
                    <a:srgbClr val="000000"/>
                  </a:solidFill>
                </a:ln>
                <a:solidFill>
                  <a:srgbClr val="FFFFFF"/>
                </a:solidFill>
                <a:effectLst/>
                <a:uLnTx/>
                <a:uFillTx/>
                <a:latin typeface="Arial"/>
                <a:ea typeface="+mn-ea"/>
                <a:cs typeface="+mn-cs"/>
                <a:sym typeface="Arial"/>
              </a:endParaRPr>
            </a:p>
          </p:txBody>
        </p:sp>
        <p:pic>
          <p:nvPicPr>
            <p:cNvPr id="11" name="Picture 10" descr="Free speaker sound loud vector">
              <a:extLst>
                <a:ext uri="{FF2B5EF4-FFF2-40B4-BE49-F238E27FC236}">
                  <a16:creationId xmlns:a16="http://schemas.microsoft.com/office/drawing/2014/main" id="{5F57B624-6394-D5CF-7880-8C088AA4424F}"/>
                </a:ext>
              </a:extLst>
            </p:cNvPr>
            <p:cNvPicPr>
              <a:picLocks noChangeAspect="1" noChangeArrowheads="1"/>
            </p:cNvPicPr>
            <p:nvPr/>
          </p:nvPicPr>
          <p:blipFill>
            <a:blip r:embed="rId21">
              <a:duotone>
                <a:prstClr val="black"/>
                <a:schemeClr val="accent1">
                  <a:tint val="45000"/>
                  <a:satMod val="400000"/>
                </a:schemeClr>
              </a:duotone>
              <a:extLst>
                <a:ext uri="{BEBA8EAE-BF5A-486C-A8C5-ECC9F3942E4B}">
                  <a14:imgProps xmlns:a14="http://schemas.microsoft.com/office/drawing/2010/main">
                    <a14:imgLayer r:embed="rId22">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sp>
        <p:nvSpPr>
          <p:cNvPr id="13" name="Google Shape;222;p10">
            <a:extLst>
              <a:ext uri="{FF2B5EF4-FFF2-40B4-BE49-F238E27FC236}">
                <a16:creationId xmlns:a16="http://schemas.microsoft.com/office/drawing/2014/main" id="{9FAC3816-312A-6424-50A3-CFDB8D9A751D}"/>
              </a:ext>
            </a:extLst>
          </p:cNvPr>
          <p:cNvSpPr txBox="1"/>
          <p:nvPr/>
        </p:nvSpPr>
        <p:spPr>
          <a:xfrm>
            <a:off x="10775093" y="882076"/>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escuchar</a:t>
            </a:r>
            <a:endParaRPr kumimoji="0"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157811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17_22.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3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3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1" nodeType="clickEffect">
                                  <p:stCondLst>
                                    <p:cond delay="0"/>
                                  </p:stCondLst>
                                  <p:childTnLst>
                                    <p:set>
                                      <p:cBhvr>
                                        <p:cTn id="71" dur="1" fill="hold">
                                          <p:stCondLst>
                                            <p:cond delay="0"/>
                                          </p:stCondLst>
                                        </p:cTn>
                                        <p:tgtEl>
                                          <p:spTgt spid="4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46"/>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1" nodeType="clickEffect">
                                  <p:stCondLst>
                                    <p:cond delay="0"/>
                                  </p:stCondLst>
                                  <p:childTnLst>
                                    <p:set>
                                      <p:cBhvr>
                                        <p:cTn id="79" dur="1" fill="hold">
                                          <p:stCondLst>
                                            <p:cond delay="0"/>
                                          </p:stCondLst>
                                        </p:cTn>
                                        <p:tgtEl>
                                          <p:spTgt spid="4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44"/>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48"/>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49"/>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5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53"/>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6" restart="whenNotActive" fill="hold" evtFilter="cancelBubble" nodeType="interactiveSeq">
                <p:stCondLst>
                  <p:cond evt="onClick" delay="0">
                    <p:tgtEl>
                      <p:spTgt spid="6"/>
                    </p:tgtEl>
                  </p:cond>
                </p:stCondLst>
                <p:endSync evt="end" delay="0">
                  <p:rtn val="all"/>
                </p:endSync>
                <p:childTnLst>
                  <p:par>
                    <p:cTn id="107" fill="hold">
                      <p:stCondLst>
                        <p:cond delay="0"/>
                      </p:stCondLst>
                      <p:childTnLst>
                        <p:par>
                          <p:cTn id="108" fill="hold">
                            <p:stCondLst>
                              <p:cond delay="0"/>
                            </p:stCondLst>
                            <p:childTnLst>
                              <p:par>
                                <p:cTn id="109" presetID="1" presetClass="exit" presetSubtype="0" fill="hold" grpId="0" nodeType="clickEffect">
                                  <p:stCondLst>
                                    <p:cond delay="0"/>
                                  </p:stCondLst>
                                  <p:childTnLst>
                                    <p:set>
                                      <p:cBhvr>
                                        <p:cTn id="110" dur="1" fill="hold">
                                          <p:stCondLst>
                                            <p:cond delay="0"/>
                                          </p:stCondLst>
                                        </p:cTn>
                                        <p:tgtEl>
                                          <p:spTgt spid="6">
                                            <p:txEl>
                                              <p:pRg st="0" end="0"/>
                                            </p:txEl>
                                          </p:spTgt>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build="allAtOnce"/>
      <p:bldP spid="3" grpId="0" animBg="1"/>
      <p:bldP spid="27" grpId="0" animBg="1"/>
      <p:bldP spid="29" grpId="0" animBg="1"/>
      <p:bldP spid="29" grpId="1" animBg="1"/>
      <p:bldP spid="30" grpId="0" animBg="1"/>
      <p:bldP spid="34" grpId="0" animBg="1"/>
      <p:bldP spid="35" grpId="0" animBg="1"/>
      <p:bldP spid="35" grpId="1" animBg="1"/>
      <p:bldP spid="36" grpId="0" animBg="1"/>
      <p:bldP spid="37" grpId="0" animBg="1"/>
      <p:bldP spid="38" grpId="0" animBg="1"/>
      <p:bldP spid="38" grpId="1" animBg="1"/>
      <p:bldP spid="39" grpId="0" animBg="1"/>
      <p:bldP spid="40" grpId="0" animBg="1"/>
      <p:bldP spid="40" grpId="1" animBg="1"/>
      <p:bldP spid="41" grpId="0" animBg="1"/>
      <p:bldP spid="42" grpId="0" animBg="1"/>
      <p:bldP spid="42" grpId="1" animBg="1"/>
      <p:bldP spid="43" grpId="0" animBg="1"/>
      <p:bldP spid="44" grpId="0" animBg="1"/>
      <p:bldP spid="44" grpId="1" animBg="1"/>
      <p:bldP spid="45" grpId="0" animBg="1"/>
      <p:bldP spid="46" grpId="0" animBg="1"/>
      <p:bldP spid="47" grpId="0" animBg="1"/>
      <p:bldP spid="48" grpId="0" animBg="1"/>
      <p:bldP spid="49" grpId="0" animBg="1"/>
      <p:bldP spid="51" grpId="0" animBg="1"/>
      <p:bldP spid="52" grpId="0" animBg="1"/>
      <p:bldP spid="53" grpId="0" animBg="1"/>
      <p:bldP spid="54" grpId="0" animBg="1"/>
      <p:bldP spid="55"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44058" y="704167"/>
            <a:ext cx="1698356" cy="403881"/>
          </a:xfrm>
          <a:solidFill>
            <a:schemeClr val="bg1"/>
          </a:solidFill>
        </p:spPr>
        <p:txBody>
          <a:bodyPr>
            <a:noAutofit/>
          </a:bodyPr>
          <a:lstStyle/>
          <a:p>
            <a:pPr algn="ctr"/>
            <a:r>
              <a:rPr lang="en-GB" sz="1000" b="1" dirty="0" err="1">
                <a:solidFill>
                  <a:schemeClr val="bg1"/>
                </a:solidFill>
                <a:latin typeface="Century Gothic" panose="020B0502020202020204" pitchFamily="34" charset="0"/>
              </a:rPr>
              <a:t>vocabulario</a:t>
            </a:r>
            <a:endParaRPr lang="en-GB" sz="1000" b="1" dirty="0">
              <a:solidFill>
                <a:schemeClr val="bg1"/>
              </a:solidFill>
              <a:latin typeface="Century Gothic" panose="020B0502020202020204" pitchFamily="34" charset="0"/>
            </a:endParaRPr>
          </a:p>
        </p:txBody>
      </p:sp>
      <p:graphicFrame>
        <p:nvGraphicFramePr>
          <p:cNvPr id="15" name="Table 4">
            <a:extLst>
              <a:ext uri="{FF2B5EF4-FFF2-40B4-BE49-F238E27FC236}">
                <a16:creationId xmlns:a16="http://schemas.microsoft.com/office/drawing/2014/main" id="{BB0ADCDC-8A90-4A15-96CB-0FFFA31DC487}"/>
              </a:ext>
            </a:extLst>
          </p:cNvPr>
          <p:cNvGraphicFramePr>
            <a:graphicFrameLocks noGrp="1"/>
          </p:cNvGraphicFramePr>
          <p:nvPr>
            <p:extLst>
              <p:ext uri="{D42A27DB-BD31-4B8C-83A1-F6EECF244321}">
                <p14:modId xmlns:p14="http://schemas.microsoft.com/office/powerpoint/2010/main" val="2754457188"/>
              </p:ext>
            </p:extLst>
          </p:nvPr>
        </p:nvGraphicFramePr>
        <p:xfrm>
          <a:off x="88474" y="1061448"/>
          <a:ext cx="10279385" cy="5651247"/>
        </p:xfrm>
        <a:graphic>
          <a:graphicData uri="http://schemas.openxmlformats.org/drawingml/2006/table">
            <a:tbl>
              <a:tblPr firstRow="1" bandRow="1">
                <a:tableStyleId>{5940675A-B579-460E-94D1-54222C63F5DA}</a:tableStyleId>
              </a:tblPr>
              <a:tblGrid>
                <a:gridCol w="1813101">
                  <a:extLst>
                    <a:ext uri="{9D8B030D-6E8A-4147-A177-3AD203B41FA5}">
                      <a16:colId xmlns:a16="http://schemas.microsoft.com/office/drawing/2014/main" val="1203737284"/>
                    </a:ext>
                  </a:extLst>
                </a:gridCol>
                <a:gridCol w="2513024">
                  <a:extLst>
                    <a:ext uri="{9D8B030D-6E8A-4147-A177-3AD203B41FA5}">
                      <a16:colId xmlns:a16="http://schemas.microsoft.com/office/drawing/2014/main" val="1810222861"/>
                    </a:ext>
                  </a:extLst>
                </a:gridCol>
                <a:gridCol w="3131165">
                  <a:extLst>
                    <a:ext uri="{9D8B030D-6E8A-4147-A177-3AD203B41FA5}">
                      <a16:colId xmlns:a16="http://schemas.microsoft.com/office/drawing/2014/main" val="274413866"/>
                    </a:ext>
                  </a:extLst>
                </a:gridCol>
                <a:gridCol w="2822095">
                  <a:extLst>
                    <a:ext uri="{9D8B030D-6E8A-4147-A177-3AD203B41FA5}">
                      <a16:colId xmlns:a16="http://schemas.microsoft.com/office/drawing/2014/main" val="2706468897"/>
                    </a:ext>
                  </a:extLst>
                </a:gridCol>
              </a:tblGrid>
              <a:tr h="807321">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200" b="1" dirty="0" err="1">
                          <a:solidFill>
                            <a:srgbClr val="00B0F0"/>
                          </a:solidFill>
                          <a:latin typeface="Century Gothic" panose="020B0502020202020204" pitchFamily="34" charset="0"/>
                        </a:rPr>
                        <a:t>inteligente</a:t>
                      </a:r>
                      <a:endParaRPr lang="en-GB" sz="2200" b="1" dirty="0">
                        <a:solidFill>
                          <a:srgbClr val="00B0F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200" b="1" dirty="0" err="1">
                          <a:solidFill>
                            <a:srgbClr val="00B0F0"/>
                          </a:solidFill>
                          <a:latin typeface="Century Gothic" panose="020B0502020202020204" pitchFamily="34" charset="0"/>
                        </a:rPr>
                        <a:t>demasiado</a:t>
                      </a:r>
                      <a:endParaRPr lang="en-GB" sz="2200" b="1" dirty="0">
                        <a:solidFill>
                          <a:srgbClr val="00B0F0"/>
                        </a:solidFill>
                        <a:latin typeface="Century Gothic" panose="020B0502020202020204" pitchFamily="34" charset="0"/>
                      </a:endParaRPr>
                    </a:p>
                  </a:txBody>
                  <a:tcPr/>
                </a:tc>
                <a:tc>
                  <a:txBody>
                    <a:bodyPr/>
                    <a:lstStyle/>
                    <a:p>
                      <a:r>
                        <a:rPr lang="en-GB" sz="2200" b="0" dirty="0">
                          <a:solidFill>
                            <a:srgbClr val="00B0F0"/>
                          </a:solidFill>
                          <a:latin typeface="Century Gothic" panose="020B0502020202020204" pitchFamily="34" charset="0"/>
                        </a:rPr>
                        <a:t>(la) </a:t>
                      </a:r>
                      <a:r>
                        <a:rPr lang="en-GB" sz="2200" b="1" dirty="0" err="1">
                          <a:solidFill>
                            <a:srgbClr val="00B0F0"/>
                          </a:solidFill>
                          <a:latin typeface="Century Gothic" panose="020B0502020202020204" pitchFamily="34" charset="0"/>
                        </a:rPr>
                        <a:t>tortuga</a:t>
                      </a:r>
                      <a:endParaRPr lang="en-GB" sz="22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807321">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200" b="1" dirty="0" err="1">
                          <a:solidFill>
                            <a:srgbClr val="00B0F0"/>
                          </a:solidFill>
                          <a:latin typeface="Century Gothic" panose="020B0502020202020204" pitchFamily="34" charset="0"/>
                        </a:rPr>
                        <a:t>amable</a:t>
                      </a:r>
                      <a:endParaRPr lang="en-GB" sz="2200" b="1" dirty="0">
                        <a:solidFill>
                          <a:srgbClr val="00B0F0"/>
                        </a:solidFill>
                        <a:latin typeface="Century Gothic" panose="020B0502020202020204" pitchFamily="34" charset="0"/>
                      </a:endParaRPr>
                    </a:p>
                  </a:txBody>
                  <a:tcPr/>
                </a:tc>
                <a:tc>
                  <a:txBody>
                    <a:bodyPr/>
                    <a:lstStyle/>
                    <a:p>
                      <a:r>
                        <a:rPr lang="en-GB" sz="2200" b="1" dirty="0" err="1">
                          <a:solidFill>
                            <a:srgbClr val="00B0F0"/>
                          </a:solidFill>
                          <a:latin typeface="Century Gothic" panose="020B0502020202020204" pitchFamily="34" charset="0"/>
                        </a:rPr>
                        <a:t>divertido</a:t>
                      </a:r>
                      <a:endParaRPr lang="en-GB" sz="2200" b="1" dirty="0">
                        <a:solidFill>
                          <a:srgbClr val="00B0F0"/>
                        </a:solidFill>
                        <a:latin typeface="Century Gothic" panose="020B0502020202020204" pitchFamily="34" charset="0"/>
                      </a:endParaRPr>
                    </a:p>
                  </a:txBody>
                  <a:tcPr/>
                </a:tc>
                <a:tc>
                  <a:txBody>
                    <a:bodyPr/>
                    <a:lstStyle/>
                    <a:p>
                      <a:r>
                        <a:rPr lang="en-GB" sz="2200" b="0" dirty="0">
                          <a:solidFill>
                            <a:srgbClr val="00B0F0"/>
                          </a:solidFill>
                          <a:latin typeface="Century Gothic" panose="020B0502020202020204" pitchFamily="34" charset="0"/>
                        </a:rPr>
                        <a:t>(</a:t>
                      </a:r>
                      <a:r>
                        <a:rPr lang="en-GB" sz="2200" b="0" dirty="0" err="1">
                          <a:solidFill>
                            <a:srgbClr val="00B0F0"/>
                          </a:solidFill>
                          <a:latin typeface="Century Gothic" panose="020B0502020202020204" pitchFamily="34" charset="0"/>
                        </a:rPr>
                        <a:t>el</a:t>
                      </a:r>
                      <a:r>
                        <a:rPr lang="en-GB" sz="2200" b="0" dirty="0">
                          <a:solidFill>
                            <a:srgbClr val="00B0F0"/>
                          </a:solidFill>
                          <a:latin typeface="Century Gothic" panose="020B0502020202020204" pitchFamily="34" charset="0"/>
                        </a:rPr>
                        <a:t>) </a:t>
                      </a:r>
                      <a:r>
                        <a:rPr lang="en-GB" sz="2200" b="1" dirty="0" err="1">
                          <a:solidFill>
                            <a:srgbClr val="00B0F0"/>
                          </a:solidFill>
                          <a:latin typeface="Century Gothic" panose="020B0502020202020204" pitchFamily="34" charset="0"/>
                        </a:rPr>
                        <a:t>conejo</a:t>
                      </a:r>
                      <a:endParaRPr lang="en-GB" sz="22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807321">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200" b="1" dirty="0">
                          <a:solidFill>
                            <a:srgbClr val="92D050"/>
                          </a:solidFill>
                          <a:latin typeface="Century Gothic" panose="020B0502020202020204" pitchFamily="34" charset="0"/>
                        </a:rPr>
                        <a:t>(la) </a:t>
                      </a:r>
                      <a:r>
                        <a:rPr lang="en-GB" sz="2200" b="1" dirty="0" err="1">
                          <a:solidFill>
                            <a:srgbClr val="92D050"/>
                          </a:solidFill>
                          <a:latin typeface="Century Gothic" panose="020B0502020202020204" pitchFamily="34" charset="0"/>
                        </a:rPr>
                        <a:t>guitarra</a:t>
                      </a:r>
                      <a:endParaRPr lang="en-GB" sz="2200" b="1" dirty="0">
                        <a:solidFill>
                          <a:srgbClr val="92D050"/>
                        </a:solidFill>
                        <a:latin typeface="Century Gothic" panose="020B0502020202020204" pitchFamily="34" charset="0"/>
                      </a:endParaRPr>
                    </a:p>
                  </a:txBody>
                  <a:tcPr/>
                </a:tc>
                <a:tc>
                  <a:txBody>
                    <a:bodyPr/>
                    <a:lstStyle/>
                    <a:p>
                      <a:r>
                        <a:rPr lang="en-GB" sz="2200" b="1" dirty="0" err="1">
                          <a:solidFill>
                            <a:srgbClr val="92D050"/>
                          </a:solidFill>
                          <a:latin typeface="Century Gothic" panose="020B0502020202020204" pitchFamily="34" charset="0"/>
                        </a:rPr>
                        <a:t>enseñar</a:t>
                      </a:r>
                      <a:endParaRPr lang="en-GB" sz="2200" b="1" dirty="0">
                        <a:solidFill>
                          <a:srgbClr val="92D050"/>
                        </a:solidFill>
                        <a:latin typeface="Century Gothic" panose="020B0502020202020204" pitchFamily="34" charset="0"/>
                      </a:endParaRPr>
                    </a:p>
                  </a:txBody>
                  <a:tcPr/>
                </a:tc>
                <a:tc>
                  <a:txBody>
                    <a:bodyPr/>
                    <a:lstStyle/>
                    <a:p>
                      <a:r>
                        <a:rPr lang="en-GB" sz="2200" b="0" dirty="0">
                          <a:solidFill>
                            <a:srgbClr val="92D050"/>
                          </a:solidFill>
                          <a:latin typeface="Century Gothic" panose="020B0502020202020204" pitchFamily="34" charset="0"/>
                        </a:rPr>
                        <a:t>(</a:t>
                      </a:r>
                      <a:r>
                        <a:rPr lang="en-GB" sz="2200" b="0" dirty="0" err="1">
                          <a:solidFill>
                            <a:srgbClr val="92D050"/>
                          </a:solidFill>
                          <a:latin typeface="Century Gothic" panose="020B0502020202020204" pitchFamily="34" charset="0"/>
                        </a:rPr>
                        <a:t>el</a:t>
                      </a:r>
                      <a:r>
                        <a:rPr lang="en-GB" sz="2200" b="0" dirty="0">
                          <a:solidFill>
                            <a:srgbClr val="92D050"/>
                          </a:solidFill>
                          <a:latin typeface="Century Gothic" panose="020B0502020202020204" pitchFamily="34" charset="0"/>
                        </a:rPr>
                        <a:t>)</a:t>
                      </a:r>
                      <a:r>
                        <a:rPr lang="en-GB" sz="2200" b="1" dirty="0">
                          <a:solidFill>
                            <a:srgbClr val="92D050"/>
                          </a:solidFill>
                          <a:latin typeface="Century Gothic" panose="020B0502020202020204" pitchFamily="34" charset="0"/>
                        </a:rPr>
                        <a:t> </a:t>
                      </a:r>
                      <a:r>
                        <a:rPr lang="en-GB" sz="2200" b="1" dirty="0" err="1">
                          <a:solidFill>
                            <a:srgbClr val="92D050"/>
                          </a:solidFill>
                          <a:latin typeface="Century Gothic" panose="020B0502020202020204" pitchFamily="34" charset="0"/>
                        </a:rPr>
                        <a:t>niño</a:t>
                      </a:r>
                      <a:endParaRPr lang="en-GB" sz="22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07321">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200" b="1" dirty="0" err="1">
                          <a:solidFill>
                            <a:srgbClr val="92D050"/>
                          </a:solidFill>
                          <a:latin typeface="Century Gothic" panose="020B0502020202020204" pitchFamily="34" charset="0"/>
                        </a:rPr>
                        <a:t>participar</a:t>
                      </a:r>
                      <a:endParaRPr lang="en-GB" sz="2200" b="1" dirty="0">
                        <a:solidFill>
                          <a:srgbClr val="92D050"/>
                        </a:solidFill>
                        <a:latin typeface="Century Gothic" panose="020B0502020202020204" pitchFamily="34" charset="0"/>
                      </a:endParaRPr>
                    </a:p>
                  </a:txBody>
                  <a:tcPr/>
                </a:tc>
                <a:tc>
                  <a:txBody>
                    <a:bodyPr/>
                    <a:lstStyle/>
                    <a:p>
                      <a:r>
                        <a:rPr lang="en-GB" sz="2200" b="1" dirty="0" err="1">
                          <a:solidFill>
                            <a:srgbClr val="92D050"/>
                          </a:solidFill>
                          <a:latin typeface="Century Gothic" panose="020B0502020202020204" pitchFamily="34" charset="0"/>
                        </a:rPr>
                        <a:t>practicar</a:t>
                      </a:r>
                      <a:endParaRPr lang="en-GB" sz="2200" b="1" dirty="0">
                        <a:solidFill>
                          <a:srgbClr val="92D050"/>
                        </a:solidFill>
                        <a:latin typeface="Century Gothic" panose="020B0502020202020204" pitchFamily="34" charset="0"/>
                      </a:endParaRPr>
                    </a:p>
                  </a:txBody>
                  <a:tcPr/>
                </a:tc>
                <a:tc>
                  <a:txBody>
                    <a:bodyPr/>
                    <a:lstStyle/>
                    <a:p>
                      <a:r>
                        <a:rPr lang="en-GB" sz="2200" b="0" dirty="0">
                          <a:solidFill>
                            <a:srgbClr val="92D050"/>
                          </a:solidFill>
                          <a:latin typeface="Century Gothic" panose="020B0502020202020204" pitchFamily="34" charset="0"/>
                        </a:rPr>
                        <a:t>(</a:t>
                      </a:r>
                      <a:r>
                        <a:rPr lang="en-GB" sz="2200" b="0" dirty="0" err="1">
                          <a:solidFill>
                            <a:srgbClr val="92D050"/>
                          </a:solidFill>
                          <a:latin typeface="Century Gothic" panose="020B0502020202020204" pitchFamily="34" charset="0"/>
                        </a:rPr>
                        <a:t>el</a:t>
                      </a:r>
                      <a:r>
                        <a:rPr lang="en-GB" sz="2200" b="0" dirty="0">
                          <a:solidFill>
                            <a:srgbClr val="92D050"/>
                          </a:solidFill>
                          <a:latin typeface="Century Gothic" panose="020B0502020202020204" pitchFamily="34" charset="0"/>
                        </a:rPr>
                        <a:t>)</a:t>
                      </a:r>
                      <a:r>
                        <a:rPr lang="en-GB" sz="2200" b="0" baseline="0" dirty="0">
                          <a:solidFill>
                            <a:srgbClr val="92D050"/>
                          </a:solidFill>
                          <a:latin typeface="Century Gothic" panose="020B0502020202020204" pitchFamily="34" charset="0"/>
                        </a:rPr>
                        <a:t> </a:t>
                      </a:r>
                      <a:r>
                        <a:rPr lang="en-GB" sz="2200" b="1" baseline="0" dirty="0">
                          <a:solidFill>
                            <a:srgbClr val="92D050"/>
                          </a:solidFill>
                          <a:latin typeface="Century Gothic" panose="020B0502020202020204" pitchFamily="34" charset="0"/>
                        </a:rPr>
                        <a:t>trabajo</a:t>
                      </a:r>
                      <a:endParaRPr lang="en-GB" sz="22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807321">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200" b="1" dirty="0" err="1">
                          <a:solidFill>
                            <a:srgbClr val="FF3399"/>
                          </a:solidFill>
                          <a:latin typeface="Century Gothic" panose="020B0502020202020204" pitchFamily="34" charset="0"/>
                        </a:rPr>
                        <a:t>señora</a:t>
                      </a:r>
                      <a:endParaRPr lang="en-GB" sz="2200" b="1" dirty="0">
                        <a:solidFill>
                          <a:srgbClr val="FF3399"/>
                        </a:solidFill>
                        <a:latin typeface="Century Gothic" panose="020B0502020202020204" pitchFamily="34" charset="0"/>
                      </a:endParaRPr>
                    </a:p>
                  </a:txBody>
                  <a:tcPr/>
                </a:tc>
                <a:tc>
                  <a:txBody>
                    <a:bodyPr/>
                    <a:lstStyle/>
                    <a:p>
                      <a:r>
                        <a:rPr lang="en-GB" sz="2200" b="1" dirty="0" err="1">
                          <a:solidFill>
                            <a:srgbClr val="FF3399"/>
                          </a:solidFill>
                          <a:latin typeface="Century Gothic" panose="020B0502020202020204" pitchFamily="34" charset="0"/>
                        </a:rPr>
                        <a:t>señor</a:t>
                      </a:r>
                      <a:endParaRPr lang="en-GB" sz="2200" b="1" dirty="0">
                        <a:solidFill>
                          <a:srgbClr val="FF3399"/>
                        </a:solidFill>
                        <a:latin typeface="Century Gothic" panose="020B0502020202020204" pitchFamily="34" charset="0"/>
                      </a:endParaRPr>
                    </a:p>
                  </a:txBody>
                  <a:tcPr/>
                </a:tc>
                <a:tc>
                  <a:txBody>
                    <a:bodyPr/>
                    <a:lstStyle/>
                    <a:p>
                      <a:r>
                        <a:rPr lang="en-GB" sz="2200" b="1" dirty="0">
                          <a:solidFill>
                            <a:srgbClr val="FF3399"/>
                          </a:solidFill>
                          <a:latin typeface="Century Gothic" panose="020B0502020202020204" pitchFamily="34" charset="0"/>
                        </a:rPr>
                        <a:t>¿quién?</a:t>
                      </a:r>
                    </a:p>
                  </a:txBody>
                  <a:tcPr/>
                </a:tc>
                <a:extLst>
                  <a:ext uri="{0D108BD9-81ED-4DB2-BD59-A6C34878D82A}">
                    <a16:rowId xmlns:a16="http://schemas.microsoft.com/office/drawing/2014/main" val="3903794855"/>
                  </a:ext>
                </a:extLst>
              </a:tr>
              <a:tr h="807321">
                <a:tc vMerge="1">
                  <a:txBody>
                    <a:bodyPr/>
                    <a:lstStyle/>
                    <a:p>
                      <a:endParaRPr lang="en-GB"/>
                    </a:p>
                  </a:txBody>
                  <a:tcPr/>
                </a:tc>
                <a:tc>
                  <a:txBody>
                    <a:bodyPr/>
                    <a:lstStyle/>
                    <a:p>
                      <a:r>
                        <a:rPr lang="en-GB" sz="2200" b="1" dirty="0" err="1">
                          <a:solidFill>
                            <a:srgbClr val="FF3399"/>
                          </a:solidFill>
                          <a:latin typeface="Century Gothic" panose="020B0502020202020204" pitchFamily="34" charset="0"/>
                        </a:rPr>
                        <a:t>estás</a:t>
                      </a:r>
                      <a:endParaRPr lang="en-GB" sz="2200" b="1" dirty="0">
                        <a:solidFill>
                          <a:srgbClr val="FF3399"/>
                        </a:solidFill>
                        <a:latin typeface="Century Gothic" panose="020B0502020202020204" pitchFamily="34" charset="0"/>
                      </a:endParaRPr>
                    </a:p>
                  </a:txBody>
                  <a:tcPr/>
                </a:tc>
                <a:tc>
                  <a:txBody>
                    <a:bodyPr/>
                    <a:lstStyle/>
                    <a:p>
                      <a:r>
                        <a:rPr lang="en-GB" sz="2200" b="1" dirty="0" err="1">
                          <a:solidFill>
                            <a:srgbClr val="FF3399"/>
                          </a:solidFill>
                          <a:latin typeface="Century Gothic" panose="020B0502020202020204" pitchFamily="34" charset="0"/>
                        </a:rPr>
                        <a:t>creativa</a:t>
                      </a:r>
                      <a:endParaRPr lang="en-GB" sz="2200" b="1" dirty="0">
                        <a:solidFill>
                          <a:srgbClr val="FF3399"/>
                        </a:solidFill>
                        <a:latin typeface="Century Gothic" panose="020B0502020202020204" pitchFamily="34" charset="0"/>
                      </a:endParaRPr>
                    </a:p>
                  </a:txBody>
                  <a:tcPr/>
                </a:tc>
                <a:tc>
                  <a:txBody>
                    <a:bodyPr/>
                    <a:lstStyle/>
                    <a:p>
                      <a:r>
                        <a:rPr lang="en-GB" sz="2200" b="1" dirty="0">
                          <a:solidFill>
                            <a:srgbClr val="FF3399"/>
                          </a:solidFill>
                          <a:latin typeface="Century Gothic" panose="020B0502020202020204" pitchFamily="34" charset="0"/>
                        </a:rPr>
                        <a:t>¿cómo?</a:t>
                      </a:r>
                    </a:p>
                  </a:txBody>
                  <a:tcPr/>
                </a:tc>
                <a:extLst>
                  <a:ext uri="{0D108BD9-81ED-4DB2-BD59-A6C34878D82A}">
                    <a16:rowId xmlns:a16="http://schemas.microsoft.com/office/drawing/2014/main" val="3343226472"/>
                  </a:ext>
                </a:extLst>
              </a:tr>
              <a:tr h="807321">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200" b="1" dirty="0">
                          <a:solidFill>
                            <a:srgbClr val="FF3399"/>
                          </a:solidFill>
                          <a:latin typeface="Century Gothic" panose="020B0502020202020204" pitchFamily="34" charset="0"/>
                        </a:rPr>
                        <a:t>estoy</a:t>
                      </a:r>
                    </a:p>
                  </a:txBody>
                  <a:tcPr/>
                </a:tc>
                <a:tc>
                  <a:txBody>
                    <a:bodyPr/>
                    <a:lstStyle/>
                    <a:p>
                      <a:r>
                        <a:rPr lang="en-GB" sz="2200" b="1" dirty="0" err="1">
                          <a:solidFill>
                            <a:srgbClr val="FF3399"/>
                          </a:solidFill>
                          <a:latin typeface="Century Gothic" panose="020B0502020202020204" pitchFamily="34" charset="0"/>
                        </a:rPr>
                        <a:t>negativa</a:t>
                      </a:r>
                      <a:endParaRPr lang="en-GB" sz="2200" b="1" dirty="0">
                        <a:solidFill>
                          <a:srgbClr val="FF3399"/>
                        </a:solidFill>
                        <a:latin typeface="Century Gothic" panose="020B0502020202020204" pitchFamily="34" charset="0"/>
                      </a:endParaRPr>
                    </a:p>
                  </a:txBody>
                  <a:tcPr/>
                </a:tc>
                <a:tc>
                  <a:txBody>
                    <a:bodyPr/>
                    <a:lstStyle/>
                    <a:p>
                      <a:r>
                        <a:rPr lang="en-GB" sz="2200" b="1" dirty="0">
                          <a:solidFill>
                            <a:srgbClr val="FF3399"/>
                          </a:solidFill>
                          <a:latin typeface="Century Gothic" panose="020B0502020202020204" pitchFamily="34" charset="0"/>
                        </a:rPr>
                        <a:t>tonto</a:t>
                      </a:r>
                    </a:p>
                  </a:txBody>
                  <a:tcPr/>
                </a:tc>
                <a:extLst>
                  <a:ext uri="{0D108BD9-81ED-4DB2-BD59-A6C34878D82A}">
                    <a16:rowId xmlns:a16="http://schemas.microsoft.com/office/drawing/2014/main" val="3232139915"/>
                  </a:ext>
                </a:extLst>
              </a:tr>
            </a:tbl>
          </a:graphicData>
        </a:graphic>
      </p:graphicFrame>
      <p:pic>
        <p:nvPicPr>
          <p:cNvPr id="16" name="Picture 15">
            <a:extLst>
              <a:ext uri="{FF2B5EF4-FFF2-40B4-BE49-F238E27FC236}">
                <a16:creationId xmlns:a16="http://schemas.microsoft.com/office/drawing/2014/main" id="{78256151-E18B-4CAC-81D3-91C8C178824C}"/>
              </a:ext>
            </a:extLst>
          </p:cNvPr>
          <p:cNvPicPr>
            <a:picLocks noChangeAspect="1"/>
          </p:cNvPicPr>
          <p:nvPr/>
        </p:nvPicPr>
        <p:blipFill>
          <a:blip r:embed="rId3"/>
          <a:stretch>
            <a:fillRect/>
          </a:stretch>
        </p:blipFill>
        <p:spPr>
          <a:xfrm>
            <a:off x="228503" y="3157517"/>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398902F5-C20D-418C-ABFD-D7A5B53FD2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310" y="1469863"/>
            <a:ext cx="1186070" cy="1186070"/>
          </a:xfrm>
          <a:prstGeom prst="rect">
            <a:avLst/>
          </a:prstGeom>
        </p:spPr>
      </p:pic>
      <p:pic>
        <p:nvPicPr>
          <p:cNvPr id="19" name="Picture 18">
            <a:extLst>
              <a:ext uri="{FF2B5EF4-FFF2-40B4-BE49-F238E27FC236}">
                <a16:creationId xmlns:a16="http://schemas.microsoft.com/office/drawing/2014/main" id="{EA87CE28-6B2C-4B39-9968-051F7571290B}"/>
              </a:ext>
            </a:extLst>
          </p:cNvPr>
          <p:cNvPicPr>
            <a:picLocks noChangeAspect="1"/>
          </p:cNvPicPr>
          <p:nvPr/>
        </p:nvPicPr>
        <p:blipFill>
          <a:blip r:embed="rId5"/>
          <a:stretch>
            <a:fillRect/>
          </a:stretch>
        </p:blipFill>
        <p:spPr>
          <a:xfrm>
            <a:off x="318448" y="5562222"/>
            <a:ext cx="1162417" cy="1101237"/>
          </a:xfrm>
          <a:prstGeom prst="rect">
            <a:avLst/>
          </a:prstGeom>
        </p:spPr>
      </p:pic>
      <p:sp>
        <p:nvSpPr>
          <p:cNvPr id="20" name="TextBox 19">
            <a:extLst>
              <a:ext uri="{FF2B5EF4-FFF2-40B4-BE49-F238E27FC236}">
                <a16:creationId xmlns:a16="http://schemas.microsoft.com/office/drawing/2014/main" id="{12285761-A3DE-4911-BCE1-F9813348294B}"/>
              </a:ext>
            </a:extLst>
          </p:cNvPr>
          <p:cNvSpPr txBox="1"/>
          <p:nvPr/>
        </p:nvSpPr>
        <p:spPr>
          <a:xfrm>
            <a:off x="1422266" y="6210549"/>
            <a:ext cx="643125"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AFC3D3EB-F7F3-414E-BA85-89472C2B0C3A}"/>
              </a:ext>
            </a:extLst>
          </p:cNvPr>
          <p:cNvSpPr txBox="1"/>
          <p:nvPr/>
        </p:nvSpPr>
        <p:spPr>
          <a:xfrm>
            <a:off x="1273984" y="3790669"/>
            <a:ext cx="643125"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4920F2F4-1463-4D0E-9F02-6A6A12402653}"/>
              </a:ext>
            </a:extLst>
          </p:cNvPr>
          <p:cNvSpPr txBox="1"/>
          <p:nvPr/>
        </p:nvSpPr>
        <p:spPr>
          <a:xfrm>
            <a:off x="1339095" y="2163875"/>
            <a:ext cx="643125"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x3</a:t>
            </a:r>
          </a:p>
        </p:txBody>
      </p:sp>
      <p:sp>
        <p:nvSpPr>
          <p:cNvPr id="4" name="Title 1">
            <a:extLst>
              <a:ext uri="{FF2B5EF4-FFF2-40B4-BE49-F238E27FC236}">
                <a16:creationId xmlns:a16="http://schemas.microsoft.com/office/drawing/2014/main" id="{72EFD2E5-E776-ADC8-6EFF-0C1F7A1D2ADB}"/>
              </a:ext>
            </a:extLst>
          </p:cNvPr>
          <p:cNvSpPr txBox="1">
            <a:spLocks/>
          </p:cNvSpPr>
          <p:nvPr/>
        </p:nvSpPr>
        <p:spPr>
          <a:xfrm>
            <a:off x="104676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800">
                <a:solidFill>
                  <a:schemeClr val="bg1"/>
                </a:solidFill>
                <a:latin typeface="Century Gothic" panose="020B0502020202020204" pitchFamily="34" charset="0"/>
              </a:rPr>
              <a:t>vocabulario</a:t>
            </a:r>
            <a:endParaRPr lang="en-GB" sz="800" dirty="0">
              <a:solidFill>
                <a:schemeClr val="bg1"/>
              </a:solidFill>
              <a:latin typeface="Century Gothic" panose="020B0502020202020204" pitchFamily="34" charset="0"/>
            </a:endParaRPr>
          </a:p>
        </p:txBody>
      </p:sp>
      <p:sp>
        <p:nvSpPr>
          <p:cNvPr id="5" name="Title 1">
            <a:extLst>
              <a:ext uri="{FF2B5EF4-FFF2-40B4-BE49-F238E27FC236}">
                <a16:creationId xmlns:a16="http://schemas.microsoft.com/office/drawing/2014/main" id="{67392FD4-48C6-EC1E-66B0-47BA0AAE5ED7}"/>
              </a:ext>
            </a:extLst>
          </p:cNvPr>
          <p:cNvSpPr txBox="1">
            <a:spLocks/>
          </p:cNvSpPr>
          <p:nvPr/>
        </p:nvSpPr>
        <p:spPr>
          <a:xfrm>
            <a:off x="104676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6" name="Title 1">
            <a:extLst>
              <a:ext uri="{FF2B5EF4-FFF2-40B4-BE49-F238E27FC236}">
                <a16:creationId xmlns:a16="http://schemas.microsoft.com/office/drawing/2014/main" id="{A84F2E52-FB80-9A7A-F762-068A1A41AE48}"/>
              </a:ext>
            </a:extLst>
          </p:cNvPr>
          <p:cNvSpPr txBox="1">
            <a:spLocks/>
          </p:cNvSpPr>
          <p:nvPr/>
        </p:nvSpPr>
        <p:spPr>
          <a:xfrm>
            <a:off x="104676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7" name="Title 1">
            <a:extLst>
              <a:ext uri="{FF2B5EF4-FFF2-40B4-BE49-F238E27FC236}">
                <a16:creationId xmlns:a16="http://schemas.microsoft.com/office/drawing/2014/main" id="{2C4B396C-3675-CBE9-8199-9B46CD86F2FE}"/>
              </a:ext>
            </a:extLst>
          </p:cNvPr>
          <p:cNvSpPr txBox="1">
            <a:spLocks/>
          </p:cNvSpPr>
          <p:nvPr/>
        </p:nvSpPr>
        <p:spPr>
          <a:xfrm>
            <a:off x="103696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8" name="Picture 2" descr="Brain, Idea, Think, Creativity">
            <a:extLst>
              <a:ext uri="{FF2B5EF4-FFF2-40B4-BE49-F238E27FC236}">
                <a16:creationId xmlns:a16="http://schemas.microsoft.com/office/drawing/2014/main" id="{16231AF6-EFB1-088C-2286-6D26302FCFE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56" t="10325" r="10357" b="12587"/>
          <a:stretch/>
        </p:blipFill>
        <p:spPr bwMode="auto">
          <a:xfrm>
            <a:off x="10974723"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BDC7A000-6C93-0F92-02A8-4F97119C84FB}"/>
              </a:ext>
            </a:extLst>
          </p:cNvPr>
          <p:cNvGrpSpPr/>
          <p:nvPr/>
        </p:nvGrpSpPr>
        <p:grpSpPr>
          <a:xfrm>
            <a:off x="11527676" y="122597"/>
            <a:ext cx="558874" cy="400110"/>
            <a:chOff x="9220105" y="1815321"/>
            <a:chExt cx="751629" cy="522707"/>
          </a:xfrm>
        </p:grpSpPr>
        <p:pic>
          <p:nvPicPr>
            <p:cNvPr id="10" name="Picture 22" descr="Free Bubble Speech vector and picture">
              <a:extLst>
                <a:ext uri="{FF2B5EF4-FFF2-40B4-BE49-F238E27FC236}">
                  <a16:creationId xmlns:a16="http://schemas.microsoft.com/office/drawing/2014/main" id="{4BB0685B-0453-0FF1-DB90-92E1792088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A3940E1-5654-7E51-9FC2-6E70F3440E18}"/>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14" name="Title 11">
            <a:extLst>
              <a:ext uri="{FF2B5EF4-FFF2-40B4-BE49-F238E27FC236}">
                <a16:creationId xmlns:a16="http://schemas.microsoft.com/office/drawing/2014/main" id="{C965A956-09D9-BE23-0EAA-F66E1A76EC42}"/>
              </a:ext>
            </a:extLst>
          </p:cNvPr>
          <p:cNvSpPr txBox="1">
            <a:spLocks/>
          </p:cNvSpPr>
          <p:nvPr/>
        </p:nvSpPr>
        <p:spPr>
          <a:xfrm>
            <a:off x="102216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pic>
        <p:nvPicPr>
          <p:cNvPr id="21" name="Graphic 20" descr="Teacher">
            <a:extLst>
              <a:ext uri="{FF2B5EF4-FFF2-40B4-BE49-F238E27FC236}">
                <a16:creationId xmlns:a16="http://schemas.microsoft.com/office/drawing/2014/main" id="{874A7B86-ADC4-407E-0E62-0BF8EB37301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942" y="37709"/>
            <a:ext cx="914400" cy="914400"/>
          </a:xfrm>
          <a:prstGeom prst="rect">
            <a:avLst/>
          </a:prstGeom>
        </p:spPr>
      </p:pic>
      <p:sp>
        <p:nvSpPr>
          <p:cNvPr id="22" name="Speech Bubble: Rectangle with Corners Rounded 21">
            <a:extLst>
              <a:ext uri="{FF2B5EF4-FFF2-40B4-BE49-F238E27FC236}">
                <a16:creationId xmlns:a16="http://schemas.microsoft.com/office/drawing/2014/main" id="{146590A5-B404-3970-B3FF-633D69ED9875}"/>
              </a:ext>
            </a:extLst>
          </p:cNvPr>
          <p:cNvSpPr/>
          <p:nvPr/>
        </p:nvSpPr>
        <p:spPr>
          <a:xfrm>
            <a:off x="1084267" y="178478"/>
            <a:ext cx="4041104" cy="533859"/>
          </a:xfrm>
          <a:prstGeom prst="wedgeRoundRectCallout">
            <a:avLst>
              <a:gd name="adj1" fmla="val -56616"/>
              <a:gd name="adj2" fmla="val 930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Escribe en inglés 📝.</a:t>
            </a:r>
          </a:p>
        </p:txBody>
      </p:sp>
      <p:sp>
        <p:nvSpPr>
          <p:cNvPr id="46" name="TextBox 45">
            <a:extLst>
              <a:ext uri="{FF2B5EF4-FFF2-40B4-BE49-F238E27FC236}">
                <a16:creationId xmlns:a16="http://schemas.microsoft.com/office/drawing/2014/main" id="{5FCE46C5-A1C8-5538-BA20-838D99782216}"/>
              </a:ext>
            </a:extLst>
          </p:cNvPr>
          <p:cNvSpPr txBox="1"/>
          <p:nvPr/>
        </p:nvSpPr>
        <p:spPr>
          <a:xfrm>
            <a:off x="5050409" y="196438"/>
            <a:ext cx="55924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least15 points?</a:t>
            </a:r>
          </a:p>
        </p:txBody>
      </p:sp>
      <p:sp>
        <p:nvSpPr>
          <p:cNvPr id="2" name="TextBox 1">
            <a:extLst>
              <a:ext uri="{FF2B5EF4-FFF2-40B4-BE49-F238E27FC236}">
                <a16:creationId xmlns:a16="http://schemas.microsoft.com/office/drawing/2014/main" id="{DFAD0B35-4073-3502-5369-CF36AA8EC0B9}"/>
              </a:ext>
            </a:extLst>
          </p:cNvPr>
          <p:cNvSpPr txBox="1"/>
          <p:nvPr/>
        </p:nvSpPr>
        <p:spPr>
          <a:xfrm>
            <a:off x="1904903" y="6222725"/>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 am (state)</a:t>
            </a:r>
          </a:p>
        </p:txBody>
      </p:sp>
      <p:sp>
        <p:nvSpPr>
          <p:cNvPr id="3" name="TextBox 2">
            <a:extLst>
              <a:ext uri="{FF2B5EF4-FFF2-40B4-BE49-F238E27FC236}">
                <a16:creationId xmlns:a16="http://schemas.microsoft.com/office/drawing/2014/main" id="{53F3834E-4697-BFC9-4264-0F05C1BAB231}"/>
              </a:ext>
            </a:extLst>
          </p:cNvPr>
          <p:cNvSpPr txBox="1"/>
          <p:nvPr/>
        </p:nvSpPr>
        <p:spPr>
          <a:xfrm>
            <a:off x="4719418" y="6222725"/>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negative (f)</a:t>
            </a:r>
          </a:p>
        </p:txBody>
      </p:sp>
      <p:sp>
        <p:nvSpPr>
          <p:cNvPr id="13" name="TextBox 12">
            <a:extLst>
              <a:ext uri="{FF2B5EF4-FFF2-40B4-BE49-F238E27FC236}">
                <a16:creationId xmlns:a16="http://schemas.microsoft.com/office/drawing/2014/main" id="{AF3B07E0-0554-C6C4-380E-2DB87A1A7050}"/>
              </a:ext>
            </a:extLst>
          </p:cNvPr>
          <p:cNvSpPr txBox="1"/>
          <p:nvPr/>
        </p:nvSpPr>
        <p:spPr>
          <a:xfrm>
            <a:off x="7530153" y="6236172"/>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silly (m)</a:t>
            </a:r>
          </a:p>
        </p:txBody>
      </p:sp>
      <p:sp>
        <p:nvSpPr>
          <p:cNvPr id="18" name="TextBox 17">
            <a:extLst>
              <a:ext uri="{FF2B5EF4-FFF2-40B4-BE49-F238E27FC236}">
                <a16:creationId xmlns:a16="http://schemas.microsoft.com/office/drawing/2014/main" id="{8AD60588-126B-7D42-893A-9066B129D218}"/>
              </a:ext>
            </a:extLst>
          </p:cNvPr>
          <p:cNvSpPr txBox="1"/>
          <p:nvPr/>
        </p:nvSpPr>
        <p:spPr>
          <a:xfrm>
            <a:off x="1902701" y="5423178"/>
            <a:ext cx="284839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you are (state)</a:t>
            </a:r>
          </a:p>
        </p:txBody>
      </p:sp>
      <p:sp>
        <p:nvSpPr>
          <p:cNvPr id="47" name="TextBox 46">
            <a:extLst>
              <a:ext uri="{FF2B5EF4-FFF2-40B4-BE49-F238E27FC236}">
                <a16:creationId xmlns:a16="http://schemas.microsoft.com/office/drawing/2014/main" id="{B4097A4D-5A47-ECC3-A318-9B79A045A800}"/>
              </a:ext>
            </a:extLst>
          </p:cNvPr>
          <p:cNvSpPr txBox="1"/>
          <p:nvPr/>
        </p:nvSpPr>
        <p:spPr>
          <a:xfrm>
            <a:off x="4751401" y="5436625"/>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creative (f)</a:t>
            </a:r>
          </a:p>
        </p:txBody>
      </p:sp>
      <p:sp>
        <p:nvSpPr>
          <p:cNvPr id="48" name="TextBox 47">
            <a:extLst>
              <a:ext uri="{FF2B5EF4-FFF2-40B4-BE49-F238E27FC236}">
                <a16:creationId xmlns:a16="http://schemas.microsoft.com/office/drawing/2014/main" id="{417FAB94-99E5-0949-0E58-71D6068D6E25}"/>
              </a:ext>
            </a:extLst>
          </p:cNvPr>
          <p:cNvSpPr txBox="1"/>
          <p:nvPr/>
        </p:nvSpPr>
        <p:spPr>
          <a:xfrm>
            <a:off x="7516706" y="5427384"/>
            <a:ext cx="317642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How?</a:t>
            </a:r>
          </a:p>
        </p:txBody>
      </p:sp>
      <p:sp>
        <p:nvSpPr>
          <p:cNvPr id="49" name="TextBox 48">
            <a:extLst>
              <a:ext uri="{FF2B5EF4-FFF2-40B4-BE49-F238E27FC236}">
                <a16:creationId xmlns:a16="http://schemas.microsoft.com/office/drawing/2014/main" id="{7BB23AF2-FC81-A7BE-82B5-06824752EC99}"/>
              </a:ext>
            </a:extLst>
          </p:cNvPr>
          <p:cNvSpPr txBox="1"/>
          <p:nvPr/>
        </p:nvSpPr>
        <p:spPr>
          <a:xfrm>
            <a:off x="2907351" y="4324056"/>
            <a:ext cx="1547267" cy="646331"/>
          </a:xfrm>
          <a:prstGeom prst="rect">
            <a:avLst/>
          </a:prstGeom>
          <a:noFill/>
        </p:spPr>
        <p:txBody>
          <a:bodyPr wrap="square" rtlCol="0">
            <a:spAutoFit/>
          </a:bodyPr>
          <a:lstStyle/>
          <a:p>
            <a:r>
              <a:rPr lang="en-GB" sz="1800" dirty="0">
                <a:solidFill>
                  <a:srgbClr val="002060"/>
                </a:solidFill>
                <a:latin typeface="Century Gothic" panose="020B0502020202020204" pitchFamily="34" charset="0"/>
              </a:rPr>
              <a:t>Mrs, Miss, Ms (teacher)</a:t>
            </a:r>
          </a:p>
        </p:txBody>
      </p:sp>
      <p:sp>
        <p:nvSpPr>
          <p:cNvPr id="50" name="TextBox 49">
            <a:extLst>
              <a:ext uri="{FF2B5EF4-FFF2-40B4-BE49-F238E27FC236}">
                <a16:creationId xmlns:a16="http://schemas.microsoft.com/office/drawing/2014/main" id="{4126217C-0EF4-F503-2443-A9BACD9BCCFC}"/>
              </a:ext>
            </a:extLst>
          </p:cNvPr>
          <p:cNvSpPr txBox="1"/>
          <p:nvPr/>
        </p:nvSpPr>
        <p:spPr>
          <a:xfrm>
            <a:off x="4450833" y="4660363"/>
            <a:ext cx="339581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Mr., Sir –(teacher)</a:t>
            </a:r>
          </a:p>
        </p:txBody>
      </p:sp>
      <p:sp>
        <p:nvSpPr>
          <p:cNvPr id="51" name="TextBox 50">
            <a:extLst>
              <a:ext uri="{FF2B5EF4-FFF2-40B4-BE49-F238E27FC236}">
                <a16:creationId xmlns:a16="http://schemas.microsoft.com/office/drawing/2014/main" id="{B3C5D364-54C1-3989-FFE9-6E83AAF9BDE5}"/>
              </a:ext>
            </a:extLst>
          </p:cNvPr>
          <p:cNvSpPr txBox="1"/>
          <p:nvPr/>
        </p:nvSpPr>
        <p:spPr>
          <a:xfrm>
            <a:off x="7609419" y="4673558"/>
            <a:ext cx="339581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Who?</a:t>
            </a:r>
          </a:p>
        </p:txBody>
      </p:sp>
      <p:sp>
        <p:nvSpPr>
          <p:cNvPr id="52" name="TextBox 51">
            <a:extLst>
              <a:ext uri="{FF2B5EF4-FFF2-40B4-BE49-F238E27FC236}">
                <a16:creationId xmlns:a16="http://schemas.microsoft.com/office/drawing/2014/main" id="{D4DC4850-AA41-7150-74B2-F48660643BDB}"/>
              </a:ext>
            </a:extLst>
          </p:cNvPr>
          <p:cNvSpPr txBox="1"/>
          <p:nvPr/>
        </p:nvSpPr>
        <p:spPr>
          <a:xfrm>
            <a:off x="1926765" y="3860649"/>
            <a:ext cx="3052939"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to participate</a:t>
            </a:r>
          </a:p>
        </p:txBody>
      </p:sp>
      <p:sp>
        <p:nvSpPr>
          <p:cNvPr id="53" name="TextBox 52">
            <a:extLst>
              <a:ext uri="{FF2B5EF4-FFF2-40B4-BE49-F238E27FC236}">
                <a16:creationId xmlns:a16="http://schemas.microsoft.com/office/drawing/2014/main" id="{643A755D-EB99-0F5F-B297-6BC114985B8A}"/>
              </a:ext>
            </a:extLst>
          </p:cNvPr>
          <p:cNvSpPr txBox="1"/>
          <p:nvPr/>
        </p:nvSpPr>
        <p:spPr>
          <a:xfrm>
            <a:off x="4617818" y="3864811"/>
            <a:ext cx="3017966"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to practise, practising</a:t>
            </a:r>
          </a:p>
        </p:txBody>
      </p:sp>
      <p:sp>
        <p:nvSpPr>
          <p:cNvPr id="54" name="TextBox 53">
            <a:extLst>
              <a:ext uri="{FF2B5EF4-FFF2-40B4-BE49-F238E27FC236}">
                <a16:creationId xmlns:a16="http://schemas.microsoft.com/office/drawing/2014/main" id="{23CB081C-4A6A-CF42-8E0E-F0D14B4D5C1C}"/>
              </a:ext>
            </a:extLst>
          </p:cNvPr>
          <p:cNvSpPr txBox="1"/>
          <p:nvPr/>
        </p:nvSpPr>
        <p:spPr>
          <a:xfrm>
            <a:off x="7585460" y="3843158"/>
            <a:ext cx="318177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Work, job</a:t>
            </a:r>
          </a:p>
        </p:txBody>
      </p:sp>
      <p:sp>
        <p:nvSpPr>
          <p:cNvPr id="55" name="TextBox 54">
            <a:extLst>
              <a:ext uri="{FF2B5EF4-FFF2-40B4-BE49-F238E27FC236}">
                <a16:creationId xmlns:a16="http://schemas.microsoft.com/office/drawing/2014/main" id="{F90C6AC7-921E-DD15-28C5-B2454EF11F87}"/>
              </a:ext>
            </a:extLst>
          </p:cNvPr>
          <p:cNvSpPr txBox="1"/>
          <p:nvPr/>
        </p:nvSpPr>
        <p:spPr>
          <a:xfrm>
            <a:off x="1974008" y="3072084"/>
            <a:ext cx="266623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guitar</a:t>
            </a:r>
          </a:p>
        </p:txBody>
      </p:sp>
      <p:sp>
        <p:nvSpPr>
          <p:cNvPr id="56" name="TextBox 55">
            <a:extLst>
              <a:ext uri="{FF2B5EF4-FFF2-40B4-BE49-F238E27FC236}">
                <a16:creationId xmlns:a16="http://schemas.microsoft.com/office/drawing/2014/main" id="{BFA8B29A-A48B-6178-73CD-D64877851E60}"/>
              </a:ext>
            </a:extLst>
          </p:cNvPr>
          <p:cNvSpPr txBox="1"/>
          <p:nvPr/>
        </p:nvSpPr>
        <p:spPr>
          <a:xfrm>
            <a:off x="4694017" y="3027923"/>
            <a:ext cx="420574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 teach, show</a:t>
            </a:r>
          </a:p>
        </p:txBody>
      </p:sp>
      <p:sp>
        <p:nvSpPr>
          <p:cNvPr id="57" name="TextBox 56">
            <a:extLst>
              <a:ext uri="{FF2B5EF4-FFF2-40B4-BE49-F238E27FC236}">
                <a16:creationId xmlns:a16="http://schemas.microsoft.com/office/drawing/2014/main" id="{BCCA8DE2-14F2-B464-3E9F-FBDE77BD843D}"/>
              </a:ext>
            </a:extLst>
          </p:cNvPr>
          <p:cNvSpPr txBox="1"/>
          <p:nvPr/>
        </p:nvSpPr>
        <p:spPr>
          <a:xfrm>
            <a:off x="7599064" y="3050538"/>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child, kid (m)</a:t>
            </a:r>
          </a:p>
        </p:txBody>
      </p:sp>
      <p:sp>
        <p:nvSpPr>
          <p:cNvPr id="58" name="TextBox 57">
            <a:extLst>
              <a:ext uri="{FF2B5EF4-FFF2-40B4-BE49-F238E27FC236}">
                <a16:creationId xmlns:a16="http://schemas.microsoft.com/office/drawing/2014/main" id="{2F961F8E-4BD6-6855-5ED6-4117183D9126}"/>
              </a:ext>
            </a:extLst>
          </p:cNvPr>
          <p:cNvSpPr txBox="1"/>
          <p:nvPr/>
        </p:nvSpPr>
        <p:spPr>
          <a:xfrm>
            <a:off x="1950830" y="2215303"/>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nice, kind</a:t>
            </a:r>
          </a:p>
        </p:txBody>
      </p:sp>
      <p:sp>
        <p:nvSpPr>
          <p:cNvPr id="59" name="TextBox 58">
            <a:extLst>
              <a:ext uri="{FF2B5EF4-FFF2-40B4-BE49-F238E27FC236}">
                <a16:creationId xmlns:a16="http://schemas.microsoft.com/office/drawing/2014/main" id="{E20B7944-4E74-C25A-35C7-C4247BCF7EA6}"/>
              </a:ext>
            </a:extLst>
          </p:cNvPr>
          <p:cNvSpPr txBox="1"/>
          <p:nvPr/>
        </p:nvSpPr>
        <p:spPr>
          <a:xfrm>
            <a:off x="4751100" y="2241753"/>
            <a:ext cx="277649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fun (m)</a:t>
            </a:r>
          </a:p>
        </p:txBody>
      </p:sp>
      <p:sp>
        <p:nvSpPr>
          <p:cNvPr id="60" name="TextBox 59">
            <a:extLst>
              <a:ext uri="{FF2B5EF4-FFF2-40B4-BE49-F238E27FC236}">
                <a16:creationId xmlns:a16="http://schemas.microsoft.com/office/drawing/2014/main" id="{42AA8672-36D9-42C4-5B67-65163F36687F}"/>
              </a:ext>
            </a:extLst>
          </p:cNvPr>
          <p:cNvSpPr txBox="1"/>
          <p:nvPr/>
        </p:nvSpPr>
        <p:spPr>
          <a:xfrm>
            <a:off x="7582920" y="2233881"/>
            <a:ext cx="364292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rabbit</a:t>
            </a:r>
          </a:p>
        </p:txBody>
      </p:sp>
      <p:sp>
        <p:nvSpPr>
          <p:cNvPr id="61" name="TextBox 60">
            <a:extLst>
              <a:ext uri="{FF2B5EF4-FFF2-40B4-BE49-F238E27FC236}">
                <a16:creationId xmlns:a16="http://schemas.microsoft.com/office/drawing/2014/main" id="{449C8165-64AD-DB4D-EC9F-299E10CAFC01}"/>
              </a:ext>
            </a:extLst>
          </p:cNvPr>
          <p:cNvSpPr txBox="1"/>
          <p:nvPr/>
        </p:nvSpPr>
        <p:spPr>
          <a:xfrm>
            <a:off x="1950829" y="1385545"/>
            <a:ext cx="259997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intelligent </a:t>
            </a:r>
          </a:p>
        </p:txBody>
      </p:sp>
      <p:sp>
        <p:nvSpPr>
          <p:cNvPr id="62" name="TextBox 61">
            <a:extLst>
              <a:ext uri="{FF2B5EF4-FFF2-40B4-BE49-F238E27FC236}">
                <a16:creationId xmlns:a16="http://schemas.microsoft.com/office/drawing/2014/main" id="{36E7DF74-D2FE-1F86-1C30-144F025B0998}"/>
              </a:ext>
            </a:extLst>
          </p:cNvPr>
          <p:cNvSpPr txBox="1"/>
          <p:nvPr/>
        </p:nvSpPr>
        <p:spPr>
          <a:xfrm>
            <a:off x="4732294" y="1350835"/>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too (much)</a:t>
            </a:r>
          </a:p>
        </p:txBody>
      </p:sp>
      <p:sp>
        <p:nvSpPr>
          <p:cNvPr id="63" name="TextBox 62">
            <a:extLst>
              <a:ext uri="{FF2B5EF4-FFF2-40B4-BE49-F238E27FC236}">
                <a16:creationId xmlns:a16="http://schemas.microsoft.com/office/drawing/2014/main" id="{D9EFF93B-369E-6BBE-0352-D8FE5AA71912}"/>
              </a:ext>
            </a:extLst>
          </p:cNvPr>
          <p:cNvSpPr txBox="1"/>
          <p:nvPr/>
        </p:nvSpPr>
        <p:spPr>
          <a:xfrm>
            <a:off x="7525790" y="1370788"/>
            <a:ext cx="259997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tortoise</a:t>
            </a:r>
          </a:p>
        </p:txBody>
      </p:sp>
    </p:spTree>
    <p:extLst>
      <p:ext uri="{BB962C8B-B14F-4D97-AF65-F5344CB8AC3E}">
        <p14:creationId xmlns:p14="http://schemas.microsoft.com/office/powerpoint/2010/main" val="124017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P spid="18"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6" name="Google Shape;419;p21" descr="background rectangle">
            <a:extLst>
              <a:ext uri="{FF2B5EF4-FFF2-40B4-BE49-F238E27FC236}">
                <a16:creationId xmlns:a16="http://schemas.microsoft.com/office/drawing/2014/main" id="{6ADDCC5E-D66B-4BFB-8CC7-7FF7A6326B2C}"/>
              </a:ext>
            </a:extLst>
          </p:cNvPr>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
        <p:nvSpPr>
          <p:cNvPr id="7" name="Google Shape;421;p21">
            <a:extLst>
              <a:ext uri="{FF2B5EF4-FFF2-40B4-BE49-F238E27FC236}">
                <a16:creationId xmlns:a16="http://schemas.microsoft.com/office/drawing/2014/main" id="{C56FA95A-3C48-4E74-BF3B-4E41A382A86D}"/>
              </a:ext>
            </a:extLst>
          </p:cNvPr>
          <p:cNvSpPr/>
          <p:nvPr/>
        </p:nvSpPr>
        <p:spPr>
          <a:xfrm>
            <a:off x="6215144" y="5128536"/>
            <a:ext cx="59551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0070C0"/>
                </a:solidFill>
                <a:latin typeface="Modern Love" panose="04090805081005020601" pitchFamily="82" charset="0"/>
                <a:ea typeface="Arial"/>
                <a:cs typeface="Aharoni" panose="02010803020104030203" pitchFamily="2" charset="-79"/>
                <a:sym typeface="Arial"/>
              </a:rPr>
              <a:t>azul</a:t>
            </a:r>
            <a:endParaRPr dirty="0">
              <a:solidFill>
                <a:srgbClr val="0070C0"/>
              </a:solidFill>
              <a:latin typeface="Modern Love" panose="04090805081005020601" pitchFamily="82" charset="0"/>
              <a:cs typeface="Aharoni" panose="02010803020104030203"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7" name="Google Shape;98;p2" descr="background rectangle">
            <a:extLst>
              <a:ext uri="{FF2B5EF4-FFF2-40B4-BE49-F238E27FC236}">
                <a16:creationId xmlns:a16="http://schemas.microsoft.com/office/drawing/2014/main" id="{09433CD3-426E-4B6A-9485-2B7DBF7E511F}"/>
              </a:ext>
            </a:extLst>
          </p:cNvPr>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ADD2E"/>
              </a:solidFill>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1" name="Google Shape;101;p2"/>
          <p:cNvSpPr txBox="1"/>
          <p:nvPr/>
        </p:nvSpPr>
        <p:spPr>
          <a:xfrm>
            <a:off x="178191" y="4879631"/>
            <a:ext cx="4350984"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800" b="1" i="0" u="none" strike="noStrike" cap="none" dirty="0">
                <a:solidFill>
                  <a:schemeClr val="bg1">
                    <a:lumMod val="95000"/>
                  </a:schemeClr>
                </a:solidFill>
                <a:latin typeface="Century Gothic"/>
                <a:ea typeface="Century Gothic"/>
                <a:cs typeface="Century Gothic"/>
                <a:sym typeface="Century Gothic"/>
              </a:rPr>
              <a:t>- To be [</a:t>
            </a:r>
            <a:r>
              <a:rPr lang="es-ES" sz="2800" b="1" i="0" u="none" strike="noStrike" cap="none" dirty="0" err="1">
                <a:solidFill>
                  <a:schemeClr val="bg1">
                    <a:lumMod val="95000"/>
                  </a:schemeClr>
                </a:solidFill>
                <a:latin typeface="Century Gothic"/>
                <a:ea typeface="Century Gothic"/>
                <a:cs typeface="Century Gothic"/>
                <a:sym typeface="Century Gothic"/>
              </a:rPr>
              <a:t>state</a:t>
            </a:r>
            <a:r>
              <a:rPr lang="es-ES" sz="2800" b="1" i="0" u="none" strike="noStrike" cap="none" dirty="0">
                <a:solidFill>
                  <a:schemeClr val="bg1">
                    <a:lumMod val="95000"/>
                  </a:schemeClr>
                </a:solidFill>
                <a:latin typeface="Century Gothic"/>
                <a:ea typeface="Century Gothic"/>
                <a:cs typeface="Century Gothic"/>
                <a:sym typeface="Century Gothic"/>
              </a:rPr>
              <a:t> and </a:t>
            </a:r>
            <a:r>
              <a:rPr lang="es-ES" sz="2800" b="1" i="0" u="none" strike="noStrike" cap="none" dirty="0" err="1">
                <a:solidFill>
                  <a:schemeClr val="bg1">
                    <a:lumMod val="95000"/>
                  </a:schemeClr>
                </a:solidFill>
                <a:latin typeface="Century Gothic"/>
                <a:ea typeface="Century Gothic"/>
                <a:cs typeface="Century Gothic"/>
                <a:sym typeface="Century Gothic"/>
              </a:rPr>
              <a:t>trait</a:t>
            </a:r>
            <a:r>
              <a:rPr lang="es-ES" sz="2800" b="1" i="0" u="none" strike="noStrike" cap="none" dirty="0">
                <a:solidFill>
                  <a:schemeClr val="bg1">
                    <a:lumMod val="95000"/>
                  </a:schemeClr>
                </a:solidFill>
                <a:latin typeface="Century Gothic"/>
                <a:ea typeface="Century Gothic"/>
                <a:cs typeface="Century Gothic"/>
                <a:sym typeface="Century Gothic"/>
              </a:rPr>
              <a:t>]: estoy vs. soy; estás vs. eres</a:t>
            </a:r>
            <a:endParaRPr lang="es-ES" sz="1800" b="0" i="0" u="none" strike="noStrike" cap="none" dirty="0">
              <a:solidFill>
                <a:schemeClr val="bg1">
                  <a:lumMod val="95000"/>
                </a:schemeClr>
              </a:solidFill>
              <a:latin typeface="Calibri"/>
              <a:ea typeface="Calibri"/>
              <a:cs typeface="Calibri"/>
              <a:sym typeface="Calibri"/>
            </a:endParaRPr>
          </a:p>
          <a:p>
            <a:pPr marL="0" marR="0" lvl="0" indent="0" algn="l" rtl="0">
              <a:lnSpc>
                <a:spcPct val="100000"/>
              </a:lnSpc>
              <a:spcBef>
                <a:spcPts val="0"/>
              </a:spcBef>
              <a:spcAft>
                <a:spcPts val="0"/>
              </a:spcAft>
              <a:buNone/>
            </a:pPr>
            <a:r>
              <a:rPr lang="es-ES" sz="2800" b="1" i="0" u="none" strike="noStrike" cap="none" dirty="0">
                <a:solidFill>
                  <a:schemeClr val="bg1">
                    <a:lumMod val="95000"/>
                  </a:schemeClr>
                </a:solidFill>
                <a:latin typeface="Century Gothic"/>
                <a:ea typeface="Century Gothic"/>
                <a:cs typeface="Century Gothic"/>
                <a:sym typeface="Century Gothic"/>
              </a:rPr>
              <a:t>- SSC [a] [o] [u]</a:t>
            </a:r>
            <a:endParaRPr lang="es-ES" sz="2800" b="0" i="0" u="none" strike="noStrike" cap="none" dirty="0">
              <a:solidFill>
                <a:schemeClr val="bg1">
                  <a:lumMod val="95000"/>
                </a:schemeClr>
              </a:solidFill>
              <a:latin typeface="Calibri"/>
              <a:ea typeface="Calibri"/>
              <a:cs typeface="Calibri"/>
              <a:sym typeface="Calibri"/>
            </a:endParaRPr>
          </a:p>
        </p:txBody>
      </p:sp>
      <p:sp>
        <p:nvSpPr>
          <p:cNvPr id="2" name="Title 1">
            <a:extLst>
              <a:ext uri="{FF2B5EF4-FFF2-40B4-BE49-F238E27FC236}">
                <a16:creationId xmlns:a16="http://schemas.microsoft.com/office/drawing/2014/main" id="{773F0534-389A-424E-948D-9C52302BBB92}"/>
              </a:ext>
            </a:extLst>
          </p:cNvPr>
          <p:cNvSpPr>
            <a:spLocks noGrp="1"/>
          </p:cNvSpPr>
          <p:nvPr>
            <p:ph type="title"/>
          </p:nvPr>
        </p:nvSpPr>
        <p:spPr>
          <a:xfrm>
            <a:off x="0" y="304800"/>
            <a:ext cx="4350984" cy="1325563"/>
          </a:xfrm>
        </p:spPr>
        <p:txBody>
          <a:bodyPr>
            <a:normAutofit fontScale="90000"/>
          </a:bodyPr>
          <a:lstStyle/>
          <a:p>
            <a:pPr marL="0" marR="0" lvl="0" indent="0" algn="ctr" rtl="0">
              <a:lnSpc>
                <a:spcPct val="100000"/>
              </a:lnSpc>
              <a:spcBef>
                <a:spcPts val="0"/>
              </a:spcBef>
              <a:spcAft>
                <a:spcPts val="0"/>
              </a:spcAft>
              <a:buClr>
                <a:srgbClr val="FFFFFF"/>
              </a:buClr>
              <a:buSzPts val="3600"/>
              <a:buFont typeface="Century Gothic"/>
              <a:buNone/>
            </a:pPr>
            <a:r>
              <a:rPr lang="en-GB" sz="4400" b="1" i="0" u="none" strike="noStrike" cap="none" dirty="0">
                <a:solidFill>
                  <a:schemeClr val="lt2"/>
                </a:solidFill>
                <a:latin typeface="Century Gothic"/>
                <a:ea typeface="Century Gothic"/>
                <a:cs typeface="Century Gothic"/>
                <a:sym typeface="Century Gothic"/>
              </a:rPr>
              <a:t>Describing me and others</a:t>
            </a:r>
            <a:endParaRPr lang="en-GB" sz="2400" b="0" i="0" u="none" strike="noStrike" cap="none" dirty="0">
              <a:solidFill>
                <a:schemeClr val="lt2"/>
              </a:solidFill>
              <a:latin typeface="Calibri"/>
              <a:ea typeface="Calibri"/>
              <a:cs typeface="Calibri"/>
              <a:sym typeface="Calibri"/>
            </a:endParaRPr>
          </a:p>
        </p:txBody>
      </p:sp>
      <p:sp>
        <p:nvSpPr>
          <p:cNvPr id="8" name="Google Shape;100;p2">
            <a:extLst>
              <a:ext uri="{FF2B5EF4-FFF2-40B4-BE49-F238E27FC236}">
                <a16:creationId xmlns:a16="http://schemas.microsoft.com/office/drawing/2014/main" id="{AD017EE6-D313-46C9-9C36-8CE9B548176E}"/>
              </a:ext>
            </a:extLst>
          </p:cNvPr>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i="0" u="none" strike="noStrike" cap="none" dirty="0" err="1">
                <a:solidFill>
                  <a:srgbClr val="0070C0"/>
                </a:solidFill>
                <a:latin typeface="Modern Love" panose="04090805081005020601" pitchFamily="82" charset="0"/>
                <a:ea typeface="STHupo" panose="02010800040101010101" pitchFamily="2" charset="-122"/>
                <a:cs typeface="Aharoni" panose="02010803020104030203" pitchFamily="2" charset="-79"/>
                <a:sym typeface="Arial"/>
              </a:rPr>
              <a:t>azul</a:t>
            </a:r>
            <a:endParaRPr dirty="0">
              <a:solidFill>
                <a:srgbClr val="0070C0"/>
              </a:solidFill>
              <a:latin typeface="Modern Love" panose="04090805081005020601" pitchFamily="82" charset="0"/>
              <a:ea typeface="STHupo" panose="02010800040101010101" pitchFamily="2" charset="-122"/>
              <a:cs typeface="Aharoni" panose="02010803020104030203" pitchFamily="2" charset="-79"/>
            </a:endParaRPr>
          </a:p>
        </p:txBody>
      </p:sp>
      <p:pic>
        <p:nvPicPr>
          <p:cNvPr id="3" name="Picture 2" descr="A picture containing text, toy, doll&#10;&#10;Description automatically generated">
            <a:extLst>
              <a:ext uri="{FF2B5EF4-FFF2-40B4-BE49-F238E27FC236}">
                <a16:creationId xmlns:a16="http://schemas.microsoft.com/office/drawing/2014/main" id="{617478E2-B83E-F8B2-3E6A-075456AA7074}"/>
              </a:ext>
            </a:extLst>
          </p:cNvPr>
          <p:cNvPicPr>
            <a:picLocks noChangeAspect="1"/>
          </p:cNvPicPr>
          <p:nvPr/>
        </p:nvPicPr>
        <p:blipFill>
          <a:blip r:embed="rId4"/>
          <a:stretch>
            <a:fillRect/>
          </a:stretch>
        </p:blipFill>
        <p:spPr>
          <a:xfrm>
            <a:off x="4233064" y="5170080"/>
            <a:ext cx="888578" cy="1687920"/>
          </a:xfrm>
          <a:prstGeom prst="rect">
            <a:avLst/>
          </a:prstGeom>
        </p:spPr>
      </p:pic>
      <p:grpSp>
        <p:nvGrpSpPr>
          <p:cNvPr id="4" name="Group 3">
            <a:extLst>
              <a:ext uri="{FF2B5EF4-FFF2-40B4-BE49-F238E27FC236}">
                <a16:creationId xmlns:a16="http://schemas.microsoft.com/office/drawing/2014/main" id="{E7F7E2E8-34BF-8234-49B2-336998DBB83C}"/>
              </a:ext>
            </a:extLst>
          </p:cNvPr>
          <p:cNvGrpSpPr/>
          <p:nvPr/>
        </p:nvGrpSpPr>
        <p:grpSpPr>
          <a:xfrm flipH="1">
            <a:off x="1929028" y="2383549"/>
            <a:ext cx="3245638" cy="1687920"/>
            <a:chOff x="839702" y="1544058"/>
            <a:chExt cx="2379728" cy="1372022"/>
          </a:xfrm>
        </p:grpSpPr>
        <p:pic>
          <p:nvPicPr>
            <p:cNvPr id="5" name="Picture 4" descr="Free Bubble Speech vector and picture">
              <a:extLst>
                <a:ext uri="{FF2B5EF4-FFF2-40B4-BE49-F238E27FC236}">
                  <a16:creationId xmlns:a16="http://schemas.microsoft.com/office/drawing/2014/main" id="{3E40B464-5C54-F3BA-BA37-260C11E2F3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057" y="1544058"/>
              <a:ext cx="2261348" cy="13720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4">
              <a:extLst>
                <a:ext uri="{FF2B5EF4-FFF2-40B4-BE49-F238E27FC236}">
                  <a16:creationId xmlns:a16="http://schemas.microsoft.com/office/drawing/2014/main" id="{F7683F6F-B20C-8D20-A8EF-C0BFBC4D7327}"/>
                </a:ext>
              </a:extLst>
            </p:cNvPr>
            <p:cNvSpPr txBox="1"/>
            <p:nvPr/>
          </p:nvSpPr>
          <p:spPr>
            <a:xfrm>
              <a:off x="839702" y="1877571"/>
              <a:ext cx="2379728" cy="57540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4000" b="1" dirty="0">
                  <a:ln w="6350" cmpd="sng">
                    <a:solidFill>
                      <a:srgbClr val="002060"/>
                    </a:solidFill>
                    <a:prstDash val="solid"/>
                  </a:ln>
                  <a:solidFill>
                    <a:srgbClr val="86CFE2"/>
                  </a:solidFill>
                  <a:effectLst/>
                  <a:latin typeface="Dreaming Outloud Pro" panose="03050502040302030504" pitchFamily="66" charset="0"/>
                  <a:cs typeface="Dreaming Outloud Pro" panose="03050502040302030504" pitchFamily="66" charset="0"/>
                </a:rPr>
                <a:t>¿Cómo estás?</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31110" y="1052394"/>
            <a:ext cx="1698356" cy="403881"/>
          </a:xfrm>
          <a:noFill/>
        </p:spPr>
        <p:txBody>
          <a:bodyPr>
            <a:noAutofit/>
          </a:bodyPr>
          <a:lstStyle/>
          <a:p>
            <a:pPr algn="ctr"/>
            <a:r>
              <a:rPr lang="en-GB" sz="1050" b="1" dirty="0" err="1">
                <a:solidFill>
                  <a:schemeClr val="bg1"/>
                </a:solidFill>
                <a:latin typeface="Century Gothic" panose="020B0502020202020204" pitchFamily="34" charset="0"/>
              </a:rPr>
              <a:t>vocabulario</a:t>
            </a:r>
            <a:endParaRPr lang="en-GB" sz="1050" b="1" dirty="0">
              <a:solidFill>
                <a:schemeClr val="bg1"/>
              </a:solidFill>
              <a:latin typeface="Century Gothic" panose="020B0502020202020204" pitchFamily="34" charset="0"/>
            </a:endParaRPr>
          </a:p>
        </p:txBody>
      </p:sp>
      <p:sp>
        <p:nvSpPr>
          <p:cNvPr id="3" name="Title 1">
            <a:extLst>
              <a:ext uri="{FF2B5EF4-FFF2-40B4-BE49-F238E27FC236}">
                <a16:creationId xmlns:a16="http://schemas.microsoft.com/office/drawing/2014/main" id="{B4C895A1-D109-E58E-3981-60F9C19B150F}"/>
              </a:ext>
            </a:extLst>
          </p:cNvPr>
          <p:cNvSpPr txBox="1">
            <a:spLocks/>
          </p:cNvSpPr>
          <p:nvPr/>
        </p:nvSpPr>
        <p:spPr>
          <a:xfrm>
            <a:off x="10444058" y="704167"/>
            <a:ext cx="1698356" cy="403881"/>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1000" b="1">
                <a:solidFill>
                  <a:schemeClr val="bg1"/>
                </a:solidFill>
                <a:latin typeface="Century Gothic" panose="020B0502020202020204" pitchFamily="34" charset="0"/>
              </a:rPr>
              <a:t>vocabulario</a:t>
            </a:r>
            <a:endParaRPr lang="en-GB" sz="1000" b="1" dirty="0">
              <a:solidFill>
                <a:schemeClr val="bg1"/>
              </a:solidFill>
              <a:latin typeface="Century Gothic" panose="020B0502020202020204" pitchFamily="34" charset="0"/>
            </a:endParaRPr>
          </a:p>
        </p:txBody>
      </p:sp>
      <p:graphicFrame>
        <p:nvGraphicFramePr>
          <p:cNvPr id="4" name="Table 4">
            <a:extLst>
              <a:ext uri="{FF2B5EF4-FFF2-40B4-BE49-F238E27FC236}">
                <a16:creationId xmlns:a16="http://schemas.microsoft.com/office/drawing/2014/main" id="{74805ADB-9C7F-CDFA-C63D-17959546017F}"/>
              </a:ext>
            </a:extLst>
          </p:cNvPr>
          <p:cNvGraphicFramePr>
            <a:graphicFrameLocks noGrp="1"/>
          </p:cNvGraphicFramePr>
          <p:nvPr>
            <p:extLst>
              <p:ext uri="{D42A27DB-BD31-4B8C-83A1-F6EECF244321}">
                <p14:modId xmlns:p14="http://schemas.microsoft.com/office/powerpoint/2010/main" val="2782316956"/>
              </p:ext>
            </p:extLst>
          </p:nvPr>
        </p:nvGraphicFramePr>
        <p:xfrm>
          <a:off x="88474" y="1061448"/>
          <a:ext cx="10279385" cy="5651247"/>
        </p:xfrm>
        <a:graphic>
          <a:graphicData uri="http://schemas.openxmlformats.org/drawingml/2006/table">
            <a:tbl>
              <a:tblPr firstRow="1" bandRow="1">
                <a:tableStyleId>{5940675A-B579-460E-94D1-54222C63F5DA}</a:tableStyleId>
              </a:tblPr>
              <a:tblGrid>
                <a:gridCol w="1813101">
                  <a:extLst>
                    <a:ext uri="{9D8B030D-6E8A-4147-A177-3AD203B41FA5}">
                      <a16:colId xmlns:a16="http://schemas.microsoft.com/office/drawing/2014/main" val="1203737284"/>
                    </a:ext>
                  </a:extLst>
                </a:gridCol>
                <a:gridCol w="2513024">
                  <a:extLst>
                    <a:ext uri="{9D8B030D-6E8A-4147-A177-3AD203B41FA5}">
                      <a16:colId xmlns:a16="http://schemas.microsoft.com/office/drawing/2014/main" val="1810222861"/>
                    </a:ext>
                  </a:extLst>
                </a:gridCol>
                <a:gridCol w="3131165">
                  <a:extLst>
                    <a:ext uri="{9D8B030D-6E8A-4147-A177-3AD203B41FA5}">
                      <a16:colId xmlns:a16="http://schemas.microsoft.com/office/drawing/2014/main" val="274413866"/>
                    </a:ext>
                  </a:extLst>
                </a:gridCol>
                <a:gridCol w="2822095">
                  <a:extLst>
                    <a:ext uri="{9D8B030D-6E8A-4147-A177-3AD203B41FA5}">
                      <a16:colId xmlns:a16="http://schemas.microsoft.com/office/drawing/2014/main" val="2706468897"/>
                    </a:ext>
                  </a:extLst>
                </a:gridCol>
              </a:tblGrid>
              <a:tr h="807321">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200" b="1" dirty="0" err="1">
                          <a:solidFill>
                            <a:srgbClr val="00B0F0"/>
                          </a:solidFill>
                          <a:latin typeface="Century Gothic" panose="020B0502020202020204" pitchFamily="34" charset="0"/>
                        </a:rPr>
                        <a:t>deportista</a:t>
                      </a:r>
                      <a:endParaRPr lang="en-GB" sz="2200" b="1" dirty="0">
                        <a:solidFill>
                          <a:srgbClr val="00B0F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200" b="1" dirty="0">
                          <a:solidFill>
                            <a:srgbClr val="00B0F0"/>
                          </a:solidFill>
                          <a:latin typeface="Century Gothic" panose="020B0502020202020204" pitchFamily="34" charset="0"/>
                        </a:rPr>
                        <a:t>rosa</a:t>
                      </a:r>
                    </a:p>
                  </a:txBody>
                  <a:tcPr/>
                </a:tc>
                <a:tc>
                  <a:txBody>
                    <a:bodyPr/>
                    <a:lstStyle/>
                    <a:p>
                      <a:r>
                        <a:rPr lang="en-GB" sz="2200" b="1" dirty="0" err="1">
                          <a:solidFill>
                            <a:srgbClr val="00B0F0"/>
                          </a:solidFill>
                          <a:latin typeface="Century Gothic" panose="020B0502020202020204" pitchFamily="34" charset="0"/>
                        </a:rPr>
                        <a:t>muy</a:t>
                      </a:r>
                      <a:endParaRPr lang="en-GB" sz="22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807321">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200" b="1" dirty="0" err="1">
                          <a:solidFill>
                            <a:srgbClr val="00B0F0"/>
                          </a:solidFill>
                          <a:latin typeface="Century Gothic" panose="020B0502020202020204" pitchFamily="34" charset="0"/>
                        </a:rPr>
                        <a:t>naranja</a:t>
                      </a:r>
                      <a:endParaRPr lang="en-GB" sz="2200" b="1" dirty="0">
                        <a:solidFill>
                          <a:srgbClr val="00B0F0"/>
                        </a:solidFill>
                        <a:latin typeface="Century Gothic" panose="020B0502020202020204" pitchFamily="34" charset="0"/>
                      </a:endParaRPr>
                    </a:p>
                  </a:txBody>
                  <a:tcPr/>
                </a:tc>
                <a:tc>
                  <a:txBody>
                    <a:bodyPr/>
                    <a:lstStyle/>
                    <a:p>
                      <a:r>
                        <a:rPr lang="en-GB" sz="2200" b="1" dirty="0" err="1">
                          <a:solidFill>
                            <a:srgbClr val="00B0F0"/>
                          </a:solidFill>
                          <a:latin typeface="Century Gothic" panose="020B0502020202020204" pitchFamily="34" charset="0"/>
                        </a:rPr>
                        <a:t>después</a:t>
                      </a:r>
                      <a:endParaRPr lang="en-GB" sz="2200" b="1" dirty="0">
                        <a:solidFill>
                          <a:srgbClr val="00B0F0"/>
                        </a:solidFill>
                        <a:latin typeface="Century Gothic" panose="020B0502020202020204" pitchFamily="34" charset="0"/>
                      </a:endParaRPr>
                    </a:p>
                  </a:txBody>
                  <a:tcPr/>
                </a:tc>
                <a:tc>
                  <a:txBody>
                    <a:bodyPr/>
                    <a:lstStyle/>
                    <a:p>
                      <a:r>
                        <a:rPr lang="en-GB" sz="2200" b="1" dirty="0">
                          <a:solidFill>
                            <a:srgbClr val="00B0F0"/>
                          </a:solidFill>
                          <a:latin typeface="Century Gothic" panose="020B0502020202020204" pitchFamily="34" charset="0"/>
                        </a:rPr>
                        <a:t>para </a:t>
                      </a:r>
                      <a:r>
                        <a:rPr lang="en-GB" sz="2200" b="1" dirty="0" err="1">
                          <a:solidFill>
                            <a:srgbClr val="00B0F0"/>
                          </a:solidFill>
                          <a:latin typeface="Century Gothic" panose="020B0502020202020204" pitchFamily="34" charset="0"/>
                        </a:rPr>
                        <a:t>mí</a:t>
                      </a:r>
                      <a:endParaRPr lang="en-GB" sz="22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807321">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200" b="1" dirty="0">
                          <a:solidFill>
                            <a:srgbClr val="92D050"/>
                          </a:solidFill>
                          <a:latin typeface="Century Gothic" panose="020B0502020202020204" pitchFamily="34" charset="0"/>
                        </a:rPr>
                        <a:t>mi</a:t>
                      </a:r>
                    </a:p>
                  </a:txBody>
                  <a:tcPr/>
                </a:tc>
                <a:tc>
                  <a:txBody>
                    <a:bodyPr/>
                    <a:lstStyle/>
                    <a:p>
                      <a:r>
                        <a:rPr lang="en-GB" sz="2200" b="1" dirty="0" err="1">
                          <a:solidFill>
                            <a:srgbClr val="92D050"/>
                          </a:solidFill>
                          <a:latin typeface="Century Gothic" panose="020B0502020202020204" pitchFamily="34" charset="0"/>
                        </a:rPr>
                        <a:t>tu</a:t>
                      </a:r>
                      <a:endParaRPr lang="en-GB" sz="2200" b="1" dirty="0">
                        <a:solidFill>
                          <a:srgbClr val="92D050"/>
                        </a:solidFill>
                        <a:latin typeface="Century Gothic" panose="020B0502020202020204" pitchFamily="34" charset="0"/>
                      </a:endParaRPr>
                    </a:p>
                  </a:txBody>
                  <a:tcPr/>
                </a:tc>
                <a:tc>
                  <a:txBody>
                    <a:bodyPr/>
                    <a:lstStyle/>
                    <a:p>
                      <a:r>
                        <a:rPr lang="en-GB" sz="2200" b="1" dirty="0">
                          <a:solidFill>
                            <a:srgbClr val="92D050"/>
                          </a:solidFill>
                          <a:latin typeface="Century Gothic" panose="020B0502020202020204" pitchFamily="34" charset="0"/>
                        </a:rPr>
                        <a:t>con</a:t>
                      </a:r>
                    </a:p>
                  </a:txBody>
                  <a:tcPr/>
                </a:tc>
                <a:extLst>
                  <a:ext uri="{0D108BD9-81ED-4DB2-BD59-A6C34878D82A}">
                    <a16:rowId xmlns:a16="http://schemas.microsoft.com/office/drawing/2014/main" val="760878619"/>
                  </a:ext>
                </a:extLst>
              </a:tr>
              <a:tr h="807321">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200" b="1" dirty="0" err="1">
                          <a:solidFill>
                            <a:srgbClr val="92D050"/>
                          </a:solidFill>
                          <a:latin typeface="Century Gothic" panose="020B0502020202020204" pitchFamily="34" charset="0"/>
                        </a:rPr>
                        <a:t>cada</a:t>
                      </a:r>
                      <a:endParaRPr lang="en-GB" sz="2200" b="1" dirty="0">
                        <a:solidFill>
                          <a:srgbClr val="92D050"/>
                        </a:solidFill>
                        <a:latin typeface="Century Gothic" panose="020B0502020202020204" pitchFamily="34" charset="0"/>
                      </a:endParaRPr>
                    </a:p>
                  </a:txBody>
                  <a:tcPr/>
                </a:tc>
                <a:tc>
                  <a:txBody>
                    <a:bodyPr/>
                    <a:lstStyle/>
                    <a:p>
                      <a:r>
                        <a:rPr lang="en-GB" sz="2200" b="1" dirty="0">
                          <a:solidFill>
                            <a:srgbClr val="92D050"/>
                          </a:solidFill>
                          <a:latin typeface="Century Gothic" panose="020B0502020202020204" pitchFamily="34" charset="0"/>
                        </a:rPr>
                        <a:t>amigo</a:t>
                      </a:r>
                    </a:p>
                  </a:txBody>
                  <a:tcPr/>
                </a:tc>
                <a:tc>
                  <a:txBody>
                    <a:bodyPr/>
                    <a:lstStyle/>
                    <a:p>
                      <a:r>
                        <a:rPr lang="en-GB" sz="2200" b="1" dirty="0" err="1">
                          <a:solidFill>
                            <a:srgbClr val="92D050"/>
                          </a:solidFill>
                          <a:latin typeface="Century Gothic" panose="020B0502020202020204" pitchFamily="34" charset="0"/>
                        </a:rPr>
                        <a:t>jugar</a:t>
                      </a:r>
                      <a:endParaRPr lang="en-GB" sz="22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807321">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200" b="1" dirty="0" err="1">
                          <a:solidFill>
                            <a:srgbClr val="FF3399"/>
                          </a:solidFill>
                          <a:latin typeface="Century Gothic" panose="020B0502020202020204" pitchFamily="34" charset="0"/>
                        </a:rPr>
                        <a:t>Señora</a:t>
                      </a:r>
                      <a:endParaRPr lang="en-GB" sz="2200" b="1" dirty="0">
                        <a:solidFill>
                          <a:srgbClr val="FF3399"/>
                        </a:solidFill>
                        <a:latin typeface="Century Gothic" panose="020B0502020202020204" pitchFamily="34" charset="0"/>
                      </a:endParaRPr>
                    </a:p>
                  </a:txBody>
                  <a:tcPr/>
                </a:tc>
                <a:tc>
                  <a:txBody>
                    <a:bodyPr/>
                    <a:lstStyle/>
                    <a:p>
                      <a:r>
                        <a:rPr lang="en-GB" sz="2200" b="1" dirty="0" err="1">
                          <a:solidFill>
                            <a:srgbClr val="FF3399"/>
                          </a:solidFill>
                          <a:latin typeface="Century Gothic" panose="020B0502020202020204" pitchFamily="34" charset="0"/>
                        </a:rPr>
                        <a:t>Señor</a:t>
                      </a:r>
                      <a:endParaRPr lang="en-GB" sz="2200" b="1" dirty="0">
                        <a:solidFill>
                          <a:srgbClr val="FF3399"/>
                        </a:solidFill>
                        <a:latin typeface="Century Gothic" panose="020B0502020202020204" pitchFamily="34" charset="0"/>
                      </a:endParaRPr>
                    </a:p>
                  </a:txBody>
                  <a:tcPr/>
                </a:tc>
                <a:tc>
                  <a:txBody>
                    <a:bodyPr/>
                    <a:lstStyle/>
                    <a:p>
                      <a:r>
                        <a:rPr lang="en-GB" sz="2200" b="1" dirty="0">
                          <a:solidFill>
                            <a:srgbClr val="FF3399"/>
                          </a:solidFill>
                          <a:latin typeface="Century Gothic" panose="020B0502020202020204" pitchFamily="34" charset="0"/>
                        </a:rPr>
                        <a:t>¿</a:t>
                      </a:r>
                      <a:r>
                        <a:rPr lang="en-GB" sz="2200" b="1" dirty="0" err="1">
                          <a:solidFill>
                            <a:srgbClr val="FF3399"/>
                          </a:solidFill>
                          <a:latin typeface="Century Gothic" panose="020B0502020202020204" pitchFamily="34" charset="0"/>
                        </a:rPr>
                        <a:t>Quién</a:t>
                      </a:r>
                      <a:r>
                        <a:rPr lang="en-GB" sz="2200" b="1" dirty="0">
                          <a:solidFill>
                            <a:srgbClr val="FF3399"/>
                          </a:solidFill>
                          <a:latin typeface="Century Gothic" panose="020B0502020202020204" pitchFamily="34" charset="0"/>
                        </a:rPr>
                        <a:t>?</a:t>
                      </a:r>
                    </a:p>
                  </a:txBody>
                  <a:tcPr/>
                </a:tc>
                <a:extLst>
                  <a:ext uri="{0D108BD9-81ED-4DB2-BD59-A6C34878D82A}">
                    <a16:rowId xmlns:a16="http://schemas.microsoft.com/office/drawing/2014/main" val="3903794855"/>
                  </a:ext>
                </a:extLst>
              </a:tr>
              <a:tr h="807321">
                <a:tc vMerge="1">
                  <a:txBody>
                    <a:bodyPr/>
                    <a:lstStyle/>
                    <a:p>
                      <a:endParaRPr lang="en-GB"/>
                    </a:p>
                  </a:txBody>
                  <a:tcPr/>
                </a:tc>
                <a:tc>
                  <a:txBody>
                    <a:bodyPr/>
                    <a:lstStyle/>
                    <a:p>
                      <a:r>
                        <a:rPr lang="en-GB" sz="2200" b="1" dirty="0" err="1">
                          <a:solidFill>
                            <a:srgbClr val="FF3399"/>
                          </a:solidFill>
                          <a:latin typeface="Century Gothic" panose="020B0502020202020204" pitchFamily="34" charset="0"/>
                        </a:rPr>
                        <a:t>estás</a:t>
                      </a:r>
                      <a:endParaRPr lang="en-GB" sz="2200" b="1" dirty="0">
                        <a:solidFill>
                          <a:srgbClr val="FF3399"/>
                        </a:solidFill>
                        <a:latin typeface="Century Gothic" panose="020B0502020202020204" pitchFamily="34" charset="0"/>
                      </a:endParaRPr>
                    </a:p>
                  </a:txBody>
                  <a:tcPr/>
                </a:tc>
                <a:tc>
                  <a:txBody>
                    <a:bodyPr/>
                    <a:lstStyle/>
                    <a:p>
                      <a:r>
                        <a:rPr lang="en-GB" sz="2200" b="1" dirty="0" err="1">
                          <a:solidFill>
                            <a:srgbClr val="FF3399"/>
                          </a:solidFill>
                          <a:latin typeface="Century Gothic" panose="020B0502020202020204" pitchFamily="34" charset="0"/>
                        </a:rPr>
                        <a:t>creativa</a:t>
                      </a:r>
                      <a:endParaRPr lang="en-GB" sz="2200" b="1" dirty="0">
                        <a:solidFill>
                          <a:srgbClr val="FF3399"/>
                        </a:solidFill>
                        <a:latin typeface="Century Gothic" panose="020B0502020202020204" pitchFamily="34" charset="0"/>
                      </a:endParaRPr>
                    </a:p>
                  </a:txBody>
                  <a:tcPr/>
                </a:tc>
                <a:tc>
                  <a:txBody>
                    <a:bodyPr/>
                    <a:lstStyle/>
                    <a:p>
                      <a:r>
                        <a:rPr lang="en-GB" sz="2200" b="1" dirty="0">
                          <a:solidFill>
                            <a:srgbClr val="FF3399"/>
                          </a:solidFill>
                          <a:latin typeface="Century Gothic" panose="020B0502020202020204" pitchFamily="34" charset="0"/>
                        </a:rPr>
                        <a:t>¿</a:t>
                      </a:r>
                      <a:r>
                        <a:rPr lang="en-GB" sz="2200" b="1" dirty="0" err="1">
                          <a:solidFill>
                            <a:srgbClr val="FF3399"/>
                          </a:solidFill>
                          <a:latin typeface="Century Gothic" panose="020B0502020202020204" pitchFamily="34" charset="0"/>
                        </a:rPr>
                        <a:t>Cómo</a:t>
                      </a:r>
                      <a:r>
                        <a:rPr lang="en-GB" sz="2200" b="1" dirty="0">
                          <a:solidFill>
                            <a:srgbClr val="FF3399"/>
                          </a:solidFill>
                          <a:latin typeface="Century Gothic" panose="020B0502020202020204" pitchFamily="34" charset="0"/>
                        </a:rPr>
                        <a:t>?</a:t>
                      </a:r>
                    </a:p>
                  </a:txBody>
                  <a:tcPr/>
                </a:tc>
                <a:extLst>
                  <a:ext uri="{0D108BD9-81ED-4DB2-BD59-A6C34878D82A}">
                    <a16:rowId xmlns:a16="http://schemas.microsoft.com/office/drawing/2014/main" val="3343226472"/>
                  </a:ext>
                </a:extLst>
              </a:tr>
              <a:tr h="807321">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200" b="1" dirty="0">
                          <a:solidFill>
                            <a:srgbClr val="FF3399"/>
                          </a:solidFill>
                          <a:latin typeface="Century Gothic" panose="020B0502020202020204" pitchFamily="34" charset="0"/>
                        </a:rPr>
                        <a:t>estoy</a:t>
                      </a:r>
                    </a:p>
                  </a:txBody>
                  <a:tcPr/>
                </a:tc>
                <a:tc>
                  <a:txBody>
                    <a:bodyPr/>
                    <a:lstStyle/>
                    <a:p>
                      <a:r>
                        <a:rPr lang="en-GB" sz="2200" b="1" dirty="0" err="1">
                          <a:solidFill>
                            <a:srgbClr val="FF3399"/>
                          </a:solidFill>
                          <a:latin typeface="Century Gothic" panose="020B0502020202020204" pitchFamily="34" charset="0"/>
                        </a:rPr>
                        <a:t>negativa</a:t>
                      </a:r>
                      <a:endParaRPr lang="en-GB" sz="2200" b="1" dirty="0">
                        <a:solidFill>
                          <a:srgbClr val="FF3399"/>
                        </a:solidFill>
                        <a:latin typeface="Century Gothic" panose="020B0502020202020204" pitchFamily="34" charset="0"/>
                      </a:endParaRPr>
                    </a:p>
                  </a:txBody>
                  <a:tcPr/>
                </a:tc>
                <a:tc>
                  <a:txBody>
                    <a:bodyPr/>
                    <a:lstStyle/>
                    <a:p>
                      <a:r>
                        <a:rPr lang="en-GB" sz="2200" b="1" dirty="0">
                          <a:solidFill>
                            <a:srgbClr val="FF3399"/>
                          </a:solidFill>
                          <a:latin typeface="Century Gothic" panose="020B0502020202020204" pitchFamily="34" charset="0"/>
                        </a:rPr>
                        <a:t>tonto</a:t>
                      </a:r>
                    </a:p>
                  </a:txBody>
                  <a:tcPr/>
                </a:tc>
                <a:extLst>
                  <a:ext uri="{0D108BD9-81ED-4DB2-BD59-A6C34878D82A}">
                    <a16:rowId xmlns:a16="http://schemas.microsoft.com/office/drawing/2014/main" val="3232139915"/>
                  </a:ext>
                </a:extLst>
              </a:tr>
            </a:tbl>
          </a:graphicData>
        </a:graphic>
      </p:graphicFrame>
      <p:pic>
        <p:nvPicPr>
          <p:cNvPr id="5" name="Picture 4">
            <a:extLst>
              <a:ext uri="{FF2B5EF4-FFF2-40B4-BE49-F238E27FC236}">
                <a16:creationId xmlns:a16="http://schemas.microsoft.com/office/drawing/2014/main" id="{B6166133-3730-D6A0-BBAE-11BD64A8EA52}"/>
              </a:ext>
            </a:extLst>
          </p:cNvPr>
          <p:cNvPicPr>
            <a:picLocks noChangeAspect="1"/>
          </p:cNvPicPr>
          <p:nvPr/>
        </p:nvPicPr>
        <p:blipFill>
          <a:blip r:embed="rId3"/>
          <a:stretch>
            <a:fillRect/>
          </a:stretch>
        </p:blipFill>
        <p:spPr>
          <a:xfrm>
            <a:off x="228503" y="3157517"/>
            <a:ext cx="1186070" cy="1080360"/>
          </a:xfrm>
          <a:prstGeom prst="rect">
            <a:avLst/>
          </a:prstGeom>
        </p:spPr>
      </p:pic>
      <p:pic>
        <p:nvPicPr>
          <p:cNvPr id="6" name="Picture 5" descr="Icon&#10;&#10;Description automatically generated">
            <a:extLst>
              <a:ext uri="{FF2B5EF4-FFF2-40B4-BE49-F238E27FC236}">
                <a16:creationId xmlns:a16="http://schemas.microsoft.com/office/drawing/2014/main" id="{34B20D1B-818F-B643-CDE4-5295DEDF2A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310" y="1469863"/>
            <a:ext cx="1186070" cy="1186070"/>
          </a:xfrm>
          <a:prstGeom prst="rect">
            <a:avLst/>
          </a:prstGeom>
        </p:spPr>
      </p:pic>
      <p:pic>
        <p:nvPicPr>
          <p:cNvPr id="7" name="Picture 6">
            <a:extLst>
              <a:ext uri="{FF2B5EF4-FFF2-40B4-BE49-F238E27FC236}">
                <a16:creationId xmlns:a16="http://schemas.microsoft.com/office/drawing/2014/main" id="{788E07D3-09A6-1A48-26D0-AFA8BA3B2A1E}"/>
              </a:ext>
            </a:extLst>
          </p:cNvPr>
          <p:cNvPicPr>
            <a:picLocks noChangeAspect="1"/>
          </p:cNvPicPr>
          <p:nvPr/>
        </p:nvPicPr>
        <p:blipFill>
          <a:blip r:embed="rId5"/>
          <a:stretch>
            <a:fillRect/>
          </a:stretch>
        </p:blipFill>
        <p:spPr>
          <a:xfrm>
            <a:off x="318448" y="5562222"/>
            <a:ext cx="1162417" cy="1101237"/>
          </a:xfrm>
          <a:prstGeom prst="rect">
            <a:avLst/>
          </a:prstGeom>
        </p:spPr>
      </p:pic>
      <p:sp>
        <p:nvSpPr>
          <p:cNvPr id="8" name="TextBox 7">
            <a:extLst>
              <a:ext uri="{FF2B5EF4-FFF2-40B4-BE49-F238E27FC236}">
                <a16:creationId xmlns:a16="http://schemas.microsoft.com/office/drawing/2014/main" id="{48585DB1-0AA8-C410-5EC8-08668ED4A16A}"/>
              </a:ext>
            </a:extLst>
          </p:cNvPr>
          <p:cNvSpPr txBox="1"/>
          <p:nvPr/>
        </p:nvSpPr>
        <p:spPr>
          <a:xfrm>
            <a:off x="1422266" y="6210549"/>
            <a:ext cx="643125"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x1</a:t>
            </a:r>
          </a:p>
        </p:txBody>
      </p:sp>
      <p:sp>
        <p:nvSpPr>
          <p:cNvPr id="9" name="TextBox 8">
            <a:extLst>
              <a:ext uri="{FF2B5EF4-FFF2-40B4-BE49-F238E27FC236}">
                <a16:creationId xmlns:a16="http://schemas.microsoft.com/office/drawing/2014/main" id="{F6241161-45A1-C74B-EE76-4782042854F6}"/>
              </a:ext>
            </a:extLst>
          </p:cNvPr>
          <p:cNvSpPr txBox="1"/>
          <p:nvPr/>
        </p:nvSpPr>
        <p:spPr>
          <a:xfrm>
            <a:off x="1273984" y="3790669"/>
            <a:ext cx="643125"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x2</a:t>
            </a:r>
          </a:p>
        </p:txBody>
      </p:sp>
      <p:sp>
        <p:nvSpPr>
          <p:cNvPr id="10" name="TextBox 9">
            <a:extLst>
              <a:ext uri="{FF2B5EF4-FFF2-40B4-BE49-F238E27FC236}">
                <a16:creationId xmlns:a16="http://schemas.microsoft.com/office/drawing/2014/main" id="{A67DE58F-1C2E-8E06-A1FC-476B76E9F004}"/>
              </a:ext>
            </a:extLst>
          </p:cNvPr>
          <p:cNvSpPr txBox="1"/>
          <p:nvPr/>
        </p:nvSpPr>
        <p:spPr>
          <a:xfrm>
            <a:off x="1339095" y="2163875"/>
            <a:ext cx="643125"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x3</a:t>
            </a:r>
          </a:p>
        </p:txBody>
      </p:sp>
      <p:sp>
        <p:nvSpPr>
          <p:cNvPr id="12" name="Title 1">
            <a:extLst>
              <a:ext uri="{FF2B5EF4-FFF2-40B4-BE49-F238E27FC236}">
                <a16:creationId xmlns:a16="http://schemas.microsoft.com/office/drawing/2014/main" id="{6AA8CFCF-6320-3302-9735-557FCC397021}"/>
              </a:ext>
            </a:extLst>
          </p:cNvPr>
          <p:cNvSpPr txBox="1">
            <a:spLocks/>
          </p:cNvSpPr>
          <p:nvPr/>
        </p:nvSpPr>
        <p:spPr>
          <a:xfrm>
            <a:off x="104676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800">
                <a:solidFill>
                  <a:schemeClr val="bg1"/>
                </a:solidFill>
                <a:latin typeface="Century Gothic" panose="020B0502020202020204" pitchFamily="34" charset="0"/>
              </a:rPr>
              <a:t>vocabulario</a:t>
            </a:r>
            <a:endParaRPr lang="en-GB" sz="800" dirty="0">
              <a:solidFill>
                <a:schemeClr val="bg1"/>
              </a:solidFill>
              <a:latin typeface="Century Gothic" panose="020B0502020202020204" pitchFamily="34" charset="0"/>
            </a:endParaRPr>
          </a:p>
        </p:txBody>
      </p:sp>
      <p:sp>
        <p:nvSpPr>
          <p:cNvPr id="13" name="Title 1">
            <a:extLst>
              <a:ext uri="{FF2B5EF4-FFF2-40B4-BE49-F238E27FC236}">
                <a16:creationId xmlns:a16="http://schemas.microsoft.com/office/drawing/2014/main" id="{FCF3A2E3-E644-33D4-D490-10D280DFE1E6}"/>
              </a:ext>
            </a:extLst>
          </p:cNvPr>
          <p:cNvSpPr txBox="1">
            <a:spLocks/>
          </p:cNvSpPr>
          <p:nvPr/>
        </p:nvSpPr>
        <p:spPr>
          <a:xfrm>
            <a:off x="104676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4" name="Title 1">
            <a:extLst>
              <a:ext uri="{FF2B5EF4-FFF2-40B4-BE49-F238E27FC236}">
                <a16:creationId xmlns:a16="http://schemas.microsoft.com/office/drawing/2014/main" id="{1C85691E-03A2-B464-AB89-42047B6D787D}"/>
              </a:ext>
            </a:extLst>
          </p:cNvPr>
          <p:cNvSpPr txBox="1">
            <a:spLocks/>
          </p:cNvSpPr>
          <p:nvPr/>
        </p:nvSpPr>
        <p:spPr>
          <a:xfrm>
            <a:off x="104676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5" name="Title 1">
            <a:extLst>
              <a:ext uri="{FF2B5EF4-FFF2-40B4-BE49-F238E27FC236}">
                <a16:creationId xmlns:a16="http://schemas.microsoft.com/office/drawing/2014/main" id="{82F8B560-A923-AF20-9C12-FECA94B41F32}"/>
              </a:ext>
            </a:extLst>
          </p:cNvPr>
          <p:cNvSpPr txBox="1">
            <a:spLocks/>
          </p:cNvSpPr>
          <p:nvPr/>
        </p:nvSpPr>
        <p:spPr>
          <a:xfrm>
            <a:off x="103696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16" name="Picture 2" descr="Brain, Idea, Think, Creativity">
            <a:extLst>
              <a:ext uri="{FF2B5EF4-FFF2-40B4-BE49-F238E27FC236}">
                <a16:creationId xmlns:a16="http://schemas.microsoft.com/office/drawing/2014/main" id="{9E812F7C-BE8E-8B6F-9B2B-29CCD2EB867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56" t="10325" r="10357" b="12587"/>
          <a:stretch/>
        </p:blipFill>
        <p:spPr bwMode="auto">
          <a:xfrm>
            <a:off x="10974723"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BE0ACBAA-BD0A-8DB1-99D4-0BDEA614210C}"/>
              </a:ext>
            </a:extLst>
          </p:cNvPr>
          <p:cNvGrpSpPr/>
          <p:nvPr/>
        </p:nvGrpSpPr>
        <p:grpSpPr>
          <a:xfrm>
            <a:off x="11527676" y="122597"/>
            <a:ext cx="558874" cy="400110"/>
            <a:chOff x="9220105" y="1815321"/>
            <a:chExt cx="751629" cy="522707"/>
          </a:xfrm>
        </p:grpSpPr>
        <p:pic>
          <p:nvPicPr>
            <p:cNvPr id="19" name="Picture 22" descr="Free Bubble Speech vector and picture">
              <a:extLst>
                <a:ext uri="{FF2B5EF4-FFF2-40B4-BE49-F238E27FC236}">
                  <a16:creationId xmlns:a16="http://schemas.microsoft.com/office/drawing/2014/main" id="{69616B9A-0416-8C4C-C6E9-D91BF864E8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82FAE4C-0FFC-FF8E-4038-D81CAD74EECC}"/>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21" name="Title 11">
            <a:extLst>
              <a:ext uri="{FF2B5EF4-FFF2-40B4-BE49-F238E27FC236}">
                <a16:creationId xmlns:a16="http://schemas.microsoft.com/office/drawing/2014/main" id="{2FF6E7A6-9255-6CC5-A037-813AFD85276E}"/>
              </a:ext>
            </a:extLst>
          </p:cNvPr>
          <p:cNvSpPr txBox="1">
            <a:spLocks/>
          </p:cNvSpPr>
          <p:nvPr/>
        </p:nvSpPr>
        <p:spPr>
          <a:xfrm>
            <a:off x="102216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pic>
        <p:nvPicPr>
          <p:cNvPr id="22" name="Graphic 21" descr="Teacher">
            <a:extLst>
              <a:ext uri="{FF2B5EF4-FFF2-40B4-BE49-F238E27FC236}">
                <a16:creationId xmlns:a16="http://schemas.microsoft.com/office/drawing/2014/main" id="{0F5AD241-28C8-597D-2236-DAC3A766FA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942" y="37709"/>
            <a:ext cx="914400" cy="914400"/>
          </a:xfrm>
          <a:prstGeom prst="rect">
            <a:avLst/>
          </a:prstGeom>
        </p:spPr>
      </p:pic>
      <p:sp>
        <p:nvSpPr>
          <p:cNvPr id="23" name="Speech Bubble: Rectangle with Corners Rounded 22">
            <a:extLst>
              <a:ext uri="{FF2B5EF4-FFF2-40B4-BE49-F238E27FC236}">
                <a16:creationId xmlns:a16="http://schemas.microsoft.com/office/drawing/2014/main" id="{1E252C19-F46A-6E08-C27C-CC6F49638746}"/>
              </a:ext>
            </a:extLst>
          </p:cNvPr>
          <p:cNvSpPr/>
          <p:nvPr/>
        </p:nvSpPr>
        <p:spPr>
          <a:xfrm>
            <a:off x="1084267" y="178478"/>
            <a:ext cx="4041104" cy="533859"/>
          </a:xfrm>
          <a:prstGeom prst="wedgeRoundRectCallout">
            <a:avLst>
              <a:gd name="adj1" fmla="val -56616"/>
              <a:gd name="adj2" fmla="val 930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Escribe en inglés 📝.</a:t>
            </a:r>
          </a:p>
        </p:txBody>
      </p:sp>
      <p:sp>
        <p:nvSpPr>
          <p:cNvPr id="24" name="TextBox 23">
            <a:extLst>
              <a:ext uri="{FF2B5EF4-FFF2-40B4-BE49-F238E27FC236}">
                <a16:creationId xmlns:a16="http://schemas.microsoft.com/office/drawing/2014/main" id="{EE49A05E-972A-BC40-F1A3-45555673F6FE}"/>
              </a:ext>
            </a:extLst>
          </p:cNvPr>
          <p:cNvSpPr txBox="1"/>
          <p:nvPr/>
        </p:nvSpPr>
        <p:spPr>
          <a:xfrm>
            <a:off x="5050409" y="196438"/>
            <a:ext cx="55924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least15 points?</a:t>
            </a:r>
          </a:p>
        </p:txBody>
      </p:sp>
      <p:sp>
        <p:nvSpPr>
          <p:cNvPr id="25" name="TextBox 24">
            <a:extLst>
              <a:ext uri="{FF2B5EF4-FFF2-40B4-BE49-F238E27FC236}">
                <a16:creationId xmlns:a16="http://schemas.microsoft.com/office/drawing/2014/main" id="{20AD0B62-7625-42CD-AC64-AE64D6507FB6}"/>
              </a:ext>
            </a:extLst>
          </p:cNvPr>
          <p:cNvSpPr txBox="1"/>
          <p:nvPr/>
        </p:nvSpPr>
        <p:spPr>
          <a:xfrm>
            <a:off x="1904903" y="6222725"/>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 am (state)</a:t>
            </a:r>
          </a:p>
        </p:txBody>
      </p:sp>
      <p:sp>
        <p:nvSpPr>
          <p:cNvPr id="26" name="TextBox 25">
            <a:extLst>
              <a:ext uri="{FF2B5EF4-FFF2-40B4-BE49-F238E27FC236}">
                <a16:creationId xmlns:a16="http://schemas.microsoft.com/office/drawing/2014/main" id="{181ECFCD-E7B9-F7A1-62DA-DDBD4C9C75A8}"/>
              </a:ext>
            </a:extLst>
          </p:cNvPr>
          <p:cNvSpPr txBox="1"/>
          <p:nvPr/>
        </p:nvSpPr>
        <p:spPr>
          <a:xfrm>
            <a:off x="4719418" y="6222725"/>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negative (f)</a:t>
            </a:r>
          </a:p>
        </p:txBody>
      </p:sp>
      <p:sp>
        <p:nvSpPr>
          <p:cNvPr id="27" name="TextBox 26">
            <a:extLst>
              <a:ext uri="{FF2B5EF4-FFF2-40B4-BE49-F238E27FC236}">
                <a16:creationId xmlns:a16="http://schemas.microsoft.com/office/drawing/2014/main" id="{22795319-987F-AB01-573B-F24DD8B78F41}"/>
              </a:ext>
            </a:extLst>
          </p:cNvPr>
          <p:cNvSpPr txBox="1"/>
          <p:nvPr/>
        </p:nvSpPr>
        <p:spPr>
          <a:xfrm>
            <a:off x="7530153" y="6236172"/>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silly (m)</a:t>
            </a:r>
          </a:p>
        </p:txBody>
      </p:sp>
      <p:sp>
        <p:nvSpPr>
          <p:cNvPr id="28" name="TextBox 27">
            <a:extLst>
              <a:ext uri="{FF2B5EF4-FFF2-40B4-BE49-F238E27FC236}">
                <a16:creationId xmlns:a16="http://schemas.microsoft.com/office/drawing/2014/main" id="{5EEAADF1-FAB3-0A82-BF1F-53772AFD6271}"/>
              </a:ext>
            </a:extLst>
          </p:cNvPr>
          <p:cNvSpPr txBox="1"/>
          <p:nvPr/>
        </p:nvSpPr>
        <p:spPr>
          <a:xfrm>
            <a:off x="1902701" y="5423178"/>
            <a:ext cx="284839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you are (state)</a:t>
            </a:r>
          </a:p>
        </p:txBody>
      </p:sp>
      <p:sp>
        <p:nvSpPr>
          <p:cNvPr id="29" name="TextBox 28">
            <a:extLst>
              <a:ext uri="{FF2B5EF4-FFF2-40B4-BE49-F238E27FC236}">
                <a16:creationId xmlns:a16="http://schemas.microsoft.com/office/drawing/2014/main" id="{1EBDFEF7-BF29-BD20-F177-8717C036DA1C}"/>
              </a:ext>
            </a:extLst>
          </p:cNvPr>
          <p:cNvSpPr txBox="1"/>
          <p:nvPr/>
        </p:nvSpPr>
        <p:spPr>
          <a:xfrm>
            <a:off x="4751401" y="5436625"/>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creative (f)</a:t>
            </a:r>
          </a:p>
        </p:txBody>
      </p:sp>
      <p:sp>
        <p:nvSpPr>
          <p:cNvPr id="30" name="TextBox 29">
            <a:extLst>
              <a:ext uri="{FF2B5EF4-FFF2-40B4-BE49-F238E27FC236}">
                <a16:creationId xmlns:a16="http://schemas.microsoft.com/office/drawing/2014/main" id="{170CD881-9D02-E03A-4EDA-0BE360D4361F}"/>
              </a:ext>
            </a:extLst>
          </p:cNvPr>
          <p:cNvSpPr txBox="1"/>
          <p:nvPr/>
        </p:nvSpPr>
        <p:spPr>
          <a:xfrm>
            <a:off x="7516706" y="5427384"/>
            <a:ext cx="317642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How?</a:t>
            </a:r>
          </a:p>
        </p:txBody>
      </p:sp>
      <p:sp>
        <p:nvSpPr>
          <p:cNvPr id="31" name="TextBox 30">
            <a:extLst>
              <a:ext uri="{FF2B5EF4-FFF2-40B4-BE49-F238E27FC236}">
                <a16:creationId xmlns:a16="http://schemas.microsoft.com/office/drawing/2014/main" id="{16F505FA-CEE0-FC3C-6861-745EEB942679}"/>
              </a:ext>
            </a:extLst>
          </p:cNvPr>
          <p:cNvSpPr txBox="1"/>
          <p:nvPr/>
        </p:nvSpPr>
        <p:spPr>
          <a:xfrm>
            <a:off x="1926765" y="4691141"/>
            <a:ext cx="2986004" cy="430887"/>
          </a:xfrm>
          <a:prstGeom prst="rect">
            <a:avLst/>
          </a:prstGeom>
          <a:noFill/>
        </p:spPr>
        <p:txBody>
          <a:bodyPr wrap="square" rtlCol="0">
            <a:spAutoFit/>
          </a:bodyPr>
          <a:lstStyle/>
          <a:p>
            <a:r>
              <a:rPr lang="en-GB" sz="2200" dirty="0">
                <a:solidFill>
                  <a:srgbClr val="002060"/>
                </a:solidFill>
                <a:latin typeface="Century Gothic" panose="020B0502020202020204" pitchFamily="34" charset="0"/>
              </a:rPr>
              <a:t>Mrs, (Miss – teacher)</a:t>
            </a:r>
          </a:p>
        </p:txBody>
      </p:sp>
      <p:sp>
        <p:nvSpPr>
          <p:cNvPr id="32" name="TextBox 31">
            <a:extLst>
              <a:ext uri="{FF2B5EF4-FFF2-40B4-BE49-F238E27FC236}">
                <a16:creationId xmlns:a16="http://schemas.microsoft.com/office/drawing/2014/main" id="{46EA5D57-37DC-44F1-4AD6-8F32B0BAC720}"/>
              </a:ext>
            </a:extLst>
          </p:cNvPr>
          <p:cNvSpPr txBox="1"/>
          <p:nvPr/>
        </p:nvSpPr>
        <p:spPr>
          <a:xfrm>
            <a:off x="4771072" y="4684315"/>
            <a:ext cx="339581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Mr., (Sir – teacher)</a:t>
            </a:r>
          </a:p>
        </p:txBody>
      </p:sp>
      <p:sp>
        <p:nvSpPr>
          <p:cNvPr id="34" name="TextBox 33">
            <a:extLst>
              <a:ext uri="{FF2B5EF4-FFF2-40B4-BE49-F238E27FC236}">
                <a16:creationId xmlns:a16="http://schemas.microsoft.com/office/drawing/2014/main" id="{CA884579-308E-E85C-E96C-5F62A102363E}"/>
              </a:ext>
            </a:extLst>
          </p:cNvPr>
          <p:cNvSpPr txBox="1"/>
          <p:nvPr/>
        </p:nvSpPr>
        <p:spPr>
          <a:xfrm>
            <a:off x="7609419" y="4673558"/>
            <a:ext cx="339581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Who?</a:t>
            </a:r>
          </a:p>
        </p:txBody>
      </p:sp>
      <p:sp>
        <p:nvSpPr>
          <p:cNvPr id="35" name="TextBox 34">
            <a:extLst>
              <a:ext uri="{FF2B5EF4-FFF2-40B4-BE49-F238E27FC236}">
                <a16:creationId xmlns:a16="http://schemas.microsoft.com/office/drawing/2014/main" id="{72C91D8C-EF8D-B0E3-C033-84045A6868FB}"/>
              </a:ext>
            </a:extLst>
          </p:cNvPr>
          <p:cNvSpPr txBox="1"/>
          <p:nvPr/>
        </p:nvSpPr>
        <p:spPr>
          <a:xfrm>
            <a:off x="1926765" y="3886049"/>
            <a:ext cx="305293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each, every</a:t>
            </a:r>
          </a:p>
        </p:txBody>
      </p:sp>
      <p:sp>
        <p:nvSpPr>
          <p:cNvPr id="36" name="TextBox 35">
            <a:extLst>
              <a:ext uri="{FF2B5EF4-FFF2-40B4-BE49-F238E27FC236}">
                <a16:creationId xmlns:a16="http://schemas.microsoft.com/office/drawing/2014/main" id="{E3F170E8-3D60-0ED2-8770-ABE53F4FA927}"/>
              </a:ext>
            </a:extLst>
          </p:cNvPr>
          <p:cNvSpPr txBox="1"/>
          <p:nvPr/>
        </p:nvSpPr>
        <p:spPr>
          <a:xfrm>
            <a:off x="4719418" y="3864811"/>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friend (m)</a:t>
            </a:r>
          </a:p>
        </p:txBody>
      </p:sp>
      <p:sp>
        <p:nvSpPr>
          <p:cNvPr id="37" name="TextBox 36">
            <a:extLst>
              <a:ext uri="{FF2B5EF4-FFF2-40B4-BE49-F238E27FC236}">
                <a16:creationId xmlns:a16="http://schemas.microsoft.com/office/drawing/2014/main" id="{F137A643-932B-96CE-5B96-D52074A7AE46}"/>
              </a:ext>
            </a:extLst>
          </p:cNvPr>
          <p:cNvSpPr txBox="1"/>
          <p:nvPr/>
        </p:nvSpPr>
        <p:spPr>
          <a:xfrm>
            <a:off x="7534660" y="3855858"/>
            <a:ext cx="318177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 play, playing</a:t>
            </a:r>
          </a:p>
        </p:txBody>
      </p:sp>
      <p:sp>
        <p:nvSpPr>
          <p:cNvPr id="38" name="TextBox 37">
            <a:extLst>
              <a:ext uri="{FF2B5EF4-FFF2-40B4-BE49-F238E27FC236}">
                <a16:creationId xmlns:a16="http://schemas.microsoft.com/office/drawing/2014/main" id="{0614D9FC-5D8C-6B11-FFA9-7B01312B8B29}"/>
              </a:ext>
            </a:extLst>
          </p:cNvPr>
          <p:cNvSpPr txBox="1"/>
          <p:nvPr/>
        </p:nvSpPr>
        <p:spPr>
          <a:xfrm>
            <a:off x="1974008" y="3072084"/>
            <a:ext cx="266623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my</a:t>
            </a:r>
          </a:p>
        </p:txBody>
      </p:sp>
      <p:sp>
        <p:nvSpPr>
          <p:cNvPr id="39" name="TextBox 38">
            <a:extLst>
              <a:ext uri="{FF2B5EF4-FFF2-40B4-BE49-F238E27FC236}">
                <a16:creationId xmlns:a16="http://schemas.microsoft.com/office/drawing/2014/main" id="{E72ED884-EA4F-AC94-15F5-A0E726DA3868}"/>
              </a:ext>
            </a:extLst>
          </p:cNvPr>
          <p:cNvSpPr txBox="1"/>
          <p:nvPr/>
        </p:nvSpPr>
        <p:spPr>
          <a:xfrm>
            <a:off x="4719418" y="3053323"/>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your</a:t>
            </a:r>
          </a:p>
        </p:txBody>
      </p:sp>
      <p:sp>
        <p:nvSpPr>
          <p:cNvPr id="40" name="TextBox 39">
            <a:extLst>
              <a:ext uri="{FF2B5EF4-FFF2-40B4-BE49-F238E27FC236}">
                <a16:creationId xmlns:a16="http://schemas.microsoft.com/office/drawing/2014/main" id="{A95CEA76-52C4-C703-72D0-7FBDD210F29C}"/>
              </a:ext>
            </a:extLst>
          </p:cNvPr>
          <p:cNvSpPr txBox="1"/>
          <p:nvPr/>
        </p:nvSpPr>
        <p:spPr>
          <a:xfrm>
            <a:off x="7599064" y="3050538"/>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with</a:t>
            </a:r>
          </a:p>
        </p:txBody>
      </p:sp>
      <p:sp>
        <p:nvSpPr>
          <p:cNvPr id="41" name="TextBox 40">
            <a:extLst>
              <a:ext uri="{FF2B5EF4-FFF2-40B4-BE49-F238E27FC236}">
                <a16:creationId xmlns:a16="http://schemas.microsoft.com/office/drawing/2014/main" id="{53875266-FAD8-A54F-53C7-74A8BF104256}"/>
              </a:ext>
            </a:extLst>
          </p:cNvPr>
          <p:cNvSpPr txBox="1"/>
          <p:nvPr/>
        </p:nvSpPr>
        <p:spPr>
          <a:xfrm>
            <a:off x="1950830" y="2215303"/>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orange</a:t>
            </a:r>
          </a:p>
        </p:txBody>
      </p:sp>
      <p:sp>
        <p:nvSpPr>
          <p:cNvPr id="42" name="TextBox 41">
            <a:extLst>
              <a:ext uri="{FF2B5EF4-FFF2-40B4-BE49-F238E27FC236}">
                <a16:creationId xmlns:a16="http://schemas.microsoft.com/office/drawing/2014/main" id="{96E27520-B80F-E2BB-E8F3-69D278BD13BB}"/>
              </a:ext>
            </a:extLst>
          </p:cNvPr>
          <p:cNvSpPr txBox="1"/>
          <p:nvPr/>
        </p:nvSpPr>
        <p:spPr>
          <a:xfrm>
            <a:off x="4751100" y="2241753"/>
            <a:ext cx="277649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after</a:t>
            </a:r>
          </a:p>
        </p:txBody>
      </p:sp>
      <p:sp>
        <p:nvSpPr>
          <p:cNvPr id="43" name="TextBox 42">
            <a:extLst>
              <a:ext uri="{FF2B5EF4-FFF2-40B4-BE49-F238E27FC236}">
                <a16:creationId xmlns:a16="http://schemas.microsoft.com/office/drawing/2014/main" id="{8A225076-269C-D139-BB5E-FCF4EFAAAE8D}"/>
              </a:ext>
            </a:extLst>
          </p:cNvPr>
          <p:cNvSpPr txBox="1"/>
          <p:nvPr/>
        </p:nvSpPr>
        <p:spPr>
          <a:xfrm>
            <a:off x="7582920" y="2233881"/>
            <a:ext cx="364292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for me</a:t>
            </a:r>
          </a:p>
        </p:txBody>
      </p:sp>
      <p:sp>
        <p:nvSpPr>
          <p:cNvPr id="44" name="TextBox 43">
            <a:extLst>
              <a:ext uri="{FF2B5EF4-FFF2-40B4-BE49-F238E27FC236}">
                <a16:creationId xmlns:a16="http://schemas.microsoft.com/office/drawing/2014/main" id="{26F3AEDC-9976-D071-E21E-C9335DB791EC}"/>
              </a:ext>
            </a:extLst>
          </p:cNvPr>
          <p:cNvSpPr txBox="1"/>
          <p:nvPr/>
        </p:nvSpPr>
        <p:spPr>
          <a:xfrm>
            <a:off x="1950829" y="1347445"/>
            <a:ext cx="259997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sporty</a:t>
            </a:r>
          </a:p>
        </p:txBody>
      </p:sp>
      <p:sp>
        <p:nvSpPr>
          <p:cNvPr id="45" name="TextBox 44">
            <a:extLst>
              <a:ext uri="{FF2B5EF4-FFF2-40B4-BE49-F238E27FC236}">
                <a16:creationId xmlns:a16="http://schemas.microsoft.com/office/drawing/2014/main" id="{4122100A-8B5E-DCD3-D65E-C7F6411A53D2}"/>
              </a:ext>
            </a:extLst>
          </p:cNvPr>
          <p:cNvSpPr txBox="1"/>
          <p:nvPr/>
        </p:nvSpPr>
        <p:spPr>
          <a:xfrm>
            <a:off x="4732294" y="1350835"/>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pink</a:t>
            </a:r>
          </a:p>
        </p:txBody>
      </p:sp>
      <p:sp>
        <p:nvSpPr>
          <p:cNvPr id="46" name="TextBox 45">
            <a:extLst>
              <a:ext uri="{FF2B5EF4-FFF2-40B4-BE49-F238E27FC236}">
                <a16:creationId xmlns:a16="http://schemas.microsoft.com/office/drawing/2014/main" id="{AA27C7D1-9C94-4B6B-6F2E-25179BE56058}"/>
              </a:ext>
            </a:extLst>
          </p:cNvPr>
          <p:cNvSpPr txBox="1"/>
          <p:nvPr/>
        </p:nvSpPr>
        <p:spPr>
          <a:xfrm>
            <a:off x="7525790" y="1370788"/>
            <a:ext cx="259997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very</a:t>
            </a:r>
          </a:p>
        </p:txBody>
      </p:sp>
    </p:spTree>
    <p:extLst>
      <p:ext uri="{BB962C8B-B14F-4D97-AF65-F5344CB8AC3E}">
        <p14:creationId xmlns:p14="http://schemas.microsoft.com/office/powerpoint/2010/main" val="366466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10" name="Google Shape;110;p3"/>
          <p:cNvSpPr txBox="1"/>
          <p:nvPr/>
        </p:nvSpPr>
        <p:spPr>
          <a:xfrm>
            <a:off x="2750244" y="440277"/>
            <a:ext cx="7125988" cy="1862008"/>
          </a:xfrm>
          <a:prstGeom prst="rect">
            <a:avLst/>
          </a:prstGeom>
          <a:noFill/>
          <a:ln>
            <a:noFill/>
          </a:ln>
        </p:spPr>
        <p:txBody>
          <a:bodyPr spcFirstLastPara="1" wrap="square" lIns="91425" tIns="45700" rIns="91425" bIns="45700" anchor="t" anchorCtr="0">
            <a:spAutoFit/>
          </a:bodyPr>
          <a:lstStyle/>
          <a:p>
            <a:pPr>
              <a:buClr>
                <a:srgbClr val="002060"/>
              </a:buClr>
              <a:buSzPts val="11500"/>
            </a:pPr>
            <a:r>
              <a:rPr lang="en-GB" sz="11500" dirty="0">
                <a:solidFill>
                  <a:srgbClr val="002060"/>
                </a:solidFill>
                <a:latin typeface="Century Gothic"/>
                <a:ea typeface="Century Gothic"/>
                <a:cs typeface="Century Gothic"/>
                <a:sym typeface="Century Gothic"/>
              </a:rPr>
              <a:t>c</a:t>
            </a:r>
            <a:r>
              <a:rPr lang="en-GB" sz="11500" b="1" dirty="0">
                <a:solidFill>
                  <a:srgbClr val="FF0066"/>
                </a:solidFill>
                <a:latin typeface="Century Gothic"/>
                <a:ea typeface="Century Gothic"/>
                <a:cs typeface="Century Gothic"/>
                <a:sym typeface="Century Gothic"/>
              </a:rPr>
              <a:t>a</a:t>
            </a:r>
            <a:r>
              <a:rPr lang="en-GB" sz="11500" dirty="0">
                <a:solidFill>
                  <a:srgbClr val="002060"/>
                </a:solidFill>
                <a:latin typeface="Century Gothic"/>
                <a:ea typeface="Century Gothic"/>
                <a:cs typeface="Century Gothic"/>
                <a:sym typeface="Century Gothic"/>
              </a:rPr>
              <a:t>s</a:t>
            </a:r>
            <a:r>
              <a:rPr lang="en-GB" sz="11500" b="1" dirty="0">
                <a:solidFill>
                  <a:srgbClr val="FF0066"/>
                </a:solidFill>
                <a:latin typeface="Century Gothic"/>
                <a:ea typeface="Century Gothic"/>
                <a:cs typeface="Century Gothic"/>
                <a:sym typeface="Century Gothic"/>
              </a:rPr>
              <a:t>a</a:t>
            </a:r>
            <a:endParaRPr lang="en-GB" sz="11500" b="1" dirty="0">
              <a:solidFill>
                <a:srgbClr val="FF0066"/>
              </a:solidFill>
              <a:latin typeface="Calibri"/>
              <a:ea typeface="Calibri"/>
              <a:cs typeface="Calibri"/>
              <a:sym typeface="Calibri"/>
            </a:endParaRPr>
          </a:p>
        </p:txBody>
      </p:sp>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sp>
        <p:nvSpPr>
          <p:cNvPr id="2" name="Title 1">
            <a:extLst>
              <a:ext uri="{FF2B5EF4-FFF2-40B4-BE49-F238E27FC236}">
                <a16:creationId xmlns:a16="http://schemas.microsoft.com/office/drawing/2014/main" id="{0F14571C-F6A0-465A-B569-2FDB41468C5D}"/>
              </a:ext>
            </a:extLst>
          </p:cNvPr>
          <p:cNvSpPr>
            <a:spLocks noGrp="1"/>
          </p:cNvSpPr>
          <p:nvPr>
            <p:ph type="title"/>
          </p:nvPr>
        </p:nvSpPr>
        <p:spPr>
          <a:xfrm>
            <a:off x="-1" y="708499"/>
            <a:ext cx="2246663" cy="1325563"/>
          </a:xfrm>
        </p:spPr>
        <p:txBody>
          <a:bodyPr>
            <a:noAutofit/>
          </a:bodyPr>
          <a:lstStyle/>
          <a:p>
            <a:pPr algn="ctr"/>
            <a:r>
              <a:rPr lang="en-GB" sz="11500" b="1" dirty="0">
                <a:solidFill>
                  <a:srgbClr val="002060"/>
                </a:solidFill>
                <a:latin typeface="Century Gothic"/>
                <a:ea typeface="Century Gothic"/>
                <a:cs typeface="Century Gothic"/>
                <a:sym typeface="Century Gothic"/>
              </a:rPr>
              <a:t>[a]</a:t>
            </a:r>
            <a:endParaRPr lang="en-GB" sz="11500" dirty="0"/>
          </a:p>
        </p:txBody>
      </p:sp>
      <p:pic>
        <p:nvPicPr>
          <p:cNvPr id="7" name="Google Shape;109;p3">
            <a:extLst>
              <a:ext uri="{FF2B5EF4-FFF2-40B4-BE49-F238E27FC236}">
                <a16:creationId xmlns:a16="http://schemas.microsoft.com/office/drawing/2014/main" id="{5A047B5B-421D-492F-821A-833184066B97}"/>
              </a:ext>
            </a:extLst>
          </p:cNvPr>
          <p:cNvPicPr preferRelativeResize="0"/>
          <p:nvPr/>
        </p:nvPicPr>
        <p:blipFill rotWithShape="1">
          <a:blip r:embed="rId4">
            <a:alphaModFix/>
          </a:blip>
          <a:srcRect t="6995" r="482" b="12550"/>
          <a:stretch/>
        </p:blipFill>
        <p:spPr>
          <a:xfrm>
            <a:off x="4283923" y="2429640"/>
            <a:ext cx="2763053" cy="3257134"/>
          </a:xfrm>
          <a:prstGeom prst="roundRect">
            <a:avLst>
              <a:gd name="adj" fmla="val 16667"/>
            </a:avLst>
          </a:prstGeom>
          <a:noFill/>
          <a:ln>
            <a:no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17028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10" name="Google Shape;110;p3"/>
          <p:cNvSpPr txBox="1"/>
          <p:nvPr/>
        </p:nvSpPr>
        <p:spPr>
          <a:xfrm>
            <a:off x="2750244" y="440277"/>
            <a:ext cx="7125988" cy="1862008"/>
          </a:xfrm>
          <a:prstGeom prst="rect">
            <a:avLst/>
          </a:prstGeom>
          <a:noFill/>
          <a:ln>
            <a:noFill/>
          </a:ln>
        </p:spPr>
        <p:txBody>
          <a:bodyPr spcFirstLastPara="1" wrap="square" lIns="91425" tIns="45700" rIns="91425" bIns="45700" anchor="t" anchorCtr="0">
            <a:spAutoFit/>
          </a:bodyPr>
          <a:lstStyle/>
          <a:p>
            <a:pPr>
              <a:buClr>
                <a:srgbClr val="002060"/>
              </a:buClr>
              <a:buSzPts val="11500"/>
            </a:pPr>
            <a:r>
              <a:rPr lang="en-GB" sz="11500" dirty="0">
                <a:solidFill>
                  <a:srgbClr val="002060"/>
                </a:solidFill>
                <a:latin typeface="Century Gothic"/>
                <a:ea typeface="Century Gothic"/>
                <a:cs typeface="Century Gothic"/>
                <a:sym typeface="Century Gothic"/>
              </a:rPr>
              <a:t>d</a:t>
            </a:r>
            <a:r>
              <a:rPr lang="en-GB" sz="11500" b="1" dirty="0">
                <a:solidFill>
                  <a:srgbClr val="FF0066"/>
                </a:solidFill>
                <a:latin typeface="Century Gothic"/>
                <a:ea typeface="Century Gothic"/>
                <a:cs typeface="Century Gothic"/>
                <a:sym typeface="Century Gothic"/>
              </a:rPr>
              <a:t>o</a:t>
            </a:r>
            <a:r>
              <a:rPr lang="en-GB" sz="11500" dirty="0">
                <a:solidFill>
                  <a:srgbClr val="002060"/>
                </a:solidFill>
                <a:latin typeface="Century Gothic"/>
                <a:ea typeface="Century Gothic"/>
                <a:cs typeface="Century Gothic"/>
                <a:sym typeface="Century Gothic"/>
              </a:rPr>
              <a:t>s</a:t>
            </a:r>
            <a:endParaRPr lang="en-GB" sz="11500" b="1" dirty="0">
              <a:solidFill>
                <a:srgbClr val="FF0066"/>
              </a:solidFill>
              <a:latin typeface="Calibri"/>
              <a:ea typeface="Calibri"/>
              <a:cs typeface="Calibri"/>
              <a:sym typeface="Calibri"/>
            </a:endParaRPr>
          </a:p>
        </p:txBody>
      </p:sp>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sp>
        <p:nvSpPr>
          <p:cNvPr id="2" name="Title 1">
            <a:extLst>
              <a:ext uri="{FF2B5EF4-FFF2-40B4-BE49-F238E27FC236}">
                <a16:creationId xmlns:a16="http://schemas.microsoft.com/office/drawing/2014/main" id="{0F14571C-F6A0-465A-B569-2FDB41468C5D}"/>
              </a:ext>
            </a:extLst>
          </p:cNvPr>
          <p:cNvSpPr>
            <a:spLocks noGrp="1"/>
          </p:cNvSpPr>
          <p:nvPr>
            <p:ph type="title"/>
          </p:nvPr>
        </p:nvSpPr>
        <p:spPr>
          <a:xfrm>
            <a:off x="-1" y="708499"/>
            <a:ext cx="2246663" cy="1325563"/>
          </a:xfrm>
        </p:spPr>
        <p:txBody>
          <a:bodyPr>
            <a:noAutofit/>
          </a:bodyPr>
          <a:lstStyle/>
          <a:p>
            <a:pPr algn="ctr"/>
            <a:r>
              <a:rPr lang="en-GB" sz="11500" b="1" dirty="0">
                <a:solidFill>
                  <a:srgbClr val="002060"/>
                </a:solidFill>
                <a:latin typeface="Century Gothic"/>
                <a:ea typeface="Century Gothic"/>
                <a:cs typeface="Century Gothic"/>
                <a:sym typeface="Century Gothic"/>
              </a:rPr>
              <a:t>[o]</a:t>
            </a:r>
            <a:endParaRPr lang="en-GB" sz="11500" dirty="0"/>
          </a:p>
        </p:txBody>
      </p:sp>
      <p:pic>
        <p:nvPicPr>
          <p:cNvPr id="8" name="Google Shape;118;p4">
            <a:extLst>
              <a:ext uri="{FF2B5EF4-FFF2-40B4-BE49-F238E27FC236}">
                <a16:creationId xmlns:a16="http://schemas.microsoft.com/office/drawing/2014/main" id="{7DA3311C-DDD4-440E-8325-3A191B28FD99}"/>
              </a:ext>
            </a:extLst>
          </p:cNvPr>
          <p:cNvPicPr preferRelativeResize="0"/>
          <p:nvPr/>
        </p:nvPicPr>
        <p:blipFill rotWithShape="1">
          <a:blip r:embed="rId4">
            <a:alphaModFix/>
          </a:blip>
          <a:srcRect/>
          <a:stretch/>
        </p:blipFill>
        <p:spPr>
          <a:xfrm>
            <a:off x="4302128" y="2432552"/>
            <a:ext cx="3071005" cy="2919488"/>
          </a:xfrm>
          <a:prstGeom prst="roundRect">
            <a:avLst>
              <a:gd name="adj" fmla="val 16667"/>
            </a:avLst>
          </a:prstGeom>
          <a:noFill/>
          <a:ln>
            <a:no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357003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10" name="Google Shape;110;p3"/>
          <p:cNvSpPr txBox="1"/>
          <p:nvPr/>
        </p:nvSpPr>
        <p:spPr>
          <a:xfrm>
            <a:off x="2750244" y="440277"/>
            <a:ext cx="7125988" cy="1862008"/>
          </a:xfrm>
          <a:prstGeom prst="rect">
            <a:avLst/>
          </a:prstGeom>
          <a:noFill/>
          <a:ln>
            <a:noFill/>
          </a:ln>
        </p:spPr>
        <p:txBody>
          <a:bodyPr spcFirstLastPara="1" wrap="square" lIns="91425" tIns="45700" rIns="91425" bIns="45700" anchor="t" anchorCtr="0">
            <a:spAutoFit/>
          </a:bodyPr>
          <a:lstStyle/>
          <a:p>
            <a:pPr>
              <a:buClr>
                <a:srgbClr val="002060"/>
              </a:buClr>
              <a:buSzPts val="11500"/>
            </a:pPr>
            <a:r>
              <a:rPr lang="en-GB" sz="11500" b="1" dirty="0" err="1">
                <a:solidFill>
                  <a:srgbClr val="FF0066"/>
                </a:solidFill>
                <a:latin typeface="Century Gothic"/>
                <a:ea typeface="Century Gothic"/>
                <a:cs typeface="Century Gothic"/>
                <a:sym typeface="Century Gothic"/>
              </a:rPr>
              <a:t>u</a:t>
            </a:r>
            <a:r>
              <a:rPr lang="en-GB" sz="11500" dirty="0" err="1">
                <a:solidFill>
                  <a:srgbClr val="002060"/>
                </a:solidFill>
                <a:latin typeface="Century Gothic"/>
                <a:ea typeface="Century Gothic"/>
                <a:cs typeface="Century Gothic"/>
                <a:sym typeface="Century Gothic"/>
              </a:rPr>
              <a:t>niverso</a:t>
            </a:r>
            <a:endParaRPr lang="en-GB" sz="11500" b="1" dirty="0">
              <a:solidFill>
                <a:srgbClr val="FF0066"/>
              </a:solidFill>
              <a:latin typeface="Calibri"/>
              <a:ea typeface="Calibri"/>
              <a:cs typeface="Calibri"/>
              <a:sym typeface="Calibri"/>
            </a:endParaRPr>
          </a:p>
        </p:txBody>
      </p:sp>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sp>
        <p:nvSpPr>
          <p:cNvPr id="2" name="Title 1">
            <a:extLst>
              <a:ext uri="{FF2B5EF4-FFF2-40B4-BE49-F238E27FC236}">
                <a16:creationId xmlns:a16="http://schemas.microsoft.com/office/drawing/2014/main" id="{0F14571C-F6A0-465A-B569-2FDB41468C5D}"/>
              </a:ext>
            </a:extLst>
          </p:cNvPr>
          <p:cNvSpPr>
            <a:spLocks noGrp="1"/>
          </p:cNvSpPr>
          <p:nvPr>
            <p:ph type="title"/>
          </p:nvPr>
        </p:nvSpPr>
        <p:spPr>
          <a:xfrm>
            <a:off x="-1" y="708499"/>
            <a:ext cx="2246663" cy="1325563"/>
          </a:xfrm>
        </p:spPr>
        <p:txBody>
          <a:bodyPr>
            <a:noAutofit/>
          </a:bodyPr>
          <a:lstStyle/>
          <a:p>
            <a:pPr algn="ctr"/>
            <a:r>
              <a:rPr lang="en-GB" sz="11500" b="1" dirty="0">
                <a:solidFill>
                  <a:srgbClr val="002060"/>
                </a:solidFill>
                <a:latin typeface="Century Gothic"/>
                <a:ea typeface="Century Gothic"/>
                <a:cs typeface="Century Gothic"/>
                <a:sym typeface="Century Gothic"/>
              </a:rPr>
              <a:t>[u]</a:t>
            </a:r>
            <a:endParaRPr lang="en-GB" sz="11500" dirty="0"/>
          </a:p>
        </p:txBody>
      </p:sp>
      <p:pic>
        <p:nvPicPr>
          <p:cNvPr id="7" name="Google Shape;132;p5">
            <a:extLst>
              <a:ext uri="{FF2B5EF4-FFF2-40B4-BE49-F238E27FC236}">
                <a16:creationId xmlns:a16="http://schemas.microsoft.com/office/drawing/2014/main" id="{3312325A-B452-4326-90B4-8537A4FC3648}"/>
              </a:ext>
            </a:extLst>
          </p:cNvPr>
          <p:cNvPicPr preferRelativeResize="0"/>
          <p:nvPr/>
        </p:nvPicPr>
        <p:blipFill rotWithShape="1">
          <a:blip r:embed="rId4">
            <a:alphaModFix/>
          </a:blip>
          <a:srcRect/>
          <a:stretch/>
        </p:blipFill>
        <p:spPr>
          <a:xfrm>
            <a:off x="4687160" y="2570005"/>
            <a:ext cx="2766696" cy="2766696"/>
          </a:xfrm>
          <a:prstGeom prst="roundRect">
            <a:avLst>
              <a:gd name="adj" fmla="val 16667"/>
            </a:avLst>
          </a:prstGeom>
          <a:noFill/>
          <a:ln>
            <a:no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232326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9" name="Google Shape;138;p6">
            <a:extLst>
              <a:ext uri="{FF2B5EF4-FFF2-40B4-BE49-F238E27FC236}">
                <a16:creationId xmlns:a16="http://schemas.microsoft.com/office/drawing/2014/main" id="{ACE2B108-9428-4258-B350-54353938AE9F}"/>
              </a:ext>
            </a:extLst>
          </p:cNvPr>
          <p:cNvSpPr txBox="1"/>
          <p:nvPr/>
        </p:nvSpPr>
        <p:spPr>
          <a:xfrm>
            <a:off x="1844161" y="25400"/>
            <a:ext cx="4572000" cy="18620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11500" b="1" i="0" u="none" strike="noStrike" cap="none" dirty="0">
                <a:solidFill>
                  <a:srgbClr val="002060"/>
                </a:solidFill>
                <a:latin typeface="Century Gothic"/>
                <a:ea typeface="Century Gothic"/>
                <a:cs typeface="Century Gothic"/>
                <a:sym typeface="Century Gothic"/>
              </a:rPr>
              <a:t>[o]</a:t>
            </a:r>
            <a:endParaRPr sz="11500" b="1" i="0" u="none" strike="noStrike" cap="none" dirty="0">
              <a:solidFill>
                <a:srgbClr val="000000"/>
              </a:solidFill>
              <a:latin typeface="Calibri"/>
              <a:ea typeface="Calibri"/>
              <a:cs typeface="Calibri"/>
              <a:sym typeface="Calibri"/>
            </a:endParaRPr>
          </a:p>
        </p:txBody>
      </p:sp>
      <p:sp>
        <p:nvSpPr>
          <p:cNvPr id="10" name="Google Shape;139;p6">
            <a:extLst>
              <a:ext uri="{FF2B5EF4-FFF2-40B4-BE49-F238E27FC236}">
                <a16:creationId xmlns:a16="http://schemas.microsoft.com/office/drawing/2014/main" id="{254FC616-7D16-4465-ADC5-F0BFF986917F}"/>
              </a:ext>
            </a:extLst>
          </p:cNvPr>
          <p:cNvSpPr txBox="1"/>
          <p:nvPr/>
        </p:nvSpPr>
        <p:spPr>
          <a:xfrm>
            <a:off x="4578977" y="25400"/>
            <a:ext cx="4572000" cy="18620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11500" b="0" i="0" u="none" strike="noStrike" cap="none" dirty="0">
                <a:solidFill>
                  <a:srgbClr val="002060"/>
                </a:solidFill>
                <a:latin typeface="Century Gothic"/>
                <a:ea typeface="Century Gothic"/>
                <a:cs typeface="Century Gothic"/>
                <a:sym typeface="Century Gothic"/>
              </a:rPr>
              <a:t>d</a:t>
            </a:r>
            <a:r>
              <a:rPr lang="en-GB" sz="11500" b="1" i="0" u="none" strike="noStrike" cap="none" dirty="0">
                <a:solidFill>
                  <a:srgbClr val="FF0066"/>
                </a:solidFill>
                <a:latin typeface="Century Gothic"/>
                <a:ea typeface="Century Gothic"/>
                <a:cs typeface="Century Gothic"/>
                <a:sym typeface="Century Gothic"/>
              </a:rPr>
              <a:t>o</a:t>
            </a:r>
            <a:r>
              <a:rPr lang="en-GB" sz="11500" b="0" i="0" u="none" strike="noStrike" cap="none" dirty="0">
                <a:solidFill>
                  <a:srgbClr val="002060"/>
                </a:solidFill>
                <a:latin typeface="Century Gothic"/>
                <a:ea typeface="Century Gothic"/>
                <a:cs typeface="Century Gothic"/>
                <a:sym typeface="Century Gothic"/>
              </a:rPr>
              <a:t>s</a:t>
            </a:r>
            <a:endParaRPr sz="11500" b="1" i="0" u="none" strike="noStrike" cap="none" dirty="0">
              <a:solidFill>
                <a:srgbClr val="FF0066"/>
              </a:solidFill>
              <a:latin typeface="Calibri"/>
              <a:ea typeface="Calibri"/>
              <a:cs typeface="Calibri"/>
              <a:sym typeface="Calibri"/>
            </a:endParaRPr>
          </a:p>
        </p:txBody>
      </p:sp>
      <p:sp>
        <p:nvSpPr>
          <p:cNvPr id="11" name="Google Shape;140;p6">
            <a:extLst>
              <a:ext uri="{FF2B5EF4-FFF2-40B4-BE49-F238E27FC236}">
                <a16:creationId xmlns:a16="http://schemas.microsoft.com/office/drawing/2014/main" id="{F24907E1-0124-4ADC-BBD3-E5FF98F8530D}"/>
              </a:ext>
            </a:extLst>
          </p:cNvPr>
          <p:cNvSpPr txBox="1"/>
          <p:nvPr/>
        </p:nvSpPr>
        <p:spPr>
          <a:xfrm>
            <a:off x="1844161" y="2542737"/>
            <a:ext cx="4572000" cy="18620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11500" b="1" i="0" u="none" strike="noStrike" cap="none" dirty="0">
                <a:solidFill>
                  <a:srgbClr val="002060"/>
                </a:solidFill>
                <a:latin typeface="Century Gothic"/>
                <a:ea typeface="Century Gothic"/>
                <a:cs typeface="Century Gothic"/>
                <a:sym typeface="Century Gothic"/>
              </a:rPr>
              <a:t>[a]</a:t>
            </a:r>
            <a:endParaRPr sz="11500" b="1" i="0" u="none" strike="noStrike" cap="none" dirty="0">
              <a:solidFill>
                <a:srgbClr val="000000"/>
              </a:solidFill>
              <a:latin typeface="Calibri"/>
              <a:ea typeface="Calibri"/>
              <a:cs typeface="Calibri"/>
              <a:sym typeface="Calibri"/>
            </a:endParaRPr>
          </a:p>
        </p:txBody>
      </p:sp>
      <p:sp>
        <p:nvSpPr>
          <p:cNvPr id="12" name="Google Shape;141;p6">
            <a:extLst>
              <a:ext uri="{FF2B5EF4-FFF2-40B4-BE49-F238E27FC236}">
                <a16:creationId xmlns:a16="http://schemas.microsoft.com/office/drawing/2014/main" id="{D2D00424-E571-400E-B592-902BFF87EFD0}"/>
              </a:ext>
            </a:extLst>
          </p:cNvPr>
          <p:cNvSpPr txBox="1"/>
          <p:nvPr/>
        </p:nvSpPr>
        <p:spPr>
          <a:xfrm>
            <a:off x="4578977" y="2542737"/>
            <a:ext cx="4572000" cy="18620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11500" b="0" i="0" u="none" strike="noStrike" cap="none">
                <a:solidFill>
                  <a:srgbClr val="002060"/>
                </a:solidFill>
                <a:latin typeface="Century Gothic"/>
                <a:ea typeface="Century Gothic"/>
                <a:cs typeface="Century Gothic"/>
                <a:sym typeface="Century Gothic"/>
              </a:rPr>
              <a:t>c</a:t>
            </a:r>
            <a:r>
              <a:rPr lang="en-GB" sz="11500" b="1" i="0" u="none" strike="noStrike" cap="none">
                <a:solidFill>
                  <a:srgbClr val="FF0066"/>
                </a:solidFill>
                <a:latin typeface="Century Gothic"/>
                <a:ea typeface="Century Gothic"/>
                <a:cs typeface="Century Gothic"/>
                <a:sym typeface="Century Gothic"/>
              </a:rPr>
              <a:t>a</a:t>
            </a:r>
            <a:r>
              <a:rPr lang="en-GB" sz="11500" b="0" i="0" u="none" strike="noStrike" cap="none">
                <a:solidFill>
                  <a:srgbClr val="002060"/>
                </a:solidFill>
                <a:latin typeface="Century Gothic"/>
                <a:ea typeface="Century Gothic"/>
                <a:cs typeface="Century Gothic"/>
                <a:sym typeface="Century Gothic"/>
              </a:rPr>
              <a:t>s</a:t>
            </a:r>
            <a:r>
              <a:rPr lang="en-GB" sz="11500" b="1" i="0" u="none" strike="noStrike" cap="none">
                <a:solidFill>
                  <a:srgbClr val="FF0066"/>
                </a:solidFill>
                <a:latin typeface="Century Gothic"/>
                <a:ea typeface="Century Gothic"/>
                <a:cs typeface="Century Gothic"/>
                <a:sym typeface="Century Gothic"/>
              </a:rPr>
              <a:t>a</a:t>
            </a:r>
            <a:endParaRPr sz="11500" b="1" i="0" u="none" strike="noStrike" cap="none">
              <a:solidFill>
                <a:srgbClr val="FF0066"/>
              </a:solidFill>
              <a:latin typeface="Calibri"/>
              <a:ea typeface="Calibri"/>
              <a:cs typeface="Calibri"/>
              <a:sym typeface="Calibri"/>
            </a:endParaRPr>
          </a:p>
        </p:txBody>
      </p:sp>
      <p:sp>
        <p:nvSpPr>
          <p:cNvPr id="13" name="Google Shape;144;p6">
            <a:extLst>
              <a:ext uri="{FF2B5EF4-FFF2-40B4-BE49-F238E27FC236}">
                <a16:creationId xmlns:a16="http://schemas.microsoft.com/office/drawing/2014/main" id="{874CF45E-20A0-4A3A-AC54-B8E32B02AEC0}"/>
              </a:ext>
            </a:extLst>
          </p:cNvPr>
          <p:cNvSpPr txBox="1"/>
          <p:nvPr/>
        </p:nvSpPr>
        <p:spPr>
          <a:xfrm>
            <a:off x="1844161" y="4887743"/>
            <a:ext cx="4572000" cy="18620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11500" b="1" i="0" u="none" strike="noStrike" cap="none">
                <a:solidFill>
                  <a:srgbClr val="002060"/>
                </a:solidFill>
                <a:latin typeface="Century Gothic"/>
                <a:ea typeface="Century Gothic"/>
                <a:cs typeface="Century Gothic"/>
                <a:sym typeface="Century Gothic"/>
              </a:rPr>
              <a:t>[u]</a:t>
            </a:r>
            <a:endParaRPr sz="11500" b="1" i="0" u="none" strike="noStrike" cap="none">
              <a:solidFill>
                <a:srgbClr val="000000"/>
              </a:solidFill>
              <a:latin typeface="Calibri"/>
              <a:ea typeface="Calibri"/>
              <a:cs typeface="Calibri"/>
              <a:sym typeface="Calibri"/>
            </a:endParaRPr>
          </a:p>
        </p:txBody>
      </p:sp>
      <p:sp>
        <p:nvSpPr>
          <p:cNvPr id="14" name="Google Shape;145;p6">
            <a:extLst>
              <a:ext uri="{FF2B5EF4-FFF2-40B4-BE49-F238E27FC236}">
                <a16:creationId xmlns:a16="http://schemas.microsoft.com/office/drawing/2014/main" id="{1F52A63B-9C35-4E43-958C-30D61EB84B1E}"/>
              </a:ext>
            </a:extLst>
          </p:cNvPr>
          <p:cNvSpPr txBox="1"/>
          <p:nvPr/>
        </p:nvSpPr>
        <p:spPr>
          <a:xfrm>
            <a:off x="4578977" y="4887743"/>
            <a:ext cx="6983684" cy="18620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11500" b="1" i="0" u="none" strike="noStrike" cap="none">
                <a:solidFill>
                  <a:srgbClr val="FF0066"/>
                </a:solidFill>
                <a:latin typeface="Century Gothic"/>
                <a:ea typeface="Century Gothic"/>
                <a:cs typeface="Century Gothic"/>
                <a:sym typeface="Century Gothic"/>
              </a:rPr>
              <a:t>u</a:t>
            </a:r>
            <a:r>
              <a:rPr lang="en-GB" sz="11500" b="0" i="0" u="none" strike="noStrike" cap="none">
                <a:solidFill>
                  <a:srgbClr val="002060"/>
                </a:solidFill>
                <a:latin typeface="Century Gothic"/>
                <a:ea typeface="Century Gothic"/>
                <a:cs typeface="Century Gothic"/>
                <a:sym typeface="Century Gothic"/>
              </a:rPr>
              <a:t>niverso</a:t>
            </a:r>
            <a:endParaRPr sz="11500" b="1" i="0" u="none" strike="noStrike" cap="none">
              <a:solidFill>
                <a:srgbClr val="FF0066"/>
              </a:solidFill>
              <a:latin typeface="Calibri"/>
              <a:ea typeface="Calibri"/>
              <a:cs typeface="Calibri"/>
              <a:sym typeface="Calibri"/>
            </a:endParaRPr>
          </a:p>
        </p:txBody>
      </p:sp>
    </p:spTree>
    <p:extLst>
      <p:ext uri="{BB962C8B-B14F-4D97-AF65-F5344CB8AC3E}">
        <p14:creationId xmlns:p14="http://schemas.microsoft.com/office/powerpoint/2010/main" val="296644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7" name="TextBox 16">
            <a:extLst>
              <a:ext uri="{FF2B5EF4-FFF2-40B4-BE49-F238E27FC236}">
                <a16:creationId xmlns:a16="http://schemas.microsoft.com/office/drawing/2014/main" id="{9BFC389B-69D9-404E-84A7-0C7D4D35DE6A}"/>
              </a:ext>
            </a:extLst>
          </p:cNvPr>
          <p:cNvSpPr txBox="1"/>
          <p:nvPr/>
        </p:nvSpPr>
        <p:spPr>
          <a:xfrm>
            <a:off x="1876104" y="2720906"/>
            <a:ext cx="5646295" cy="1446550"/>
          </a:xfrm>
          <a:prstGeom prst="rect">
            <a:avLst/>
          </a:prstGeom>
          <a:noFill/>
        </p:spPr>
        <p:txBody>
          <a:bodyPr wrap="square" rtlCol="0">
            <a:spAutoFit/>
          </a:bodyPr>
          <a:lstStyle/>
          <a:p>
            <a:r>
              <a:rPr lang="es-AR" sz="4400" b="1" dirty="0">
                <a:solidFill>
                  <a:srgbClr val="002060"/>
                </a:solidFill>
                <a:latin typeface="Century Gothic" panose="020B0502020202020204" pitchFamily="34" charset="0"/>
              </a:rPr>
              <a:t>¡B _ _  n _ s </a:t>
            </a:r>
          </a:p>
          <a:p>
            <a:r>
              <a:rPr lang="es-AR" sz="4400" b="1" dirty="0">
                <a:solidFill>
                  <a:srgbClr val="002060"/>
                </a:solidFill>
                <a:latin typeface="Century Gothic" panose="020B0502020202020204" pitchFamily="34" charset="0"/>
              </a:rPr>
              <a:t>                 d _ _  s!</a:t>
            </a:r>
          </a:p>
        </p:txBody>
      </p:sp>
      <p:pic>
        <p:nvPicPr>
          <p:cNvPr id="19" name="Picture 2" descr="Sun, Happy, Sunshine, Golden, Yellow, Rays, Light">
            <a:extLst>
              <a:ext uri="{FF2B5EF4-FFF2-40B4-BE49-F238E27FC236}">
                <a16:creationId xmlns:a16="http://schemas.microsoft.com/office/drawing/2014/main" id="{CA5DAC67-AD3E-4B9C-87C3-C418205DD3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3272" y="1936749"/>
            <a:ext cx="1792194" cy="1525272"/>
          </a:xfrm>
          <a:prstGeom prst="rect">
            <a:avLst/>
          </a:prstGeom>
          <a:noFill/>
          <a:extLst>
            <a:ext uri="{909E8E84-426E-40DD-AFC4-6F175D3DCCD1}">
              <a14:hiddenFill xmlns:a14="http://schemas.microsoft.com/office/drawing/2010/main">
                <a:solidFill>
                  <a:srgbClr val="FFFFFF"/>
                </a:solidFill>
              </a14:hiddenFill>
            </a:ext>
          </a:extLst>
        </p:spPr>
      </p:pic>
      <p:pic>
        <p:nvPicPr>
          <p:cNvPr id="21" name="Google Shape;273;p11">
            <a:extLst>
              <a:ext uri="{FF2B5EF4-FFF2-40B4-BE49-F238E27FC236}">
                <a16:creationId xmlns:a16="http://schemas.microsoft.com/office/drawing/2014/main" id="{5B608F44-F315-4556-86BB-BCF88A91D921}"/>
              </a:ext>
            </a:extLst>
          </p:cNvPr>
          <p:cNvPicPr preferRelativeResize="0"/>
          <p:nvPr/>
        </p:nvPicPr>
        <p:blipFill rotWithShape="1">
          <a:blip r:embed="rId5">
            <a:alphaModFix/>
          </a:blip>
          <a:srcRect/>
          <a:stretch/>
        </p:blipFill>
        <p:spPr>
          <a:xfrm>
            <a:off x="8686801" y="3429001"/>
            <a:ext cx="2758146" cy="2875224"/>
          </a:xfrm>
          <a:prstGeom prst="rect">
            <a:avLst/>
          </a:prstGeom>
          <a:noFill/>
          <a:ln>
            <a:noFill/>
          </a:ln>
        </p:spPr>
      </p:pic>
      <p:sp>
        <p:nvSpPr>
          <p:cNvPr id="22" name="Speech Bubble: Oval 21">
            <a:extLst>
              <a:ext uri="{FF2B5EF4-FFF2-40B4-BE49-F238E27FC236}">
                <a16:creationId xmlns:a16="http://schemas.microsoft.com/office/drawing/2014/main" id="{B7308224-8141-4A14-8E5F-2B457684EE8C}"/>
              </a:ext>
            </a:extLst>
          </p:cNvPr>
          <p:cNvSpPr/>
          <p:nvPr/>
        </p:nvSpPr>
        <p:spPr>
          <a:xfrm>
            <a:off x="1549534" y="1659156"/>
            <a:ext cx="6378502" cy="2910937"/>
          </a:xfrm>
          <a:prstGeom prst="wedgeEllipseCallout">
            <a:avLst>
              <a:gd name="adj1" fmla="val 59549"/>
              <a:gd name="adj2" fmla="val 59847"/>
            </a:avLst>
          </a:prstGeom>
          <a:no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DBE79DB-83D1-4530-87F4-3662D9FFE2E3}"/>
              </a:ext>
            </a:extLst>
          </p:cNvPr>
          <p:cNvSpPr txBox="1"/>
          <p:nvPr/>
        </p:nvSpPr>
        <p:spPr>
          <a:xfrm>
            <a:off x="2400683" y="2752362"/>
            <a:ext cx="1106137" cy="707886"/>
          </a:xfrm>
          <a:prstGeom prst="rect">
            <a:avLst/>
          </a:prstGeom>
          <a:solidFill>
            <a:schemeClr val="bg1"/>
          </a:solidFill>
        </p:spPr>
        <p:txBody>
          <a:bodyPr wrap="square" rtlCol="0">
            <a:spAutoFit/>
          </a:bodyPr>
          <a:lstStyle/>
          <a:p>
            <a:r>
              <a:rPr lang="en-GB" sz="4000" b="1" dirty="0">
                <a:solidFill>
                  <a:srgbClr val="92D050"/>
                </a:solidFill>
                <a:latin typeface="Century Gothic" panose="020B0502020202020204" pitchFamily="34" charset="0"/>
              </a:rPr>
              <a:t> u e</a:t>
            </a:r>
          </a:p>
        </p:txBody>
      </p:sp>
      <p:sp>
        <p:nvSpPr>
          <p:cNvPr id="23" name="TextBox 22">
            <a:extLst>
              <a:ext uri="{FF2B5EF4-FFF2-40B4-BE49-F238E27FC236}">
                <a16:creationId xmlns:a16="http://schemas.microsoft.com/office/drawing/2014/main" id="{74D96A32-D0A3-4C74-9D70-6B4BCEB686F0}"/>
              </a:ext>
            </a:extLst>
          </p:cNvPr>
          <p:cNvSpPr txBox="1"/>
          <p:nvPr/>
        </p:nvSpPr>
        <p:spPr>
          <a:xfrm>
            <a:off x="5023910" y="3403049"/>
            <a:ext cx="1106137" cy="707886"/>
          </a:xfrm>
          <a:prstGeom prst="rect">
            <a:avLst/>
          </a:prstGeom>
          <a:solidFill>
            <a:schemeClr val="bg1"/>
          </a:solidFill>
        </p:spPr>
        <p:txBody>
          <a:bodyPr wrap="square" rtlCol="0">
            <a:spAutoFit/>
          </a:bodyPr>
          <a:lstStyle/>
          <a:p>
            <a:r>
              <a:rPr lang="en-GB" sz="4000" b="1" dirty="0">
                <a:solidFill>
                  <a:srgbClr val="92D050"/>
                </a:solidFill>
                <a:latin typeface="Century Gothic" panose="020B0502020202020204" pitchFamily="34" charset="0"/>
              </a:rPr>
              <a:t> í a</a:t>
            </a:r>
          </a:p>
        </p:txBody>
      </p:sp>
      <p:sp>
        <p:nvSpPr>
          <p:cNvPr id="24" name="TextBox 23">
            <a:extLst>
              <a:ext uri="{FF2B5EF4-FFF2-40B4-BE49-F238E27FC236}">
                <a16:creationId xmlns:a16="http://schemas.microsoft.com/office/drawing/2014/main" id="{CE8F519F-B3FD-47A2-972E-3BB36315463C}"/>
              </a:ext>
            </a:extLst>
          </p:cNvPr>
          <p:cNvSpPr txBox="1"/>
          <p:nvPr/>
        </p:nvSpPr>
        <p:spPr>
          <a:xfrm>
            <a:off x="3962023" y="2737521"/>
            <a:ext cx="520856" cy="707886"/>
          </a:xfrm>
          <a:prstGeom prst="rect">
            <a:avLst/>
          </a:prstGeom>
          <a:solidFill>
            <a:schemeClr val="bg1"/>
          </a:solidFill>
        </p:spPr>
        <p:txBody>
          <a:bodyPr wrap="square" rtlCol="0">
            <a:spAutoFit/>
          </a:bodyPr>
          <a:lstStyle/>
          <a:p>
            <a:r>
              <a:rPr lang="en-GB" sz="4000" b="1" dirty="0">
                <a:solidFill>
                  <a:srgbClr val="92D050"/>
                </a:solidFill>
                <a:latin typeface="Century Gothic" panose="020B0502020202020204" pitchFamily="34" charset="0"/>
              </a:rPr>
              <a:t>o</a:t>
            </a:r>
          </a:p>
        </p:txBody>
      </p:sp>
      <p:pic>
        <p:nvPicPr>
          <p:cNvPr id="6" name="Graphic 5" descr="Teacher">
            <a:extLst>
              <a:ext uri="{FF2B5EF4-FFF2-40B4-BE49-F238E27FC236}">
                <a16:creationId xmlns:a16="http://schemas.microsoft.com/office/drawing/2014/main" id="{BC847BE0-225C-756D-FC26-1C275A7C10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942" y="37709"/>
            <a:ext cx="914400" cy="914400"/>
          </a:xfrm>
          <a:prstGeom prst="rect">
            <a:avLst/>
          </a:prstGeom>
        </p:spPr>
      </p:pic>
      <p:sp>
        <p:nvSpPr>
          <p:cNvPr id="7" name="Speech Bubble: Rectangle with Corners Rounded 6">
            <a:extLst>
              <a:ext uri="{FF2B5EF4-FFF2-40B4-BE49-F238E27FC236}">
                <a16:creationId xmlns:a16="http://schemas.microsoft.com/office/drawing/2014/main" id="{52BD4924-D4E0-79B9-74AA-BD3A72CF9BBB}"/>
              </a:ext>
            </a:extLst>
          </p:cNvPr>
          <p:cNvSpPr/>
          <p:nvPr/>
        </p:nvSpPr>
        <p:spPr>
          <a:xfrm>
            <a:off x="1084267" y="178478"/>
            <a:ext cx="4041104" cy="533859"/>
          </a:xfrm>
          <a:prstGeom prst="wedgeRoundRectCallout">
            <a:avLst>
              <a:gd name="adj1" fmla="val -56616"/>
              <a:gd name="adj2" fmla="val 930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latin typeface="Century Gothic" panose="020B0502020202020204" pitchFamily="34" charset="0"/>
              </a:rPr>
              <a:t>La </a:t>
            </a:r>
            <a:r>
              <a:rPr lang="en-GB" sz="2400" b="1" dirty="0" err="1">
                <a:solidFill>
                  <a:schemeClr val="bg1"/>
                </a:solidFill>
                <a:latin typeface="Century Gothic" panose="020B0502020202020204" pitchFamily="34" charset="0"/>
              </a:rPr>
              <a:t>señora</a:t>
            </a:r>
            <a:r>
              <a:rPr lang="en-GB" sz="2400" b="1" dirty="0">
                <a:solidFill>
                  <a:schemeClr val="bg1"/>
                </a:solidFill>
                <a:latin typeface="Century Gothic" panose="020B0502020202020204" pitchFamily="34" charset="0"/>
              </a:rPr>
              <a:t> Cano dice…</a:t>
            </a:r>
          </a:p>
        </p:txBody>
      </p:sp>
      <p:sp>
        <p:nvSpPr>
          <p:cNvPr id="5" name="Google Shape;198;p9">
            <a:extLst>
              <a:ext uri="{FF2B5EF4-FFF2-40B4-BE49-F238E27FC236}">
                <a16:creationId xmlns:a16="http://schemas.microsoft.com/office/drawing/2014/main" id="{474AF379-BD51-CEAB-1DEB-85657ED3BE43}"/>
              </a:ext>
            </a:extLst>
          </p:cNvPr>
          <p:cNvSpPr txBox="1"/>
          <p:nvPr/>
        </p:nvSpPr>
        <p:spPr>
          <a:xfrm>
            <a:off x="9884230" y="6340926"/>
            <a:ext cx="2304300" cy="400069"/>
          </a:xfrm>
          <a:prstGeom prst="rect">
            <a:avLst/>
          </a:prstGeom>
          <a:solidFill>
            <a:schemeClr val="accent6">
              <a:lumMod val="40000"/>
              <a:lumOff val="60000"/>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rgbClr val="002060"/>
                </a:solidFill>
                <a:latin typeface="Century Gothic"/>
                <a:ea typeface="Century Gothic"/>
                <a:cs typeface="Century Gothic"/>
                <a:sym typeface="Century Gothic"/>
              </a:rPr>
              <a:t>dice </a:t>
            </a:r>
            <a:r>
              <a:rPr lang="en-GB" sz="2000" dirty="0">
                <a:solidFill>
                  <a:srgbClr val="002060"/>
                </a:solidFill>
                <a:latin typeface="Century Gothic"/>
                <a:ea typeface="Century Gothic"/>
                <a:cs typeface="Century Gothic"/>
                <a:sym typeface="Century Gothic"/>
              </a:rPr>
              <a:t>= she says</a:t>
            </a:r>
            <a:endParaRPr sz="1200" dirty="0"/>
          </a:p>
        </p:txBody>
      </p:sp>
    </p:spTree>
    <p:extLst>
      <p:ext uri="{BB962C8B-B14F-4D97-AF65-F5344CB8AC3E}">
        <p14:creationId xmlns:p14="http://schemas.microsoft.com/office/powerpoint/2010/main" val="6041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7" name="TextBox 16">
            <a:extLst>
              <a:ext uri="{FF2B5EF4-FFF2-40B4-BE49-F238E27FC236}">
                <a16:creationId xmlns:a16="http://schemas.microsoft.com/office/drawing/2014/main" id="{9BFC389B-69D9-404E-84A7-0C7D4D35DE6A}"/>
              </a:ext>
            </a:extLst>
          </p:cNvPr>
          <p:cNvSpPr txBox="1"/>
          <p:nvPr/>
        </p:nvSpPr>
        <p:spPr>
          <a:xfrm>
            <a:off x="883883" y="2292889"/>
            <a:ext cx="5646295" cy="1446550"/>
          </a:xfrm>
          <a:prstGeom prst="rect">
            <a:avLst/>
          </a:prstGeom>
          <a:noFill/>
        </p:spPr>
        <p:txBody>
          <a:bodyPr wrap="square" rtlCol="0">
            <a:spAutoFit/>
          </a:bodyPr>
          <a:lstStyle/>
          <a:p>
            <a:r>
              <a:rPr lang="es-AR" sz="4400" b="1" dirty="0">
                <a:solidFill>
                  <a:srgbClr val="002060"/>
                </a:solidFill>
                <a:latin typeface="Century Gothic" panose="020B0502020202020204" pitchFamily="34" charset="0"/>
              </a:rPr>
              <a:t>¡B _ _  n _ s </a:t>
            </a:r>
          </a:p>
          <a:p>
            <a:r>
              <a:rPr lang="es-AR" sz="4400" b="1" dirty="0">
                <a:solidFill>
                  <a:srgbClr val="002060"/>
                </a:solidFill>
                <a:latin typeface="Century Gothic" panose="020B0502020202020204" pitchFamily="34" charset="0"/>
              </a:rPr>
              <a:t>                 t _ r d _ s!</a:t>
            </a:r>
          </a:p>
        </p:txBody>
      </p:sp>
      <p:pic>
        <p:nvPicPr>
          <p:cNvPr id="21" name="Google Shape;273;p11">
            <a:extLst>
              <a:ext uri="{FF2B5EF4-FFF2-40B4-BE49-F238E27FC236}">
                <a16:creationId xmlns:a16="http://schemas.microsoft.com/office/drawing/2014/main" id="{5B608F44-F315-4556-86BB-BCF88A91D921}"/>
              </a:ext>
            </a:extLst>
          </p:cNvPr>
          <p:cNvPicPr preferRelativeResize="0"/>
          <p:nvPr/>
        </p:nvPicPr>
        <p:blipFill rotWithShape="1">
          <a:blip r:embed="rId4">
            <a:alphaModFix/>
          </a:blip>
          <a:srcRect/>
          <a:stretch/>
        </p:blipFill>
        <p:spPr>
          <a:xfrm>
            <a:off x="8686801" y="3429001"/>
            <a:ext cx="2758146" cy="2875224"/>
          </a:xfrm>
          <a:prstGeom prst="rect">
            <a:avLst/>
          </a:prstGeom>
          <a:noFill/>
          <a:ln>
            <a:noFill/>
          </a:ln>
        </p:spPr>
      </p:pic>
      <p:sp>
        <p:nvSpPr>
          <p:cNvPr id="22" name="Speech Bubble: Oval 21">
            <a:extLst>
              <a:ext uri="{FF2B5EF4-FFF2-40B4-BE49-F238E27FC236}">
                <a16:creationId xmlns:a16="http://schemas.microsoft.com/office/drawing/2014/main" id="{B7308224-8141-4A14-8E5F-2B457684EE8C}"/>
              </a:ext>
            </a:extLst>
          </p:cNvPr>
          <p:cNvSpPr/>
          <p:nvPr/>
        </p:nvSpPr>
        <p:spPr>
          <a:xfrm>
            <a:off x="557313" y="1231139"/>
            <a:ext cx="6378502" cy="2910937"/>
          </a:xfrm>
          <a:prstGeom prst="wedgeEllipseCallout">
            <a:avLst>
              <a:gd name="adj1" fmla="val 59549"/>
              <a:gd name="adj2" fmla="val 59847"/>
            </a:avLst>
          </a:prstGeom>
          <a:no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DBE79DB-83D1-4530-87F4-3662D9FFE2E3}"/>
              </a:ext>
            </a:extLst>
          </p:cNvPr>
          <p:cNvSpPr txBox="1"/>
          <p:nvPr/>
        </p:nvSpPr>
        <p:spPr>
          <a:xfrm>
            <a:off x="1408462" y="2324345"/>
            <a:ext cx="1106137" cy="707886"/>
          </a:xfrm>
          <a:prstGeom prst="rect">
            <a:avLst/>
          </a:prstGeom>
          <a:solidFill>
            <a:schemeClr val="bg1"/>
          </a:solidFill>
        </p:spPr>
        <p:txBody>
          <a:bodyPr wrap="square" rtlCol="0">
            <a:spAutoFit/>
          </a:bodyPr>
          <a:lstStyle/>
          <a:p>
            <a:r>
              <a:rPr lang="en-GB" sz="4000" b="1" dirty="0">
                <a:solidFill>
                  <a:srgbClr val="92D050"/>
                </a:solidFill>
                <a:latin typeface="Century Gothic" panose="020B0502020202020204" pitchFamily="34" charset="0"/>
              </a:rPr>
              <a:t> u e</a:t>
            </a:r>
          </a:p>
        </p:txBody>
      </p:sp>
      <p:sp>
        <p:nvSpPr>
          <p:cNvPr id="23" name="TextBox 22">
            <a:extLst>
              <a:ext uri="{FF2B5EF4-FFF2-40B4-BE49-F238E27FC236}">
                <a16:creationId xmlns:a16="http://schemas.microsoft.com/office/drawing/2014/main" id="{74D96A32-D0A3-4C74-9D70-6B4BCEB686F0}"/>
              </a:ext>
            </a:extLst>
          </p:cNvPr>
          <p:cNvSpPr txBox="1"/>
          <p:nvPr/>
        </p:nvSpPr>
        <p:spPr>
          <a:xfrm>
            <a:off x="3862345" y="3043402"/>
            <a:ext cx="512618" cy="707886"/>
          </a:xfrm>
          <a:prstGeom prst="rect">
            <a:avLst/>
          </a:prstGeom>
          <a:solidFill>
            <a:schemeClr val="bg1"/>
          </a:solidFill>
        </p:spPr>
        <p:txBody>
          <a:bodyPr wrap="square" rtlCol="0">
            <a:spAutoFit/>
          </a:bodyPr>
          <a:lstStyle/>
          <a:p>
            <a:r>
              <a:rPr lang="en-GB" sz="4000" b="1" dirty="0">
                <a:solidFill>
                  <a:srgbClr val="92D050"/>
                </a:solidFill>
                <a:latin typeface="Century Gothic" panose="020B0502020202020204" pitchFamily="34" charset="0"/>
              </a:rPr>
              <a:t>a</a:t>
            </a:r>
          </a:p>
        </p:txBody>
      </p:sp>
      <p:pic>
        <p:nvPicPr>
          <p:cNvPr id="12" name="Picture 4" descr="Sol, Farm, Plantation, Sunset, Landscape, Eventide">
            <a:extLst>
              <a:ext uri="{FF2B5EF4-FFF2-40B4-BE49-F238E27FC236}">
                <a16:creationId xmlns:a16="http://schemas.microsoft.com/office/drawing/2014/main" id="{5C77FE8D-5A14-47BD-A3B0-F19FDFFC7B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5861" y="1502820"/>
            <a:ext cx="1474386" cy="147438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9F469AD-1070-4CDF-A1F9-CCD1C62E63E0}"/>
              </a:ext>
            </a:extLst>
          </p:cNvPr>
          <p:cNvSpPr txBox="1"/>
          <p:nvPr/>
        </p:nvSpPr>
        <p:spPr>
          <a:xfrm>
            <a:off x="2969802" y="2309504"/>
            <a:ext cx="520856" cy="707886"/>
          </a:xfrm>
          <a:prstGeom prst="rect">
            <a:avLst/>
          </a:prstGeom>
          <a:solidFill>
            <a:schemeClr val="bg1"/>
          </a:solidFill>
        </p:spPr>
        <p:txBody>
          <a:bodyPr wrap="square" rtlCol="0">
            <a:spAutoFit/>
          </a:bodyPr>
          <a:lstStyle/>
          <a:p>
            <a:r>
              <a:rPr lang="en-GB" sz="4000" b="1" dirty="0">
                <a:solidFill>
                  <a:srgbClr val="92D050"/>
                </a:solidFill>
                <a:latin typeface="Century Gothic" panose="020B0502020202020204" pitchFamily="34" charset="0"/>
              </a:rPr>
              <a:t>a</a:t>
            </a:r>
          </a:p>
        </p:txBody>
      </p:sp>
      <p:sp>
        <p:nvSpPr>
          <p:cNvPr id="15" name="TextBox 14">
            <a:extLst>
              <a:ext uri="{FF2B5EF4-FFF2-40B4-BE49-F238E27FC236}">
                <a16:creationId xmlns:a16="http://schemas.microsoft.com/office/drawing/2014/main" id="{960B89F9-203A-436C-A806-ACE9C5C45C3E}"/>
              </a:ext>
            </a:extLst>
          </p:cNvPr>
          <p:cNvSpPr txBox="1"/>
          <p:nvPr/>
        </p:nvSpPr>
        <p:spPr>
          <a:xfrm>
            <a:off x="5142771" y="3016164"/>
            <a:ext cx="512618" cy="707886"/>
          </a:xfrm>
          <a:prstGeom prst="rect">
            <a:avLst/>
          </a:prstGeom>
          <a:solidFill>
            <a:schemeClr val="bg1"/>
          </a:solidFill>
        </p:spPr>
        <p:txBody>
          <a:bodyPr wrap="square" rtlCol="0">
            <a:spAutoFit/>
          </a:bodyPr>
          <a:lstStyle/>
          <a:p>
            <a:r>
              <a:rPr lang="en-GB" sz="4000" b="1" dirty="0">
                <a:solidFill>
                  <a:srgbClr val="92D050"/>
                </a:solidFill>
                <a:latin typeface="Century Gothic" panose="020B0502020202020204" pitchFamily="34" charset="0"/>
              </a:rPr>
              <a:t>e</a:t>
            </a:r>
          </a:p>
        </p:txBody>
      </p:sp>
      <p:pic>
        <p:nvPicPr>
          <p:cNvPr id="5" name="Graphic 4" descr="Teacher">
            <a:extLst>
              <a:ext uri="{FF2B5EF4-FFF2-40B4-BE49-F238E27FC236}">
                <a16:creationId xmlns:a16="http://schemas.microsoft.com/office/drawing/2014/main" id="{F73EF47D-0D0C-6F22-C65D-62527B5C03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942" y="37709"/>
            <a:ext cx="914400" cy="914400"/>
          </a:xfrm>
          <a:prstGeom prst="rect">
            <a:avLst/>
          </a:prstGeom>
        </p:spPr>
      </p:pic>
      <p:sp>
        <p:nvSpPr>
          <p:cNvPr id="6" name="Speech Bubble: Rectangle with Corners Rounded 5">
            <a:extLst>
              <a:ext uri="{FF2B5EF4-FFF2-40B4-BE49-F238E27FC236}">
                <a16:creationId xmlns:a16="http://schemas.microsoft.com/office/drawing/2014/main" id="{4DD49786-8585-6F38-0ABB-20CADDF1BD4C}"/>
              </a:ext>
            </a:extLst>
          </p:cNvPr>
          <p:cNvSpPr/>
          <p:nvPr/>
        </p:nvSpPr>
        <p:spPr>
          <a:xfrm>
            <a:off x="1084267" y="178478"/>
            <a:ext cx="4041104" cy="533859"/>
          </a:xfrm>
          <a:prstGeom prst="wedgeRoundRectCallout">
            <a:avLst>
              <a:gd name="adj1" fmla="val -56616"/>
              <a:gd name="adj2" fmla="val 930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latin typeface="Century Gothic" panose="020B0502020202020204" pitchFamily="34" charset="0"/>
              </a:rPr>
              <a:t>La </a:t>
            </a:r>
            <a:r>
              <a:rPr lang="en-GB" sz="2400" b="1" dirty="0" err="1">
                <a:solidFill>
                  <a:schemeClr val="bg1"/>
                </a:solidFill>
                <a:latin typeface="Century Gothic" panose="020B0502020202020204" pitchFamily="34" charset="0"/>
              </a:rPr>
              <a:t>señora</a:t>
            </a:r>
            <a:r>
              <a:rPr lang="en-GB" sz="2400" b="1" dirty="0">
                <a:solidFill>
                  <a:schemeClr val="bg1"/>
                </a:solidFill>
                <a:latin typeface="Century Gothic" panose="020B0502020202020204" pitchFamily="34" charset="0"/>
              </a:rPr>
              <a:t> Cano dice*…</a:t>
            </a:r>
          </a:p>
        </p:txBody>
      </p:sp>
      <p:sp>
        <p:nvSpPr>
          <p:cNvPr id="7" name="Google Shape;198;p9">
            <a:extLst>
              <a:ext uri="{FF2B5EF4-FFF2-40B4-BE49-F238E27FC236}">
                <a16:creationId xmlns:a16="http://schemas.microsoft.com/office/drawing/2014/main" id="{723AFC15-59D6-82EA-0C14-B59D5BF337BD}"/>
              </a:ext>
            </a:extLst>
          </p:cNvPr>
          <p:cNvSpPr txBox="1"/>
          <p:nvPr/>
        </p:nvSpPr>
        <p:spPr>
          <a:xfrm>
            <a:off x="9884230" y="6340926"/>
            <a:ext cx="2304300" cy="400069"/>
          </a:xfrm>
          <a:prstGeom prst="rect">
            <a:avLst/>
          </a:prstGeom>
          <a:solidFill>
            <a:schemeClr val="accent6">
              <a:lumMod val="40000"/>
              <a:lumOff val="60000"/>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rgbClr val="002060"/>
                </a:solidFill>
                <a:latin typeface="Century Gothic"/>
                <a:ea typeface="Century Gothic"/>
                <a:cs typeface="Century Gothic"/>
                <a:sym typeface="Century Gothic"/>
              </a:rPr>
              <a:t>dice </a:t>
            </a:r>
            <a:r>
              <a:rPr lang="en-GB" sz="2000" dirty="0">
                <a:solidFill>
                  <a:srgbClr val="002060"/>
                </a:solidFill>
                <a:latin typeface="Century Gothic"/>
                <a:ea typeface="Century Gothic"/>
                <a:cs typeface="Century Gothic"/>
                <a:sym typeface="Century Gothic"/>
              </a:rPr>
              <a:t>= she says</a:t>
            </a:r>
            <a:endParaRPr sz="1200" dirty="0"/>
          </a:p>
        </p:txBody>
      </p:sp>
    </p:spTree>
    <p:extLst>
      <p:ext uri="{BB962C8B-B14F-4D97-AF65-F5344CB8AC3E}">
        <p14:creationId xmlns:p14="http://schemas.microsoft.com/office/powerpoint/2010/main" val="32316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5" name="Google Shape;151;p7">
            <a:extLst>
              <a:ext uri="{FF2B5EF4-FFF2-40B4-BE49-F238E27FC236}">
                <a16:creationId xmlns:a16="http://schemas.microsoft.com/office/drawing/2014/main" id="{7452A8A8-7C45-4316-B58A-91C3020CE9AE}"/>
              </a:ext>
            </a:extLst>
          </p:cNvPr>
          <p:cNvSpPr txBox="1"/>
          <p:nvPr/>
        </p:nvSpPr>
        <p:spPr>
          <a:xfrm>
            <a:off x="6875956" y="6503318"/>
            <a:ext cx="324707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0" i="0" u="none" strike="noStrike" cap="none">
                <a:solidFill>
                  <a:srgbClr val="FFFFFF"/>
                </a:solidFill>
                <a:latin typeface="Century Gothic"/>
                <a:ea typeface="Century Gothic"/>
                <a:cs typeface="Century Gothic"/>
                <a:sym typeface="Century Gothic"/>
              </a:rPr>
              <a:t>Rachel Hawkes / Emma Marsden</a:t>
            </a:r>
            <a:endParaRPr/>
          </a:p>
        </p:txBody>
      </p:sp>
      <p:pic>
        <p:nvPicPr>
          <p:cNvPr id="16" name="Google Shape;152;p7">
            <a:extLst>
              <a:ext uri="{FF2B5EF4-FFF2-40B4-BE49-F238E27FC236}">
                <a16:creationId xmlns:a16="http://schemas.microsoft.com/office/drawing/2014/main" id="{3A283109-E1A1-4582-903C-C22D3D716518}"/>
              </a:ext>
            </a:extLst>
          </p:cNvPr>
          <p:cNvPicPr preferRelativeResize="0"/>
          <p:nvPr/>
        </p:nvPicPr>
        <p:blipFill rotWithShape="1">
          <a:blip r:embed="rId4">
            <a:alphaModFix/>
          </a:blip>
          <a:srcRect/>
          <a:stretch/>
        </p:blipFill>
        <p:spPr>
          <a:xfrm rot="1745032">
            <a:off x="4623160" y="2579349"/>
            <a:ext cx="2332069" cy="2112950"/>
          </a:xfrm>
          <a:prstGeom prst="rect">
            <a:avLst/>
          </a:prstGeom>
          <a:noFill/>
          <a:ln>
            <a:noFill/>
          </a:ln>
        </p:spPr>
      </p:pic>
      <p:sp>
        <p:nvSpPr>
          <p:cNvPr id="17" name="Google Shape;153;p7">
            <a:extLst>
              <a:ext uri="{FF2B5EF4-FFF2-40B4-BE49-F238E27FC236}">
                <a16:creationId xmlns:a16="http://schemas.microsoft.com/office/drawing/2014/main" id="{7F379C9A-61E6-4BE1-90A3-1FF9ABA61611}"/>
              </a:ext>
            </a:extLst>
          </p:cNvPr>
          <p:cNvSpPr txBox="1"/>
          <p:nvPr/>
        </p:nvSpPr>
        <p:spPr>
          <a:xfrm rot="-250438">
            <a:off x="4783250" y="3193065"/>
            <a:ext cx="206520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800" b="1" i="0" u="none" strike="noStrike" cap="none" dirty="0">
                <a:solidFill>
                  <a:srgbClr val="1E4E79"/>
                </a:solidFill>
                <a:latin typeface="Century Gothic"/>
                <a:ea typeface="Century Gothic"/>
                <a:cs typeface="Century Gothic"/>
                <a:sym typeface="Century Gothic"/>
              </a:rPr>
              <a:t>how?</a:t>
            </a:r>
            <a:endParaRPr dirty="0"/>
          </a:p>
        </p:txBody>
      </p:sp>
      <p:sp>
        <p:nvSpPr>
          <p:cNvPr id="18" name="Google Shape;154;p7">
            <a:extLst>
              <a:ext uri="{FF2B5EF4-FFF2-40B4-BE49-F238E27FC236}">
                <a16:creationId xmlns:a16="http://schemas.microsoft.com/office/drawing/2014/main" id="{897C2E0E-8C15-4633-812E-68EF5D9B4681}"/>
              </a:ext>
            </a:extLst>
          </p:cNvPr>
          <p:cNvSpPr txBox="1"/>
          <p:nvPr/>
        </p:nvSpPr>
        <p:spPr>
          <a:xfrm>
            <a:off x="142181" y="0"/>
            <a:ext cx="12192000" cy="22159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3800" b="1" i="0" u="none" strike="noStrike" cap="none" dirty="0">
                <a:solidFill>
                  <a:srgbClr val="1E4E79"/>
                </a:solidFill>
                <a:latin typeface="Century Gothic"/>
                <a:ea typeface="Century Gothic"/>
                <a:cs typeface="Century Gothic"/>
                <a:sym typeface="Century Gothic"/>
              </a:rPr>
              <a:t>¿</a:t>
            </a:r>
            <a:r>
              <a:rPr lang="en-GB" sz="13800" b="1" i="0" u="none" strike="noStrike" cap="none" dirty="0" err="1">
                <a:solidFill>
                  <a:srgbClr val="1E4E79"/>
                </a:solidFill>
                <a:latin typeface="Century Gothic"/>
                <a:ea typeface="Century Gothic"/>
                <a:cs typeface="Century Gothic"/>
                <a:sym typeface="Century Gothic"/>
              </a:rPr>
              <a:t>cómo</a:t>
            </a:r>
            <a:r>
              <a:rPr lang="en-GB" sz="13800" b="1" i="0" u="none" strike="noStrike" cap="none" dirty="0">
                <a:solidFill>
                  <a:srgbClr val="1E4E79"/>
                </a:solidFill>
                <a:latin typeface="Century Gothic"/>
                <a:ea typeface="Century Gothic"/>
                <a:cs typeface="Century Gothic"/>
                <a:sym typeface="Century Gothic"/>
              </a:rPr>
              <a:t>?</a:t>
            </a:r>
            <a:endParaRPr dirty="0"/>
          </a:p>
        </p:txBody>
      </p:sp>
      <p:pic>
        <p:nvPicPr>
          <p:cNvPr id="19" name="Google Shape;155;p7">
            <a:extLst>
              <a:ext uri="{FF2B5EF4-FFF2-40B4-BE49-F238E27FC236}">
                <a16:creationId xmlns:a16="http://schemas.microsoft.com/office/drawing/2014/main" id="{013C6951-38CD-4EC7-A65F-41DB2D1BEB5F}"/>
              </a:ext>
            </a:extLst>
          </p:cNvPr>
          <p:cNvPicPr preferRelativeResize="0"/>
          <p:nvPr/>
        </p:nvPicPr>
        <p:blipFill rotWithShape="1">
          <a:blip r:embed="rId5">
            <a:alphaModFix/>
          </a:blip>
          <a:srcRect/>
          <a:stretch/>
        </p:blipFill>
        <p:spPr>
          <a:xfrm>
            <a:off x="142181" y="77682"/>
            <a:ext cx="2167128" cy="2068082"/>
          </a:xfrm>
          <a:prstGeom prst="rect">
            <a:avLst/>
          </a:prstGeom>
          <a:noFill/>
          <a:ln>
            <a:noFill/>
          </a:ln>
        </p:spPr>
      </p:pic>
      <p:sp>
        <p:nvSpPr>
          <p:cNvPr id="20" name="Google Shape;158;p7">
            <a:extLst>
              <a:ext uri="{FF2B5EF4-FFF2-40B4-BE49-F238E27FC236}">
                <a16:creationId xmlns:a16="http://schemas.microsoft.com/office/drawing/2014/main" id="{2BB25FF8-DE2A-4FE4-B868-AB5F437B236E}"/>
              </a:ext>
            </a:extLst>
          </p:cNvPr>
          <p:cNvSpPr txBox="1"/>
          <p:nvPr/>
        </p:nvSpPr>
        <p:spPr>
          <a:xfrm>
            <a:off x="142181" y="4809369"/>
            <a:ext cx="121920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b="0" i="0" u="none" strike="noStrike" cap="none">
                <a:solidFill>
                  <a:srgbClr val="1F3864"/>
                </a:solidFill>
                <a:latin typeface="Century Gothic"/>
                <a:ea typeface="Century Gothic"/>
                <a:cs typeface="Century Gothic"/>
                <a:sym typeface="Century Gothic"/>
              </a:rPr>
              <a:t>¿</a:t>
            </a:r>
            <a:r>
              <a:rPr lang="en-GB" sz="5400" b="1" i="0" u="none" strike="noStrike" cap="none">
                <a:solidFill>
                  <a:srgbClr val="FF0066"/>
                </a:solidFill>
                <a:latin typeface="Century Gothic"/>
                <a:ea typeface="Century Gothic"/>
                <a:cs typeface="Century Gothic"/>
                <a:sym typeface="Century Gothic"/>
              </a:rPr>
              <a:t>Cómo</a:t>
            </a:r>
            <a:r>
              <a:rPr lang="en-GB" sz="5400" b="1" i="0" u="none" strike="noStrike" cap="none">
                <a:solidFill>
                  <a:srgbClr val="EA5F00"/>
                </a:solidFill>
                <a:latin typeface="Century Gothic"/>
                <a:ea typeface="Century Gothic"/>
                <a:cs typeface="Century Gothic"/>
                <a:sym typeface="Century Gothic"/>
              </a:rPr>
              <a:t> </a:t>
            </a:r>
            <a:r>
              <a:rPr lang="en-GB" sz="5400" b="0" i="0" u="none" strike="noStrike" cap="none">
                <a:solidFill>
                  <a:srgbClr val="1F3864"/>
                </a:solidFill>
                <a:latin typeface="Century Gothic"/>
                <a:ea typeface="Century Gothic"/>
                <a:cs typeface="Century Gothic"/>
                <a:sym typeface="Century Gothic"/>
              </a:rPr>
              <a:t>estás hoy?</a:t>
            </a:r>
            <a:endParaRPr sz="5400" b="0" i="0" u="none" strike="noStrike" cap="none">
              <a:solidFill>
                <a:srgbClr val="1F3864"/>
              </a:solidFill>
              <a:latin typeface="Century Gothic"/>
              <a:ea typeface="Century Gothic"/>
              <a:cs typeface="Century Gothic"/>
              <a:sym typeface="Century Gothic"/>
            </a:endParaRPr>
          </a:p>
        </p:txBody>
      </p:sp>
      <p:sp>
        <p:nvSpPr>
          <p:cNvPr id="21" name="Google Shape;159;p7">
            <a:extLst>
              <a:ext uri="{FF2B5EF4-FFF2-40B4-BE49-F238E27FC236}">
                <a16:creationId xmlns:a16="http://schemas.microsoft.com/office/drawing/2014/main" id="{09EAFFF1-F42E-40E0-8B6F-AAEE28361486}"/>
              </a:ext>
            </a:extLst>
          </p:cNvPr>
          <p:cNvSpPr txBox="1"/>
          <p:nvPr/>
        </p:nvSpPr>
        <p:spPr>
          <a:xfrm>
            <a:off x="142181" y="5804503"/>
            <a:ext cx="12192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a:solidFill>
                  <a:srgbClr val="1E4E79"/>
                </a:solidFill>
                <a:latin typeface="Century Gothic"/>
                <a:ea typeface="Century Gothic"/>
                <a:cs typeface="Century Gothic"/>
                <a:sym typeface="Century Gothic"/>
              </a:rPr>
              <a:t>[</a:t>
            </a:r>
            <a:r>
              <a:rPr lang="en-GB" sz="3200" b="1" i="0" u="none" strike="noStrike" cap="none">
                <a:solidFill>
                  <a:srgbClr val="FF0066"/>
                </a:solidFill>
                <a:latin typeface="Century Gothic"/>
                <a:ea typeface="Century Gothic"/>
                <a:cs typeface="Century Gothic"/>
                <a:sym typeface="Century Gothic"/>
              </a:rPr>
              <a:t>How</a:t>
            </a:r>
            <a:r>
              <a:rPr lang="en-GB" sz="3200" b="1" i="0" u="none" strike="noStrike" cap="none">
                <a:solidFill>
                  <a:srgbClr val="EA5F00"/>
                </a:solidFill>
                <a:latin typeface="Century Gothic"/>
                <a:ea typeface="Century Gothic"/>
                <a:cs typeface="Century Gothic"/>
                <a:sym typeface="Century Gothic"/>
              </a:rPr>
              <a:t> </a:t>
            </a:r>
            <a:r>
              <a:rPr lang="en-GB" sz="3200" b="0" i="0" u="none" strike="noStrike" cap="none">
                <a:solidFill>
                  <a:srgbClr val="1E4E79"/>
                </a:solidFill>
                <a:latin typeface="Century Gothic"/>
                <a:ea typeface="Century Gothic"/>
                <a:cs typeface="Century Gothic"/>
                <a:sym typeface="Century Gothic"/>
              </a:rPr>
              <a:t>are you (feeling) today?]</a:t>
            </a:r>
            <a:endParaRPr/>
          </a:p>
        </p:txBody>
      </p:sp>
    </p:spTree>
    <p:extLst>
      <p:ext uri="{BB962C8B-B14F-4D97-AF65-F5344CB8AC3E}">
        <p14:creationId xmlns:p14="http://schemas.microsoft.com/office/powerpoint/2010/main" val="331389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1679</TotalTime>
  <Words>3171</Words>
  <Application>Microsoft Office PowerPoint</Application>
  <PresentationFormat>Widescreen</PresentationFormat>
  <Paragraphs>482</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Modern Love</vt:lpstr>
      <vt:lpstr>Calibri</vt:lpstr>
      <vt:lpstr>Arial</vt:lpstr>
      <vt:lpstr>Segoe Print</vt:lpstr>
      <vt:lpstr>Dreaming Outloud Pro</vt:lpstr>
      <vt:lpstr>Century Gothic</vt:lpstr>
      <vt:lpstr>Dreaming Outloud Script Pro</vt:lpstr>
      <vt:lpstr>Office Theme</vt:lpstr>
      <vt:lpstr>español, con Sofía</vt:lpstr>
      <vt:lpstr>Describing me and others</vt:lpstr>
      <vt:lpstr>[a]</vt:lpstr>
      <vt:lpstr>[o]</vt:lpstr>
      <vt:lpstr>[u]</vt:lpstr>
      <vt:lpstr>pronunciar</vt:lpstr>
      <vt:lpstr>pronunciar</vt:lpstr>
      <vt:lpstr>pronunciar</vt:lpstr>
      <vt:lpstr>pronunciar</vt:lpstr>
      <vt:lpstr>estar</vt:lpstr>
      <vt:lpstr>leer</vt:lpstr>
      <vt:lpstr>leer</vt:lpstr>
      <vt:lpstr>hablar</vt:lpstr>
      <vt:lpstr>ser</vt:lpstr>
      <vt:lpstr>pronunciar</vt:lpstr>
      <vt:lpstr>pronunciar</vt:lpstr>
      <vt:lpstr>escuchar</vt:lpstr>
      <vt:lpstr>vocabulario</vt:lpstr>
      <vt:lpstr>¡adiós!</vt:lpstr>
      <vt:lpstr>vocabulario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Vazquez-Valero</dc:creator>
  <cp:lastModifiedBy>Rachel Hawkes</cp:lastModifiedBy>
  <cp:revision>27</cp:revision>
  <dcterms:created xsi:type="dcterms:W3CDTF">2021-03-10T08:55:00Z</dcterms:created>
  <dcterms:modified xsi:type="dcterms:W3CDTF">2023-09-04T05:31:44Z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0x01010004BE072A515FCA42B1D2FCACB76C3CDA</vt:lpwstr>
  </property>
</Properties>
</file>