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86" r:id="rId2"/>
    <p:sldId id="477" r:id="rId3"/>
    <p:sldId id="258" r:id="rId4"/>
    <p:sldId id="544" r:id="rId5"/>
    <p:sldId id="469" r:id="rId6"/>
    <p:sldId id="546" r:id="rId7"/>
    <p:sldId id="556" r:id="rId8"/>
    <p:sldId id="493" r:id="rId9"/>
    <p:sldId id="286" r:id="rId10"/>
    <p:sldId id="548" r:id="rId11"/>
    <p:sldId id="550" r:id="rId12"/>
    <p:sldId id="551" r:id="rId13"/>
    <p:sldId id="552" r:id="rId14"/>
    <p:sldId id="553" r:id="rId15"/>
    <p:sldId id="554" r:id="rId16"/>
    <p:sldId id="555"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1EAD2"/>
    <a:srgbClr val="C1EFFF"/>
    <a:srgbClr val="FF66CC"/>
    <a:srgbClr val="FFE7FF"/>
    <a:srgbClr val="FF3399"/>
    <a:srgbClr val="E2F0D9"/>
    <a:srgbClr val="85CFE1"/>
    <a:srgbClr val="FF5B9D"/>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04" autoAdjust="0"/>
    <p:restoredTop sz="60047" autoAdjust="0"/>
  </p:normalViewPr>
  <p:slideViewPr>
    <p:cSldViewPr snapToGrid="0">
      <p:cViewPr varScale="1">
        <p:scale>
          <a:sx n="65" d="100"/>
          <a:sy n="65" d="100"/>
        </p:scale>
        <p:origin x="1524"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pPr marL="0" lvl="0" indent="0" algn="l" rtl="0">
              <a:spcBef>
                <a:spcPts val="0"/>
              </a:spcBef>
              <a:spcAft>
                <a:spcPts val="0"/>
              </a:spcAft>
              <a:buNone/>
            </a:pPr>
            <a:endParaRPr lang="en-GB" sz="1800" b="0" i="0" u="none" strike="noStrike" dirty="0">
              <a:solidFill>
                <a:srgbClr val="1F3864"/>
              </a:solidFill>
              <a:effectLst/>
              <a:latin typeface="docs-Century Gothic"/>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i="0" u="none" strike="noStrike" dirty="0" err="1">
                <a:solidFill>
                  <a:srgbClr val="002060"/>
                </a:solidFill>
                <a:effectLst/>
                <a:latin typeface="docs-Century Gothic"/>
                <a:ea typeface="Calibri" panose="020F0502020204030204" pitchFamily="34" charset="0"/>
              </a:rPr>
              <a:t>Phonics</a:t>
            </a:r>
            <a:r>
              <a:rPr lang="es-ES" sz="1800" b="0" i="0" u="none" strike="noStrike" dirty="0">
                <a:solidFill>
                  <a:srgbClr val="002060"/>
                </a:solidFill>
                <a:effectLst/>
                <a:latin typeface="docs-Century Gothic"/>
                <a:ea typeface="Calibri" panose="020F0502020204030204" pitchFamily="34" charset="0"/>
              </a:rPr>
              <a:t>: </a:t>
            </a:r>
            <a:r>
              <a:rPr lang="es-ES" sz="1800" b="0" i="0" u="none" strike="noStrike" dirty="0" err="1">
                <a:solidFill>
                  <a:srgbClr val="002060"/>
                </a:solidFill>
                <a:effectLst/>
                <a:latin typeface="docs-Century Gothic"/>
                <a:ea typeface="Calibri" panose="020F0502020204030204" pitchFamily="34" charset="0"/>
              </a:rPr>
              <a:t>revisit</a:t>
            </a:r>
            <a:r>
              <a:rPr lang="es-ES" sz="1800" b="0" i="0" u="none" strike="noStrike" dirty="0">
                <a:solidFill>
                  <a:srgbClr val="002060"/>
                </a:solidFill>
                <a:effectLst/>
                <a:latin typeface="docs-Century Gothic"/>
                <a:ea typeface="Calibri" panose="020F0502020204030204" pitchFamily="34" charset="0"/>
              </a:rPr>
              <a:t>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dirty="0">
                <a:solidFill>
                  <a:srgbClr val="1F3864"/>
                </a:solidFill>
                <a:effectLst/>
                <a:latin typeface="docs-Century Gothic"/>
              </a:rPr>
              <a:t>Vocabulary (</a:t>
            </a:r>
            <a:r>
              <a:rPr lang="en-GB" sz="1800" b="0" i="0" u="none" strike="noStrike" dirty="0">
                <a:solidFill>
                  <a:srgbClr val="1F3864"/>
                </a:solidFill>
                <a:effectLst/>
                <a:latin typeface="docs-Century Gothic"/>
              </a:rPr>
              <a:t>new words in </a:t>
            </a:r>
            <a:r>
              <a:rPr lang="en-GB" sz="1800" b="1" i="0" u="none" strike="noStrike" dirty="0">
                <a:solidFill>
                  <a:srgbClr val="1F3864"/>
                </a:solidFill>
                <a:effectLst/>
                <a:latin typeface="docs-Century Gothic"/>
              </a:rPr>
              <a:t>bold)</a:t>
            </a:r>
            <a:r>
              <a:rPr lang="en-GB" sz="1800" b="0" i="0" u="none" strike="noStrike" dirty="0">
                <a:solidFill>
                  <a:srgbClr val="1F3864"/>
                </a:solidFill>
                <a:effectLst/>
                <a:latin typeface="docs-Century Gothic"/>
              </a:rPr>
              <a:t>: </a:t>
            </a:r>
            <a:r>
              <a:rPr lang="es-ES_tradnl" sz="1200" b="1" kern="1200" dirty="0">
                <a:solidFill>
                  <a:schemeClr val="tx1"/>
                </a:solidFill>
                <a:effectLst/>
                <a:latin typeface="+mn-lt"/>
                <a:ea typeface="+mn-ea"/>
                <a:cs typeface="+mn-cs"/>
              </a:rPr>
              <a:t>tienen</a:t>
            </a:r>
            <a:r>
              <a:rPr lang="es-ES_tradnl" sz="1200" kern="1200" dirty="0">
                <a:solidFill>
                  <a:schemeClr val="tx1"/>
                </a:solidFill>
                <a:effectLst/>
                <a:latin typeface="+mn-lt"/>
                <a:ea typeface="+mn-ea"/>
                <a:cs typeface="+mn-cs"/>
              </a:rPr>
              <a:t> [8] </a:t>
            </a:r>
            <a:r>
              <a:rPr lang="es-ES_tradnl" sz="1200" b="1" kern="1200" dirty="0">
                <a:solidFill>
                  <a:schemeClr val="tx1"/>
                </a:solidFill>
                <a:effectLst/>
                <a:latin typeface="+mn-lt"/>
                <a:ea typeface="+mn-ea"/>
                <a:cs typeface="+mn-cs"/>
              </a:rPr>
              <a:t>tenemos </a:t>
            </a:r>
            <a:r>
              <a:rPr lang="es-ES_tradnl" sz="1200" kern="1200" dirty="0">
                <a:solidFill>
                  <a:schemeClr val="tx1"/>
                </a:solidFill>
                <a:effectLst/>
                <a:latin typeface="+mn-lt"/>
                <a:ea typeface="+mn-ea"/>
                <a:cs typeface="+mn-cs"/>
              </a:rPr>
              <a:t>[8] </a:t>
            </a:r>
            <a:r>
              <a:rPr lang="es-ES_tradnl" sz="1200" b="1" kern="1200" dirty="0">
                <a:solidFill>
                  <a:schemeClr val="tx1"/>
                </a:solidFill>
                <a:effectLst/>
                <a:latin typeface="+mn-lt"/>
                <a:ea typeface="+mn-ea"/>
                <a:cs typeface="+mn-cs"/>
              </a:rPr>
              <a:t>espacio</a:t>
            </a:r>
            <a:r>
              <a:rPr lang="es-ES_tradnl" sz="1200" kern="1200" dirty="0">
                <a:solidFill>
                  <a:schemeClr val="tx1"/>
                </a:solidFill>
                <a:effectLst/>
                <a:latin typeface="+mn-lt"/>
                <a:ea typeface="+mn-ea"/>
                <a:cs typeface="+mn-cs"/>
              </a:rPr>
              <a:t> [451] gato [1728] </a:t>
            </a:r>
            <a:r>
              <a:rPr lang="es-ES_tradnl" sz="1200" b="1" kern="1200" dirty="0">
                <a:solidFill>
                  <a:schemeClr val="tx1"/>
                </a:solidFill>
                <a:effectLst/>
                <a:latin typeface="+mn-lt"/>
                <a:ea typeface="+mn-ea"/>
                <a:cs typeface="+mn-cs"/>
              </a:rPr>
              <a:t>goma</a:t>
            </a:r>
            <a:r>
              <a:rPr lang="es-ES_tradnl" sz="1200" kern="1200" dirty="0">
                <a:solidFill>
                  <a:schemeClr val="tx1"/>
                </a:solidFill>
                <a:effectLst/>
                <a:latin typeface="+mn-lt"/>
                <a:ea typeface="+mn-ea"/>
                <a:cs typeface="+mn-cs"/>
              </a:rPr>
              <a:t> [4437] </a:t>
            </a:r>
            <a:r>
              <a:rPr lang="es-ES_tradnl" sz="1200" b="1" kern="1200" dirty="0">
                <a:solidFill>
                  <a:schemeClr val="tx1"/>
                </a:solidFill>
                <a:effectLst/>
                <a:latin typeface="+mn-lt"/>
                <a:ea typeface="+mn-ea"/>
                <a:cs typeface="+mn-cs"/>
              </a:rPr>
              <a:t>lámpara</a:t>
            </a:r>
            <a:r>
              <a:rPr lang="es-ES_tradnl" sz="1200" kern="1200" dirty="0">
                <a:solidFill>
                  <a:schemeClr val="tx1"/>
                </a:solidFill>
                <a:effectLst/>
                <a:latin typeface="+mn-lt"/>
                <a:ea typeface="+mn-ea"/>
                <a:cs typeface="+mn-cs"/>
              </a:rPr>
              <a:t> [2978] mesa [187] mentira [1673] </a:t>
            </a:r>
            <a:r>
              <a:rPr lang="es-ES_tradnl" sz="1200" b="1" kern="1200" dirty="0">
                <a:solidFill>
                  <a:schemeClr val="tx1"/>
                </a:solidFill>
                <a:effectLst/>
                <a:latin typeface="+mn-lt"/>
                <a:ea typeface="+mn-ea"/>
                <a:cs typeface="+mn-cs"/>
              </a:rPr>
              <a:t>oficina</a:t>
            </a:r>
            <a:r>
              <a:rPr lang="es-ES_tradnl" sz="1200" kern="1200" dirty="0">
                <a:solidFill>
                  <a:schemeClr val="tx1"/>
                </a:solidFill>
                <a:effectLst/>
                <a:latin typeface="+mn-lt"/>
                <a:ea typeface="+mn-ea"/>
                <a:cs typeface="+mn-cs"/>
              </a:rPr>
              <a:t> [1072] perro [888] regla [1380] ventana [725] verdad [176] aquí [130] de12 [2] </a:t>
            </a:r>
            <a:r>
              <a:rPr lang="es-ES_tradnl" sz="1200" b="1" kern="1200" dirty="0">
                <a:solidFill>
                  <a:schemeClr val="tx1"/>
                </a:solidFill>
                <a:effectLst/>
                <a:latin typeface="+mn-lt"/>
                <a:ea typeface="+mn-ea"/>
                <a:cs typeface="+mn-cs"/>
              </a:rPr>
              <a:t>debajo</a:t>
            </a:r>
            <a:r>
              <a:rPr lang="es-ES_tradnl" sz="1200" kern="1200" dirty="0">
                <a:solidFill>
                  <a:schemeClr val="tx1"/>
                </a:solidFill>
                <a:effectLst/>
                <a:latin typeface="+mn-lt"/>
                <a:ea typeface="+mn-ea"/>
                <a:cs typeface="+mn-cs"/>
              </a:rPr>
              <a:t> [1366] </a:t>
            </a:r>
            <a:r>
              <a:rPr lang="es-ES_tradnl" sz="1200" b="1" kern="1200" dirty="0">
                <a:solidFill>
                  <a:schemeClr val="tx1"/>
                </a:solidFill>
                <a:effectLst/>
                <a:latin typeface="+mn-lt"/>
                <a:ea typeface="+mn-ea"/>
                <a:cs typeface="+mn-cs"/>
              </a:rPr>
              <a:t>detrás</a:t>
            </a:r>
            <a:r>
              <a:rPr lang="es-ES_tradnl" sz="1200" kern="1200" dirty="0">
                <a:solidFill>
                  <a:schemeClr val="tx1"/>
                </a:solidFill>
                <a:effectLst/>
                <a:latin typeface="+mn-lt"/>
                <a:ea typeface="+mn-ea"/>
                <a:cs typeface="+mn-cs"/>
              </a:rPr>
              <a:t> [2044] en1 [6] </a:t>
            </a:r>
            <a:endParaRPr lang="en-GB" sz="1200" kern="1200" dirty="0">
              <a:solidFill>
                <a:schemeClr val="tx1"/>
              </a:solidFill>
              <a:effectLst/>
              <a:latin typeface="+mn-lt"/>
              <a:ea typeface="+mn-ea"/>
              <a:cs typeface="+mn-cs"/>
            </a:endParaRPr>
          </a:p>
          <a:p>
            <a:pPr marL="0" lvl="0" indent="0" algn="l" rtl="0">
              <a:spcBef>
                <a:spcPts val="0"/>
              </a:spcBef>
              <a:spcAft>
                <a:spcPts val="0"/>
              </a:spcAft>
              <a:buFontTx/>
              <a:buNone/>
            </a:pPr>
            <a:endParaRPr lang="en-GB" sz="1800" b="0" i="0" u="none" strike="noStrike" dirty="0">
              <a:solidFill>
                <a:srgbClr val="1F3864"/>
              </a:solidFill>
              <a:effectLst/>
              <a:latin typeface="docs-Century Gothic"/>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tener [19] tengo [tener 19] tiene [tener 19] casa [106] familia [233] habitación [1069] jardín [1195] libro [230] madre [226] padre [162] problema [145] profesor / profesora [501] silla [1271] estricto [3155] feo [2373] terrible [1246] muy [43] un [6] una [6] </a:t>
            </a:r>
            <a:br>
              <a:rPr lang="es-ES" sz="1800" b="0" i="0" u="none" strike="noStrike" dirty="0">
                <a:solidFill>
                  <a:srgbClr val="002060"/>
                </a:solidFill>
                <a:effectLst/>
                <a:latin typeface="Century Gothic" panose="020B0502020202020204" pitchFamily="34" charset="0"/>
              </a:rPr>
            </a:br>
            <a:r>
              <a:rPr lang="es-ES" sz="1800" b="0" i="0" u="none" strike="noStrike" dirty="0" err="1">
                <a:solidFill>
                  <a:srgbClr val="002060"/>
                </a:solidFill>
                <a:effectLst/>
                <a:latin typeface="Century Gothic" panose="020B0502020202020204" pitchFamily="34" charset="0"/>
              </a:rPr>
              <a:t>Re-use</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adjectives</a:t>
            </a:r>
            <a:r>
              <a:rPr lang="es-ES" sz="1800" b="0" i="0" u="none" strike="noStrike" dirty="0">
                <a:solidFill>
                  <a:srgbClr val="002060"/>
                </a:solidFill>
                <a:effectLst/>
                <a:latin typeface="Century Gothic" panose="020B0502020202020204" pitchFamily="34" charset="0"/>
              </a:rPr>
              <a:t>: bonito [891]cómodo [2237] diferente [293] divertido [2465] feliz [908] elegante [2742] grande [66] importante [171]  independiente [1177] negativo [1804] normal [1000] pequeño [202] tranquilo [1093]</a:t>
            </a:r>
            <a:r>
              <a:rPr lang="es-ES" dirty="0"/>
              <a:t> </a:t>
            </a: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n-GB" sz="1800" b="0" i="0" u="none" strike="noStrike" dirty="0" err="1">
                <a:solidFill>
                  <a:srgbClr val="002060"/>
                </a:solidFill>
                <a:effectLst/>
                <a:latin typeface="Century Gothic" panose="020B0502020202020204" pitchFamily="34" charset="0"/>
              </a:rPr>
              <a:t>somos</a:t>
            </a:r>
            <a:r>
              <a:rPr lang="en-GB" sz="1800" b="0" i="0" u="none" strike="noStrike" dirty="0">
                <a:solidFill>
                  <a:srgbClr val="002060"/>
                </a:solidFill>
                <a:effectLst/>
                <a:latin typeface="Century Gothic" panose="020B0502020202020204" pitchFamily="34" charset="0"/>
              </a:rPr>
              <a:t> [ser, 7] </a:t>
            </a:r>
            <a:r>
              <a:rPr lang="en-GB" sz="1800" b="0" i="0" u="none" strike="noStrike" dirty="0" err="1">
                <a:solidFill>
                  <a:srgbClr val="002060"/>
                </a:solidFill>
                <a:effectLst/>
                <a:latin typeface="Century Gothic" panose="020B0502020202020204" pitchFamily="34" charset="0"/>
              </a:rPr>
              <a:t>estamos</a:t>
            </a:r>
            <a:r>
              <a:rPr lang="en-GB" sz="1800" b="0" i="0" u="none" strike="noStrike" dirty="0">
                <a:solidFill>
                  <a:srgbClr val="002060"/>
                </a:solidFill>
                <a:effectLst/>
                <a:latin typeface="Century Gothic" panose="020B0502020202020204" pitchFamily="34" charset="0"/>
              </a:rPr>
              <a:t> [estar, 21] </a:t>
            </a:r>
            <a:r>
              <a:rPr lang="en-GB" sz="1800" b="0" i="0" u="none" strike="noStrike" dirty="0" err="1">
                <a:solidFill>
                  <a:srgbClr val="002060"/>
                </a:solidFill>
                <a:effectLst/>
                <a:latin typeface="Century Gothic" panose="020B0502020202020204" pitchFamily="34" charset="0"/>
              </a:rPr>
              <a:t>activo</a:t>
            </a:r>
            <a:r>
              <a:rPr lang="en-GB" sz="1800" b="0" i="0" u="none" strike="noStrike" dirty="0">
                <a:solidFill>
                  <a:srgbClr val="002060"/>
                </a:solidFill>
                <a:effectLst/>
                <a:latin typeface="Century Gothic" panose="020B0502020202020204" pitchFamily="34" charset="0"/>
              </a:rPr>
              <a:t> [1278] </a:t>
            </a:r>
            <a:r>
              <a:rPr lang="en-GB" sz="1800" b="0" i="0" u="none" strike="noStrike" dirty="0" err="1">
                <a:solidFill>
                  <a:srgbClr val="002060"/>
                </a:solidFill>
                <a:effectLst/>
                <a:latin typeface="Century Gothic" panose="020B0502020202020204" pitchFamily="34" charset="0"/>
              </a:rPr>
              <a:t>cansado</a:t>
            </a:r>
            <a:r>
              <a:rPr lang="en-GB" sz="1800" b="0" i="0" u="none" strike="noStrike" dirty="0">
                <a:solidFill>
                  <a:srgbClr val="002060"/>
                </a:solidFill>
                <a:effectLst/>
                <a:latin typeface="Century Gothic" panose="020B0502020202020204" pitchFamily="34" charset="0"/>
              </a:rPr>
              <a:t> [1818] contento [1949] </a:t>
            </a:r>
            <a:r>
              <a:rPr lang="en-GB" sz="1800" b="0" i="0" u="none" strike="noStrike" dirty="0" err="1">
                <a:solidFill>
                  <a:srgbClr val="002060"/>
                </a:solidFill>
                <a:effectLst/>
                <a:latin typeface="Century Gothic" panose="020B0502020202020204" pitchFamily="34" charset="0"/>
              </a:rPr>
              <a:t>diferente</a:t>
            </a:r>
            <a:r>
              <a:rPr lang="en-GB" sz="1800" b="0" i="0" u="none" strike="noStrike" dirty="0">
                <a:solidFill>
                  <a:srgbClr val="002060"/>
                </a:solidFill>
                <a:effectLst/>
                <a:latin typeface="Century Gothic" panose="020B0502020202020204" pitchFamily="34" charset="0"/>
              </a:rPr>
              <a:t> [293] </a:t>
            </a:r>
            <a:r>
              <a:rPr lang="en-GB" sz="1800" b="0" i="0" u="none" strike="noStrike" dirty="0" err="1">
                <a:solidFill>
                  <a:srgbClr val="002060"/>
                </a:solidFill>
                <a:effectLst/>
                <a:latin typeface="Century Gothic" panose="020B0502020202020204" pitchFamily="34" charset="0"/>
              </a:rPr>
              <a:t>importante</a:t>
            </a:r>
            <a:r>
              <a:rPr lang="en-GB" sz="1800" b="0" i="0" u="none" strike="noStrike" dirty="0">
                <a:solidFill>
                  <a:srgbClr val="002060"/>
                </a:solidFill>
                <a:effectLst/>
                <a:latin typeface="Century Gothic" panose="020B0502020202020204" pitchFamily="34" charset="0"/>
              </a:rPr>
              <a:t> [171] </a:t>
            </a:r>
            <a:r>
              <a:rPr lang="en-GB" sz="1800" b="0" i="0" u="none" strike="noStrike" dirty="0" err="1">
                <a:solidFill>
                  <a:srgbClr val="002060"/>
                </a:solidFill>
                <a:effectLst/>
                <a:latin typeface="Century Gothic" panose="020B0502020202020204" pitchFamily="34" charset="0"/>
              </a:rPr>
              <a:t>independiente</a:t>
            </a:r>
            <a:r>
              <a:rPr lang="en-GB" sz="1800" b="0" i="0" u="none" strike="noStrike" dirty="0">
                <a:solidFill>
                  <a:srgbClr val="002060"/>
                </a:solidFill>
                <a:effectLst/>
                <a:latin typeface="Century Gothic" panose="020B0502020202020204" pitchFamily="34" charset="0"/>
              </a:rPr>
              <a:t> [1177] </a:t>
            </a:r>
            <a:r>
              <a:rPr lang="en-GB" sz="1800" b="0" i="0" u="none" strike="noStrike" dirty="0" err="1">
                <a:solidFill>
                  <a:srgbClr val="002060"/>
                </a:solidFill>
                <a:effectLst/>
                <a:latin typeface="Century Gothic" panose="020B0502020202020204" pitchFamily="34" charset="0"/>
              </a:rPr>
              <a:t>inteligente</a:t>
            </a:r>
            <a:r>
              <a:rPr lang="en-GB" sz="1800" b="0" i="0" u="none" strike="noStrike" dirty="0">
                <a:solidFill>
                  <a:srgbClr val="002060"/>
                </a:solidFill>
                <a:effectLst/>
                <a:latin typeface="Century Gothic" panose="020B0502020202020204" pitchFamily="34" charset="0"/>
              </a:rPr>
              <a:t> [2167] </a:t>
            </a:r>
            <a:r>
              <a:rPr lang="en-GB" sz="1800" b="0" i="0" u="none" strike="noStrike" dirty="0" err="1">
                <a:solidFill>
                  <a:srgbClr val="002060"/>
                </a:solidFill>
                <a:effectLst/>
                <a:latin typeface="Century Gothic" panose="020B0502020202020204" pitchFamily="34" charset="0"/>
              </a:rPr>
              <a:t>pero</a:t>
            </a:r>
            <a:r>
              <a:rPr lang="en-GB" sz="1800" b="0" i="0" u="none" strike="noStrike" dirty="0">
                <a:solidFill>
                  <a:srgbClr val="002060"/>
                </a:solidFill>
                <a:effectLst/>
                <a:latin typeface="Century Gothic" panose="020B0502020202020204" pitchFamily="34" charset="0"/>
              </a:rPr>
              <a:t> [30] </a:t>
            </a:r>
          </a:p>
          <a:p>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b="1" dirty="0" err="1">
                <a:solidFill>
                  <a:srgbClr val="002060"/>
                </a:solidFill>
                <a:latin typeface="Century Gothic"/>
                <a:ea typeface="Century Gothic"/>
                <a:cs typeface="Century Gothic"/>
                <a:sym typeface="Century Gothic"/>
              </a:rPr>
              <a:t>espacio</a:t>
            </a:r>
            <a:r>
              <a:rPr lang="en-GB" sz="1800" b="1" dirty="0">
                <a:solidFill>
                  <a:srgbClr val="002060"/>
                </a:solidFill>
                <a:latin typeface="Century Gothic"/>
                <a:ea typeface="Century Gothic"/>
                <a:cs typeface="Century Gothic"/>
                <a:sym typeface="Century Gothic"/>
              </a:rPr>
              <a:t> </a:t>
            </a:r>
            <a:r>
              <a:rPr lang="en-GB" sz="1800" b="0" dirty="0">
                <a:solidFill>
                  <a:srgbClr val="002060"/>
                </a:solidFill>
                <a:latin typeface="Century Gothic"/>
                <a:ea typeface="Century Gothic"/>
                <a:cs typeface="Century Gothic"/>
                <a:sym typeface="Century Gothic"/>
              </a:rPr>
              <a:t>[451]</a:t>
            </a:r>
            <a:endParaRPr lang="en-GB" sz="1800" b="0" dirty="0"/>
          </a:p>
          <a:p>
            <a:pPr marL="0" lvl="0" indent="0" algn="l" rtl="0">
              <a:spcBef>
                <a:spcPts val="0"/>
              </a:spcBef>
              <a:spcAft>
                <a:spcPts val="0"/>
              </a:spcAft>
              <a:buClr>
                <a:schemeClr val="dk1"/>
              </a:buClr>
              <a:buSzPts val="1400"/>
              <a:buFont typeface="Arial"/>
              <a:buNone/>
            </a:pPr>
            <a:r>
              <a:rPr lang="en-GB" sz="1800" dirty="0"/>
              <a:t>Source: Davies, M. and Davies, K. (2018)</a:t>
            </a:r>
            <a:r>
              <a:rPr lang="en-GB" sz="1800" i="1" dirty="0"/>
              <a:t>. A frequency dictionary of Spanish: Core vocabulary for learners </a:t>
            </a:r>
            <a:r>
              <a:rPr lang="en-GB" sz="1800" dirty="0"/>
              <a:t>(2nd ed.). Routledge: London</a:t>
            </a:r>
          </a:p>
          <a:p>
            <a:pPr marL="0" lvl="0" indent="0" algn="l" rtl="0">
              <a:spcBef>
                <a:spcPts val="0"/>
              </a:spcBef>
              <a:spcAft>
                <a:spcPts val="0"/>
              </a:spcAft>
              <a:buNone/>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recognition and comprehension of the new adverbs (</a:t>
            </a:r>
            <a:r>
              <a:rPr lang="en-GB" b="0" i="1" dirty="0" err="1"/>
              <a:t>detrás</a:t>
            </a:r>
            <a:r>
              <a:rPr lang="en-GB" b="0" i="1" dirty="0"/>
              <a:t>, </a:t>
            </a:r>
            <a:r>
              <a:rPr lang="en-GB" b="0" i="1" dirty="0" err="1"/>
              <a:t>debajo</a:t>
            </a:r>
            <a:r>
              <a:rPr lang="en-GB" b="0" dirty="0"/>
              <a:t>) and revisit </a:t>
            </a:r>
            <a:r>
              <a:rPr lang="en-GB" b="0" i="1" dirty="0" err="1"/>
              <a:t>en</a:t>
            </a:r>
            <a:r>
              <a:rPr lang="en-GB" b="0" dirty="0"/>
              <a:t>.</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read what Sofía and </a:t>
            </a:r>
            <a:r>
              <a:rPr lang="en-GB" b="0" dirty="0" err="1"/>
              <a:t>Quique</a:t>
            </a:r>
            <a:r>
              <a:rPr lang="en-GB" b="0" dirty="0"/>
              <a:t> are saying and decide whether the sentence is true or false, looking at their table.</a:t>
            </a:r>
          </a:p>
          <a:p>
            <a:pPr marL="0" marR="0" lvl="0" indent="0" algn="l" rtl="0">
              <a:lnSpc>
                <a:spcPct val="100000"/>
              </a:lnSpc>
              <a:spcBef>
                <a:spcPts val="0"/>
              </a:spcBef>
              <a:spcAft>
                <a:spcPts val="0"/>
              </a:spcAft>
              <a:buClr>
                <a:schemeClr val="dk1"/>
              </a:buClr>
              <a:buSzPts val="1200"/>
              <a:buFont typeface="Calibri"/>
              <a:buNone/>
            </a:pPr>
            <a:r>
              <a:rPr lang="en-GB" b="0" dirty="0"/>
              <a:t>2. Teachers elicit the response.</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503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07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8895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8875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0940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042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[z]</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[z] </a:t>
            </a:r>
            <a:r>
              <a:rPr lang="en-GB" dirty="0"/>
              <a:t>and then the </a:t>
            </a:r>
            <a:r>
              <a:rPr lang="en-GB" b="1" dirty="0"/>
              <a:t>source</a:t>
            </a:r>
            <a:r>
              <a:rPr lang="en-GB" dirty="0"/>
              <a:t> word ‘</a:t>
            </a:r>
            <a:r>
              <a:rPr lang="en-GB" b="1" dirty="0" err="1"/>
              <a:t>zapato</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apply the spelling rule for SSC </a:t>
            </a:r>
            <a:r>
              <a:rPr lang="en-GB" b="1" dirty="0"/>
              <a:t>[z] </a:t>
            </a:r>
            <a:r>
              <a:rPr lang="en-GB" b="0" dirty="0"/>
              <a:t>(for ‘</a:t>
            </a:r>
            <a:r>
              <a:rPr lang="en-GB" b="0" dirty="0" err="1"/>
              <a:t>th</a:t>
            </a:r>
            <a:r>
              <a:rPr lang="en-GB" b="0" dirty="0"/>
              <a:t>’ sound before a, o, u)</a:t>
            </a:r>
            <a:r>
              <a:rPr lang="en-GB" b="1" dirty="0"/>
              <a:t> </a:t>
            </a:r>
            <a:r>
              <a:rPr lang="en-GB" b="0" dirty="0"/>
              <a:t>and</a:t>
            </a:r>
            <a:r>
              <a:rPr lang="en-GB" b="1" dirty="0"/>
              <a:t> [c] </a:t>
            </a:r>
            <a:r>
              <a:rPr lang="en-GB" b="0" dirty="0"/>
              <a:t>(for hard ‘c’ sound before a, o, u).</a:t>
            </a:r>
            <a:endParaRPr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1-8 and either ‘z’ or ‘c’.</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reveal the pictures and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for pupils to pronounce all of the words.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each image to hear it, if desired.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dirty="0"/>
            </a:br>
            <a:r>
              <a:rPr lang="en-GB" dirty="0"/>
              <a:t>1. </a:t>
            </a:r>
            <a:r>
              <a:rPr lang="en-GB" dirty="0" err="1"/>
              <a:t>zorro</a:t>
            </a:r>
            <a:br>
              <a:rPr lang="en-GB" dirty="0"/>
            </a:br>
            <a:r>
              <a:rPr lang="en-GB" dirty="0"/>
              <a:t>2. </a:t>
            </a:r>
            <a:r>
              <a:rPr lang="en-GB" dirty="0" err="1"/>
              <a:t>coro</a:t>
            </a:r>
            <a:br>
              <a:rPr lang="en-GB" dirty="0"/>
            </a:br>
            <a:r>
              <a:rPr lang="en-GB" dirty="0"/>
              <a:t>3. </a:t>
            </a:r>
            <a:r>
              <a:rPr lang="en-GB" dirty="0" err="1"/>
              <a:t>marzo</a:t>
            </a:r>
            <a:br>
              <a:rPr lang="en-GB" dirty="0"/>
            </a:br>
            <a:r>
              <a:rPr lang="en-GB" dirty="0"/>
              <a:t>4. </a:t>
            </a:r>
            <a:r>
              <a:rPr lang="en-GB" dirty="0" err="1"/>
              <a:t>marca</a:t>
            </a:r>
            <a:br>
              <a:rPr lang="en-GB" dirty="0"/>
            </a:br>
            <a:r>
              <a:rPr lang="en-GB" dirty="0"/>
              <a:t>5. </a:t>
            </a:r>
            <a:r>
              <a:rPr lang="en-GB" dirty="0" err="1"/>
              <a:t>cubo</a:t>
            </a:r>
            <a:br>
              <a:rPr lang="en-GB" dirty="0"/>
            </a:br>
            <a:r>
              <a:rPr lang="en-GB" dirty="0"/>
              <a:t>6. </a:t>
            </a:r>
            <a:r>
              <a:rPr lang="en-GB" dirty="0" err="1"/>
              <a:t>zumo</a:t>
            </a:r>
            <a:br>
              <a:rPr lang="en-GB" dirty="0"/>
            </a:br>
            <a:r>
              <a:rPr lang="en-GB" dirty="0"/>
              <a:t>7. </a:t>
            </a:r>
            <a:r>
              <a:rPr lang="en-GB" dirty="0" err="1"/>
              <a:t>taza</a:t>
            </a:r>
            <a:br>
              <a:rPr lang="en-GB" dirty="0"/>
            </a:br>
            <a:r>
              <a:rPr lang="en-GB" dirty="0"/>
              <a:t>8. </a:t>
            </a:r>
            <a:r>
              <a:rPr lang="en-GB" dirty="0" err="1"/>
              <a:t>barco</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zorro</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coro</a:t>
            </a:r>
            <a:r>
              <a:rPr lang="en-GB" sz="1200" dirty="0">
                <a:effectLst/>
                <a:latin typeface="Calibri" panose="020F0502020204030204" pitchFamily="34" charset="0"/>
                <a:ea typeface="Calibri" panose="020F0502020204030204" pitchFamily="34" charset="0"/>
              </a:rPr>
              <a:t> [2683] </a:t>
            </a:r>
            <a:r>
              <a:rPr lang="en-GB" sz="1200" dirty="0" err="1">
                <a:effectLst/>
                <a:latin typeface="Calibri" panose="020F0502020204030204" pitchFamily="34" charset="0"/>
                <a:ea typeface="Calibri" panose="020F0502020204030204" pitchFamily="34" charset="0"/>
              </a:rPr>
              <a:t>marzo</a:t>
            </a:r>
            <a:r>
              <a:rPr lang="en-GB" sz="1200" dirty="0">
                <a:effectLst/>
                <a:latin typeface="Calibri" panose="020F0502020204030204" pitchFamily="34" charset="0"/>
                <a:ea typeface="Calibri" panose="020F0502020204030204" pitchFamily="34" charset="0"/>
              </a:rPr>
              <a:t> [1231] </a:t>
            </a:r>
            <a:r>
              <a:rPr lang="en-GB" sz="1200" dirty="0" err="1">
                <a:effectLst/>
                <a:latin typeface="Calibri" panose="020F0502020204030204" pitchFamily="34" charset="0"/>
                <a:ea typeface="Calibri" panose="020F0502020204030204" pitchFamily="34" charset="0"/>
              </a:rPr>
              <a:t>marcar</a:t>
            </a:r>
            <a:r>
              <a:rPr lang="en-GB" sz="1200" dirty="0">
                <a:effectLst/>
                <a:latin typeface="Calibri" panose="020F0502020204030204" pitchFamily="34" charset="0"/>
                <a:ea typeface="Calibri" panose="020F0502020204030204" pitchFamily="34" charset="0"/>
              </a:rPr>
              <a:t> [993] </a:t>
            </a:r>
            <a:r>
              <a:rPr lang="en-GB" sz="1200" dirty="0" err="1">
                <a:effectLst/>
                <a:latin typeface="Calibri" panose="020F0502020204030204" pitchFamily="34" charset="0"/>
                <a:ea typeface="Calibri" panose="020F0502020204030204" pitchFamily="34" charset="0"/>
              </a:rPr>
              <a:t>cubo</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zumo</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taza</a:t>
            </a:r>
            <a:r>
              <a:rPr lang="en-GB" sz="1200" dirty="0">
                <a:effectLst/>
                <a:latin typeface="Calibri" panose="020F0502020204030204" pitchFamily="34" charset="0"/>
                <a:ea typeface="Calibri" panose="020F0502020204030204" pitchFamily="34" charset="0"/>
              </a:rPr>
              <a:t> [3065] </a:t>
            </a:r>
            <a:r>
              <a:rPr lang="en-GB" sz="1200" dirty="0" err="1">
                <a:effectLst/>
                <a:latin typeface="Calibri" panose="020F0502020204030204" pitchFamily="34" charset="0"/>
                <a:ea typeface="Calibri" panose="020F0502020204030204" pitchFamily="34" charset="0"/>
              </a:rPr>
              <a:t>barco</a:t>
            </a:r>
            <a:r>
              <a:rPr lang="en-GB" sz="1200" dirty="0">
                <a:effectLst/>
                <a:latin typeface="Calibri" panose="020F0502020204030204" pitchFamily="34" charset="0"/>
                <a:ea typeface="Calibri" panose="020F0502020204030204" pitchFamily="34" charset="0"/>
              </a:rPr>
              <a:t> [1384]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0" dirty="0" err="1"/>
              <a:t>tienen</a:t>
            </a:r>
            <a:r>
              <a:rPr lang="en-GB" b="0" dirty="0"/>
              <a:t>’ and introduce ‘</a:t>
            </a:r>
            <a:r>
              <a:rPr lang="en-GB" b="0" dirty="0" err="1"/>
              <a:t>tenemos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a:t>
            </a:r>
            <a:r>
              <a:rPr lang="en-GB" b="0" dirty="0" err="1"/>
              <a:t>tenemos</a:t>
            </a:r>
            <a:r>
              <a:rPr lang="en-GB" b="0" dirty="0"/>
              <a:t>, </a:t>
            </a:r>
            <a:r>
              <a:rPr lang="en-GB" b="0" dirty="0" err="1"/>
              <a:t>tienen</a:t>
            </a:r>
            <a:r>
              <a:rPr lang="en-GB" b="0" dirty="0"/>
              <a:t> and some new and revisited vocabulary.</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identify and list in English the items that Sofía says her parents have (they) and she and </a:t>
            </a:r>
            <a:r>
              <a:rPr lang="en-GB" b="0" dirty="0" err="1"/>
              <a:t>Quique</a:t>
            </a:r>
            <a:r>
              <a:rPr lang="en-GB" b="0" dirty="0"/>
              <a:t> have (we).</a:t>
            </a:r>
          </a:p>
          <a:p>
            <a:pPr marL="0" marR="0" lvl="0" indent="0" algn="l" rtl="0">
              <a:lnSpc>
                <a:spcPct val="100000"/>
              </a:lnSpc>
              <a:spcBef>
                <a:spcPts val="0"/>
              </a:spcBef>
              <a:spcAft>
                <a:spcPts val="0"/>
              </a:spcAft>
              <a:buClr>
                <a:schemeClr val="dk1"/>
              </a:buClr>
              <a:buSzPts val="1200"/>
              <a:buFont typeface="Calibri"/>
              <a:buNone/>
            </a:pPr>
            <a:r>
              <a:rPr lang="en-GB" b="0" dirty="0"/>
              <a:t>2. Pupils write the words in English.</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err="1">
                <a:solidFill>
                  <a:srgbClr val="002060"/>
                </a:solidFill>
                <a:latin typeface="Century Gothic"/>
                <a:ea typeface="Century Gothic"/>
                <a:cs typeface="Century Gothic"/>
                <a:sym typeface="Century Gothic"/>
              </a:rPr>
              <a:t>espacio</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[451]</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083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a:t>
            </a:r>
            <a:r>
              <a:rPr lang="en-GB" b="0" dirty="0" err="1"/>
              <a:t>tenemos</a:t>
            </a:r>
            <a:r>
              <a:rPr lang="en-GB" b="0" dirty="0"/>
              <a:t>’ &amp; ‘</a:t>
            </a:r>
            <a:r>
              <a:rPr lang="en-GB" b="0" dirty="0" err="1"/>
              <a:t>tienen</a:t>
            </a:r>
            <a:r>
              <a:rPr lang="en-GB" b="0" dirty="0"/>
              <a:t>’; to practise written transcription of known and new vocabulary; to practise connecting nouns and their adjectives with the correct indefinite article (un, una, </a:t>
            </a:r>
            <a:r>
              <a:rPr lang="en-GB" b="0" dirty="0" err="1"/>
              <a:t>unos</a:t>
            </a:r>
            <a:r>
              <a:rPr lang="en-GB" b="0" dirty="0"/>
              <a:t>, </a:t>
            </a:r>
            <a:r>
              <a:rPr lang="en-GB" b="0" dirty="0" err="1"/>
              <a:t>unas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title / context &amp; instruction.</a:t>
            </a:r>
          </a:p>
          <a:p>
            <a:pPr marL="228600" lvl="0" indent="-228600" algn="l" rtl="0">
              <a:spcBef>
                <a:spcPts val="0"/>
              </a:spcBef>
              <a:spcAft>
                <a:spcPts val="0"/>
              </a:spcAft>
              <a:buAutoNum type="arabicPeriod"/>
            </a:pPr>
            <a:r>
              <a:rPr lang="en-GB" b="0" dirty="0"/>
              <a:t>Click to bring up further instruction &amp; clarify Q&amp;S is for Quique and Sofía, and L&amp;C is for Luis and Ceci, their cousin and aunt in Perú.</a:t>
            </a:r>
          </a:p>
          <a:p>
            <a:pPr marL="228600" lvl="0" indent="-228600" algn="l" rtl="0">
              <a:spcBef>
                <a:spcPts val="0"/>
              </a:spcBef>
              <a:spcAft>
                <a:spcPts val="0"/>
              </a:spcAft>
              <a:buAutoNum type="arabicPeriod"/>
            </a:pPr>
            <a:r>
              <a:rPr lang="en-GB" b="0" dirty="0"/>
              <a:t>Explain to pupils Quique and </a:t>
            </a:r>
            <a:r>
              <a:rPr lang="en-GB" b="0" dirty="0" err="1"/>
              <a:t>Sofíá</a:t>
            </a:r>
            <a:r>
              <a:rPr lang="en-GB" b="0" dirty="0"/>
              <a:t> will be describing either what they have on their table (so they will be using the form “we”), or what Luis and Ceci have on their table (and therefore they will be using the form “they”).</a:t>
            </a:r>
          </a:p>
          <a:p>
            <a:pPr marL="228600" lvl="0" indent="-228600" algn="l" rtl="0">
              <a:spcBef>
                <a:spcPts val="0"/>
              </a:spcBef>
              <a:spcAft>
                <a:spcPts val="0"/>
              </a:spcAft>
              <a:buAutoNum type="arabicPeriod"/>
            </a:pPr>
            <a:r>
              <a:rPr lang="en-GB" b="0" dirty="0"/>
              <a:t>Click to listen to the example.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pupils to write 1-6 in their books.</a:t>
            </a:r>
          </a:p>
          <a:p>
            <a:pPr marL="228600" lvl="0" indent="-228600" algn="l" rtl="0">
              <a:spcBef>
                <a:spcPts val="0"/>
              </a:spcBef>
              <a:spcAft>
                <a:spcPts val="0"/>
              </a:spcAft>
              <a:buAutoNum type="arabicPeriod"/>
            </a:pPr>
            <a:r>
              <a:rPr lang="en-GB" b="0" dirty="0"/>
              <a:t>Complete the task with items 1-5, listening out </a:t>
            </a:r>
            <a:r>
              <a:rPr lang="en-GB" b="1" dirty="0"/>
              <a:t>once</a:t>
            </a:r>
            <a:r>
              <a:rPr lang="en-GB" b="0" dirty="0"/>
              <a:t> for the correct verb form.</a:t>
            </a:r>
          </a:p>
          <a:p>
            <a:pPr marL="228600" lvl="0" indent="-228600" algn="l" rtl="0">
              <a:spcBef>
                <a:spcPts val="0"/>
              </a:spcBef>
              <a:spcAft>
                <a:spcPts val="0"/>
              </a:spcAft>
              <a:buAutoNum type="arabicPeriod"/>
            </a:pPr>
            <a:r>
              <a:rPr lang="en-GB" b="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bring up further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Listen again to transcribe the words. </a:t>
            </a:r>
            <a:r>
              <a:rPr lang="en-GB" sz="1200" kern="1200" dirty="0">
                <a:solidFill>
                  <a:schemeClr val="tx1"/>
                </a:solidFill>
                <a:effectLst/>
                <a:latin typeface="+mn-lt"/>
                <a:ea typeface="+mn-ea"/>
                <a:cs typeface="+mn-cs"/>
              </a:rPr>
              <a:t>Here the article is ‘beeped out’ so that pupils have to consider the correct form according to the noun. </a:t>
            </a:r>
            <a:endParaRPr lang="en-GB" b="0" dirty="0"/>
          </a:p>
          <a:p>
            <a:pPr marL="228600" lvl="0" indent="-228600" algn="l" rtl="0">
              <a:spcBef>
                <a:spcPts val="0"/>
              </a:spcBef>
              <a:spcAft>
                <a:spcPts val="0"/>
              </a:spcAft>
              <a:buAutoNum type="arabicPeriod"/>
            </a:pPr>
            <a:r>
              <a:rPr lang="en-GB" b="0" dirty="0"/>
              <a:t>Click to reveal answers to the transcriptions, elicit correct article and translation of the adjective.</a:t>
            </a:r>
          </a:p>
          <a:p>
            <a:pPr marL="228600" lvl="0" indent="-228600" algn="l" rtl="0">
              <a:spcBef>
                <a:spcPts val="0"/>
              </a:spcBef>
              <a:spcAft>
                <a:spcPts val="0"/>
              </a:spcAft>
              <a:buAutoNum type="arabicPeriod"/>
            </a:pPr>
            <a:r>
              <a:rPr lang="en-GB" b="0" dirty="0"/>
              <a:t>Click to listen again to the full sentences and elicit oral translations in English.</a:t>
            </a:r>
            <a:br>
              <a:rPr lang="en-GB" b="0" dirty="0"/>
            </a:br>
            <a:endParaRPr lang="en-GB" b="0" dirty="0"/>
          </a:p>
          <a:p>
            <a:r>
              <a:rPr lang="en-GB" b="1" dirty="0"/>
              <a:t>Transcript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Ej</a:t>
            </a:r>
            <a:r>
              <a:rPr lang="en-GB" dirty="0"/>
              <a:t>. </a:t>
            </a:r>
            <a:r>
              <a:rPr lang="en-GB" dirty="0" err="1"/>
              <a:t>Tenemos</a:t>
            </a:r>
            <a:r>
              <a:rPr lang="en-GB" dirty="0"/>
              <a:t> [una] </a:t>
            </a:r>
            <a:r>
              <a:rPr lang="en-GB" dirty="0" err="1"/>
              <a:t>lámpara</a:t>
            </a:r>
            <a:r>
              <a:rPr lang="en-GB" dirty="0"/>
              <a:t> </a:t>
            </a:r>
            <a:r>
              <a:rPr lang="en-GB" dirty="0" err="1"/>
              <a:t>fea</a:t>
            </a:r>
            <a:r>
              <a:rPr lang="en-GB" dirty="0"/>
              <a:t>.</a:t>
            </a:r>
            <a:br>
              <a:rPr lang="en-GB" b="0" dirty="0"/>
            </a:br>
            <a:r>
              <a:rPr lang="en-GB" b="0" dirty="0"/>
              <a:t>1. </a:t>
            </a:r>
            <a:r>
              <a:rPr lang="en-GB" b="0" dirty="0" err="1"/>
              <a:t>Tenemos</a:t>
            </a:r>
            <a:r>
              <a:rPr lang="en-GB" b="0" dirty="0"/>
              <a:t> [</a:t>
            </a:r>
            <a:r>
              <a:rPr lang="en-GB" b="0" dirty="0" err="1"/>
              <a:t>unas</a:t>
            </a:r>
            <a:r>
              <a:rPr lang="en-GB" b="0" dirty="0"/>
              <a:t>] mochilas </a:t>
            </a:r>
            <a:r>
              <a:rPr lang="en-GB" b="0" dirty="0" err="1"/>
              <a:t>pesadas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Tienen [</a:t>
            </a:r>
            <a:r>
              <a:rPr lang="en-GB" b="0" dirty="0" err="1"/>
              <a:t>unos</a:t>
            </a:r>
            <a:r>
              <a:rPr lang="en-GB" b="0" dirty="0"/>
              <a:t>] </a:t>
            </a:r>
            <a:r>
              <a:rPr lang="en-GB" b="0" dirty="0" err="1"/>
              <a:t>libros</a:t>
            </a:r>
            <a:r>
              <a:rPr lang="en-GB" b="0" dirty="0"/>
              <a:t> </a:t>
            </a:r>
            <a:r>
              <a:rPr lang="en-GB" b="0" dirty="0" err="1"/>
              <a:t>divertidos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Tienen [</a:t>
            </a:r>
            <a:r>
              <a:rPr lang="en-GB" b="0" dirty="0" err="1"/>
              <a:t>unas</a:t>
            </a:r>
            <a:r>
              <a:rPr lang="en-GB" b="0" dirty="0"/>
              <a:t>] </a:t>
            </a:r>
            <a:r>
              <a:rPr lang="en-GB" b="0" dirty="0" err="1"/>
              <a:t>reglas</a:t>
            </a:r>
            <a:r>
              <a:rPr lang="en-GB" b="0" dirty="0"/>
              <a:t> </a:t>
            </a:r>
            <a:r>
              <a:rPr lang="en-GB" b="0" dirty="0" err="1"/>
              <a:t>nuevas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Tienen [un] </a:t>
            </a:r>
            <a:r>
              <a:rPr lang="en-GB" b="0" dirty="0" err="1"/>
              <a:t>gato</a:t>
            </a:r>
            <a:r>
              <a:rPr lang="en-GB" b="0" dirty="0"/>
              <a:t> bonito.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Tenemos</a:t>
            </a:r>
            <a:r>
              <a:rPr lang="en-GB" b="0" dirty="0"/>
              <a:t> [</a:t>
            </a:r>
            <a:r>
              <a:rPr lang="en-GB" b="0" dirty="0" err="1"/>
              <a:t>unos</a:t>
            </a:r>
            <a:r>
              <a:rPr lang="en-GB" b="0" dirty="0"/>
              <a:t>] </a:t>
            </a:r>
            <a:r>
              <a:rPr lang="en-GB" b="0" dirty="0" err="1"/>
              <a:t>bocadillos</a:t>
            </a:r>
            <a:r>
              <a:rPr lang="en-GB" b="0" dirty="0"/>
              <a:t> </a:t>
            </a:r>
            <a:r>
              <a:rPr lang="en-GB" b="0" dirty="0" err="1"/>
              <a:t>viejos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2</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Ej</a:t>
            </a:r>
            <a:r>
              <a:rPr lang="en-GB" dirty="0"/>
              <a:t>. </a:t>
            </a:r>
            <a:r>
              <a:rPr lang="en-GB" dirty="0" err="1"/>
              <a:t>Tenemos</a:t>
            </a:r>
            <a:r>
              <a:rPr lang="en-GB" dirty="0"/>
              <a:t> una </a:t>
            </a:r>
            <a:r>
              <a:rPr lang="en-GB" dirty="0" err="1"/>
              <a:t>lámpara</a:t>
            </a:r>
            <a:r>
              <a:rPr lang="en-GB" dirty="0"/>
              <a:t> </a:t>
            </a:r>
            <a:r>
              <a:rPr lang="en-GB" dirty="0" err="1"/>
              <a:t>fea</a:t>
            </a:r>
            <a:r>
              <a:rPr lang="en-GB" dirty="0"/>
              <a:t>.</a:t>
            </a:r>
            <a:br>
              <a:rPr lang="en-GB" b="0" dirty="0"/>
            </a:br>
            <a:r>
              <a:rPr lang="en-GB" b="0" dirty="0"/>
              <a:t>1. </a:t>
            </a:r>
            <a:r>
              <a:rPr lang="en-GB" b="0" dirty="0" err="1"/>
              <a:t>Tenemos</a:t>
            </a:r>
            <a:r>
              <a:rPr lang="en-GB" b="0" dirty="0"/>
              <a:t> </a:t>
            </a:r>
            <a:r>
              <a:rPr lang="en-GB" b="0" dirty="0" err="1"/>
              <a:t>unas</a:t>
            </a:r>
            <a:r>
              <a:rPr lang="en-GB" b="0" dirty="0"/>
              <a:t> mochilas </a:t>
            </a:r>
            <a:r>
              <a:rPr lang="en-GB" b="0" dirty="0" err="1"/>
              <a:t>pesadas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Tienen </a:t>
            </a:r>
            <a:r>
              <a:rPr lang="en-GB" b="0" dirty="0" err="1"/>
              <a:t>unos</a:t>
            </a:r>
            <a:r>
              <a:rPr lang="en-GB" b="0" dirty="0"/>
              <a:t> </a:t>
            </a:r>
            <a:r>
              <a:rPr lang="en-GB" b="0" dirty="0" err="1"/>
              <a:t>libros</a:t>
            </a:r>
            <a:r>
              <a:rPr lang="en-GB" b="0" dirty="0"/>
              <a:t> </a:t>
            </a:r>
            <a:r>
              <a:rPr lang="en-GB" b="0" dirty="0" err="1"/>
              <a:t>divertidos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Tienen </a:t>
            </a:r>
            <a:r>
              <a:rPr lang="en-GB" b="0" dirty="0" err="1"/>
              <a:t>unas</a:t>
            </a:r>
            <a:r>
              <a:rPr lang="en-GB" b="0" dirty="0"/>
              <a:t> </a:t>
            </a:r>
            <a:r>
              <a:rPr lang="en-GB" b="0" dirty="0" err="1"/>
              <a:t>reglas</a:t>
            </a:r>
            <a:r>
              <a:rPr lang="en-GB" b="0" dirty="0"/>
              <a:t> </a:t>
            </a:r>
            <a:r>
              <a:rPr lang="en-GB" b="0" dirty="0" err="1"/>
              <a:t>nuevas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Tienen un </a:t>
            </a:r>
            <a:r>
              <a:rPr lang="en-GB" b="0" dirty="0" err="1"/>
              <a:t>gato</a:t>
            </a:r>
            <a:r>
              <a:rPr lang="en-GB" b="0" dirty="0"/>
              <a:t> bonito.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Tenemos</a:t>
            </a:r>
            <a:r>
              <a:rPr lang="en-GB" b="0" dirty="0"/>
              <a:t> </a:t>
            </a:r>
            <a:r>
              <a:rPr lang="en-GB" b="0" dirty="0" err="1"/>
              <a:t>unos</a:t>
            </a:r>
            <a:r>
              <a:rPr lang="en-GB" b="0" dirty="0"/>
              <a:t> </a:t>
            </a:r>
            <a:r>
              <a:rPr lang="en-GB" b="0" dirty="0" err="1"/>
              <a:t>bocadillos</a:t>
            </a:r>
            <a:r>
              <a:rPr lang="en-GB" b="0" dirty="0"/>
              <a:t> </a:t>
            </a:r>
            <a:r>
              <a:rPr lang="en-GB" b="0" dirty="0" err="1"/>
              <a:t>viejos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625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question word ¿</a:t>
            </a:r>
            <a:r>
              <a:rPr lang="en-GB" b="0" dirty="0" err="1"/>
              <a:t>qué</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ask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150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question word ¿</a:t>
            </a:r>
            <a:r>
              <a:rPr lang="en-GB" b="0" dirty="0" err="1"/>
              <a:t>dónde</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4760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two new adverbs of position.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798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05/09/2023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05/09/2023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18" Type="http://schemas.openxmlformats.org/officeDocument/2006/relationships/audio" Target="../media/audio27.wav"/><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17" Type="http://schemas.openxmlformats.org/officeDocument/2006/relationships/image" Target="../media/image17.svg"/><Relationship Id="rId2" Type="http://schemas.openxmlformats.org/officeDocument/2006/relationships/notesSlide" Target="../notesSlides/notesSlide10.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10.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10.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47.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44.png"/><Relationship Id="rId5" Type="http://schemas.openxmlformats.org/officeDocument/2006/relationships/image" Target="../media/image26.gif"/><Relationship Id="rId15" Type="http://schemas.openxmlformats.org/officeDocument/2006/relationships/image" Target="../media/image10.pn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2.png"/><Relationship Id="rId18" Type="http://schemas.openxmlformats.org/officeDocument/2006/relationships/audio" Target="../media/audio8.wav"/><Relationship Id="rId3" Type="http://schemas.openxmlformats.org/officeDocument/2006/relationships/image" Target="../media/image6.png"/><Relationship Id="rId21" Type="http://schemas.openxmlformats.org/officeDocument/2006/relationships/image" Target="../media/image17.svg"/><Relationship Id="rId7" Type="http://schemas.openxmlformats.org/officeDocument/2006/relationships/image" Target="../media/image9.png"/><Relationship Id="rId12" Type="http://schemas.openxmlformats.org/officeDocument/2006/relationships/audio" Target="../media/audio5.wav"/><Relationship Id="rId1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audio" Target="../media/audio7.wav"/><Relationship Id="rId20"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audio" Target="../media/audio4.wav"/><Relationship Id="rId19" Type="http://schemas.openxmlformats.org/officeDocument/2006/relationships/image" Target="../media/image15.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audio" Target="../media/audio6.wav"/><Relationship Id="rId22"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gif"/><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0.wav"/><Relationship Id="rId3" Type="http://schemas.openxmlformats.org/officeDocument/2006/relationships/image" Target="../media/image24.png"/><Relationship Id="rId7" Type="http://schemas.openxmlformats.org/officeDocument/2006/relationships/image" Target="../media/image27.gif"/><Relationship Id="rId12"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gif"/><Relationship Id="rId11"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29.gif"/><Relationship Id="rId4" Type="http://schemas.microsoft.com/office/2007/relationships/hdphoto" Target="../media/hdphoto1.wdp"/><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7.wav"/><Relationship Id="rId18" Type="http://schemas.openxmlformats.org/officeDocument/2006/relationships/audio" Target="../media/audio22.wav"/><Relationship Id="rId26" Type="http://schemas.openxmlformats.org/officeDocument/2006/relationships/image" Target="../media/image34.png"/><Relationship Id="rId3" Type="http://schemas.openxmlformats.org/officeDocument/2006/relationships/image" Target="../media/image30.png"/><Relationship Id="rId21" Type="http://schemas.openxmlformats.org/officeDocument/2006/relationships/image" Target="../media/image33.png"/><Relationship Id="rId7" Type="http://schemas.openxmlformats.org/officeDocument/2006/relationships/audio" Target="../media/audio13.wav"/><Relationship Id="rId12" Type="http://schemas.openxmlformats.org/officeDocument/2006/relationships/image" Target="../media/image27.gif"/><Relationship Id="rId17" Type="http://schemas.openxmlformats.org/officeDocument/2006/relationships/audio" Target="../media/audio21.wav"/><Relationship Id="rId25" Type="http://schemas.openxmlformats.org/officeDocument/2006/relationships/audio" Target="../media/audio24.wav"/><Relationship Id="rId2" Type="http://schemas.openxmlformats.org/officeDocument/2006/relationships/notesSlide" Target="../notesSlides/notesSlide6.xml"/><Relationship Id="rId16" Type="http://schemas.openxmlformats.org/officeDocument/2006/relationships/audio" Target="../media/audio20.wav"/><Relationship Id="rId20" Type="http://schemas.openxmlformats.org/officeDocument/2006/relationships/image" Target="../media/image32.gif"/><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image" Target="../media/image26.gif"/><Relationship Id="rId24" Type="http://schemas.openxmlformats.org/officeDocument/2006/relationships/audio" Target="../media/audio23.wav"/><Relationship Id="rId5" Type="http://schemas.openxmlformats.org/officeDocument/2006/relationships/audio" Target="../media/audio11.wav"/><Relationship Id="rId15" Type="http://schemas.openxmlformats.org/officeDocument/2006/relationships/audio" Target="../media/audio19.wav"/><Relationship Id="rId23" Type="http://schemas.openxmlformats.org/officeDocument/2006/relationships/image" Target="../media/image17.svg"/><Relationship Id="rId28" Type="http://schemas.openxmlformats.org/officeDocument/2006/relationships/image" Target="../media/image35.png"/><Relationship Id="rId10" Type="http://schemas.openxmlformats.org/officeDocument/2006/relationships/audio" Target="../media/audio16.wav"/><Relationship Id="rId19"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audio" Target="../media/audio15.wav"/><Relationship Id="rId14" Type="http://schemas.openxmlformats.org/officeDocument/2006/relationships/audio" Target="../media/audio18.wav"/><Relationship Id="rId22" Type="http://schemas.openxmlformats.org/officeDocument/2006/relationships/image" Target="../media/image16.png"/><Relationship Id="rId27"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gif"/><Relationship Id="rId5" Type="http://schemas.openxmlformats.org/officeDocument/2006/relationships/audio" Target="../media/audio25.wav"/><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audio" Target="../media/audio26.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14293" y="696758"/>
            <a:ext cx="6621960" cy="5678129"/>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41" name="Picture 40" descr="Logo&#10;&#10;Description automatically generated">
            <a:extLst>
              <a:ext uri="{FF2B5EF4-FFF2-40B4-BE49-F238E27FC236}">
                <a16:creationId xmlns:a16="http://schemas.microsoft.com/office/drawing/2014/main" id="{502A6250-BE18-408F-AB13-17909ECD189C}"/>
              </a:ext>
            </a:extLst>
          </p:cNvPr>
          <p:cNvPicPr>
            <a:picLocks noChangeAspect="1"/>
          </p:cNvPicPr>
          <p:nvPr/>
        </p:nvPicPr>
        <p:blipFill>
          <a:blip r:embed="rId3"/>
          <a:stretch>
            <a:fillRect/>
          </a:stretch>
        </p:blipFill>
        <p:spPr>
          <a:xfrm>
            <a:off x="4817045" y="2671508"/>
            <a:ext cx="1810845" cy="2658079"/>
          </a:xfrm>
          <a:prstGeom prst="rect">
            <a:avLst/>
          </a:prstGeom>
        </p:spPr>
      </p:pic>
      <p:sp>
        <p:nvSpPr>
          <p:cNvPr id="22" name="Google Shape;169;p8">
            <a:extLst>
              <a:ext uri="{FF2B5EF4-FFF2-40B4-BE49-F238E27FC236}">
                <a16:creationId xmlns:a16="http://schemas.microsoft.com/office/drawing/2014/main" id="{E2782AE1-3778-4DB3-BED0-E1D51CF4E9C9}"/>
              </a:ext>
            </a:extLst>
          </p:cNvPr>
          <p:cNvSpPr txBox="1"/>
          <p:nvPr/>
        </p:nvSpPr>
        <p:spPr>
          <a:xfrm>
            <a:off x="204236" y="905416"/>
            <a:ext cx="371370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[behind, below, on]</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53482" y="1640613"/>
            <a:ext cx="90113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something is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on </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 table, use </a:t>
            </a:r>
            <a:r>
              <a:rPr kumimoji="0" lang="en-GB" sz="2800" b="1"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pic>
        <p:nvPicPr>
          <p:cNvPr id="24" name="Picture 4" descr="Escritorio, Educación, Escuela">
            <a:extLst>
              <a:ext uri="{FF2B5EF4-FFF2-40B4-BE49-F238E27FC236}">
                <a16:creationId xmlns:a16="http://schemas.microsoft.com/office/drawing/2014/main" id="{4AE64B9A-AE90-40DA-A0ED-71CE25DC6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813" y="3781949"/>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Lámpara, La Luz, Tabla, Vector">
            <a:extLst>
              <a:ext uri="{FF2B5EF4-FFF2-40B4-BE49-F238E27FC236}">
                <a16:creationId xmlns:a16="http://schemas.microsoft.com/office/drawing/2014/main" id="{6B848659-B795-4C96-85D2-1DFBD0FB69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3165" y="3358305"/>
            <a:ext cx="509549" cy="847287"/>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27E46129-3A16-4570-9F64-E7A7D28ACF67}"/>
              </a:ext>
            </a:extLst>
          </p:cNvPr>
          <p:cNvCxnSpPr/>
          <p:nvPr/>
        </p:nvCxnSpPr>
        <p:spPr>
          <a:xfrm>
            <a:off x="2270530" y="4000548"/>
            <a:ext cx="1380565" cy="0"/>
          </a:xfrm>
          <a:prstGeom prst="straightConnector1">
            <a:avLst/>
          </a:prstGeom>
          <a:ln w="5715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2A09AB9-6F40-42CE-9BB8-18789340A8D8}"/>
              </a:ext>
            </a:extLst>
          </p:cNvPr>
          <p:cNvSpPr txBox="1"/>
          <p:nvPr/>
        </p:nvSpPr>
        <p:spPr>
          <a:xfrm>
            <a:off x="186673" y="3526693"/>
            <a:ext cx="1926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extLst>
              <a:ext uri="{FF2B5EF4-FFF2-40B4-BE49-F238E27FC236}">
                <a16:creationId xmlns:a16="http://schemas.microsoft.com/office/drawing/2014/main" id="{EE3CE7C2-3C1F-4FEF-9F02-D5558E8FC36E}"/>
              </a:ext>
            </a:extLst>
          </p:cNvPr>
          <p:cNvSpPr txBox="1"/>
          <p:nvPr/>
        </p:nvSpPr>
        <p:spPr>
          <a:xfrm>
            <a:off x="166505" y="4092522"/>
            <a:ext cx="1810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a:t>
            </a:r>
          </a:p>
        </p:txBody>
      </p:sp>
      <p:sp>
        <p:nvSpPr>
          <p:cNvPr id="35" name="Rectangle 34">
            <a:extLst>
              <a:ext uri="{FF2B5EF4-FFF2-40B4-BE49-F238E27FC236}">
                <a16:creationId xmlns:a16="http://schemas.microsoft.com/office/drawing/2014/main" id="{4E560043-ACE1-4670-BEB1-F0C6D14354B7}"/>
              </a:ext>
            </a:extLst>
          </p:cNvPr>
          <p:cNvSpPr/>
          <p:nvPr/>
        </p:nvSpPr>
        <p:spPr>
          <a:xfrm>
            <a:off x="186673" y="3486546"/>
            <a:ext cx="1885950"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Google Shape;171;p8">
            <a:extLst>
              <a:ext uri="{FF2B5EF4-FFF2-40B4-BE49-F238E27FC236}">
                <a16:creationId xmlns:a16="http://schemas.microsoft.com/office/drawing/2014/main" id="{CA5B376C-4E27-4A39-914A-5874D357B23C}"/>
              </a:ext>
            </a:extLst>
          </p:cNvPr>
          <p:cNvSpPr txBox="1"/>
          <p:nvPr/>
        </p:nvSpPr>
        <p:spPr>
          <a:xfrm>
            <a:off x="210800" y="1659063"/>
            <a:ext cx="9011398"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something is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behind </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 table, use </a:t>
            </a:r>
            <a:r>
              <a:rPr kumimoji="0" lang="en-GB" sz="2800" b="1"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detrás</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cxnSp>
        <p:nvCxnSpPr>
          <p:cNvPr id="44" name="Straight Arrow Connector 43">
            <a:extLst>
              <a:ext uri="{FF2B5EF4-FFF2-40B4-BE49-F238E27FC236}">
                <a16:creationId xmlns:a16="http://schemas.microsoft.com/office/drawing/2014/main" id="{9E8ACFE5-A392-40FB-81D3-4FA7951491EC}"/>
              </a:ext>
            </a:extLst>
          </p:cNvPr>
          <p:cNvCxnSpPr/>
          <p:nvPr/>
        </p:nvCxnSpPr>
        <p:spPr>
          <a:xfrm>
            <a:off x="2313604" y="2820654"/>
            <a:ext cx="1380565" cy="0"/>
          </a:xfrm>
          <a:prstGeom prst="straightConnector1">
            <a:avLst/>
          </a:prstGeom>
          <a:ln w="5715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9197E3D-8B42-4E58-B79B-529D69AD5F35}"/>
              </a:ext>
            </a:extLst>
          </p:cNvPr>
          <p:cNvSpPr txBox="1"/>
          <p:nvPr/>
        </p:nvSpPr>
        <p:spPr>
          <a:xfrm>
            <a:off x="247986" y="2395520"/>
            <a:ext cx="1810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detrás</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C39D932F-2879-4C25-89C0-650D17C57248}"/>
              </a:ext>
            </a:extLst>
          </p:cNvPr>
          <p:cNvSpPr txBox="1"/>
          <p:nvPr/>
        </p:nvSpPr>
        <p:spPr>
          <a:xfrm>
            <a:off x="251835" y="2896640"/>
            <a:ext cx="1810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[behind]</a:t>
            </a:r>
          </a:p>
        </p:txBody>
      </p:sp>
      <p:sp>
        <p:nvSpPr>
          <p:cNvPr id="47" name="Rectangle 46">
            <a:extLst>
              <a:ext uri="{FF2B5EF4-FFF2-40B4-BE49-F238E27FC236}">
                <a16:creationId xmlns:a16="http://schemas.microsoft.com/office/drawing/2014/main" id="{81123BB3-71D3-4A42-81A1-3E07F013F56D}"/>
              </a:ext>
            </a:extLst>
          </p:cNvPr>
          <p:cNvSpPr/>
          <p:nvPr/>
        </p:nvSpPr>
        <p:spPr>
          <a:xfrm>
            <a:off x="166505" y="2354924"/>
            <a:ext cx="1885950"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Google Shape;171;p8">
            <a:extLst>
              <a:ext uri="{FF2B5EF4-FFF2-40B4-BE49-F238E27FC236}">
                <a16:creationId xmlns:a16="http://schemas.microsoft.com/office/drawing/2014/main" id="{56D7B7C6-2A7A-4E14-A45B-B4D62C6168EB}"/>
              </a:ext>
            </a:extLst>
          </p:cNvPr>
          <p:cNvSpPr txBox="1"/>
          <p:nvPr/>
        </p:nvSpPr>
        <p:spPr>
          <a:xfrm>
            <a:off x="3917939" y="2263524"/>
            <a:ext cx="7190328"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Tienen una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silla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detrás</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mesa.</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sp>
        <p:nvSpPr>
          <p:cNvPr id="50" name="Google Shape;171;p8">
            <a:extLst>
              <a:ext uri="{FF2B5EF4-FFF2-40B4-BE49-F238E27FC236}">
                <a16:creationId xmlns:a16="http://schemas.microsoft.com/office/drawing/2014/main" id="{8607ACFA-7CB6-41B8-A809-3E89D8F05DAB}"/>
              </a:ext>
            </a:extLst>
          </p:cNvPr>
          <p:cNvSpPr txBox="1"/>
          <p:nvPr/>
        </p:nvSpPr>
        <p:spPr>
          <a:xfrm>
            <a:off x="3033221" y="4235720"/>
            <a:ext cx="6288216"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Tienen una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lámpara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la mesa.</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sp>
        <p:nvSpPr>
          <p:cNvPr id="51" name="Google Shape;171;p8">
            <a:extLst>
              <a:ext uri="{FF2B5EF4-FFF2-40B4-BE49-F238E27FC236}">
                <a16:creationId xmlns:a16="http://schemas.microsoft.com/office/drawing/2014/main" id="{7D6FF01F-FDD3-4958-A1C0-3E5641ACADBF}"/>
              </a:ext>
            </a:extLst>
          </p:cNvPr>
          <p:cNvSpPr txBox="1"/>
          <p:nvPr/>
        </p:nvSpPr>
        <p:spPr>
          <a:xfrm>
            <a:off x="210800" y="1726281"/>
            <a:ext cx="11473200"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something is </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below </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or</a:t>
            </a:r>
            <a:r>
              <a:rPr kumimoji="0" lang="en-GB" sz="2800" b="1" i="1"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under </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 table, use </a:t>
            </a:r>
            <a:r>
              <a:rPr kumimoji="0" lang="en-GB" sz="2800" b="1"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debajo</a:t>
            </a:r>
            <a:r>
              <a:rPr kumimoji="0" lang="en-GB" sz="280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cxnSp>
        <p:nvCxnSpPr>
          <p:cNvPr id="52" name="Straight Arrow Connector 51">
            <a:extLst>
              <a:ext uri="{FF2B5EF4-FFF2-40B4-BE49-F238E27FC236}">
                <a16:creationId xmlns:a16="http://schemas.microsoft.com/office/drawing/2014/main" id="{65ACD2EC-4839-4BE1-82C9-7EA3FC9DD5D6}"/>
              </a:ext>
            </a:extLst>
          </p:cNvPr>
          <p:cNvCxnSpPr/>
          <p:nvPr/>
        </p:nvCxnSpPr>
        <p:spPr>
          <a:xfrm>
            <a:off x="2330820" y="6040431"/>
            <a:ext cx="1380565" cy="0"/>
          </a:xfrm>
          <a:prstGeom prst="straightConnector1">
            <a:avLst/>
          </a:prstGeom>
          <a:ln w="5715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336232C-DB82-43BD-B8E4-F9D1C659D698}"/>
              </a:ext>
            </a:extLst>
          </p:cNvPr>
          <p:cNvSpPr txBox="1"/>
          <p:nvPr/>
        </p:nvSpPr>
        <p:spPr>
          <a:xfrm>
            <a:off x="336041" y="5595012"/>
            <a:ext cx="1926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debajo</a:t>
            </a:r>
            <a:endPar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4" name="TextBox 53">
            <a:extLst>
              <a:ext uri="{FF2B5EF4-FFF2-40B4-BE49-F238E27FC236}">
                <a16:creationId xmlns:a16="http://schemas.microsoft.com/office/drawing/2014/main" id="{43D6AFAD-0A99-4ACD-900E-814DEE760071}"/>
              </a:ext>
            </a:extLst>
          </p:cNvPr>
          <p:cNvSpPr txBox="1"/>
          <p:nvPr/>
        </p:nvSpPr>
        <p:spPr>
          <a:xfrm>
            <a:off x="336041" y="6108534"/>
            <a:ext cx="1810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[under]</a:t>
            </a:r>
          </a:p>
        </p:txBody>
      </p:sp>
      <p:sp>
        <p:nvSpPr>
          <p:cNvPr id="55" name="Rectangle 54">
            <a:extLst>
              <a:ext uri="{FF2B5EF4-FFF2-40B4-BE49-F238E27FC236}">
                <a16:creationId xmlns:a16="http://schemas.microsoft.com/office/drawing/2014/main" id="{195B5668-2BE4-41F6-B788-769FB43F40BB}"/>
              </a:ext>
            </a:extLst>
          </p:cNvPr>
          <p:cNvSpPr/>
          <p:nvPr/>
        </p:nvSpPr>
        <p:spPr>
          <a:xfrm>
            <a:off x="166505" y="5595012"/>
            <a:ext cx="1885950" cy="623886"/>
          </a:xfrm>
          <a:prstGeom prst="rect">
            <a:avLst/>
          </a:prstGeom>
          <a:solidFill>
            <a:srgbClr val="92D050">
              <a:alpha val="4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10" descr="Juguetes, Perro, Cachorro, Niños, Linda, Niño, Mascota">
            <a:extLst>
              <a:ext uri="{FF2B5EF4-FFF2-40B4-BE49-F238E27FC236}">
                <a16:creationId xmlns:a16="http://schemas.microsoft.com/office/drawing/2014/main" id="{D632B151-52F3-4EB3-8D43-0847F67C69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2550" y="5751874"/>
            <a:ext cx="735913" cy="643812"/>
          </a:xfrm>
          <a:prstGeom prst="rect">
            <a:avLst/>
          </a:prstGeom>
          <a:noFill/>
          <a:extLst>
            <a:ext uri="{909E8E84-426E-40DD-AFC4-6F175D3DCCD1}">
              <a14:hiddenFill xmlns:a14="http://schemas.microsoft.com/office/drawing/2010/main">
                <a:solidFill>
                  <a:srgbClr val="FFFFFF"/>
                </a:solidFill>
              </a14:hiddenFill>
            </a:ext>
          </a:extLst>
        </p:spPr>
      </p:pic>
      <p:sp>
        <p:nvSpPr>
          <p:cNvPr id="58" name="Google Shape;171;p8">
            <a:extLst>
              <a:ext uri="{FF2B5EF4-FFF2-40B4-BE49-F238E27FC236}">
                <a16:creationId xmlns:a16="http://schemas.microsoft.com/office/drawing/2014/main" id="{408001D4-DBAF-4C1C-B2A6-668EBE399CD6}"/>
              </a:ext>
            </a:extLst>
          </p:cNvPr>
          <p:cNvSpPr txBox="1"/>
          <p:nvPr/>
        </p:nvSpPr>
        <p:spPr>
          <a:xfrm>
            <a:off x="4508463" y="6228351"/>
            <a:ext cx="705700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Tienen 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perro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debajo</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de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mesa.</a:t>
            </a:r>
            <a:endParaRPr kumimoji="0" sz="1800" b="1" i="1" u="none" strike="noStrike" kern="1200" cap="none" spc="0" normalizeH="0" baseline="0" noProof="0" dirty="0">
              <a:ln>
                <a:noFill/>
              </a:ln>
              <a:solidFill>
                <a:prstClr val="black"/>
              </a:solidFill>
              <a:effectLst/>
              <a:uLnTx/>
              <a:uFillTx/>
              <a:latin typeface="Calibri" panose="020F0502020204030204"/>
            </a:endParaRPr>
          </a:p>
        </p:txBody>
      </p:sp>
      <p:sp>
        <p:nvSpPr>
          <p:cNvPr id="59" name="Speech Bubble: Rectangle with Corners Rounded 58">
            <a:extLst>
              <a:ext uri="{FF2B5EF4-FFF2-40B4-BE49-F238E27FC236}">
                <a16:creationId xmlns:a16="http://schemas.microsoft.com/office/drawing/2014/main" id="{729DFC6E-84D1-40CC-AE23-809BC083DD02}"/>
              </a:ext>
            </a:extLst>
          </p:cNvPr>
          <p:cNvSpPr/>
          <p:nvPr/>
        </p:nvSpPr>
        <p:spPr>
          <a:xfrm>
            <a:off x="8657269" y="2896640"/>
            <a:ext cx="3383921" cy="2093342"/>
          </a:xfrm>
          <a:prstGeom prst="wedgeRoundRectCallout">
            <a:avLst>
              <a:gd name="adj1" fmla="val -30533"/>
              <a:gd name="adj2" fmla="val 781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Note: we use </a:t>
            </a:r>
            <a:r>
              <a:rPr lang="en-GB" sz="2400" b="1" dirty="0">
                <a:solidFill>
                  <a:srgbClr val="002060"/>
                </a:solidFill>
                <a:latin typeface="Century Gothic" panose="020B0502020202020204" pitchFamily="34" charset="0"/>
              </a:rPr>
              <a:t>de </a:t>
            </a:r>
            <a:r>
              <a:rPr lang="en-GB" sz="2400" dirty="0">
                <a:solidFill>
                  <a:srgbClr val="002060"/>
                </a:solidFill>
                <a:latin typeface="Century Gothic" panose="020B0502020202020204" pitchFamily="34" charset="0"/>
              </a:rPr>
              <a:t>after </a:t>
            </a:r>
            <a:r>
              <a:rPr lang="en-GB" sz="2400" b="1" dirty="0" err="1">
                <a:solidFill>
                  <a:srgbClr val="002060"/>
                </a:solidFill>
                <a:latin typeface="Century Gothic" panose="020B0502020202020204" pitchFamily="34" charset="0"/>
              </a:rPr>
              <a:t>detrás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and</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debajo</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but we don’t say </a:t>
            </a:r>
            <a:r>
              <a:rPr lang="en-GB" sz="2400" i="1" dirty="0">
                <a:solidFill>
                  <a:srgbClr val="002060"/>
                </a:solidFill>
                <a:latin typeface="Century Gothic" panose="020B0502020202020204" pitchFamily="34" charset="0"/>
              </a:rPr>
              <a:t>of</a:t>
            </a:r>
            <a:r>
              <a:rPr lang="en-GB" sz="2400" dirty="0">
                <a:solidFill>
                  <a:srgbClr val="002060"/>
                </a:solidFill>
                <a:latin typeface="Century Gothic" panose="020B0502020202020204" pitchFamily="34" charset="0"/>
              </a:rPr>
              <a:t> in English. </a:t>
            </a:r>
            <a:endParaRPr lang="en-GB" sz="2400" i="1" dirty="0">
              <a:solidFill>
                <a:srgbClr val="002060"/>
              </a:solidFill>
              <a:latin typeface="Century Gothic" panose="020B0502020202020204" pitchFamily="34" charset="0"/>
            </a:endParaRPr>
          </a:p>
        </p:txBody>
      </p:sp>
      <p:sp>
        <p:nvSpPr>
          <p:cNvPr id="5" name="Oval 4">
            <a:extLst>
              <a:ext uri="{FF2B5EF4-FFF2-40B4-BE49-F238E27FC236}">
                <a16:creationId xmlns:a16="http://schemas.microsoft.com/office/drawing/2014/main" id="{84FCDD0F-2997-415A-8E8B-9A30224F7273}"/>
              </a:ext>
            </a:extLst>
          </p:cNvPr>
          <p:cNvSpPr/>
          <p:nvPr/>
        </p:nvSpPr>
        <p:spPr>
          <a:xfrm>
            <a:off x="7813927" y="2296811"/>
            <a:ext cx="524933" cy="45377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E6A607A1-27E1-423D-A48A-42EF4868EA4E}"/>
              </a:ext>
            </a:extLst>
          </p:cNvPr>
          <p:cNvSpPr/>
          <p:nvPr/>
        </p:nvSpPr>
        <p:spPr>
          <a:xfrm>
            <a:off x="8691135" y="6299267"/>
            <a:ext cx="524933" cy="45377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2FC1F96D-0846-7869-6055-494F8FD96090}"/>
              </a:ext>
            </a:extLst>
          </p:cNvPr>
          <p:cNvSpPr>
            <a:spLocks noGrp="1"/>
          </p:cNvSpPr>
          <p:nvPr>
            <p:ph type="title"/>
          </p:nvPr>
        </p:nvSpPr>
        <p:spPr>
          <a:xfrm>
            <a:off x="247986" y="220264"/>
            <a:ext cx="10515600" cy="737396"/>
          </a:xfrm>
        </p:spPr>
        <p:txBody>
          <a:bodyPr/>
          <a:lstStyle/>
          <a:p>
            <a:r>
              <a:rPr lang="en-GB" b="1" dirty="0" err="1">
                <a:solidFill>
                  <a:srgbClr val="002060"/>
                </a:solidFill>
                <a:latin typeface="Century Gothic" panose="020B0502020202020204" pitchFamily="34" charset="0"/>
              </a:rPr>
              <a:t>detrás</a:t>
            </a:r>
            <a:r>
              <a:rPr lang="en-GB" b="1" dirty="0">
                <a:solidFill>
                  <a:srgbClr val="002060"/>
                </a:solidFill>
                <a:latin typeface="Century Gothic" panose="020B0502020202020204" pitchFamily="34" charset="0"/>
              </a:rPr>
              <a:t> </a:t>
            </a:r>
            <a:r>
              <a:rPr lang="en-GB" b="1" dirty="0">
                <a:solidFill>
                  <a:srgbClr val="92D050"/>
                </a:solidFill>
                <a:latin typeface="Century Gothic" panose="020B0502020202020204" pitchFamily="34" charset="0"/>
              </a:rPr>
              <a:t>|  </a:t>
            </a:r>
            <a:r>
              <a:rPr lang="en-GB" b="1" dirty="0" err="1">
                <a:solidFill>
                  <a:srgbClr val="002060"/>
                </a:solidFill>
                <a:latin typeface="Century Gothic" panose="020B0502020202020204" pitchFamily="34" charset="0"/>
              </a:rPr>
              <a:t>debajo</a:t>
            </a:r>
            <a:r>
              <a:rPr lang="en-GB" b="1" dirty="0">
                <a:solidFill>
                  <a:srgbClr val="92D050"/>
                </a:solidFill>
                <a:latin typeface="Century Gothic" panose="020B0502020202020204" pitchFamily="34" charset="0"/>
              </a:rPr>
              <a:t>  |</a:t>
            </a:r>
            <a:r>
              <a:rPr lang="en-GB" b="1" dirty="0">
                <a:solidFill>
                  <a:srgbClr val="002060"/>
                </a:solidFill>
                <a:latin typeface="Century Gothic" panose="020B0502020202020204" pitchFamily="34" charset="0"/>
              </a:rPr>
              <a:t> en</a:t>
            </a:r>
          </a:p>
        </p:txBody>
      </p:sp>
    </p:spTree>
    <p:extLst>
      <p:ext uri="{BB962C8B-B14F-4D97-AF65-F5344CB8AC3E}">
        <p14:creationId xmlns:p14="http://schemas.microsoft.com/office/powerpoint/2010/main" val="170009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fade">
                                      <p:cBhvr>
                                        <p:cTn id="86" dur="5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55"/>
                                        </p:tgtEl>
                                      </p:cBhvr>
                                    </p:animEffect>
                                    <p:set>
                                      <p:cBhvr>
                                        <p:cTn id="91" dur="1" fill="hold">
                                          <p:stCondLst>
                                            <p:cond delay="499"/>
                                          </p:stCondLst>
                                        </p:cTn>
                                        <p:tgtEl>
                                          <p:spTgt spid="5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5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59"/>
                                        </p:tgtEl>
                                        <p:attrNameLst>
                                          <p:attrName>style.visibility</p:attrName>
                                        </p:attrNameLst>
                                      </p:cBhvr>
                                      <p:to>
                                        <p:strVal val="visible"/>
                                      </p:to>
                                    </p:set>
                                    <p:anim calcmode="lin" valueType="num">
                                      <p:cBhvr additive="base">
                                        <p:cTn id="100" dur="500" fill="hold"/>
                                        <p:tgtEl>
                                          <p:spTgt spid="59"/>
                                        </p:tgtEl>
                                        <p:attrNameLst>
                                          <p:attrName>ppt_x</p:attrName>
                                        </p:attrNameLst>
                                      </p:cBhvr>
                                      <p:tavLst>
                                        <p:tav tm="0">
                                          <p:val>
                                            <p:strVal val="#ppt_x"/>
                                          </p:val>
                                        </p:tav>
                                        <p:tav tm="100000">
                                          <p:val>
                                            <p:strVal val="#ppt_x"/>
                                          </p:val>
                                        </p:tav>
                                      </p:tavLst>
                                    </p:anim>
                                    <p:anim calcmode="lin" valueType="num">
                                      <p:cBhvr additive="base">
                                        <p:cTn id="101" dur="500" fill="hold"/>
                                        <p:tgtEl>
                                          <p:spTgt spid="59"/>
                                        </p:tgtEl>
                                        <p:attrNameLst>
                                          <p:attrName>ppt_y</p:attrName>
                                        </p:attrNameLst>
                                      </p:cBhvr>
                                      <p:tavLst>
                                        <p:tav tm="0">
                                          <p:val>
                                            <p:strVal val="1+#ppt_h/2"/>
                                          </p:val>
                                        </p:tav>
                                        <p:tav tm="100000">
                                          <p:val>
                                            <p:strVal val="#ppt_y"/>
                                          </p:val>
                                        </p:tav>
                                      </p:tavLst>
                                    </p:anim>
                                  </p:childTnLst>
                                </p:cTn>
                              </p:par>
                              <p:par>
                                <p:cTn id="102" presetID="1" presetClass="entr" presetSubtype="0" fill="hold" grpId="0" nodeType="withEffect">
                                  <p:stCondLst>
                                    <p:cond delay="0"/>
                                  </p:stCondLst>
                                  <p:childTnLst>
                                    <p:set>
                                      <p:cBhvr>
                                        <p:cTn id="103" dur="1" fill="hold">
                                          <p:stCondLst>
                                            <p:cond delay="0"/>
                                          </p:stCondLst>
                                        </p:cTn>
                                        <p:tgtEl>
                                          <p:spTgt spid="5"/>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animBg="1"/>
      <p:bldP spid="35" grpId="1" animBg="1"/>
      <p:bldP spid="45" grpId="0"/>
      <p:bldP spid="46" grpId="0"/>
      <p:bldP spid="47" grpId="0" animBg="1"/>
      <p:bldP spid="47" grpId="1" animBg="1"/>
      <p:bldP spid="53" grpId="0"/>
      <p:bldP spid="54" grpId="0"/>
      <p:bldP spid="55" grpId="0" animBg="1"/>
      <p:bldP spid="55" grpId="1" animBg="1"/>
      <p:bldP spid="59" grpId="0" animBg="1"/>
      <p:bldP spid="5"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680702" y="1166480"/>
            <a:ext cx="4518715" cy="2658079"/>
          </a:xfrm>
          <a:prstGeom prst="wedgeRoundRectCallout">
            <a:avLst>
              <a:gd name="adj1" fmla="val -38374"/>
              <a:gd name="adj2" fmla="val 7773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err="1">
                <a:latin typeface="Century Gothic" panose="020B0502020202020204" pitchFamily="34" charset="0"/>
              </a:rPr>
              <a:t>Tenemos</a:t>
            </a:r>
            <a:r>
              <a:rPr lang="en-GB" sz="4800" dirty="0">
                <a:latin typeface="Century Gothic" panose="020B0502020202020204" pitchFamily="34" charset="0"/>
              </a:rPr>
              <a:t> una </a:t>
            </a:r>
            <a:r>
              <a:rPr lang="en-GB" sz="4800" dirty="0" err="1">
                <a:latin typeface="Century Gothic" panose="020B0502020202020204" pitchFamily="34" charset="0"/>
              </a:rPr>
              <a:t>silla</a:t>
            </a:r>
            <a:r>
              <a:rPr lang="en-GB" sz="4800" dirty="0">
                <a:latin typeface="Century Gothic" panose="020B0502020202020204" pitchFamily="34" charset="0"/>
              </a:rPr>
              <a:t> </a:t>
            </a:r>
            <a:r>
              <a:rPr lang="en-GB" sz="4800" dirty="0" err="1">
                <a:latin typeface="Century Gothic" panose="020B0502020202020204" pitchFamily="34" charset="0"/>
              </a:rPr>
              <a:t>debajo</a:t>
            </a:r>
            <a:r>
              <a:rPr lang="en-GB" sz="4800" dirty="0">
                <a:latin typeface="Century Gothic" panose="020B0502020202020204" pitchFamily="34" charset="0"/>
              </a:rPr>
              <a:t> de la mesa.</a:t>
            </a:r>
          </a:p>
        </p:txBody>
      </p:sp>
      <p:pic>
        <p:nvPicPr>
          <p:cNvPr id="9" name="Picture 8" descr="Shape, arrow&#10;&#10;Description automatically generated">
            <a:extLst>
              <a:ext uri="{FF2B5EF4-FFF2-40B4-BE49-F238E27FC236}">
                <a16:creationId xmlns:a16="http://schemas.microsoft.com/office/drawing/2014/main" id="{D209B9A7-9F6B-4F76-B38C-6E21AEF7BD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80586" y="1986116"/>
            <a:ext cx="1681439" cy="1142853"/>
          </a:xfrm>
          <a:prstGeom prst="rect">
            <a:avLst/>
          </a:prstGeom>
        </p:spPr>
      </p:pic>
      <p:sp>
        <p:nvSpPr>
          <p:cNvPr id="10" name="Oval 9">
            <a:extLst>
              <a:ext uri="{FF2B5EF4-FFF2-40B4-BE49-F238E27FC236}">
                <a16:creationId xmlns:a16="http://schemas.microsoft.com/office/drawing/2014/main" id="{029AC4FD-0220-4FCC-9CE5-703591E9CD7C}"/>
              </a:ext>
            </a:extLst>
          </p:cNvPr>
          <p:cNvSpPr/>
          <p:nvPr/>
        </p:nvSpPr>
        <p:spPr>
          <a:xfrm>
            <a:off x="9311502" y="1706386"/>
            <a:ext cx="2175831" cy="2545938"/>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Teacher">
            <a:extLst>
              <a:ext uri="{FF2B5EF4-FFF2-40B4-BE49-F238E27FC236}">
                <a16:creationId xmlns:a16="http://schemas.microsoft.com/office/drawing/2014/main" id="{96A1A15A-CE89-5117-CF23-49B7A973A55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102" y="-68355"/>
            <a:ext cx="914400" cy="914400"/>
          </a:xfrm>
          <a:prstGeom prst="rect">
            <a:avLst/>
          </a:prstGeom>
        </p:spPr>
      </p:pic>
      <p:sp>
        <p:nvSpPr>
          <p:cNvPr id="7" name="Speech Bubble: Rectangle with Corners Rounded 6">
            <a:extLst>
              <a:ext uri="{FF2B5EF4-FFF2-40B4-BE49-F238E27FC236}">
                <a16:creationId xmlns:a16="http://schemas.microsoft.com/office/drawing/2014/main" id="{4706ACCF-A8C9-5B41-E76A-520CDAB6B349}"/>
              </a:ext>
            </a:extLst>
          </p:cNvPr>
          <p:cNvSpPr/>
          <p:nvPr/>
        </p:nvSpPr>
        <p:spPr>
          <a:xfrm>
            <a:off x="1018424" y="72414"/>
            <a:ext cx="9420125" cy="533859"/>
          </a:xfrm>
          <a:prstGeom prst="wedgeRoundRectCallout">
            <a:avLst>
              <a:gd name="adj1" fmla="val -54752"/>
              <a:gd name="adj2" fmla="val 552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b="1" dirty="0">
              <a:solidFill>
                <a:schemeClr val="bg1"/>
              </a:solidFill>
              <a:latin typeface="Century Gothic"/>
              <a:ea typeface="Century Gothic"/>
              <a:cs typeface="Century Gothic"/>
              <a:sym typeface="Century Gothic"/>
            </a:endParaRPr>
          </a:p>
        </p:txBody>
      </p:sp>
      <p:sp>
        <p:nvSpPr>
          <p:cNvPr id="6" name="TextBox 5">
            <a:hlinkClick r:id="" action="ppaction://noaction">
              <a:snd r:embed="rId18" name="s11-16_lee. donde tienen las cosas...wav"/>
            </a:hlinkClick>
            <a:extLst>
              <a:ext uri="{FF2B5EF4-FFF2-40B4-BE49-F238E27FC236}">
                <a16:creationId xmlns:a16="http://schemas.microsoft.com/office/drawing/2014/main" id="{D8FA714A-DAAF-4C83-B7F2-75FD592DC163}"/>
              </a:ext>
            </a:extLst>
          </p:cNvPr>
          <p:cNvSpPr txBox="1"/>
          <p:nvPr/>
        </p:nvSpPr>
        <p:spPr>
          <a:xfrm>
            <a:off x="999565" y="68122"/>
            <a:ext cx="106565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Lee.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Dónde</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tienen</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las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cosas</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¿Es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verdad</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o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mentira</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endParaRPr kumimoji="0" lang="en-US"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466ED981-9EDC-0B38-AC14-579682680B06}"/>
              </a:ext>
            </a:extLst>
          </p:cNvPr>
          <p:cNvSpPr txBox="1"/>
          <p:nvPr/>
        </p:nvSpPr>
        <p:spPr>
          <a:xfrm>
            <a:off x="72375" y="941145"/>
            <a:ext cx="99257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1</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69318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err="1">
                <a:latin typeface="Century Gothic" panose="020B0502020202020204" pitchFamily="34" charset="0"/>
              </a:rPr>
              <a:t>Tenemos</a:t>
            </a:r>
            <a:r>
              <a:rPr lang="en-GB" sz="4800" dirty="0">
                <a:latin typeface="Century Gothic" panose="020B0502020202020204" pitchFamily="34" charset="0"/>
              </a:rPr>
              <a:t> </a:t>
            </a:r>
            <a:r>
              <a:rPr lang="en-GB" sz="4800" dirty="0" err="1">
                <a:latin typeface="Century Gothic" panose="020B0502020202020204" pitchFamily="34" charset="0"/>
              </a:rPr>
              <a:t>unas</a:t>
            </a:r>
            <a:r>
              <a:rPr lang="en-GB" sz="4800" dirty="0">
                <a:latin typeface="Century Gothic" panose="020B0502020202020204" pitchFamily="34" charset="0"/>
              </a:rPr>
              <a:t> </a:t>
            </a:r>
            <a:r>
              <a:rPr lang="en-GB" sz="4800" dirty="0" err="1">
                <a:latin typeface="Century Gothic" panose="020B0502020202020204" pitchFamily="34" charset="0"/>
              </a:rPr>
              <a:t>gomas</a:t>
            </a:r>
            <a:r>
              <a:rPr lang="en-GB" sz="4800" dirty="0">
                <a:latin typeface="Century Gothic" panose="020B0502020202020204" pitchFamily="34" charset="0"/>
              </a:rPr>
              <a:t> </a:t>
            </a:r>
            <a:r>
              <a:rPr lang="en-GB" sz="4800" dirty="0" err="1">
                <a:latin typeface="Century Gothic" panose="020B0502020202020204" pitchFamily="34" charset="0"/>
              </a:rPr>
              <a:t>debajo</a:t>
            </a:r>
            <a:r>
              <a:rPr lang="en-GB" sz="4800" dirty="0">
                <a:latin typeface="Century Gothic" panose="020B0502020202020204" pitchFamily="34" charset="0"/>
              </a:rPr>
              <a:t> de la mesa.</a:t>
            </a:r>
          </a:p>
        </p:txBody>
      </p:sp>
      <p:pic>
        <p:nvPicPr>
          <p:cNvPr id="19" name="Picture 18">
            <a:extLst>
              <a:ext uri="{FF2B5EF4-FFF2-40B4-BE49-F238E27FC236}">
                <a16:creationId xmlns:a16="http://schemas.microsoft.com/office/drawing/2014/main" id="{EF8FE000-4825-481A-B70E-BE774482C8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3199" y="1783465"/>
            <a:ext cx="1266226" cy="1242484"/>
          </a:xfrm>
          <a:prstGeom prst="rect">
            <a:avLst/>
          </a:prstGeom>
        </p:spPr>
      </p:pic>
      <p:sp>
        <p:nvSpPr>
          <p:cNvPr id="20" name="Oval 19">
            <a:extLst>
              <a:ext uri="{FF2B5EF4-FFF2-40B4-BE49-F238E27FC236}">
                <a16:creationId xmlns:a16="http://schemas.microsoft.com/office/drawing/2014/main" id="{471E5A5C-2199-480C-A1B7-971143DEFDD0}"/>
              </a:ext>
            </a:extLst>
          </p:cNvPr>
          <p:cNvSpPr/>
          <p:nvPr/>
        </p:nvSpPr>
        <p:spPr>
          <a:xfrm>
            <a:off x="9787475" y="4324919"/>
            <a:ext cx="2175831" cy="2545938"/>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C214F07-A177-3050-6105-C56246174408}"/>
              </a:ext>
            </a:extLst>
          </p:cNvPr>
          <p:cNvSpPr txBox="1"/>
          <p:nvPr/>
        </p:nvSpPr>
        <p:spPr>
          <a:xfrm>
            <a:off x="0" y="26524"/>
            <a:ext cx="992579"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2</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35119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err="1">
                <a:latin typeface="Century Gothic" panose="020B0502020202020204" pitchFamily="34" charset="0"/>
              </a:rPr>
              <a:t>Tenemos</a:t>
            </a:r>
            <a:r>
              <a:rPr lang="en-GB" sz="4800" dirty="0">
                <a:latin typeface="Century Gothic" panose="020B0502020202020204" pitchFamily="34" charset="0"/>
              </a:rPr>
              <a:t> </a:t>
            </a:r>
            <a:r>
              <a:rPr lang="en-GB" sz="4800" dirty="0" err="1">
                <a:latin typeface="Century Gothic" panose="020B0502020202020204" pitchFamily="34" charset="0"/>
              </a:rPr>
              <a:t>unas</a:t>
            </a:r>
            <a:r>
              <a:rPr lang="en-GB" sz="4800" dirty="0">
                <a:latin typeface="Century Gothic" panose="020B0502020202020204" pitchFamily="34" charset="0"/>
              </a:rPr>
              <a:t> </a:t>
            </a:r>
            <a:r>
              <a:rPr lang="en-GB" sz="4800" dirty="0" err="1">
                <a:latin typeface="Century Gothic" panose="020B0502020202020204" pitchFamily="34" charset="0"/>
              </a:rPr>
              <a:t>lámparas</a:t>
            </a:r>
            <a:r>
              <a:rPr lang="en-GB" sz="4800" dirty="0">
                <a:latin typeface="Century Gothic" panose="020B0502020202020204" pitchFamily="34" charset="0"/>
              </a:rPr>
              <a:t> </a:t>
            </a:r>
            <a:r>
              <a:rPr lang="en-GB" sz="4800" dirty="0" err="1">
                <a:latin typeface="Century Gothic" panose="020B0502020202020204" pitchFamily="34" charset="0"/>
              </a:rPr>
              <a:t>en</a:t>
            </a:r>
            <a:r>
              <a:rPr lang="en-GB" sz="4800" dirty="0">
                <a:latin typeface="Century Gothic" panose="020B0502020202020204" pitchFamily="34" charset="0"/>
              </a:rPr>
              <a:t> la mesa.</a:t>
            </a:r>
          </a:p>
        </p:txBody>
      </p:sp>
      <p:pic>
        <p:nvPicPr>
          <p:cNvPr id="19" name="Picture 18">
            <a:extLst>
              <a:ext uri="{FF2B5EF4-FFF2-40B4-BE49-F238E27FC236}">
                <a16:creationId xmlns:a16="http://schemas.microsoft.com/office/drawing/2014/main" id="{EF8FE000-4825-481A-B70E-BE774482C8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3199" y="1783465"/>
            <a:ext cx="1266226" cy="1242484"/>
          </a:xfrm>
          <a:prstGeom prst="rect">
            <a:avLst/>
          </a:prstGeom>
        </p:spPr>
      </p:pic>
      <p:sp>
        <p:nvSpPr>
          <p:cNvPr id="20" name="Oval 19">
            <a:extLst>
              <a:ext uri="{FF2B5EF4-FFF2-40B4-BE49-F238E27FC236}">
                <a16:creationId xmlns:a16="http://schemas.microsoft.com/office/drawing/2014/main" id="{471E5A5C-2199-480C-A1B7-971143DEFDD0}"/>
              </a:ext>
            </a:extLst>
          </p:cNvPr>
          <p:cNvSpPr/>
          <p:nvPr/>
        </p:nvSpPr>
        <p:spPr>
          <a:xfrm>
            <a:off x="10212543" y="2657557"/>
            <a:ext cx="1810846" cy="1680429"/>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017D0ED-7083-484F-A94F-CF716D677F25}"/>
              </a:ext>
            </a:extLst>
          </p:cNvPr>
          <p:cNvSpPr/>
          <p:nvPr/>
        </p:nvSpPr>
        <p:spPr>
          <a:xfrm>
            <a:off x="6041692" y="2657557"/>
            <a:ext cx="1810846" cy="1734083"/>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74CA7E0-2106-EB74-2DEA-3897C1387E88}"/>
              </a:ext>
            </a:extLst>
          </p:cNvPr>
          <p:cNvSpPr txBox="1"/>
          <p:nvPr/>
        </p:nvSpPr>
        <p:spPr>
          <a:xfrm>
            <a:off x="0" y="26524"/>
            <a:ext cx="99418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3</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140508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Tenemos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perro</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detrás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la mesa</a:t>
            </a:r>
          </a:p>
        </p:txBody>
      </p:sp>
      <p:sp>
        <p:nvSpPr>
          <p:cNvPr id="21" name="Oval 20">
            <a:extLst>
              <a:ext uri="{FF2B5EF4-FFF2-40B4-BE49-F238E27FC236}">
                <a16:creationId xmlns:a16="http://schemas.microsoft.com/office/drawing/2014/main" id="{5017D0ED-7083-484F-A94F-CF716D677F25}"/>
              </a:ext>
            </a:extLst>
          </p:cNvPr>
          <p:cNvSpPr/>
          <p:nvPr/>
        </p:nvSpPr>
        <p:spPr>
          <a:xfrm>
            <a:off x="6357151" y="4926130"/>
            <a:ext cx="1810846" cy="1734083"/>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Shape, arrow&#10;&#10;Description automatically generated">
            <a:extLst>
              <a:ext uri="{FF2B5EF4-FFF2-40B4-BE49-F238E27FC236}">
                <a16:creationId xmlns:a16="http://schemas.microsoft.com/office/drawing/2014/main" id="{89C35E66-D0F2-4AD8-A58F-3E07603FBA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48635" y="1883096"/>
            <a:ext cx="1681439" cy="1142853"/>
          </a:xfrm>
          <a:prstGeom prst="rect">
            <a:avLst/>
          </a:prstGeom>
        </p:spPr>
      </p:pic>
      <p:sp>
        <p:nvSpPr>
          <p:cNvPr id="6" name="TextBox 5">
            <a:extLst>
              <a:ext uri="{FF2B5EF4-FFF2-40B4-BE49-F238E27FC236}">
                <a16:creationId xmlns:a16="http://schemas.microsoft.com/office/drawing/2014/main" id="{DE733A6B-2F01-04AF-3EB7-AFE6E8AB0399}"/>
              </a:ext>
            </a:extLst>
          </p:cNvPr>
          <p:cNvSpPr txBox="1"/>
          <p:nvPr/>
        </p:nvSpPr>
        <p:spPr>
          <a:xfrm>
            <a:off x="0" y="26524"/>
            <a:ext cx="99418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4</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201398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Tenemos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libros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debajo</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la mesa.</a:t>
            </a:r>
          </a:p>
        </p:txBody>
      </p:sp>
      <p:sp>
        <p:nvSpPr>
          <p:cNvPr id="21" name="Oval 20">
            <a:extLst>
              <a:ext uri="{FF2B5EF4-FFF2-40B4-BE49-F238E27FC236}">
                <a16:creationId xmlns:a16="http://schemas.microsoft.com/office/drawing/2014/main" id="{5017D0ED-7083-484F-A94F-CF716D677F25}"/>
              </a:ext>
            </a:extLst>
          </p:cNvPr>
          <p:cNvSpPr/>
          <p:nvPr/>
        </p:nvSpPr>
        <p:spPr>
          <a:xfrm>
            <a:off x="7126052" y="2540032"/>
            <a:ext cx="2214745" cy="1734083"/>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Shape, arrow&#10;&#10;Description automatically generated">
            <a:extLst>
              <a:ext uri="{FF2B5EF4-FFF2-40B4-BE49-F238E27FC236}">
                <a16:creationId xmlns:a16="http://schemas.microsoft.com/office/drawing/2014/main" id="{6519CE9C-BF91-428F-B446-150B3560F3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33989" y="1986116"/>
            <a:ext cx="1681439" cy="1142853"/>
          </a:xfrm>
          <a:prstGeom prst="rect">
            <a:avLst/>
          </a:prstGeom>
        </p:spPr>
      </p:pic>
      <p:sp>
        <p:nvSpPr>
          <p:cNvPr id="5" name="TextBox 4">
            <a:extLst>
              <a:ext uri="{FF2B5EF4-FFF2-40B4-BE49-F238E27FC236}">
                <a16:creationId xmlns:a16="http://schemas.microsoft.com/office/drawing/2014/main" id="{A04B8C74-5BF2-8E03-923A-A8E96220F3AD}"/>
              </a:ext>
            </a:extLst>
          </p:cNvPr>
          <p:cNvSpPr txBox="1"/>
          <p:nvPr/>
        </p:nvSpPr>
        <p:spPr>
          <a:xfrm>
            <a:off x="0" y="26524"/>
            <a:ext cx="99418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5</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296328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990" y="4033916"/>
            <a:ext cx="1456433" cy="286508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9260" y="4021486"/>
            <a:ext cx="1456431" cy="2865081"/>
          </a:xfrm>
          <a:prstGeom prst="rect">
            <a:avLst/>
          </a:prstGeom>
        </p:spPr>
      </p:pic>
      <p:pic>
        <p:nvPicPr>
          <p:cNvPr id="32" name="Picture 2" descr="Ventana, Al Aire Libre, Fachada, Casa, Aislado">
            <a:extLst>
              <a:ext uri="{FF2B5EF4-FFF2-40B4-BE49-F238E27FC236}">
                <a16:creationId xmlns:a16="http://schemas.microsoft.com/office/drawing/2014/main" id="{F4B7A6E4-903C-4398-ADB0-EC796ABDFE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753" y="941145"/>
            <a:ext cx="2505287" cy="24115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Logo&#10;&#10;Description automatically generated">
            <a:extLst>
              <a:ext uri="{FF2B5EF4-FFF2-40B4-BE49-F238E27FC236}">
                <a16:creationId xmlns:a16="http://schemas.microsoft.com/office/drawing/2014/main" id="{A7D2BA0D-218A-4E6D-AF4C-916062A5A6F1}"/>
              </a:ext>
            </a:extLst>
          </p:cNvPr>
          <p:cNvPicPr>
            <a:picLocks noChangeAspect="1"/>
          </p:cNvPicPr>
          <p:nvPr/>
        </p:nvPicPr>
        <p:blipFill>
          <a:blip r:embed="rId8"/>
          <a:stretch>
            <a:fillRect/>
          </a:stretch>
        </p:blipFill>
        <p:spPr>
          <a:xfrm>
            <a:off x="9472101" y="1976673"/>
            <a:ext cx="1810845" cy="2658079"/>
          </a:xfrm>
          <a:prstGeom prst="rect">
            <a:avLst/>
          </a:prstGeom>
        </p:spPr>
      </p:pic>
      <p:pic>
        <p:nvPicPr>
          <p:cNvPr id="34" name="Picture 4" descr="Escritorio, Educación, Escuela">
            <a:extLst>
              <a:ext uri="{FF2B5EF4-FFF2-40B4-BE49-F238E27FC236}">
                <a16:creationId xmlns:a16="http://schemas.microsoft.com/office/drawing/2014/main" id="{0D050F7B-A3CE-4BAD-8008-6FD3D5DBA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74" y="3729031"/>
            <a:ext cx="5662590" cy="2545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ámpara, La Luz, Tabla, Vector">
            <a:extLst>
              <a:ext uri="{FF2B5EF4-FFF2-40B4-BE49-F238E27FC236}">
                <a16:creationId xmlns:a16="http://schemas.microsoft.com/office/drawing/2014/main" id="{049A32BB-8168-4AC5-BD0D-EF5F88C7F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193"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ámpara, La Luz, Tabla, Vector">
            <a:extLst>
              <a:ext uri="{FF2B5EF4-FFF2-40B4-BE49-F238E27FC236}">
                <a16:creationId xmlns:a16="http://schemas.microsoft.com/office/drawing/2014/main" id="{0772C921-38ED-426E-A8A5-D327BE6F7065}"/>
              </a:ext>
            </a:extLst>
          </p:cNvPr>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11028172" y="3101252"/>
            <a:ext cx="509549" cy="8472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Sandwich, Comida, Embutido, Bocadillo, Nuevo, Saludable">
            <a:extLst>
              <a:ext uri="{FF2B5EF4-FFF2-40B4-BE49-F238E27FC236}">
                <a16:creationId xmlns:a16="http://schemas.microsoft.com/office/drawing/2014/main" id="{2C39B045-2BD7-41DC-8F87-CB6085FE8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67912" y="3787430"/>
            <a:ext cx="1101112" cy="55055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Juguetes, Perro, Cachorro, Niños, Linda, Niño, Mascota">
            <a:extLst>
              <a:ext uri="{FF2B5EF4-FFF2-40B4-BE49-F238E27FC236}">
                <a16:creationId xmlns:a16="http://schemas.microsoft.com/office/drawing/2014/main" id="{29A23E35-2C75-4A00-B16C-04889FE06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0403" y="5555854"/>
            <a:ext cx="735913" cy="6438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studiar, Computadora Portátil, Libros, Estudiante">
            <a:extLst>
              <a:ext uri="{FF2B5EF4-FFF2-40B4-BE49-F238E27FC236}">
                <a16:creationId xmlns:a16="http://schemas.microsoft.com/office/drawing/2014/main" id="{9CD94BC9-C6AB-46C3-90B3-10859393EB3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4231" r="58276"/>
          <a:stretch/>
        </p:blipFill>
        <p:spPr bwMode="auto">
          <a:xfrm>
            <a:off x="7377835" y="2751440"/>
            <a:ext cx="1850300" cy="13112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Borrador, Escuela, Suministros, Oficina, Dibujo">
            <a:extLst>
              <a:ext uri="{FF2B5EF4-FFF2-40B4-BE49-F238E27FC236}">
                <a16:creationId xmlns:a16="http://schemas.microsoft.com/office/drawing/2014/main" id="{961210A6-0308-48F0-B821-9AEDA3B52D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516827" y="5815498"/>
            <a:ext cx="687842" cy="521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Borrador, Escuela, Suministros, Oficina, Dibujo">
            <a:extLst>
              <a:ext uri="{FF2B5EF4-FFF2-40B4-BE49-F238E27FC236}">
                <a16:creationId xmlns:a16="http://schemas.microsoft.com/office/drawing/2014/main" id="{16F83988-00A1-45A9-B3C3-102BED5CD5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508551">
            <a:off x="10262711" y="5596043"/>
            <a:ext cx="687842" cy="52186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A9848463-8889-4A5F-B6D6-D03DBC48A8D5}"/>
              </a:ext>
            </a:extLst>
          </p:cNvPr>
          <p:cNvSpPr/>
          <p:nvPr/>
        </p:nvSpPr>
        <p:spPr>
          <a:xfrm>
            <a:off x="1202268" y="1166480"/>
            <a:ext cx="4997150" cy="2658079"/>
          </a:xfrm>
          <a:prstGeom prst="wedgeRoundRectCallout">
            <a:avLst>
              <a:gd name="adj1" fmla="val -27869"/>
              <a:gd name="adj2" fmla="val 8283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Tenemos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ventana</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detrás</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la mesa.</a:t>
            </a:r>
          </a:p>
        </p:txBody>
      </p:sp>
      <p:pic>
        <p:nvPicPr>
          <p:cNvPr id="19" name="Picture 18">
            <a:extLst>
              <a:ext uri="{FF2B5EF4-FFF2-40B4-BE49-F238E27FC236}">
                <a16:creationId xmlns:a16="http://schemas.microsoft.com/office/drawing/2014/main" id="{EF8FE000-4825-481A-B70E-BE774482C8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21107" y="1783465"/>
            <a:ext cx="1266226" cy="1242484"/>
          </a:xfrm>
          <a:prstGeom prst="rect">
            <a:avLst/>
          </a:prstGeom>
        </p:spPr>
      </p:pic>
      <p:sp>
        <p:nvSpPr>
          <p:cNvPr id="21" name="Oval 20">
            <a:extLst>
              <a:ext uri="{FF2B5EF4-FFF2-40B4-BE49-F238E27FC236}">
                <a16:creationId xmlns:a16="http://schemas.microsoft.com/office/drawing/2014/main" id="{5017D0ED-7083-484F-A94F-CF716D677F25}"/>
              </a:ext>
            </a:extLst>
          </p:cNvPr>
          <p:cNvSpPr/>
          <p:nvPr/>
        </p:nvSpPr>
        <p:spPr>
          <a:xfrm>
            <a:off x="7570751" y="761436"/>
            <a:ext cx="2641791" cy="2667564"/>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E88B9F9-C816-02B0-978A-478E119034F4}"/>
              </a:ext>
            </a:extLst>
          </p:cNvPr>
          <p:cNvSpPr txBox="1"/>
          <p:nvPr/>
        </p:nvSpPr>
        <p:spPr>
          <a:xfrm>
            <a:off x="0" y="26524"/>
            <a:ext cx="99418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6</a:t>
            </a:r>
            <a:r>
              <a:rPr lang="en-GB" sz="2800" dirty="0">
                <a:solidFill>
                  <a:srgbClr val="002060"/>
                </a:solidFill>
                <a:latin typeface="Century Gothic" panose="020B0502020202020204" pitchFamily="34" charset="0"/>
              </a:rPr>
              <a:t>/6]</a:t>
            </a:r>
          </a:p>
        </p:txBody>
      </p:sp>
    </p:spTree>
    <p:extLst>
      <p:ext uri="{BB962C8B-B14F-4D97-AF65-F5344CB8AC3E}">
        <p14:creationId xmlns:p14="http://schemas.microsoft.com/office/powerpoint/2010/main" val="103563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921320" y="304800"/>
            <a:ext cx="4953631" cy="4247588"/>
          </a:xfrm>
          <a:prstGeom prst="rect">
            <a:avLst/>
          </a:prstGeom>
          <a:noFill/>
          <a:ln>
            <a:noFill/>
          </a:ln>
        </p:spPr>
      </p:pic>
      <p:sp>
        <p:nvSpPr>
          <p:cNvPr id="101" name="Google Shape;101;p2"/>
          <p:cNvSpPr txBox="1"/>
          <p:nvPr/>
        </p:nvSpPr>
        <p:spPr>
          <a:xfrm>
            <a:off x="0" y="5152532"/>
            <a:ext cx="4626554" cy="193895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Tener: 1st &amp; 3rd </a:t>
            </a:r>
            <a:r>
              <a:rPr lang="es-ES" sz="2400" b="1" dirty="0" err="1">
                <a:solidFill>
                  <a:schemeClr val="bg2"/>
                </a:solidFill>
                <a:latin typeface="Century Gothic"/>
                <a:ea typeface="Century Gothic"/>
                <a:cs typeface="Century Gothic"/>
                <a:sym typeface="Century Gothic"/>
              </a:rPr>
              <a:t>person</a:t>
            </a:r>
            <a:r>
              <a:rPr lang="es-ES" sz="2400" b="1" dirty="0">
                <a:solidFill>
                  <a:schemeClr val="bg2"/>
                </a:solidFill>
                <a:latin typeface="Century Gothic"/>
                <a:ea typeface="Century Gothic"/>
                <a:cs typeface="Century Gothic"/>
                <a:sym typeface="Century Gothic"/>
              </a:rPr>
              <a:t> plural</a:t>
            </a: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Postnominal </a:t>
            </a:r>
            <a:r>
              <a:rPr lang="es-ES" sz="2400" b="1" dirty="0" err="1">
                <a:solidFill>
                  <a:schemeClr val="bg2"/>
                </a:solidFill>
                <a:latin typeface="Century Gothic"/>
                <a:ea typeface="Century Gothic"/>
                <a:cs typeface="Century Gothic"/>
                <a:sym typeface="Century Gothic"/>
              </a:rPr>
              <a:t>adjectives</a:t>
            </a:r>
            <a:endParaRPr lang="es-ES" sz="24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400" b="1" dirty="0">
                <a:solidFill>
                  <a:schemeClr val="bg2"/>
                </a:solidFill>
                <a:latin typeface="Century Gothic"/>
                <a:ea typeface="Century Gothic"/>
                <a:cs typeface="Century Gothic"/>
                <a:sym typeface="Century Gothic"/>
              </a:rPr>
              <a:t>SSC: [z]</a:t>
            </a:r>
          </a:p>
          <a:p>
            <a:pPr marR="0" lvl="0" algn="l" rtl="0">
              <a:lnSpc>
                <a:spcPct val="100000"/>
              </a:lnSpc>
              <a:spcBef>
                <a:spcPts val="0"/>
              </a:spcBef>
              <a:spcAft>
                <a:spcPts val="0"/>
              </a:spcAft>
              <a:buClr>
                <a:srgbClr val="FFFFFF"/>
              </a:buClr>
              <a:buSzPts val="2800"/>
            </a:pPr>
            <a:endParaRPr lang="es-ES" sz="24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algn="ctr" rtl="0" fontAlgn="ctr"/>
            <a:r>
              <a:rPr lang="en-GB" sz="4400" b="1" dirty="0">
                <a:solidFill>
                  <a:schemeClr val="bg1">
                    <a:lumMod val="95000"/>
                  </a:schemeClr>
                </a:solidFill>
                <a:effectLst/>
                <a:latin typeface="Century Gothic" panose="020B0502020202020204" pitchFamily="34" charset="0"/>
              </a:rPr>
              <a:t>Saying what I and others have</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3" name="Picture 2">
            <a:extLst>
              <a:ext uri="{FF2B5EF4-FFF2-40B4-BE49-F238E27FC236}">
                <a16:creationId xmlns:a16="http://schemas.microsoft.com/office/drawing/2014/main" id="{B807C9EA-C29C-0D77-4295-F2B8F727C516}"/>
              </a:ext>
            </a:extLst>
          </p:cNvPr>
          <p:cNvPicPr>
            <a:picLocks noChangeAspect="1"/>
          </p:cNvPicPr>
          <p:nvPr/>
        </p:nvPicPr>
        <p:blipFill>
          <a:blip r:embed="rId4"/>
          <a:stretch>
            <a:fillRect/>
          </a:stretch>
        </p:blipFill>
        <p:spPr>
          <a:xfrm>
            <a:off x="3978313" y="3934411"/>
            <a:ext cx="3104017" cy="2923589"/>
          </a:xfrm>
          <a:prstGeom prst="rect">
            <a:avLst/>
          </a:prstGeom>
        </p:spPr>
      </p:pic>
      <p:pic>
        <p:nvPicPr>
          <p:cNvPr id="6" name="Picture 5" descr="Free Bubble Speech vector and picture">
            <a:extLst>
              <a:ext uri="{FF2B5EF4-FFF2-40B4-BE49-F238E27FC236}">
                <a16:creationId xmlns:a16="http://schemas.microsoft.com/office/drawing/2014/main" id="{99656AAE-3AD9-1F86-93C5-1A9F3DF46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825" y="2122560"/>
            <a:ext cx="3569171" cy="1461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4C0171-F509-13BC-8939-C4F2BB852DD6}"/>
              </a:ext>
            </a:extLst>
          </p:cNvPr>
          <p:cNvSpPr txBox="1"/>
          <p:nvPr/>
        </p:nvSpPr>
        <p:spPr>
          <a:xfrm flipH="1">
            <a:off x="1127060" y="2514543"/>
            <a:ext cx="3499494"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ln w="19050" cmpd="sng">
                  <a:solidFill>
                    <a:srgbClr val="D95000"/>
                  </a:solidFill>
                  <a:prstDash val="solid"/>
                </a:ln>
                <a:solidFill>
                  <a:srgbClr val="FEC700"/>
                </a:solidFill>
                <a:effectLst>
                  <a:glow rad="139700">
                    <a:schemeClr val="accent2">
                      <a:satMod val="175000"/>
                      <a:alpha val="40000"/>
                    </a:schemeClr>
                  </a:glow>
                </a:effectLst>
                <a:latin typeface="Mystical Woods Rough Script" panose="02000500000000000000" pitchFamily="2" charset="0"/>
                <a:cs typeface="Dreaming Outloud Pro" panose="03050502040302030504" pitchFamily="66" charset="0"/>
              </a:rPr>
              <a:t>¿Qué tenemos?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46255" y="240202"/>
            <a:ext cx="2018404"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[z]</a:t>
            </a:r>
            <a:endParaRPr sz="11500" b="1" i="0" u="none" strike="noStrike" cap="none" dirty="0">
              <a:solidFill>
                <a:srgbClr val="000000"/>
              </a:solidFill>
              <a:latin typeface="Calibri"/>
              <a:ea typeface="Calibri"/>
              <a:cs typeface="Calibri"/>
              <a:sym typeface="Calibri"/>
            </a:endParaRPr>
          </a:p>
        </p:txBody>
      </p:sp>
      <p:sp>
        <p:nvSpPr>
          <p:cNvPr id="110" name="Google Shape;110;p3"/>
          <p:cNvSpPr txBox="1"/>
          <p:nvPr/>
        </p:nvSpPr>
        <p:spPr>
          <a:xfrm>
            <a:off x="2338336" y="240202"/>
            <a:ext cx="593939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err="1">
                <a:solidFill>
                  <a:srgbClr val="FF0066"/>
                </a:solidFill>
                <a:latin typeface="Century Gothic"/>
                <a:ea typeface="Century Gothic"/>
                <a:cs typeface="Century Gothic"/>
                <a:sym typeface="Century Gothic"/>
              </a:rPr>
              <a:t>z</a:t>
            </a:r>
            <a:r>
              <a:rPr lang="en-GB" sz="11500" dirty="0" err="1">
                <a:solidFill>
                  <a:srgbClr val="002060"/>
                </a:solidFill>
                <a:latin typeface="Century Gothic"/>
                <a:ea typeface="Century Gothic"/>
                <a:cs typeface="Century Gothic"/>
                <a:sym typeface="Century Gothic"/>
              </a:rPr>
              <a:t>apato</a:t>
            </a:r>
            <a:endParaRPr sz="11500" b="1" i="0" u="none" strike="noStrike" cap="none"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2000" b="1" i="0" u="none" strike="noStrike" cap="none" dirty="0">
              <a:solidFill>
                <a:srgbClr val="FFFFFF"/>
              </a:solidFill>
              <a:latin typeface="Century Gothic"/>
              <a:ea typeface="Century Gothic"/>
              <a:cs typeface="Century Gothic"/>
              <a:sym typeface="Century Gothic"/>
            </a:endParaRPr>
          </a:p>
        </p:txBody>
      </p:sp>
      <p:pic>
        <p:nvPicPr>
          <p:cNvPr id="7" name="Picture 4" descr="Zapato Bajo, Zapato, Brown, Ropa, Pie, Vestir">
            <a:extLst>
              <a:ext uri="{FF2B5EF4-FFF2-40B4-BE49-F238E27FC236}">
                <a16:creationId xmlns:a16="http://schemas.microsoft.com/office/drawing/2014/main" id="{CB76E1A3-D465-49FF-A9FA-88F9D2C80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232" y="2378623"/>
            <a:ext cx="4715627" cy="3793577"/>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Rectangle with Corners Rounded 7">
            <a:extLst>
              <a:ext uri="{FF2B5EF4-FFF2-40B4-BE49-F238E27FC236}">
                <a16:creationId xmlns:a16="http://schemas.microsoft.com/office/drawing/2014/main" id="{BF438AC9-0578-4CCE-A7EA-D5AB89759403}"/>
              </a:ext>
            </a:extLst>
          </p:cNvPr>
          <p:cNvSpPr/>
          <p:nvPr/>
        </p:nvSpPr>
        <p:spPr>
          <a:xfrm>
            <a:off x="8451403" y="1647654"/>
            <a:ext cx="3472422" cy="1467808"/>
          </a:xfrm>
          <a:prstGeom prst="wedgeRoundRectCallout">
            <a:avLst>
              <a:gd name="adj1" fmla="val -62684"/>
              <a:gd name="adj2" fmla="val 781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66"/>
                </a:solidFill>
                <a:latin typeface="Century Gothic" panose="020B0502020202020204" pitchFamily="34" charset="0"/>
              </a:rPr>
              <a:t>[Z] </a:t>
            </a:r>
            <a:r>
              <a:rPr lang="en-US" sz="2800" dirty="0">
                <a:solidFill>
                  <a:srgbClr val="002060"/>
                </a:solidFill>
                <a:latin typeface="Century Gothic" panose="020B0502020202020204" pitchFamily="34" charset="0"/>
              </a:rPr>
              <a:t>always comes before the sounds </a:t>
            </a:r>
            <a:r>
              <a:rPr lang="en-US" sz="2800" b="1" dirty="0">
                <a:solidFill>
                  <a:srgbClr val="002060"/>
                </a:solidFill>
                <a:latin typeface="Century Gothic" panose="020B0502020202020204" pitchFamily="34" charset="0"/>
              </a:rPr>
              <a:t>[a] [o] [u]</a:t>
            </a:r>
          </a:p>
        </p:txBody>
      </p:sp>
      <p:sp>
        <p:nvSpPr>
          <p:cNvPr id="2" name="Title 1">
            <a:extLst>
              <a:ext uri="{FF2B5EF4-FFF2-40B4-BE49-F238E27FC236}">
                <a16:creationId xmlns:a16="http://schemas.microsoft.com/office/drawing/2014/main" id="{22E977FF-0DA0-4EC5-97EE-3FC83BD03905}"/>
              </a:ext>
            </a:extLst>
          </p:cNvPr>
          <p:cNvSpPr>
            <a:spLocks noGrp="1"/>
          </p:cNvSpPr>
          <p:nvPr>
            <p:ph type="title"/>
          </p:nvPr>
        </p:nvSpPr>
        <p:spPr>
          <a:xfrm>
            <a:off x="10379813" y="928190"/>
            <a:ext cx="1665932" cy="439861"/>
          </a:xfrm>
        </p:spPr>
        <p:txBody>
          <a:bodyPr>
            <a:normAutofit/>
          </a:bodyPr>
          <a:lstStyle/>
          <a:p>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1002240" y="90821"/>
            <a:ext cx="776168" cy="776168"/>
          </a:xfrm>
          <a:prstGeom prst="rect">
            <a:avLst/>
          </a:prstGeom>
          <a:noFill/>
          <a:ln>
            <a:noFill/>
          </a:ln>
        </p:spPr>
      </p:pic>
      <p:sp>
        <p:nvSpPr>
          <p:cNvPr id="112" name="Google Shape;112;p3"/>
          <p:cNvSpPr txBox="1"/>
          <p:nvPr/>
        </p:nvSpPr>
        <p:spPr>
          <a:xfrm>
            <a:off x="10618318" y="909346"/>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2" name="Table 2">
            <a:extLst>
              <a:ext uri="{FF2B5EF4-FFF2-40B4-BE49-F238E27FC236}">
                <a16:creationId xmlns:a16="http://schemas.microsoft.com/office/drawing/2014/main" id="{400729FF-5669-4357-B930-8D7A857C9799}"/>
              </a:ext>
            </a:extLst>
          </p:cNvPr>
          <p:cNvGraphicFramePr>
            <a:graphicFrameLocks noGrp="1"/>
          </p:cNvGraphicFramePr>
          <p:nvPr/>
        </p:nvGraphicFramePr>
        <p:xfrm>
          <a:off x="497113" y="921562"/>
          <a:ext cx="9659256" cy="5364938"/>
        </p:xfrm>
        <a:graphic>
          <a:graphicData uri="http://schemas.openxmlformats.org/drawingml/2006/table">
            <a:tbl>
              <a:tblPr firstRow="1" bandRow="1">
                <a:tableStyleId>{5940675A-B579-460E-94D1-54222C63F5DA}</a:tableStyleId>
              </a:tblPr>
              <a:tblGrid>
                <a:gridCol w="2414814">
                  <a:extLst>
                    <a:ext uri="{9D8B030D-6E8A-4147-A177-3AD203B41FA5}">
                      <a16:colId xmlns:a16="http://schemas.microsoft.com/office/drawing/2014/main" val="331856651"/>
                    </a:ext>
                  </a:extLst>
                </a:gridCol>
                <a:gridCol w="2414814">
                  <a:extLst>
                    <a:ext uri="{9D8B030D-6E8A-4147-A177-3AD203B41FA5}">
                      <a16:colId xmlns:a16="http://schemas.microsoft.com/office/drawing/2014/main" val="736325403"/>
                    </a:ext>
                  </a:extLst>
                </a:gridCol>
                <a:gridCol w="2414814">
                  <a:extLst>
                    <a:ext uri="{9D8B030D-6E8A-4147-A177-3AD203B41FA5}">
                      <a16:colId xmlns:a16="http://schemas.microsoft.com/office/drawing/2014/main" val="851545082"/>
                    </a:ext>
                  </a:extLst>
                </a:gridCol>
                <a:gridCol w="2414814">
                  <a:extLst>
                    <a:ext uri="{9D8B030D-6E8A-4147-A177-3AD203B41FA5}">
                      <a16:colId xmlns:a16="http://schemas.microsoft.com/office/drawing/2014/main" val="1036640519"/>
                    </a:ext>
                  </a:extLst>
                </a:gridCol>
              </a:tblGrid>
              <a:tr h="2682469">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45934274"/>
                  </a:ext>
                </a:extLst>
              </a:tr>
              <a:tr h="2682469">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GB"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0087423"/>
                  </a:ext>
                </a:extLst>
              </a:tr>
            </a:tbl>
          </a:graphicData>
        </a:graphic>
      </p:graphicFrame>
      <p:sp>
        <p:nvSpPr>
          <p:cNvPr id="20" name="TextBox 19">
            <a:extLst>
              <a:ext uri="{FF2B5EF4-FFF2-40B4-BE49-F238E27FC236}">
                <a16:creationId xmlns:a16="http://schemas.microsoft.com/office/drawing/2014/main" id="{AD4B7CD0-66C1-4ABB-A1F5-AC202C6C373D}"/>
              </a:ext>
            </a:extLst>
          </p:cNvPr>
          <p:cNvSpPr txBox="1"/>
          <p:nvPr/>
        </p:nvSpPr>
        <p:spPr>
          <a:xfrm>
            <a:off x="687133" y="2896145"/>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zorro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90D52831-73CD-44B4-87B7-4A11E844609F}"/>
              </a:ext>
            </a:extLst>
          </p:cNvPr>
          <p:cNvSpPr/>
          <p:nvPr/>
        </p:nvSpPr>
        <p:spPr>
          <a:xfrm>
            <a:off x="1141195" y="3114601"/>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6FAB5DA-999D-4382-9D67-C2555F8EA616}"/>
              </a:ext>
            </a:extLst>
          </p:cNvPr>
          <p:cNvSpPr txBox="1"/>
          <p:nvPr/>
        </p:nvSpPr>
        <p:spPr>
          <a:xfrm>
            <a:off x="3085556" y="2896145"/>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51ADD49C-DA2E-4B76-9D3D-1601EA883484}"/>
              </a:ext>
            </a:extLst>
          </p:cNvPr>
          <p:cNvSpPr/>
          <p:nvPr/>
        </p:nvSpPr>
        <p:spPr>
          <a:xfrm>
            <a:off x="3639653" y="3114601"/>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2E7BDE5-BEB7-46D6-8D39-74130B5CBB21}"/>
              </a:ext>
            </a:extLst>
          </p:cNvPr>
          <p:cNvSpPr txBox="1"/>
          <p:nvPr/>
        </p:nvSpPr>
        <p:spPr>
          <a:xfrm>
            <a:off x="5259746" y="2925072"/>
            <a:ext cx="25443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marzo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7901AAFA-E1D1-4A9B-872F-8E83E3EB4B3D}"/>
              </a:ext>
            </a:extLst>
          </p:cNvPr>
          <p:cNvSpPr/>
          <p:nvPr/>
        </p:nvSpPr>
        <p:spPr>
          <a:xfrm>
            <a:off x="6706897" y="3105977"/>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82D7A23A-77A4-4C4D-AE9F-5C7BD5EFAF58}"/>
              </a:ext>
            </a:extLst>
          </p:cNvPr>
          <p:cNvSpPr txBox="1"/>
          <p:nvPr/>
        </p:nvSpPr>
        <p:spPr>
          <a:xfrm>
            <a:off x="7784920" y="2935920"/>
            <a:ext cx="2450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94F45EC3-E550-41E0-8FB2-DE19DCB07137}"/>
              </a:ext>
            </a:extLst>
          </p:cNvPr>
          <p:cNvSpPr/>
          <p:nvPr/>
        </p:nvSpPr>
        <p:spPr>
          <a:xfrm>
            <a:off x="9190391" y="3115007"/>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A3DB4DC-9252-4EA3-A94D-C0454C0A038B}"/>
              </a:ext>
            </a:extLst>
          </p:cNvPr>
          <p:cNvSpPr txBox="1"/>
          <p:nvPr/>
        </p:nvSpPr>
        <p:spPr>
          <a:xfrm>
            <a:off x="669471" y="5582495"/>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cubo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C74CCE56-0961-422D-96E2-8CACEFD1484C}"/>
              </a:ext>
            </a:extLst>
          </p:cNvPr>
          <p:cNvSpPr/>
          <p:nvPr/>
        </p:nvSpPr>
        <p:spPr>
          <a:xfrm>
            <a:off x="1142652" y="5795671"/>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B047692-2248-4986-BF56-3E9BE51C0835}"/>
              </a:ext>
            </a:extLst>
          </p:cNvPr>
          <p:cNvSpPr txBox="1"/>
          <p:nvPr/>
        </p:nvSpPr>
        <p:spPr>
          <a:xfrm>
            <a:off x="3059796" y="5578614"/>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zumo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FA536FAC-0A5F-4EDF-9C48-A0E4ACAA1F80}"/>
              </a:ext>
            </a:extLst>
          </p:cNvPr>
          <p:cNvSpPr/>
          <p:nvPr/>
        </p:nvSpPr>
        <p:spPr>
          <a:xfrm>
            <a:off x="3437197" y="5784543"/>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C71A1C4C-DEBA-4412-9C15-59FFF6EED92C}"/>
              </a:ext>
            </a:extLst>
          </p:cNvPr>
          <p:cNvSpPr txBox="1"/>
          <p:nvPr/>
        </p:nvSpPr>
        <p:spPr>
          <a:xfrm>
            <a:off x="5499438" y="5614486"/>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taza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Rectangle: Rounded Corners 45">
            <a:extLst>
              <a:ext uri="{FF2B5EF4-FFF2-40B4-BE49-F238E27FC236}">
                <a16:creationId xmlns:a16="http://schemas.microsoft.com/office/drawing/2014/main" id="{0041596A-E077-4869-954D-541EC9360F8C}"/>
              </a:ext>
            </a:extLst>
          </p:cNvPr>
          <p:cNvSpPr/>
          <p:nvPr/>
        </p:nvSpPr>
        <p:spPr>
          <a:xfrm>
            <a:off x="6564473" y="5814447"/>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287EDE1A-C3D7-4082-BC27-38E6C5F58EC7}"/>
              </a:ext>
            </a:extLst>
          </p:cNvPr>
          <p:cNvSpPr txBox="1"/>
          <p:nvPr/>
        </p:nvSpPr>
        <p:spPr>
          <a:xfrm>
            <a:off x="7888873" y="5605047"/>
            <a:ext cx="220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barco</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72E52299-7F41-4D13-9EB9-477254C344B3}"/>
              </a:ext>
            </a:extLst>
          </p:cNvPr>
          <p:cNvSpPr/>
          <p:nvPr/>
        </p:nvSpPr>
        <p:spPr>
          <a:xfrm>
            <a:off x="9115054" y="5784543"/>
            <a:ext cx="265288" cy="367772"/>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hlinkClick r:id="" action="ppaction://noaction">
              <a:snd r:embed="rId4" name="s4_2.wav"/>
            </a:hlinkClick>
            <a:extLst>
              <a:ext uri="{FF2B5EF4-FFF2-40B4-BE49-F238E27FC236}">
                <a16:creationId xmlns:a16="http://schemas.microsoft.com/office/drawing/2014/main" id="{97433560-9B4D-4B38-A785-2AA75F932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47" y="1216829"/>
            <a:ext cx="2450580" cy="1604364"/>
          </a:xfrm>
          <a:prstGeom prst="rect">
            <a:avLst/>
          </a:prstGeom>
        </p:spPr>
      </p:pic>
      <p:pic>
        <p:nvPicPr>
          <p:cNvPr id="6" name="Picture 5">
            <a:hlinkClick r:id="" action="ppaction://noaction">
              <a:snd r:embed="rId6" name="s4_3.wav"/>
            </a:hlinkClick>
            <a:extLst>
              <a:ext uri="{FF2B5EF4-FFF2-40B4-BE49-F238E27FC236}">
                <a16:creationId xmlns:a16="http://schemas.microsoft.com/office/drawing/2014/main" id="{CA66AFCD-E2A4-4DA6-A257-8BDB97C264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571" y="1637699"/>
            <a:ext cx="2207272" cy="1229519"/>
          </a:xfrm>
          <a:prstGeom prst="rect">
            <a:avLst/>
          </a:prstGeom>
        </p:spPr>
      </p:pic>
      <p:pic>
        <p:nvPicPr>
          <p:cNvPr id="10" name="Picture 9">
            <a:hlinkClick r:id="" action="ppaction://noaction">
              <a:snd r:embed="rId8" name="s4_5.wav"/>
            </a:hlinkClick>
            <a:extLst>
              <a:ext uri="{FF2B5EF4-FFF2-40B4-BE49-F238E27FC236}">
                <a16:creationId xmlns:a16="http://schemas.microsoft.com/office/drawing/2014/main" id="{90786E2C-E793-460C-9E1B-AF1BA89D8B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2888" y="1507057"/>
            <a:ext cx="1266226" cy="1242484"/>
          </a:xfrm>
          <a:prstGeom prst="rect">
            <a:avLst/>
          </a:prstGeom>
        </p:spPr>
      </p:pic>
      <p:pic>
        <p:nvPicPr>
          <p:cNvPr id="12" name="Picture 11">
            <a:hlinkClick r:id="" action="ppaction://noaction">
              <a:snd r:embed="rId10" name="s4_6.wav"/>
            </a:hlinkClick>
            <a:extLst>
              <a:ext uri="{FF2B5EF4-FFF2-40B4-BE49-F238E27FC236}">
                <a16:creationId xmlns:a16="http://schemas.microsoft.com/office/drawing/2014/main" id="{50F2FFDE-ABC5-4D15-94F2-D6AEAA9F84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0302" y="3959744"/>
            <a:ext cx="1325269" cy="1401938"/>
          </a:xfrm>
          <a:prstGeom prst="rect">
            <a:avLst/>
          </a:prstGeom>
        </p:spPr>
      </p:pic>
      <p:pic>
        <p:nvPicPr>
          <p:cNvPr id="14" name="Picture 13" descr="A picture containing text, sign&#10;&#10;Description automatically generated">
            <a:hlinkClick r:id="" action="ppaction://noaction">
              <a:snd r:embed="rId12" name="s4_7.wav"/>
            </a:hlinkClick>
            <a:extLst>
              <a:ext uri="{FF2B5EF4-FFF2-40B4-BE49-F238E27FC236}">
                <a16:creationId xmlns:a16="http://schemas.microsoft.com/office/drawing/2014/main" id="{BB2011C6-0F05-461A-B318-81A66E1F7B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33742" y="3724721"/>
            <a:ext cx="1239394" cy="1808922"/>
          </a:xfrm>
          <a:prstGeom prst="rect">
            <a:avLst/>
          </a:prstGeom>
        </p:spPr>
      </p:pic>
      <p:pic>
        <p:nvPicPr>
          <p:cNvPr id="16" name="Picture 15" descr="Logo&#10;&#10;Description automatically generated">
            <a:hlinkClick r:id="" action="ppaction://noaction">
              <a:snd r:embed="rId14" name="s4_8_taza.wav"/>
            </a:hlinkClick>
            <a:extLst>
              <a:ext uri="{FF2B5EF4-FFF2-40B4-BE49-F238E27FC236}">
                <a16:creationId xmlns:a16="http://schemas.microsoft.com/office/drawing/2014/main" id="{B84EF7E5-9E79-4423-831C-BAE9B0C8F2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17136" y="3726211"/>
            <a:ext cx="1807991" cy="1630017"/>
          </a:xfrm>
          <a:prstGeom prst="rect">
            <a:avLst/>
          </a:prstGeom>
        </p:spPr>
      </p:pic>
      <p:pic>
        <p:nvPicPr>
          <p:cNvPr id="18" name="Picture 17">
            <a:hlinkClick r:id="" action="ppaction://noaction">
              <a:snd r:embed="rId16" name="s4_9.wav"/>
            </a:hlinkClick>
            <a:extLst>
              <a:ext uri="{FF2B5EF4-FFF2-40B4-BE49-F238E27FC236}">
                <a16:creationId xmlns:a16="http://schemas.microsoft.com/office/drawing/2014/main" id="{3570CFF7-2790-4BC9-94AE-A2D118A6CD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49058" y="4144913"/>
            <a:ext cx="2412060" cy="1206030"/>
          </a:xfrm>
          <a:prstGeom prst="rect">
            <a:avLst/>
          </a:prstGeom>
        </p:spPr>
      </p:pic>
      <p:grpSp>
        <p:nvGrpSpPr>
          <p:cNvPr id="22" name="Group 21">
            <a:extLst>
              <a:ext uri="{FF2B5EF4-FFF2-40B4-BE49-F238E27FC236}">
                <a16:creationId xmlns:a16="http://schemas.microsoft.com/office/drawing/2014/main" id="{C81085C9-D5F2-4A5F-9B5E-ED0CF96F70BA}"/>
              </a:ext>
            </a:extLst>
          </p:cNvPr>
          <p:cNvGrpSpPr/>
          <p:nvPr/>
        </p:nvGrpSpPr>
        <p:grpSpPr>
          <a:xfrm>
            <a:off x="5466902" y="1109401"/>
            <a:ext cx="2145855" cy="1730358"/>
            <a:chOff x="5466902" y="1109401"/>
            <a:chExt cx="2145855" cy="1730358"/>
          </a:xfrm>
        </p:grpSpPr>
        <p:pic>
          <p:nvPicPr>
            <p:cNvPr id="8" name="Picture 7" descr="Calendar&#10;&#10;Description automatically generated">
              <a:hlinkClick r:id="" action="ppaction://noaction">
                <a:snd r:embed="rId18" name="s4_4.wav"/>
              </a:hlinkClick>
              <a:extLst>
                <a:ext uri="{FF2B5EF4-FFF2-40B4-BE49-F238E27FC236}">
                  <a16:creationId xmlns:a16="http://schemas.microsoft.com/office/drawing/2014/main" id="{232B744F-D536-44AD-A5AE-1EFCF6479F0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66902" y="1211927"/>
              <a:ext cx="2145855" cy="1627832"/>
            </a:xfrm>
            <a:prstGeom prst="rect">
              <a:avLst/>
            </a:prstGeom>
          </p:spPr>
        </p:pic>
        <p:sp>
          <p:nvSpPr>
            <p:cNvPr id="19" name="Oval 18">
              <a:extLst>
                <a:ext uri="{FF2B5EF4-FFF2-40B4-BE49-F238E27FC236}">
                  <a16:creationId xmlns:a16="http://schemas.microsoft.com/office/drawing/2014/main" id="{29ED8DB5-7E94-42FE-8B95-1B47F3520875}"/>
                </a:ext>
              </a:extLst>
            </p:cNvPr>
            <p:cNvSpPr/>
            <p:nvPr/>
          </p:nvSpPr>
          <p:spPr>
            <a:xfrm>
              <a:off x="6452802" y="1109401"/>
              <a:ext cx="644119" cy="707886"/>
            </a:xfrm>
            <a:prstGeom prst="ellipse">
              <a:avLst/>
            </a:prstGeom>
            <a:solidFill>
              <a:srgbClr val="FFFF00">
                <a:alpha val="5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itle 22">
            <a:extLst>
              <a:ext uri="{FF2B5EF4-FFF2-40B4-BE49-F238E27FC236}">
                <a16:creationId xmlns:a16="http://schemas.microsoft.com/office/drawing/2014/main" id="{E4CAC352-CC7C-415D-A7A6-849D6F712BD6}"/>
              </a:ext>
            </a:extLst>
          </p:cNvPr>
          <p:cNvSpPr>
            <a:spLocks noGrp="1"/>
          </p:cNvSpPr>
          <p:nvPr>
            <p:ph type="title"/>
          </p:nvPr>
        </p:nvSpPr>
        <p:spPr>
          <a:xfrm>
            <a:off x="10651496" y="824632"/>
            <a:ext cx="1734116" cy="530004"/>
          </a:xfrm>
        </p:spPr>
        <p:txBody>
          <a:bodyPr>
            <a:normAutofit/>
          </a:bodyPr>
          <a:lstStyle/>
          <a:p>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386554AA-14FD-363D-6591-BA5AC8129FE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5164" y="78428"/>
            <a:ext cx="914400" cy="914400"/>
          </a:xfrm>
          <a:prstGeom prst="rect">
            <a:avLst/>
          </a:prstGeom>
        </p:spPr>
      </p:pic>
      <p:sp>
        <p:nvSpPr>
          <p:cNvPr id="5" name="Speech Bubble: Rectangle with Corners Rounded 4">
            <a:extLst>
              <a:ext uri="{FF2B5EF4-FFF2-40B4-BE49-F238E27FC236}">
                <a16:creationId xmlns:a16="http://schemas.microsoft.com/office/drawing/2014/main" id="{5B5CFDD1-5E5F-2F1D-42F6-ED76FA878589}"/>
              </a:ext>
            </a:extLst>
          </p:cNvPr>
          <p:cNvSpPr/>
          <p:nvPr/>
        </p:nvSpPr>
        <p:spPr>
          <a:xfrm>
            <a:off x="1021487" y="219197"/>
            <a:ext cx="9464615" cy="533859"/>
          </a:xfrm>
          <a:prstGeom prst="wedgeRoundRectCallout">
            <a:avLst>
              <a:gd name="adj1" fmla="val -54390"/>
              <a:gd name="adj2" fmla="val 37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08" name="Google Shape;108;p3">
            <a:hlinkClick r:id="" action="ppaction://noaction">
              <a:snd r:embed="rId22" name="s4_1.wav"/>
            </a:hlinkClick>
          </p:cNvPr>
          <p:cNvSpPr txBox="1"/>
          <p:nvPr/>
        </p:nvSpPr>
        <p:spPr>
          <a:xfrm>
            <a:off x="1109616" y="228582"/>
            <a:ext cx="99727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2800" b="1" i="0" u="none" strike="noStrike" kern="1200" cap="none" spc="0" normalizeH="0" baseline="0" noProof="0" dirty="0" err="1">
                <a:ln>
                  <a:noFill/>
                </a:ln>
                <a:solidFill>
                  <a:schemeClr val="bg1"/>
                </a:solidFill>
                <a:effectLst/>
                <a:uLnTx/>
                <a:uFillTx/>
                <a:latin typeface="Century Gothic"/>
                <a:ea typeface="Century Gothic"/>
                <a:cs typeface="Century Gothic"/>
                <a:sym typeface="Century Gothic"/>
              </a:rPr>
              <a:t>Escucha</a:t>
            </a:r>
            <a:r>
              <a:rPr kumimoji="0" lang="en-GB" sz="2800" b="1" i="0" u="none" strike="noStrike" kern="1200" cap="none" spc="0" normalizeH="0" baseline="0" noProof="0" dirty="0">
                <a:ln>
                  <a:noFill/>
                </a:ln>
                <a:solidFill>
                  <a:schemeClr val="bg1"/>
                </a:solidFill>
                <a:effectLst/>
                <a:uLnTx/>
                <a:uFillTx/>
                <a:latin typeface="Century Gothic"/>
                <a:ea typeface="Century Gothic"/>
                <a:cs typeface="Century Gothic"/>
                <a:sym typeface="Century Gothic"/>
              </a:rPr>
              <a:t>. ¿Se escribe con</a:t>
            </a:r>
            <a:r>
              <a:rPr kumimoji="0" lang="en-GB" sz="28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 [z] o [c]? </a:t>
            </a:r>
            <a:r>
              <a:rPr kumimoji="0" lang="en-GB" sz="2800" b="1" i="0" u="none" strike="noStrike" kern="1200" cap="none" spc="0" normalizeH="0" noProof="0" dirty="0" err="1">
                <a:ln>
                  <a:noFill/>
                </a:ln>
                <a:solidFill>
                  <a:schemeClr val="bg1"/>
                </a:solidFill>
                <a:effectLst/>
                <a:uLnTx/>
                <a:uFillTx/>
                <a:latin typeface="Century Gothic"/>
                <a:ea typeface="Century Gothic"/>
                <a:cs typeface="Century Gothic"/>
                <a:sym typeface="Century Gothic"/>
              </a:rPr>
              <a:t>Luego</a:t>
            </a:r>
            <a:r>
              <a:rPr kumimoji="0" lang="en-GB" sz="28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 </a:t>
            </a:r>
            <a:r>
              <a:rPr kumimoji="0" lang="en-GB" sz="2800" b="1" i="0" u="none" strike="noStrike" kern="1200" cap="none" spc="0" normalizeH="0" noProof="0" dirty="0" err="1">
                <a:ln>
                  <a:noFill/>
                </a:ln>
                <a:solidFill>
                  <a:schemeClr val="bg1"/>
                </a:solidFill>
                <a:effectLst/>
                <a:uLnTx/>
                <a:uFillTx/>
                <a:latin typeface="Century Gothic"/>
                <a:ea typeface="Century Gothic"/>
                <a:cs typeface="Century Gothic"/>
                <a:sym typeface="Century Gothic"/>
              </a:rPr>
              <a:t>pronuncia</a:t>
            </a:r>
            <a:r>
              <a:rPr kumimoji="0" lang="en-GB" sz="2800" b="1" i="0" u="none" strike="noStrike" kern="1200" cap="none" spc="0" normalizeH="0" noProof="0" dirty="0">
                <a:ln>
                  <a:noFill/>
                </a:ln>
                <a:solidFill>
                  <a:schemeClr val="bg1"/>
                </a:solidFill>
                <a:effectLst/>
                <a:uLnTx/>
                <a:uFillTx/>
                <a:latin typeface="Century Gothic"/>
                <a:ea typeface="Century Gothic"/>
                <a:cs typeface="Century Gothic"/>
                <a:sym typeface="Century Gothic"/>
              </a:rPr>
              <a:t>.</a:t>
            </a:r>
            <a:endParaRPr kumimoji="0" sz="2800" b="1" i="0" u="none" strike="noStrike" kern="1200" cap="none" spc="0" normalizeH="0" baseline="0" noProof="0" dirty="0">
              <a:ln>
                <a:noFill/>
              </a:ln>
              <a:solidFill>
                <a:schemeClr val="bg1"/>
              </a:solidFill>
              <a:effectLst/>
              <a:uLnTx/>
              <a:uFillTx/>
              <a:latin typeface="Calibri"/>
              <a:ea typeface="Calibri"/>
              <a:cs typeface="Calibri"/>
              <a:sym typeface="Calibri"/>
            </a:endParaRPr>
          </a:p>
        </p:txBody>
      </p:sp>
      <p:cxnSp>
        <p:nvCxnSpPr>
          <p:cNvPr id="7" name="Google Shape;345;p47">
            <a:extLst>
              <a:ext uri="{FF2B5EF4-FFF2-40B4-BE49-F238E27FC236}">
                <a16:creationId xmlns:a16="http://schemas.microsoft.com/office/drawing/2014/main" id="{0F3F921F-D965-5CFF-37D7-4F7899A9B3E8}"/>
              </a:ext>
            </a:extLst>
          </p:cNvPr>
          <p:cNvCxnSpPr/>
          <p:nvPr/>
        </p:nvCxnSpPr>
        <p:spPr>
          <a:xfrm>
            <a:off x="11812726" y="2122520"/>
            <a:ext cx="216791" cy="0"/>
          </a:xfrm>
          <a:prstGeom prst="straightConnector1">
            <a:avLst/>
          </a:prstGeom>
          <a:noFill/>
          <a:ln w="28575" cap="flat" cmpd="sng">
            <a:solidFill>
              <a:srgbClr val="1E4E79"/>
            </a:solidFill>
            <a:prstDash val="solid"/>
            <a:round/>
            <a:headEnd type="none" w="sm" len="sm"/>
            <a:tailEnd type="none" w="sm" len="sm"/>
          </a:ln>
        </p:spPr>
      </p:cxnSp>
      <p:sp>
        <p:nvSpPr>
          <p:cNvPr id="9" name="Google Shape;342;p47">
            <a:extLst>
              <a:ext uri="{FF2B5EF4-FFF2-40B4-BE49-F238E27FC236}">
                <a16:creationId xmlns:a16="http://schemas.microsoft.com/office/drawing/2014/main" id="{CA814C42-4CFE-7C44-2831-22664DC13077}"/>
              </a:ext>
            </a:extLst>
          </p:cNvPr>
          <p:cNvSpPr/>
          <p:nvPr/>
        </p:nvSpPr>
        <p:spPr>
          <a:xfrm>
            <a:off x="11139263" y="2146649"/>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 name="Google Shape;343;p47">
            <a:extLst>
              <a:ext uri="{FF2B5EF4-FFF2-40B4-BE49-F238E27FC236}">
                <a16:creationId xmlns:a16="http://schemas.microsoft.com/office/drawing/2014/main" id="{FE221B20-2079-4FAF-5CF8-3F20A48B918A}"/>
              </a:ext>
            </a:extLst>
          </p:cNvPr>
          <p:cNvSpPr/>
          <p:nvPr/>
        </p:nvSpPr>
        <p:spPr>
          <a:xfrm>
            <a:off x="11145867" y="212569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3" name="Google Shape;344;p47">
            <a:extLst>
              <a:ext uri="{FF2B5EF4-FFF2-40B4-BE49-F238E27FC236}">
                <a16:creationId xmlns:a16="http://schemas.microsoft.com/office/drawing/2014/main" id="{02FD56F9-FE36-B442-3743-FC2A1AF0F98B}"/>
              </a:ext>
            </a:extLst>
          </p:cNvPr>
          <p:cNvCxnSpPr/>
          <p:nvPr/>
        </p:nvCxnSpPr>
        <p:spPr>
          <a:xfrm>
            <a:off x="11822635" y="2135221"/>
            <a:ext cx="0" cy="4156259"/>
          </a:xfrm>
          <a:prstGeom prst="straightConnector1">
            <a:avLst/>
          </a:prstGeom>
          <a:noFill/>
          <a:ln w="28575" cap="flat" cmpd="sng">
            <a:solidFill>
              <a:srgbClr val="1E4E79"/>
            </a:solidFill>
            <a:prstDash val="solid"/>
            <a:round/>
            <a:headEnd type="none" w="sm" len="sm"/>
            <a:tailEnd type="none" w="sm" len="sm"/>
          </a:ln>
        </p:spPr>
      </p:cxnSp>
      <p:cxnSp>
        <p:nvCxnSpPr>
          <p:cNvPr id="15" name="Google Shape;346;p47">
            <a:extLst>
              <a:ext uri="{FF2B5EF4-FFF2-40B4-BE49-F238E27FC236}">
                <a16:creationId xmlns:a16="http://schemas.microsoft.com/office/drawing/2014/main" id="{81BC9DD6-645C-8C42-600C-3D6679181F9D}"/>
              </a:ext>
            </a:extLst>
          </p:cNvPr>
          <p:cNvCxnSpPr/>
          <p:nvPr/>
        </p:nvCxnSpPr>
        <p:spPr>
          <a:xfrm>
            <a:off x="11809936" y="6285129"/>
            <a:ext cx="216791" cy="0"/>
          </a:xfrm>
          <a:prstGeom prst="straightConnector1">
            <a:avLst/>
          </a:prstGeom>
          <a:noFill/>
          <a:ln w="28575" cap="flat" cmpd="sng">
            <a:solidFill>
              <a:srgbClr val="1E4E79"/>
            </a:solidFill>
            <a:prstDash val="solid"/>
            <a:round/>
            <a:headEnd type="none" w="sm" len="sm"/>
            <a:tailEnd type="none" w="sm" len="sm"/>
          </a:ln>
        </p:spPr>
      </p:cxnSp>
      <p:sp>
        <p:nvSpPr>
          <p:cNvPr id="17" name="Google Shape;348;p47">
            <a:extLst>
              <a:ext uri="{FF2B5EF4-FFF2-40B4-BE49-F238E27FC236}">
                <a16:creationId xmlns:a16="http://schemas.microsoft.com/office/drawing/2014/main" id="{51C0A3FD-BD8B-261E-4876-B2E39BDEEAFE}"/>
              </a:ext>
            </a:extLst>
          </p:cNvPr>
          <p:cNvSpPr txBox="1"/>
          <p:nvPr/>
        </p:nvSpPr>
        <p:spPr>
          <a:xfrm>
            <a:off x="10961210" y="1749164"/>
            <a:ext cx="1420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dirty="0">
                <a:solidFill>
                  <a:srgbClr val="1E4E79"/>
                </a:solidFill>
                <a:latin typeface="Century Gothic"/>
                <a:ea typeface="Arial"/>
                <a:cs typeface="Arial"/>
                <a:sym typeface="Century Gothic"/>
              </a:rPr>
              <a:t>30 minutos</a:t>
            </a:r>
            <a:endParaRPr sz="1200" b="0" i="0" u="none" strike="noStrike" cap="none" dirty="0">
              <a:solidFill>
                <a:srgbClr val="000000"/>
              </a:solidFill>
              <a:latin typeface="Arial"/>
              <a:ea typeface="Arial"/>
              <a:cs typeface="Arial"/>
              <a:sym typeface="Arial"/>
            </a:endParaRPr>
          </a:p>
        </p:txBody>
      </p:sp>
      <p:sp>
        <p:nvSpPr>
          <p:cNvPr id="24" name="Google Shape;349;p47">
            <a:extLst>
              <a:ext uri="{FF2B5EF4-FFF2-40B4-BE49-F238E27FC236}">
                <a16:creationId xmlns:a16="http://schemas.microsoft.com/office/drawing/2014/main" id="{8854E2E6-32DC-B45C-F73F-430197D9AE14}"/>
              </a:ext>
            </a:extLst>
          </p:cNvPr>
          <p:cNvSpPr txBox="1"/>
          <p:nvPr/>
        </p:nvSpPr>
        <p:spPr>
          <a:xfrm>
            <a:off x="11848450" y="5885210"/>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33" name="Google Shape;350;p47">
            <a:extLst>
              <a:ext uri="{FF2B5EF4-FFF2-40B4-BE49-F238E27FC236}">
                <a16:creationId xmlns:a16="http://schemas.microsoft.com/office/drawing/2014/main" id="{B38C127A-8EF2-949A-E0B8-92BA0F09BC54}"/>
              </a:ext>
            </a:extLst>
          </p:cNvPr>
          <p:cNvSpPr/>
          <p:nvPr/>
        </p:nvSpPr>
        <p:spPr>
          <a:xfrm>
            <a:off x="10944473" y="6350449"/>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hold" grpId="0" nodeType="clickEffect">
                                  <p:stCondLst>
                                    <p:cond delay="0"/>
                                  </p:stCondLst>
                                  <p:childTnLst>
                                    <p:anim calcmode="lin" valueType="num">
                                      <p:cBhvr additive="base">
                                        <p:cTn id="39" dur="30000"/>
                                        <p:tgtEl>
                                          <p:spTgt spid="11"/>
                                        </p:tgtEl>
                                        <p:attrNameLst>
                                          <p:attrName>ppt_y</p:attrName>
                                        </p:attrNameLst>
                                      </p:cBhvr>
                                      <p:tavLst>
                                        <p:tav tm="0">
                                          <p:val>
                                            <p:strVal val="#ppt_y"/>
                                          </p:val>
                                        </p:tav>
                                        <p:tav tm="100000">
                                          <p:val>
                                            <p:strVal val="#ppt_y+#ppt_h*1.125000"/>
                                          </p:val>
                                        </p:tav>
                                      </p:tavLst>
                                    </p:anim>
                                    <p:animEffect transition="out" filter="wipe(down)">
                                      <p:cBhvr>
                                        <p:cTn id="40" dur="30000"/>
                                        <p:tgtEl>
                                          <p:spTgt spid="11"/>
                                        </p:tgtEl>
                                      </p:cBhvr>
                                    </p:animEffect>
                                    <p:set>
                                      <p:cBhvr>
                                        <p:cTn id="41" dur="1" fill="hold">
                                          <p:stCondLst>
                                            <p:cond delay="29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1" grpId="0" animBg="1"/>
      <p:bldP spid="36" grpId="0" animBg="1"/>
      <p:bldP spid="37" grpId="0" animBg="1"/>
      <p:bldP spid="40" grpId="0" animBg="1"/>
      <p:bldP spid="41" grpId="0" animBg="1"/>
      <p:bldP spid="44" grpId="0" animBg="1"/>
      <p:bldP spid="46" grpId="0" animBg="1"/>
      <p:bldP spid="4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43" name="Picture 2" descr="Pensando, Pensamiento, Burbujas, Burbujas De Discurso">
            <a:extLst>
              <a:ext uri="{FF2B5EF4-FFF2-40B4-BE49-F238E27FC236}">
                <a16:creationId xmlns:a16="http://schemas.microsoft.com/office/drawing/2014/main" id="{C8BD71C2-94DC-4E10-8C18-F059F26C1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39398" y="5081236"/>
            <a:ext cx="1640204" cy="1696763"/>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Oval 10">
            <a:extLst>
              <a:ext uri="{FF2B5EF4-FFF2-40B4-BE49-F238E27FC236}">
                <a16:creationId xmlns:a16="http://schemas.microsoft.com/office/drawing/2014/main" id="{42AA6393-C0B4-41E5-A7F5-7FA2A77F0D46}"/>
              </a:ext>
            </a:extLst>
          </p:cNvPr>
          <p:cNvSpPr/>
          <p:nvPr/>
        </p:nvSpPr>
        <p:spPr>
          <a:xfrm>
            <a:off x="10857747" y="5079444"/>
            <a:ext cx="1282836" cy="1013901"/>
          </a:xfrm>
          <a:prstGeom prst="wedgeEllipseCallout">
            <a:avLst>
              <a:gd name="adj1" fmla="val -59211"/>
              <a:gd name="adj2" fmla="val 51689"/>
            </a:avLst>
          </a:prstGeom>
          <a:solidFill>
            <a:srgbClr val="FF5B9D"/>
          </a:solidFill>
          <a:ln>
            <a:solidFill>
              <a:srgbClr val="FF5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227787" y="751425"/>
            <a:ext cx="1911397"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endParaRPr sz="2800" b="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24347" y="1826853"/>
            <a:ext cx="901139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In Spanish the verb </a:t>
            </a:r>
            <a:r>
              <a:rPr lang="en-GB" sz="2800" b="1" i="0" u="none" strike="noStrike" cap="none"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is irregular.</a:t>
            </a:r>
            <a:r>
              <a:rPr lang="en-GB" sz="2800" b="0" i="0" u="none" strike="noStrike" cap="none" dirty="0">
                <a:solidFill>
                  <a:srgbClr val="002060"/>
                </a:solidFill>
                <a:latin typeface="Century Gothic"/>
                <a:ea typeface="Century Gothic"/>
                <a:cs typeface="Century Gothic"/>
                <a:sym typeface="Century Gothic"/>
              </a:rPr>
              <a:t> </a:t>
            </a:r>
            <a:endParaRPr dirty="0"/>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5">
            <a:alphaModFix/>
          </a:blip>
          <a:srcRect/>
          <a:stretch/>
        </p:blipFill>
        <p:spPr>
          <a:xfrm>
            <a:off x="6266634" y="4839998"/>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6307779" y="4283040"/>
            <a:ext cx="591420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err="1">
                <a:solidFill>
                  <a:srgbClr val="92D050"/>
                </a:solidFill>
                <a:latin typeface="Century Gothic"/>
                <a:ea typeface="Century Gothic"/>
                <a:cs typeface="Century Gothic"/>
                <a:sym typeface="Century Gothic"/>
              </a:rPr>
              <a:t>Tenemos</a:t>
            </a:r>
            <a:r>
              <a:rPr lang="en-GB" sz="2800" i="0" u="none" strike="noStrike" cap="none" dirty="0">
                <a:solidFill>
                  <a:srgbClr val="002060"/>
                </a:solidFill>
                <a:latin typeface="Century Gothic"/>
                <a:ea typeface="Century Gothic"/>
                <a:cs typeface="Century Gothic"/>
                <a:sym typeface="Century Gothic"/>
              </a:rPr>
              <a:t> dos </a:t>
            </a:r>
            <a:r>
              <a:rPr lang="en-GB" sz="2800" i="0" u="none" strike="noStrike" cap="none" dirty="0" err="1">
                <a:solidFill>
                  <a:srgbClr val="002060"/>
                </a:solidFill>
                <a:latin typeface="Century Gothic"/>
                <a:ea typeface="Century Gothic"/>
                <a:cs typeface="Century Gothic"/>
                <a:sym typeface="Century Gothic"/>
              </a:rPr>
              <a:t>conejos</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pequeños</a:t>
            </a:r>
            <a:r>
              <a:rPr lang="en-GB" sz="2800" i="0" u="none" strike="noStrike" cap="none" dirty="0">
                <a:solidFill>
                  <a:srgbClr val="002060"/>
                </a:solidFill>
                <a:latin typeface="Century Gothic"/>
                <a:ea typeface="Century Gothic"/>
                <a:cs typeface="Century Gothic"/>
                <a:sym typeface="Century Gothic"/>
              </a:rPr>
              <a:t>.</a:t>
            </a:r>
            <a:endParaRPr dirty="0"/>
          </a:p>
        </p:txBody>
      </p:sp>
      <p:sp>
        <p:nvSpPr>
          <p:cNvPr id="37" name="Google Shape;172;p8">
            <a:extLst>
              <a:ext uri="{FF2B5EF4-FFF2-40B4-BE49-F238E27FC236}">
                <a16:creationId xmlns:a16="http://schemas.microsoft.com/office/drawing/2014/main" id="{6E912F42-CAD2-4111-9927-E15B8CEAD340}"/>
              </a:ext>
            </a:extLst>
          </p:cNvPr>
          <p:cNvSpPr txBox="1"/>
          <p:nvPr/>
        </p:nvSpPr>
        <p:spPr>
          <a:xfrm>
            <a:off x="6874626" y="5018237"/>
            <a:ext cx="511313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400" b="1" i="1" dirty="0">
                <a:solidFill>
                  <a:srgbClr val="92D050"/>
                </a:solidFill>
                <a:latin typeface="Century Gothic"/>
                <a:ea typeface="Century Gothic"/>
                <a:cs typeface="Century Gothic"/>
                <a:sym typeface="Century Gothic"/>
              </a:rPr>
              <a:t>We have</a:t>
            </a:r>
            <a:r>
              <a:rPr lang="en-GB" sz="2400" i="1" u="none" strike="noStrike" cap="none" dirty="0">
                <a:solidFill>
                  <a:srgbClr val="002060"/>
                </a:solidFill>
                <a:latin typeface="Century Gothic"/>
                <a:ea typeface="Century Gothic"/>
                <a:cs typeface="Century Gothic"/>
                <a:sym typeface="Century Gothic"/>
              </a:rPr>
              <a:t> </a:t>
            </a:r>
            <a:r>
              <a:rPr lang="en-GB" sz="2400" i="1" dirty="0">
                <a:solidFill>
                  <a:srgbClr val="002060"/>
                </a:solidFill>
                <a:latin typeface="Century Gothic"/>
                <a:ea typeface="Century Gothic"/>
                <a:cs typeface="Century Gothic"/>
                <a:sym typeface="Century Gothic"/>
              </a:rPr>
              <a:t>two small rabbits.</a:t>
            </a:r>
            <a:endParaRPr sz="1600" i="1" dirty="0"/>
          </a:p>
        </p:txBody>
      </p:sp>
      <p:sp>
        <p:nvSpPr>
          <p:cNvPr id="15" name="Google Shape;171;p8">
            <a:extLst>
              <a:ext uri="{FF2B5EF4-FFF2-40B4-BE49-F238E27FC236}">
                <a16:creationId xmlns:a16="http://schemas.microsoft.com/office/drawing/2014/main" id="{0D8AD6F4-683B-438B-8700-E55A3863BF35}"/>
              </a:ext>
            </a:extLst>
          </p:cNvPr>
          <p:cNvSpPr txBox="1"/>
          <p:nvPr/>
        </p:nvSpPr>
        <p:spPr>
          <a:xfrm>
            <a:off x="6442486" y="3111425"/>
            <a:ext cx="5586519" cy="954067"/>
          </a:xfrm>
          <a:prstGeom prst="rect">
            <a:avLst/>
          </a:prstGeom>
          <a:noFill/>
          <a:ln>
            <a:noFill/>
          </a:ln>
        </p:spPr>
        <p:txBody>
          <a:bodyPr spcFirstLastPara="1" wrap="square" lIns="91425" tIns="45700" rIns="91425" bIns="45700" anchor="t" anchorCtr="0">
            <a:spAutoFit/>
          </a:bodyPr>
          <a:lstStyle/>
          <a:p>
            <a:pPr lvl="0" algn="ctr">
              <a:buClr>
                <a:srgbClr val="002060"/>
              </a:buClr>
              <a:buSzPts val="2800"/>
            </a:pPr>
            <a:r>
              <a:rPr lang="en-GB" sz="2800" b="0" i="0" u="none" strike="noStrike" cap="none" dirty="0">
                <a:solidFill>
                  <a:srgbClr val="002060"/>
                </a:solidFill>
                <a:latin typeface="Century Gothic"/>
                <a:ea typeface="Century Gothic"/>
                <a:cs typeface="Century Gothic"/>
                <a:sym typeface="Century Gothic"/>
              </a:rPr>
              <a:t>To say ‘we have’ </a:t>
            </a:r>
            <a:r>
              <a:rPr lang="en-GB" sz="2800" dirty="0">
                <a:solidFill>
                  <a:srgbClr val="002060"/>
                </a:solidFill>
                <a:latin typeface="Century Gothic"/>
                <a:ea typeface="Century Gothic"/>
                <a:cs typeface="Century Gothic"/>
                <a:sym typeface="Century Gothic"/>
              </a:rPr>
              <a:t>we say _________. </a:t>
            </a:r>
            <a:endParaRPr dirty="0"/>
          </a:p>
        </p:txBody>
      </p:sp>
      <p:sp>
        <p:nvSpPr>
          <p:cNvPr id="3" name="Rectangle 2">
            <a:extLst>
              <a:ext uri="{FF2B5EF4-FFF2-40B4-BE49-F238E27FC236}">
                <a16:creationId xmlns:a16="http://schemas.microsoft.com/office/drawing/2014/main" id="{433F70FF-C971-4C20-BD23-4E44A7AEEF0A}"/>
              </a:ext>
            </a:extLst>
          </p:cNvPr>
          <p:cNvSpPr/>
          <p:nvPr/>
        </p:nvSpPr>
        <p:spPr>
          <a:xfrm>
            <a:off x="8299207" y="3519959"/>
            <a:ext cx="1691489" cy="523220"/>
          </a:xfrm>
          <a:prstGeom prst="rect">
            <a:avLst/>
          </a:prstGeom>
        </p:spPr>
        <p:txBody>
          <a:bodyPr wrap="none">
            <a:spAutoFit/>
          </a:bodyPr>
          <a:lstStyle/>
          <a:p>
            <a:r>
              <a:rPr lang="en-GB" sz="2800" b="1" dirty="0" err="1">
                <a:solidFill>
                  <a:srgbClr val="92D050"/>
                </a:solidFill>
                <a:latin typeface="Century Gothic"/>
                <a:ea typeface="Century Gothic"/>
                <a:cs typeface="Century Gothic"/>
                <a:sym typeface="Century Gothic"/>
              </a:rPr>
              <a:t>tenemos</a:t>
            </a:r>
            <a:endParaRPr lang="en-GB" dirty="0"/>
          </a:p>
        </p:txBody>
      </p:sp>
      <p:sp>
        <p:nvSpPr>
          <p:cNvPr id="17" name="Google Shape;169;p8">
            <a:extLst>
              <a:ext uri="{FF2B5EF4-FFF2-40B4-BE49-F238E27FC236}">
                <a16:creationId xmlns:a16="http://schemas.microsoft.com/office/drawing/2014/main" id="{AE4A29D6-06C2-442A-BCA0-BAE21F8222EC}"/>
              </a:ext>
            </a:extLst>
          </p:cNvPr>
          <p:cNvSpPr txBox="1"/>
          <p:nvPr/>
        </p:nvSpPr>
        <p:spPr>
          <a:xfrm>
            <a:off x="227787" y="955062"/>
            <a:ext cx="575984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[we have | they have]</a:t>
            </a:r>
            <a:endParaRPr sz="2800" b="0" i="0" u="none" strike="noStrike" cap="none" dirty="0">
              <a:solidFill>
                <a:srgbClr val="002060"/>
              </a:solidFill>
              <a:latin typeface="Century Gothic"/>
              <a:ea typeface="Century Gothic"/>
              <a:cs typeface="Century Gothic"/>
              <a:sym typeface="Century Gothic"/>
            </a:endParaRPr>
          </a:p>
        </p:txBody>
      </p:sp>
      <p:sp>
        <p:nvSpPr>
          <p:cNvPr id="18" name="Google Shape;171;p8">
            <a:extLst>
              <a:ext uri="{FF2B5EF4-FFF2-40B4-BE49-F238E27FC236}">
                <a16:creationId xmlns:a16="http://schemas.microsoft.com/office/drawing/2014/main" id="{6086E1BF-4E71-4DB7-90EE-B2C248B8255D}"/>
              </a:ext>
            </a:extLst>
          </p:cNvPr>
          <p:cNvSpPr txBox="1"/>
          <p:nvPr/>
        </p:nvSpPr>
        <p:spPr>
          <a:xfrm>
            <a:off x="521437" y="3086447"/>
            <a:ext cx="4687144" cy="954067"/>
          </a:xfrm>
          <a:prstGeom prst="rect">
            <a:avLst/>
          </a:prstGeom>
          <a:noFill/>
          <a:ln>
            <a:noFill/>
          </a:ln>
        </p:spPr>
        <p:txBody>
          <a:bodyPr spcFirstLastPara="1" wrap="square" lIns="91425" tIns="45700" rIns="91425" bIns="45700" anchor="t" anchorCtr="0">
            <a:spAutoFit/>
          </a:bodyPr>
          <a:lstStyle/>
          <a:p>
            <a:pPr lvl="0" algn="ctr">
              <a:buClr>
                <a:srgbClr val="002060"/>
              </a:buClr>
              <a:buSzPts val="2800"/>
            </a:pPr>
            <a:r>
              <a:rPr lang="en-GB" sz="2800" b="0" i="0" u="none" strike="noStrike" cap="none" dirty="0">
                <a:solidFill>
                  <a:srgbClr val="002060"/>
                </a:solidFill>
                <a:latin typeface="Century Gothic"/>
                <a:ea typeface="Century Gothic"/>
                <a:cs typeface="Century Gothic"/>
                <a:sym typeface="Century Gothic"/>
              </a:rPr>
              <a:t>To say ‘they have’ </a:t>
            </a:r>
            <a:r>
              <a:rPr lang="en-GB" sz="2800" dirty="0">
                <a:solidFill>
                  <a:srgbClr val="002060"/>
                </a:solidFill>
                <a:latin typeface="Century Gothic"/>
                <a:ea typeface="Century Gothic"/>
                <a:cs typeface="Century Gothic"/>
                <a:sym typeface="Century Gothic"/>
              </a:rPr>
              <a:t>we say </a:t>
            </a:r>
            <a:r>
              <a:rPr lang="en-GB" sz="2400" dirty="0">
                <a:solidFill>
                  <a:srgbClr val="002060"/>
                </a:solidFill>
                <a:latin typeface="Century Gothic"/>
                <a:ea typeface="Century Gothic"/>
                <a:cs typeface="Century Gothic"/>
                <a:sym typeface="Century Gothic"/>
              </a:rPr>
              <a:t>____________</a:t>
            </a:r>
            <a:r>
              <a:rPr lang="en-GB" sz="2800" dirty="0">
                <a:solidFill>
                  <a:srgbClr val="002060"/>
                </a:solidFill>
                <a:latin typeface="Century Gothic"/>
                <a:ea typeface="Century Gothic"/>
                <a:cs typeface="Century Gothic"/>
                <a:sym typeface="Century Gothic"/>
              </a:rPr>
              <a:t>. </a:t>
            </a:r>
            <a:endParaRPr dirty="0"/>
          </a:p>
        </p:txBody>
      </p:sp>
      <p:sp>
        <p:nvSpPr>
          <p:cNvPr id="19" name="Rectangle 18">
            <a:extLst>
              <a:ext uri="{FF2B5EF4-FFF2-40B4-BE49-F238E27FC236}">
                <a16:creationId xmlns:a16="http://schemas.microsoft.com/office/drawing/2014/main" id="{F1F10B32-2B2F-4671-9F6D-974003EC2410}"/>
              </a:ext>
            </a:extLst>
          </p:cNvPr>
          <p:cNvSpPr/>
          <p:nvPr/>
        </p:nvSpPr>
        <p:spPr>
          <a:xfrm>
            <a:off x="2139184" y="3468687"/>
            <a:ext cx="1266693" cy="523220"/>
          </a:xfrm>
          <a:prstGeom prst="rect">
            <a:avLst/>
          </a:prstGeom>
        </p:spPr>
        <p:txBody>
          <a:bodyPr wrap="none">
            <a:spAutoFit/>
          </a:bodyPr>
          <a:lstStyle/>
          <a:p>
            <a:r>
              <a:rPr lang="en-GB" sz="2800" b="1" dirty="0" err="1">
                <a:solidFill>
                  <a:srgbClr val="92D050"/>
                </a:solidFill>
                <a:latin typeface="Century Gothic"/>
                <a:sym typeface="Century Gothic"/>
              </a:rPr>
              <a:t>tienen</a:t>
            </a:r>
            <a:endParaRPr lang="en-GB" dirty="0"/>
          </a:p>
        </p:txBody>
      </p:sp>
      <p:pic>
        <p:nvPicPr>
          <p:cNvPr id="21" name="Picture 20" descr="A picture containing text, toy, doll&#10;&#10;Description automatically generated">
            <a:extLst>
              <a:ext uri="{FF2B5EF4-FFF2-40B4-BE49-F238E27FC236}">
                <a16:creationId xmlns:a16="http://schemas.microsoft.com/office/drawing/2014/main" id="{4D2C4518-0675-4B07-9085-0664A7EFC0F0}"/>
              </a:ext>
            </a:extLst>
          </p:cNvPr>
          <p:cNvPicPr>
            <a:picLocks noChangeAspect="1"/>
          </p:cNvPicPr>
          <p:nvPr/>
        </p:nvPicPr>
        <p:blipFill>
          <a:blip r:embed="rId6"/>
          <a:stretch>
            <a:fillRect/>
          </a:stretch>
        </p:blipFill>
        <p:spPr>
          <a:xfrm>
            <a:off x="9966934" y="5507536"/>
            <a:ext cx="725804" cy="1350464"/>
          </a:xfrm>
          <a:prstGeom prst="rect">
            <a:avLst/>
          </a:prstGeom>
        </p:spPr>
      </p:pic>
      <p:pic>
        <p:nvPicPr>
          <p:cNvPr id="23" name="Picture 22" descr="A picture containing text, toy, doll, vector graphics&#10;&#10;Description automatically generated">
            <a:extLst>
              <a:ext uri="{FF2B5EF4-FFF2-40B4-BE49-F238E27FC236}">
                <a16:creationId xmlns:a16="http://schemas.microsoft.com/office/drawing/2014/main" id="{EF32B36C-ADCD-4996-A1FD-8AEB8B25A1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400312" y="5488840"/>
            <a:ext cx="736424" cy="1398891"/>
          </a:xfrm>
          <a:prstGeom prst="rect">
            <a:avLst/>
          </a:prstGeom>
        </p:spPr>
      </p:pic>
      <p:pic>
        <p:nvPicPr>
          <p:cNvPr id="4" name="Picture 3">
            <a:extLst>
              <a:ext uri="{FF2B5EF4-FFF2-40B4-BE49-F238E27FC236}">
                <a16:creationId xmlns:a16="http://schemas.microsoft.com/office/drawing/2014/main" id="{21C5C9E9-8A85-420A-9C80-2CEAF5C2B6A3}"/>
              </a:ext>
            </a:extLst>
          </p:cNvPr>
          <p:cNvPicPr>
            <a:picLocks noChangeAspect="1"/>
          </p:cNvPicPr>
          <p:nvPr/>
        </p:nvPicPr>
        <p:blipFill>
          <a:blip r:embed="rId8"/>
          <a:stretch>
            <a:fillRect/>
          </a:stretch>
        </p:blipFill>
        <p:spPr>
          <a:xfrm>
            <a:off x="10657369" y="6390944"/>
            <a:ext cx="501359" cy="467056"/>
          </a:xfrm>
          <a:prstGeom prst="rect">
            <a:avLst/>
          </a:prstGeom>
        </p:spPr>
      </p:pic>
      <p:pic>
        <p:nvPicPr>
          <p:cNvPr id="32" name="Google Shape;183;p8">
            <a:extLst>
              <a:ext uri="{FF2B5EF4-FFF2-40B4-BE49-F238E27FC236}">
                <a16:creationId xmlns:a16="http://schemas.microsoft.com/office/drawing/2014/main" id="{2EDB1614-FF0A-445B-8B4F-5DB996D83636}"/>
              </a:ext>
            </a:extLst>
          </p:cNvPr>
          <p:cNvPicPr preferRelativeResize="0"/>
          <p:nvPr/>
        </p:nvPicPr>
        <p:blipFill rotWithShape="1">
          <a:blip r:embed="rId5">
            <a:alphaModFix/>
          </a:blip>
          <a:srcRect/>
          <a:stretch/>
        </p:blipFill>
        <p:spPr>
          <a:xfrm>
            <a:off x="0" y="4835889"/>
            <a:ext cx="634523" cy="671647"/>
          </a:xfrm>
          <a:prstGeom prst="rect">
            <a:avLst/>
          </a:prstGeom>
          <a:noFill/>
          <a:ln>
            <a:noFill/>
          </a:ln>
        </p:spPr>
      </p:pic>
      <p:sp>
        <p:nvSpPr>
          <p:cNvPr id="38" name="Google Shape;172;p8">
            <a:extLst>
              <a:ext uri="{FF2B5EF4-FFF2-40B4-BE49-F238E27FC236}">
                <a16:creationId xmlns:a16="http://schemas.microsoft.com/office/drawing/2014/main" id="{5AEA703A-43EA-4674-A40D-4068B75855D0}"/>
              </a:ext>
            </a:extLst>
          </p:cNvPr>
          <p:cNvSpPr txBox="1"/>
          <p:nvPr/>
        </p:nvSpPr>
        <p:spPr>
          <a:xfrm>
            <a:off x="144514" y="4301920"/>
            <a:ext cx="6151028"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Tienen </a:t>
            </a:r>
            <a:r>
              <a:rPr lang="en-GB" sz="2800" dirty="0">
                <a:solidFill>
                  <a:srgbClr val="002060"/>
                </a:solidFill>
                <a:latin typeface="Century Gothic"/>
                <a:ea typeface="Century Gothic"/>
                <a:cs typeface="Century Gothic"/>
                <a:sym typeface="Century Gothic"/>
              </a:rPr>
              <a:t>una </a:t>
            </a:r>
            <a:r>
              <a:rPr lang="en-GB" sz="2800" dirty="0" err="1">
                <a:solidFill>
                  <a:srgbClr val="002060"/>
                </a:solidFill>
                <a:latin typeface="Century Gothic"/>
                <a:ea typeface="Century Gothic"/>
                <a:cs typeface="Century Gothic"/>
                <a:sym typeface="Century Gothic"/>
              </a:rPr>
              <a:t>tortuga</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activa</a:t>
            </a:r>
            <a:r>
              <a:rPr lang="en-GB" sz="2800" dirty="0">
                <a:solidFill>
                  <a:srgbClr val="002060"/>
                </a:solidFill>
                <a:latin typeface="Century Gothic"/>
                <a:ea typeface="Century Gothic"/>
                <a:cs typeface="Century Gothic"/>
                <a:sym typeface="Century Gothic"/>
              </a:rPr>
              <a:t>. </a:t>
            </a:r>
            <a:endParaRPr dirty="0"/>
          </a:p>
        </p:txBody>
      </p:sp>
      <p:sp>
        <p:nvSpPr>
          <p:cNvPr id="39" name="Google Shape;172;p8">
            <a:extLst>
              <a:ext uri="{FF2B5EF4-FFF2-40B4-BE49-F238E27FC236}">
                <a16:creationId xmlns:a16="http://schemas.microsoft.com/office/drawing/2014/main" id="{10B75E6A-F9EF-428E-ABEE-8E36ABC99999}"/>
              </a:ext>
            </a:extLst>
          </p:cNvPr>
          <p:cNvSpPr txBox="1"/>
          <p:nvPr/>
        </p:nvSpPr>
        <p:spPr>
          <a:xfrm>
            <a:off x="648275" y="4918134"/>
            <a:ext cx="456030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400" b="1" i="1" u="none" strike="noStrike" cap="none" dirty="0">
                <a:solidFill>
                  <a:srgbClr val="92D050"/>
                </a:solidFill>
                <a:latin typeface="Century Gothic"/>
                <a:ea typeface="Century Gothic"/>
                <a:cs typeface="Century Gothic"/>
                <a:sym typeface="Century Gothic"/>
              </a:rPr>
              <a:t>They have</a:t>
            </a:r>
            <a:r>
              <a:rPr lang="en-GB" sz="2400" i="1" u="none" strike="noStrike" cap="none" dirty="0">
                <a:solidFill>
                  <a:srgbClr val="002060"/>
                </a:solidFill>
                <a:latin typeface="Century Gothic"/>
                <a:ea typeface="Century Gothic"/>
                <a:cs typeface="Century Gothic"/>
                <a:sym typeface="Century Gothic"/>
              </a:rPr>
              <a:t> an active tortoise.</a:t>
            </a:r>
            <a:endParaRPr sz="1600" i="1" dirty="0"/>
          </a:p>
        </p:txBody>
      </p:sp>
      <p:pic>
        <p:nvPicPr>
          <p:cNvPr id="29" name="Picture 28" descr="A picture containing text, toy, doll&#10;&#10;Description automatically generated">
            <a:extLst>
              <a:ext uri="{FF2B5EF4-FFF2-40B4-BE49-F238E27FC236}">
                <a16:creationId xmlns:a16="http://schemas.microsoft.com/office/drawing/2014/main" id="{01EECFB1-439B-4760-A883-C76A8487DE28}"/>
              </a:ext>
            </a:extLst>
          </p:cNvPr>
          <p:cNvPicPr>
            <a:picLocks noChangeAspect="1"/>
          </p:cNvPicPr>
          <p:nvPr/>
        </p:nvPicPr>
        <p:blipFill>
          <a:blip r:embed="rId6"/>
          <a:stretch>
            <a:fillRect/>
          </a:stretch>
        </p:blipFill>
        <p:spPr>
          <a:xfrm>
            <a:off x="3805424" y="5384121"/>
            <a:ext cx="929357" cy="1510207"/>
          </a:xfrm>
          <a:prstGeom prst="rect">
            <a:avLst/>
          </a:prstGeom>
        </p:spPr>
      </p:pic>
      <p:pic>
        <p:nvPicPr>
          <p:cNvPr id="10" name="Picture 9">
            <a:extLst>
              <a:ext uri="{FF2B5EF4-FFF2-40B4-BE49-F238E27FC236}">
                <a16:creationId xmlns:a16="http://schemas.microsoft.com/office/drawing/2014/main" id="{9BA8A797-37EC-432B-9911-4FD39074611D}"/>
              </a:ext>
            </a:extLst>
          </p:cNvPr>
          <p:cNvPicPr>
            <a:picLocks noChangeAspect="1"/>
          </p:cNvPicPr>
          <p:nvPr/>
        </p:nvPicPr>
        <p:blipFill>
          <a:blip r:embed="rId9"/>
          <a:stretch>
            <a:fillRect/>
          </a:stretch>
        </p:blipFill>
        <p:spPr>
          <a:xfrm>
            <a:off x="4844496" y="5190232"/>
            <a:ext cx="1118142" cy="696870"/>
          </a:xfrm>
          <a:prstGeom prst="rect">
            <a:avLst/>
          </a:prstGeom>
        </p:spPr>
      </p:pic>
      <p:sp>
        <p:nvSpPr>
          <p:cNvPr id="6" name="Title 5">
            <a:extLst>
              <a:ext uri="{FF2B5EF4-FFF2-40B4-BE49-F238E27FC236}">
                <a16:creationId xmlns:a16="http://schemas.microsoft.com/office/drawing/2014/main" id="{8F4BB326-4984-9A64-2745-26A850D52CF6}"/>
              </a:ext>
            </a:extLst>
          </p:cNvPr>
          <p:cNvSpPr>
            <a:spLocks noGrp="1"/>
          </p:cNvSpPr>
          <p:nvPr>
            <p:ph type="title"/>
          </p:nvPr>
        </p:nvSpPr>
        <p:spPr>
          <a:xfrm>
            <a:off x="118654" y="30239"/>
            <a:ext cx="10515600" cy="947499"/>
          </a:xfrm>
        </p:spPr>
        <p:txBody>
          <a:bodyPr/>
          <a:lstStyle/>
          <a:p>
            <a:r>
              <a:rPr lang="en-GB" b="1" dirty="0">
                <a:solidFill>
                  <a:srgbClr val="002060"/>
                </a:solidFill>
                <a:latin typeface="Century Gothic" panose="020B0502020202020204" pitchFamily="34" charset="0"/>
              </a:rPr>
              <a:t>tenemos </a:t>
            </a:r>
            <a:r>
              <a:rPr lang="en-GB" b="1" dirty="0">
                <a:solidFill>
                  <a:srgbClr val="92D050"/>
                </a:solidFill>
                <a:latin typeface="Century Gothic" panose="020B0502020202020204" pitchFamily="34" charset="0"/>
              </a:rPr>
              <a:t>|</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tienen</a:t>
            </a:r>
            <a:endParaRPr lang="en-GB"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9694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19"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73" name="Picture 2" descr="Paper, Write, Texture, Lines, Pattern, Writing Paper">
            <a:extLst>
              <a:ext uri="{FF2B5EF4-FFF2-40B4-BE49-F238E27FC236}">
                <a16:creationId xmlns:a16="http://schemas.microsoft.com/office/drawing/2014/main" id="{03C53FE1-227E-4E9E-A8B0-4E92465B92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208" r="705" b="-282"/>
          <a:stretch/>
        </p:blipFill>
        <p:spPr bwMode="auto">
          <a:xfrm>
            <a:off x="56063" y="1300922"/>
            <a:ext cx="6362701" cy="5768693"/>
          </a:xfrm>
          <a:custGeom>
            <a:avLst/>
            <a:gdLst>
              <a:gd name="connsiteX0" fmla="*/ 0 w 6362701"/>
              <a:gd name="connsiteY0" fmla="*/ 0 h 5768693"/>
              <a:gd name="connsiteX1" fmla="*/ 387546 w 6362701"/>
              <a:gd name="connsiteY1" fmla="*/ 0 h 5768693"/>
              <a:gd name="connsiteX2" fmla="*/ 965974 w 6362701"/>
              <a:gd name="connsiteY2" fmla="*/ 0 h 5768693"/>
              <a:gd name="connsiteX3" fmla="*/ 1353520 w 6362701"/>
              <a:gd name="connsiteY3" fmla="*/ 0 h 5768693"/>
              <a:gd name="connsiteX4" fmla="*/ 2059201 w 6362701"/>
              <a:gd name="connsiteY4" fmla="*/ 0 h 5768693"/>
              <a:gd name="connsiteX5" fmla="*/ 2701256 w 6362701"/>
              <a:gd name="connsiteY5" fmla="*/ 0 h 5768693"/>
              <a:gd name="connsiteX6" fmla="*/ 3279683 w 6362701"/>
              <a:gd name="connsiteY6" fmla="*/ 0 h 5768693"/>
              <a:gd name="connsiteX7" fmla="*/ 3794484 w 6362701"/>
              <a:gd name="connsiteY7" fmla="*/ 0 h 5768693"/>
              <a:gd name="connsiteX8" fmla="*/ 4245657 w 6362701"/>
              <a:gd name="connsiteY8" fmla="*/ 0 h 5768693"/>
              <a:gd name="connsiteX9" fmla="*/ 4696830 w 6362701"/>
              <a:gd name="connsiteY9" fmla="*/ 0 h 5768693"/>
              <a:gd name="connsiteX10" fmla="*/ 5338885 w 6362701"/>
              <a:gd name="connsiteY10" fmla="*/ 0 h 5768693"/>
              <a:gd name="connsiteX11" fmla="*/ 6362701 w 6362701"/>
              <a:gd name="connsiteY11" fmla="*/ 0 h 5768693"/>
              <a:gd name="connsiteX12" fmla="*/ 6362701 w 6362701"/>
              <a:gd name="connsiteY12" fmla="*/ 576869 h 5768693"/>
              <a:gd name="connsiteX13" fmla="*/ 6362701 w 6362701"/>
              <a:gd name="connsiteY13" fmla="*/ 1096052 h 5768693"/>
              <a:gd name="connsiteX14" fmla="*/ 6362701 w 6362701"/>
              <a:gd name="connsiteY14" fmla="*/ 1730608 h 5768693"/>
              <a:gd name="connsiteX15" fmla="*/ 6362701 w 6362701"/>
              <a:gd name="connsiteY15" fmla="*/ 2365164 h 5768693"/>
              <a:gd name="connsiteX16" fmla="*/ 6362701 w 6362701"/>
              <a:gd name="connsiteY16" fmla="*/ 2826660 h 5768693"/>
              <a:gd name="connsiteX17" fmla="*/ 6362701 w 6362701"/>
              <a:gd name="connsiteY17" fmla="*/ 3288155 h 5768693"/>
              <a:gd name="connsiteX18" fmla="*/ 6362701 w 6362701"/>
              <a:gd name="connsiteY18" fmla="*/ 3865024 h 5768693"/>
              <a:gd name="connsiteX19" fmla="*/ 6362701 w 6362701"/>
              <a:gd name="connsiteY19" fmla="*/ 4326520 h 5768693"/>
              <a:gd name="connsiteX20" fmla="*/ 6362701 w 6362701"/>
              <a:gd name="connsiteY20" fmla="*/ 4788015 h 5768693"/>
              <a:gd name="connsiteX21" fmla="*/ 6362701 w 6362701"/>
              <a:gd name="connsiteY21" fmla="*/ 5768693 h 5768693"/>
              <a:gd name="connsiteX22" fmla="*/ 5911528 w 6362701"/>
              <a:gd name="connsiteY22" fmla="*/ 5768693 h 5768693"/>
              <a:gd name="connsiteX23" fmla="*/ 5396727 w 6362701"/>
              <a:gd name="connsiteY23" fmla="*/ 5768693 h 5768693"/>
              <a:gd name="connsiteX24" fmla="*/ 4818300 w 6362701"/>
              <a:gd name="connsiteY24" fmla="*/ 5768693 h 5768693"/>
              <a:gd name="connsiteX25" fmla="*/ 4430754 w 6362701"/>
              <a:gd name="connsiteY25" fmla="*/ 5768693 h 5768693"/>
              <a:gd name="connsiteX26" fmla="*/ 3979580 w 6362701"/>
              <a:gd name="connsiteY26" fmla="*/ 5768693 h 5768693"/>
              <a:gd name="connsiteX27" fmla="*/ 3464780 w 6362701"/>
              <a:gd name="connsiteY27" fmla="*/ 5768693 h 5768693"/>
              <a:gd name="connsiteX28" fmla="*/ 2886353 w 6362701"/>
              <a:gd name="connsiteY28" fmla="*/ 5768693 h 5768693"/>
              <a:gd name="connsiteX29" fmla="*/ 2244298 w 6362701"/>
              <a:gd name="connsiteY29" fmla="*/ 5768693 h 5768693"/>
              <a:gd name="connsiteX30" fmla="*/ 1856752 w 6362701"/>
              <a:gd name="connsiteY30" fmla="*/ 5768693 h 5768693"/>
              <a:gd name="connsiteX31" fmla="*/ 1405578 w 6362701"/>
              <a:gd name="connsiteY31" fmla="*/ 5768693 h 5768693"/>
              <a:gd name="connsiteX32" fmla="*/ 699897 w 6362701"/>
              <a:gd name="connsiteY32" fmla="*/ 5768693 h 5768693"/>
              <a:gd name="connsiteX33" fmla="*/ 0 w 6362701"/>
              <a:gd name="connsiteY33" fmla="*/ 5768693 h 5768693"/>
              <a:gd name="connsiteX34" fmla="*/ 0 w 6362701"/>
              <a:gd name="connsiteY34" fmla="*/ 5134137 h 5768693"/>
              <a:gd name="connsiteX35" fmla="*/ 0 w 6362701"/>
              <a:gd name="connsiteY35" fmla="*/ 4672641 h 5768693"/>
              <a:gd name="connsiteX36" fmla="*/ 0 w 6362701"/>
              <a:gd name="connsiteY36" fmla="*/ 4153459 h 5768693"/>
              <a:gd name="connsiteX37" fmla="*/ 0 w 6362701"/>
              <a:gd name="connsiteY37" fmla="*/ 3691964 h 5768693"/>
              <a:gd name="connsiteX38" fmla="*/ 0 w 6362701"/>
              <a:gd name="connsiteY38" fmla="*/ 3057407 h 5768693"/>
              <a:gd name="connsiteX39" fmla="*/ 0 w 6362701"/>
              <a:gd name="connsiteY39" fmla="*/ 2538225 h 5768693"/>
              <a:gd name="connsiteX40" fmla="*/ 0 w 6362701"/>
              <a:gd name="connsiteY40" fmla="*/ 1961356 h 5768693"/>
              <a:gd name="connsiteX41" fmla="*/ 0 w 6362701"/>
              <a:gd name="connsiteY41" fmla="*/ 1442173 h 5768693"/>
              <a:gd name="connsiteX42" fmla="*/ 0 w 6362701"/>
              <a:gd name="connsiteY42" fmla="*/ 807617 h 5768693"/>
              <a:gd name="connsiteX43" fmla="*/ 0 w 6362701"/>
              <a:gd name="connsiteY43" fmla="*/ 0 h 57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62701" h="5768693" extrusionOk="0">
                <a:moveTo>
                  <a:pt x="0" y="0"/>
                </a:moveTo>
                <a:cubicBezTo>
                  <a:pt x="186013" y="-29657"/>
                  <a:pt x="302111" y="40133"/>
                  <a:pt x="387546" y="0"/>
                </a:cubicBezTo>
                <a:cubicBezTo>
                  <a:pt x="472981" y="-40133"/>
                  <a:pt x="751884" y="13974"/>
                  <a:pt x="965974" y="0"/>
                </a:cubicBezTo>
                <a:cubicBezTo>
                  <a:pt x="1180064" y="-13974"/>
                  <a:pt x="1258557" y="32057"/>
                  <a:pt x="1353520" y="0"/>
                </a:cubicBezTo>
                <a:cubicBezTo>
                  <a:pt x="1448483" y="-32057"/>
                  <a:pt x="1886396" y="62189"/>
                  <a:pt x="2059201" y="0"/>
                </a:cubicBezTo>
                <a:cubicBezTo>
                  <a:pt x="2232006" y="-62189"/>
                  <a:pt x="2423239" y="17458"/>
                  <a:pt x="2701256" y="0"/>
                </a:cubicBezTo>
                <a:cubicBezTo>
                  <a:pt x="2979273" y="-17458"/>
                  <a:pt x="3110764" y="41595"/>
                  <a:pt x="3279683" y="0"/>
                </a:cubicBezTo>
                <a:cubicBezTo>
                  <a:pt x="3448602" y="-41595"/>
                  <a:pt x="3649759" y="9587"/>
                  <a:pt x="3794484" y="0"/>
                </a:cubicBezTo>
                <a:cubicBezTo>
                  <a:pt x="3939209" y="-9587"/>
                  <a:pt x="4125152" y="20907"/>
                  <a:pt x="4245657" y="0"/>
                </a:cubicBezTo>
                <a:cubicBezTo>
                  <a:pt x="4366162" y="-20907"/>
                  <a:pt x="4584977" y="31127"/>
                  <a:pt x="4696830" y="0"/>
                </a:cubicBezTo>
                <a:cubicBezTo>
                  <a:pt x="4808683" y="-31127"/>
                  <a:pt x="5155373" y="62474"/>
                  <a:pt x="5338885" y="0"/>
                </a:cubicBezTo>
                <a:cubicBezTo>
                  <a:pt x="5522397" y="-62474"/>
                  <a:pt x="5910907" y="51831"/>
                  <a:pt x="6362701" y="0"/>
                </a:cubicBezTo>
                <a:cubicBezTo>
                  <a:pt x="6423362" y="202728"/>
                  <a:pt x="6332827" y="320466"/>
                  <a:pt x="6362701" y="576869"/>
                </a:cubicBezTo>
                <a:cubicBezTo>
                  <a:pt x="6392575" y="833272"/>
                  <a:pt x="6358102" y="882582"/>
                  <a:pt x="6362701" y="1096052"/>
                </a:cubicBezTo>
                <a:cubicBezTo>
                  <a:pt x="6367300" y="1309522"/>
                  <a:pt x="6326709" y="1482381"/>
                  <a:pt x="6362701" y="1730608"/>
                </a:cubicBezTo>
                <a:cubicBezTo>
                  <a:pt x="6398693" y="1978835"/>
                  <a:pt x="6326237" y="2187941"/>
                  <a:pt x="6362701" y="2365164"/>
                </a:cubicBezTo>
                <a:cubicBezTo>
                  <a:pt x="6399165" y="2542387"/>
                  <a:pt x="6349467" y="2674512"/>
                  <a:pt x="6362701" y="2826660"/>
                </a:cubicBezTo>
                <a:cubicBezTo>
                  <a:pt x="6375935" y="2978808"/>
                  <a:pt x="6349297" y="3096691"/>
                  <a:pt x="6362701" y="3288155"/>
                </a:cubicBezTo>
                <a:cubicBezTo>
                  <a:pt x="6376105" y="3479620"/>
                  <a:pt x="6305553" y="3713328"/>
                  <a:pt x="6362701" y="3865024"/>
                </a:cubicBezTo>
                <a:cubicBezTo>
                  <a:pt x="6419849" y="4016720"/>
                  <a:pt x="6358895" y="4173277"/>
                  <a:pt x="6362701" y="4326520"/>
                </a:cubicBezTo>
                <a:cubicBezTo>
                  <a:pt x="6366507" y="4479763"/>
                  <a:pt x="6345845" y="4576911"/>
                  <a:pt x="6362701" y="4788015"/>
                </a:cubicBezTo>
                <a:cubicBezTo>
                  <a:pt x="6379557" y="4999120"/>
                  <a:pt x="6270191" y="5495147"/>
                  <a:pt x="6362701" y="5768693"/>
                </a:cubicBezTo>
                <a:cubicBezTo>
                  <a:pt x="6251458" y="5789680"/>
                  <a:pt x="6029806" y="5768545"/>
                  <a:pt x="5911528" y="5768693"/>
                </a:cubicBezTo>
                <a:cubicBezTo>
                  <a:pt x="5793250" y="5768841"/>
                  <a:pt x="5543578" y="5711307"/>
                  <a:pt x="5396727" y="5768693"/>
                </a:cubicBezTo>
                <a:cubicBezTo>
                  <a:pt x="5249876" y="5826079"/>
                  <a:pt x="4977668" y="5703348"/>
                  <a:pt x="4818300" y="5768693"/>
                </a:cubicBezTo>
                <a:cubicBezTo>
                  <a:pt x="4658932" y="5834038"/>
                  <a:pt x="4551675" y="5748618"/>
                  <a:pt x="4430754" y="5768693"/>
                </a:cubicBezTo>
                <a:cubicBezTo>
                  <a:pt x="4309833" y="5788768"/>
                  <a:pt x="4187608" y="5715555"/>
                  <a:pt x="3979580" y="5768693"/>
                </a:cubicBezTo>
                <a:cubicBezTo>
                  <a:pt x="3771552" y="5821831"/>
                  <a:pt x="3699577" y="5721846"/>
                  <a:pt x="3464780" y="5768693"/>
                </a:cubicBezTo>
                <a:cubicBezTo>
                  <a:pt x="3229983" y="5815540"/>
                  <a:pt x="3124128" y="5758177"/>
                  <a:pt x="2886353" y="5768693"/>
                </a:cubicBezTo>
                <a:cubicBezTo>
                  <a:pt x="2648578" y="5779209"/>
                  <a:pt x="2425702" y="5752944"/>
                  <a:pt x="2244298" y="5768693"/>
                </a:cubicBezTo>
                <a:cubicBezTo>
                  <a:pt x="2062894" y="5784442"/>
                  <a:pt x="1967622" y="5731483"/>
                  <a:pt x="1856752" y="5768693"/>
                </a:cubicBezTo>
                <a:cubicBezTo>
                  <a:pt x="1745882" y="5805903"/>
                  <a:pt x="1621647" y="5763493"/>
                  <a:pt x="1405578" y="5768693"/>
                </a:cubicBezTo>
                <a:cubicBezTo>
                  <a:pt x="1189509" y="5773893"/>
                  <a:pt x="875287" y="5685506"/>
                  <a:pt x="699897" y="5768693"/>
                </a:cubicBezTo>
                <a:cubicBezTo>
                  <a:pt x="524507" y="5851880"/>
                  <a:pt x="286937" y="5747072"/>
                  <a:pt x="0" y="5768693"/>
                </a:cubicBezTo>
                <a:cubicBezTo>
                  <a:pt x="-8125" y="5636379"/>
                  <a:pt x="13979" y="5424076"/>
                  <a:pt x="0" y="5134137"/>
                </a:cubicBezTo>
                <a:cubicBezTo>
                  <a:pt x="-13979" y="4844198"/>
                  <a:pt x="53586" y="4814866"/>
                  <a:pt x="0" y="4672641"/>
                </a:cubicBezTo>
                <a:cubicBezTo>
                  <a:pt x="-53586" y="4530416"/>
                  <a:pt x="33886" y="4319472"/>
                  <a:pt x="0" y="4153459"/>
                </a:cubicBezTo>
                <a:cubicBezTo>
                  <a:pt x="-33886" y="3987446"/>
                  <a:pt x="20429" y="3801892"/>
                  <a:pt x="0" y="3691964"/>
                </a:cubicBezTo>
                <a:cubicBezTo>
                  <a:pt x="-20429" y="3582036"/>
                  <a:pt x="71617" y="3324773"/>
                  <a:pt x="0" y="3057407"/>
                </a:cubicBezTo>
                <a:cubicBezTo>
                  <a:pt x="-71617" y="2790041"/>
                  <a:pt x="32017" y="2732147"/>
                  <a:pt x="0" y="2538225"/>
                </a:cubicBezTo>
                <a:cubicBezTo>
                  <a:pt x="-32017" y="2344303"/>
                  <a:pt x="52144" y="2207831"/>
                  <a:pt x="0" y="1961356"/>
                </a:cubicBezTo>
                <a:cubicBezTo>
                  <a:pt x="-52144" y="1714881"/>
                  <a:pt x="8991" y="1585272"/>
                  <a:pt x="0" y="1442173"/>
                </a:cubicBezTo>
                <a:cubicBezTo>
                  <a:pt x="-8991" y="1299074"/>
                  <a:pt x="75301" y="979203"/>
                  <a:pt x="0" y="807617"/>
                </a:cubicBezTo>
                <a:cubicBezTo>
                  <a:pt x="-75301" y="636031"/>
                  <a:pt x="68283" y="301612"/>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BC24E2E-B058-4911-B741-945E1DA2BED4}"/>
              </a:ext>
            </a:extLst>
          </p:cNvPr>
          <p:cNvSpPr txBox="1"/>
          <p:nvPr/>
        </p:nvSpPr>
        <p:spPr>
          <a:xfrm>
            <a:off x="322765" y="1341183"/>
            <a:ext cx="487634" cy="954107"/>
          </a:xfrm>
          <a:prstGeom prst="rect">
            <a:avLst/>
          </a:prstGeom>
          <a:noFill/>
        </p:spPr>
        <p:txBody>
          <a:bodyPr wrap="none" rtlCol="0">
            <a:spAutoFit/>
          </a:bodyPr>
          <a:lstStyle/>
          <a:p>
            <a:r>
              <a:rPr lang="en-GB" sz="2800" b="1" dirty="0">
                <a:solidFill>
                  <a:srgbClr val="002060"/>
                </a:solidFill>
                <a:latin typeface="Segoe Script" panose="030B0504020000000003" pitchFamily="66" charset="0"/>
                <a:sym typeface="Wingdings" panose="05000000000000000000" pitchFamily="2" charset="2"/>
              </a:rPr>
              <a:t></a:t>
            </a:r>
            <a:endParaRPr lang="en-GB" sz="2800" b="1" dirty="0">
              <a:solidFill>
                <a:srgbClr val="002060"/>
              </a:solidFill>
              <a:latin typeface="Segoe Script" panose="030B0504020000000003" pitchFamily="66" charset="0"/>
            </a:endParaRPr>
          </a:p>
          <a:p>
            <a:endParaRPr lang="en-GB" sz="2800" b="1" dirty="0">
              <a:solidFill>
                <a:srgbClr val="002060"/>
              </a:solidFill>
              <a:latin typeface="Segoe Script" panose="030B0504020000000003" pitchFamily="66" charset="0"/>
            </a:endParaRPr>
          </a:p>
        </p:txBody>
      </p:sp>
      <p:sp>
        <p:nvSpPr>
          <p:cNvPr id="75" name="TextBox 74">
            <a:extLst>
              <a:ext uri="{FF2B5EF4-FFF2-40B4-BE49-F238E27FC236}">
                <a16:creationId xmlns:a16="http://schemas.microsoft.com/office/drawing/2014/main" id="{F1526F85-4F1F-403A-869B-4226D980B470}"/>
              </a:ext>
            </a:extLst>
          </p:cNvPr>
          <p:cNvSpPr txBox="1"/>
          <p:nvPr/>
        </p:nvSpPr>
        <p:spPr>
          <a:xfrm>
            <a:off x="322765" y="1711572"/>
            <a:ext cx="6096000" cy="523220"/>
          </a:xfrm>
          <a:prstGeom prst="rect">
            <a:avLst/>
          </a:prstGeom>
          <a:noFill/>
        </p:spPr>
        <p:txBody>
          <a:bodyPr wrap="square">
            <a:spAutoFit/>
          </a:bodyPr>
          <a:lstStyle/>
          <a:p>
            <a:r>
              <a:rPr lang="en-GB" sz="2800" dirty="0">
                <a:solidFill>
                  <a:srgbClr val="002060"/>
                </a:solidFill>
                <a:latin typeface="Segoe Script" panose="030B0504020000000003" pitchFamily="66" charset="0"/>
              </a:rPr>
              <a:t>Tienen un </a:t>
            </a:r>
            <a:r>
              <a:rPr lang="en-GB" sz="2800" dirty="0" err="1">
                <a:solidFill>
                  <a:srgbClr val="002060"/>
                </a:solidFill>
                <a:latin typeface="Segoe Script" panose="030B0504020000000003" pitchFamily="66" charset="0"/>
              </a:rPr>
              <a:t>espacio</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grande</a:t>
            </a:r>
            <a:r>
              <a:rPr lang="en-GB" sz="2800" dirty="0">
                <a:solidFill>
                  <a:srgbClr val="002060"/>
                </a:solidFill>
                <a:latin typeface="Segoe Script" panose="030B0504020000000003" pitchFamily="66" charset="0"/>
              </a:rPr>
              <a:t>.</a:t>
            </a:r>
          </a:p>
        </p:txBody>
      </p:sp>
      <p:sp>
        <p:nvSpPr>
          <p:cNvPr id="76" name="TextBox 75">
            <a:extLst>
              <a:ext uri="{FF2B5EF4-FFF2-40B4-BE49-F238E27FC236}">
                <a16:creationId xmlns:a16="http://schemas.microsoft.com/office/drawing/2014/main" id="{D217060C-5E61-4754-9805-EB2029BEAA92}"/>
              </a:ext>
            </a:extLst>
          </p:cNvPr>
          <p:cNvSpPr txBox="1"/>
          <p:nvPr/>
        </p:nvSpPr>
        <p:spPr>
          <a:xfrm>
            <a:off x="223495" y="2294866"/>
            <a:ext cx="6096000" cy="523220"/>
          </a:xfrm>
          <a:prstGeom prst="rect">
            <a:avLst/>
          </a:prstGeom>
          <a:noFill/>
        </p:spPr>
        <p:txBody>
          <a:bodyPr wrap="square">
            <a:spAutoFit/>
          </a:bodyPr>
          <a:lstStyle/>
          <a:p>
            <a:r>
              <a:rPr lang="en-GB" sz="2800" dirty="0" err="1">
                <a:solidFill>
                  <a:srgbClr val="002060"/>
                </a:solidFill>
                <a:latin typeface="Segoe Script" panose="030B0504020000000003" pitchFamily="66" charset="0"/>
              </a:rPr>
              <a:t>Tenemos</a:t>
            </a:r>
            <a:r>
              <a:rPr lang="en-GB" sz="2800" dirty="0">
                <a:solidFill>
                  <a:srgbClr val="002060"/>
                </a:solidFill>
                <a:latin typeface="Segoe Script" panose="030B0504020000000003" pitchFamily="66" charset="0"/>
              </a:rPr>
              <a:t> una mesa </a:t>
            </a:r>
            <a:r>
              <a:rPr lang="en-GB" sz="2800" dirty="0" err="1">
                <a:solidFill>
                  <a:srgbClr val="002060"/>
                </a:solidFill>
                <a:latin typeface="Segoe Script" panose="030B0504020000000003" pitchFamily="66" charset="0"/>
              </a:rPr>
              <a:t>pequeña</a:t>
            </a:r>
            <a:r>
              <a:rPr lang="en-GB" sz="2800" dirty="0">
                <a:solidFill>
                  <a:srgbClr val="002060"/>
                </a:solidFill>
                <a:latin typeface="Segoe Script" panose="030B0504020000000003" pitchFamily="66" charset="0"/>
              </a:rPr>
              <a:t>.</a:t>
            </a:r>
          </a:p>
        </p:txBody>
      </p:sp>
      <p:sp>
        <p:nvSpPr>
          <p:cNvPr id="78" name="TextBox 77">
            <a:extLst>
              <a:ext uri="{FF2B5EF4-FFF2-40B4-BE49-F238E27FC236}">
                <a16:creationId xmlns:a16="http://schemas.microsoft.com/office/drawing/2014/main" id="{1A0CFB6A-4907-486A-BAA4-2510C01EC7BD}"/>
              </a:ext>
            </a:extLst>
          </p:cNvPr>
          <p:cNvSpPr txBox="1"/>
          <p:nvPr/>
        </p:nvSpPr>
        <p:spPr>
          <a:xfrm>
            <a:off x="322764" y="2922438"/>
            <a:ext cx="6096000" cy="523220"/>
          </a:xfrm>
          <a:prstGeom prst="rect">
            <a:avLst/>
          </a:prstGeom>
          <a:noFill/>
        </p:spPr>
        <p:txBody>
          <a:bodyPr wrap="square">
            <a:spAutoFit/>
          </a:bodyPr>
          <a:lstStyle/>
          <a:p>
            <a:r>
              <a:rPr lang="en-GB" sz="2800" dirty="0" err="1">
                <a:solidFill>
                  <a:srgbClr val="002060"/>
                </a:solidFill>
                <a:latin typeface="Segoe Script" panose="030B0504020000000003" pitchFamily="66" charset="0"/>
              </a:rPr>
              <a:t>Tenemos</a:t>
            </a:r>
            <a:r>
              <a:rPr lang="en-GB" sz="2800" dirty="0">
                <a:solidFill>
                  <a:srgbClr val="002060"/>
                </a:solidFill>
                <a:latin typeface="Segoe Script" panose="030B0504020000000003" pitchFamily="66" charset="0"/>
              </a:rPr>
              <a:t> solo una </a:t>
            </a:r>
            <a:r>
              <a:rPr lang="en-GB" sz="2800" dirty="0" err="1">
                <a:solidFill>
                  <a:srgbClr val="002060"/>
                </a:solidFill>
                <a:latin typeface="Segoe Script" panose="030B0504020000000003" pitchFamily="66" charset="0"/>
              </a:rPr>
              <a:t>silla</a:t>
            </a:r>
            <a:r>
              <a:rPr lang="en-GB" sz="2800" dirty="0">
                <a:solidFill>
                  <a:srgbClr val="002060"/>
                </a:solidFill>
                <a:latin typeface="Segoe Script" panose="030B0504020000000003" pitchFamily="66" charset="0"/>
              </a:rPr>
              <a:t>.</a:t>
            </a:r>
          </a:p>
        </p:txBody>
      </p:sp>
      <p:sp>
        <p:nvSpPr>
          <p:cNvPr id="79" name="TextBox 78">
            <a:extLst>
              <a:ext uri="{FF2B5EF4-FFF2-40B4-BE49-F238E27FC236}">
                <a16:creationId xmlns:a16="http://schemas.microsoft.com/office/drawing/2014/main" id="{D123ED47-7996-4F0A-A4E6-C24C1CDD6807}"/>
              </a:ext>
            </a:extLst>
          </p:cNvPr>
          <p:cNvSpPr txBox="1"/>
          <p:nvPr/>
        </p:nvSpPr>
        <p:spPr>
          <a:xfrm>
            <a:off x="223495" y="3610084"/>
            <a:ext cx="6096000" cy="523220"/>
          </a:xfrm>
          <a:prstGeom prst="rect">
            <a:avLst/>
          </a:prstGeom>
          <a:noFill/>
        </p:spPr>
        <p:txBody>
          <a:bodyPr wrap="square">
            <a:spAutoFit/>
          </a:bodyPr>
          <a:lstStyle/>
          <a:p>
            <a:r>
              <a:rPr lang="en-GB" sz="2800" dirty="0">
                <a:solidFill>
                  <a:srgbClr val="002060"/>
                </a:solidFill>
                <a:latin typeface="Segoe Script" panose="030B0504020000000003" pitchFamily="66" charset="0"/>
              </a:rPr>
              <a:t>Tienen </a:t>
            </a:r>
            <a:r>
              <a:rPr lang="en-GB" sz="2800" dirty="0" err="1">
                <a:solidFill>
                  <a:srgbClr val="002060"/>
                </a:solidFill>
                <a:latin typeface="Segoe Script" panose="030B0504020000000003" pitchFamily="66" charset="0"/>
              </a:rPr>
              <a:t>unas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sillas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cómodas</a:t>
            </a:r>
            <a:r>
              <a:rPr lang="en-GB" sz="2800" dirty="0">
                <a:solidFill>
                  <a:srgbClr val="002060"/>
                </a:solidFill>
                <a:latin typeface="Segoe Script" panose="030B0504020000000003" pitchFamily="66" charset="0"/>
              </a:rPr>
              <a:t>.</a:t>
            </a:r>
          </a:p>
        </p:txBody>
      </p:sp>
      <p:sp>
        <p:nvSpPr>
          <p:cNvPr id="80" name="TextBox 79">
            <a:extLst>
              <a:ext uri="{FF2B5EF4-FFF2-40B4-BE49-F238E27FC236}">
                <a16:creationId xmlns:a16="http://schemas.microsoft.com/office/drawing/2014/main" id="{9D59AEE2-87A4-4EC6-B99A-144542104B13}"/>
              </a:ext>
            </a:extLst>
          </p:cNvPr>
          <p:cNvSpPr txBox="1"/>
          <p:nvPr/>
        </p:nvSpPr>
        <p:spPr>
          <a:xfrm>
            <a:off x="381830" y="4134376"/>
            <a:ext cx="7280841" cy="523220"/>
          </a:xfrm>
          <a:prstGeom prst="rect">
            <a:avLst/>
          </a:prstGeom>
          <a:noFill/>
        </p:spPr>
        <p:txBody>
          <a:bodyPr wrap="square">
            <a:spAutoFit/>
          </a:bodyPr>
          <a:lstStyle/>
          <a:p>
            <a:r>
              <a:rPr lang="en-GB" sz="2800" dirty="0">
                <a:solidFill>
                  <a:srgbClr val="002060"/>
                </a:solidFill>
                <a:latin typeface="Segoe Script" panose="030B0504020000000003" pitchFamily="66" charset="0"/>
              </a:rPr>
              <a:t>Tienen </a:t>
            </a:r>
            <a:r>
              <a:rPr lang="en-GB" sz="2800" dirty="0" err="1">
                <a:solidFill>
                  <a:srgbClr val="002060"/>
                </a:solidFill>
                <a:latin typeface="Segoe Script" panose="030B0504020000000003" pitchFamily="66" charset="0"/>
              </a:rPr>
              <a:t>unos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libros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viejos</a:t>
            </a:r>
            <a:r>
              <a:rPr lang="en-GB" sz="2800" dirty="0">
                <a:solidFill>
                  <a:srgbClr val="002060"/>
                </a:solidFill>
                <a:latin typeface="Segoe Script" panose="030B0504020000000003" pitchFamily="66" charset="0"/>
              </a:rPr>
              <a:t>.</a:t>
            </a:r>
          </a:p>
        </p:txBody>
      </p:sp>
      <p:pic>
        <p:nvPicPr>
          <p:cNvPr id="4" name="Picture 3" descr="A picture containing toy, doll, vector graphics&#10;&#10;Description automatically generated">
            <a:extLst>
              <a:ext uri="{FF2B5EF4-FFF2-40B4-BE49-F238E27FC236}">
                <a16:creationId xmlns:a16="http://schemas.microsoft.com/office/drawing/2014/main" id="{CE61AFB7-16DA-4DD9-98E4-C4641A7F90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20591" y="1330537"/>
            <a:ext cx="734637" cy="144517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75D8F3A-6871-447D-84C0-A7F133327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15698" y="1345862"/>
            <a:ext cx="734636" cy="1445171"/>
          </a:xfrm>
          <a:prstGeom prst="rect">
            <a:avLst/>
          </a:prstGeom>
        </p:spPr>
      </p:pic>
      <p:graphicFrame>
        <p:nvGraphicFramePr>
          <p:cNvPr id="81" name="Table 80">
            <a:extLst>
              <a:ext uri="{FF2B5EF4-FFF2-40B4-BE49-F238E27FC236}">
                <a16:creationId xmlns:a16="http://schemas.microsoft.com/office/drawing/2014/main" id="{B80393BB-0A0A-4131-89F3-C710609EBBCF}"/>
              </a:ext>
            </a:extLst>
          </p:cNvPr>
          <p:cNvGraphicFramePr>
            <a:graphicFrameLocks noGrp="1"/>
          </p:cNvGraphicFramePr>
          <p:nvPr/>
        </p:nvGraphicFramePr>
        <p:xfrm>
          <a:off x="6545994" y="2718328"/>
          <a:ext cx="5432646" cy="3648212"/>
        </p:xfrm>
        <a:graphic>
          <a:graphicData uri="http://schemas.openxmlformats.org/drawingml/2006/table">
            <a:tbl>
              <a:tblPr firstRow="1" bandRow="1">
                <a:noFill/>
                <a:effectLst>
                  <a:outerShdw blurRad="50800" dist="38100" dir="5400000" algn="t" rotWithShape="0">
                    <a:prstClr val="black">
                      <a:alpha val="40000"/>
                    </a:prstClr>
                  </a:outerShdw>
                </a:effectLst>
              </a:tblPr>
              <a:tblGrid>
                <a:gridCol w="2501365">
                  <a:extLst>
                    <a:ext uri="{9D8B030D-6E8A-4147-A177-3AD203B41FA5}">
                      <a16:colId xmlns:a16="http://schemas.microsoft.com/office/drawing/2014/main" val="208742029"/>
                    </a:ext>
                  </a:extLst>
                </a:gridCol>
                <a:gridCol w="2931281">
                  <a:extLst>
                    <a:ext uri="{9D8B030D-6E8A-4147-A177-3AD203B41FA5}">
                      <a16:colId xmlns:a16="http://schemas.microsoft.com/office/drawing/2014/main" val="3703077831"/>
                    </a:ext>
                  </a:extLst>
                </a:gridCol>
              </a:tblGrid>
              <a:tr h="516877">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we have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they have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1116875024"/>
                  </a:ext>
                </a:extLst>
              </a:tr>
              <a:tr h="66242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small table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big space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2039206393"/>
                  </a:ext>
                </a:extLst>
              </a:tr>
              <a:tr h="66242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only one chair</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some comfortable chairs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2463942613"/>
                  </a:ext>
                </a:extLst>
              </a:tr>
              <a:tr h="66242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some old sandwiches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some old books</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377964205"/>
                  </a:ext>
                </a:extLst>
              </a:tr>
              <a:tr h="662425">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 small space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an enormous office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D9EC"/>
                    </a:solidFill>
                  </a:tcPr>
                </a:tc>
                <a:extLst>
                  <a:ext uri="{0D108BD9-81ED-4DB2-BD59-A6C34878D82A}">
                    <a16:rowId xmlns:a16="http://schemas.microsoft.com/office/drawing/2014/main" val="1137766266"/>
                  </a:ext>
                </a:extLst>
              </a:tr>
            </a:tbl>
          </a:graphicData>
        </a:graphic>
      </p:graphicFrame>
      <p:pic>
        <p:nvPicPr>
          <p:cNvPr id="84" name="Picture 2" descr="Pensando, Pensamiento, Burbujas, Burbujas De Discurso">
            <a:extLst>
              <a:ext uri="{FF2B5EF4-FFF2-40B4-BE49-F238E27FC236}">
                <a16:creationId xmlns:a16="http://schemas.microsoft.com/office/drawing/2014/main" id="{65B2B485-5761-4260-9454-1AFC254523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592364" y="1039002"/>
            <a:ext cx="1640204" cy="16967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D4FD2B5-33D9-4D7C-A95B-EFE649634A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0528" y="1110817"/>
            <a:ext cx="873850" cy="84417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FC86E7C-1591-46F3-ADB1-6FE0639C7A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2888" y="1242278"/>
            <a:ext cx="603144" cy="723496"/>
          </a:xfrm>
          <a:prstGeom prst="rect">
            <a:avLst/>
          </a:prstGeom>
        </p:spPr>
      </p:pic>
      <p:sp>
        <p:nvSpPr>
          <p:cNvPr id="87" name="TextBox 86">
            <a:extLst>
              <a:ext uri="{FF2B5EF4-FFF2-40B4-BE49-F238E27FC236}">
                <a16:creationId xmlns:a16="http://schemas.microsoft.com/office/drawing/2014/main" id="{8A455B27-C530-40D0-8357-B526A29D1BE9}"/>
              </a:ext>
            </a:extLst>
          </p:cNvPr>
          <p:cNvSpPr txBox="1"/>
          <p:nvPr/>
        </p:nvSpPr>
        <p:spPr>
          <a:xfrm>
            <a:off x="322763" y="4847109"/>
            <a:ext cx="5996732" cy="954107"/>
          </a:xfrm>
          <a:prstGeom prst="rect">
            <a:avLst/>
          </a:prstGeom>
          <a:noFill/>
        </p:spPr>
        <p:txBody>
          <a:bodyPr wrap="square">
            <a:spAutoFit/>
          </a:bodyPr>
          <a:lstStyle/>
          <a:p>
            <a:r>
              <a:rPr lang="en-GB" sz="2800" dirty="0">
                <a:solidFill>
                  <a:srgbClr val="002060"/>
                </a:solidFill>
                <a:latin typeface="Segoe Script" panose="030B0504020000000003" pitchFamily="66" charset="0"/>
              </a:rPr>
              <a:t>¡</a:t>
            </a:r>
            <a:r>
              <a:rPr lang="en-GB" sz="2800" dirty="0" err="1">
                <a:solidFill>
                  <a:srgbClr val="002060"/>
                </a:solidFill>
                <a:latin typeface="Segoe Script" panose="030B0504020000000003" pitchFamily="66" charset="0"/>
              </a:rPr>
              <a:t>Tenemos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unos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bocadillos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viejos</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en</a:t>
            </a:r>
            <a:r>
              <a:rPr lang="en-GB" sz="2800" dirty="0">
                <a:solidFill>
                  <a:srgbClr val="002060"/>
                </a:solidFill>
                <a:latin typeface="Segoe Script" panose="030B0504020000000003" pitchFamily="66" charset="0"/>
              </a:rPr>
              <a:t> la mesa!</a:t>
            </a:r>
          </a:p>
        </p:txBody>
      </p:sp>
      <p:sp>
        <p:nvSpPr>
          <p:cNvPr id="88" name="TextBox 87">
            <a:extLst>
              <a:ext uri="{FF2B5EF4-FFF2-40B4-BE49-F238E27FC236}">
                <a16:creationId xmlns:a16="http://schemas.microsoft.com/office/drawing/2014/main" id="{09D5F5CC-6FA4-4FB7-BCA5-FB8EBF4950D1}"/>
              </a:ext>
            </a:extLst>
          </p:cNvPr>
          <p:cNvSpPr txBox="1"/>
          <p:nvPr/>
        </p:nvSpPr>
        <p:spPr>
          <a:xfrm>
            <a:off x="322763" y="5854878"/>
            <a:ext cx="6096000" cy="523220"/>
          </a:xfrm>
          <a:prstGeom prst="rect">
            <a:avLst/>
          </a:prstGeom>
          <a:noFill/>
        </p:spPr>
        <p:txBody>
          <a:bodyPr wrap="square">
            <a:spAutoFit/>
          </a:bodyPr>
          <a:lstStyle/>
          <a:p>
            <a:r>
              <a:rPr lang="en-GB" sz="2800" dirty="0" err="1">
                <a:solidFill>
                  <a:srgbClr val="002060"/>
                </a:solidFill>
                <a:latin typeface="Segoe Script" panose="030B0504020000000003" pitchFamily="66" charset="0"/>
              </a:rPr>
              <a:t>Tenemos</a:t>
            </a:r>
            <a:r>
              <a:rPr lang="en-GB" sz="2800" dirty="0">
                <a:solidFill>
                  <a:srgbClr val="002060"/>
                </a:solidFill>
                <a:latin typeface="Segoe Script" panose="030B0504020000000003" pitchFamily="66" charset="0"/>
              </a:rPr>
              <a:t> un </a:t>
            </a:r>
            <a:r>
              <a:rPr lang="en-GB" sz="2800" dirty="0" err="1">
                <a:solidFill>
                  <a:srgbClr val="002060"/>
                </a:solidFill>
                <a:latin typeface="Segoe Script" panose="030B0504020000000003" pitchFamily="66" charset="0"/>
              </a:rPr>
              <a:t>espacio</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pequeño</a:t>
            </a:r>
            <a:r>
              <a:rPr lang="en-GB" sz="2800" dirty="0">
                <a:solidFill>
                  <a:srgbClr val="002060"/>
                </a:solidFill>
                <a:latin typeface="Segoe Script" panose="030B0504020000000003" pitchFamily="66" charset="0"/>
              </a:rPr>
              <a:t>.</a:t>
            </a:r>
          </a:p>
        </p:txBody>
      </p:sp>
      <p:sp>
        <p:nvSpPr>
          <p:cNvPr id="89" name="TextBox 88">
            <a:extLst>
              <a:ext uri="{FF2B5EF4-FFF2-40B4-BE49-F238E27FC236}">
                <a16:creationId xmlns:a16="http://schemas.microsoft.com/office/drawing/2014/main" id="{B9FE0B72-BE8B-42F4-B5FF-17F040E2A927}"/>
              </a:ext>
            </a:extLst>
          </p:cNvPr>
          <p:cNvSpPr txBox="1"/>
          <p:nvPr/>
        </p:nvSpPr>
        <p:spPr>
          <a:xfrm>
            <a:off x="322763" y="6260846"/>
            <a:ext cx="6096000" cy="523220"/>
          </a:xfrm>
          <a:prstGeom prst="rect">
            <a:avLst/>
          </a:prstGeom>
          <a:noFill/>
        </p:spPr>
        <p:txBody>
          <a:bodyPr wrap="square">
            <a:spAutoFit/>
          </a:bodyPr>
          <a:lstStyle/>
          <a:p>
            <a:r>
              <a:rPr lang="en-GB" sz="2800" dirty="0">
                <a:solidFill>
                  <a:srgbClr val="002060"/>
                </a:solidFill>
                <a:latin typeface="Segoe Script" panose="030B0504020000000003" pitchFamily="66" charset="0"/>
              </a:rPr>
              <a:t>Tienen una </a:t>
            </a:r>
            <a:r>
              <a:rPr lang="en-GB" sz="2800" dirty="0" err="1">
                <a:solidFill>
                  <a:srgbClr val="002060"/>
                </a:solidFill>
                <a:latin typeface="Segoe Script" panose="030B0504020000000003" pitchFamily="66" charset="0"/>
              </a:rPr>
              <a:t>oficina</a:t>
            </a:r>
            <a:r>
              <a:rPr lang="en-GB" sz="2800" dirty="0">
                <a:solidFill>
                  <a:srgbClr val="002060"/>
                </a:solidFill>
                <a:latin typeface="Segoe Script" panose="030B0504020000000003" pitchFamily="66" charset="0"/>
              </a:rPr>
              <a:t> </a:t>
            </a:r>
            <a:r>
              <a:rPr lang="en-GB" sz="2800" dirty="0" err="1">
                <a:solidFill>
                  <a:srgbClr val="002060"/>
                </a:solidFill>
                <a:latin typeface="Segoe Script" panose="030B0504020000000003" pitchFamily="66" charset="0"/>
              </a:rPr>
              <a:t>enorme</a:t>
            </a:r>
            <a:r>
              <a:rPr lang="en-GB" sz="2800" dirty="0">
                <a:solidFill>
                  <a:srgbClr val="002060"/>
                </a:solidFill>
                <a:latin typeface="Segoe Script" panose="030B0504020000000003" pitchFamily="66" charset="0"/>
              </a:rPr>
              <a:t>.</a:t>
            </a:r>
          </a:p>
        </p:txBody>
      </p:sp>
      <p:sp>
        <p:nvSpPr>
          <p:cNvPr id="16" name="Rectangle: Rounded Corners 15">
            <a:extLst>
              <a:ext uri="{FF2B5EF4-FFF2-40B4-BE49-F238E27FC236}">
                <a16:creationId xmlns:a16="http://schemas.microsoft.com/office/drawing/2014/main" id="{3CD7D43F-9C33-4ABA-9580-1C08F79C54C3}"/>
              </a:ext>
            </a:extLst>
          </p:cNvPr>
          <p:cNvSpPr/>
          <p:nvPr/>
        </p:nvSpPr>
        <p:spPr>
          <a:xfrm>
            <a:off x="9479280" y="3336421"/>
            <a:ext cx="2077408" cy="426036"/>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BD410F83-0259-4B6F-BE99-D472D713FB6C}"/>
              </a:ext>
            </a:extLst>
          </p:cNvPr>
          <p:cNvSpPr/>
          <p:nvPr/>
        </p:nvSpPr>
        <p:spPr>
          <a:xfrm>
            <a:off x="6766560" y="3379828"/>
            <a:ext cx="2077408" cy="426036"/>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2A48586C-F746-4053-99C4-46CE8CB3A03F}"/>
              </a:ext>
            </a:extLst>
          </p:cNvPr>
          <p:cNvSpPr/>
          <p:nvPr/>
        </p:nvSpPr>
        <p:spPr>
          <a:xfrm>
            <a:off x="6704542" y="4084932"/>
            <a:ext cx="2139425" cy="493249"/>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Rounded Corners 92">
            <a:extLst>
              <a:ext uri="{FF2B5EF4-FFF2-40B4-BE49-F238E27FC236}">
                <a16:creationId xmlns:a16="http://schemas.microsoft.com/office/drawing/2014/main" id="{D4C5256B-C5EE-42D1-9365-6BC3B6E7E1BD}"/>
              </a:ext>
            </a:extLst>
          </p:cNvPr>
          <p:cNvSpPr/>
          <p:nvPr/>
        </p:nvSpPr>
        <p:spPr>
          <a:xfrm>
            <a:off x="9128733" y="3979689"/>
            <a:ext cx="2778501" cy="631834"/>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94" name="Rectangle: Rounded Corners 93">
            <a:extLst>
              <a:ext uri="{FF2B5EF4-FFF2-40B4-BE49-F238E27FC236}">
                <a16:creationId xmlns:a16="http://schemas.microsoft.com/office/drawing/2014/main" id="{2FAF28F4-9F39-4C44-A821-655D3B5664B3}"/>
              </a:ext>
            </a:extLst>
          </p:cNvPr>
          <p:cNvSpPr/>
          <p:nvPr/>
        </p:nvSpPr>
        <p:spPr>
          <a:xfrm>
            <a:off x="9262316" y="4893569"/>
            <a:ext cx="2547853" cy="410098"/>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38608321-FC99-436E-A5D7-02C217DC732B}"/>
              </a:ext>
            </a:extLst>
          </p:cNvPr>
          <p:cNvSpPr/>
          <p:nvPr/>
        </p:nvSpPr>
        <p:spPr>
          <a:xfrm>
            <a:off x="6704543" y="4768547"/>
            <a:ext cx="2077408" cy="707988"/>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Rounded Corners 95">
            <a:extLst>
              <a:ext uri="{FF2B5EF4-FFF2-40B4-BE49-F238E27FC236}">
                <a16:creationId xmlns:a16="http://schemas.microsoft.com/office/drawing/2014/main" id="{87876399-8D9C-40BB-813C-FCB1F378BBE1}"/>
              </a:ext>
            </a:extLst>
          </p:cNvPr>
          <p:cNvSpPr/>
          <p:nvPr/>
        </p:nvSpPr>
        <p:spPr>
          <a:xfrm>
            <a:off x="6630709" y="5756896"/>
            <a:ext cx="2213257" cy="473306"/>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extLst>
              <a:ext uri="{FF2B5EF4-FFF2-40B4-BE49-F238E27FC236}">
                <a16:creationId xmlns:a16="http://schemas.microsoft.com/office/drawing/2014/main" id="{C132A297-0A65-4A8B-98AA-7C80EBDCE5F0}"/>
              </a:ext>
            </a:extLst>
          </p:cNvPr>
          <p:cNvSpPr/>
          <p:nvPr/>
        </p:nvSpPr>
        <p:spPr>
          <a:xfrm>
            <a:off x="9513228" y="5655726"/>
            <a:ext cx="2077408" cy="657521"/>
          </a:xfrm>
          <a:prstGeom prst="round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Teacher">
            <a:extLst>
              <a:ext uri="{FF2B5EF4-FFF2-40B4-BE49-F238E27FC236}">
                <a16:creationId xmlns:a16="http://schemas.microsoft.com/office/drawing/2014/main" id="{51B698B0-22E2-02A1-F256-2A38DAAB9E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102" y="-68355"/>
            <a:ext cx="914400" cy="914400"/>
          </a:xfrm>
          <a:prstGeom prst="rect">
            <a:avLst/>
          </a:prstGeom>
        </p:spPr>
      </p:pic>
      <p:sp>
        <p:nvSpPr>
          <p:cNvPr id="5" name="Speech Bubble: Rectangle with Corners Rounded 4">
            <a:extLst>
              <a:ext uri="{FF2B5EF4-FFF2-40B4-BE49-F238E27FC236}">
                <a16:creationId xmlns:a16="http://schemas.microsoft.com/office/drawing/2014/main" id="{6CCBDC52-2229-FC47-5E9A-B1F0C551BA7D}"/>
              </a:ext>
            </a:extLst>
          </p:cNvPr>
          <p:cNvSpPr/>
          <p:nvPr/>
        </p:nvSpPr>
        <p:spPr>
          <a:xfrm>
            <a:off x="1018425" y="72414"/>
            <a:ext cx="9464615" cy="533859"/>
          </a:xfrm>
          <a:prstGeom prst="wedgeRoundRectCallout">
            <a:avLst>
              <a:gd name="adj1" fmla="val -53611"/>
              <a:gd name="adj2" fmla="val 65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6" name="TextBox 5">
            <a:hlinkClick r:id="" action="ppaction://noaction">
              <a:snd r:embed="rId13" name="s6_1.wav"/>
            </a:hlinkClick>
            <a:extLst>
              <a:ext uri="{FF2B5EF4-FFF2-40B4-BE49-F238E27FC236}">
                <a16:creationId xmlns:a16="http://schemas.microsoft.com/office/drawing/2014/main" id="{D8FA714A-DAAF-4C83-B7F2-75FD592DC163}"/>
              </a:ext>
            </a:extLst>
          </p:cNvPr>
          <p:cNvSpPr txBox="1"/>
          <p:nvPr/>
        </p:nvSpPr>
        <p:spPr>
          <a:xfrm>
            <a:off x="1138715" y="84366"/>
            <a:ext cx="909666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Lee el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diario</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de Sofía. No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está</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contenta</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 ¿Por </a:t>
            </a:r>
            <a:r>
              <a:rPr kumimoji="0" lang="en-GB" sz="28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Arial"/>
                <a:sym typeface="Arial"/>
              </a:rPr>
              <a:t>qué</a:t>
            </a:r>
            <a:r>
              <a:rPr kumimoji="0" lang="en-GB"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rPr>
              <a:t>?</a:t>
            </a:r>
            <a:endParaRPr kumimoji="0" lang="en-US" sz="2800" b="1" i="0" u="none" strike="noStrike" kern="0" cap="none" spc="0" normalizeH="0" baseline="0" noProof="0" dirty="0">
              <a:ln>
                <a:noFill/>
              </a:ln>
              <a:solidFill>
                <a:schemeClr val="bg1"/>
              </a:solidFill>
              <a:effectLst/>
              <a:uLnTx/>
              <a:uFillTx/>
              <a:latin typeface="Century Gothic" panose="020B0502020202020204" pitchFamily="34" charset="0"/>
              <a:ea typeface="+mn-ea"/>
              <a:cs typeface="Arial"/>
              <a:sym typeface="Arial"/>
            </a:endParaRPr>
          </a:p>
        </p:txBody>
      </p:sp>
      <p:sp>
        <p:nvSpPr>
          <p:cNvPr id="9" name="Speech Bubble: Rectangle with Corners Rounded 8">
            <a:extLst>
              <a:ext uri="{FF2B5EF4-FFF2-40B4-BE49-F238E27FC236}">
                <a16:creationId xmlns:a16="http://schemas.microsoft.com/office/drawing/2014/main" id="{FA497997-98F2-3CFA-13EC-9B08EB14BBA2}"/>
              </a:ext>
            </a:extLst>
          </p:cNvPr>
          <p:cNvSpPr/>
          <p:nvPr/>
        </p:nvSpPr>
        <p:spPr>
          <a:xfrm>
            <a:off x="908578" y="688145"/>
            <a:ext cx="3448726" cy="533859"/>
          </a:xfrm>
          <a:prstGeom prst="wedgeRoundRectCallout">
            <a:avLst>
              <a:gd name="adj1" fmla="val -55333"/>
              <a:gd name="adj2" fmla="val -4318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7297BBFE-A572-48B2-9690-BAF202AE34BF}"/>
              </a:ext>
            </a:extLst>
          </p:cNvPr>
          <p:cNvSpPr txBox="1"/>
          <p:nvPr/>
        </p:nvSpPr>
        <p:spPr>
          <a:xfrm>
            <a:off x="927989" y="678258"/>
            <a:ext cx="34794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Quién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tiene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qué</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 name="Speech Bubble: Rectangle with Corners Rounded 9">
            <a:extLst>
              <a:ext uri="{FF2B5EF4-FFF2-40B4-BE49-F238E27FC236}">
                <a16:creationId xmlns:a16="http://schemas.microsoft.com/office/drawing/2014/main" id="{184305E3-0BC8-6082-2189-2D9EFC1F680E}"/>
              </a:ext>
            </a:extLst>
          </p:cNvPr>
          <p:cNvSpPr/>
          <p:nvPr/>
        </p:nvSpPr>
        <p:spPr>
          <a:xfrm>
            <a:off x="4642228" y="694665"/>
            <a:ext cx="4775014" cy="533859"/>
          </a:xfrm>
          <a:prstGeom prst="wedgeRoundRectCallout">
            <a:avLst>
              <a:gd name="adj1" fmla="val -55333"/>
              <a:gd name="adj2" fmla="val -4318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28" name="TextBox 27">
            <a:extLst>
              <a:ext uri="{FF2B5EF4-FFF2-40B4-BE49-F238E27FC236}">
                <a16:creationId xmlns:a16="http://schemas.microsoft.com/office/drawing/2014/main" id="{8B44EBD4-BF17-4D05-BAE4-F77963E1C83E}"/>
              </a:ext>
            </a:extLst>
          </p:cNvPr>
          <p:cNvSpPr txBox="1"/>
          <p:nvPr/>
        </p:nvSpPr>
        <p:spPr>
          <a:xfrm>
            <a:off x="4642228" y="693515"/>
            <a:ext cx="4871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Escribe dos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listas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inglés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US"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extLst>
              <a:ext uri="{FF2B5EF4-FFF2-40B4-BE49-F238E27FC236}">
                <a16:creationId xmlns:a16="http://schemas.microsoft.com/office/drawing/2014/main" id="{5C6916DA-F7CB-D115-61E6-B893858FF16F}"/>
              </a:ext>
            </a:extLst>
          </p:cNvPr>
          <p:cNvSpPr txBox="1"/>
          <p:nvPr/>
        </p:nvSpPr>
        <p:spPr>
          <a:xfrm>
            <a:off x="10166883" y="6440187"/>
            <a:ext cx="2056973" cy="369332"/>
          </a:xfrm>
          <a:prstGeom prst="rect">
            <a:avLst/>
          </a:prstGeom>
          <a:solidFill>
            <a:srgbClr val="E2F0D9"/>
          </a:solidFill>
        </p:spPr>
        <p:txBody>
          <a:bodyPr wrap="none" rtlCol="0">
            <a:spAutoFit/>
          </a:bodyPr>
          <a:lstStyle/>
          <a:p>
            <a:r>
              <a:rPr lang="en-GB" b="1" dirty="0" err="1">
                <a:solidFill>
                  <a:srgbClr val="002060"/>
                </a:solidFill>
                <a:latin typeface="Century Gothic" panose="020B0502020202020204" pitchFamily="34" charset="0"/>
              </a:rPr>
              <a:t>espacio</a:t>
            </a:r>
            <a:r>
              <a:rPr lang="en-GB" dirty="0">
                <a:solidFill>
                  <a:srgbClr val="002060"/>
                </a:solidFill>
                <a:latin typeface="Century Gothic" panose="020B0502020202020204" pitchFamily="34" charset="0"/>
              </a:rPr>
              <a:t> = space</a:t>
            </a:r>
          </a:p>
        </p:txBody>
      </p:sp>
    </p:spTree>
    <p:extLst>
      <p:ext uri="{BB962C8B-B14F-4D97-AF65-F5344CB8AC3E}">
        <p14:creationId xmlns:p14="http://schemas.microsoft.com/office/powerpoint/2010/main" val="6151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9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9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9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9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9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9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1" grpId="0" animBg="1"/>
      <p:bldP spid="92" grpId="0" animBg="1"/>
      <p:bldP spid="93" grpId="0" animBg="1"/>
      <p:bldP spid="94" grpId="0" animBg="1"/>
      <p:bldP spid="95" grpId="0" animBg="1"/>
      <p:bldP spid="96" grpId="0" animBg="1"/>
      <p:bldP spid="97" grpId="0" animBg="1"/>
      <p:bldP spid="7" grpId="0"/>
      <p:bldP spid="10"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669793" y="269775"/>
            <a:ext cx="1354845" cy="468539"/>
          </a:xfrm>
          <a:noFill/>
        </p:spPr>
        <p:txBody>
          <a:bodyPr>
            <a:normAutofit/>
          </a:bodyPr>
          <a:lstStyle/>
          <a:p>
            <a:pPr algn="ctr"/>
            <a:r>
              <a:rPr lang="en-GB" sz="100" b="1" dirty="0" err="1">
                <a:solidFill>
                  <a:schemeClr val="bg1"/>
                </a:solidFill>
                <a:latin typeface="Century Gothic" panose="020B0502020202020204" pitchFamily="34" charset="0"/>
              </a:rPr>
              <a:t>escuchar</a:t>
            </a:r>
            <a:endParaRPr lang="en-GB" sz="100" b="1" dirty="0">
              <a:solidFill>
                <a:schemeClr val="bg1"/>
              </a:solidFill>
              <a:latin typeface="Century Gothic" panose="020B0502020202020204" pitchFamily="34" charset="0"/>
            </a:endParaRPr>
          </a:p>
        </p:txBody>
      </p:sp>
      <p:graphicFrame>
        <p:nvGraphicFramePr>
          <p:cNvPr id="14" name="Google Shape;258;p34">
            <a:extLst>
              <a:ext uri="{FF2B5EF4-FFF2-40B4-BE49-F238E27FC236}">
                <a16:creationId xmlns:a16="http://schemas.microsoft.com/office/drawing/2014/main" id="{55A1425B-5651-414E-9563-FF2590544DFA}"/>
              </a:ext>
            </a:extLst>
          </p:cNvPr>
          <p:cNvGraphicFramePr/>
          <p:nvPr/>
        </p:nvGraphicFramePr>
        <p:xfrm>
          <a:off x="536321" y="1957288"/>
          <a:ext cx="2458336" cy="4780634"/>
        </p:xfrm>
        <a:graphic>
          <a:graphicData uri="http://schemas.openxmlformats.org/drawingml/2006/table">
            <a:tbl>
              <a:tblPr firstRow="1" bandRow="1">
                <a:noFill/>
              </a:tblPr>
              <a:tblGrid>
                <a:gridCol w="1203761">
                  <a:extLst>
                    <a:ext uri="{9D8B030D-6E8A-4147-A177-3AD203B41FA5}">
                      <a16:colId xmlns:a16="http://schemas.microsoft.com/office/drawing/2014/main" val="20000"/>
                    </a:ext>
                  </a:extLst>
                </a:gridCol>
                <a:gridCol w="1254575">
                  <a:extLst>
                    <a:ext uri="{9D8B030D-6E8A-4147-A177-3AD203B41FA5}">
                      <a16:colId xmlns:a16="http://schemas.microsoft.com/office/drawing/2014/main" val="20001"/>
                    </a:ext>
                  </a:extLst>
                </a:gridCol>
              </a:tblGrid>
              <a:tr h="985694">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Q&amp;S (we)</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dirty="0">
                          <a:solidFill>
                            <a:srgbClr val="002060"/>
                          </a:solidFill>
                          <a:latin typeface="Century Gothic" panose="020B0502020202020204" pitchFamily="34" charset="0"/>
                        </a:rPr>
                        <a:t>L&amp;C (they)</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83" name="Picture 82">
            <a:extLst>
              <a:ext uri="{FF2B5EF4-FFF2-40B4-BE49-F238E27FC236}">
                <a16:creationId xmlns:a16="http://schemas.microsoft.com/office/drawing/2014/main" id="{31487964-E645-44D3-8D12-69E4E5E97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614" y="2944927"/>
            <a:ext cx="527765" cy="549755"/>
          </a:xfrm>
          <a:prstGeom prst="rect">
            <a:avLst/>
          </a:prstGeom>
        </p:spPr>
      </p:pic>
      <p:pic>
        <p:nvPicPr>
          <p:cNvPr id="84" name="Picture 83">
            <a:extLst>
              <a:ext uri="{FF2B5EF4-FFF2-40B4-BE49-F238E27FC236}">
                <a16:creationId xmlns:a16="http://schemas.microsoft.com/office/drawing/2014/main" id="{5248E49C-B4B7-4E54-BA33-8ECBA05BA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414" y="3604664"/>
            <a:ext cx="527765" cy="549755"/>
          </a:xfrm>
          <a:prstGeom prst="rect">
            <a:avLst/>
          </a:prstGeom>
        </p:spPr>
      </p:pic>
      <p:pic>
        <p:nvPicPr>
          <p:cNvPr id="85" name="Picture 84">
            <a:extLst>
              <a:ext uri="{FF2B5EF4-FFF2-40B4-BE49-F238E27FC236}">
                <a16:creationId xmlns:a16="http://schemas.microsoft.com/office/drawing/2014/main" id="{7C0E894C-BE7F-4F82-8C10-9EB46FABF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7310" y="4241592"/>
            <a:ext cx="527765" cy="549755"/>
          </a:xfrm>
          <a:prstGeom prst="rect">
            <a:avLst/>
          </a:prstGeom>
        </p:spPr>
      </p:pic>
      <p:pic>
        <p:nvPicPr>
          <p:cNvPr id="86" name="Picture 85">
            <a:extLst>
              <a:ext uri="{FF2B5EF4-FFF2-40B4-BE49-F238E27FC236}">
                <a16:creationId xmlns:a16="http://schemas.microsoft.com/office/drawing/2014/main" id="{CB443DCA-64C2-4C5B-97BA-167A9BA55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230" y="4866633"/>
            <a:ext cx="527765" cy="549755"/>
          </a:xfrm>
          <a:prstGeom prst="rect">
            <a:avLst/>
          </a:prstGeom>
        </p:spPr>
      </p:pic>
      <p:pic>
        <p:nvPicPr>
          <p:cNvPr id="87" name="Picture 86">
            <a:extLst>
              <a:ext uri="{FF2B5EF4-FFF2-40B4-BE49-F238E27FC236}">
                <a16:creationId xmlns:a16="http://schemas.microsoft.com/office/drawing/2014/main" id="{34D3F678-BD72-41CE-AE38-F8205070E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581" y="5499655"/>
            <a:ext cx="527765" cy="549755"/>
          </a:xfrm>
          <a:prstGeom prst="rect">
            <a:avLst/>
          </a:prstGeom>
        </p:spPr>
      </p:pic>
      <p:pic>
        <p:nvPicPr>
          <p:cNvPr id="88" name="Picture 87">
            <a:extLst>
              <a:ext uri="{FF2B5EF4-FFF2-40B4-BE49-F238E27FC236}">
                <a16:creationId xmlns:a16="http://schemas.microsoft.com/office/drawing/2014/main" id="{1F60F475-0174-4D58-BA3F-146258DDFC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905" y="6147240"/>
            <a:ext cx="527765" cy="549755"/>
          </a:xfrm>
          <a:prstGeom prst="rect">
            <a:avLst/>
          </a:prstGeom>
        </p:spPr>
      </p:pic>
      <p:graphicFrame>
        <p:nvGraphicFramePr>
          <p:cNvPr id="3" name="Table 2">
            <a:extLst>
              <a:ext uri="{FF2B5EF4-FFF2-40B4-BE49-F238E27FC236}">
                <a16:creationId xmlns:a16="http://schemas.microsoft.com/office/drawing/2014/main" id="{DACC9A4B-8C78-4B93-89D4-AC00CDC2BF3D}"/>
              </a:ext>
            </a:extLst>
          </p:cNvPr>
          <p:cNvGraphicFramePr>
            <a:graphicFrameLocks noGrp="1"/>
          </p:cNvGraphicFramePr>
          <p:nvPr/>
        </p:nvGraphicFramePr>
        <p:xfrm>
          <a:off x="3389831" y="2971680"/>
          <a:ext cx="8624351" cy="3738936"/>
        </p:xfrm>
        <a:graphic>
          <a:graphicData uri="http://schemas.openxmlformats.org/drawingml/2006/table">
            <a:tbl>
              <a:tblPr firstRow="1" bandRow="1">
                <a:noFill/>
              </a:tblPr>
              <a:tblGrid>
                <a:gridCol w="6680484">
                  <a:extLst>
                    <a:ext uri="{9D8B030D-6E8A-4147-A177-3AD203B41FA5}">
                      <a16:colId xmlns:a16="http://schemas.microsoft.com/office/drawing/2014/main" val="1498170565"/>
                    </a:ext>
                  </a:extLst>
                </a:gridCol>
                <a:gridCol w="1943867">
                  <a:extLst>
                    <a:ext uri="{9D8B030D-6E8A-4147-A177-3AD203B41FA5}">
                      <a16:colId xmlns:a16="http://schemas.microsoft.com/office/drawing/2014/main" val="1468037913"/>
                    </a:ext>
                  </a:extLst>
                </a:gridCol>
              </a:tblGrid>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err="1">
                          <a:solidFill>
                            <a:srgbClr val="002060"/>
                          </a:solidFill>
                          <a:latin typeface="Century Gothic"/>
                          <a:sym typeface="Century Gothic"/>
                        </a:rPr>
                        <a:t>Tenemos</a:t>
                      </a:r>
                      <a:r>
                        <a:rPr lang="en-GB" sz="2800" b="0" i="0" u="none" strike="noStrike" cap="none" dirty="0">
                          <a:solidFill>
                            <a:srgbClr val="002060"/>
                          </a:solidFill>
                          <a:latin typeface="Century Gothic"/>
                          <a:sym typeface="Century Gothic"/>
                        </a:rPr>
                        <a:t> una _____________ </a:t>
                      </a:r>
                      <a:r>
                        <a:rPr lang="en-GB" sz="2800" b="0" i="0" u="none" strike="noStrike" cap="none" dirty="0" err="1">
                          <a:solidFill>
                            <a:srgbClr val="002060"/>
                          </a:solidFill>
                          <a:latin typeface="Century Gothic"/>
                          <a:sym typeface="Century Gothic"/>
                        </a:rPr>
                        <a:t>fea</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err="1">
                          <a:solidFill>
                            <a:srgbClr val="002060"/>
                          </a:solidFill>
                          <a:latin typeface="Century Gothic"/>
                          <a:sym typeface="Century Gothic"/>
                        </a:rPr>
                        <a:t>Tenemos</a:t>
                      </a:r>
                      <a:r>
                        <a:rPr lang="en-GB" sz="2800" b="0" i="0" u="none" strike="noStrike" cap="none" dirty="0">
                          <a:solidFill>
                            <a:srgbClr val="002060"/>
                          </a:solidFill>
                          <a:latin typeface="Century Gothic"/>
                          <a:sym typeface="Century Gothic"/>
                        </a:rPr>
                        <a:t> </a:t>
                      </a:r>
                      <a:r>
                        <a:rPr lang="en-GB" sz="2800" b="0" i="0" u="none" strike="noStrike" cap="none" dirty="0" err="1">
                          <a:solidFill>
                            <a:srgbClr val="002060"/>
                          </a:solidFill>
                          <a:latin typeface="Century Gothic"/>
                          <a:sym typeface="Century Gothic"/>
                        </a:rPr>
                        <a:t>unas</a:t>
                      </a:r>
                      <a:r>
                        <a:rPr lang="en-GB" sz="2800" b="0" i="0" u="none" strike="noStrike" cap="none" dirty="0">
                          <a:solidFill>
                            <a:srgbClr val="002060"/>
                          </a:solidFill>
                          <a:latin typeface="Century Gothic"/>
                          <a:sym typeface="Century Gothic"/>
                        </a:rPr>
                        <a:t>  ____________ </a:t>
                      </a:r>
                      <a:r>
                        <a:rPr lang="en-GB" sz="2800" b="0" i="0" u="none" strike="noStrike" cap="none" dirty="0" err="1">
                          <a:solidFill>
                            <a:srgbClr val="002060"/>
                          </a:solidFill>
                          <a:latin typeface="Century Gothic"/>
                          <a:sym typeface="Century Gothic"/>
                        </a:rPr>
                        <a:t>pesadas</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a:solidFill>
                            <a:srgbClr val="002060"/>
                          </a:solidFill>
                          <a:latin typeface="Century Gothic"/>
                          <a:sym typeface="Century Gothic"/>
                        </a:rPr>
                        <a:t>Tienen </a:t>
                      </a:r>
                      <a:r>
                        <a:rPr lang="en-GB" sz="2800" b="0" i="0" u="none" strike="noStrike" cap="none" dirty="0" err="1">
                          <a:solidFill>
                            <a:srgbClr val="002060"/>
                          </a:solidFill>
                          <a:latin typeface="Century Gothic"/>
                          <a:sym typeface="Century Gothic"/>
                        </a:rPr>
                        <a:t>unos</a:t>
                      </a:r>
                      <a:r>
                        <a:rPr lang="en-GB" sz="2800" b="0" i="0" u="none" strike="noStrike" cap="none" dirty="0">
                          <a:solidFill>
                            <a:srgbClr val="002060"/>
                          </a:solidFill>
                          <a:latin typeface="Century Gothic"/>
                          <a:sym typeface="Century Gothic"/>
                        </a:rPr>
                        <a:t> ____________ </a:t>
                      </a:r>
                      <a:r>
                        <a:rPr lang="en-GB" sz="2800" b="0" i="0" u="none" strike="noStrike" cap="none" dirty="0" err="1">
                          <a:solidFill>
                            <a:srgbClr val="002060"/>
                          </a:solidFill>
                          <a:latin typeface="Century Gothic"/>
                          <a:sym typeface="Century Gothic"/>
                        </a:rPr>
                        <a:t>divertidos</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a:solidFill>
                            <a:srgbClr val="002060"/>
                          </a:solidFill>
                          <a:latin typeface="Century Gothic"/>
                          <a:sym typeface="Century Gothic"/>
                        </a:rPr>
                        <a:t>Tienen </a:t>
                      </a:r>
                      <a:r>
                        <a:rPr lang="en-GB" sz="2800" b="0" i="0" u="none" strike="noStrike" cap="none" dirty="0" err="1">
                          <a:solidFill>
                            <a:srgbClr val="002060"/>
                          </a:solidFill>
                          <a:latin typeface="Century Gothic"/>
                          <a:sym typeface="Century Gothic"/>
                        </a:rPr>
                        <a:t>unas</a:t>
                      </a:r>
                      <a:r>
                        <a:rPr lang="en-GB" sz="2800" b="0" i="0" u="none" strike="noStrike" cap="none" dirty="0">
                          <a:solidFill>
                            <a:srgbClr val="002060"/>
                          </a:solidFill>
                          <a:latin typeface="Century Gothic"/>
                          <a:sym typeface="Century Gothic"/>
                        </a:rPr>
                        <a:t> ___________ </a:t>
                      </a:r>
                      <a:r>
                        <a:rPr lang="en-GB" sz="2800" b="0" i="0" u="none" strike="noStrike" cap="none" dirty="0" err="1">
                          <a:solidFill>
                            <a:srgbClr val="002060"/>
                          </a:solidFill>
                          <a:latin typeface="Century Gothic"/>
                          <a:sym typeface="Century Gothic"/>
                        </a:rPr>
                        <a:t>nuevas</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a:solidFill>
                            <a:srgbClr val="002060"/>
                          </a:solidFill>
                          <a:latin typeface="Century Gothic"/>
                          <a:sym typeface="Century Gothic"/>
                        </a:rPr>
                        <a:t>Tienen un _____________ bonito.</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210988"/>
                  </a:ext>
                </a:extLst>
              </a:tr>
              <a:tr h="623156">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cap="none" dirty="0" err="1">
                          <a:solidFill>
                            <a:srgbClr val="002060"/>
                          </a:solidFill>
                          <a:latin typeface="Century Gothic"/>
                          <a:sym typeface="Century Gothic"/>
                        </a:rPr>
                        <a:t>Tenemos</a:t>
                      </a:r>
                      <a:r>
                        <a:rPr lang="en-GB" sz="2800" b="0" i="0" u="none" strike="noStrike" cap="none" dirty="0">
                          <a:solidFill>
                            <a:srgbClr val="002060"/>
                          </a:solidFill>
                          <a:latin typeface="Century Gothic"/>
                          <a:sym typeface="Century Gothic"/>
                        </a:rPr>
                        <a:t> </a:t>
                      </a:r>
                      <a:r>
                        <a:rPr lang="en-GB" sz="2800" b="0" i="0" u="none" strike="noStrike" cap="none" dirty="0" err="1">
                          <a:solidFill>
                            <a:srgbClr val="002060"/>
                          </a:solidFill>
                          <a:latin typeface="Century Gothic"/>
                          <a:sym typeface="Century Gothic"/>
                        </a:rPr>
                        <a:t>unos</a:t>
                      </a:r>
                      <a:r>
                        <a:rPr lang="en-GB" sz="2800" b="0" i="0" u="none" strike="noStrike" cap="none" dirty="0">
                          <a:solidFill>
                            <a:srgbClr val="002060"/>
                          </a:solidFill>
                          <a:latin typeface="Century Gothic"/>
                          <a:sym typeface="Century Gothic"/>
                        </a:rPr>
                        <a:t> ____________ </a:t>
                      </a:r>
                      <a:r>
                        <a:rPr lang="en-GB" sz="2800" b="0" i="0" u="none" strike="noStrike" cap="none" dirty="0" err="1">
                          <a:solidFill>
                            <a:srgbClr val="002060"/>
                          </a:solidFill>
                          <a:latin typeface="Century Gothic"/>
                          <a:sym typeface="Century Gothic"/>
                        </a:rPr>
                        <a:t>viejos</a:t>
                      </a:r>
                      <a:r>
                        <a:rPr lang="en-GB" sz="2800" b="0" i="0" u="none" strike="noStrike" cap="none" dirty="0">
                          <a:solidFill>
                            <a:srgbClr val="002060"/>
                          </a:solidFill>
                          <a:latin typeface="Century Gothic"/>
                          <a:sym typeface="Century Gothic"/>
                        </a:rPr>
                        <a:t>.</a:t>
                      </a: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GB" sz="2800" dirty="0"/>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6961879"/>
                  </a:ext>
                </a:extLst>
              </a:tr>
            </a:tbl>
          </a:graphicData>
        </a:graphic>
      </p:graphicFrame>
      <p:pic>
        <p:nvPicPr>
          <p:cNvPr id="4" name="Picture 3">
            <a:extLst>
              <a:ext uri="{FF2B5EF4-FFF2-40B4-BE49-F238E27FC236}">
                <a16:creationId xmlns:a16="http://schemas.microsoft.com/office/drawing/2014/main" id="{535A1799-D0FD-4674-8ABC-BB3CAB2ADCC9}"/>
              </a:ext>
            </a:extLst>
          </p:cNvPr>
          <p:cNvPicPr>
            <a:picLocks noChangeAspect="1"/>
          </p:cNvPicPr>
          <p:nvPr/>
        </p:nvPicPr>
        <p:blipFill>
          <a:blip r:embed="rId4"/>
          <a:stretch>
            <a:fillRect/>
          </a:stretch>
        </p:blipFill>
        <p:spPr>
          <a:xfrm>
            <a:off x="5041400" y="2999900"/>
            <a:ext cx="915635" cy="499915"/>
          </a:xfrm>
          <a:prstGeom prst="rect">
            <a:avLst/>
          </a:prstGeom>
        </p:spPr>
      </p:pic>
      <p:sp>
        <p:nvSpPr>
          <p:cNvPr id="60" name="Rectangle 59">
            <a:extLst>
              <a:ext uri="{FF2B5EF4-FFF2-40B4-BE49-F238E27FC236}">
                <a16:creationId xmlns:a16="http://schemas.microsoft.com/office/drawing/2014/main" id="{31416026-CEF6-4C0F-A29A-F3B76CF926B3}"/>
              </a:ext>
            </a:extLst>
          </p:cNvPr>
          <p:cNvSpPr/>
          <p:nvPr/>
        </p:nvSpPr>
        <p:spPr>
          <a:xfrm>
            <a:off x="10203495" y="3003879"/>
            <a:ext cx="931665" cy="523220"/>
          </a:xfrm>
          <a:prstGeom prst="rect">
            <a:avLst/>
          </a:prstGeom>
        </p:spPr>
        <p:txBody>
          <a:bodyPr wrap="none">
            <a:spAutoFit/>
          </a:bodyPr>
          <a:lstStyle/>
          <a:p>
            <a:r>
              <a:rPr lang="en-GB" sz="2800" b="1" dirty="0">
                <a:solidFill>
                  <a:srgbClr val="92D050"/>
                </a:solidFill>
                <a:latin typeface="Century Gothic"/>
                <a:sym typeface="Century Gothic"/>
              </a:rPr>
              <a:t>ugly</a:t>
            </a:r>
            <a:endParaRPr lang="en-GB" dirty="0"/>
          </a:p>
        </p:txBody>
      </p:sp>
      <p:sp>
        <p:nvSpPr>
          <p:cNvPr id="61" name="Rectangle 60">
            <a:extLst>
              <a:ext uri="{FF2B5EF4-FFF2-40B4-BE49-F238E27FC236}">
                <a16:creationId xmlns:a16="http://schemas.microsoft.com/office/drawing/2014/main" id="{A2ECEF86-A7AD-4DE1-835A-ACA09DDA0CCA}"/>
              </a:ext>
            </a:extLst>
          </p:cNvPr>
          <p:cNvSpPr/>
          <p:nvPr/>
        </p:nvSpPr>
        <p:spPr>
          <a:xfrm>
            <a:off x="10203494" y="3650421"/>
            <a:ext cx="1274708" cy="523220"/>
          </a:xfrm>
          <a:prstGeom prst="rect">
            <a:avLst/>
          </a:prstGeom>
        </p:spPr>
        <p:txBody>
          <a:bodyPr wrap="none">
            <a:spAutoFit/>
          </a:bodyPr>
          <a:lstStyle/>
          <a:p>
            <a:r>
              <a:rPr lang="en-GB" sz="2800" b="1" dirty="0">
                <a:solidFill>
                  <a:srgbClr val="92D050"/>
                </a:solidFill>
                <a:latin typeface="Century Gothic"/>
                <a:sym typeface="Century Gothic"/>
              </a:rPr>
              <a:t>heavy</a:t>
            </a:r>
            <a:endParaRPr lang="en-GB" dirty="0"/>
          </a:p>
        </p:txBody>
      </p:sp>
      <p:sp>
        <p:nvSpPr>
          <p:cNvPr id="62" name="Rectangle 61">
            <a:extLst>
              <a:ext uri="{FF2B5EF4-FFF2-40B4-BE49-F238E27FC236}">
                <a16:creationId xmlns:a16="http://schemas.microsoft.com/office/drawing/2014/main" id="{896C7B2E-2787-49A1-88A0-37CEF825C88B}"/>
              </a:ext>
            </a:extLst>
          </p:cNvPr>
          <p:cNvSpPr/>
          <p:nvPr/>
        </p:nvSpPr>
        <p:spPr>
          <a:xfrm>
            <a:off x="10299166" y="4317928"/>
            <a:ext cx="715260" cy="523220"/>
          </a:xfrm>
          <a:prstGeom prst="rect">
            <a:avLst/>
          </a:prstGeom>
        </p:spPr>
        <p:txBody>
          <a:bodyPr wrap="none">
            <a:spAutoFit/>
          </a:bodyPr>
          <a:lstStyle/>
          <a:p>
            <a:r>
              <a:rPr lang="en-GB" sz="2800" b="1" dirty="0">
                <a:solidFill>
                  <a:srgbClr val="92D050"/>
                </a:solidFill>
                <a:latin typeface="Century Gothic"/>
                <a:sym typeface="Century Gothic"/>
              </a:rPr>
              <a:t>fun</a:t>
            </a:r>
            <a:endParaRPr lang="en-GB" dirty="0"/>
          </a:p>
        </p:txBody>
      </p:sp>
      <p:pic>
        <p:nvPicPr>
          <p:cNvPr id="63" name="Picture 62">
            <a:extLst>
              <a:ext uri="{FF2B5EF4-FFF2-40B4-BE49-F238E27FC236}">
                <a16:creationId xmlns:a16="http://schemas.microsoft.com/office/drawing/2014/main" id="{D245B8B2-0B48-4259-93D6-BFC1DF515D65}"/>
              </a:ext>
            </a:extLst>
          </p:cNvPr>
          <p:cNvPicPr>
            <a:picLocks noChangeAspect="1"/>
          </p:cNvPicPr>
          <p:nvPr/>
        </p:nvPicPr>
        <p:blipFill>
          <a:blip r:embed="rId4"/>
          <a:stretch>
            <a:fillRect/>
          </a:stretch>
        </p:blipFill>
        <p:spPr>
          <a:xfrm>
            <a:off x="5061152" y="3645716"/>
            <a:ext cx="941270" cy="499915"/>
          </a:xfrm>
          <a:prstGeom prst="rect">
            <a:avLst/>
          </a:prstGeom>
        </p:spPr>
      </p:pic>
      <p:pic>
        <p:nvPicPr>
          <p:cNvPr id="64" name="Picture 63">
            <a:extLst>
              <a:ext uri="{FF2B5EF4-FFF2-40B4-BE49-F238E27FC236}">
                <a16:creationId xmlns:a16="http://schemas.microsoft.com/office/drawing/2014/main" id="{0B1C4C07-BDF1-491C-AD17-54EC21230A0F}"/>
              </a:ext>
            </a:extLst>
          </p:cNvPr>
          <p:cNvPicPr>
            <a:picLocks noChangeAspect="1"/>
          </p:cNvPicPr>
          <p:nvPr/>
        </p:nvPicPr>
        <p:blipFill>
          <a:blip r:embed="rId4"/>
          <a:stretch>
            <a:fillRect/>
          </a:stretch>
        </p:blipFill>
        <p:spPr>
          <a:xfrm>
            <a:off x="4601913" y="4240983"/>
            <a:ext cx="1064399" cy="499915"/>
          </a:xfrm>
          <a:prstGeom prst="rect">
            <a:avLst/>
          </a:prstGeom>
        </p:spPr>
      </p:pic>
      <p:pic>
        <p:nvPicPr>
          <p:cNvPr id="65" name="Picture 64">
            <a:extLst>
              <a:ext uri="{FF2B5EF4-FFF2-40B4-BE49-F238E27FC236}">
                <a16:creationId xmlns:a16="http://schemas.microsoft.com/office/drawing/2014/main" id="{31259BF8-336D-4731-98F9-3C87A6C8C7E0}"/>
              </a:ext>
            </a:extLst>
          </p:cNvPr>
          <p:cNvPicPr>
            <a:picLocks noChangeAspect="1"/>
          </p:cNvPicPr>
          <p:nvPr/>
        </p:nvPicPr>
        <p:blipFill>
          <a:blip r:embed="rId4"/>
          <a:stretch>
            <a:fillRect/>
          </a:stretch>
        </p:blipFill>
        <p:spPr>
          <a:xfrm>
            <a:off x="4614898" y="4897640"/>
            <a:ext cx="944860" cy="499915"/>
          </a:xfrm>
          <a:prstGeom prst="rect">
            <a:avLst/>
          </a:prstGeom>
        </p:spPr>
      </p:pic>
      <p:sp>
        <p:nvSpPr>
          <p:cNvPr id="66" name="Rectangle 65">
            <a:extLst>
              <a:ext uri="{FF2B5EF4-FFF2-40B4-BE49-F238E27FC236}">
                <a16:creationId xmlns:a16="http://schemas.microsoft.com/office/drawing/2014/main" id="{DD2811CC-FB75-4FC0-82F3-F502305AB172}"/>
              </a:ext>
            </a:extLst>
          </p:cNvPr>
          <p:cNvSpPr/>
          <p:nvPr/>
        </p:nvSpPr>
        <p:spPr>
          <a:xfrm>
            <a:off x="10214565" y="4927002"/>
            <a:ext cx="915635" cy="523220"/>
          </a:xfrm>
          <a:prstGeom prst="rect">
            <a:avLst/>
          </a:prstGeom>
        </p:spPr>
        <p:txBody>
          <a:bodyPr wrap="none">
            <a:spAutoFit/>
          </a:bodyPr>
          <a:lstStyle/>
          <a:p>
            <a:r>
              <a:rPr lang="en-GB" sz="2800" b="1" dirty="0">
                <a:solidFill>
                  <a:srgbClr val="92D050"/>
                </a:solidFill>
                <a:latin typeface="Century Gothic"/>
                <a:sym typeface="Century Gothic"/>
              </a:rPr>
              <a:t>new</a:t>
            </a:r>
            <a:endParaRPr lang="en-GB" dirty="0"/>
          </a:p>
        </p:txBody>
      </p:sp>
      <p:pic>
        <p:nvPicPr>
          <p:cNvPr id="67" name="Picture 66">
            <a:extLst>
              <a:ext uri="{FF2B5EF4-FFF2-40B4-BE49-F238E27FC236}">
                <a16:creationId xmlns:a16="http://schemas.microsoft.com/office/drawing/2014/main" id="{C058C851-D6AB-4564-9CE3-F52CF4F3ECF4}"/>
              </a:ext>
            </a:extLst>
          </p:cNvPr>
          <p:cNvPicPr>
            <a:picLocks noChangeAspect="1"/>
          </p:cNvPicPr>
          <p:nvPr/>
        </p:nvPicPr>
        <p:blipFill>
          <a:blip r:embed="rId4"/>
          <a:stretch>
            <a:fillRect/>
          </a:stretch>
        </p:blipFill>
        <p:spPr>
          <a:xfrm>
            <a:off x="4601913" y="5488640"/>
            <a:ext cx="878975" cy="499916"/>
          </a:xfrm>
          <a:prstGeom prst="rect">
            <a:avLst/>
          </a:prstGeom>
        </p:spPr>
      </p:pic>
      <p:sp>
        <p:nvSpPr>
          <p:cNvPr id="68" name="Rectangle 67">
            <a:extLst>
              <a:ext uri="{FF2B5EF4-FFF2-40B4-BE49-F238E27FC236}">
                <a16:creationId xmlns:a16="http://schemas.microsoft.com/office/drawing/2014/main" id="{3199659A-4F40-48E1-8266-C08C2A866CDD}"/>
              </a:ext>
            </a:extLst>
          </p:cNvPr>
          <p:cNvSpPr/>
          <p:nvPr/>
        </p:nvSpPr>
        <p:spPr>
          <a:xfrm>
            <a:off x="10214565" y="5512923"/>
            <a:ext cx="1189749" cy="523220"/>
          </a:xfrm>
          <a:prstGeom prst="rect">
            <a:avLst/>
          </a:prstGeom>
        </p:spPr>
        <p:txBody>
          <a:bodyPr wrap="none">
            <a:spAutoFit/>
          </a:bodyPr>
          <a:lstStyle/>
          <a:p>
            <a:r>
              <a:rPr lang="en-GB" sz="2800" b="1" dirty="0">
                <a:solidFill>
                  <a:srgbClr val="92D050"/>
                </a:solidFill>
                <a:latin typeface="Century Gothic"/>
                <a:sym typeface="Century Gothic"/>
              </a:rPr>
              <a:t>pretty</a:t>
            </a:r>
            <a:endParaRPr lang="en-GB" dirty="0"/>
          </a:p>
        </p:txBody>
      </p:sp>
      <p:pic>
        <p:nvPicPr>
          <p:cNvPr id="69" name="Picture 68">
            <a:extLst>
              <a:ext uri="{FF2B5EF4-FFF2-40B4-BE49-F238E27FC236}">
                <a16:creationId xmlns:a16="http://schemas.microsoft.com/office/drawing/2014/main" id="{2B5593FF-F1AA-4023-B551-712818834805}"/>
              </a:ext>
            </a:extLst>
          </p:cNvPr>
          <p:cNvPicPr>
            <a:picLocks noChangeAspect="1"/>
          </p:cNvPicPr>
          <p:nvPr/>
        </p:nvPicPr>
        <p:blipFill>
          <a:blip r:embed="rId4"/>
          <a:stretch>
            <a:fillRect/>
          </a:stretch>
        </p:blipFill>
        <p:spPr>
          <a:xfrm>
            <a:off x="5015519" y="6121018"/>
            <a:ext cx="1032535" cy="499915"/>
          </a:xfrm>
          <a:prstGeom prst="rect">
            <a:avLst/>
          </a:prstGeom>
        </p:spPr>
      </p:pic>
      <p:sp>
        <p:nvSpPr>
          <p:cNvPr id="70" name="Rectangle 69">
            <a:extLst>
              <a:ext uri="{FF2B5EF4-FFF2-40B4-BE49-F238E27FC236}">
                <a16:creationId xmlns:a16="http://schemas.microsoft.com/office/drawing/2014/main" id="{BC6CEB18-6DD5-4D01-BC2B-0C9E90E965DA}"/>
              </a:ext>
            </a:extLst>
          </p:cNvPr>
          <p:cNvSpPr/>
          <p:nvPr/>
        </p:nvSpPr>
        <p:spPr>
          <a:xfrm>
            <a:off x="10235278" y="6187277"/>
            <a:ext cx="737702" cy="523220"/>
          </a:xfrm>
          <a:prstGeom prst="rect">
            <a:avLst/>
          </a:prstGeom>
        </p:spPr>
        <p:txBody>
          <a:bodyPr wrap="none">
            <a:spAutoFit/>
          </a:bodyPr>
          <a:lstStyle/>
          <a:p>
            <a:r>
              <a:rPr lang="en-GB" sz="2800" b="1" dirty="0">
                <a:solidFill>
                  <a:srgbClr val="92D050"/>
                </a:solidFill>
                <a:latin typeface="Century Gothic"/>
                <a:sym typeface="Century Gothic"/>
              </a:rPr>
              <a:t>old</a:t>
            </a:r>
            <a:endParaRPr lang="en-GB" dirty="0"/>
          </a:p>
        </p:txBody>
      </p:sp>
      <p:sp>
        <p:nvSpPr>
          <p:cNvPr id="6" name="Action Button: Blank 5">
            <a:hlinkClick r:id="" action="ppaction://noaction" highlightClick="1">
              <a:snd r:embed="rId5" name="s7_ejemplo beep.wav"/>
            </a:hlinkClick>
            <a:extLst>
              <a:ext uri="{FF2B5EF4-FFF2-40B4-BE49-F238E27FC236}">
                <a16:creationId xmlns:a16="http://schemas.microsoft.com/office/drawing/2014/main" id="{6877F4FC-8EEF-4DDE-AB93-50785126D598}"/>
              </a:ext>
            </a:extLst>
          </p:cNvPr>
          <p:cNvSpPr/>
          <p:nvPr/>
        </p:nvSpPr>
        <p:spPr>
          <a:xfrm>
            <a:off x="146387" y="3056403"/>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7" name="Action Button: Blank 6">
            <a:hlinkClick r:id="" action="ppaction://noaction" highlightClick="1">
              <a:snd r:embed="rId6" name="s7_1 beep.wav"/>
            </a:hlinkClick>
            <a:extLst>
              <a:ext uri="{FF2B5EF4-FFF2-40B4-BE49-F238E27FC236}">
                <a16:creationId xmlns:a16="http://schemas.microsoft.com/office/drawing/2014/main" id="{6E70F2AC-4D78-4438-AF49-070A4555F2B8}"/>
              </a:ext>
            </a:extLst>
          </p:cNvPr>
          <p:cNvSpPr/>
          <p:nvPr/>
        </p:nvSpPr>
        <p:spPr>
          <a:xfrm>
            <a:off x="146387" y="3713334"/>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8" name="Action Button: Blank 7">
            <a:hlinkClick r:id="" action="ppaction://noaction" highlightClick="1">
              <a:snd r:embed="rId7" name="s7_2 beep.wav"/>
            </a:hlinkClick>
            <a:extLst>
              <a:ext uri="{FF2B5EF4-FFF2-40B4-BE49-F238E27FC236}">
                <a16:creationId xmlns:a16="http://schemas.microsoft.com/office/drawing/2014/main" id="{78FFBEDB-C561-43BE-B0E3-601284BCCDA5}"/>
              </a:ext>
            </a:extLst>
          </p:cNvPr>
          <p:cNvSpPr/>
          <p:nvPr/>
        </p:nvSpPr>
        <p:spPr>
          <a:xfrm>
            <a:off x="134959" y="4331721"/>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9" name="Action Button: Blank 8">
            <a:hlinkClick r:id="" action="ppaction://noaction" highlightClick="1">
              <a:snd r:embed="rId8" name="s7_3 beep.wav"/>
            </a:hlinkClick>
            <a:extLst>
              <a:ext uri="{FF2B5EF4-FFF2-40B4-BE49-F238E27FC236}">
                <a16:creationId xmlns:a16="http://schemas.microsoft.com/office/drawing/2014/main" id="{A43C0234-14D4-4180-AC58-1E71761C5D85}"/>
              </a:ext>
            </a:extLst>
          </p:cNvPr>
          <p:cNvSpPr/>
          <p:nvPr/>
        </p:nvSpPr>
        <p:spPr>
          <a:xfrm>
            <a:off x="136046" y="4932033"/>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10" name="Action Button: Blank 9">
            <a:hlinkClick r:id="" action="ppaction://noaction" highlightClick="1">
              <a:snd r:embed="rId9" name="s7_4 beep.wav"/>
            </a:hlinkClick>
            <a:extLst>
              <a:ext uri="{FF2B5EF4-FFF2-40B4-BE49-F238E27FC236}">
                <a16:creationId xmlns:a16="http://schemas.microsoft.com/office/drawing/2014/main" id="{3FB3C37A-762A-48BB-845C-A941B7B5D3C4}"/>
              </a:ext>
            </a:extLst>
          </p:cNvPr>
          <p:cNvSpPr/>
          <p:nvPr/>
        </p:nvSpPr>
        <p:spPr>
          <a:xfrm>
            <a:off x="159320" y="5577667"/>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11" name="Action Button: Blank 10">
            <a:hlinkClick r:id="" action="ppaction://noaction" highlightClick="1">
              <a:snd r:embed="rId10" name="s7_5 beep.wav"/>
            </a:hlinkClick>
            <a:extLst>
              <a:ext uri="{FF2B5EF4-FFF2-40B4-BE49-F238E27FC236}">
                <a16:creationId xmlns:a16="http://schemas.microsoft.com/office/drawing/2014/main" id="{DD857C8F-2098-4948-AD52-F0159D8E9D98}"/>
              </a:ext>
            </a:extLst>
          </p:cNvPr>
          <p:cNvSpPr/>
          <p:nvPr/>
        </p:nvSpPr>
        <p:spPr>
          <a:xfrm>
            <a:off x="141147" y="6223301"/>
            <a:ext cx="465513" cy="397632"/>
          </a:xfrm>
          <a:prstGeom prst="actionButtonBlank">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71" name="Rectangle 70">
            <a:extLst>
              <a:ext uri="{FF2B5EF4-FFF2-40B4-BE49-F238E27FC236}">
                <a16:creationId xmlns:a16="http://schemas.microsoft.com/office/drawing/2014/main" id="{1DB955E5-A0A6-4310-B85D-4A4C3A06E625}"/>
              </a:ext>
            </a:extLst>
          </p:cNvPr>
          <p:cNvSpPr/>
          <p:nvPr/>
        </p:nvSpPr>
        <p:spPr>
          <a:xfrm>
            <a:off x="6151480" y="2893944"/>
            <a:ext cx="1673856" cy="523220"/>
          </a:xfrm>
          <a:prstGeom prst="rect">
            <a:avLst/>
          </a:prstGeom>
        </p:spPr>
        <p:txBody>
          <a:bodyPr wrap="none">
            <a:spAutoFit/>
          </a:bodyPr>
          <a:lstStyle/>
          <a:p>
            <a:r>
              <a:rPr lang="en-GB" sz="2800" b="1" dirty="0" err="1">
                <a:solidFill>
                  <a:srgbClr val="92D050"/>
                </a:solidFill>
                <a:latin typeface="Century Gothic"/>
                <a:sym typeface="Century Gothic"/>
              </a:rPr>
              <a:t>lámpara</a:t>
            </a:r>
            <a:endParaRPr lang="en-GB" dirty="0"/>
          </a:p>
        </p:txBody>
      </p:sp>
      <p:sp>
        <p:nvSpPr>
          <p:cNvPr id="72" name="Rectangle 71">
            <a:extLst>
              <a:ext uri="{FF2B5EF4-FFF2-40B4-BE49-F238E27FC236}">
                <a16:creationId xmlns:a16="http://schemas.microsoft.com/office/drawing/2014/main" id="{B62FA85C-A4B8-4D0F-B8D3-A3DB4384A92C}"/>
              </a:ext>
            </a:extLst>
          </p:cNvPr>
          <p:cNvSpPr/>
          <p:nvPr/>
        </p:nvSpPr>
        <p:spPr>
          <a:xfrm>
            <a:off x="6189579" y="3540486"/>
            <a:ext cx="1765227" cy="523220"/>
          </a:xfrm>
          <a:prstGeom prst="rect">
            <a:avLst/>
          </a:prstGeom>
        </p:spPr>
        <p:txBody>
          <a:bodyPr wrap="none">
            <a:spAutoFit/>
          </a:bodyPr>
          <a:lstStyle/>
          <a:p>
            <a:r>
              <a:rPr lang="en-GB" sz="2800" b="1" dirty="0">
                <a:solidFill>
                  <a:srgbClr val="92D050"/>
                </a:solidFill>
                <a:latin typeface="Century Gothic"/>
                <a:sym typeface="Century Gothic"/>
              </a:rPr>
              <a:t>mochilas</a:t>
            </a:r>
            <a:endParaRPr lang="en-GB" dirty="0"/>
          </a:p>
        </p:txBody>
      </p:sp>
      <p:sp>
        <p:nvSpPr>
          <p:cNvPr id="73" name="Rectangle 72">
            <a:extLst>
              <a:ext uri="{FF2B5EF4-FFF2-40B4-BE49-F238E27FC236}">
                <a16:creationId xmlns:a16="http://schemas.microsoft.com/office/drawing/2014/main" id="{EE046124-F2BE-4148-AB77-85B26F178603}"/>
              </a:ext>
            </a:extLst>
          </p:cNvPr>
          <p:cNvSpPr/>
          <p:nvPr/>
        </p:nvSpPr>
        <p:spPr>
          <a:xfrm>
            <a:off x="6314950" y="4170525"/>
            <a:ext cx="1098378" cy="523220"/>
          </a:xfrm>
          <a:prstGeom prst="rect">
            <a:avLst/>
          </a:prstGeom>
        </p:spPr>
        <p:txBody>
          <a:bodyPr wrap="none">
            <a:spAutoFit/>
          </a:bodyPr>
          <a:lstStyle/>
          <a:p>
            <a:r>
              <a:rPr lang="en-GB" sz="2800" b="1" dirty="0" err="1">
                <a:solidFill>
                  <a:srgbClr val="92D050"/>
                </a:solidFill>
                <a:latin typeface="Century Gothic"/>
                <a:sym typeface="Century Gothic"/>
              </a:rPr>
              <a:t>libros</a:t>
            </a:r>
            <a:endParaRPr lang="en-GB" dirty="0"/>
          </a:p>
        </p:txBody>
      </p:sp>
      <p:sp>
        <p:nvSpPr>
          <p:cNvPr id="74" name="Rectangle 73">
            <a:extLst>
              <a:ext uri="{FF2B5EF4-FFF2-40B4-BE49-F238E27FC236}">
                <a16:creationId xmlns:a16="http://schemas.microsoft.com/office/drawing/2014/main" id="{B9BFF636-B058-4FBF-ABB8-815FC3E1BD29}"/>
              </a:ext>
            </a:extLst>
          </p:cNvPr>
          <p:cNvSpPr/>
          <p:nvPr/>
        </p:nvSpPr>
        <p:spPr>
          <a:xfrm>
            <a:off x="6024670" y="4817944"/>
            <a:ext cx="1249060" cy="523220"/>
          </a:xfrm>
          <a:prstGeom prst="rect">
            <a:avLst/>
          </a:prstGeom>
        </p:spPr>
        <p:txBody>
          <a:bodyPr wrap="none">
            <a:spAutoFit/>
          </a:bodyPr>
          <a:lstStyle/>
          <a:p>
            <a:r>
              <a:rPr lang="en-GB" sz="2800" b="1" dirty="0" err="1">
                <a:solidFill>
                  <a:srgbClr val="92D050"/>
                </a:solidFill>
                <a:latin typeface="Century Gothic"/>
                <a:sym typeface="Century Gothic"/>
              </a:rPr>
              <a:t>reglas</a:t>
            </a:r>
            <a:endParaRPr lang="en-GB" dirty="0"/>
          </a:p>
        </p:txBody>
      </p:sp>
      <p:sp>
        <p:nvSpPr>
          <p:cNvPr id="75" name="Rectangle 74">
            <a:extLst>
              <a:ext uri="{FF2B5EF4-FFF2-40B4-BE49-F238E27FC236}">
                <a16:creationId xmlns:a16="http://schemas.microsoft.com/office/drawing/2014/main" id="{33A0EAE2-A47A-45BE-B6BC-1B61E0438698}"/>
              </a:ext>
            </a:extLst>
          </p:cNvPr>
          <p:cNvSpPr/>
          <p:nvPr/>
        </p:nvSpPr>
        <p:spPr>
          <a:xfrm>
            <a:off x="5879830" y="5446228"/>
            <a:ext cx="995785" cy="523220"/>
          </a:xfrm>
          <a:prstGeom prst="rect">
            <a:avLst/>
          </a:prstGeom>
        </p:spPr>
        <p:txBody>
          <a:bodyPr wrap="none">
            <a:spAutoFit/>
          </a:bodyPr>
          <a:lstStyle/>
          <a:p>
            <a:r>
              <a:rPr lang="en-GB" sz="2800" b="1" dirty="0" err="1">
                <a:solidFill>
                  <a:srgbClr val="92D050"/>
                </a:solidFill>
                <a:latin typeface="Century Gothic"/>
                <a:sym typeface="Century Gothic"/>
              </a:rPr>
              <a:t>gato</a:t>
            </a:r>
            <a:endParaRPr lang="en-GB" dirty="0"/>
          </a:p>
        </p:txBody>
      </p:sp>
      <p:sp>
        <p:nvSpPr>
          <p:cNvPr id="76" name="Rectangle 75">
            <a:extLst>
              <a:ext uri="{FF2B5EF4-FFF2-40B4-BE49-F238E27FC236}">
                <a16:creationId xmlns:a16="http://schemas.microsoft.com/office/drawing/2014/main" id="{1F92F343-7A2D-4145-A116-F1E7CC9176A5}"/>
              </a:ext>
            </a:extLst>
          </p:cNvPr>
          <p:cNvSpPr/>
          <p:nvPr/>
        </p:nvSpPr>
        <p:spPr>
          <a:xfrm>
            <a:off x="6080666" y="6115025"/>
            <a:ext cx="2002471" cy="523220"/>
          </a:xfrm>
          <a:prstGeom prst="rect">
            <a:avLst/>
          </a:prstGeom>
        </p:spPr>
        <p:txBody>
          <a:bodyPr wrap="none">
            <a:spAutoFit/>
          </a:bodyPr>
          <a:lstStyle/>
          <a:p>
            <a:r>
              <a:rPr lang="en-GB" sz="2800" b="1" dirty="0" err="1">
                <a:solidFill>
                  <a:srgbClr val="92D050"/>
                </a:solidFill>
                <a:latin typeface="Century Gothic"/>
                <a:sym typeface="Century Gothic"/>
              </a:rPr>
              <a:t>bocadillos</a:t>
            </a:r>
            <a:endParaRPr lang="en-GB" dirty="0"/>
          </a:p>
        </p:txBody>
      </p:sp>
      <p:pic>
        <p:nvPicPr>
          <p:cNvPr id="44" name="Picture 43" descr="A picture containing toy, doll, vector graphics&#10;&#10;Description automatically generated">
            <a:extLst>
              <a:ext uri="{FF2B5EF4-FFF2-40B4-BE49-F238E27FC236}">
                <a16:creationId xmlns:a16="http://schemas.microsoft.com/office/drawing/2014/main" id="{46420DE3-DDE0-4290-A921-6E6FE93933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561564" y="821101"/>
            <a:ext cx="734637" cy="1445172"/>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6367A2D9-8277-4775-A303-F4E6CDB41C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156671" y="836426"/>
            <a:ext cx="734636" cy="1445171"/>
          </a:xfrm>
          <a:prstGeom prst="rect">
            <a:avLst/>
          </a:prstGeom>
        </p:spPr>
      </p:pic>
      <p:sp>
        <p:nvSpPr>
          <p:cNvPr id="48" name="Action Button: Blank 47">
            <a:hlinkClick r:id="" action="ppaction://noaction" highlightClick="1">
              <a:snd r:embed="rId13" name="s7_ejemplo.wav"/>
            </a:hlinkClick>
            <a:extLst>
              <a:ext uri="{FF2B5EF4-FFF2-40B4-BE49-F238E27FC236}">
                <a16:creationId xmlns:a16="http://schemas.microsoft.com/office/drawing/2014/main" id="{B7DB906D-7094-4C70-ACA0-FC9F9B5793B4}"/>
              </a:ext>
            </a:extLst>
          </p:cNvPr>
          <p:cNvSpPr/>
          <p:nvPr/>
        </p:nvSpPr>
        <p:spPr>
          <a:xfrm>
            <a:off x="11617387" y="3079372"/>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49" name="Action Button: Blank 48">
            <a:hlinkClick r:id="" action="ppaction://noaction" highlightClick="1">
              <a:snd r:embed="rId14" name="s7_1.wav"/>
            </a:hlinkClick>
            <a:extLst>
              <a:ext uri="{FF2B5EF4-FFF2-40B4-BE49-F238E27FC236}">
                <a16:creationId xmlns:a16="http://schemas.microsoft.com/office/drawing/2014/main" id="{A4E4496B-FC3C-4479-80D6-FC9AE78F6F05}"/>
              </a:ext>
            </a:extLst>
          </p:cNvPr>
          <p:cNvSpPr/>
          <p:nvPr/>
        </p:nvSpPr>
        <p:spPr>
          <a:xfrm>
            <a:off x="11617387" y="3736303"/>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0" name="Action Button: Blank 49">
            <a:hlinkClick r:id="" action="ppaction://noaction" highlightClick="1">
              <a:snd r:embed="rId15" name="s7_2.wav"/>
            </a:hlinkClick>
            <a:extLst>
              <a:ext uri="{FF2B5EF4-FFF2-40B4-BE49-F238E27FC236}">
                <a16:creationId xmlns:a16="http://schemas.microsoft.com/office/drawing/2014/main" id="{1C72E1FC-6ECA-48FF-A7E1-20AA3F685500}"/>
              </a:ext>
            </a:extLst>
          </p:cNvPr>
          <p:cNvSpPr/>
          <p:nvPr/>
        </p:nvSpPr>
        <p:spPr>
          <a:xfrm>
            <a:off x="11605959" y="4354690"/>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1" name="Action Button: Blank 50">
            <a:hlinkClick r:id="" action="ppaction://noaction" highlightClick="1">
              <a:snd r:embed="rId16" name="s7_3.wav"/>
            </a:hlinkClick>
            <a:extLst>
              <a:ext uri="{FF2B5EF4-FFF2-40B4-BE49-F238E27FC236}">
                <a16:creationId xmlns:a16="http://schemas.microsoft.com/office/drawing/2014/main" id="{42BBE22E-BD7A-43D1-AAA4-0E2805C3F406}"/>
              </a:ext>
            </a:extLst>
          </p:cNvPr>
          <p:cNvSpPr/>
          <p:nvPr/>
        </p:nvSpPr>
        <p:spPr>
          <a:xfrm>
            <a:off x="11607046" y="4955002"/>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2" name="Action Button: Blank 51">
            <a:hlinkClick r:id="" action="ppaction://noaction" highlightClick="1">
              <a:snd r:embed="rId17" name="s7_4.wav"/>
            </a:hlinkClick>
            <a:extLst>
              <a:ext uri="{FF2B5EF4-FFF2-40B4-BE49-F238E27FC236}">
                <a16:creationId xmlns:a16="http://schemas.microsoft.com/office/drawing/2014/main" id="{47D3AC08-D0F7-45AA-9037-7C13B2D67B05}"/>
              </a:ext>
            </a:extLst>
          </p:cNvPr>
          <p:cNvSpPr/>
          <p:nvPr/>
        </p:nvSpPr>
        <p:spPr>
          <a:xfrm>
            <a:off x="11630320" y="5600636"/>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3" name="Action Button: Blank 52">
            <a:hlinkClick r:id="" action="ppaction://noaction" highlightClick="1">
              <a:snd r:embed="rId18" name="s7_5.wav"/>
            </a:hlinkClick>
            <a:extLst>
              <a:ext uri="{FF2B5EF4-FFF2-40B4-BE49-F238E27FC236}">
                <a16:creationId xmlns:a16="http://schemas.microsoft.com/office/drawing/2014/main" id="{DC7AC28C-2AF3-4E35-B4EA-68E708272817}"/>
              </a:ext>
            </a:extLst>
          </p:cNvPr>
          <p:cNvSpPr/>
          <p:nvPr/>
        </p:nvSpPr>
        <p:spPr>
          <a:xfrm>
            <a:off x="11612147" y="6246270"/>
            <a:ext cx="465513" cy="397632"/>
          </a:xfrm>
          <a:prstGeom prst="actionButtonBlank">
            <a:avLst/>
          </a:prstGeom>
          <a:solidFill>
            <a:srgbClr val="C1EFFF"/>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54" name="Picture 2" descr="Pensando, Pensamiento, Burbujas, Burbujas De Discurso">
            <a:extLst>
              <a:ext uri="{FF2B5EF4-FFF2-40B4-BE49-F238E27FC236}">
                <a16:creationId xmlns:a16="http://schemas.microsoft.com/office/drawing/2014/main" id="{9D07CA46-D1DC-4D23-B783-4380FFC5590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13371" flipH="1">
            <a:off x="7033595" y="257223"/>
            <a:ext cx="1281469" cy="14969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98A7A2BE-9B2D-485E-97FB-50340C30BC83}"/>
              </a:ext>
            </a:extLst>
          </p:cNvPr>
          <p:cNvPicPr>
            <a:picLocks noChangeAspect="1"/>
          </p:cNvPicPr>
          <p:nvPr/>
        </p:nvPicPr>
        <p:blipFill rotWithShape="1">
          <a:blip r:embed="rId20">
            <a:clrChange>
              <a:clrFrom>
                <a:srgbClr val="D9EB37"/>
              </a:clrFrom>
              <a:clrTo>
                <a:srgbClr val="D9EB37">
                  <a:alpha val="0"/>
                </a:srgbClr>
              </a:clrTo>
            </a:clrChange>
            <a:extLst>
              <a:ext uri="{28A0092B-C50C-407E-A947-70E740481C1C}">
                <a14:useLocalDpi xmlns:a14="http://schemas.microsoft.com/office/drawing/2010/main" val="0"/>
              </a:ext>
            </a:extLst>
          </a:blip>
          <a:srcRect l="37540" r="33111" b="51138"/>
          <a:stretch/>
        </p:blipFill>
        <p:spPr>
          <a:xfrm>
            <a:off x="7349320" y="405360"/>
            <a:ext cx="475379" cy="677849"/>
          </a:xfrm>
          <a:prstGeom prst="rect">
            <a:avLst/>
          </a:prstGeom>
        </p:spPr>
      </p:pic>
      <p:pic>
        <p:nvPicPr>
          <p:cNvPr id="5" name="Picture 3">
            <a:extLst>
              <a:ext uri="{FF2B5EF4-FFF2-40B4-BE49-F238E27FC236}">
                <a16:creationId xmlns:a16="http://schemas.microsoft.com/office/drawing/2014/main" id="{DCD37024-F8C9-40DB-D0FD-9FDBEC80FFD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74328" y="519257"/>
            <a:ext cx="486767" cy="6778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Graphic 12" descr="Teacher">
            <a:extLst>
              <a:ext uri="{FF2B5EF4-FFF2-40B4-BE49-F238E27FC236}">
                <a16:creationId xmlns:a16="http://schemas.microsoft.com/office/drawing/2014/main" id="{370DD1F1-ABD7-1FE9-3F40-0C0B7044A9C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2102" y="-68355"/>
            <a:ext cx="914400" cy="914400"/>
          </a:xfrm>
          <a:prstGeom prst="rect">
            <a:avLst/>
          </a:prstGeom>
        </p:spPr>
      </p:pic>
      <p:sp>
        <p:nvSpPr>
          <p:cNvPr id="16" name="Speech Bubble: Rectangle with Corners Rounded 15">
            <a:hlinkClick r:id="" action="ppaction://noaction">
              <a:snd r:embed="rId24" name="Review_W11_7.1.wav"/>
            </a:hlinkClick>
            <a:extLst>
              <a:ext uri="{FF2B5EF4-FFF2-40B4-BE49-F238E27FC236}">
                <a16:creationId xmlns:a16="http://schemas.microsoft.com/office/drawing/2014/main" id="{2CEE4AA9-D680-73D8-34AA-888792BCC347}"/>
              </a:ext>
            </a:extLst>
          </p:cNvPr>
          <p:cNvSpPr/>
          <p:nvPr/>
        </p:nvSpPr>
        <p:spPr>
          <a:xfrm>
            <a:off x="1018425" y="72414"/>
            <a:ext cx="4647887" cy="533859"/>
          </a:xfrm>
          <a:prstGeom prst="wedgeRoundRectCallout">
            <a:avLst>
              <a:gd name="adj1" fmla="val -56343"/>
              <a:gd name="adj2" fmla="val 136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Sofía habla sobre Luis y Ceci.</a:t>
            </a:r>
          </a:p>
        </p:txBody>
      </p:sp>
      <p:sp>
        <p:nvSpPr>
          <p:cNvPr id="18" name="Speech Bubble: Rectangle with Corners Rounded 17">
            <a:extLst>
              <a:ext uri="{FF2B5EF4-FFF2-40B4-BE49-F238E27FC236}">
                <a16:creationId xmlns:a16="http://schemas.microsoft.com/office/drawing/2014/main" id="{E7CB3522-9601-5B18-D239-BEB9FB5B34B2}"/>
              </a:ext>
            </a:extLst>
          </p:cNvPr>
          <p:cNvSpPr/>
          <p:nvPr/>
        </p:nvSpPr>
        <p:spPr>
          <a:xfrm>
            <a:off x="489087" y="773351"/>
            <a:ext cx="4971252" cy="475857"/>
          </a:xfrm>
          <a:prstGeom prst="wedgeRoundRectCallout">
            <a:avLst>
              <a:gd name="adj1" fmla="val -55333"/>
              <a:gd name="adj2" fmla="val -4318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32" name="TextBox 31">
            <a:hlinkClick r:id="" action="ppaction://noaction">
              <a:snd r:embed="rId25" name="s7_escucha. quien es.wav"/>
            </a:hlinkClick>
            <a:extLst>
              <a:ext uri="{FF2B5EF4-FFF2-40B4-BE49-F238E27FC236}">
                <a16:creationId xmlns:a16="http://schemas.microsoft.com/office/drawing/2014/main" id="{41E6BFB0-14E5-4C11-96A0-60E79F0D6D9D}"/>
              </a:ext>
            </a:extLst>
          </p:cNvPr>
          <p:cNvSpPr txBox="1"/>
          <p:nvPr/>
        </p:nvSpPr>
        <p:spPr>
          <a:xfrm>
            <a:off x="543881" y="793779"/>
            <a:ext cx="5178011" cy="461665"/>
          </a:xfrm>
          <a:prstGeom prst="rect">
            <a:avLst/>
          </a:prstGeom>
          <a:noFill/>
        </p:spPr>
        <p:txBody>
          <a:bodyPr wrap="square" rtlCol="0">
            <a:spAutoFit/>
          </a:bodyPr>
          <a:lstStyle/>
          <a:p>
            <a:pPr lvl="0"/>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¿Quién es? Marca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a:extLst>
              <a:ext uri="{FF2B5EF4-FFF2-40B4-BE49-F238E27FC236}">
                <a16:creationId xmlns:a16="http://schemas.microsoft.com/office/drawing/2014/main" id="{0AC6D1A1-D860-46B1-84BE-2F4AE02BE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933" y="880711"/>
            <a:ext cx="419279" cy="254407"/>
          </a:xfrm>
          <a:prstGeom prst="rect">
            <a:avLst/>
          </a:prstGeom>
        </p:spPr>
      </p:pic>
      <p:grpSp>
        <p:nvGrpSpPr>
          <p:cNvPr id="19" name="Group 18">
            <a:extLst>
              <a:ext uri="{FF2B5EF4-FFF2-40B4-BE49-F238E27FC236}">
                <a16:creationId xmlns:a16="http://schemas.microsoft.com/office/drawing/2014/main" id="{DC6EC67C-DBC7-96D6-F71E-0699A38F490E}"/>
              </a:ext>
            </a:extLst>
          </p:cNvPr>
          <p:cNvGrpSpPr/>
          <p:nvPr/>
        </p:nvGrpSpPr>
        <p:grpSpPr>
          <a:xfrm>
            <a:off x="11130200" y="116473"/>
            <a:ext cx="691095" cy="701024"/>
            <a:chOff x="11059045" y="145038"/>
            <a:chExt cx="945328" cy="980949"/>
          </a:xfrm>
          <a:solidFill>
            <a:srgbClr val="B9E5EE"/>
          </a:solidFill>
        </p:grpSpPr>
        <p:sp>
          <p:nvSpPr>
            <p:cNvPr id="20" name="Oval 19">
              <a:extLst>
                <a:ext uri="{FF2B5EF4-FFF2-40B4-BE49-F238E27FC236}">
                  <a16:creationId xmlns:a16="http://schemas.microsoft.com/office/drawing/2014/main" id="{5C6F56D3-BF07-BCC1-0B8B-CA7337B2E21A}"/>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21" name="Picture 20" descr="Free speaker sound loud vector">
              <a:extLst>
                <a:ext uri="{FF2B5EF4-FFF2-40B4-BE49-F238E27FC236}">
                  <a16:creationId xmlns:a16="http://schemas.microsoft.com/office/drawing/2014/main" id="{E3A5D778-593F-1CEC-13CE-05882BEA3764}"/>
                </a:ext>
              </a:extLst>
            </p:cNvPr>
            <p:cNvPicPr>
              <a:picLocks noChangeAspect="1" noChangeArrowheads="1"/>
            </p:cNvPicPr>
            <p:nvPr/>
          </p:nvPicPr>
          <p:blipFill>
            <a:blip r:embed="rId26">
              <a:duotone>
                <a:prstClr val="black"/>
                <a:schemeClr val="accent1">
                  <a:tint val="45000"/>
                  <a:satMod val="400000"/>
                </a:schemeClr>
              </a:duotone>
              <a:extLst>
                <a:ext uri="{BEBA8EAE-BF5A-486C-A8C5-ECC9F3942E4B}">
                  <a14:imgProps xmlns:a14="http://schemas.microsoft.com/office/drawing/2010/main">
                    <a14:imgLayer r:embed="rId2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2" name="Google Shape;222;p10">
            <a:extLst>
              <a:ext uri="{FF2B5EF4-FFF2-40B4-BE49-F238E27FC236}">
                <a16:creationId xmlns:a16="http://schemas.microsoft.com/office/drawing/2014/main" id="{24A21F62-4680-80BB-1285-1D754C0F14AE}"/>
              </a:ext>
            </a:extLst>
          </p:cNvPr>
          <p:cNvSpPr txBox="1"/>
          <p:nvPr/>
        </p:nvSpPr>
        <p:spPr>
          <a:xfrm>
            <a:off x="10816294" y="869834"/>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23" name="Speech Bubble: Rectangle with Corners Rounded 22">
            <a:extLst>
              <a:ext uri="{FF2B5EF4-FFF2-40B4-BE49-F238E27FC236}">
                <a16:creationId xmlns:a16="http://schemas.microsoft.com/office/drawing/2014/main" id="{67875DE0-CEA7-2C3D-33D7-7E7528B2F4D2}"/>
              </a:ext>
            </a:extLst>
          </p:cNvPr>
          <p:cNvSpPr/>
          <p:nvPr/>
        </p:nvSpPr>
        <p:spPr>
          <a:xfrm>
            <a:off x="3124512" y="2080377"/>
            <a:ext cx="4700824" cy="812197"/>
          </a:xfrm>
          <a:prstGeom prst="wedgeRoundRectCallout">
            <a:avLst>
              <a:gd name="adj1" fmla="val -46038"/>
              <a:gd name="adj2" fmla="val -7603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200" dirty="0">
                <a:solidFill>
                  <a:schemeClr val="bg1"/>
                </a:solidFill>
                <a:latin typeface="Century Gothic" panose="020B0502020202020204" pitchFamily="34" charset="0"/>
              </a:rPr>
              <a:t>Ahora escucha y escribe </a:t>
            </a:r>
            <a:r>
              <a:rPr lang="en-GB" sz="2200" b="1" dirty="0">
                <a:solidFill>
                  <a:schemeClr val="bg1"/>
                </a:solidFill>
                <a:latin typeface="Century Gothic" panose="020B0502020202020204" pitchFamily="34" charset="0"/>
              </a:rPr>
              <a:t>la palabra </a:t>
            </a:r>
            <a:r>
              <a:rPr lang="en-GB" sz="2200" dirty="0">
                <a:solidFill>
                  <a:schemeClr val="bg1"/>
                </a:solidFill>
                <a:latin typeface="Century Gothic" panose="020B0502020202020204" pitchFamily="34" charset="0"/>
              </a:rPr>
              <a:t>y </a:t>
            </a:r>
            <a:r>
              <a:rPr lang="en-GB" sz="2200" b="1" dirty="0" err="1">
                <a:solidFill>
                  <a:schemeClr val="bg1"/>
                </a:solidFill>
                <a:latin typeface="Century Gothic" panose="020B0502020202020204" pitchFamily="34" charset="0"/>
              </a:rPr>
              <a:t>el</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artículo</a:t>
            </a:r>
            <a:r>
              <a:rPr lang="en-GB" sz="2200" b="1" dirty="0">
                <a:solidFill>
                  <a:schemeClr val="bg1"/>
                </a:solidFill>
                <a:latin typeface="Century Gothic" panose="020B0502020202020204" pitchFamily="34" charset="0"/>
              </a:rPr>
              <a:t> </a:t>
            </a:r>
            <a:r>
              <a:rPr lang="en-GB" sz="2200" dirty="0">
                <a:solidFill>
                  <a:schemeClr val="bg1"/>
                </a:solidFill>
                <a:latin typeface="Century Gothic" panose="020B0502020202020204" pitchFamily="34" charset="0"/>
              </a:rPr>
              <a:t>en español. </a:t>
            </a:r>
            <a:endParaRPr lang="en-GB" sz="2200" b="1" u="sng" dirty="0">
              <a:solidFill>
                <a:schemeClr val="bg1"/>
              </a:solidFill>
              <a:latin typeface="Century Gothic"/>
              <a:ea typeface="Century Gothic"/>
              <a:cs typeface="Century Gothic"/>
              <a:sym typeface="Century Gothic"/>
            </a:endParaRPr>
          </a:p>
        </p:txBody>
      </p:sp>
      <p:sp>
        <p:nvSpPr>
          <p:cNvPr id="24" name="Speech Bubble: Rectangle with Corners Rounded 23">
            <a:extLst>
              <a:ext uri="{FF2B5EF4-FFF2-40B4-BE49-F238E27FC236}">
                <a16:creationId xmlns:a16="http://schemas.microsoft.com/office/drawing/2014/main" id="{F15C7207-D258-AEDC-4BAA-97DE24884D8E}"/>
              </a:ext>
            </a:extLst>
          </p:cNvPr>
          <p:cNvSpPr/>
          <p:nvPr/>
        </p:nvSpPr>
        <p:spPr>
          <a:xfrm>
            <a:off x="8438315" y="2079165"/>
            <a:ext cx="3608821" cy="812197"/>
          </a:xfrm>
          <a:prstGeom prst="wedgeRoundRectCallout">
            <a:avLst>
              <a:gd name="adj1" fmla="val -55333"/>
              <a:gd name="adj2" fmla="val -4318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dirty="0">
                <a:solidFill>
                  <a:srgbClr val="002060"/>
                </a:solidFill>
                <a:latin typeface="Century Gothic"/>
                <a:ea typeface="Century Gothic"/>
                <a:cs typeface="Century Gothic"/>
                <a:sym typeface="Century Gothic"/>
              </a:rPr>
              <a:t>¿Cómo es? </a:t>
            </a:r>
          </a:p>
          <a:p>
            <a:r>
              <a:rPr lang="en-GB" sz="2200" b="1" dirty="0">
                <a:solidFill>
                  <a:srgbClr val="002060"/>
                </a:solidFill>
                <a:latin typeface="Century Gothic"/>
                <a:ea typeface="Century Gothic"/>
                <a:cs typeface="Century Gothic"/>
                <a:sym typeface="Century Gothic"/>
              </a:rPr>
              <a:t>Escribe en inglés         .</a:t>
            </a:r>
          </a:p>
        </p:txBody>
      </p:sp>
      <p:pic>
        <p:nvPicPr>
          <p:cNvPr id="58" name="Picture 16" descr="United, Flag, Kingdom, British, Great, Britain">
            <a:extLst>
              <a:ext uri="{FF2B5EF4-FFF2-40B4-BE49-F238E27FC236}">
                <a16:creationId xmlns:a16="http://schemas.microsoft.com/office/drawing/2014/main" id="{68F4F1CD-1425-4C68-8746-CC79C8D7028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929385" y="2438105"/>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116" name="Speech Bubble: Rectangle with Corners Rounded 115">
            <a:extLst>
              <a:ext uri="{FF2B5EF4-FFF2-40B4-BE49-F238E27FC236}">
                <a16:creationId xmlns:a16="http://schemas.microsoft.com/office/drawing/2014/main" id="{C6B5137A-4BFF-4EE8-BFC7-A11960D81377}"/>
              </a:ext>
            </a:extLst>
          </p:cNvPr>
          <p:cNvSpPr/>
          <p:nvPr/>
        </p:nvSpPr>
        <p:spPr>
          <a:xfrm>
            <a:off x="7087385" y="93284"/>
            <a:ext cx="3608821" cy="1311407"/>
          </a:xfrm>
          <a:prstGeom prst="wedgeRoundRectCallout">
            <a:avLst>
              <a:gd name="adj1" fmla="val 40817"/>
              <a:gd name="adj2" fmla="val 7416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Remember: We use </a:t>
            </a:r>
            <a:r>
              <a:rPr lang="en-GB" sz="2000" b="1" dirty="0">
                <a:solidFill>
                  <a:srgbClr val="002060"/>
                </a:solidFill>
                <a:latin typeface="Century Gothic" panose="020B0502020202020204" pitchFamily="34" charset="0"/>
              </a:rPr>
              <a:t>un</a:t>
            </a:r>
            <a:r>
              <a:rPr lang="en-GB" sz="2000" dirty="0">
                <a:solidFill>
                  <a:srgbClr val="002060"/>
                </a:solidFill>
                <a:latin typeface="Century Gothic" panose="020B0502020202020204" pitchFamily="34" charset="0"/>
              </a:rPr>
              <a:t> or </a:t>
            </a:r>
            <a:r>
              <a:rPr lang="en-GB" sz="2000" b="1" dirty="0">
                <a:solidFill>
                  <a:srgbClr val="002060"/>
                </a:solidFill>
                <a:latin typeface="Century Gothic" panose="020B0502020202020204" pitchFamily="34" charset="0"/>
              </a:rPr>
              <a:t>una</a:t>
            </a:r>
            <a:r>
              <a:rPr lang="en-GB" sz="2000" dirty="0">
                <a:solidFill>
                  <a:srgbClr val="002060"/>
                </a:solidFill>
                <a:latin typeface="Century Gothic" panose="020B0502020202020204" pitchFamily="34" charset="0"/>
              </a:rPr>
              <a:t> with singular nouns and </a:t>
            </a:r>
            <a:r>
              <a:rPr lang="en-GB" sz="2000" b="1" i="1"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or </a:t>
            </a:r>
            <a:r>
              <a:rPr lang="en-GB" sz="2000" b="1" i="1" dirty="0" err="1">
                <a:solidFill>
                  <a:srgbClr val="002060"/>
                </a:solidFill>
                <a:latin typeface="Century Gothic" panose="020B0502020202020204" pitchFamily="34" charset="0"/>
              </a:rPr>
              <a:t>unas</a:t>
            </a:r>
            <a:r>
              <a:rPr lang="en-GB" sz="2000" i="1" dirty="0">
                <a:solidFill>
                  <a:srgbClr val="002060"/>
                </a:solidFill>
                <a:latin typeface="Century Gothic" panose="020B0502020202020204" pitchFamily="34" charset="0"/>
              </a:rPr>
              <a:t> with plural nouns.</a:t>
            </a:r>
          </a:p>
        </p:txBody>
      </p:sp>
    </p:spTree>
    <p:extLst>
      <p:ext uri="{BB962C8B-B14F-4D97-AF65-F5344CB8AC3E}">
        <p14:creationId xmlns:p14="http://schemas.microsoft.com/office/powerpoint/2010/main" val="45453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ppt_x"/>
                                          </p:val>
                                        </p:tav>
                                        <p:tav tm="100000">
                                          <p:val>
                                            <p:strVal val="#ppt_x"/>
                                          </p:val>
                                        </p:tav>
                                      </p:tavLst>
                                    </p:anim>
                                    <p:anim calcmode="lin" valueType="num">
                                      <p:cBhvr additive="base">
                                        <p:cTn id="47" dur="500" fill="hold"/>
                                        <p:tgtEl>
                                          <p:spTgt spid="116"/>
                                        </p:tgtEl>
                                        <p:attrNameLst>
                                          <p:attrName>ppt_y</p:attrName>
                                        </p:attrNameLst>
                                      </p:cBhvr>
                                      <p:tavLst>
                                        <p:tav tm="0">
                                          <p:val>
                                            <p:strVal val="1+#ppt_h/2"/>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par>
                                <p:cTn id="54" presetID="10"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par>
                                <p:cTn id="57" presetID="10" presetClass="entr" presetSubtype="0"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cTn>
                              </p:par>
                              <p:par>
                                <p:cTn id="60" presetID="10" presetClass="entr" presetSubtype="0"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ntr" presetSubtype="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par>
                                <p:cTn id="66" presetID="10" presetClass="entr" presetSubtype="0"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500"/>
                                        <p:tgtEl>
                                          <p:spTgt spid="6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childTnLst>
                          </p:cTn>
                        </p:par>
                        <p:par>
                          <p:cTn id="78" fill="hold">
                            <p:stCondLst>
                              <p:cond delay="1000"/>
                            </p:stCondLst>
                            <p:childTnLst>
                              <p:par>
                                <p:cTn id="79" presetID="1" presetClass="entr" presetSubtype="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childTnLst>
                          </p:cTn>
                        </p:par>
                        <p:par>
                          <p:cTn id="81" fill="hold">
                            <p:stCondLst>
                              <p:cond delay="1000"/>
                            </p:stCondLst>
                            <p:childTnLst>
                              <p:par>
                                <p:cTn id="82" presetID="1" presetClass="entr" presetSubtype="0" fill="hold" grpId="0" nodeType="afterEffect">
                                  <p:stCondLst>
                                    <p:cond delay="0"/>
                                  </p:stCondLst>
                                  <p:childTnLst>
                                    <p:set>
                                      <p:cBhvr>
                                        <p:cTn id="83" dur="1" fill="hold">
                                          <p:stCondLst>
                                            <p:cond delay="0"/>
                                          </p:stCondLst>
                                        </p:cTn>
                                        <p:tgtEl>
                                          <p:spTgt spid="49"/>
                                        </p:tgtEl>
                                        <p:attrNameLst>
                                          <p:attrName>style.visibility</p:attrName>
                                        </p:attrNameLst>
                                      </p:cBhvr>
                                      <p:to>
                                        <p:strVal val="visible"/>
                                      </p:to>
                                    </p:set>
                                  </p:childTnLst>
                                </p:cTn>
                              </p:par>
                            </p:childTnLst>
                          </p:cTn>
                        </p:par>
                        <p:par>
                          <p:cTn id="84" fill="hold">
                            <p:stCondLst>
                              <p:cond delay="1000"/>
                            </p:stCondLst>
                            <p:childTnLst>
                              <p:par>
                                <p:cTn id="85" presetID="1" presetClass="entr" presetSubtype="0" fill="hold" grpId="0" nodeType="after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par>
                          <p:cTn id="87" fill="hold">
                            <p:stCondLst>
                              <p:cond delay="1000"/>
                            </p:stCondLst>
                            <p:childTnLst>
                              <p:par>
                                <p:cTn id="88" presetID="1" presetClass="entr" presetSubtype="0" fill="hold" grpId="0" nodeType="afterEffect">
                                  <p:stCondLst>
                                    <p:cond delay="0"/>
                                  </p:stCondLst>
                                  <p:childTnLst>
                                    <p:set>
                                      <p:cBhvr>
                                        <p:cTn id="89" dur="1" fill="hold">
                                          <p:stCondLst>
                                            <p:cond delay="0"/>
                                          </p:stCondLst>
                                        </p:cTn>
                                        <p:tgtEl>
                                          <p:spTgt spid="51"/>
                                        </p:tgtEl>
                                        <p:attrNameLst>
                                          <p:attrName>style.visibility</p:attrName>
                                        </p:attrNameLst>
                                      </p:cBhvr>
                                      <p:to>
                                        <p:strVal val="visible"/>
                                      </p:to>
                                    </p:se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5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7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4"/>
                                        </p:tgtEl>
                                      </p:cBhvr>
                                    </p:animEffect>
                                    <p:set>
                                      <p:cBhvr>
                                        <p:cTn id="104" dur="1" fill="hold">
                                          <p:stCondLst>
                                            <p:cond delay="499"/>
                                          </p:stCondLst>
                                        </p:cTn>
                                        <p:tgtEl>
                                          <p:spTgt spid="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63"/>
                                        </p:tgtEl>
                                      </p:cBhvr>
                                    </p:animEffect>
                                    <p:set>
                                      <p:cBhvr>
                                        <p:cTn id="117" dur="1" fill="hold">
                                          <p:stCondLst>
                                            <p:cond delay="499"/>
                                          </p:stCondLst>
                                        </p:cTn>
                                        <p:tgtEl>
                                          <p:spTgt spid="6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61"/>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7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64"/>
                                        </p:tgtEl>
                                      </p:cBhvr>
                                    </p:animEffect>
                                    <p:set>
                                      <p:cBhvr>
                                        <p:cTn id="130" dur="1" fill="hold">
                                          <p:stCondLst>
                                            <p:cond delay="499"/>
                                          </p:stCondLst>
                                        </p:cTn>
                                        <p:tgtEl>
                                          <p:spTgt spid="6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65"/>
                                        </p:tgtEl>
                                      </p:cBhvr>
                                    </p:animEffect>
                                    <p:set>
                                      <p:cBhvr>
                                        <p:cTn id="143" dur="1" fill="hold">
                                          <p:stCondLst>
                                            <p:cond delay="499"/>
                                          </p:stCondLst>
                                        </p:cTn>
                                        <p:tgtEl>
                                          <p:spTgt spid="65"/>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66"/>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75"/>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67"/>
                                        </p:tgtEl>
                                      </p:cBhvr>
                                    </p:animEffect>
                                    <p:set>
                                      <p:cBhvr>
                                        <p:cTn id="156" dur="1" fill="hold">
                                          <p:stCondLst>
                                            <p:cond delay="499"/>
                                          </p:stCondLst>
                                        </p:cTn>
                                        <p:tgtEl>
                                          <p:spTgt spid="67"/>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76"/>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69"/>
                                        </p:tgtEl>
                                      </p:cBhvr>
                                    </p:animEffect>
                                    <p:set>
                                      <p:cBhvr>
                                        <p:cTn id="169" dur="1" fill="hold">
                                          <p:stCondLst>
                                            <p:cond delay="499"/>
                                          </p:stCondLst>
                                        </p:cTn>
                                        <p:tgtEl>
                                          <p:spTgt spid="69"/>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6" grpId="0"/>
      <p:bldP spid="68" grpId="0"/>
      <p:bldP spid="70" grpId="0"/>
      <p:bldP spid="71" grpId="0"/>
      <p:bldP spid="72" grpId="0"/>
      <p:bldP spid="73" grpId="0"/>
      <p:bldP spid="74" grpId="0"/>
      <p:bldP spid="75" grpId="0"/>
      <p:bldP spid="76" grpId="0"/>
      <p:bldP spid="48" grpId="0" animBg="1"/>
      <p:bldP spid="49" grpId="0" animBg="1"/>
      <p:bldP spid="50" grpId="0" animBg="1"/>
      <p:bldP spid="51" grpId="0" animBg="1"/>
      <p:bldP spid="52" grpId="0" animBg="1"/>
      <p:bldP spid="53" grpId="0" animBg="1"/>
      <p:bldP spid="18" grpId="0" animBg="1"/>
      <p:bldP spid="32" grpId="0"/>
      <p:bldP spid="23" grpId="0" animBg="1"/>
      <p:bldP spid="24" grpId="0" animBg="1"/>
      <p:bldP spid="1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51" name="TextBox 5">
            <a:extLst>
              <a:ext uri="{FF2B5EF4-FFF2-40B4-BE49-F238E27FC236}">
                <a16:creationId xmlns:a16="http://schemas.microsoft.com/office/drawing/2014/main" id="{2E5B15C3-F996-4CF7-A155-CD358870D978}"/>
              </a:ext>
            </a:extLst>
          </p:cNvPr>
          <p:cNvSpPr txBox="1"/>
          <p:nvPr/>
        </p:nvSpPr>
        <p:spPr>
          <a:xfrm>
            <a:off x="6875956" y="6503318"/>
            <a:ext cx="324707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prstClr val="white"/>
                </a:solidFill>
                <a:latin typeface="Century Gothic" panose="020B0502020202020204" pitchFamily="34" charset="0"/>
              </a:rPr>
              <a:t>Rachel Hawkes / Emma Marsden</a:t>
            </a:r>
          </a:p>
        </p:txBody>
      </p:sp>
      <p:pic>
        <p:nvPicPr>
          <p:cNvPr id="64" name="Picture 63">
            <a:extLst>
              <a:ext uri="{FF2B5EF4-FFF2-40B4-BE49-F238E27FC236}">
                <a16:creationId xmlns:a16="http://schemas.microsoft.com/office/drawing/2014/main" id="{5645EAA2-FD01-41FC-9CCD-D26507BA46AC}"/>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7">
            <a:extLst>
              <a:ext uri="{FF2B5EF4-FFF2-40B4-BE49-F238E27FC236}">
                <a16:creationId xmlns:a16="http://schemas.microsoft.com/office/drawing/2014/main" id="{C4C4DFD2-EF25-4FE0-A436-FA3E4F5E2AF9}"/>
              </a:ext>
            </a:extLst>
          </p:cNvPr>
          <p:cNvSpPr txBox="1"/>
          <p:nvPr/>
        </p:nvSpPr>
        <p:spPr>
          <a:xfrm rot="21349562">
            <a:off x="4783249" y="3281881"/>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b="1" dirty="0">
                <a:solidFill>
                  <a:srgbClr val="002060"/>
                </a:solidFill>
                <a:latin typeface="Century Gothic" panose="020B0502020202020204" pitchFamily="34" charset="0"/>
                <a:cs typeface="Calibri" panose="020F0502020204030204" pitchFamily="34" charset="0"/>
              </a:rPr>
              <a:t>what? </a:t>
            </a:r>
          </a:p>
        </p:txBody>
      </p:sp>
      <p:sp>
        <p:nvSpPr>
          <p:cNvPr id="66" name="TextBox 8">
            <a:extLst>
              <a:ext uri="{FF2B5EF4-FFF2-40B4-BE49-F238E27FC236}">
                <a16:creationId xmlns:a16="http://schemas.microsoft.com/office/drawing/2014/main" id="{9485C4ED-1AB4-44A3-B1A4-7AF2862F898E}"/>
              </a:ext>
            </a:extLst>
          </p:cNvPr>
          <p:cNvSpPr txBox="1"/>
          <p:nvPr/>
        </p:nvSpPr>
        <p:spPr>
          <a:xfrm>
            <a:off x="2451203" y="0"/>
            <a:ext cx="7573955" cy="22159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800" b="1" dirty="0">
                <a:solidFill>
                  <a:srgbClr val="5B9BD5">
                    <a:lumMod val="50000"/>
                  </a:srgbClr>
                </a:solidFill>
                <a:latin typeface="Century Gothic" panose="020B0502020202020204" pitchFamily="34" charset="0"/>
              </a:rPr>
              <a:t>¿</a:t>
            </a:r>
            <a:r>
              <a:rPr lang="en-GB" sz="13800" b="1" dirty="0" err="1">
                <a:solidFill>
                  <a:srgbClr val="5B9BD5">
                    <a:lumMod val="50000"/>
                  </a:srgbClr>
                </a:solidFill>
                <a:latin typeface="Century Gothic" panose="020B0502020202020204" pitchFamily="34" charset="0"/>
              </a:rPr>
              <a:t>qué</a:t>
            </a:r>
            <a:r>
              <a:rPr lang="en-GB" sz="13800" b="1" dirty="0">
                <a:solidFill>
                  <a:srgbClr val="5B9BD5">
                    <a:lumMod val="50000"/>
                  </a:srgbClr>
                </a:solidFill>
                <a:latin typeface="Century Gothic" panose="020B0502020202020204" pitchFamily="34" charset="0"/>
              </a:rPr>
              <a:t>?</a:t>
            </a:r>
          </a:p>
        </p:txBody>
      </p:sp>
      <p:sp>
        <p:nvSpPr>
          <p:cNvPr id="67" name="TextBox 66">
            <a:extLst>
              <a:ext uri="{FF2B5EF4-FFF2-40B4-BE49-F238E27FC236}">
                <a16:creationId xmlns:a16="http://schemas.microsoft.com/office/drawing/2014/main" id="{C5F37E3D-6FD9-4C26-A4F2-93421BCEC1B2}"/>
              </a:ext>
            </a:extLst>
          </p:cNvPr>
          <p:cNvSpPr txBox="1"/>
          <p:nvPr/>
        </p:nvSpPr>
        <p:spPr>
          <a:xfrm>
            <a:off x="142181" y="4809369"/>
            <a:ext cx="121920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5400" dirty="0">
                <a:solidFill>
                  <a:srgbClr val="002060"/>
                </a:solidFill>
                <a:latin typeface="Century Gothic" panose="020B0502020202020204" pitchFamily="34" charset="0"/>
                <a:cs typeface="Calibri" panose="020F0502020204030204" pitchFamily="34" charset="0"/>
              </a:rPr>
              <a:t>¿</a:t>
            </a:r>
            <a:r>
              <a:rPr lang="es-ES" sz="5400" b="1" dirty="0">
                <a:solidFill>
                  <a:srgbClr val="FF0066"/>
                </a:solidFill>
                <a:latin typeface="Century Gothic" panose="020B0502020202020204" pitchFamily="34" charset="0"/>
                <a:cs typeface="Calibri" panose="020F0502020204030204" pitchFamily="34" charset="0"/>
              </a:rPr>
              <a:t>Qué</a:t>
            </a:r>
            <a:r>
              <a:rPr lang="es-ES" sz="5400" b="1" dirty="0">
                <a:solidFill>
                  <a:srgbClr val="002060"/>
                </a:solidFill>
                <a:latin typeface="Century Gothic" panose="020B0502020202020204" pitchFamily="34" charset="0"/>
                <a:cs typeface="Calibri" panose="020F0502020204030204" pitchFamily="34" charset="0"/>
              </a:rPr>
              <a:t> </a:t>
            </a:r>
            <a:r>
              <a:rPr lang="es-ES" sz="5400" dirty="0">
                <a:solidFill>
                  <a:srgbClr val="002060"/>
                </a:solidFill>
                <a:latin typeface="Century Gothic" panose="020B0502020202020204" pitchFamily="34" charset="0"/>
                <a:cs typeface="Calibri" panose="020F0502020204030204" pitchFamily="34" charset="0"/>
              </a:rPr>
              <a:t>tienen?</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3D5FAF9F-A803-48ED-BE8E-E466458B7EDF}"/>
              </a:ext>
            </a:extLst>
          </p:cNvPr>
          <p:cNvSpPr txBox="1"/>
          <p:nvPr/>
        </p:nvSpPr>
        <p:spPr>
          <a:xfrm>
            <a:off x="142181" y="5804503"/>
            <a:ext cx="11570848"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5B9BD5">
                    <a:lumMod val="50000"/>
                  </a:srgbClr>
                </a:solidFill>
                <a:latin typeface="Century Gothic" panose="020B0502020202020204" pitchFamily="34" charset="0"/>
              </a:rPr>
              <a:t>[</a:t>
            </a:r>
            <a:r>
              <a:rPr lang="en-HK" sz="3200" b="1" dirty="0">
                <a:solidFill>
                  <a:srgbClr val="FF0066"/>
                </a:solidFill>
                <a:latin typeface="Century Gothic" panose="020B0502020202020204" pitchFamily="34" charset="0"/>
                <a:cs typeface="Calibri" panose="020F0502020204030204" pitchFamily="34" charset="0"/>
              </a:rPr>
              <a:t>What</a:t>
            </a:r>
            <a:r>
              <a:rPr lang="en-HK"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do they have?]</a:t>
            </a:r>
          </a:p>
        </p:txBody>
      </p:sp>
      <p:pic>
        <p:nvPicPr>
          <p:cNvPr id="70" name="Picture 69">
            <a:hlinkClick r:id="" action="ppaction://noaction">
              <a:snd r:embed="rId5" name="s8_que.wav"/>
            </a:hlinkClick>
            <a:extLst>
              <a:ext uri="{FF2B5EF4-FFF2-40B4-BE49-F238E27FC236}">
                <a16:creationId xmlns:a16="http://schemas.microsoft.com/office/drawing/2014/main" id="{5AE31FFC-BC13-4D72-8D76-FAFA477986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746" y="57493"/>
            <a:ext cx="1495088" cy="1544094"/>
          </a:xfrm>
          <a:prstGeom prst="rect">
            <a:avLst/>
          </a:prstGeom>
        </p:spPr>
      </p:pic>
    </p:spTree>
    <p:extLst>
      <p:ext uri="{BB962C8B-B14F-4D97-AF65-F5344CB8AC3E}">
        <p14:creationId xmlns:p14="http://schemas.microsoft.com/office/powerpoint/2010/main" val="42602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7F5F84DE-D02B-4790-A26B-5028FA784AD4}"/>
              </a:ext>
            </a:extLst>
          </p:cNvPr>
          <p:cNvSpPr txBox="1"/>
          <p:nvPr/>
        </p:nvSpPr>
        <p:spPr>
          <a:xfrm>
            <a:off x="6875956" y="6503318"/>
            <a:ext cx="324707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Rachel Hawkes / Emma Marsden</a:t>
            </a:r>
          </a:p>
        </p:txBody>
      </p:sp>
      <p:pic>
        <p:nvPicPr>
          <p:cNvPr id="5" name="Picture 4">
            <a:extLst>
              <a:ext uri="{FF2B5EF4-FFF2-40B4-BE49-F238E27FC236}">
                <a16:creationId xmlns:a16="http://schemas.microsoft.com/office/drawing/2014/main" id="{68004F34-4CF8-40D9-B8E3-622C42B90DCE}"/>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23160" y="257934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a:extLst>
              <a:ext uri="{FF2B5EF4-FFF2-40B4-BE49-F238E27FC236}">
                <a16:creationId xmlns:a16="http://schemas.microsoft.com/office/drawing/2014/main" id="{AA7A635F-4640-4772-AD2E-0E771D15C4CD}"/>
              </a:ext>
            </a:extLst>
          </p:cNvPr>
          <p:cNvSpPr txBox="1"/>
          <p:nvPr/>
        </p:nvSpPr>
        <p:spPr>
          <a:xfrm rot="21349562">
            <a:off x="4783249" y="3281881"/>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where?</a:t>
            </a:r>
          </a:p>
        </p:txBody>
      </p:sp>
      <p:pic>
        <p:nvPicPr>
          <p:cNvPr id="9" name="Google Shape;319;p15" descr="Speech Icon, Voice, Talking, Audio, Speech">
            <a:extLst>
              <a:ext uri="{FF2B5EF4-FFF2-40B4-BE49-F238E27FC236}">
                <a16:creationId xmlns:a16="http://schemas.microsoft.com/office/drawing/2014/main" id="{E491B89A-2684-42BB-9510-4249B995B846}"/>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0" name="Google Shape;122;p4">
            <a:extLst>
              <a:ext uri="{FF2B5EF4-FFF2-40B4-BE49-F238E27FC236}">
                <a16:creationId xmlns:a16="http://schemas.microsoft.com/office/drawing/2014/main" id="{04F3B45A-15A3-4F8C-9998-D1EE84B95865}"/>
              </a:ext>
            </a:extLst>
          </p:cNvPr>
          <p:cNvSpPr txBox="1"/>
          <p:nvPr/>
        </p:nvSpPr>
        <p:spPr>
          <a:xfrm>
            <a:off x="10353803" y="1085046"/>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B492C20C-DE3C-4A8A-AA75-D3E4EC2E4C66}"/>
              </a:ext>
            </a:extLst>
          </p:cNvPr>
          <p:cNvSpPr txBox="1"/>
          <p:nvPr/>
        </p:nvSpPr>
        <p:spPr>
          <a:xfrm>
            <a:off x="142181" y="4809369"/>
            <a:ext cx="121920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a:t>
            </a:r>
            <a:r>
              <a:rPr kumimoji="0" lang="es-ES" sz="5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sym typeface="Arial"/>
              </a:rPr>
              <a:t>Dónde</a:t>
            </a:r>
            <a:r>
              <a:rPr kumimoji="0" lang="es-ES"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tienen</a:t>
            </a:r>
            <a:r>
              <a:rPr kumimoji="0" lang="es-ES"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rPr>
              <a:t> un perro?</a:t>
            </a:r>
            <a:endParaRPr kumimoji="0" lang="fr-FR"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sym typeface="Arial"/>
            </a:endParaRPr>
          </a:p>
        </p:txBody>
      </p:sp>
      <p:sp>
        <p:nvSpPr>
          <p:cNvPr id="12" name="TextBox 11">
            <a:extLst>
              <a:ext uri="{FF2B5EF4-FFF2-40B4-BE49-F238E27FC236}">
                <a16:creationId xmlns:a16="http://schemas.microsoft.com/office/drawing/2014/main" id="{E0DFA72D-4114-4227-9D8B-55D2D5E09621}"/>
              </a:ext>
            </a:extLst>
          </p:cNvPr>
          <p:cNvSpPr txBox="1"/>
          <p:nvPr/>
        </p:nvSpPr>
        <p:spPr>
          <a:xfrm>
            <a:off x="142181" y="5804503"/>
            <a:ext cx="11570848" cy="58477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Arial"/>
              </a:rPr>
              <a:t>[</a:t>
            </a:r>
            <a:r>
              <a:rPr kumimoji="0" lang="en-HK"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Calibri" panose="020F0502020204030204" pitchFamily="34" charset="0"/>
                <a:sym typeface="Arial"/>
              </a:rPr>
              <a:t>Where</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sym typeface="Arial"/>
              </a:rPr>
              <a:t> </a:t>
            </a: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Arial"/>
              </a:rPr>
              <a:t>do they have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Arial"/>
              </a:rPr>
              <a:t> a dog?]</a:t>
            </a:r>
          </a:p>
        </p:txBody>
      </p:sp>
      <p:pic>
        <p:nvPicPr>
          <p:cNvPr id="13" name="Picture 12">
            <a:hlinkClick r:id="" action="ppaction://noaction">
              <a:snd r:embed="rId5" name="s9_nnn donde.wav"/>
            </a:hlinkClick>
            <a:extLst>
              <a:ext uri="{FF2B5EF4-FFF2-40B4-BE49-F238E27FC236}">
                <a16:creationId xmlns:a16="http://schemas.microsoft.com/office/drawing/2014/main" id="{B3EB514F-2E36-41B3-83B3-3444F9E26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
            <a:ext cx="2164268" cy="2267909"/>
          </a:xfrm>
          <a:prstGeom prst="rect">
            <a:avLst/>
          </a:prstGeom>
        </p:spPr>
      </p:pic>
      <p:sp>
        <p:nvSpPr>
          <p:cNvPr id="2" name="Title 1">
            <a:extLst>
              <a:ext uri="{FF2B5EF4-FFF2-40B4-BE49-F238E27FC236}">
                <a16:creationId xmlns:a16="http://schemas.microsoft.com/office/drawing/2014/main" id="{D41DF3E6-AB9E-42D3-86ED-1EE703DEA3C8}"/>
              </a:ext>
            </a:extLst>
          </p:cNvPr>
          <p:cNvSpPr>
            <a:spLocks noGrp="1"/>
          </p:cNvSpPr>
          <p:nvPr>
            <p:ph type="title"/>
          </p:nvPr>
        </p:nvSpPr>
        <p:spPr>
          <a:xfrm>
            <a:off x="2707193" y="748396"/>
            <a:ext cx="6577484" cy="1325563"/>
          </a:xfrm>
        </p:spPr>
        <p:txBody>
          <a:bodyPr>
            <a:noAutofit/>
          </a:bodyPr>
          <a:lstStyle/>
          <a:p>
            <a:pPr algn="ctr"/>
            <a:r>
              <a:rPr lang="en-GB" sz="11500" b="1" kern="1200" dirty="0">
                <a:solidFill>
                  <a:srgbClr val="5B9BD5">
                    <a:lumMod val="50000"/>
                  </a:srgbClr>
                </a:solidFill>
                <a:latin typeface="Century Gothic" panose="020B0502020202020204" pitchFamily="34" charset="0"/>
                <a:sym typeface="Arial"/>
              </a:rPr>
              <a:t>¿</a:t>
            </a:r>
            <a:r>
              <a:rPr lang="en-GB" sz="11500" b="1" kern="1200" dirty="0" err="1">
                <a:solidFill>
                  <a:srgbClr val="5B9BD5">
                    <a:lumMod val="50000"/>
                  </a:srgbClr>
                </a:solidFill>
                <a:latin typeface="Century Gothic" panose="020B0502020202020204" pitchFamily="34" charset="0"/>
                <a:sym typeface="Arial"/>
              </a:rPr>
              <a:t>dónde</a:t>
            </a:r>
            <a:r>
              <a:rPr lang="en-GB" sz="11500" b="1" kern="1200" dirty="0">
                <a:solidFill>
                  <a:srgbClr val="5B9BD5">
                    <a:lumMod val="50000"/>
                  </a:srgbClr>
                </a:solidFill>
                <a:latin typeface="Century Gothic" panose="020B0502020202020204" pitchFamily="34" charset="0"/>
                <a:sym typeface="Arial"/>
              </a:rPr>
              <a:t>?</a:t>
            </a:r>
            <a:endParaRPr lang="en-GB" sz="5400" dirty="0"/>
          </a:p>
        </p:txBody>
      </p:sp>
    </p:spTree>
    <p:extLst>
      <p:ext uri="{BB962C8B-B14F-4D97-AF65-F5344CB8AC3E}">
        <p14:creationId xmlns:p14="http://schemas.microsoft.com/office/powerpoint/2010/main" val="361036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6176</TotalTime>
  <Words>1997</Words>
  <Application>Microsoft Office PowerPoint</Application>
  <PresentationFormat>Widescreen</PresentationFormat>
  <Paragraphs>290</Paragraphs>
  <Slides>17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Century Gothic</vt:lpstr>
      <vt:lpstr>docs-Century Gothic</vt:lpstr>
      <vt:lpstr>Modern Love</vt:lpstr>
      <vt:lpstr>Mystical Woods Rough Script</vt:lpstr>
      <vt:lpstr>Segoe Print</vt:lpstr>
      <vt:lpstr>Segoe Script</vt:lpstr>
      <vt:lpstr>Office Theme</vt:lpstr>
      <vt:lpstr>español, con Quique</vt:lpstr>
      <vt:lpstr>Saying what I and others have</vt:lpstr>
      <vt:lpstr>pronunciar</vt:lpstr>
      <vt:lpstr>pronunciar</vt:lpstr>
      <vt:lpstr>tenemos | tienen</vt:lpstr>
      <vt:lpstr>leer</vt:lpstr>
      <vt:lpstr>escuchar</vt:lpstr>
      <vt:lpstr>pronunciar</vt:lpstr>
      <vt:lpstr>¿dónde?</vt:lpstr>
      <vt:lpstr>detrás |  debajo  | en</vt:lpstr>
      <vt:lpstr>leer</vt:lpstr>
      <vt:lpstr>leer</vt:lpstr>
      <vt:lpstr>leer</vt:lpstr>
      <vt:lpstr>leer</vt:lpstr>
      <vt:lpstr>leer</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37</cp:revision>
  <dcterms:created xsi:type="dcterms:W3CDTF">2021-09-24T10:38:38Z</dcterms:created>
  <dcterms:modified xsi:type="dcterms:W3CDTF">2023-09-05T11:10:57Z</dcterms:modified>
</cp:coreProperties>
</file>