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23" r:id="rId2"/>
    <p:sldId id="391" r:id="rId3"/>
    <p:sldId id="258" r:id="rId4"/>
    <p:sldId id="796" r:id="rId5"/>
    <p:sldId id="925" r:id="rId6"/>
    <p:sldId id="486" r:id="rId7"/>
    <p:sldId id="350" r:id="rId8"/>
    <p:sldId id="839" r:id="rId9"/>
    <p:sldId id="928" r:id="rId10"/>
    <p:sldId id="930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5E3CF"/>
    <a:srgbClr val="FFCCFF"/>
    <a:srgbClr val="4A8522"/>
    <a:srgbClr val="FF0066"/>
    <a:srgbClr val="86CFE2"/>
    <a:srgbClr val="91EAD2"/>
    <a:srgbClr val="22A7CC"/>
    <a:srgbClr val="68D5C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6" autoAdjust="0"/>
    <p:restoredTop sz="56287" autoAdjust="0"/>
  </p:normalViewPr>
  <p:slideViewPr>
    <p:cSldViewPr snapToGrid="0">
      <p:cViewPr varScale="1">
        <p:scale>
          <a:sx n="60" d="100"/>
          <a:sy n="60" d="100"/>
        </p:scale>
        <p:origin x="2616" y="90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[r]|[rr]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parar [706] correr [343]  Cluster: caro [2179] carro [1857] pera [&gt;5000] perra [888]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amar [700] odiar [2211] abuela [783] abuelo [4796] comida [906] las [1] los [1]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él [9] ella [72] tú [184] yo [28] pero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un [6] dos [64] tres [134] cuatro [241] cinco [284] seis [438] siete [603] ocho [641] nueve [991] diez [449]  once [1701] doce [1138]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[r]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[r]</a:t>
            </a:r>
            <a:r>
              <a:rPr lang="en-GB" b="0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picture and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hold one hand up, palm open and facing away, to signal ‘stop’.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Using index and middle fingers to be ‘legs’ mime a fast running movement, moving the hand from right to left across the body.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three items of previously taught vocabulary that we revisit this week and the seven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without written Spanish support.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plural form of definite articles, building in prior knowledge of singular definite articles.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singular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</a:t>
            </a:r>
            <a:r>
              <a:rPr lang="en-GB" b="0" dirty="0"/>
              <a:t>definite</a:t>
            </a:r>
            <a:r>
              <a:rPr lang="en-GB" dirty="0"/>
              <a:t>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</a:t>
            </a:r>
            <a:r>
              <a:rPr lang="en-GB" b="0" dirty="0"/>
              <a:t>definite</a:t>
            </a:r>
            <a:r>
              <a:rPr lang="en-GB" dirty="0"/>
              <a:t>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grammar explanation on plural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indefinite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plural definite article with a range of previously introduced nouns and new vocabulary from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noun with definite article and encourage the correct plural form from pupils.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There are 7 nouns in total.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2 opinion verbs in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singular; to introduce the use of articles with opinion verbs.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1 ]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dirty="0" err="1"/>
              <a:t>amar</a:t>
            </a:r>
            <a:r>
              <a:rPr lang="en-GB" b="0" dirty="0"/>
              <a:t> and </a:t>
            </a:r>
            <a:r>
              <a:rPr lang="en-GB" b="0" dirty="0" err="1"/>
              <a:t>odiar</a:t>
            </a:r>
            <a:r>
              <a:rPr lang="en-GB" b="0" dirty="0"/>
              <a:t>, linking with the right person.;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 and do the example with them. At this stage pupils focus on recognising the person of the verb and whether it is </a:t>
            </a:r>
            <a:r>
              <a:rPr lang="en-GB" dirty="0" err="1"/>
              <a:t>amar</a:t>
            </a:r>
            <a:r>
              <a:rPr lang="en-GB" dirty="0"/>
              <a:t> or </a:t>
            </a:r>
            <a:r>
              <a:rPr lang="en-GB" dirty="0" err="1"/>
              <a:t>odiar</a:t>
            </a:r>
            <a:r>
              <a:rPr lang="en-GB" dirty="0"/>
              <a:t>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(vocab comprehension). 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idiomas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español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i="1" dirty="0" err="1"/>
              <a:t>amar</a:t>
            </a:r>
            <a:r>
              <a:rPr lang="en-GB" b="0" dirty="0"/>
              <a:t> and </a:t>
            </a:r>
            <a:r>
              <a:rPr lang="en-GB" b="0" i="1" dirty="0" err="1"/>
              <a:t>odiar</a:t>
            </a:r>
            <a:r>
              <a:rPr lang="en-GB" b="0" dirty="0"/>
              <a:t>, linking with the right person;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Encourage pupils to write the words. Alternatively, they can write the letters (a-f).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Teachers can also elicit English translations to reinforce the noticing of the missing article in some of the English sentences.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los </a:t>
            </a:r>
            <a:r>
              <a:rPr lang="en-GB" dirty="0" err="1"/>
              <a:t>idiomas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</a:t>
            </a:r>
            <a:r>
              <a:rPr lang="en-GB" dirty="0" err="1"/>
              <a:t>español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gif"/><Relationship Id="rId5" Type="http://schemas.openxmlformats.org/officeDocument/2006/relationships/image" Target="../media/image32.svg"/><Relationship Id="rId15" Type="http://schemas.openxmlformats.org/officeDocument/2006/relationships/image" Target="../media/image41.png"/><Relationship Id="rId10" Type="http://schemas.openxmlformats.org/officeDocument/2006/relationships/image" Target="../media/image7.gif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8.gi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11" Type="http://schemas.openxmlformats.org/officeDocument/2006/relationships/image" Target="../media/image22.png"/><Relationship Id="rId5" Type="http://schemas.openxmlformats.org/officeDocument/2006/relationships/image" Target="../media/image18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27682"/>
              </p:ext>
            </p:extLst>
          </p:nvPr>
        </p:nvGraphicFramePr>
        <p:xfrm>
          <a:off x="142669" y="1780775"/>
          <a:ext cx="4505098" cy="41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6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360273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1422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5111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18768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6338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5923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308127" y="190032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stomShape 23">
            <a:extLst>
              <a:ext uri="{FF2B5EF4-FFF2-40B4-BE49-F238E27FC236}">
                <a16:creationId xmlns:a16="http://schemas.microsoft.com/office/drawing/2014/main" id="{3B72F50E-B323-211A-E5B6-DC89DEFD2C39}"/>
              </a:ext>
            </a:extLst>
          </p:cNvPr>
          <p:cNvSpPr/>
          <p:nvPr/>
        </p:nvSpPr>
        <p:spPr>
          <a:xfrm>
            <a:off x="296873" y="465320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stomShape 23">
            <a:extLst>
              <a:ext uri="{FF2B5EF4-FFF2-40B4-BE49-F238E27FC236}">
                <a16:creationId xmlns:a16="http://schemas.microsoft.com/office/drawing/2014/main" id="{8DCA8276-26F7-6C2A-A355-DC2AD9C079DD}"/>
              </a:ext>
            </a:extLst>
          </p:cNvPr>
          <p:cNvSpPr/>
          <p:nvPr/>
        </p:nvSpPr>
        <p:spPr>
          <a:xfrm>
            <a:off x="296873" y="534812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3575154" y="136668"/>
            <a:ext cx="5309152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3728887" y="123268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Escribe la palabra.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23" name="CustomShape 23">
            <a:extLst>
              <a:ext uri="{FF2B5EF4-FFF2-40B4-BE49-F238E27FC236}">
                <a16:creationId xmlns:a16="http://schemas.microsoft.com/office/drawing/2014/main" id="{FDC33AE1-BA1C-5B9E-69B7-1E994471EAEF}"/>
              </a:ext>
            </a:extLst>
          </p:cNvPr>
          <p:cNvSpPr/>
          <p:nvPr/>
        </p:nvSpPr>
        <p:spPr>
          <a:xfrm>
            <a:off x="308127" y="257091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CustomShape 23">
            <a:extLst>
              <a:ext uri="{FF2B5EF4-FFF2-40B4-BE49-F238E27FC236}">
                <a16:creationId xmlns:a16="http://schemas.microsoft.com/office/drawing/2014/main" id="{2C4AE31C-F5C3-8A1A-53DB-D91072D5AD62}"/>
              </a:ext>
            </a:extLst>
          </p:cNvPr>
          <p:cNvSpPr/>
          <p:nvPr/>
        </p:nvSpPr>
        <p:spPr>
          <a:xfrm>
            <a:off x="308127" y="329990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ustomShape 23">
            <a:extLst>
              <a:ext uri="{FF2B5EF4-FFF2-40B4-BE49-F238E27FC236}">
                <a16:creationId xmlns:a16="http://schemas.microsoft.com/office/drawing/2014/main" id="{338055D9-742E-CA0D-ACA2-BC86F3AA89F7}"/>
              </a:ext>
            </a:extLst>
          </p:cNvPr>
          <p:cNvSpPr/>
          <p:nvPr/>
        </p:nvSpPr>
        <p:spPr>
          <a:xfrm>
            <a:off x="308127" y="398204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6" name="Picture 2" descr="Gráficos vectoriales gratis de Birmania">
            <a:extLst>
              <a:ext uri="{FF2B5EF4-FFF2-40B4-BE49-F238E27FC236}">
                <a16:creationId xmlns:a16="http://schemas.microsoft.com/office/drawing/2014/main" id="{DF84A1C2-02EF-E941-BAA7-4798D8E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50" y="2984375"/>
            <a:ext cx="1749636" cy="12445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FF357F7-693F-F3C6-28F2-5155506C6B77}"/>
              </a:ext>
            </a:extLst>
          </p:cNvPr>
          <p:cNvGrpSpPr/>
          <p:nvPr/>
        </p:nvGrpSpPr>
        <p:grpSpPr>
          <a:xfrm>
            <a:off x="10004113" y="3180194"/>
            <a:ext cx="2023751" cy="1138519"/>
            <a:chOff x="8248650" y="1681491"/>
            <a:chExt cx="5110885" cy="2038350"/>
          </a:xfrm>
        </p:grpSpPr>
        <p:pic>
          <p:nvPicPr>
            <p:cNvPr id="128" name="Picture 18" descr="Gráficos vectoriales gratis de Verduras">
              <a:extLst>
                <a:ext uri="{FF2B5EF4-FFF2-40B4-BE49-F238E27FC236}">
                  <a16:creationId xmlns:a16="http://schemas.microsoft.com/office/drawing/2014/main" id="{2E3A1E9A-21EF-806D-0A74-005E3EFA8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6" descr="Gráficos vectoriales gratis de Comida">
              <a:extLst>
                <a:ext uri="{FF2B5EF4-FFF2-40B4-BE49-F238E27FC236}">
                  <a16:creationId xmlns:a16="http://schemas.microsoft.com/office/drawing/2014/main" id="{EA45DB58-1292-8BCD-5F91-465357DB7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02D15C-DE6F-053A-2436-3BB8DB90C652}"/>
              </a:ext>
            </a:extLst>
          </p:cNvPr>
          <p:cNvGrpSpPr/>
          <p:nvPr/>
        </p:nvGrpSpPr>
        <p:grpSpPr>
          <a:xfrm>
            <a:off x="4867887" y="5216075"/>
            <a:ext cx="2170687" cy="1092740"/>
            <a:chOff x="9208168" y="5234898"/>
            <a:chExt cx="2170687" cy="1092740"/>
          </a:xfrm>
        </p:grpSpPr>
        <p:pic>
          <p:nvPicPr>
            <p:cNvPr id="131" name="Picture 130" descr="Logo, company name&#10;&#10;Description automatically generated">
              <a:extLst>
                <a:ext uri="{FF2B5EF4-FFF2-40B4-BE49-F238E27FC236}">
                  <a16:creationId xmlns:a16="http://schemas.microsoft.com/office/drawing/2014/main" id="{5A1DC5F1-E7EF-7002-2232-BB4D21DBB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132" name="Picture 131" descr="Logo&#10;&#10;Description automatically generated">
              <a:extLst>
                <a:ext uri="{FF2B5EF4-FFF2-40B4-BE49-F238E27FC236}">
                  <a16:creationId xmlns:a16="http://schemas.microsoft.com/office/drawing/2014/main" id="{7256C962-0B03-52F8-32A7-2EDDB41B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10D44C49-241F-86F1-2792-463851994C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7823" y="5152409"/>
            <a:ext cx="1674260" cy="1262054"/>
          </a:xfrm>
          <a:prstGeom prst="rect">
            <a:avLst/>
          </a:prstGeom>
        </p:spPr>
      </p:pic>
      <p:pic>
        <p:nvPicPr>
          <p:cNvPr id="7170" name="Picture 2" descr="Ilustraciones gratis de España">
            <a:extLst>
              <a:ext uri="{FF2B5EF4-FFF2-40B4-BE49-F238E27FC236}">
                <a16:creationId xmlns:a16="http://schemas.microsoft.com/office/drawing/2014/main" id="{4D4993EC-E0A3-2E3B-8CE9-A4A09CF6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48" y="2809316"/>
            <a:ext cx="554476" cy="369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áficos vectoriales gratis de Silla">
            <a:extLst>
              <a:ext uri="{FF2B5EF4-FFF2-40B4-BE49-F238E27FC236}">
                <a16:creationId xmlns:a16="http://schemas.microsoft.com/office/drawing/2014/main" id="{C357AE53-A5D1-7EAC-5BFE-3225190B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09" y="29370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Gráficos vectoriales gratis de Silla">
            <a:extLst>
              <a:ext uri="{FF2B5EF4-FFF2-40B4-BE49-F238E27FC236}">
                <a16:creationId xmlns:a16="http://schemas.microsoft.com/office/drawing/2014/main" id="{50C2E50E-9D34-1FDA-1177-4E2E5EC8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8" y="29437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ráficos vectoriales gratis de Animales">
            <a:extLst>
              <a:ext uri="{FF2B5EF4-FFF2-40B4-BE49-F238E27FC236}">
                <a16:creationId xmlns:a16="http://schemas.microsoft.com/office/drawing/2014/main" id="{E9323081-5CD5-2FE7-C4F2-A26C92CD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32" y="5519786"/>
            <a:ext cx="1369460" cy="9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B3C0A-B398-ADE1-5358-04C8F4A8332B}"/>
              </a:ext>
            </a:extLst>
          </p:cNvPr>
          <p:cNvSpPr/>
          <p:nvPr/>
        </p:nvSpPr>
        <p:spPr>
          <a:xfrm>
            <a:off x="4867887" y="26529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a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F841A4-F089-F23F-F174-DAA791C7F7AE}"/>
              </a:ext>
            </a:extLst>
          </p:cNvPr>
          <p:cNvSpPr/>
          <p:nvPr/>
        </p:nvSpPr>
        <p:spPr>
          <a:xfrm>
            <a:off x="7309371" y="272464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b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467FAF-6F3B-4809-9751-C789670182C3}"/>
              </a:ext>
            </a:extLst>
          </p:cNvPr>
          <p:cNvSpPr/>
          <p:nvPr/>
        </p:nvSpPr>
        <p:spPr>
          <a:xfrm>
            <a:off x="9918570" y="274681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c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43A44D-95A7-CACC-A666-A9BCE6238A11}"/>
              </a:ext>
            </a:extLst>
          </p:cNvPr>
          <p:cNvSpPr/>
          <p:nvPr/>
        </p:nvSpPr>
        <p:spPr>
          <a:xfrm>
            <a:off x="4807799" y="476709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d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3484B2-E159-ACE0-9DF6-4BE1BDDBC911}"/>
              </a:ext>
            </a:extLst>
          </p:cNvPr>
          <p:cNvSpPr/>
          <p:nvPr/>
        </p:nvSpPr>
        <p:spPr>
          <a:xfrm>
            <a:off x="7269637" y="4922923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e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5FB9C5-FFFF-BE02-DC8E-A5CC54505897}"/>
              </a:ext>
            </a:extLst>
          </p:cNvPr>
          <p:cNvSpPr/>
          <p:nvPr/>
        </p:nvSpPr>
        <p:spPr>
          <a:xfrm>
            <a:off x="10036353" y="4921438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f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D513E79-31AC-5118-F471-EAF7A9C5C0A0}"/>
              </a:ext>
            </a:extLst>
          </p:cNvPr>
          <p:cNvSpPr txBox="1"/>
          <p:nvPr/>
        </p:nvSpPr>
        <p:spPr>
          <a:xfrm>
            <a:off x="2146780" y="1855380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comida</a:t>
            </a:r>
          </a:p>
        </p:txBody>
      </p:sp>
      <p:sp>
        <p:nvSpPr>
          <p:cNvPr id="144" name="CustomShape 23">
            <a:extLst>
              <a:ext uri="{FF2B5EF4-FFF2-40B4-BE49-F238E27FC236}">
                <a16:creationId xmlns:a16="http://schemas.microsoft.com/office/drawing/2014/main" id="{475FD05B-D7D8-C3A0-5EC9-790A56D98530}"/>
              </a:ext>
            </a:extLst>
          </p:cNvPr>
          <p:cNvSpPr/>
          <p:nvPr/>
        </p:nvSpPr>
        <p:spPr>
          <a:xfrm>
            <a:off x="9983556" y="24744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496470-BB61-4847-8D0B-DC23E17A487F}"/>
              </a:ext>
            </a:extLst>
          </p:cNvPr>
          <p:cNvSpPr txBox="1"/>
          <p:nvPr/>
        </p:nvSpPr>
        <p:spPr>
          <a:xfrm>
            <a:off x="2224349" y="2544938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tortuga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6" name="CustomShape 23">
            <a:extLst>
              <a:ext uri="{FF2B5EF4-FFF2-40B4-BE49-F238E27FC236}">
                <a16:creationId xmlns:a16="http://schemas.microsoft.com/office/drawing/2014/main" id="{96F73A81-D7A1-7560-FF85-4CBB85C107F5}"/>
              </a:ext>
            </a:extLst>
          </p:cNvPr>
          <p:cNvSpPr/>
          <p:nvPr/>
        </p:nvSpPr>
        <p:spPr>
          <a:xfrm>
            <a:off x="10004550" y="44347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0DFC995-FC87-09C6-1159-087E6BD749AB}"/>
              </a:ext>
            </a:extLst>
          </p:cNvPr>
          <p:cNvSpPr txBox="1"/>
          <p:nvPr/>
        </p:nvSpPr>
        <p:spPr>
          <a:xfrm>
            <a:off x="2129331" y="3269125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idiomas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8" name="CustomShape 23">
            <a:extLst>
              <a:ext uri="{FF2B5EF4-FFF2-40B4-BE49-F238E27FC236}">
                <a16:creationId xmlns:a16="http://schemas.microsoft.com/office/drawing/2014/main" id="{EEF9FB31-00CA-C7DE-7CC8-7A900D629326}"/>
              </a:ext>
            </a:extLst>
          </p:cNvPr>
          <p:cNvSpPr/>
          <p:nvPr/>
        </p:nvSpPr>
        <p:spPr>
          <a:xfrm>
            <a:off x="4879197" y="431836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2CE921-EA7E-1799-06F5-87C3FDDC4465}"/>
              </a:ext>
            </a:extLst>
          </p:cNvPr>
          <p:cNvSpPr txBox="1"/>
          <p:nvPr/>
        </p:nvSpPr>
        <p:spPr>
          <a:xfrm>
            <a:off x="2133458" y="3955053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sillas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0" name="CustomShape 23">
            <a:extLst>
              <a:ext uri="{FF2B5EF4-FFF2-40B4-BE49-F238E27FC236}">
                <a16:creationId xmlns:a16="http://schemas.microsoft.com/office/drawing/2014/main" id="{ABE5254B-27C8-E8F9-DFF4-A92F5E11BFAE}"/>
              </a:ext>
            </a:extLst>
          </p:cNvPr>
          <p:cNvSpPr/>
          <p:nvPr/>
        </p:nvSpPr>
        <p:spPr>
          <a:xfrm>
            <a:off x="4927066" y="226298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D77F8D1-B49F-1F1E-DD21-1B619D53654F}"/>
              </a:ext>
            </a:extLst>
          </p:cNvPr>
          <p:cNvSpPr txBox="1"/>
          <p:nvPr/>
        </p:nvSpPr>
        <p:spPr>
          <a:xfrm>
            <a:off x="2111110" y="4613824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clase </a:t>
            </a:r>
          </a:p>
        </p:txBody>
      </p:sp>
      <p:sp>
        <p:nvSpPr>
          <p:cNvPr id="152" name="CustomShape 23">
            <a:extLst>
              <a:ext uri="{FF2B5EF4-FFF2-40B4-BE49-F238E27FC236}">
                <a16:creationId xmlns:a16="http://schemas.microsoft.com/office/drawing/2014/main" id="{BA523B9C-E460-9A3E-B790-3C67D5B79E81}"/>
              </a:ext>
            </a:extLst>
          </p:cNvPr>
          <p:cNvSpPr/>
          <p:nvPr/>
        </p:nvSpPr>
        <p:spPr>
          <a:xfrm>
            <a:off x="7399609" y="228114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6EB676-62BA-D37F-28F9-F5B3428B4C2B}"/>
              </a:ext>
            </a:extLst>
          </p:cNvPr>
          <p:cNvSpPr txBox="1"/>
          <p:nvPr/>
        </p:nvSpPr>
        <p:spPr>
          <a:xfrm>
            <a:off x="2064584" y="5377987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mañanas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4" name="CustomShape 23">
            <a:extLst>
              <a:ext uri="{FF2B5EF4-FFF2-40B4-BE49-F238E27FC236}">
                <a16:creationId xmlns:a16="http://schemas.microsoft.com/office/drawing/2014/main" id="{731D8EC6-25A5-6BB2-38A8-1FA5997E0C09}"/>
              </a:ext>
            </a:extLst>
          </p:cNvPr>
          <p:cNvSpPr/>
          <p:nvPr/>
        </p:nvSpPr>
        <p:spPr>
          <a:xfrm>
            <a:off x="7477572" y="458419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142" grpId="0"/>
      <p:bldP spid="144" grpId="0" animBg="1"/>
      <p:bldP spid="145" grpId="0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52" grpId="0" animBg="1"/>
      <p:bldP spid="153" grpId="0"/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03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-21944" y="4850242"/>
            <a:ext cx="435098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Definite articles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       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el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los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opinion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odiar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amar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)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[r]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57D7CA-CDF4-425A-A2CD-07EDC441AF5E}"/>
              </a:ext>
            </a:extLst>
          </p:cNvPr>
          <p:cNvGrpSpPr/>
          <p:nvPr/>
        </p:nvGrpSpPr>
        <p:grpSpPr>
          <a:xfrm>
            <a:off x="276912" y="1467776"/>
            <a:ext cx="1010476" cy="733121"/>
            <a:chOff x="12983862" y="5605323"/>
            <a:chExt cx="2184332" cy="1457874"/>
          </a:xfrm>
        </p:grpSpPr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D794025-2EE3-44C1-B316-CF8EDE0D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9" name="Picture 18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18FD01C0-179E-4DB2-83B4-49144B86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20" name="Picture 19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B3B42F1-D384-4AA3-A972-4B44AB24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BB5AEA-F7A2-4F56-A0EF-0365E60EA1B6}"/>
              </a:ext>
            </a:extLst>
          </p:cNvPr>
          <p:cNvGrpSpPr/>
          <p:nvPr/>
        </p:nvGrpSpPr>
        <p:grpSpPr>
          <a:xfrm>
            <a:off x="2983781" y="1390411"/>
            <a:ext cx="1225803" cy="683817"/>
            <a:chOff x="9208168" y="5234898"/>
            <a:chExt cx="2170687" cy="1092740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A3024AE1-7C26-4AF8-82C4-F1EEAB48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2AA1B124-77B5-4DC9-8F3E-CFD54183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E9BBA-E44E-4FC1-9EAF-CAE10EE07BF6}"/>
              </a:ext>
            </a:extLst>
          </p:cNvPr>
          <p:cNvGrpSpPr/>
          <p:nvPr/>
        </p:nvGrpSpPr>
        <p:grpSpPr>
          <a:xfrm>
            <a:off x="959690" y="1980374"/>
            <a:ext cx="2489539" cy="2124560"/>
            <a:chOff x="13106896" y="1574673"/>
            <a:chExt cx="2350322" cy="2188770"/>
          </a:xfrm>
        </p:grpSpPr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EF18DA6-2A17-4B93-9322-CC1D108A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">
              <a:extLst>
                <a:ext uri="{FF2B5EF4-FFF2-40B4-BE49-F238E27FC236}">
                  <a16:creationId xmlns:a16="http://schemas.microsoft.com/office/drawing/2014/main" id="{61DBD6CA-63B8-4507-BADA-A0DBA5B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4CDF5626-4576-4B72-8A5C-AF1BD933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8" name="Picture 27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BE59D8B-A075-4AC4-98A7-95637E22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9" name="Picture 2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75AC64-D55B-4F42-8E14-0A8912E77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30" name="Picture 29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467B6CD-1E30-4E50-9884-3CBE8351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31" name="Picture 3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6E41D9-C70E-44BA-8026-9732119A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32" name="Picture 3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A1D7067-C992-40CB-9166-E775CDEF5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33" name="Picture 3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3915086-4E63-4D05-B12D-FB465721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CDDBAF6-094E-4B6E-A12B-A3F813F21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" y="3612529"/>
            <a:ext cx="786857" cy="78685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016C8A-8C0E-4AEB-9B38-5342E9105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64" y="3311860"/>
            <a:ext cx="838816" cy="10006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B10C-DF97-4DC2-B443-B534E41D40FC}"/>
              </a:ext>
            </a:extLst>
          </p:cNvPr>
          <p:cNvSpPr txBox="1"/>
          <p:nvPr/>
        </p:nvSpPr>
        <p:spPr>
          <a:xfrm>
            <a:off x="4156692" y="6259191"/>
            <a:ext cx="78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LESSON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etener, La Seguridad, Decoración, Globo">
            <a:extLst>
              <a:ext uri="{FF2B5EF4-FFF2-40B4-BE49-F238E27FC236}">
                <a16:creationId xmlns:a16="http://schemas.microsoft.com/office/drawing/2014/main" id="{0A798C32-52CB-4DDE-B562-35C23C2A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4" y="2699098"/>
            <a:ext cx="5133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ombre, Corriendo, Ejercicio, Correr">
            <a:extLst>
              <a:ext uri="{FF2B5EF4-FFF2-40B4-BE49-F238E27FC236}">
                <a16:creationId xmlns:a16="http://schemas.microsoft.com/office/drawing/2014/main" id="{218E8425-D190-49B8-AAFD-AE30E91E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44" y="2436051"/>
            <a:ext cx="3448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700825" y="3737642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amiga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clase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comida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9266580" y="564980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idioma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561286" y="379594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hate, hating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524559" y="381384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(f)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821851" y="378593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class,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classroom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614551" y="376745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grandma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504094" y="381465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love, loving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645584" y="3860551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645584" y="3815209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725007" y="383069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725007" y="379972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(the) morning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629130" y="387614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688144" y="389198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 (f)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725182" y="383450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708338" y="3789057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grandma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748243" y="382885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699016" y="3812528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morning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745986" y="382726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love, loving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653375" y="375992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(the) 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86972" y="378639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hate, hating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67816" y="3834000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6D435-A0BA-4A94-B286-DC322B21A3F5}"/>
              </a:ext>
            </a:extLst>
          </p:cNvPr>
          <p:cNvGrpSpPr/>
          <p:nvPr/>
        </p:nvGrpSpPr>
        <p:grpSpPr>
          <a:xfrm>
            <a:off x="9208168" y="5234898"/>
            <a:ext cx="2170687" cy="1092740"/>
            <a:chOff x="9208168" y="5234898"/>
            <a:chExt cx="2170687" cy="1092740"/>
          </a:xfrm>
        </p:grpSpPr>
        <p:pic>
          <p:nvPicPr>
            <p:cNvPr id="68" name="Picture 67" descr="Logo, company name&#10;&#10;Description automatically generated">
              <a:extLst>
                <a:ext uri="{FF2B5EF4-FFF2-40B4-BE49-F238E27FC236}">
                  <a16:creationId xmlns:a16="http://schemas.microsoft.com/office/drawing/2014/main" id="{937848F9-5CFA-4CC6-99D3-A865B60D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350DE562-F742-4695-B896-1E3E0EB7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1BD767AF-1ABF-7194-F3EF-42201B090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2" y="1611069"/>
            <a:ext cx="1235339" cy="14681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B3C2D8D-9E9E-71C4-CB93-9BB14E2C6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3" y="5136210"/>
            <a:ext cx="1092989" cy="1359598"/>
          </a:xfrm>
          <a:prstGeom prst="rect">
            <a:avLst/>
          </a:prstGeom>
        </p:spPr>
      </p:pic>
      <p:pic>
        <p:nvPicPr>
          <p:cNvPr id="76" name="Picture 2" descr="Gráficos vectoriales gratis de Corazón">
            <a:extLst>
              <a:ext uri="{FF2B5EF4-FFF2-40B4-BE49-F238E27FC236}">
                <a16:creationId xmlns:a16="http://schemas.microsoft.com/office/drawing/2014/main" id="{AC65489F-7FE9-E0B6-4162-FE5110F7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89" y="5373147"/>
            <a:ext cx="1029331" cy="9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ngry, Emoji, Emoticon, Anger, Smiley">
            <a:extLst>
              <a:ext uri="{FF2B5EF4-FFF2-40B4-BE49-F238E27FC236}">
                <a16:creationId xmlns:a16="http://schemas.microsoft.com/office/drawing/2014/main" id="{04102FB7-A6CD-EFB4-3232-F09B82DB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3" y="3555234"/>
            <a:ext cx="1122306" cy="12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7A0DC11-04CA-8C2F-D1EB-C34B521E52AA}"/>
              </a:ext>
            </a:extLst>
          </p:cNvPr>
          <p:cNvGrpSpPr/>
          <p:nvPr/>
        </p:nvGrpSpPr>
        <p:grpSpPr>
          <a:xfrm>
            <a:off x="9090665" y="1773932"/>
            <a:ext cx="2369480" cy="1182510"/>
            <a:chOff x="8248650" y="1681491"/>
            <a:chExt cx="5110885" cy="2038350"/>
          </a:xfrm>
        </p:grpSpPr>
        <p:pic>
          <p:nvPicPr>
            <p:cNvPr id="80" name="Picture 18" descr="Gráficos vectoriales gratis de Verduras">
              <a:extLst>
                <a:ext uri="{FF2B5EF4-FFF2-40B4-BE49-F238E27FC236}">
                  <a16:creationId xmlns:a16="http://schemas.microsoft.com/office/drawing/2014/main" id="{80339849-D95F-8CD1-8674-F085E856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6" descr="Gráficos vectoriales gratis de Comida">
              <a:extLst>
                <a:ext uri="{FF2B5EF4-FFF2-40B4-BE49-F238E27FC236}">
                  <a16:creationId xmlns:a16="http://schemas.microsoft.com/office/drawing/2014/main" id="{B785B2A7-6725-5FEC-8BE8-6CB094A6A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6AEFE91-9488-7DE5-F74F-8BA1474DAF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8" y="1515076"/>
            <a:ext cx="709301" cy="1603993"/>
          </a:xfrm>
          <a:prstGeom prst="rect">
            <a:avLst/>
          </a:prstGeom>
        </p:spPr>
      </p:pic>
      <p:pic>
        <p:nvPicPr>
          <p:cNvPr id="2052" name="Picture 4" descr="Gráficos vectoriales gratis de Asiático">
            <a:extLst>
              <a:ext uri="{FF2B5EF4-FFF2-40B4-BE49-F238E27FC236}">
                <a16:creationId xmlns:a16="http://schemas.microsoft.com/office/drawing/2014/main" id="{34320695-61BE-27C1-92C8-EBBCCF69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8" y="5083598"/>
            <a:ext cx="1732464" cy="14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A65F706-E4F2-A3B2-B202-5837B1D92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7084" y="1704981"/>
            <a:ext cx="1674260" cy="1262054"/>
          </a:xfrm>
          <a:prstGeom prst="rect">
            <a:avLst/>
          </a:prstGeom>
        </p:spPr>
      </p:pic>
      <p:pic>
        <p:nvPicPr>
          <p:cNvPr id="102" name="Picture 2" descr="Gráficos vectoriales gratis de Birmania">
            <a:extLst>
              <a:ext uri="{FF2B5EF4-FFF2-40B4-BE49-F238E27FC236}">
                <a16:creationId xmlns:a16="http://schemas.microsoft.com/office/drawing/2014/main" id="{3FF8B7CE-11E7-7F6A-7109-E9AA31FF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67" y="3355384"/>
            <a:ext cx="1980768" cy="14089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96296E-6 L -1.875E-6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Singular and plural definite articles</a:t>
            </a:r>
            <a:endParaRPr lang="en-GB" sz="36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9A27A35-46B6-41D2-8038-D09C6E925C28}"/>
              </a:ext>
            </a:extLst>
          </p:cNvPr>
          <p:cNvSpPr/>
          <p:nvPr/>
        </p:nvSpPr>
        <p:spPr>
          <a:xfrm>
            <a:off x="2493878" y="4334727"/>
            <a:ext cx="21531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  <a:endParaRPr kumimoji="0" lang="en-US" sz="3000" b="1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EAE7C2-F637-454A-8493-C0E1BF163299}"/>
              </a:ext>
            </a:extLst>
          </p:cNvPr>
          <p:cNvSpPr txBox="1"/>
          <p:nvPr/>
        </p:nvSpPr>
        <p:spPr>
          <a:xfrm>
            <a:off x="1794187" y="4848958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186702-B248-494E-B7D0-58BC34944536}"/>
              </a:ext>
            </a:extLst>
          </p:cNvPr>
          <p:cNvSpPr txBox="1"/>
          <p:nvPr/>
        </p:nvSpPr>
        <p:spPr>
          <a:xfrm>
            <a:off x="7271542" y="4869762"/>
            <a:ext cx="1673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4743D7-B2B9-4654-9C27-7C8D8E734E4F}"/>
              </a:ext>
            </a:extLst>
          </p:cNvPr>
          <p:cNvSpPr/>
          <p:nvPr/>
        </p:nvSpPr>
        <p:spPr>
          <a:xfrm>
            <a:off x="8293087" y="4362122"/>
            <a:ext cx="19239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2E39CC-3DFE-45F7-8B23-9BC65B1938EC}"/>
              </a:ext>
            </a:extLst>
          </p:cNvPr>
          <p:cNvSpPr txBox="1"/>
          <p:nvPr/>
        </p:nvSpPr>
        <p:spPr>
          <a:xfrm>
            <a:off x="963235" y="4824961"/>
            <a:ext cx="67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9858A5-CA94-40A0-A49A-722804737EAE}"/>
              </a:ext>
            </a:extLst>
          </p:cNvPr>
          <p:cNvSpPr txBox="1"/>
          <p:nvPr/>
        </p:nvSpPr>
        <p:spPr>
          <a:xfrm>
            <a:off x="6771777" y="483176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A73843-7770-48F0-8E5A-D3F70106DADF}"/>
              </a:ext>
            </a:extLst>
          </p:cNvPr>
          <p:cNvSpPr txBox="1"/>
          <p:nvPr/>
        </p:nvSpPr>
        <p:spPr>
          <a:xfrm>
            <a:off x="3831217" y="4869762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449BB7-7DF0-4B79-9B1B-4DC202AC1C5D}"/>
              </a:ext>
            </a:extLst>
          </p:cNvPr>
          <p:cNvSpPr txBox="1"/>
          <p:nvPr/>
        </p:nvSpPr>
        <p:spPr>
          <a:xfrm>
            <a:off x="9080181" y="4912134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8BDCC-BE7E-4C8F-BFEC-A899BF6BF7F6}"/>
              </a:ext>
            </a:extLst>
          </p:cNvPr>
          <p:cNvSpPr txBox="1"/>
          <p:nvPr/>
        </p:nvSpPr>
        <p:spPr>
          <a:xfrm>
            <a:off x="282562" y="1668867"/>
            <a:ext cx="118350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that to say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before a singular noun, you use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or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‘la’,</a:t>
            </a:r>
            <a:r>
              <a:rPr kumimoji="0" lang="en-GB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depending on whether the noun is masculine or feminine.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1BFC1-7250-BDEC-A816-5903AA7BA5F6}"/>
              </a:ext>
            </a:extLst>
          </p:cNvPr>
          <p:cNvSpPr txBox="1"/>
          <p:nvPr/>
        </p:nvSpPr>
        <p:spPr>
          <a:xfrm>
            <a:off x="1855743" y="5579320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1DFFB-D996-0B9A-BBBC-F6BEA012DCCB}"/>
              </a:ext>
            </a:extLst>
          </p:cNvPr>
          <p:cNvSpPr txBox="1"/>
          <p:nvPr/>
        </p:nvSpPr>
        <p:spPr>
          <a:xfrm>
            <a:off x="7333098" y="5600124"/>
            <a:ext cx="202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671EB-D15B-F791-CD39-EB3A9F162500}"/>
              </a:ext>
            </a:extLst>
          </p:cNvPr>
          <p:cNvSpPr txBox="1"/>
          <p:nvPr/>
        </p:nvSpPr>
        <p:spPr>
          <a:xfrm>
            <a:off x="963235" y="5555323"/>
            <a:ext cx="74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1271A-A474-E808-1164-A705F3EFCFC7}"/>
              </a:ext>
            </a:extLst>
          </p:cNvPr>
          <p:cNvSpPr txBox="1"/>
          <p:nvPr/>
        </p:nvSpPr>
        <p:spPr>
          <a:xfrm>
            <a:off x="6717702" y="559115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BD7CE-4BBB-5A5C-640D-5A3AFAD6B099}"/>
              </a:ext>
            </a:extLst>
          </p:cNvPr>
          <p:cNvSpPr txBox="1"/>
          <p:nvPr/>
        </p:nvSpPr>
        <p:spPr>
          <a:xfrm>
            <a:off x="3892773" y="5600124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A7ECA-4F3C-3AA6-1B43-E63A6E153F2B}"/>
              </a:ext>
            </a:extLst>
          </p:cNvPr>
          <p:cNvSpPr txBox="1"/>
          <p:nvPr/>
        </p:nvSpPr>
        <p:spPr>
          <a:xfrm>
            <a:off x="9357212" y="5605666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901EE-D792-B253-3DA9-42346746EB8E}"/>
              </a:ext>
            </a:extLst>
          </p:cNvPr>
          <p:cNvSpPr txBox="1"/>
          <p:nvPr/>
        </p:nvSpPr>
        <p:spPr>
          <a:xfrm>
            <a:off x="214928" y="3378515"/>
            <a:ext cx="119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‘the’ before a plural noun (more than one), use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  <p:bldP spid="59" grpId="0"/>
      <p:bldP spid="59" grpId="1"/>
      <p:bldP spid="60" grpId="0"/>
      <p:bldP spid="62" grpId="0"/>
      <p:bldP spid="62" grpId="1"/>
      <p:bldP spid="66" grpId="0"/>
      <p:bldP spid="66" grpId="1"/>
      <p:bldP spid="68" grpId="0"/>
      <p:bldP spid="68" grpId="1"/>
      <p:bldP spid="72" grpId="0"/>
      <p:bldP spid="72" grpId="1"/>
      <p:bldP spid="29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F058A-2B06-D5B6-F9B0-6E9511A0EDF3}"/>
              </a:ext>
            </a:extLst>
          </p:cNvPr>
          <p:cNvSpPr txBox="1"/>
          <p:nvPr/>
        </p:nvSpPr>
        <p:spPr>
          <a:xfrm>
            <a:off x="2758189" y="2063497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C2208-EE12-728A-8F3C-9194D43E736F}"/>
              </a:ext>
            </a:extLst>
          </p:cNvPr>
          <p:cNvSpPr txBox="1"/>
          <p:nvPr/>
        </p:nvSpPr>
        <p:spPr>
          <a:xfrm>
            <a:off x="1809650" y="2968314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7433477" y="360136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669BD-11FD-430E-C680-67C62A085876}"/>
              </a:ext>
            </a:extLst>
          </p:cNvPr>
          <p:cNvSpPr txBox="1"/>
          <p:nvPr/>
        </p:nvSpPr>
        <p:spPr>
          <a:xfrm>
            <a:off x="7207063" y="3025944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7752A-8290-AAE0-4FA5-E27171CEE7C4}"/>
              </a:ext>
            </a:extLst>
          </p:cNvPr>
          <p:cNvSpPr txBox="1"/>
          <p:nvPr/>
        </p:nvSpPr>
        <p:spPr>
          <a:xfrm>
            <a:off x="5115019" y="197116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E0BE2-D7DF-DBC8-E4B8-534248D7BAE6}"/>
              </a:ext>
            </a:extLst>
          </p:cNvPr>
          <p:cNvSpPr/>
          <p:nvPr/>
        </p:nvSpPr>
        <p:spPr>
          <a:xfrm>
            <a:off x="2380668" y="182686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1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5B1F7-8E44-1AA2-5DAB-5F3B161DD0CE}"/>
              </a:ext>
            </a:extLst>
          </p:cNvPr>
          <p:cNvSpPr txBox="1"/>
          <p:nvPr/>
        </p:nvSpPr>
        <p:spPr>
          <a:xfrm>
            <a:off x="2808548" y="2054241"/>
            <a:ext cx="48013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F6DA-8A9B-BFA7-7234-3B8263C73B16}"/>
              </a:ext>
            </a:extLst>
          </p:cNvPr>
          <p:cNvSpPr/>
          <p:nvPr/>
        </p:nvSpPr>
        <p:spPr>
          <a:xfrm>
            <a:off x="2333491" y="18176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2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D1FBB-9F75-4E59-2665-5242300712B8}"/>
              </a:ext>
            </a:extLst>
          </p:cNvPr>
          <p:cNvSpPr txBox="1"/>
          <p:nvPr/>
        </p:nvSpPr>
        <p:spPr>
          <a:xfrm>
            <a:off x="4975288" y="195209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C0A0BB-12F7-361A-BFDF-608FF928059E}"/>
              </a:ext>
            </a:extLst>
          </p:cNvPr>
          <p:cNvSpPr txBox="1"/>
          <p:nvPr/>
        </p:nvSpPr>
        <p:spPr>
          <a:xfrm>
            <a:off x="2808548" y="2014959"/>
            <a:ext cx="4962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tarta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E57BEC-C905-52B3-78B5-8F68098C7A42}"/>
              </a:ext>
            </a:extLst>
          </p:cNvPr>
          <p:cNvSpPr/>
          <p:nvPr/>
        </p:nvSpPr>
        <p:spPr>
          <a:xfrm>
            <a:off x="2333491" y="17783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3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FA4038-40FE-519B-BD19-6FD97F011C58}"/>
              </a:ext>
            </a:extLst>
          </p:cNvPr>
          <p:cNvSpPr txBox="1"/>
          <p:nvPr/>
        </p:nvSpPr>
        <p:spPr>
          <a:xfrm>
            <a:off x="4975288" y="1912814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0EDC8E-F4CE-BA09-927E-4A99E8F443E0}"/>
              </a:ext>
            </a:extLst>
          </p:cNvPr>
          <p:cNvSpPr txBox="1"/>
          <p:nvPr/>
        </p:nvSpPr>
        <p:spPr>
          <a:xfrm>
            <a:off x="2808548" y="2022293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7DECDA-F9EC-6BE6-7EFD-47220D908BD3}"/>
              </a:ext>
            </a:extLst>
          </p:cNvPr>
          <p:cNvSpPr/>
          <p:nvPr/>
        </p:nvSpPr>
        <p:spPr>
          <a:xfrm>
            <a:off x="2333491" y="17856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4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D377D-5236-BF12-F186-5B7D9A89A726}"/>
              </a:ext>
            </a:extLst>
          </p:cNvPr>
          <p:cNvSpPr txBox="1"/>
          <p:nvPr/>
        </p:nvSpPr>
        <p:spPr>
          <a:xfrm>
            <a:off x="5487492" y="1920839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1D174C1-3E24-1B56-C549-B87B3BFF32C1}"/>
              </a:ext>
            </a:extLst>
          </p:cNvPr>
          <p:cNvSpPr/>
          <p:nvPr/>
        </p:nvSpPr>
        <p:spPr>
          <a:xfrm>
            <a:off x="5487493" y="123473"/>
            <a:ext cx="4279790" cy="1308910"/>
          </a:xfrm>
          <a:prstGeom prst="wedgeRoundRectCallout">
            <a:avLst>
              <a:gd name="adj1" fmla="val 26670"/>
              <a:gd name="adj2" fmla="val 776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⚠ Remember that nouns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that 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be either masculine or feminine.</a:t>
            </a:r>
            <a:endParaRPr lang="en-GB" sz="2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802F2-B40F-C5D7-753D-46B3904F8EA7}"/>
              </a:ext>
            </a:extLst>
          </p:cNvPr>
          <p:cNvSpPr txBox="1"/>
          <p:nvPr/>
        </p:nvSpPr>
        <p:spPr>
          <a:xfrm>
            <a:off x="2919463" y="2021501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E97C0E-5DD9-2AEE-E237-828D4AD25B39}"/>
              </a:ext>
            </a:extLst>
          </p:cNvPr>
          <p:cNvSpPr/>
          <p:nvPr/>
        </p:nvSpPr>
        <p:spPr>
          <a:xfrm>
            <a:off x="2283132" y="174196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5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4B78B7-1233-22BE-E382-EE6C326CC931}"/>
              </a:ext>
            </a:extLst>
          </p:cNvPr>
          <p:cNvSpPr txBox="1"/>
          <p:nvPr/>
        </p:nvSpPr>
        <p:spPr>
          <a:xfrm>
            <a:off x="5167813" y="186137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768AE2-4B2F-483D-724A-94B33F83E4BD}"/>
              </a:ext>
            </a:extLst>
          </p:cNvPr>
          <p:cNvSpPr txBox="1"/>
          <p:nvPr/>
        </p:nvSpPr>
        <p:spPr>
          <a:xfrm>
            <a:off x="2919463" y="2008386"/>
            <a:ext cx="66479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montaña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montañas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E02301-BCA6-005E-E638-FE20F63B0212}"/>
              </a:ext>
            </a:extLst>
          </p:cNvPr>
          <p:cNvSpPr/>
          <p:nvPr/>
        </p:nvSpPr>
        <p:spPr>
          <a:xfrm>
            <a:off x="2283132" y="174321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6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58E2-1EF7-11AF-CC50-F3F6462129C1}"/>
              </a:ext>
            </a:extLst>
          </p:cNvPr>
          <p:cNvSpPr txBox="1"/>
          <p:nvPr/>
        </p:nvSpPr>
        <p:spPr>
          <a:xfrm>
            <a:off x="5485901" y="187839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2634BA-E43F-6D3C-04B5-1ED1B5CDCC63}"/>
              </a:ext>
            </a:extLst>
          </p:cNvPr>
          <p:cNvSpPr txBox="1"/>
          <p:nvPr/>
        </p:nvSpPr>
        <p:spPr>
          <a:xfrm>
            <a:off x="2858324" y="2029514"/>
            <a:ext cx="6020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silla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sillas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889FF-A07A-1974-2144-A40FE76FE582}"/>
              </a:ext>
            </a:extLst>
          </p:cNvPr>
          <p:cNvSpPr txBox="1"/>
          <p:nvPr/>
        </p:nvSpPr>
        <p:spPr>
          <a:xfrm>
            <a:off x="4523134" y="186122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A1626-F089-CD81-0D08-DC261CF49675}"/>
              </a:ext>
            </a:extLst>
          </p:cNvPr>
          <p:cNvSpPr/>
          <p:nvPr/>
        </p:nvSpPr>
        <p:spPr>
          <a:xfrm>
            <a:off x="2284634" y="176420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7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21" grpId="0"/>
      <p:bldP spid="21" grpId="1"/>
      <p:bldP spid="22" grpId="0" animBg="1"/>
      <p:bldP spid="22" grpId="1" animBg="1"/>
      <p:bldP spid="24" grpId="0"/>
      <p:bldP spid="24" grpId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1" grpId="0"/>
      <p:bldP spid="41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Giving your opinion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odiar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00378-B0EC-6A7B-E5B9-69DC7F643AE4}"/>
              </a:ext>
            </a:extLst>
          </p:cNvPr>
          <p:cNvSpPr txBox="1"/>
          <p:nvPr/>
        </p:nvSpPr>
        <p:spPr>
          <a:xfrm>
            <a:off x="331860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idiomas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62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1075880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languages.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C2847-FBCE-2DD8-FEEA-75E68F221AFD}"/>
              </a:ext>
            </a:extLst>
          </p:cNvPr>
          <p:cNvSpPr txBox="1"/>
          <p:nvPr/>
        </p:nvSpPr>
        <p:spPr>
          <a:xfrm>
            <a:off x="6461797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Odio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C06F35DA-DE26-2F32-1E7D-253554DCC9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499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0C706E-2D02-C274-EB0B-41A92C398610}"/>
              </a:ext>
            </a:extLst>
          </p:cNvPr>
          <p:cNvSpPr txBox="1"/>
          <p:nvPr/>
        </p:nvSpPr>
        <p:spPr>
          <a:xfrm>
            <a:off x="7205817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mornings.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D1B5D5A-E1C8-E9E3-05F9-268AE4164314}"/>
              </a:ext>
            </a:extLst>
          </p:cNvPr>
          <p:cNvSpPr/>
          <p:nvPr/>
        </p:nvSpPr>
        <p:spPr>
          <a:xfrm>
            <a:off x="5844631" y="258140"/>
            <a:ext cx="4605655" cy="1308910"/>
          </a:xfrm>
          <a:prstGeom prst="wedgeRoundRectCallout">
            <a:avLst>
              <a:gd name="adj1" fmla="val 35637"/>
              <a:gd name="adj2" fmla="val 7210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we often don’t translate the article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(e.g. ‘I love languages’.</a:t>
            </a:r>
            <a:endParaRPr lang="en-GB" sz="2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F2319B-C0DE-8C35-764C-E865A953DE5E}"/>
              </a:ext>
            </a:extLst>
          </p:cNvPr>
          <p:cNvSpPr/>
          <p:nvPr/>
        </p:nvSpPr>
        <p:spPr>
          <a:xfrm>
            <a:off x="1307906" y="2769825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177983" y="1841948"/>
            <a:ext cx="11144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use the definite article after opinion verbs (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  <a:endParaRPr lang="en-GB" sz="2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780FC0-434C-C929-047E-C243D014BBEC}"/>
              </a:ext>
            </a:extLst>
          </p:cNvPr>
          <p:cNvSpPr/>
          <p:nvPr/>
        </p:nvSpPr>
        <p:spPr>
          <a:xfrm>
            <a:off x="7475433" y="2754069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524AC-53C7-EB77-2C19-CAE3C4BA00B6}"/>
              </a:ext>
            </a:extLst>
          </p:cNvPr>
          <p:cNvSpPr txBox="1"/>
          <p:nvPr/>
        </p:nvSpPr>
        <p:spPr>
          <a:xfrm>
            <a:off x="255906" y="4251843"/>
            <a:ext cx="11680188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odiar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and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459081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 la clase.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B13B4FD4-F20E-23E5-5F85-379C0C51F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83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472A3D3-C462-9ACC-112E-6AF3D237FB6D}"/>
              </a:ext>
            </a:extLst>
          </p:cNvPr>
          <p:cNvSpPr txBox="1"/>
          <p:nvPr/>
        </p:nvSpPr>
        <p:spPr>
          <a:xfrm>
            <a:off x="1203100" y="6166122"/>
            <a:ext cx="48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classroom.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9A1D9D-4F47-51D1-958A-DEB8C633910D}"/>
              </a:ext>
            </a:extLst>
          </p:cNvPr>
          <p:cNvSpPr txBox="1"/>
          <p:nvPr/>
        </p:nvSpPr>
        <p:spPr>
          <a:xfrm>
            <a:off x="6589018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D1159F53-6FA9-8D5E-48D5-BEEC8E0727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720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A3361B-E487-9DD4-25A1-30303E9034BE}"/>
              </a:ext>
            </a:extLst>
          </p:cNvPr>
          <p:cNvSpPr txBox="1"/>
          <p:nvPr/>
        </p:nvSpPr>
        <p:spPr>
          <a:xfrm>
            <a:off x="7174243" y="618917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uniform.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BDCE6F5-BD96-2FBF-750F-4AB0CB400B25}"/>
              </a:ext>
            </a:extLst>
          </p:cNvPr>
          <p:cNvSpPr/>
          <p:nvPr/>
        </p:nvSpPr>
        <p:spPr>
          <a:xfrm>
            <a:off x="7637009" y="4004339"/>
            <a:ext cx="4350755" cy="1473545"/>
          </a:xfrm>
          <a:prstGeom prst="wedgeRoundRectCallout">
            <a:avLst>
              <a:gd name="adj1" fmla="val 21477"/>
              <a:gd name="adj2" fmla="val 7529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that in English, the verb also changes when referring to s/he, it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8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  <p:bldP spid="31" grpId="0" animBg="1"/>
      <p:bldP spid="3" grpId="0" animBg="1"/>
      <p:bldP spid="32" grpId="0"/>
      <p:bldP spid="33" grpId="0" animBg="1"/>
      <p:bldP spid="37" grpId="0"/>
      <p:bldP spid="39" grpId="0"/>
      <p:bldP spid="40" grpId="0"/>
      <p:bldP spid="4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7995"/>
              </p:ext>
            </p:extLst>
          </p:nvPr>
        </p:nvGraphicFramePr>
        <p:xfrm>
          <a:off x="80102" y="2147727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3774018" y="86263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3752833" y="107238"/>
            <a:ext cx="49609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opina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Escribe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o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.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pic>
        <p:nvPicPr>
          <p:cNvPr id="39" name="Picture 2" descr="Gráficos vectoriales gratis de Corazón">
            <a:extLst>
              <a:ext uri="{FF2B5EF4-FFF2-40B4-BE49-F238E27FC236}">
                <a16:creationId xmlns:a16="http://schemas.microsoft.com/office/drawing/2014/main" id="{85F2BA72-A22A-1B9D-0E9F-5926CC1D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78" y="2280999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234176" y="230397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8" name="Picture 2" descr="Angry, Emoji, Emoticon, Anger, Smiley">
            <a:extLst>
              <a:ext uri="{FF2B5EF4-FFF2-40B4-BE49-F238E27FC236}">
                <a16:creationId xmlns:a16="http://schemas.microsoft.com/office/drawing/2014/main" id="{A9DC5D05-AFEC-88EF-4BA1-9A06B4A1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22" y="2284091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3109"/>
              </p:ext>
            </p:extLst>
          </p:nvPr>
        </p:nvGraphicFramePr>
        <p:xfrm>
          <a:off x="3224315" y="1605311"/>
          <a:ext cx="2479799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4611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79" y="2289525"/>
            <a:ext cx="527764" cy="5497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70684D-D21D-36BA-751B-5C57394AF4F8}"/>
              </a:ext>
            </a:extLst>
          </p:cNvPr>
          <p:cNvSpPr/>
          <p:nvPr/>
        </p:nvSpPr>
        <p:spPr>
          <a:xfrm>
            <a:off x="2056916" y="219575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4" name="Table 13">
            <a:extLst>
              <a:ext uri="{FF2B5EF4-FFF2-40B4-BE49-F238E27FC236}">
                <a16:creationId xmlns:a16="http://schemas.microsoft.com/office/drawing/2014/main" id="{0C7287F6-3B75-292A-BAD2-A4C44460A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34509"/>
              </p:ext>
            </p:extLst>
          </p:nvPr>
        </p:nvGraphicFramePr>
        <p:xfrm>
          <a:off x="116404" y="362117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65" name="Picture 2" descr="Gráficos vectoriales gratis de Corazón">
            <a:extLst>
              <a:ext uri="{FF2B5EF4-FFF2-40B4-BE49-F238E27FC236}">
                <a16:creationId xmlns:a16="http://schemas.microsoft.com/office/drawing/2014/main" id="{9D6EBF31-4919-B44A-EE9F-099202A5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80" y="375445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stomShape 23">
            <a:extLst>
              <a:ext uri="{FF2B5EF4-FFF2-40B4-BE49-F238E27FC236}">
                <a16:creationId xmlns:a16="http://schemas.microsoft.com/office/drawing/2014/main" id="{56B77A55-9840-B424-2854-BAA4C569C4DF}"/>
              </a:ext>
            </a:extLst>
          </p:cNvPr>
          <p:cNvSpPr/>
          <p:nvPr/>
        </p:nvSpPr>
        <p:spPr>
          <a:xfrm>
            <a:off x="270478" y="377743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2" descr="Angry, Emoji, Emoticon, Anger, Smiley">
            <a:extLst>
              <a:ext uri="{FF2B5EF4-FFF2-40B4-BE49-F238E27FC236}">
                <a16:creationId xmlns:a16="http://schemas.microsoft.com/office/drawing/2014/main" id="{1A98437D-03CE-FF95-DDFB-8BE1BDD6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4" y="375754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4D278C3-6C19-A911-4613-012A27D3C1DB}"/>
              </a:ext>
            </a:extLst>
          </p:cNvPr>
          <p:cNvSpPr/>
          <p:nvPr/>
        </p:nvSpPr>
        <p:spPr>
          <a:xfrm>
            <a:off x="1339480" y="3677616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1" name="Table 13">
            <a:extLst>
              <a:ext uri="{FF2B5EF4-FFF2-40B4-BE49-F238E27FC236}">
                <a16:creationId xmlns:a16="http://schemas.microsoft.com/office/drawing/2014/main" id="{28FB233F-2DC5-BF81-CD34-705303776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25713"/>
              </p:ext>
            </p:extLst>
          </p:nvPr>
        </p:nvGraphicFramePr>
        <p:xfrm>
          <a:off x="3233937" y="3079238"/>
          <a:ext cx="2499852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B340FD71-B4D2-602C-AB66-142A966159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8" y="3749966"/>
            <a:ext cx="527764" cy="549754"/>
          </a:xfrm>
          <a:prstGeom prst="rect">
            <a:avLst/>
          </a:prstGeom>
        </p:spPr>
      </p:pic>
      <p:graphicFrame>
        <p:nvGraphicFramePr>
          <p:cNvPr id="76" name="Table 13">
            <a:extLst>
              <a:ext uri="{FF2B5EF4-FFF2-40B4-BE49-F238E27FC236}">
                <a16:creationId xmlns:a16="http://schemas.microsoft.com/office/drawing/2014/main" id="{3D0B1E87-C358-0D90-1272-4F8C7E357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7706"/>
              </p:ext>
            </p:extLst>
          </p:nvPr>
        </p:nvGraphicFramePr>
        <p:xfrm>
          <a:off x="174440" y="5094631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8" name="Picture 2" descr="Gráficos vectoriales gratis de Corazón">
            <a:extLst>
              <a:ext uri="{FF2B5EF4-FFF2-40B4-BE49-F238E27FC236}">
                <a16:creationId xmlns:a16="http://schemas.microsoft.com/office/drawing/2014/main" id="{7435D059-D164-0589-7D75-CFB195B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16" y="5227903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ustomShape 23">
            <a:extLst>
              <a:ext uri="{FF2B5EF4-FFF2-40B4-BE49-F238E27FC236}">
                <a16:creationId xmlns:a16="http://schemas.microsoft.com/office/drawing/2014/main" id="{71289474-FFF9-47BE-7A1A-CAEBDF867FC2}"/>
              </a:ext>
            </a:extLst>
          </p:cNvPr>
          <p:cNvSpPr/>
          <p:nvPr/>
        </p:nvSpPr>
        <p:spPr>
          <a:xfrm>
            <a:off x="328514" y="525088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" name="Picture 2" descr="Angry, Emoji, Emoticon, Anger, Smiley">
            <a:extLst>
              <a:ext uri="{FF2B5EF4-FFF2-40B4-BE49-F238E27FC236}">
                <a16:creationId xmlns:a16="http://schemas.microsoft.com/office/drawing/2014/main" id="{6D3EDE5D-0106-0539-28E9-34ACBE62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60" y="5230995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4CA72D1-1552-3DFD-F58B-E21325594C35}"/>
              </a:ext>
            </a:extLst>
          </p:cNvPr>
          <p:cNvSpPr/>
          <p:nvPr/>
        </p:nvSpPr>
        <p:spPr>
          <a:xfrm>
            <a:off x="2122217" y="5152595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6" name="Table 13">
            <a:extLst>
              <a:ext uri="{FF2B5EF4-FFF2-40B4-BE49-F238E27FC236}">
                <a16:creationId xmlns:a16="http://schemas.microsoft.com/office/drawing/2014/main" id="{CEFB5712-2A07-EEDB-D9B1-D3794A56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58391"/>
              </p:ext>
            </p:extLst>
          </p:nvPr>
        </p:nvGraphicFramePr>
        <p:xfrm>
          <a:off x="3235620" y="4525179"/>
          <a:ext cx="2499852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65BFC9AA-5998-8A75-15BF-9CFDE9CEA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50" y="5269761"/>
            <a:ext cx="527764" cy="549754"/>
          </a:xfrm>
          <a:prstGeom prst="rect">
            <a:avLst/>
          </a:prstGeom>
        </p:spPr>
      </p:pic>
      <p:graphicFrame>
        <p:nvGraphicFramePr>
          <p:cNvPr id="89" name="Table 13">
            <a:extLst>
              <a:ext uri="{FF2B5EF4-FFF2-40B4-BE49-F238E27FC236}">
                <a16:creationId xmlns:a16="http://schemas.microsoft.com/office/drawing/2014/main" id="{2611B7E2-1C32-1F91-23B8-68108780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29740"/>
              </p:ext>
            </p:extLst>
          </p:nvPr>
        </p:nvGraphicFramePr>
        <p:xfrm>
          <a:off x="5938411" y="2169543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1" name="Picture 2" descr="Gráficos vectoriales gratis de Corazón">
            <a:extLst>
              <a:ext uri="{FF2B5EF4-FFF2-40B4-BE49-F238E27FC236}">
                <a16:creationId xmlns:a16="http://schemas.microsoft.com/office/drawing/2014/main" id="{72C082F6-513D-2B69-3305-AFE51CB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87" y="2302815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23">
            <a:extLst>
              <a:ext uri="{FF2B5EF4-FFF2-40B4-BE49-F238E27FC236}">
                <a16:creationId xmlns:a16="http://schemas.microsoft.com/office/drawing/2014/main" id="{303E57F9-5EDB-7A53-D027-4A465DA63B61}"/>
              </a:ext>
            </a:extLst>
          </p:cNvPr>
          <p:cNvSpPr/>
          <p:nvPr/>
        </p:nvSpPr>
        <p:spPr>
          <a:xfrm>
            <a:off x="6092485" y="23257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3" name="Picture 2" descr="Angry, Emoji, Emoticon, Anger, Smiley">
            <a:extLst>
              <a:ext uri="{FF2B5EF4-FFF2-40B4-BE49-F238E27FC236}">
                <a16:creationId xmlns:a16="http://schemas.microsoft.com/office/drawing/2014/main" id="{3F700FC6-4D96-C7FD-D0D1-F3A2C1B3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5" y="2291397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9C05FE1-9F5A-0170-1761-850A06C1BC12}"/>
              </a:ext>
            </a:extLst>
          </p:cNvPr>
          <p:cNvSpPr/>
          <p:nvPr/>
        </p:nvSpPr>
        <p:spPr>
          <a:xfrm>
            <a:off x="7917056" y="2212731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5" name="Table 13">
            <a:extLst>
              <a:ext uri="{FF2B5EF4-FFF2-40B4-BE49-F238E27FC236}">
                <a16:creationId xmlns:a16="http://schemas.microsoft.com/office/drawing/2014/main" id="{C12412A9-53F4-70BE-A4A6-8627CBEE2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75529"/>
              </p:ext>
            </p:extLst>
          </p:nvPr>
        </p:nvGraphicFramePr>
        <p:xfrm>
          <a:off x="8999591" y="1600091"/>
          <a:ext cx="2383877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45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0742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6" name="Picture 95">
            <a:extLst>
              <a:ext uri="{FF2B5EF4-FFF2-40B4-BE49-F238E27FC236}">
                <a16:creationId xmlns:a16="http://schemas.microsoft.com/office/drawing/2014/main" id="{B2C06135-8BA0-26E0-934A-3848365FB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86" y="2251991"/>
            <a:ext cx="527764" cy="549754"/>
          </a:xfrm>
          <a:prstGeom prst="rect">
            <a:avLst/>
          </a:prstGeom>
        </p:spPr>
      </p:pic>
      <p:graphicFrame>
        <p:nvGraphicFramePr>
          <p:cNvPr id="97" name="Table 13">
            <a:extLst>
              <a:ext uri="{FF2B5EF4-FFF2-40B4-BE49-F238E27FC236}">
                <a16:creationId xmlns:a16="http://schemas.microsoft.com/office/drawing/2014/main" id="{34A432B0-A580-A26E-C5F9-0C15B902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2662"/>
              </p:ext>
            </p:extLst>
          </p:nvPr>
        </p:nvGraphicFramePr>
        <p:xfrm>
          <a:off x="5832767" y="3593715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8" name="Picture 2" descr="Gráficos vectoriales gratis de Corazón">
            <a:extLst>
              <a:ext uri="{FF2B5EF4-FFF2-40B4-BE49-F238E27FC236}">
                <a16:creationId xmlns:a16="http://schemas.microsoft.com/office/drawing/2014/main" id="{22C84271-80BE-3417-DA44-7E4E8A21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43" y="3726987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stomShape 23">
            <a:extLst>
              <a:ext uri="{FF2B5EF4-FFF2-40B4-BE49-F238E27FC236}">
                <a16:creationId xmlns:a16="http://schemas.microsoft.com/office/drawing/2014/main" id="{EE4944A0-9A93-C5B4-E847-9BC392AFF0D5}"/>
              </a:ext>
            </a:extLst>
          </p:cNvPr>
          <p:cNvSpPr/>
          <p:nvPr/>
        </p:nvSpPr>
        <p:spPr>
          <a:xfrm>
            <a:off x="5986841" y="374996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2" descr="Angry, Emoji, Emoticon, Anger, Smiley">
            <a:extLst>
              <a:ext uri="{FF2B5EF4-FFF2-40B4-BE49-F238E27FC236}">
                <a16:creationId xmlns:a16="http://schemas.microsoft.com/office/drawing/2014/main" id="{EF84BF08-13AB-1049-DADF-5E4EC0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87" y="3730079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D33480A-8CAF-741A-C49D-B73B1C9B84DE}"/>
              </a:ext>
            </a:extLst>
          </p:cNvPr>
          <p:cNvSpPr/>
          <p:nvPr/>
        </p:nvSpPr>
        <p:spPr>
          <a:xfrm>
            <a:off x="7837023" y="3665927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6" name="Table 13">
            <a:extLst>
              <a:ext uri="{FF2B5EF4-FFF2-40B4-BE49-F238E27FC236}">
                <a16:creationId xmlns:a16="http://schemas.microsoft.com/office/drawing/2014/main" id="{9D4601EA-2599-5DE9-77ED-A5EAD5CA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58645"/>
              </p:ext>
            </p:extLst>
          </p:nvPr>
        </p:nvGraphicFramePr>
        <p:xfrm>
          <a:off x="8893948" y="3024263"/>
          <a:ext cx="2509546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469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7107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7" name="Picture 106">
            <a:extLst>
              <a:ext uri="{FF2B5EF4-FFF2-40B4-BE49-F238E27FC236}">
                <a16:creationId xmlns:a16="http://schemas.microsoft.com/office/drawing/2014/main" id="{B8085ECA-730D-22A4-F563-35C0E032C5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96" y="3761568"/>
            <a:ext cx="527764" cy="549754"/>
          </a:xfrm>
          <a:prstGeom prst="rect">
            <a:avLst/>
          </a:prstGeom>
        </p:spPr>
      </p:pic>
      <p:graphicFrame>
        <p:nvGraphicFramePr>
          <p:cNvPr id="108" name="Table 13">
            <a:extLst>
              <a:ext uri="{FF2B5EF4-FFF2-40B4-BE49-F238E27FC236}">
                <a16:creationId xmlns:a16="http://schemas.microsoft.com/office/drawing/2014/main" id="{28DDFE68-34B8-ADD7-2515-AC42F37FC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2313"/>
              </p:ext>
            </p:extLst>
          </p:nvPr>
        </p:nvGraphicFramePr>
        <p:xfrm>
          <a:off x="5822436" y="503063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9" name="Picture 2" descr="Gráficos vectoriales gratis de Corazón">
            <a:extLst>
              <a:ext uri="{FF2B5EF4-FFF2-40B4-BE49-F238E27FC236}">
                <a16:creationId xmlns:a16="http://schemas.microsoft.com/office/drawing/2014/main" id="{29A4394D-D841-0416-9C87-BFFAB7B3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2" y="516391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CustomShape 23">
            <a:extLst>
              <a:ext uri="{FF2B5EF4-FFF2-40B4-BE49-F238E27FC236}">
                <a16:creationId xmlns:a16="http://schemas.microsoft.com/office/drawing/2014/main" id="{E3692AE6-3352-22F0-5394-C32D2E752B30}"/>
              </a:ext>
            </a:extLst>
          </p:cNvPr>
          <p:cNvSpPr/>
          <p:nvPr/>
        </p:nvSpPr>
        <p:spPr>
          <a:xfrm>
            <a:off x="5976510" y="518689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11" name="Picture 2" descr="Angry, Emoji, Emoticon, Anger, Smiley">
            <a:extLst>
              <a:ext uri="{FF2B5EF4-FFF2-40B4-BE49-F238E27FC236}">
                <a16:creationId xmlns:a16="http://schemas.microsoft.com/office/drawing/2014/main" id="{03282794-2E17-9047-0C07-47681820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6" y="516700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BA46A5C-C393-60A5-12DF-C50B923BF264}"/>
              </a:ext>
            </a:extLst>
          </p:cNvPr>
          <p:cNvSpPr/>
          <p:nvPr/>
        </p:nvSpPr>
        <p:spPr>
          <a:xfrm>
            <a:off x="7026123" y="509611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3" name="Table 13">
            <a:extLst>
              <a:ext uri="{FF2B5EF4-FFF2-40B4-BE49-F238E27FC236}">
                <a16:creationId xmlns:a16="http://schemas.microsoft.com/office/drawing/2014/main" id="{C1B82935-EA52-99E7-CB4D-A97E8D5B0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01787"/>
              </p:ext>
            </p:extLst>
          </p:nvPr>
        </p:nvGraphicFramePr>
        <p:xfrm>
          <a:off x="8883616" y="4461187"/>
          <a:ext cx="2499852" cy="141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  <a:b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14" name="Picture 113">
            <a:extLst>
              <a:ext uri="{FF2B5EF4-FFF2-40B4-BE49-F238E27FC236}">
                <a16:creationId xmlns:a16="http://schemas.microsoft.com/office/drawing/2014/main" id="{17EE53AD-87E1-A379-2CA2-450D603B6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46" y="5205769"/>
            <a:ext cx="527764" cy="549754"/>
          </a:xfrm>
          <a:prstGeom prst="rect">
            <a:avLst/>
          </a:prstGeom>
        </p:spPr>
      </p:pic>
      <p:pic>
        <p:nvPicPr>
          <p:cNvPr id="37" name="Picture 3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005876A-1BC9-81D6-F283-D8E11B0D5C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728" y="5247907"/>
            <a:ext cx="1228658" cy="1652612"/>
          </a:xfrm>
          <a:prstGeom prst="rect">
            <a:avLst/>
          </a:prstGeom>
        </p:spPr>
      </p:pic>
      <p:pic>
        <p:nvPicPr>
          <p:cNvPr id="117" name="Picture 2" descr="Gráficos vectoriales gratis de Corazón">
            <a:extLst>
              <a:ext uri="{FF2B5EF4-FFF2-40B4-BE49-F238E27FC236}">
                <a16:creationId xmlns:a16="http://schemas.microsoft.com/office/drawing/2014/main" id="{7A3C4D8D-7123-3E1B-A8F1-722771E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570">
            <a:off x="11817208" y="5027739"/>
            <a:ext cx="331111" cy="3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Angry, Emoji, Emoticon, Anger, Smiley">
            <a:extLst>
              <a:ext uri="{FF2B5EF4-FFF2-40B4-BE49-F238E27FC236}">
                <a16:creationId xmlns:a16="http://schemas.microsoft.com/office/drawing/2014/main" id="{995B250B-EB90-AD15-48BD-9B427B17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0" y="4977410"/>
            <a:ext cx="287687" cy="3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296873" y="909321"/>
            <a:ext cx="6729250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250921" y="890424"/>
            <a:ext cx="68819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¿Es Sofía (I) o Quique (he)? Marca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✅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343B8-1880-F1C2-D2AD-2DDDDC752663}"/>
              </a:ext>
            </a:extLst>
          </p:cNvPr>
          <p:cNvSpPr txBox="1"/>
          <p:nvPr/>
        </p:nvSpPr>
        <p:spPr>
          <a:xfrm>
            <a:off x="7456185" y="798719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[1-5]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1" grpId="0" animBg="1"/>
      <p:bldP spid="41" grpId="1" animBg="1"/>
      <p:bldP spid="6" grpId="0" animBg="1"/>
      <p:bldP spid="6" grpId="1" animBg="1"/>
      <p:bldP spid="66" grpId="0" animBg="1"/>
      <p:bldP spid="66" grpId="1" animBg="1"/>
      <p:bldP spid="69" grpId="0" animBg="1"/>
      <p:bldP spid="69" grpId="1" animBg="1"/>
      <p:bldP spid="83" grpId="0" animBg="1"/>
      <p:bldP spid="83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9" grpId="0" animBg="1"/>
      <p:bldP spid="99" grpId="1" animBg="1"/>
      <p:bldP spid="105" grpId="0" animBg="1"/>
      <p:bldP spid="105" grpId="1" animBg="1"/>
      <p:bldP spid="110" grpId="0" animBg="1"/>
      <p:bldP spid="110" grpId="1" animBg="1"/>
      <p:bldP spid="112" grpId="0" animBg="1"/>
      <p:bldP spid="112" grpId="1" animBg="1"/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1571</Words>
  <Application>Microsoft Office PowerPoint</Application>
  <PresentationFormat>Widescreen</PresentationFormat>
  <Paragraphs>286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Sofía</vt:lpstr>
      <vt:lpstr>Describing things and people</vt:lpstr>
      <vt:lpstr>PowerPoint Presentation</vt:lpstr>
      <vt:lpstr>PowerPoint Presentation</vt:lpstr>
      <vt:lpstr>vocabulario</vt:lpstr>
      <vt:lpstr>Singular and plural definite articles</vt:lpstr>
      <vt:lpstr>PowerPoint Presentation</vt:lpstr>
      <vt:lpstr>Giving your opinion</vt:lpstr>
      <vt:lpstr>escuchar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90</cp:revision>
  <dcterms:created xsi:type="dcterms:W3CDTF">2022-01-14T11:53:29Z</dcterms:created>
  <dcterms:modified xsi:type="dcterms:W3CDTF">2023-05-05T19:19:46Z</dcterms:modified>
</cp:coreProperties>
</file>