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23" r:id="rId2"/>
    <p:sldId id="391" r:id="rId3"/>
    <p:sldId id="927" r:id="rId4"/>
    <p:sldId id="925" r:id="rId5"/>
    <p:sldId id="490" r:id="rId6"/>
    <p:sldId id="838" r:id="rId7"/>
    <p:sldId id="839" r:id="rId8"/>
    <p:sldId id="926" r:id="rId9"/>
    <p:sldId id="3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522"/>
    <a:srgbClr val="22A7CC"/>
    <a:srgbClr val="FF0066"/>
    <a:srgbClr val="68D5C8"/>
    <a:srgbClr val="EBF1E9"/>
    <a:srgbClr val="D5E3CF"/>
    <a:srgbClr val="FF3399"/>
    <a:srgbClr val="CCECFF"/>
    <a:srgbClr val="FFDBB7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6" autoAdjust="0"/>
    <p:restoredTop sz="69800" autoAdjust="0"/>
  </p:normalViewPr>
  <p:slideViewPr>
    <p:cSldViewPr snapToGrid="0">
      <p:cViewPr varScale="1">
        <p:scale>
          <a:sx n="79" d="100"/>
          <a:sy n="79" d="100"/>
        </p:scale>
        <p:origin x="1980" y="102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Revisit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[ga] [</a:t>
            </a:r>
            <a:r>
              <a:rPr lang="en-GB" sz="1200" b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1200" b="0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1200" b="0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1200" b="0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[j]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grupo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[200]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favorito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[2630]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mi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[37]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tu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[53]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muy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[43]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también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[49]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y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[4]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alto [231] azul [811] bajo [452] gris [1751] (Revisit: amarillo, bonito, fantástico, pequeño, tranquilo, triste)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2: aprender [428] leer [209] ver [38] deporte [1489] idioma [1159] juego [409]  de</a:t>
            </a:r>
            <a:r>
              <a:rPr lang="es-ES" sz="1200" b="0" i="0" u="none" strike="noStrike" baseline="30000" dirty="0">
                <a:solidFill>
                  <a:srgbClr val="1F3864"/>
                </a:solidFill>
                <a:effectLst/>
                <a:latin typeface="docs-Century Gothic"/>
              </a:rPr>
              <a:t>2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[ga] [</a:t>
            </a:r>
            <a:r>
              <a:rPr lang="en-GB" sz="1200" b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1200" b="0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1200" b="0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1200" b="0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[j]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task. Explain that pupil B will turn away from the board, pupil A will pronounce 3 x words and B has to identify the odd one out – the one that has a different [g] sound from the other two.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 Bs turn away. Click for the table of words.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 As pronounce the words.  Pupils Bs write down the one they think is the odd one out for all three sets.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 Bs turn back to face the board and the teacher elicits the responses and clicks to confirm.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steps 2 – 4 with Pupil As.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94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three items of previously taught vocabulary that we revisit this week and the seven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without written Spanish support.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singular possessive adjectives ‘mi’ and ‘</a:t>
            </a:r>
            <a:r>
              <a:rPr lang="en-GB" b="0" dirty="0" err="1"/>
              <a:t>tu</a:t>
            </a:r>
            <a:r>
              <a:rPr lang="en-GB" b="0" dirty="0"/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given.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8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GB" dirty="0"/>
              <a:t>to practise understanding the new grammar features </a:t>
            </a:r>
            <a:r>
              <a:rPr lang="x-none" dirty="0"/>
              <a:t>‘mi’ and ‘tu’</a:t>
            </a:r>
            <a:r>
              <a:rPr lang="en-GB" dirty="0"/>
              <a:t> (reading</a:t>
            </a:r>
            <a:r>
              <a:rPr lang="en-GB" baseline="0" dirty="0"/>
              <a:t> activity)</a:t>
            </a:r>
            <a:r>
              <a:rPr lang="x-none" dirty="0"/>
              <a:t>.</a:t>
            </a:r>
            <a:r>
              <a:rPr lang="en-GB" dirty="0"/>
              <a:t> Attention</a:t>
            </a:r>
            <a:r>
              <a:rPr lang="en-GB" baseline="0" dirty="0"/>
              <a:t> to the meaning of the </a:t>
            </a:r>
            <a:r>
              <a:rPr lang="en-GB" dirty="0"/>
              <a:t>vocabulary is also needed to complete the second and</a:t>
            </a:r>
            <a:r>
              <a:rPr lang="en-GB" baseline="0" dirty="0"/>
              <a:t> third columns. </a:t>
            </a:r>
            <a:endParaRPr lang="x-none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Do the example with pupils to model the first part of the task. Read the sentence and work out if it refers to ‘Sofía’ (my) or ‘Quique’ (your). </a:t>
            </a:r>
          </a:p>
          <a:p>
            <a:pPr marL="228600" indent="-228600">
              <a:buAutoNum type="arabicPeriod"/>
            </a:pPr>
            <a:r>
              <a:rPr lang="en-US" b="0" dirty="0"/>
              <a:t>Pupils then do items 1-7.</a:t>
            </a:r>
          </a:p>
          <a:p>
            <a:pPr marL="228600" indent="-228600">
              <a:buAutoNum type="arabicPeriod"/>
            </a:pPr>
            <a:r>
              <a:rPr lang="en-US" b="0" dirty="0"/>
              <a:t>Teacher elicits answers ‘Sofía’ or Quique’ and clicks to reveal.</a:t>
            </a:r>
          </a:p>
          <a:p>
            <a:pPr marL="228600" indent="-228600">
              <a:buAutoNum type="arabicPeriod"/>
            </a:pPr>
            <a:r>
              <a:rPr lang="en-US" b="0" dirty="0"/>
              <a:t>Pupils then complete the remaining two columns with the object and the description of it (adjective). </a:t>
            </a:r>
          </a:p>
          <a:p>
            <a:pPr marL="228600" indent="-228600">
              <a:buAutoNum type="arabicPeriod"/>
            </a:pPr>
            <a:r>
              <a:rPr lang="en-US" b="0" dirty="0"/>
              <a:t>Click to reveal answers one by one.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5CB3E-F697-4EF5-82C2-431E736C45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6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make the difference between </a:t>
            </a:r>
            <a:r>
              <a:rPr lang="en-GB" b="0" dirty="0" err="1"/>
              <a:t>tú</a:t>
            </a:r>
            <a:r>
              <a:rPr lang="en-GB" b="0" dirty="0"/>
              <a:t> (you) and </a:t>
            </a:r>
            <a:r>
              <a:rPr lang="en-GB" b="0" dirty="0" err="1"/>
              <a:t>tu</a:t>
            </a:r>
            <a:r>
              <a:rPr lang="en-GB" b="0" dirty="0"/>
              <a:t> (your) clear, as they sound the same. We are going to practise the difference in the next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8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GB" dirty="0"/>
              <a:t>to practise written understanding of the difference between </a:t>
            </a:r>
            <a:r>
              <a:rPr lang="en-GB" dirty="0" err="1"/>
              <a:t>tú</a:t>
            </a:r>
            <a:r>
              <a:rPr lang="en-GB" dirty="0"/>
              <a:t> and </a:t>
            </a:r>
            <a:r>
              <a:rPr lang="en-GB" dirty="0" err="1"/>
              <a:t>tu.</a:t>
            </a:r>
            <a:r>
              <a:rPr lang="en-GB" dirty="0"/>
              <a:t> Attention</a:t>
            </a:r>
            <a:r>
              <a:rPr lang="en-GB" baseline="0" dirty="0"/>
              <a:t> to the meaning of the </a:t>
            </a:r>
            <a:r>
              <a:rPr lang="en-GB" dirty="0"/>
              <a:t>vocabulary is also needed to complete the 2</a:t>
            </a:r>
            <a:r>
              <a:rPr lang="en-GB" baseline="30000" dirty="0"/>
              <a:t>nd</a:t>
            </a:r>
            <a:r>
              <a:rPr lang="en-GB" dirty="0"/>
              <a:t> column.</a:t>
            </a:r>
            <a:endParaRPr lang="x-none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write </a:t>
            </a:r>
            <a:r>
              <a:rPr lang="en-US" b="0" dirty="0" err="1"/>
              <a:t>tú</a:t>
            </a:r>
            <a:r>
              <a:rPr lang="en-US" b="0" dirty="0"/>
              <a:t> or </a:t>
            </a:r>
            <a:r>
              <a:rPr lang="en-US" b="0" dirty="0" err="1"/>
              <a:t>tu</a:t>
            </a:r>
            <a:r>
              <a:rPr lang="en-US" b="0" dirty="0"/>
              <a:t>, paying attention to the word that follows the gap.</a:t>
            </a:r>
          </a:p>
          <a:p>
            <a:pPr marL="228600" indent="-228600">
              <a:buAutoNum type="arabicPeriod"/>
            </a:pPr>
            <a:r>
              <a:rPr lang="en-US" b="0" dirty="0"/>
              <a:t>Teacher elicits answers  - for </a:t>
            </a:r>
            <a:r>
              <a:rPr lang="en-US" b="0" dirty="0" err="1"/>
              <a:t>tú</a:t>
            </a:r>
            <a:r>
              <a:rPr lang="en-US" b="0" dirty="0"/>
              <a:t> pupils can say the word and gesture the writing of the accent, to differentiate from </a:t>
            </a:r>
            <a:r>
              <a:rPr lang="en-US" b="0" dirty="0" err="1"/>
              <a:t>tu.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Pupils then complete the remaining column with the meanings of the questions in English.</a:t>
            </a:r>
          </a:p>
          <a:p>
            <a:pPr marL="228600" indent="-228600">
              <a:buAutoNum type="arabicPeriod"/>
            </a:pPr>
            <a:r>
              <a:rPr lang="en-US" b="0" dirty="0"/>
              <a:t>Teacher clicks to reveal answers one by one.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5CB3E-F697-4EF5-82C2-431E736C45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49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6.wav"/><Relationship Id="rId3" Type="http://schemas.openxmlformats.org/officeDocument/2006/relationships/image" Target="../media/image13.png"/><Relationship Id="rId7" Type="http://schemas.openxmlformats.org/officeDocument/2006/relationships/audio" Target="../media/audio2.wav"/><Relationship Id="rId12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17.sv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audio" Target="../media/audio4.wav"/><Relationship Id="rId1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1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gif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0.svg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0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03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things and people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0" y="5308004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possessives mi,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tu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revisit SSC [ga] [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[j]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57D7CA-CDF4-425A-A2CD-07EDC441AF5E}"/>
              </a:ext>
            </a:extLst>
          </p:cNvPr>
          <p:cNvGrpSpPr/>
          <p:nvPr/>
        </p:nvGrpSpPr>
        <p:grpSpPr>
          <a:xfrm>
            <a:off x="276912" y="1467776"/>
            <a:ext cx="1010476" cy="733121"/>
            <a:chOff x="12983862" y="5605323"/>
            <a:chExt cx="2184332" cy="1457874"/>
          </a:xfrm>
        </p:grpSpPr>
        <p:pic>
          <p:nvPicPr>
            <p:cNvPr id="18" name="Picture 1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D794025-2EE3-44C1-B316-CF8EDE0D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19" name="Picture 18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18FD01C0-179E-4DB2-83B4-49144B86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20" name="Picture 19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EB3B42F1-D384-4AA3-A972-4B44AB24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BB5AEA-F7A2-4F56-A0EF-0365E60EA1B6}"/>
              </a:ext>
            </a:extLst>
          </p:cNvPr>
          <p:cNvGrpSpPr/>
          <p:nvPr/>
        </p:nvGrpSpPr>
        <p:grpSpPr>
          <a:xfrm>
            <a:off x="2983781" y="1390411"/>
            <a:ext cx="1225803" cy="683817"/>
            <a:chOff x="9208168" y="5234898"/>
            <a:chExt cx="2170687" cy="1092740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A3024AE1-7C26-4AF8-82C4-F1EEAB48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2AA1B124-77B5-4DC9-8F3E-CFD54183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EE9BBA-E44E-4FC1-9EAF-CAE10EE07BF6}"/>
              </a:ext>
            </a:extLst>
          </p:cNvPr>
          <p:cNvGrpSpPr/>
          <p:nvPr/>
        </p:nvGrpSpPr>
        <p:grpSpPr>
          <a:xfrm>
            <a:off x="959690" y="1980374"/>
            <a:ext cx="2489539" cy="2124560"/>
            <a:chOff x="13106896" y="1574673"/>
            <a:chExt cx="2350322" cy="2188770"/>
          </a:xfrm>
        </p:grpSpPr>
        <p:pic>
          <p:nvPicPr>
            <p:cNvPr id="25" name="Picture 24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AEF18DA6-2A17-4B93-9322-CC1D108A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">
              <a:extLst>
                <a:ext uri="{FF2B5EF4-FFF2-40B4-BE49-F238E27FC236}">
                  <a16:creationId xmlns:a16="http://schemas.microsoft.com/office/drawing/2014/main" id="{61DBD6CA-63B8-4507-BADA-A0DBA5B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27" name="Picture 2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4CDF5626-4576-4B72-8A5C-AF1BD933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28" name="Picture 27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BE59D8B-A075-4AC4-98A7-95637E22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29" name="Picture 2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75AC64-D55B-4F42-8E14-0A8912E77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30" name="Picture 29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467B6CD-1E30-4E50-9884-3CBE8351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31" name="Picture 3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6E41D9-C70E-44BA-8026-9732119A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32" name="Picture 3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A1D7067-C992-40CB-9166-E775CDEF5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33" name="Picture 3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53915086-4E63-4D05-B12D-FB465721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4CDDBAF6-094E-4B6E-A12B-A3F813F21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" y="3612529"/>
            <a:ext cx="786857" cy="78685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E016C8A-8C0E-4AEB-9B38-5342E9105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64" y="3311860"/>
            <a:ext cx="838816" cy="1000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70A66A-2D61-487F-B04D-BA3A3582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13" y="868203"/>
            <a:ext cx="1812187" cy="606046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hlinkClick r:id="" action="ppaction://noaction">
              <a:snd r:embed="rId4" name="4_1.wav"/>
            </a:hlinkClick>
            <a:extLst>
              <a:ext uri="{FF2B5EF4-FFF2-40B4-BE49-F238E27FC236}">
                <a16:creationId xmlns:a16="http://schemas.microsoft.com/office/drawing/2014/main" id="{03DA03C1-3306-4CDE-A523-2A3A4283463C}"/>
              </a:ext>
            </a:extLst>
          </p:cNvPr>
          <p:cNvSpPr/>
          <p:nvPr/>
        </p:nvSpPr>
        <p:spPr>
          <a:xfrm>
            <a:off x="0" y="0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Pilla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intruso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F9B1D-C1DE-4A6F-9FBB-BA55A62F9D41}"/>
              </a:ext>
            </a:extLst>
          </p:cNvPr>
          <p:cNvSpPr/>
          <p:nvPr/>
        </p:nvSpPr>
        <p:spPr>
          <a:xfrm>
            <a:off x="1099265" y="540106"/>
            <a:ext cx="723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Pronuncia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las palabras para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compañero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/a.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Él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identifca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intruso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</a:p>
        </p:txBody>
      </p:sp>
      <p:pic>
        <p:nvPicPr>
          <p:cNvPr id="13" name="Graphic 12" descr="Teacher">
            <a:extLst>
              <a:ext uri="{FF2B5EF4-FFF2-40B4-BE49-F238E27FC236}">
                <a16:creationId xmlns:a16="http://schemas.microsoft.com/office/drawing/2014/main" id="{E506BCBC-8878-4C92-98B2-FDA92618B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221" y="433728"/>
            <a:ext cx="1043752" cy="1043752"/>
          </a:xfrm>
          <a:prstGeom prst="rect">
            <a:avLst/>
          </a:prstGeom>
        </p:spPr>
      </p:pic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78D68875-0A35-4F39-859A-0AA913B20F27}"/>
              </a:ext>
            </a:extLst>
          </p:cNvPr>
          <p:cNvGraphicFramePr>
            <a:graphicFrameLocks noGrp="1"/>
          </p:cNvGraphicFramePr>
          <p:nvPr/>
        </p:nvGraphicFramePr>
        <p:xfrm>
          <a:off x="1517999" y="1731455"/>
          <a:ext cx="8853010" cy="2418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8062562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conejo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genial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imagen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globo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gemelo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876686"/>
                  </a:ext>
                </a:extLst>
              </a:tr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gris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inteligente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domingo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063606"/>
                  </a:ext>
                </a:extLst>
              </a:tr>
            </a:tbl>
          </a:graphicData>
        </a:graphic>
      </p:graphicFrame>
      <p:sp>
        <p:nvSpPr>
          <p:cNvPr id="17" name="CustomShape 23">
            <a:hlinkClick r:id="" action="ppaction://noaction">
              <a:snd r:embed="rId7" name="4_2.wav"/>
            </a:hlinkClick>
            <a:extLst>
              <a:ext uri="{FF2B5EF4-FFF2-40B4-BE49-F238E27FC236}">
                <a16:creationId xmlns:a16="http://schemas.microsoft.com/office/drawing/2014/main" id="{F7E6A87A-9B17-482C-A555-D43C5446ABBC}"/>
              </a:ext>
            </a:extLst>
          </p:cNvPr>
          <p:cNvSpPr/>
          <p:nvPr/>
        </p:nvSpPr>
        <p:spPr>
          <a:xfrm>
            <a:off x="1663918" y="190919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stomShape 23">
            <a:hlinkClick r:id="" action="ppaction://noaction">
              <a:snd r:embed="rId8" name="4_3.wav"/>
            </a:hlinkClick>
            <a:extLst>
              <a:ext uri="{FF2B5EF4-FFF2-40B4-BE49-F238E27FC236}">
                <a16:creationId xmlns:a16="http://schemas.microsoft.com/office/drawing/2014/main" id="{858B7685-7A5A-4016-8205-FC2D959213B2}"/>
              </a:ext>
            </a:extLst>
          </p:cNvPr>
          <p:cNvSpPr/>
          <p:nvPr/>
        </p:nvSpPr>
        <p:spPr>
          <a:xfrm>
            <a:off x="1663918" y="270989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CustomShape 23">
            <a:hlinkClick r:id="" action="ppaction://noaction">
              <a:snd r:embed="rId9" name="4_4.wav"/>
            </a:hlinkClick>
            <a:extLst>
              <a:ext uri="{FF2B5EF4-FFF2-40B4-BE49-F238E27FC236}">
                <a16:creationId xmlns:a16="http://schemas.microsoft.com/office/drawing/2014/main" id="{1767A2E4-9F23-4BF3-A337-6110E025F4C9}"/>
              </a:ext>
            </a:extLst>
          </p:cNvPr>
          <p:cNvSpPr/>
          <p:nvPr/>
        </p:nvSpPr>
        <p:spPr>
          <a:xfrm>
            <a:off x="1663918" y="348083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F188FA-BE8F-4472-916F-257C219A6818}"/>
              </a:ext>
            </a:extLst>
          </p:cNvPr>
          <p:cNvSpPr/>
          <p:nvPr/>
        </p:nvSpPr>
        <p:spPr>
          <a:xfrm>
            <a:off x="7458163" y="1909191"/>
            <a:ext cx="1828800" cy="46166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EE0C7C-4889-40B5-B1C4-B74D220BC13D}"/>
              </a:ext>
            </a:extLst>
          </p:cNvPr>
          <p:cNvSpPr/>
          <p:nvPr/>
        </p:nvSpPr>
        <p:spPr>
          <a:xfrm>
            <a:off x="5680163" y="2730313"/>
            <a:ext cx="1553029" cy="46166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26B572-5F60-4710-9B7B-3B487BD13CEF}"/>
              </a:ext>
            </a:extLst>
          </p:cNvPr>
          <p:cNvSpPr/>
          <p:nvPr/>
        </p:nvSpPr>
        <p:spPr>
          <a:xfrm>
            <a:off x="4779570" y="3550107"/>
            <a:ext cx="2127049" cy="46166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16B69A-2528-40EE-A4D1-5B14BC6BE7C3}"/>
              </a:ext>
            </a:extLst>
          </p:cNvPr>
          <p:cNvGrpSpPr/>
          <p:nvPr/>
        </p:nvGrpSpPr>
        <p:grpSpPr>
          <a:xfrm>
            <a:off x="8257923" y="513971"/>
            <a:ext cx="914400" cy="914400"/>
            <a:chOff x="8257923" y="513971"/>
            <a:chExt cx="914400" cy="914400"/>
          </a:xfrm>
        </p:grpSpPr>
        <p:pic>
          <p:nvPicPr>
            <p:cNvPr id="9" name="Graphic 8" descr="User with solid fill">
              <a:extLst>
                <a:ext uri="{FF2B5EF4-FFF2-40B4-BE49-F238E27FC236}">
                  <a16:creationId xmlns:a16="http://schemas.microsoft.com/office/drawing/2014/main" id="{B6D4EE16-AD1B-440A-A935-871BAF5D2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7923" y="513971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E60A9B-987F-4C10-A03F-40FBAB085D44}"/>
                </a:ext>
              </a:extLst>
            </p:cNvPr>
            <p:cNvSpPr txBox="1"/>
            <p:nvPr/>
          </p:nvSpPr>
          <p:spPr>
            <a:xfrm>
              <a:off x="8519363" y="909438"/>
              <a:ext cx="27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593B509C-7B3E-4563-9021-2F812AAD80BE}"/>
              </a:ext>
            </a:extLst>
          </p:cNvPr>
          <p:cNvGraphicFramePr>
            <a:graphicFrameLocks noGrp="1"/>
          </p:cNvGraphicFramePr>
          <p:nvPr/>
        </p:nvGraphicFramePr>
        <p:xfrm>
          <a:off x="1517999" y="4300627"/>
          <a:ext cx="8853010" cy="2418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8062562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Inglaterra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Bélgica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Portugal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abajo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bajo 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876686"/>
                  </a:ext>
                </a:extLst>
              </a:tr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grupo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tortuga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gesto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063606"/>
                  </a:ext>
                </a:extLst>
              </a:tr>
            </a:tbl>
          </a:graphicData>
        </a:graphic>
      </p:graphicFrame>
      <p:sp>
        <p:nvSpPr>
          <p:cNvPr id="26" name="CustomShape 23">
            <a:hlinkClick r:id="" action="ppaction://noaction">
              <a:snd r:embed="rId12" name="4_5.wav"/>
            </a:hlinkClick>
            <a:extLst>
              <a:ext uri="{FF2B5EF4-FFF2-40B4-BE49-F238E27FC236}">
                <a16:creationId xmlns:a16="http://schemas.microsoft.com/office/drawing/2014/main" id="{BDC422B5-BF72-4AA4-8AAB-EA182A57F55B}"/>
              </a:ext>
            </a:extLst>
          </p:cNvPr>
          <p:cNvSpPr/>
          <p:nvPr/>
        </p:nvSpPr>
        <p:spPr>
          <a:xfrm>
            <a:off x="1674374" y="448168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CustomShape 23">
            <a:hlinkClick r:id="" action="ppaction://noaction">
              <a:snd r:embed="rId13" name="4_6.wav"/>
            </a:hlinkClick>
            <a:extLst>
              <a:ext uri="{FF2B5EF4-FFF2-40B4-BE49-F238E27FC236}">
                <a16:creationId xmlns:a16="http://schemas.microsoft.com/office/drawing/2014/main" id="{54E3B07A-FC18-4F55-A0E6-868172AC98B4}"/>
              </a:ext>
            </a:extLst>
          </p:cNvPr>
          <p:cNvSpPr/>
          <p:nvPr/>
        </p:nvSpPr>
        <p:spPr>
          <a:xfrm>
            <a:off x="1674374" y="5282389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ustomShape 23">
            <a:hlinkClick r:id="" action="ppaction://noaction">
              <a:snd r:embed="rId14" name="4_7.wav"/>
            </a:hlinkClick>
            <a:extLst>
              <a:ext uri="{FF2B5EF4-FFF2-40B4-BE49-F238E27FC236}">
                <a16:creationId xmlns:a16="http://schemas.microsoft.com/office/drawing/2014/main" id="{3DC98D19-658F-4412-9EE4-5488D7474C16}"/>
              </a:ext>
            </a:extLst>
          </p:cNvPr>
          <p:cNvSpPr/>
          <p:nvPr/>
        </p:nvSpPr>
        <p:spPr>
          <a:xfrm>
            <a:off x="1674374" y="6053327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5C72F90-CE65-4D84-BEAF-2C76B5DA87B8}"/>
              </a:ext>
            </a:extLst>
          </p:cNvPr>
          <p:cNvSpPr/>
          <p:nvPr/>
        </p:nvSpPr>
        <p:spPr>
          <a:xfrm>
            <a:off x="5531283" y="4491751"/>
            <a:ext cx="1828800" cy="46166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615923-CEB2-4F02-8C97-D63C6A742751}"/>
              </a:ext>
            </a:extLst>
          </p:cNvPr>
          <p:cNvSpPr/>
          <p:nvPr/>
        </p:nvSpPr>
        <p:spPr>
          <a:xfrm>
            <a:off x="5733490" y="5322478"/>
            <a:ext cx="1444656" cy="46166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2A7B23C-7DC4-494E-A237-C2FA0566500C}"/>
              </a:ext>
            </a:extLst>
          </p:cNvPr>
          <p:cNvSpPr/>
          <p:nvPr/>
        </p:nvSpPr>
        <p:spPr>
          <a:xfrm>
            <a:off x="7597573" y="6123665"/>
            <a:ext cx="1526604" cy="46166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2CDD53-47EC-4E0D-99A7-138CF599BB63}"/>
              </a:ext>
            </a:extLst>
          </p:cNvPr>
          <p:cNvGrpSpPr/>
          <p:nvPr/>
        </p:nvGrpSpPr>
        <p:grpSpPr>
          <a:xfrm>
            <a:off x="8257923" y="487572"/>
            <a:ext cx="914400" cy="914400"/>
            <a:chOff x="8257923" y="513971"/>
            <a:chExt cx="914400" cy="914400"/>
          </a:xfrm>
        </p:grpSpPr>
        <p:pic>
          <p:nvPicPr>
            <p:cNvPr id="33" name="Graphic 32" descr="User with solid fill">
              <a:extLst>
                <a:ext uri="{FF2B5EF4-FFF2-40B4-BE49-F238E27FC236}">
                  <a16:creationId xmlns:a16="http://schemas.microsoft.com/office/drawing/2014/main" id="{7E80D0FC-C00A-4392-B6D0-64D298A8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7923" y="513971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5E9AF6-6E65-4738-AA4C-B53C0115FDC6}"/>
                </a:ext>
              </a:extLst>
            </p:cNvPr>
            <p:cNvSpPr txBox="1"/>
            <p:nvPr/>
          </p:nvSpPr>
          <p:spPr>
            <a:xfrm>
              <a:off x="8519363" y="909438"/>
              <a:ext cx="27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1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905500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¿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Cómo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es en español?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77BDF3F-7B33-44E1-B55A-15C187AD3061}"/>
              </a:ext>
            </a:extLst>
          </p:cNvPr>
          <p:cNvSpPr txBox="1"/>
          <p:nvPr/>
        </p:nvSpPr>
        <p:spPr>
          <a:xfrm>
            <a:off x="3506259" y="3765420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group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deporte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grupo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juego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también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favorito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9266580" y="564980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idioma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742524" y="381239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258CCF-4515-4E36-A081-9BC6044A1CEF}"/>
              </a:ext>
            </a:extLst>
          </p:cNvPr>
          <p:cNvSpPr txBox="1"/>
          <p:nvPr/>
        </p:nvSpPr>
        <p:spPr>
          <a:xfrm>
            <a:off x="3864636" y="381239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sport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72D4C-D2A7-4B12-8165-570FD99C6EEE}"/>
              </a:ext>
            </a:extLst>
          </p:cNvPr>
          <p:cNvSpPr txBox="1"/>
          <p:nvPr/>
        </p:nvSpPr>
        <p:spPr>
          <a:xfrm>
            <a:off x="3717481" y="3802410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F59C9-E899-402A-98A3-A1D72C38C957}"/>
              </a:ext>
            </a:extLst>
          </p:cNvPr>
          <p:cNvSpPr txBox="1"/>
          <p:nvPr/>
        </p:nvSpPr>
        <p:spPr>
          <a:xfrm>
            <a:off x="3628436" y="3842021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very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3F4C11-CCAB-4802-B458-1BE977456424}"/>
              </a:ext>
            </a:extLst>
          </p:cNvPr>
          <p:cNvSpPr txBox="1"/>
          <p:nvPr/>
        </p:nvSpPr>
        <p:spPr>
          <a:xfrm>
            <a:off x="3620347" y="3855335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game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5C8F8-9395-404E-8015-55199792AC0D}"/>
              </a:ext>
            </a:extLst>
          </p:cNvPr>
          <p:cNvSpPr txBox="1"/>
          <p:nvPr/>
        </p:nvSpPr>
        <p:spPr>
          <a:xfrm>
            <a:off x="3636525" y="387263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C5320-CF6E-42C8-98BB-E76A17923AB2}"/>
              </a:ext>
            </a:extLst>
          </p:cNvPr>
          <p:cNvSpPr txBox="1"/>
          <p:nvPr/>
        </p:nvSpPr>
        <p:spPr>
          <a:xfrm>
            <a:off x="3628371" y="3817224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8BE42-2AC9-4EF8-888F-0F948345A714}"/>
              </a:ext>
            </a:extLst>
          </p:cNvPr>
          <p:cNvSpPr txBox="1"/>
          <p:nvPr/>
        </p:nvSpPr>
        <p:spPr>
          <a:xfrm>
            <a:off x="3559259" y="3821719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favourite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078B3A-6DCC-40A3-BBB8-B4ADEA4D3D30}"/>
              </a:ext>
            </a:extLst>
          </p:cNvPr>
          <p:cNvSpPr txBox="1"/>
          <p:nvPr/>
        </p:nvSpPr>
        <p:spPr>
          <a:xfrm>
            <a:off x="3689427" y="3815724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also, too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5A186F-0611-4BC0-91D3-E974D7AAE0E6}"/>
              </a:ext>
            </a:extLst>
          </p:cNvPr>
          <p:cNvSpPr txBox="1"/>
          <p:nvPr/>
        </p:nvSpPr>
        <p:spPr>
          <a:xfrm>
            <a:off x="3639173" y="384345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group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6DDB7A8-2BCA-4E0B-9FC9-F421DECE3738}"/>
              </a:ext>
            </a:extLst>
          </p:cNvPr>
          <p:cNvSpPr txBox="1"/>
          <p:nvPr/>
        </p:nvSpPr>
        <p:spPr>
          <a:xfrm>
            <a:off x="3680047" y="3867207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D996E3-14E5-4302-94D0-DB5F856ABF15}"/>
              </a:ext>
            </a:extLst>
          </p:cNvPr>
          <p:cNvSpPr txBox="1"/>
          <p:nvPr/>
        </p:nvSpPr>
        <p:spPr>
          <a:xfrm>
            <a:off x="3597843" y="3855330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sport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9D9BDB-7CB4-4EF7-A23F-1F6B7A4778F2}"/>
              </a:ext>
            </a:extLst>
          </p:cNvPr>
          <p:cNvSpPr txBox="1"/>
          <p:nvPr/>
        </p:nvSpPr>
        <p:spPr>
          <a:xfrm>
            <a:off x="3671421" y="3847957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D726E-179F-4A31-B7B3-E43A23444256}"/>
              </a:ext>
            </a:extLst>
          </p:cNvPr>
          <p:cNvSpPr txBox="1"/>
          <p:nvPr/>
        </p:nvSpPr>
        <p:spPr>
          <a:xfrm>
            <a:off x="3631210" y="3839395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3980F1-CBA7-4C7A-B557-2EEC18021DC9}"/>
              </a:ext>
            </a:extLst>
          </p:cNvPr>
          <p:cNvSpPr txBox="1"/>
          <p:nvPr/>
        </p:nvSpPr>
        <p:spPr>
          <a:xfrm>
            <a:off x="3614781" y="3815528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game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BECE78-E8D7-46FF-8F0D-45661A8E54A7}"/>
              </a:ext>
            </a:extLst>
          </p:cNvPr>
          <p:cNvSpPr txBox="1"/>
          <p:nvPr/>
        </p:nvSpPr>
        <p:spPr>
          <a:xfrm>
            <a:off x="3636330" y="3808969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979B48-859F-48AA-B96A-69B7F96F0B9C}"/>
              </a:ext>
            </a:extLst>
          </p:cNvPr>
          <p:cNvSpPr txBox="1"/>
          <p:nvPr/>
        </p:nvSpPr>
        <p:spPr>
          <a:xfrm>
            <a:off x="3659197" y="384730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506AC5-8B83-44BA-B154-38A383631793}"/>
              </a:ext>
            </a:extLst>
          </p:cNvPr>
          <p:cNvSpPr txBox="1"/>
          <p:nvPr/>
        </p:nvSpPr>
        <p:spPr>
          <a:xfrm>
            <a:off x="3689750" y="3831724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favourite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A6619-2856-4F1B-82B6-23C019B0FB0F}"/>
              </a:ext>
            </a:extLst>
          </p:cNvPr>
          <p:cNvSpPr txBox="1"/>
          <p:nvPr/>
        </p:nvSpPr>
        <p:spPr>
          <a:xfrm>
            <a:off x="3602557" y="384795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also, too</a:t>
            </a:r>
          </a:p>
        </p:txBody>
      </p:sp>
      <p:pic>
        <p:nvPicPr>
          <p:cNvPr id="3" name="Graphic 2" descr="Users with solid fill">
            <a:extLst>
              <a:ext uri="{FF2B5EF4-FFF2-40B4-BE49-F238E27FC236}">
                <a16:creationId xmlns:a16="http://schemas.microsoft.com/office/drawing/2014/main" id="{DE5FD2A1-7575-4A70-927C-D367EEDB8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5926" y="1451494"/>
            <a:ext cx="1535723" cy="1535723"/>
          </a:xfrm>
          <a:prstGeom prst="rect">
            <a:avLst/>
          </a:prstGeom>
        </p:spPr>
      </p:pic>
      <p:pic>
        <p:nvPicPr>
          <p:cNvPr id="7" name="Picture 6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DA647803-F320-408B-9814-DA1A4D592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0" y="3586672"/>
            <a:ext cx="1473016" cy="102857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B0F950F-9A3A-4A20-BD09-47DE3D391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96" y="3629201"/>
            <a:ext cx="2577778" cy="11174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EA6D062-A26E-4DF3-93A7-DC4F9E3C20D6}"/>
              </a:ext>
            </a:extLst>
          </p:cNvPr>
          <p:cNvGrpSpPr/>
          <p:nvPr/>
        </p:nvGrpSpPr>
        <p:grpSpPr>
          <a:xfrm>
            <a:off x="1095896" y="1785416"/>
            <a:ext cx="1588103" cy="1144988"/>
            <a:chOff x="12983862" y="5605323"/>
            <a:chExt cx="2184332" cy="1457874"/>
          </a:xfrm>
        </p:grpSpPr>
        <p:pic>
          <p:nvPicPr>
            <p:cNvPr id="21" name="Picture 2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CD0B37AE-F98A-457E-83A2-5B85588EB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26" name="Picture 25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F834DEE3-F839-448F-9357-39C50A4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31" name="Picture 30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EDC38393-0155-41A3-820C-8B25EE345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3542DDD5-90FC-470D-92A5-1BAD18A74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3" y="5528000"/>
            <a:ext cx="1814642" cy="760549"/>
          </a:xfrm>
          <a:prstGeom prst="rect">
            <a:avLst/>
          </a:prstGeom>
        </p:spPr>
      </p:pic>
      <p:pic>
        <p:nvPicPr>
          <p:cNvPr id="36" name="Picture 35" descr="A picture containing indoor, dark, close&#10;&#10;Description automatically generated">
            <a:extLst>
              <a:ext uri="{FF2B5EF4-FFF2-40B4-BE49-F238E27FC236}">
                <a16:creationId xmlns:a16="http://schemas.microsoft.com/office/drawing/2014/main" id="{95F722A1-BB51-4551-8357-FF52242D2F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79" y="5380487"/>
            <a:ext cx="1756749" cy="890086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3A23B00C-B9FD-4242-8F49-43AB7EBA3B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58" y="2036124"/>
            <a:ext cx="2901900" cy="72698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6D435-A0BA-4A94-B286-DC322B21A3F5}"/>
              </a:ext>
            </a:extLst>
          </p:cNvPr>
          <p:cNvGrpSpPr/>
          <p:nvPr/>
        </p:nvGrpSpPr>
        <p:grpSpPr>
          <a:xfrm>
            <a:off x="9208168" y="5234898"/>
            <a:ext cx="2170687" cy="1092740"/>
            <a:chOff x="9208168" y="5234898"/>
            <a:chExt cx="2170687" cy="1092740"/>
          </a:xfrm>
        </p:grpSpPr>
        <p:pic>
          <p:nvPicPr>
            <p:cNvPr id="68" name="Picture 67" descr="Logo, company name&#10;&#10;Description automatically generated">
              <a:extLst>
                <a:ext uri="{FF2B5EF4-FFF2-40B4-BE49-F238E27FC236}">
                  <a16:creationId xmlns:a16="http://schemas.microsoft.com/office/drawing/2014/main" id="{937848F9-5CFA-4CC6-99D3-A865B60D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350DE562-F742-4695-B896-1E3E0EB74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F75BF4-83F9-4BFB-88D2-480F497E3627}"/>
              </a:ext>
            </a:extLst>
          </p:cNvPr>
          <p:cNvGrpSpPr/>
          <p:nvPr/>
        </p:nvGrpSpPr>
        <p:grpSpPr>
          <a:xfrm>
            <a:off x="9642708" y="1704244"/>
            <a:ext cx="1504880" cy="1401440"/>
            <a:chOff x="13106896" y="1574673"/>
            <a:chExt cx="2350322" cy="2188770"/>
          </a:xfrm>
        </p:grpSpPr>
        <p:pic>
          <p:nvPicPr>
            <p:cNvPr id="71" name="Picture 7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349F893E-9894-40C0-ABFD-98770FE5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74" name="Picture 73" descr="Shape&#10;&#10;Description automatically generated">
              <a:extLst>
                <a:ext uri="{FF2B5EF4-FFF2-40B4-BE49-F238E27FC236}">
                  <a16:creationId xmlns:a16="http://schemas.microsoft.com/office/drawing/2014/main" id="{9F41F7E6-E68F-443F-A172-95315AACF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87" name="Picture 8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403C0800-2CC0-46B8-A409-4F46C96C5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88" name="Picture 87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5DCB7EC3-5B10-4820-8355-97B429C8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89" name="Picture 8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1C168F7A-2D98-4C01-9341-A14163DE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90" name="Picture 89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DAB6502-38E3-4A27-B2AC-37A3CFAC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91" name="Picture 9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78FA985-30AF-4BAB-8E5D-729A75A20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92" name="Picture 9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5A0BFF9E-50E7-4D05-9066-B6BD81307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93" name="Picture 9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78D206B5-3B11-48DF-B7E2-9B5828D4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F9D7D067-88D0-4FA0-ACB5-094C0BEAE644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19" y="5216961"/>
            <a:ext cx="1344475" cy="13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07407E-6 L -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4.44444E-6 L -1.875E-6 -0.07223 " pathEditMode="relative" rAng="0" ptsTypes="AA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0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Possessive adjectives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204236" y="135847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 say ‘my’ in Spanish before a singular noun use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mi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5993" y="383665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415D023-A330-40C9-AB7B-9652BDC8F2D6}"/>
              </a:ext>
            </a:extLst>
          </p:cNvPr>
          <p:cNvSpPr/>
          <p:nvPr/>
        </p:nvSpPr>
        <p:spPr>
          <a:xfrm>
            <a:off x="693436" y="5559366"/>
            <a:ext cx="4510901" cy="801056"/>
          </a:xfrm>
          <a:prstGeom prst="wedgeRoundRectCallout">
            <a:avLst>
              <a:gd name="adj1" fmla="val -47734"/>
              <a:gd name="adj2" fmla="val -94836"/>
              <a:gd name="adj3" fmla="val 16667"/>
            </a:avLst>
          </a:prstGeom>
          <a:solidFill>
            <a:srgbClr val="2BC0C7"/>
          </a:solidFill>
          <a:ln w="57150"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Remember!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Tú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(with an accent) means ‘you’.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BA59F-4587-472A-99B4-76F3575C64AF}"/>
              </a:ext>
            </a:extLst>
          </p:cNvPr>
          <p:cNvSpPr txBox="1"/>
          <p:nvPr/>
        </p:nvSpPr>
        <p:spPr>
          <a:xfrm>
            <a:off x="204235" y="769578"/>
            <a:ext cx="497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2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mi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(my) </a:t>
            </a:r>
            <a:r>
              <a:rPr lang="en-GB" sz="2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(your)]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E9EAB2-7D71-448E-9B9E-FBB7EFF29DAA}"/>
              </a:ext>
            </a:extLst>
          </p:cNvPr>
          <p:cNvSpPr txBox="1"/>
          <p:nvPr/>
        </p:nvSpPr>
        <p:spPr>
          <a:xfrm>
            <a:off x="204236" y="216230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 say ‘your’ in Spanish before a singular noun use 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tu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699297-8770-4FE8-AC86-5B1B52100708}"/>
              </a:ext>
            </a:extLst>
          </p:cNvPr>
          <p:cNvSpPr txBox="1"/>
          <p:nvPr/>
        </p:nvSpPr>
        <p:spPr>
          <a:xfrm>
            <a:off x="204236" y="295460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It doesn’t matter if the noun is masculine or feminine.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66063E-6888-44A8-835A-441E8CE8D997}"/>
              </a:ext>
            </a:extLst>
          </p:cNvPr>
          <p:cNvSpPr txBox="1"/>
          <p:nvPr/>
        </p:nvSpPr>
        <p:spPr>
          <a:xfrm>
            <a:off x="204236" y="3910868"/>
            <a:ext cx="363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Mi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cama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baja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E5E5D1-7CFD-4357-9D91-FD4F71436744}"/>
              </a:ext>
            </a:extLst>
          </p:cNvPr>
          <p:cNvSpPr txBox="1"/>
          <p:nvPr/>
        </p:nvSpPr>
        <p:spPr>
          <a:xfrm>
            <a:off x="5254863" y="3910868"/>
            <a:ext cx="363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bed is low.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F72573-EA76-4125-B9D2-A994E4213082}"/>
              </a:ext>
            </a:extLst>
          </p:cNvPr>
          <p:cNvSpPr txBox="1"/>
          <p:nvPr/>
        </p:nvSpPr>
        <p:spPr>
          <a:xfrm>
            <a:off x="204235" y="4720069"/>
            <a:ext cx="50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Tu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amigo es alto.</a:t>
            </a: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793D2427-ACC0-4AD2-9D0D-FAE692D460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9814" y="457164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FD69426-EAC0-4AAD-ACEC-4DA987638201}"/>
              </a:ext>
            </a:extLst>
          </p:cNvPr>
          <p:cNvSpPr txBox="1"/>
          <p:nvPr/>
        </p:nvSpPr>
        <p:spPr>
          <a:xfrm>
            <a:off x="5254863" y="4714699"/>
            <a:ext cx="363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friend is tall.</a:t>
            </a:r>
          </a:p>
        </p:txBody>
      </p:sp>
    </p:spTree>
    <p:extLst>
      <p:ext uri="{BB962C8B-B14F-4D97-AF65-F5344CB8AC3E}">
        <p14:creationId xmlns:p14="http://schemas.microsoft.com/office/powerpoint/2010/main" val="4047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601D-1597-46B0-B6FD-41F6EC7E1AE1}"/>
              </a:ext>
            </a:extLst>
          </p:cNvPr>
          <p:cNvSpPr txBox="1"/>
          <p:nvPr/>
        </p:nvSpPr>
        <p:spPr>
          <a:xfrm>
            <a:off x="0" y="-9629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and Quique are sorting out their things.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283;p13">
            <a:extLst>
              <a:ext uri="{FF2B5EF4-FFF2-40B4-BE49-F238E27FC236}">
                <a16:creationId xmlns:a16="http://schemas.microsoft.com/office/drawing/2014/main" id="{AAE0690B-DC60-4933-8E17-5A4BFC718D87}"/>
              </a:ext>
            </a:extLst>
          </p:cNvPr>
          <p:cNvSpPr txBox="1"/>
          <p:nvPr/>
        </p:nvSpPr>
        <p:spPr>
          <a:xfrm>
            <a:off x="11323364" y="958201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" name="Google Shape;282;p13" descr="Reading, Book, Symbol, Icon, Reader, Man">
            <a:extLst>
              <a:ext uri="{FF2B5EF4-FFF2-40B4-BE49-F238E27FC236}">
                <a16:creationId xmlns:a16="http://schemas.microsoft.com/office/drawing/2014/main" id="{ED22B415-8897-420D-8750-DB85F1010F6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C52F66-5B28-4599-AB8C-DC328884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364" y="913967"/>
            <a:ext cx="654346" cy="527968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49" name="Graphic 48" descr="Teacher">
            <a:extLst>
              <a:ext uri="{FF2B5EF4-FFF2-40B4-BE49-F238E27FC236}">
                <a16:creationId xmlns:a16="http://schemas.microsoft.com/office/drawing/2014/main" id="{4CD38667-BDD7-49D2-92F3-9C9D650D4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2" y="362194"/>
            <a:ext cx="1043752" cy="1043752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BBBC5D22-2191-4C06-9C0F-38C65232669D}"/>
              </a:ext>
            </a:extLst>
          </p:cNvPr>
          <p:cNvSpPr/>
          <p:nvPr/>
        </p:nvSpPr>
        <p:spPr>
          <a:xfrm>
            <a:off x="1109861" y="524885"/>
            <a:ext cx="7061304" cy="461665"/>
          </a:xfrm>
          <a:prstGeom prst="wedgeRoundRectCallout">
            <a:avLst>
              <a:gd name="adj1" fmla="val -54733"/>
              <a:gd name="adj2" fmla="val 798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96CF7E-A835-4CC2-AFA1-62225FDB98E1}"/>
              </a:ext>
            </a:extLst>
          </p:cNvPr>
          <p:cNvSpPr txBox="1"/>
          <p:nvPr/>
        </p:nvSpPr>
        <p:spPr>
          <a:xfrm>
            <a:off x="1109860" y="513591"/>
            <a:ext cx="9278323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las frases.  ¿Es Sofía (my) or Quique (your)? </a:t>
            </a:r>
            <a:endParaRPr lang="en-GB" sz="2400" dirty="0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02F59E56-F320-4EE4-AB90-227BB41C023C}"/>
              </a:ext>
            </a:extLst>
          </p:cNvPr>
          <p:cNvSpPr/>
          <p:nvPr/>
        </p:nvSpPr>
        <p:spPr>
          <a:xfrm>
            <a:off x="1099265" y="1066859"/>
            <a:ext cx="6111004" cy="461665"/>
          </a:xfrm>
          <a:prstGeom prst="wedgeRoundRectCallout">
            <a:avLst>
              <a:gd name="adj1" fmla="val -54733"/>
              <a:gd name="adj2" fmla="val 798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B49893-5835-4768-9FF3-BBCB6C6E73CD}"/>
              </a:ext>
            </a:extLst>
          </p:cNvPr>
          <p:cNvSpPr txBox="1"/>
          <p:nvPr/>
        </p:nvSpPr>
        <p:spPr>
          <a:xfrm>
            <a:off x="1099264" y="1055565"/>
            <a:ext cx="6728520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el objeto? ¿Cómo es? </a:t>
            </a:r>
            <a:endParaRPr lang="en-GB" sz="2400" dirty="0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id="{0C8E24E2-F32D-4808-868F-3CFEF397D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58772"/>
              </p:ext>
            </p:extLst>
          </p:nvPr>
        </p:nvGraphicFramePr>
        <p:xfrm>
          <a:off x="171675" y="1777769"/>
          <a:ext cx="11867092" cy="47747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9940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3798985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  <a:gridCol w="1904061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  <a:gridCol w="2394421">
                  <a:extLst>
                    <a:ext uri="{9D8B030D-6E8A-4147-A177-3AD203B41FA5}">
                      <a16:colId xmlns:a16="http://schemas.microsoft.com/office/drawing/2014/main" val="2609792770"/>
                    </a:ext>
                  </a:extLst>
                </a:gridCol>
                <a:gridCol w="2939685">
                  <a:extLst>
                    <a:ext uri="{9D8B030D-6E8A-4147-A177-3AD203B41FA5}">
                      <a16:colId xmlns:a16="http://schemas.microsoft.com/office/drawing/2014/main" val="1616836717"/>
                    </a:ext>
                  </a:extLst>
                </a:gridCol>
              </a:tblGrid>
              <a:tr h="50921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Sofía (my)</a:t>
                      </a:r>
                      <a:b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Quique (your)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objeto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4937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teléfono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muy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pequeño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telephone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very 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810812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 mochila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azul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school bag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783343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música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muy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tranquila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music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calm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texto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español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 Spanish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libro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book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 English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bicicleta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gris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bike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grey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botella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amarilla.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bottle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 pelota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fantástica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ball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fantastic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93156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55F2C2F5-C99C-49B9-93D6-95879E653F61}"/>
              </a:ext>
            </a:extLst>
          </p:cNvPr>
          <p:cNvGrpSpPr/>
          <p:nvPr/>
        </p:nvGrpSpPr>
        <p:grpSpPr>
          <a:xfrm>
            <a:off x="9902507" y="-92505"/>
            <a:ext cx="1262321" cy="1696443"/>
            <a:chOff x="3920876" y="1036811"/>
            <a:chExt cx="4204180" cy="6140346"/>
          </a:xfrm>
        </p:grpSpPr>
        <p:pic>
          <p:nvPicPr>
            <p:cNvPr id="9" name="Picture 8" descr="A picture containing text, doll, toy&#10;&#10;Description automatically generated">
              <a:extLst>
                <a:ext uri="{FF2B5EF4-FFF2-40B4-BE49-F238E27FC236}">
                  <a16:creationId xmlns:a16="http://schemas.microsoft.com/office/drawing/2014/main" id="{3AA5CA28-9634-484C-AD01-21B20ABB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76" y="1405946"/>
              <a:ext cx="2134546" cy="5606817"/>
            </a:xfrm>
            <a:prstGeom prst="rect">
              <a:avLst/>
            </a:prstGeom>
          </p:spPr>
        </p:pic>
        <p:pic>
          <p:nvPicPr>
            <p:cNvPr id="13" name="Picture 12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2DB7E26B-4A20-4221-ADD4-4DFB510E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591" y="1036811"/>
              <a:ext cx="2358465" cy="6140346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B61C4-776F-4D26-806B-C70ACAFBBBA7}"/>
              </a:ext>
            </a:extLst>
          </p:cNvPr>
          <p:cNvSpPr/>
          <p:nvPr/>
        </p:nvSpPr>
        <p:spPr>
          <a:xfrm>
            <a:off x="343207" y="2530696"/>
            <a:ext cx="421308" cy="399075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D01C7B-C68E-40E8-B346-0D6526CC2AA0}"/>
              </a:ext>
            </a:extLst>
          </p:cNvPr>
          <p:cNvSpPr/>
          <p:nvPr/>
        </p:nvSpPr>
        <p:spPr>
          <a:xfrm>
            <a:off x="343207" y="3051221"/>
            <a:ext cx="421308" cy="358093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8991A6-2F22-4D4C-8FF6-D94CB4758816}"/>
              </a:ext>
            </a:extLst>
          </p:cNvPr>
          <p:cNvSpPr/>
          <p:nvPr/>
        </p:nvSpPr>
        <p:spPr>
          <a:xfrm>
            <a:off x="343207" y="3568125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34E671-A0A5-4C4A-950E-AE529D900A0C}"/>
              </a:ext>
            </a:extLst>
          </p:cNvPr>
          <p:cNvSpPr/>
          <p:nvPr/>
        </p:nvSpPr>
        <p:spPr>
          <a:xfrm>
            <a:off x="343207" y="4078842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9F532F-70A7-402C-97FF-D893FEA35AB6}"/>
              </a:ext>
            </a:extLst>
          </p:cNvPr>
          <p:cNvSpPr/>
          <p:nvPr/>
        </p:nvSpPr>
        <p:spPr>
          <a:xfrm>
            <a:off x="343207" y="4566429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F0F429-7F83-4F40-A124-E7C774EA87CA}"/>
              </a:ext>
            </a:extLst>
          </p:cNvPr>
          <p:cNvSpPr/>
          <p:nvPr/>
        </p:nvSpPr>
        <p:spPr>
          <a:xfrm>
            <a:off x="343207" y="5071900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5395CE-7CAF-4BD0-B4C2-00F4BD56E78E}"/>
              </a:ext>
            </a:extLst>
          </p:cNvPr>
          <p:cNvSpPr/>
          <p:nvPr/>
        </p:nvSpPr>
        <p:spPr>
          <a:xfrm>
            <a:off x="343207" y="5595456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04E1E8-7568-4A40-BFE7-A76E6B8E0426}"/>
              </a:ext>
            </a:extLst>
          </p:cNvPr>
          <p:cNvSpPr/>
          <p:nvPr/>
        </p:nvSpPr>
        <p:spPr>
          <a:xfrm>
            <a:off x="5139765" y="2539200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367ADA0-1BBD-4BF7-B9B6-5FA08DB62050}"/>
              </a:ext>
            </a:extLst>
          </p:cNvPr>
          <p:cNvSpPr/>
          <p:nvPr/>
        </p:nvSpPr>
        <p:spPr>
          <a:xfrm>
            <a:off x="5183129" y="3065583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269D249-BAA0-4093-8082-41B4FE2CF592}"/>
              </a:ext>
            </a:extLst>
          </p:cNvPr>
          <p:cNvSpPr/>
          <p:nvPr/>
        </p:nvSpPr>
        <p:spPr>
          <a:xfrm>
            <a:off x="5139765" y="3534473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E81933-F05F-448D-9CBA-B9302D77E98F}"/>
              </a:ext>
            </a:extLst>
          </p:cNvPr>
          <p:cNvSpPr/>
          <p:nvPr/>
        </p:nvSpPr>
        <p:spPr>
          <a:xfrm>
            <a:off x="5183129" y="4056118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BD925A24-0F0E-4D5D-9A25-D593817BDD0E}"/>
              </a:ext>
            </a:extLst>
          </p:cNvPr>
          <p:cNvSpPr/>
          <p:nvPr/>
        </p:nvSpPr>
        <p:spPr>
          <a:xfrm>
            <a:off x="5183129" y="4609526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B2E34A4-BD2A-4B89-834B-58F602ECF3B8}"/>
              </a:ext>
            </a:extLst>
          </p:cNvPr>
          <p:cNvSpPr/>
          <p:nvPr/>
        </p:nvSpPr>
        <p:spPr>
          <a:xfrm>
            <a:off x="5183129" y="5058308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4FE72DE-7EA4-489C-AD9A-432124A179BB}"/>
              </a:ext>
            </a:extLst>
          </p:cNvPr>
          <p:cNvSpPr/>
          <p:nvPr/>
        </p:nvSpPr>
        <p:spPr>
          <a:xfrm>
            <a:off x="5139765" y="5580848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514782-12D3-4EB3-92F9-AF11BA8DF334}"/>
              </a:ext>
            </a:extLst>
          </p:cNvPr>
          <p:cNvSpPr/>
          <p:nvPr/>
        </p:nvSpPr>
        <p:spPr>
          <a:xfrm>
            <a:off x="343207" y="6081818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B5A8B4E-AECF-4BA1-AB41-E1A71CE11087}"/>
              </a:ext>
            </a:extLst>
          </p:cNvPr>
          <p:cNvSpPr/>
          <p:nvPr/>
        </p:nvSpPr>
        <p:spPr>
          <a:xfrm>
            <a:off x="5139765" y="6085335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5755428-835E-4B1C-A1DB-902F268EC805}"/>
              </a:ext>
            </a:extLst>
          </p:cNvPr>
          <p:cNvSpPr/>
          <p:nvPr/>
        </p:nvSpPr>
        <p:spPr>
          <a:xfrm>
            <a:off x="7242825" y="2539200"/>
            <a:ext cx="1461559" cy="367321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B42DF7-A59F-431C-801B-BB717D8CBB97}"/>
              </a:ext>
            </a:extLst>
          </p:cNvPr>
          <p:cNvSpPr/>
          <p:nvPr/>
        </p:nvSpPr>
        <p:spPr>
          <a:xfrm>
            <a:off x="7210269" y="3065583"/>
            <a:ext cx="1714988" cy="343731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4962169-9A6F-4EFA-A40F-0529A18D4B9D}"/>
              </a:ext>
            </a:extLst>
          </p:cNvPr>
          <p:cNvSpPr/>
          <p:nvPr/>
        </p:nvSpPr>
        <p:spPr>
          <a:xfrm>
            <a:off x="7242826" y="3534473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BFB1E3A-9D74-4005-930E-C82B3C41A91A}"/>
              </a:ext>
            </a:extLst>
          </p:cNvPr>
          <p:cNvSpPr/>
          <p:nvPr/>
        </p:nvSpPr>
        <p:spPr>
          <a:xfrm>
            <a:off x="7286190" y="4038533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5B498A8-A295-4B2A-9D1D-A9441DBE01D8}"/>
              </a:ext>
            </a:extLst>
          </p:cNvPr>
          <p:cNvSpPr/>
          <p:nvPr/>
        </p:nvSpPr>
        <p:spPr>
          <a:xfrm>
            <a:off x="7286190" y="4557660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3953EF-804B-45BB-AC7B-ADC8E5DB9BFF}"/>
              </a:ext>
            </a:extLst>
          </p:cNvPr>
          <p:cNvSpPr/>
          <p:nvPr/>
        </p:nvSpPr>
        <p:spPr>
          <a:xfrm>
            <a:off x="7286190" y="5058308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8F9F651-D2A2-4A62-B1F6-B3FC96482AAB}"/>
              </a:ext>
            </a:extLst>
          </p:cNvPr>
          <p:cNvSpPr/>
          <p:nvPr/>
        </p:nvSpPr>
        <p:spPr>
          <a:xfrm>
            <a:off x="7242826" y="5580848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931C312-7503-4195-97AE-0ABF8B6D77A0}"/>
              </a:ext>
            </a:extLst>
          </p:cNvPr>
          <p:cNvSpPr/>
          <p:nvPr/>
        </p:nvSpPr>
        <p:spPr>
          <a:xfrm>
            <a:off x="7242826" y="6085335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18E3CA9-AB39-4BF4-BA45-6F949895A92B}"/>
              </a:ext>
            </a:extLst>
          </p:cNvPr>
          <p:cNvSpPr/>
          <p:nvPr/>
        </p:nvSpPr>
        <p:spPr>
          <a:xfrm>
            <a:off x="9841459" y="2550268"/>
            <a:ext cx="1461559" cy="367321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9E6D1FC-4F53-4248-B232-4872EA420B6C}"/>
              </a:ext>
            </a:extLst>
          </p:cNvPr>
          <p:cNvSpPr/>
          <p:nvPr/>
        </p:nvSpPr>
        <p:spPr>
          <a:xfrm>
            <a:off x="9808903" y="3076651"/>
            <a:ext cx="1714988" cy="343731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3C7CCDD-72DF-498A-A23A-9B0B8B2879A7}"/>
              </a:ext>
            </a:extLst>
          </p:cNvPr>
          <p:cNvSpPr/>
          <p:nvPr/>
        </p:nvSpPr>
        <p:spPr>
          <a:xfrm>
            <a:off x="9841460" y="3545541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E24FC63-D119-47FD-9FA1-086C3DB5BBFE}"/>
              </a:ext>
            </a:extLst>
          </p:cNvPr>
          <p:cNvSpPr/>
          <p:nvPr/>
        </p:nvSpPr>
        <p:spPr>
          <a:xfrm>
            <a:off x="9952897" y="4051955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C530E20-C3D7-4F53-9CD1-76841AE13654}"/>
              </a:ext>
            </a:extLst>
          </p:cNvPr>
          <p:cNvSpPr/>
          <p:nvPr/>
        </p:nvSpPr>
        <p:spPr>
          <a:xfrm>
            <a:off x="10001131" y="4572106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862A85C-45E7-4E74-BE4B-8E36B77F0B05}"/>
              </a:ext>
            </a:extLst>
          </p:cNvPr>
          <p:cNvSpPr/>
          <p:nvPr/>
        </p:nvSpPr>
        <p:spPr>
          <a:xfrm>
            <a:off x="9884824" y="5069376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B5526B14-FC7B-4D73-82E8-1913157E15B0}"/>
              </a:ext>
            </a:extLst>
          </p:cNvPr>
          <p:cNvSpPr/>
          <p:nvPr/>
        </p:nvSpPr>
        <p:spPr>
          <a:xfrm>
            <a:off x="9780980" y="5580847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0D749AD-CB68-42B2-8FE6-066DCD223A43}"/>
              </a:ext>
            </a:extLst>
          </p:cNvPr>
          <p:cNvSpPr/>
          <p:nvPr/>
        </p:nvSpPr>
        <p:spPr>
          <a:xfrm>
            <a:off x="9841460" y="6096403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5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5" grpId="0" animBg="1"/>
      <p:bldP spid="68" grpId="0" animBg="1"/>
      <p:bldP spid="71" grpId="0" animBg="1"/>
      <p:bldP spid="73" grpId="0" animBg="1"/>
      <p:bldP spid="74" grpId="0" animBg="1"/>
      <p:bldP spid="77" grpId="0" animBg="1"/>
      <p:bldP spid="80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Tú (you) and </a:t>
            </a:r>
            <a:r>
              <a:rPr lang="en-GB" sz="4400" b="1" i="0" u="none" strike="noStrike" cap="none" dirty="0" err="1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tu</a:t>
            </a: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(your)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204235" y="1244780"/>
            <a:ext cx="1020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Remember, we sometimes use a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pronoun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emphasis or clarity: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886" y="1738009"/>
            <a:ext cx="515987" cy="55988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415D023-A330-40C9-AB7B-9652BDC8F2D6}"/>
              </a:ext>
            </a:extLst>
          </p:cNvPr>
          <p:cNvSpPr/>
          <p:nvPr/>
        </p:nvSpPr>
        <p:spPr>
          <a:xfrm>
            <a:off x="9267092" y="1773342"/>
            <a:ext cx="2720672" cy="770175"/>
          </a:xfrm>
          <a:prstGeom prst="wedgeRoundRectCallout">
            <a:avLst>
              <a:gd name="adj1" fmla="val -59429"/>
              <a:gd name="adj2" fmla="val 17118"/>
              <a:gd name="adj3" fmla="val 16667"/>
            </a:avLst>
          </a:prstGeom>
          <a:solidFill>
            <a:srgbClr val="2BC0C7"/>
          </a:solidFill>
          <a:ln w="57150"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Tú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(you) always goes before a verb.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E9EAB2-7D71-448E-9B9E-FBB7EFF29DAA}"/>
              </a:ext>
            </a:extLst>
          </p:cNvPr>
          <p:cNvSpPr txBox="1"/>
          <p:nvPr/>
        </p:nvSpPr>
        <p:spPr>
          <a:xfrm>
            <a:off x="174294" y="1826803"/>
            <a:ext cx="334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Tú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aprendes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699297-8770-4FE8-AC86-5B1B52100708}"/>
              </a:ext>
            </a:extLst>
          </p:cNvPr>
          <p:cNvSpPr txBox="1"/>
          <p:nvPr/>
        </p:nvSpPr>
        <p:spPr>
          <a:xfrm>
            <a:off x="4539873" y="1815315"/>
            <a:ext cx="472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learn/are learning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English.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DD1CC-59AC-4ADF-9573-D4EEA2BDFF81}"/>
              </a:ext>
            </a:extLst>
          </p:cNvPr>
          <p:cNvSpPr txBox="1"/>
          <p:nvPr/>
        </p:nvSpPr>
        <p:spPr>
          <a:xfrm>
            <a:off x="204235" y="3287104"/>
            <a:ext cx="54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idioma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favorito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0" name="Google Shape;183;p8">
            <a:extLst>
              <a:ext uri="{FF2B5EF4-FFF2-40B4-BE49-F238E27FC236}">
                <a16:creationId xmlns:a16="http://schemas.microsoft.com/office/drawing/2014/main" id="{8E8E1825-A58A-4F78-91DD-C8896D5EB3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13" y="3229691"/>
            <a:ext cx="515987" cy="559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61228E-EA19-4337-9D5D-CE21FD1267A7}"/>
              </a:ext>
            </a:extLst>
          </p:cNvPr>
          <p:cNvSpPr txBox="1"/>
          <p:nvPr/>
        </p:nvSpPr>
        <p:spPr>
          <a:xfrm>
            <a:off x="6096000" y="3287104"/>
            <a:ext cx="54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favourite language is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English.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D7B00E-A3B7-458F-B869-6DE4821602B5}"/>
              </a:ext>
            </a:extLst>
          </p:cNvPr>
          <p:cNvSpPr txBox="1"/>
          <p:nvPr/>
        </p:nvSpPr>
        <p:spPr>
          <a:xfrm>
            <a:off x="204235" y="2739319"/>
            <a:ext cx="1020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(your) always goes before a noun: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B9B4AE-CBD3-4363-8DDC-F7706B3052AF}"/>
              </a:ext>
            </a:extLst>
          </p:cNvPr>
          <p:cNvSpPr txBox="1"/>
          <p:nvPr/>
        </p:nvSpPr>
        <p:spPr>
          <a:xfrm>
            <a:off x="204235" y="4233858"/>
            <a:ext cx="1020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exactly the same in questions:</a:t>
            </a:r>
          </a:p>
        </p:txBody>
      </p:sp>
      <p:pic>
        <p:nvPicPr>
          <p:cNvPr id="36" name="Google Shape;183;p8">
            <a:extLst>
              <a:ext uri="{FF2B5EF4-FFF2-40B4-BE49-F238E27FC236}">
                <a16:creationId xmlns:a16="http://schemas.microsoft.com/office/drawing/2014/main" id="{F72246D5-5420-4D86-9C03-41136D6FEE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886" y="4831664"/>
            <a:ext cx="515987" cy="5598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BFD0C6-12FB-46AC-AC7D-BB13E7568032}"/>
              </a:ext>
            </a:extLst>
          </p:cNvPr>
          <p:cNvSpPr txBox="1"/>
          <p:nvPr/>
        </p:nvSpPr>
        <p:spPr>
          <a:xfrm>
            <a:off x="174294" y="4920458"/>
            <a:ext cx="334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Tú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elefante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301919-EA03-485D-8659-4A4EA362255F}"/>
              </a:ext>
            </a:extLst>
          </p:cNvPr>
          <p:cNvSpPr txBox="1"/>
          <p:nvPr/>
        </p:nvSpPr>
        <p:spPr>
          <a:xfrm>
            <a:off x="4539873" y="4908970"/>
            <a:ext cx="472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see the elephant?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FA3B6-CA22-48BB-A470-832C524014AE}"/>
              </a:ext>
            </a:extLst>
          </p:cNvPr>
          <p:cNvSpPr txBox="1"/>
          <p:nvPr/>
        </p:nvSpPr>
        <p:spPr>
          <a:xfrm>
            <a:off x="339050" y="5509052"/>
            <a:ext cx="54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animal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favorito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elefante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40" name="Google Shape;183;p8">
            <a:extLst>
              <a:ext uri="{FF2B5EF4-FFF2-40B4-BE49-F238E27FC236}">
                <a16:creationId xmlns:a16="http://schemas.microsoft.com/office/drawing/2014/main" id="{1EC6B40E-7E91-4F1F-826A-17087F4739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828" y="5451639"/>
            <a:ext cx="515987" cy="55988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BE03F38-B18F-4EE2-9BE9-DB55F459F4AE}"/>
              </a:ext>
            </a:extLst>
          </p:cNvPr>
          <p:cNvSpPr txBox="1"/>
          <p:nvPr/>
        </p:nvSpPr>
        <p:spPr>
          <a:xfrm>
            <a:off x="6230814" y="5509052"/>
            <a:ext cx="575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favourite animal an elephant?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DA10B5C-634D-44E5-919A-8315D62FD51E}"/>
              </a:ext>
            </a:extLst>
          </p:cNvPr>
          <p:cNvSpPr/>
          <p:nvPr/>
        </p:nvSpPr>
        <p:spPr>
          <a:xfrm>
            <a:off x="7063153" y="253288"/>
            <a:ext cx="3346937" cy="770175"/>
          </a:xfrm>
          <a:prstGeom prst="wedgeRoundRectCallout">
            <a:avLst>
              <a:gd name="adj1" fmla="val -69770"/>
              <a:gd name="adj2" fmla="val 65065"/>
              <a:gd name="adj3" fmla="val 16667"/>
            </a:avLst>
          </a:prstGeom>
          <a:solidFill>
            <a:srgbClr val="2BC0C7"/>
          </a:solidFill>
          <a:ln w="57150"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 we stress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pronoun with our voice.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6DDA4822-1705-4D7F-8DAB-318D1FC6F620}"/>
              </a:ext>
            </a:extLst>
          </p:cNvPr>
          <p:cNvSpPr/>
          <p:nvPr/>
        </p:nvSpPr>
        <p:spPr>
          <a:xfrm>
            <a:off x="6646984" y="3846668"/>
            <a:ext cx="5182975" cy="981298"/>
          </a:xfrm>
          <a:prstGeom prst="wedgeRoundRectCallout">
            <a:avLst>
              <a:gd name="adj1" fmla="val -67911"/>
              <a:gd name="adj2" fmla="val -47393"/>
              <a:gd name="adj3" fmla="val 16667"/>
            </a:avLst>
          </a:prstGeom>
          <a:solidFill>
            <a:srgbClr val="2BC0C7"/>
          </a:solidFill>
          <a:ln w="57150"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Tú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(you) and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(your) sound the same, but you can tell the meaning from the word that follows –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 or noun?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601D-1597-46B0-B6FD-41F6EC7E1AE1}"/>
              </a:ext>
            </a:extLst>
          </p:cNvPr>
          <p:cNvSpPr txBox="1"/>
          <p:nvPr/>
        </p:nvSpPr>
        <p:spPr>
          <a:xfrm>
            <a:off x="0" y="-9629"/>
            <a:ext cx="1040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Quique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prepara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preguntas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para una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Inglaterra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283;p13">
            <a:extLst>
              <a:ext uri="{FF2B5EF4-FFF2-40B4-BE49-F238E27FC236}">
                <a16:creationId xmlns:a16="http://schemas.microsoft.com/office/drawing/2014/main" id="{AAE0690B-DC60-4933-8E17-5A4BFC718D87}"/>
              </a:ext>
            </a:extLst>
          </p:cNvPr>
          <p:cNvSpPr txBox="1"/>
          <p:nvPr/>
        </p:nvSpPr>
        <p:spPr>
          <a:xfrm>
            <a:off x="11323364" y="958201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" name="Google Shape;282;p13" descr="Reading, Book, Symbol, Icon, Reader, Man">
            <a:extLst>
              <a:ext uri="{FF2B5EF4-FFF2-40B4-BE49-F238E27FC236}">
                <a16:creationId xmlns:a16="http://schemas.microsoft.com/office/drawing/2014/main" id="{ED22B415-8897-420D-8750-DB85F1010F6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C52F66-5B28-4599-AB8C-DC328884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364" y="913967"/>
            <a:ext cx="654346" cy="527968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49" name="Graphic 48" descr="Teacher">
            <a:extLst>
              <a:ext uri="{FF2B5EF4-FFF2-40B4-BE49-F238E27FC236}">
                <a16:creationId xmlns:a16="http://schemas.microsoft.com/office/drawing/2014/main" id="{4CD38667-BDD7-49D2-92F3-9C9D650D4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2" y="362194"/>
            <a:ext cx="1043752" cy="1043752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BBBC5D22-2191-4C06-9C0F-38C65232669D}"/>
              </a:ext>
            </a:extLst>
          </p:cNvPr>
          <p:cNvSpPr/>
          <p:nvPr/>
        </p:nvSpPr>
        <p:spPr>
          <a:xfrm>
            <a:off x="1109861" y="524885"/>
            <a:ext cx="7061304" cy="461665"/>
          </a:xfrm>
          <a:prstGeom prst="wedgeRoundRectCallout">
            <a:avLst>
              <a:gd name="adj1" fmla="val -54733"/>
              <a:gd name="adj2" fmla="val 798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96CF7E-A835-4CC2-AFA1-62225FDB98E1}"/>
              </a:ext>
            </a:extLst>
          </p:cNvPr>
          <p:cNvSpPr txBox="1"/>
          <p:nvPr/>
        </p:nvSpPr>
        <p:spPr>
          <a:xfrm>
            <a:off x="1109860" y="513591"/>
            <a:ext cx="9278323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las preguntas. ¿Es tú (you) o tu (your)?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02F59E56-F320-4EE4-AB90-227BB41C023C}"/>
              </a:ext>
            </a:extLst>
          </p:cNvPr>
          <p:cNvSpPr/>
          <p:nvPr/>
        </p:nvSpPr>
        <p:spPr>
          <a:xfrm>
            <a:off x="1099264" y="1066859"/>
            <a:ext cx="9183100" cy="461665"/>
          </a:xfrm>
          <a:prstGeom prst="wedgeRoundRectCallout">
            <a:avLst>
              <a:gd name="adj1" fmla="val -54733"/>
              <a:gd name="adj2" fmla="val 798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B49893-5835-4768-9FF3-BBCB6C6E73CD}"/>
              </a:ext>
            </a:extLst>
          </p:cNvPr>
          <p:cNvSpPr txBox="1"/>
          <p:nvPr/>
        </p:nvSpPr>
        <p:spPr>
          <a:xfrm>
            <a:off x="1099264" y="1055565"/>
            <a:ext cx="9183099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Escribe la palabra correcta.  Escribe la pregunta en inglés.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id="{0C8E24E2-F32D-4808-868F-3CFEF397D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77014"/>
              </p:ext>
            </p:extLst>
          </p:nvPr>
        </p:nvGraphicFramePr>
        <p:xfrm>
          <a:off x="210591" y="2230247"/>
          <a:ext cx="11767119" cy="42655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30966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4688205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  <a:gridCol w="1635369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  <a:gridCol w="4412579">
                  <a:extLst>
                    <a:ext uri="{9D8B030D-6E8A-4147-A177-3AD203B41FA5}">
                      <a16:colId xmlns:a16="http://schemas.microsoft.com/office/drawing/2014/main" val="1616836717"/>
                    </a:ext>
                  </a:extLst>
                </a:gridCol>
              </a:tblGrid>
              <a:tr h="50921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(you)</a:t>
                      </a:r>
                      <a:b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(your)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Pregunta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4937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tienes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un animal?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Do you have a pet?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783343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lees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libros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español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Do you read books in Spanish?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libro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favorito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Harry Potter?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 HP your favourite book?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ves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películas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español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Do you watch films in Spanish?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deporte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favorito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fútbol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 your favourite sport football?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película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favorita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Spiderman?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 Spiderman your favourite film?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  <a:tr h="509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animal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favorito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es la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girafa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Is your favourite animal a giraffe?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931564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4D01C7B-C68E-40E8-B346-0D6526CC2AA0}"/>
              </a:ext>
            </a:extLst>
          </p:cNvPr>
          <p:cNvSpPr/>
          <p:nvPr/>
        </p:nvSpPr>
        <p:spPr>
          <a:xfrm>
            <a:off x="382123" y="3027850"/>
            <a:ext cx="421308" cy="358093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8991A6-2F22-4D4C-8FF6-D94CB4758816}"/>
              </a:ext>
            </a:extLst>
          </p:cNvPr>
          <p:cNvSpPr/>
          <p:nvPr/>
        </p:nvSpPr>
        <p:spPr>
          <a:xfrm>
            <a:off x="382123" y="3473443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34E671-A0A5-4C4A-950E-AE529D900A0C}"/>
              </a:ext>
            </a:extLst>
          </p:cNvPr>
          <p:cNvSpPr/>
          <p:nvPr/>
        </p:nvSpPr>
        <p:spPr>
          <a:xfrm>
            <a:off x="382123" y="4030349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9F532F-70A7-402C-97FF-D893FEA35AB6}"/>
              </a:ext>
            </a:extLst>
          </p:cNvPr>
          <p:cNvSpPr/>
          <p:nvPr/>
        </p:nvSpPr>
        <p:spPr>
          <a:xfrm>
            <a:off x="382123" y="4517936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F0F429-7F83-4F40-A124-E7C774EA87CA}"/>
              </a:ext>
            </a:extLst>
          </p:cNvPr>
          <p:cNvSpPr/>
          <p:nvPr/>
        </p:nvSpPr>
        <p:spPr>
          <a:xfrm>
            <a:off x="382123" y="5023407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5395CE-7CAF-4BD0-B4C2-00F4BD56E78E}"/>
              </a:ext>
            </a:extLst>
          </p:cNvPr>
          <p:cNvSpPr/>
          <p:nvPr/>
        </p:nvSpPr>
        <p:spPr>
          <a:xfrm>
            <a:off x="382123" y="5546963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04E1E8-7568-4A40-BFE7-A76E6B8E0426}"/>
              </a:ext>
            </a:extLst>
          </p:cNvPr>
          <p:cNvSpPr/>
          <p:nvPr/>
        </p:nvSpPr>
        <p:spPr>
          <a:xfrm>
            <a:off x="5987573" y="2986868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367ADA0-1BBD-4BF7-B9B6-5FA08DB62050}"/>
              </a:ext>
            </a:extLst>
          </p:cNvPr>
          <p:cNvSpPr/>
          <p:nvPr/>
        </p:nvSpPr>
        <p:spPr>
          <a:xfrm>
            <a:off x="6030937" y="3513251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269D249-BAA0-4093-8082-41B4FE2CF592}"/>
              </a:ext>
            </a:extLst>
          </p:cNvPr>
          <p:cNvSpPr/>
          <p:nvPr/>
        </p:nvSpPr>
        <p:spPr>
          <a:xfrm>
            <a:off x="5987573" y="3982141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E81933-F05F-448D-9CBA-B9302D77E98F}"/>
              </a:ext>
            </a:extLst>
          </p:cNvPr>
          <p:cNvSpPr/>
          <p:nvPr/>
        </p:nvSpPr>
        <p:spPr>
          <a:xfrm>
            <a:off x="6030937" y="4503786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BD925A24-0F0E-4D5D-9A25-D593817BDD0E}"/>
              </a:ext>
            </a:extLst>
          </p:cNvPr>
          <p:cNvSpPr/>
          <p:nvPr/>
        </p:nvSpPr>
        <p:spPr>
          <a:xfrm>
            <a:off x="6030937" y="5020652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B2E34A4-BD2A-4B89-834B-58F602ECF3B8}"/>
              </a:ext>
            </a:extLst>
          </p:cNvPr>
          <p:cNvSpPr/>
          <p:nvPr/>
        </p:nvSpPr>
        <p:spPr>
          <a:xfrm>
            <a:off x="6030937" y="5524584"/>
            <a:ext cx="1218512" cy="39907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4FE72DE-7EA4-489C-AD9A-432124A179BB}"/>
              </a:ext>
            </a:extLst>
          </p:cNvPr>
          <p:cNvSpPr/>
          <p:nvPr/>
        </p:nvSpPr>
        <p:spPr>
          <a:xfrm>
            <a:off x="5987573" y="6028516"/>
            <a:ext cx="1218512" cy="39907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514782-12D3-4EB3-92F9-AF11BA8DF334}"/>
              </a:ext>
            </a:extLst>
          </p:cNvPr>
          <p:cNvSpPr/>
          <p:nvPr/>
        </p:nvSpPr>
        <p:spPr>
          <a:xfrm>
            <a:off x="382123" y="6033325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5755428-835E-4B1C-A1DB-902F268EC805}"/>
              </a:ext>
            </a:extLst>
          </p:cNvPr>
          <p:cNvSpPr/>
          <p:nvPr/>
        </p:nvSpPr>
        <p:spPr>
          <a:xfrm>
            <a:off x="7637332" y="2986867"/>
            <a:ext cx="4052121" cy="421041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B42DF7-A59F-431C-801B-BB717D8CBB97}"/>
              </a:ext>
            </a:extLst>
          </p:cNvPr>
          <p:cNvSpPr/>
          <p:nvPr/>
        </p:nvSpPr>
        <p:spPr>
          <a:xfrm>
            <a:off x="7587519" y="3454419"/>
            <a:ext cx="4052121" cy="469316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4962169-9A6F-4EFA-A40F-0529A18D4B9D}"/>
              </a:ext>
            </a:extLst>
          </p:cNvPr>
          <p:cNvSpPr/>
          <p:nvPr/>
        </p:nvSpPr>
        <p:spPr>
          <a:xfrm>
            <a:off x="7637332" y="3982141"/>
            <a:ext cx="3378282" cy="43896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BFB1E3A-9D74-4005-930E-C82B3C41A91A}"/>
              </a:ext>
            </a:extLst>
          </p:cNvPr>
          <p:cNvSpPr/>
          <p:nvPr/>
        </p:nvSpPr>
        <p:spPr>
          <a:xfrm>
            <a:off x="7674779" y="4503786"/>
            <a:ext cx="3811721" cy="43896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5B498A8-A295-4B2A-9D1D-A9441DBE01D8}"/>
              </a:ext>
            </a:extLst>
          </p:cNvPr>
          <p:cNvSpPr/>
          <p:nvPr/>
        </p:nvSpPr>
        <p:spPr>
          <a:xfrm>
            <a:off x="7674779" y="5001157"/>
            <a:ext cx="3964861" cy="43896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3953EF-804B-45BB-AC7B-ADC8E5DB9BFF}"/>
              </a:ext>
            </a:extLst>
          </p:cNvPr>
          <p:cNvSpPr/>
          <p:nvPr/>
        </p:nvSpPr>
        <p:spPr>
          <a:xfrm>
            <a:off x="7637331" y="5509393"/>
            <a:ext cx="4052121" cy="438965"/>
          </a:xfrm>
          <a:prstGeom prst="roundRect">
            <a:avLst/>
          </a:prstGeom>
          <a:solidFill>
            <a:srgbClr val="EBF1E9"/>
          </a:solidFill>
          <a:ln>
            <a:solidFill>
              <a:srgbClr val="E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8F9F651-D2A2-4A62-B1F6-B3FC96482AAB}"/>
              </a:ext>
            </a:extLst>
          </p:cNvPr>
          <p:cNvSpPr/>
          <p:nvPr/>
        </p:nvSpPr>
        <p:spPr>
          <a:xfrm>
            <a:off x="7637331" y="5995868"/>
            <a:ext cx="4212930" cy="438965"/>
          </a:xfrm>
          <a:prstGeom prst="roundRect">
            <a:avLst/>
          </a:prstGeom>
          <a:solidFill>
            <a:srgbClr val="D5E3CF"/>
          </a:solidFill>
          <a:ln>
            <a:solidFill>
              <a:srgbClr val="D5E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6AB83DAA-5340-4D3A-A636-D00063E2D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67" y="272996"/>
            <a:ext cx="643969" cy="16915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804AEE-231A-4C8A-91D4-12D5164DF661}"/>
              </a:ext>
            </a:extLst>
          </p:cNvPr>
          <p:cNvSpPr/>
          <p:nvPr/>
        </p:nvSpPr>
        <p:spPr>
          <a:xfrm>
            <a:off x="1301262" y="2992680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BF503FD-23DF-48F6-A0BE-794FA3251A05}"/>
              </a:ext>
            </a:extLst>
          </p:cNvPr>
          <p:cNvSpPr/>
          <p:nvPr/>
        </p:nvSpPr>
        <p:spPr>
          <a:xfrm>
            <a:off x="1301839" y="3500683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6DA443E-0976-49D7-940B-FA3132858FC1}"/>
              </a:ext>
            </a:extLst>
          </p:cNvPr>
          <p:cNvSpPr/>
          <p:nvPr/>
        </p:nvSpPr>
        <p:spPr>
          <a:xfrm>
            <a:off x="1298131" y="4041462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39F97C4-5A81-4D42-8EF2-6845C6A645D3}"/>
              </a:ext>
            </a:extLst>
          </p:cNvPr>
          <p:cNvSpPr/>
          <p:nvPr/>
        </p:nvSpPr>
        <p:spPr>
          <a:xfrm>
            <a:off x="1298131" y="4535480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DB187A9-C6FF-43DE-A2B7-9DC5887B0FAA}"/>
              </a:ext>
            </a:extLst>
          </p:cNvPr>
          <p:cNvSpPr/>
          <p:nvPr/>
        </p:nvSpPr>
        <p:spPr>
          <a:xfrm>
            <a:off x="1301839" y="5029498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17A7F3A-F6C6-4D67-B66B-6A1796A4F48E}"/>
              </a:ext>
            </a:extLst>
          </p:cNvPr>
          <p:cNvSpPr/>
          <p:nvPr/>
        </p:nvSpPr>
        <p:spPr>
          <a:xfrm>
            <a:off x="1298131" y="5538827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428FE61-7CA4-441F-881D-709C912385FB}"/>
              </a:ext>
            </a:extLst>
          </p:cNvPr>
          <p:cNvSpPr/>
          <p:nvPr/>
        </p:nvSpPr>
        <p:spPr>
          <a:xfrm>
            <a:off x="1301839" y="6064295"/>
            <a:ext cx="421308" cy="358093"/>
          </a:xfrm>
          <a:prstGeom prst="roundRect">
            <a:avLst/>
          </a:prstGeom>
          <a:solidFill>
            <a:srgbClr val="4A8522"/>
          </a:solidFill>
          <a:ln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5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5" grpId="0" animBg="1"/>
      <p:bldP spid="68" grpId="0" animBg="1"/>
      <p:bldP spid="6" grpId="0" animBg="1"/>
      <p:bldP spid="63" grpId="0" animBg="1"/>
      <p:bldP spid="66" grpId="0" animBg="1"/>
      <p:bldP spid="67" grpId="0" animBg="1"/>
      <p:bldP spid="69" grpId="0" animBg="1"/>
      <p:bldP spid="70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9187</TotalTime>
  <Words>1498</Words>
  <Application>Microsoft Office PowerPoint</Application>
  <PresentationFormat>Widescreen</PresentationFormat>
  <Paragraphs>250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Describing things and people</vt:lpstr>
      <vt:lpstr>pronunciar</vt:lpstr>
      <vt:lpstr>vocabulario</vt:lpstr>
      <vt:lpstr>Possessive adjectives</vt:lpstr>
      <vt:lpstr>leer</vt:lpstr>
      <vt:lpstr>Tú (you) and tu (your)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85</cp:revision>
  <dcterms:created xsi:type="dcterms:W3CDTF">2022-01-14T11:53:29Z</dcterms:created>
  <dcterms:modified xsi:type="dcterms:W3CDTF">2022-07-02T09:28:54Z</dcterms:modified>
</cp:coreProperties>
</file>