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823" r:id="rId2"/>
    <p:sldId id="391" r:id="rId3"/>
    <p:sldId id="835" r:id="rId4"/>
    <p:sldId id="836" r:id="rId5"/>
    <p:sldId id="837" r:id="rId6"/>
    <p:sldId id="490" r:id="rId7"/>
    <p:sldId id="838" r:id="rId8"/>
    <p:sldId id="839" r:id="rId9"/>
    <p:sldId id="566" r:id="rId10"/>
    <p:sldId id="840" r:id="rId11"/>
    <p:sldId id="841" r:id="rId12"/>
    <p:sldId id="842" r:id="rId13"/>
    <p:sldId id="843" r:id="rId14"/>
    <p:sldId id="844" r:id="rId15"/>
    <p:sldId id="845" r:id="rId16"/>
    <p:sldId id="511" r:id="rId17"/>
    <p:sldId id="3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63"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D5C8"/>
    <a:srgbClr val="FF0066"/>
    <a:srgbClr val="EBF1E9"/>
    <a:srgbClr val="D5E3CF"/>
    <a:srgbClr val="22A7CC"/>
    <a:srgbClr val="FF3399"/>
    <a:srgbClr val="4A8522"/>
    <a:srgbClr val="CCECFF"/>
    <a:srgbClr val="FFDBB7"/>
    <a:srgbClr val="E7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4" autoAdjust="0"/>
    <p:restoredTop sz="53819" autoAdjust="0"/>
  </p:normalViewPr>
  <p:slideViewPr>
    <p:cSldViewPr snapToGrid="0">
      <p:cViewPr varScale="1">
        <p:scale>
          <a:sx n="61" d="100"/>
          <a:sy n="61" d="100"/>
        </p:scale>
        <p:origin x="2016" y="72"/>
      </p:cViewPr>
      <p:guideLst>
        <p:guide pos="1663"/>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25/06/2022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a:t>
            </a:r>
            <a:r>
              <a:rPr lang="en-GB" sz="1200" b="1" dirty="0" err="1">
                <a:effectLst/>
                <a:latin typeface="Calibri" panose="020F0502020204030204" pitchFamily="34" charset="0"/>
                <a:ea typeface="Calibri" panose="020F0502020204030204" pitchFamily="34" charset="0"/>
              </a:rPr>
              <a:t>gue</a:t>
            </a:r>
            <a:r>
              <a:rPr lang="en-GB" sz="1200" b="1" dirty="0">
                <a:effectLst/>
                <a:latin typeface="Calibri" panose="020F0502020204030204" pitchFamily="34" charset="0"/>
                <a:ea typeface="Calibri" panose="020F0502020204030204" pitchFamily="34" charset="0"/>
              </a:rPr>
              <a:t> | </a:t>
            </a:r>
            <a:r>
              <a:rPr lang="en-GB" sz="1200" b="1" dirty="0" err="1">
                <a:effectLst/>
                <a:latin typeface="Calibri" panose="020F0502020204030204" pitchFamily="34" charset="0"/>
                <a:ea typeface="Calibri" panose="020F0502020204030204" pitchFamily="34" charset="0"/>
              </a:rPr>
              <a:t>gui</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Source: </a:t>
            </a:r>
            <a:r>
              <a:rPr lang="en-GB" sz="1200" b="1" dirty="0" err="1">
                <a:effectLst/>
                <a:latin typeface="Calibri" panose="020F0502020204030204" pitchFamily="34" charset="0"/>
                <a:ea typeface="Calibri" panose="020F0502020204030204" pitchFamily="34" charset="0"/>
              </a:rPr>
              <a:t>juguete</a:t>
            </a:r>
            <a:r>
              <a:rPr lang="en-GB" sz="1200" b="0" dirty="0">
                <a:effectLst/>
                <a:latin typeface="Calibri" panose="020F0502020204030204" pitchFamily="34" charset="0"/>
                <a:ea typeface="Calibri" panose="020F0502020204030204" pitchFamily="34" charset="0"/>
              </a:rPr>
              <a:t> [3163] </a:t>
            </a:r>
            <a:r>
              <a:rPr lang="en-GB" sz="1200" b="1" dirty="0" err="1">
                <a:effectLst/>
                <a:latin typeface="Calibri" panose="020F0502020204030204" pitchFamily="34" charset="0"/>
                <a:ea typeface="Calibri" panose="020F0502020204030204" pitchFamily="34" charset="0"/>
              </a:rPr>
              <a:t>guitarra</a:t>
            </a:r>
            <a:r>
              <a:rPr lang="en-GB" sz="1200" b="0" dirty="0">
                <a:effectLst/>
                <a:latin typeface="Calibri" panose="020F0502020204030204" pitchFamily="34" charset="0"/>
                <a:ea typeface="Calibri" panose="020F0502020204030204" pitchFamily="34" charset="0"/>
              </a:rPr>
              <a:t> [2706]  Cluster: </a:t>
            </a:r>
            <a:r>
              <a:rPr lang="en-GB" sz="1200" b="1" dirty="0" err="1">
                <a:effectLst/>
                <a:latin typeface="Calibri" panose="020F0502020204030204" pitchFamily="34" charset="0"/>
                <a:ea typeface="Calibri" panose="020F0502020204030204" pitchFamily="34" charset="0"/>
              </a:rPr>
              <a:t>guerra</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[283] </a:t>
            </a:r>
            <a:r>
              <a:rPr lang="en-GB" sz="1200" b="1" dirty="0" err="1">
                <a:effectLst/>
                <a:latin typeface="Calibri" panose="020F0502020204030204" pitchFamily="34" charset="0"/>
                <a:ea typeface="Calibri" panose="020F0502020204030204" pitchFamily="34" charset="0"/>
              </a:rPr>
              <a:t>hoguera</a:t>
            </a:r>
            <a:r>
              <a:rPr lang="en-GB" sz="1200" b="0" dirty="0">
                <a:effectLst/>
                <a:latin typeface="Calibri" panose="020F0502020204030204" pitchFamily="34" charset="0"/>
                <a:ea typeface="Calibri" panose="020F0502020204030204" pitchFamily="34" charset="0"/>
              </a:rPr>
              <a:t> [&gt;5000] </a:t>
            </a:r>
            <a:r>
              <a:rPr lang="en-GB" sz="1200" b="1" dirty="0" err="1">
                <a:effectLst/>
                <a:latin typeface="Calibri" panose="020F0502020204030204" pitchFamily="34" charset="0"/>
                <a:ea typeface="Calibri" panose="020F0502020204030204" pitchFamily="34" charset="0"/>
              </a:rPr>
              <a:t>seguir</a:t>
            </a:r>
            <a:r>
              <a:rPr lang="en-GB" sz="1200" b="0" dirty="0">
                <a:effectLst/>
                <a:latin typeface="Calibri" panose="020F0502020204030204" pitchFamily="34" charset="0"/>
                <a:ea typeface="Calibri" panose="020F0502020204030204" pitchFamily="34" charset="0"/>
              </a:rPr>
              <a:t> [99] </a:t>
            </a:r>
            <a:r>
              <a:rPr lang="en-GB" sz="1200" b="1" dirty="0" err="1">
                <a:effectLst/>
                <a:latin typeface="Calibri" panose="020F0502020204030204" pitchFamily="34" charset="0"/>
                <a:ea typeface="Calibri" panose="020F0502020204030204" pitchFamily="34" charset="0"/>
              </a:rPr>
              <a:t>guiso</a:t>
            </a:r>
            <a:r>
              <a:rPr lang="en-GB" sz="1200" b="0" dirty="0">
                <a:effectLst/>
                <a:latin typeface="Calibri" panose="020F0502020204030204" pitchFamily="34" charset="0"/>
                <a:ea typeface="Calibri" panose="020F0502020204030204" pitchFamily="34" charset="0"/>
              </a:rPr>
              <a:t> [&gt;5000]</a:t>
            </a:r>
          </a:p>
          <a:p>
            <a:pPr marL="0" lvl="0" indent="0" algn="l" rtl="0">
              <a:spcBef>
                <a:spcPts val="0"/>
              </a:spcBef>
              <a:spcAft>
                <a:spcPts val="0"/>
              </a:spcAft>
              <a:buNone/>
            </a:pP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s-ES" sz="1200" b="1" i="0" u="none" strike="noStrike" dirty="0">
                <a:solidFill>
                  <a:srgbClr val="1F3864"/>
                </a:solidFill>
                <a:effectLst/>
                <a:latin typeface="docs-Century Gothic"/>
              </a:rPr>
              <a:t>él </a:t>
            </a:r>
            <a:r>
              <a:rPr lang="es-ES" sz="1200" b="0" i="0" u="none" strike="noStrike" dirty="0">
                <a:solidFill>
                  <a:srgbClr val="1F3864"/>
                </a:solidFill>
                <a:effectLst/>
                <a:latin typeface="docs-Century Gothic"/>
              </a:rPr>
              <a:t>[9] </a:t>
            </a:r>
            <a:r>
              <a:rPr lang="es-ES" sz="1200" b="1" i="0" u="none" strike="noStrike" dirty="0">
                <a:solidFill>
                  <a:srgbClr val="1F3864"/>
                </a:solidFill>
                <a:effectLst/>
                <a:latin typeface="docs-Century Gothic"/>
              </a:rPr>
              <a:t>ella </a:t>
            </a:r>
            <a:r>
              <a:rPr lang="es-ES" sz="1200" b="0" i="0" u="none" strike="noStrike" dirty="0">
                <a:solidFill>
                  <a:srgbClr val="1F3864"/>
                </a:solidFill>
                <a:effectLst/>
                <a:latin typeface="docs-Century Gothic"/>
              </a:rPr>
              <a:t>[72] </a:t>
            </a:r>
            <a:r>
              <a:rPr lang="es-ES" sz="1200" b="1" i="0" u="none" strike="noStrike" dirty="0">
                <a:solidFill>
                  <a:srgbClr val="1F3864"/>
                </a:solidFill>
                <a:effectLst/>
                <a:latin typeface="docs-Century Gothic"/>
              </a:rPr>
              <a:t>tú </a:t>
            </a:r>
            <a:r>
              <a:rPr lang="es-ES" sz="1200" b="0" i="0" u="none" strike="noStrike" dirty="0">
                <a:solidFill>
                  <a:srgbClr val="1F3864"/>
                </a:solidFill>
                <a:effectLst/>
                <a:latin typeface="docs-Century Gothic"/>
              </a:rPr>
              <a:t>[184] </a:t>
            </a:r>
            <a:r>
              <a:rPr lang="es-ES" sz="1200" b="1" i="0" u="none" strike="noStrike" dirty="0">
                <a:solidFill>
                  <a:srgbClr val="1F3864"/>
                </a:solidFill>
                <a:effectLst/>
                <a:latin typeface="docs-Century Gothic"/>
              </a:rPr>
              <a:t>yo </a:t>
            </a:r>
            <a:r>
              <a:rPr lang="es-ES" sz="1200" b="0" i="0" u="none" strike="noStrike" dirty="0">
                <a:solidFill>
                  <a:srgbClr val="1F3864"/>
                </a:solidFill>
                <a:effectLst/>
                <a:latin typeface="docs-Century Gothic"/>
              </a:rPr>
              <a:t>[28] </a:t>
            </a:r>
            <a:r>
              <a:rPr lang="es-ES" sz="1200" b="1" i="0" u="none" strike="noStrike" dirty="0">
                <a:solidFill>
                  <a:srgbClr val="1F3864"/>
                </a:solidFill>
                <a:effectLst/>
                <a:latin typeface="docs-Century Gothic"/>
              </a:rPr>
              <a:t>y </a:t>
            </a:r>
            <a:r>
              <a:rPr lang="es-ES" sz="1200" b="0" i="0" u="none" strike="noStrike" dirty="0">
                <a:solidFill>
                  <a:srgbClr val="1F3864"/>
                </a:solidFill>
                <a:effectLst/>
                <a:latin typeface="docs-Century Gothic"/>
              </a:rPr>
              <a:t>[4] </a:t>
            </a:r>
            <a:r>
              <a:rPr lang="es-ES" sz="1200" b="1" i="0" u="none" strike="noStrike" dirty="0">
                <a:solidFill>
                  <a:srgbClr val="1F3864"/>
                </a:solidFill>
                <a:effectLst/>
                <a:latin typeface="docs-Century Gothic"/>
              </a:rPr>
              <a:t>pero </a:t>
            </a:r>
            <a:r>
              <a:rPr lang="es-ES" sz="1200" b="0" i="0" u="none" strike="noStrike" dirty="0">
                <a:solidFill>
                  <a:srgbClr val="1F3864"/>
                </a:solidFill>
                <a:effectLst/>
                <a:latin typeface="docs-Century Gothic"/>
              </a:rPr>
              <a:t>[30] </a:t>
            </a:r>
            <a:r>
              <a:rPr lang="es-ES" sz="1200" b="1" i="0" u="none" strike="noStrike" dirty="0">
                <a:solidFill>
                  <a:srgbClr val="1F3864"/>
                </a:solidFill>
                <a:effectLst/>
                <a:latin typeface="docs-Century Gothic"/>
              </a:rPr>
              <a:t>también </a:t>
            </a:r>
            <a:r>
              <a:rPr lang="es-ES" sz="1200" b="0" i="0" u="none" strike="noStrike" dirty="0">
                <a:solidFill>
                  <a:srgbClr val="1F3864"/>
                </a:solidFill>
                <a:effectLst/>
                <a:latin typeface="docs-Century Gothic"/>
              </a:rPr>
              <a:t>[49] </a:t>
            </a:r>
          </a:p>
          <a:p>
            <a:pPr marL="0" lvl="0" indent="0" algn="l" rtl="0">
              <a:spcBef>
                <a:spcPts val="0"/>
              </a:spcBef>
              <a:spcAft>
                <a:spcPts val="0"/>
              </a:spcAft>
              <a:buNone/>
            </a:pPr>
            <a:r>
              <a:rPr lang="es-ES" sz="1200" b="0" i="0" u="none" strike="noStrike" dirty="0">
                <a:solidFill>
                  <a:srgbClr val="1F3864"/>
                </a:solidFill>
                <a:effectLst/>
                <a:latin typeface="docs-Century Gothic"/>
              </a:rPr>
              <a:t>Revisit 1: cielo [620] medio [395] sol [383] arriba [690] abajo [788]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a:solidFill>
                  <a:srgbClr val="1F3864"/>
                </a:solidFill>
                <a:effectLst/>
                <a:latin typeface="docs-Century Gothic"/>
              </a:rPr>
              <a:t>Revisit 2: pasar [68] visitar [792] mamá [675] mañana [402]  papá [865] semana [301] tiempo [80] por</a:t>
            </a:r>
            <a:r>
              <a:rPr lang="es-ES" sz="1200" b="0" i="0" u="none" strike="noStrike" baseline="30000" dirty="0">
                <a:solidFill>
                  <a:srgbClr val="1F3864"/>
                </a:solidFill>
                <a:effectLst/>
                <a:latin typeface="docs-Century Gothic"/>
              </a:rPr>
              <a:t>2</a:t>
            </a:r>
            <a:r>
              <a:rPr lang="es-ES" sz="1200" b="0" i="0" u="none" strike="noStrike" dirty="0">
                <a:solidFill>
                  <a:srgbClr val="1F3864"/>
                </a:solidFill>
                <a:effectLst/>
                <a:latin typeface="docs-Century Gothic"/>
              </a:rPr>
              <a:t>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[3/7]</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lvl="0" indent="-228600" algn="l" rtl="0">
              <a:spcBef>
                <a:spcPts val="0"/>
              </a:spcBef>
              <a:spcAft>
                <a:spcPts val="0"/>
              </a:spcAft>
              <a:buAutoNum type="arabicPeriod"/>
            </a:pPr>
            <a:r>
              <a:rPr lang="en-GB" b="0" dirty="0"/>
              <a:t>In this case they can tell because the adjective ends in –a.</a:t>
            </a:r>
          </a:p>
          <a:p>
            <a:pPr marL="228600" lvl="0" indent="-228600" algn="l" rtl="0">
              <a:spcBef>
                <a:spcPts val="0"/>
              </a:spcBef>
              <a:spcAft>
                <a:spcPts val="0"/>
              </a:spcAft>
              <a:buAutoNum type="arabicPeriod"/>
            </a:pPr>
            <a:r>
              <a:rPr lang="en-GB" b="0" dirty="0"/>
              <a:t>Elicit this answer from pupils and click to confirm.</a:t>
            </a:r>
          </a:p>
          <a:p>
            <a:pPr marL="228600" lvl="0" indent="-228600" algn="l" rtl="0">
              <a:spcBef>
                <a:spcPts val="0"/>
              </a:spcBef>
              <a:spcAft>
                <a:spcPts val="0"/>
              </a:spcAft>
              <a:buAutoNum type="arabicPeriod"/>
            </a:pPr>
            <a:r>
              <a:rPr lang="en-GB" b="0" dirty="0"/>
              <a:t>Click again to bring up Sofía’s speech bubble with the full sentence.</a:t>
            </a:r>
          </a:p>
          <a:p>
            <a:pPr marL="228600" lvl="0" indent="-228600" algn="l" rtl="0">
              <a:spcBef>
                <a:spcPts val="0"/>
              </a:spcBef>
              <a:spcAft>
                <a:spcPts val="0"/>
              </a:spcAft>
              <a:buAutoNum type="arabicPeriod"/>
            </a:pPr>
            <a:r>
              <a:rPr lang="en-GB" b="0" dirty="0"/>
              <a:t>Move to the next slide.</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Es </a:t>
            </a:r>
            <a:r>
              <a:rPr lang="en-GB" b="0" dirty="0" err="1"/>
              <a:t>divertida</a:t>
            </a:r>
            <a:r>
              <a:rPr lang="en-GB"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273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[4/7]</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In this case they cannot tell because the adjective ends in –e. Click to show this with a </a:t>
            </a:r>
            <a:r>
              <a:rPr lang="en-GB" b="1" dirty="0"/>
              <a:t>?</a:t>
            </a:r>
            <a:r>
              <a:rPr lang="en-GB" b="0" dirty="0"/>
              <a:t> that appears between the two friends.</a:t>
            </a:r>
          </a:p>
          <a:p>
            <a:pPr marL="228600" lvl="0" indent="-228600" algn="l" rtl="0">
              <a:spcBef>
                <a:spcPts val="0"/>
              </a:spcBef>
              <a:spcAft>
                <a:spcPts val="0"/>
              </a:spcAft>
              <a:buAutoNum type="arabicPeriod"/>
            </a:pPr>
            <a:r>
              <a:rPr lang="en-GB" b="0" dirty="0"/>
              <a:t>Click to bring up an arrow to highlight who the sentence is about. (arrow highlights Rubén).</a:t>
            </a:r>
          </a:p>
          <a:p>
            <a:pPr marL="228600" lvl="0" indent="-228600" algn="l" rtl="0">
              <a:spcBef>
                <a:spcPts val="0"/>
              </a:spcBef>
              <a:spcAft>
                <a:spcPts val="0"/>
              </a:spcAft>
              <a:buAutoNum type="arabicPeriod"/>
            </a:pPr>
            <a:r>
              <a:rPr lang="en-GB" b="0" dirty="0"/>
              <a:t>Elicit the subject pronoun ‘</a:t>
            </a:r>
            <a:r>
              <a:rPr lang="en-GB" b="0" dirty="0" err="1"/>
              <a:t>él</a:t>
            </a:r>
            <a:r>
              <a:rPr lang="en-GB" b="0" dirty="0"/>
              <a:t>’ and the rest of the sentence ‘</a:t>
            </a:r>
            <a:r>
              <a:rPr lang="en-GB" b="0" dirty="0" err="1"/>
              <a:t>él</a:t>
            </a:r>
            <a:r>
              <a:rPr lang="en-GB" b="0" dirty="0"/>
              <a:t> es </a:t>
            </a:r>
            <a:r>
              <a:rPr lang="en-GB" b="0" dirty="0" err="1"/>
              <a:t>inteligente</a:t>
            </a:r>
            <a:r>
              <a:rPr lang="en-GB" b="0" dirty="0"/>
              <a:t>’.</a:t>
            </a:r>
          </a:p>
          <a:p>
            <a:pPr marL="228600" lvl="0" indent="-228600" algn="l" rtl="0">
              <a:spcBef>
                <a:spcPts val="0"/>
              </a:spcBef>
              <a:spcAft>
                <a:spcPts val="0"/>
              </a:spcAft>
              <a:buAutoNum type="arabicPeriod"/>
            </a:pPr>
            <a:r>
              <a:rPr lang="en-GB" b="0" dirty="0"/>
              <a:t>Click again to bring up Sofía’s speech bubble with the full sentence.</a:t>
            </a:r>
          </a:p>
          <a:p>
            <a:pPr marL="228600" lvl="0" indent="-228600" algn="l" rtl="0">
              <a:spcBef>
                <a:spcPts val="0"/>
              </a:spcBef>
              <a:spcAft>
                <a:spcPts val="0"/>
              </a:spcAft>
              <a:buAutoNum type="arabicPeriod"/>
            </a:pPr>
            <a:r>
              <a:rPr lang="en-GB" b="0" dirty="0"/>
              <a:t>Move to the next slide.</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Es </a:t>
            </a:r>
            <a:r>
              <a:rPr lang="en-GB" b="0" dirty="0" err="1"/>
              <a:t>inteligente</a:t>
            </a:r>
            <a:r>
              <a:rPr lang="en-GB" b="0" dirty="0"/>
              <a:t>.</a:t>
            </a:r>
            <a:br>
              <a:rPr lang="en-GB" b="0" dirty="0"/>
            </a:br>
            <a:r>
              <a:rPr lang="en-GB" b="0" dirty="0" err="1"/>
              <a:t>Él</a:t>
            </a:r>
            <a:r>
              <a:rPr lang="en-GB" b="0" dirty="0"/>
              <a:t> es </a:t>
            </a:r>
            <a:r>
              <a:rPr lang="en-GB" b="0" dirty="0" err="1"/>
              <a:t>inteligente</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0693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[5/7]</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In this case they cannot tell because the adjective ends in –e. Click to show this with a </a:t>
            </a:r>
            <a:r>
              <a:rPr lang="en-GB" b="1" dirty="0"/>
              <a:t>?</a:t>
            </a:r>
            <a:r>
              <a:rPr lang="en-GB" b="0" dirty="0"/>
              <a:t> that appears between the two friends.</a:t>
            </a:r>
          </a:p>
          <a:p>
            <a:pPr marL="228600" lvl="0" indent="-228600" algn="l" rtl="0">
              <a:spcBef>
                <a:spcPts val="0"/>
              </a:spcBef>
              <a:spcAft>
                <a:spcPts val="0"/>
              </a:spcAft>
              <a:buAutoNum type="arabicPeriod"/>
            </a:pPr>
            <a:r>
              <a:rPr lang="en-GB" b="0" dirty="0"/>
              <a:t>Click to bring up an arrow to highlight who the sentence is about. (arrow highlights Rubén).</a:t>
            </a:r>
          </a:p>
          <a:p>
            <a:pPr marL="228600" lvl="0" indent="-228600" algn="l" rtl="0">
              <a:spcBef>
                <a:spcPts val="0"/>
              </a:spcBef>
              <a:spcAft>
                <a:spcPts val="0"/>
              </a:spcAft>
              <a:buAutoNum type="arabicPeriod"/>
            </a:pPr>
            <a:r>
              <a:rPr lang="en-GB" b="0" dirty="0"/>
              <a:t>Elicit the subject pronoun ‘</a:t>
            </a:r>
            <a:r>
              <a:rPr lang="en-GB" b="0" dirty="0" err="1"/>
              <a:t>él</a:t>
            </a:r>
            <a:r>
              <a:rPr lang="en-GB" b="0" dirty="0"/>
              <a:t>’ and the rest of the sentence ‘</a:t>
            </a:r>
            <a:r>
              <a:rPr lang="en-GB" b="0" dirty="0" err="1"/>
              <a:t>él</a:t>
            </a:r>
            <a:r>
              <a:rPr lang="en-GB" b="0" dirty="0"/>
              <a:t> es </a:t>
            </a:r>
            <a:r>
              <a:rPr lang="en-GB" b="0" dirty="0" err="1"/>
              <a:t>elegante</a:t>
            </a:r>
            <a:r>
              <a:rPr lang="en-GB" b="0" dirty="0"/>
              <a:t>’.</a:t>
            </a:r>
          </a:p>
          <a:p>
            <a:pPr marL="228600" lvl="0" indent="-228600" algn="l" rtl="0">
              <a:spcBef>
                <a:spcPts val="0"/>
              </a:spcBef>
              <a:spcAft>
                <a:spcPts val="0"/>
              </a:spcAft>
              <a:buAutoNum type="arabicPeriod"/>
            </a:pPr>
            <a:r>
              <a:rPr lang="en-GB" b="0" dirty="0"/>
              <a:t>Click again to bring up Sofía’s speech bubble with the full sentence.</a:t>
            </a:r>
          </a:p>
          <a:p>
            <a:pPr marL="228600" lvl="0" indent="-228600" algn="l" rtl="0">
              <a:spcBef>
                <a:spcPts val="0"/>
              </a:spcBef>
              <a:spcAft>
                <a:spcPts val="0"/>
              </a:spcAft>
              <a:buAutoNum type="arabicPeriod"/>
            </a:pPr>
            <a:r>
              <a:rPr lang="en-GB" b="0" dirty="0"/>
              <a:t>Move to the next slide.</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Está</a:t>
            </a:r>
            <a:r>
              <a:rPr lang="en-GB" b="0" dirty="0"/>
              <a:t> </a:t>
            </a:r>
            <a:r>
              <a:rPr lang="en-GB" b="0" dirty="0" err="1"/>
              <a:t>elegante</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Él</a:t>
            </a:r>
            <a:r>
              <a:rPr lang="en-GB" b="0" dirty="0"/>
              <a:t> </a:t>
            </a:r>
            <a:r>
              <a:rPr lang="en-GB" b="0" dirty="0" err="1"/>
              <a:t>está</a:t>
            </a:r>
            <a:r>
              <a:rPr lang="en-GB" b="0" dirty="0"/>
              <a:t> </a:t>
            </a:r>
            <a:r>
              <a:rPr lang="en-GB" b="0" dirty="0" err="1"/>
              <a:t>elegante</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8759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[6/7]</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lvl="0" indent="-228600" algn="l" rtl="0">
              <a:spcBef>
                <a:spcPts val="0"/>
              </a:spcBef>
              <a:spcAft>
                <a:spcPts val="0"/>
              </a:spcAft>
              <a:buAutoNum type="arabicPeriod"/>
            </a:pPr>
            <a:r>
              <a:rPr lang="en-GB" b="0" dirty="0"/>
              <a:t>In this case they can tell because the adjective ends in –o.</a:t>
            </a:r>
          </a:p>
          <a:p>
            <a:pPr marL="228600" lvl="0" indent="-228600" algn="l" rtl="0">
              <a:spcBef>
                <a:spcPts val="0"/>
              </a:spcBef>
              <a:spcAft>
                <a:spcPts val="0"/>
              </a:spcAft>
              <a:buAutoNum type="arabicPeriod"/>
            </a:pPr>
            <a:r>
              <a:rPr lang="en-GB" b="0" dirty="0"/>
              <a:t>Elicit this answer from pupils and click to confirm.</a:t>
            </a:r>
          </a:p>
          <a:p>
            <a:pPr marL="228600" lvl="0" indent="-228600" algn="l" rtl="0">
              <a:spcBef>
                <a:spcPts val="0"/>
              </a:spcBef>
              <a:spcAft>
                <a:spcPts val="0"/>
              </a:spcAft>
              <a:buAutoNum type="arabicPeriod"/>
            </a:pPr>
            <a:r>
              <a:rPr lang="en-GB" b="0" dirty="0"/>
              <a:t>Click again to bring up Sofía’s speech bubble with the full sentence.</a:t>
            </a:r>
          </a:p>
          <a:p>
            <a:pPr marL="228600" lvl="0" indent="-228600" algn="l" rtl="0">
              <a:spcBef>
                <a:spcPts val="0"/>
              </a:spcBef>
              <a:spcAft>
                <a:spcPts val="0"/>
              </a:spcAft>
              <a:buAutoNum type="arabicPeriod"/>
            </a:pPr>
            <a:r>
              <a:rPr lang="en-GB" b="0" dirty="0"/>
              <a:t>Move to the next slide.</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Está</a:t>
            </a:r>
            <a:r>
              <a:rPr lang="en-GB" b="0" dirty="0"/>
              <a:t> </a:t>
            </a:r>
            <a:r>
              <a:rPr lang="en-GB" b="0" dirty="0" err="1"/>
              <a:t>cansado</a:t>
            </a:r>
            <a:r>
              <a:rPr lang="en-GB"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19163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[7/7]</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In this case they cannot tell because the adjective ends in –e. Click to show this with a </a:t>
            </a:r>
            <a:r>
              <a:rPr lang="en-GB" b="1" dirty="0"/>
              <a:t>?</a:t>
            </a:r>
            <a:r>
              <a:rPr lang="en-GB" b="0" dirty="0"/>
              <a:t> that appears between the two friends.</a:t>
            </a:r>
          </a:p>
          <a:p>
            <a:pPr marL="228600" lvl="0" indent="-228600" algn="l" rtl="0">
              <a:spcBef>
                <a:spcPts val="0"/>
              </a:spcBef>
              <a:spcAft>
                <a:spcPts val="0"/>
              </a:spcAft>
              <a:buAutoNum type="arabicPeriod"/>
            </a:pPr>
            <a:r>
              <a:rPr lang="en-GB" b="0" dirty="0"/>
              <a:t>Click to bring up an arrow to highlight who the sentence is about. (arrow highlights </a:t>
            </a:r>
            <a:r>
              <a:rPr lang="en-GB" b="0" dirty="0" err="1"/>
              <a:t>Ángela</a:t>
            </a:r>
            <a:r>
              <a:rPr lang="en-GB" b="0" dirty="0"/>
              <a:t>).</a:t>
            </a:r>
          </a:p>
          <a:p>
            <a:pPr marL="228600" lvl="0" indent="-228600" algn="l" rtl="0">
              <a:spcBef>
                <a:spcPts val="0"/>
              </a:spcBef>
              <a:spcAft>
                <a:spcPts val="0"/>
              </a:spcAft>
              <a:buAutoNum type="arabicPeriod"/>
            </a:pPr>
            <a:r>
              <a:rPr lang="en-GB" b="0" dirty="0"/>
              <a:t>Elicit the subject pronoun ‘</a:t>
            </a:r>
            <a:r>
              <a:rPr lang="en-GB" b="0" dirty="0" err="1"/>
              <a:t>elle</a:t>
            </a:r>
            <a:r>
              <a:rPr lang="en-GB" b="0" dirty="0"/>
              <a:t>’ and the rest of the sentence ‘</a:t>
            </a:r>
            <a:r>
              <a:rPr lang="en-GB" b="0" dirty="0" err="1"/>
              <a:t>ella</a:t>
            </a:r>
            <a:r>
              <a:rPr lang="en-GB" b="0" dirty="0"/>
              <a:t> </a:t>
            </a:r>
            <a:r>
              <a:rPr lang="en-GB" b="0" dirty="0" err="1"/>
              <a:t>está</a:t>
            </a:r>
            <a:r>
              <a:rPr lang="en-GB" b="0" dirty="0"/>
              <a:t> </a:t>
            </a:r>
            <a:r>
              <a:rPr lang="en-GB" b="0" dirty="0" err="1"/>
              <a:t>feliz</a:t>
            </a:r>
            <a:r>
              <a:rPr lang="en-GB" b="0" dirty="0"/>
              <a:t>’.</a:t>
            </a:r>
          </a:p>
          <a:p>
            <a:pPr marL="228600" lvl="0" indent="-228600" algn="l" rtl="0">
              <a:spcBef>
                <a:spcPts val="0"/>
              </a:spcBef>
              <a:spcAft>
                <a:spcPts val="0"/>
              </a:spcAft>
              <a:buAutoNum type="arabicPeriod"/>
            </a:pPr>
            <a:r>
              <a:rPr lang="en-GB" b="0" dirty="0"/>
              <a:t>Click again to bring up Sofía’s speech bubble with the full sentence.</a:t>
            </a:r>
          </a:p>
          <a:p>
            <a:pPr marL="228600" lvl="0" indent="-228600" algn="l" rtl="0">
              <a:spcBef>
                <a:spcPts val="0"/>
              </a:spcBef>
              <a:spcAft>
                <a:spcPts val="0"/>
              </a:spcAft>
              <a:buAutoNum type="arabicPeriod"/>
            </a:pPr>
            <a:r>
              <a:rPr lang="en-GB" b="0" dirty="0"/>
              <a:t>Move to the next slide.</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Está</a:t>
            </a:r>
            <a:r>
              <a:rPr lang="en-GB" b="0" dirty="0"/>
              <a:t> </a:t>
            </a:r>
            <a:r>
              <a:rPr lang="en-GB" b="0" dirty="0" err="1"/>
              <a:t>feliz</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Ella </a:t>
            </a:r>
            <a:r>
              <a:rPr lang="en-GB" b="0" dirty="0" err="1"/>
              <a:t>está</a:t>
            </a:r>
            <a:r>
              <a:rPr lang="en-GB" b="0" dirty="0"/>
              <a:t> </a:t>
            </a:r>
            <a:r>
              <a:rPr lang="en-GB" b="0" dirty="0" err="1"/>
              <a:t>feliz</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0703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a:t>
            </a:r>
            <a:r>
              <a:rPr lang="en-GB" b="0" dirty="0" err="1"/>
              <a:t>ella</a:t>
            </a:r>
            <a:r>
              <a:rPr lang="en-GB" b="0" dirty="0"/>
              <a:t>’ and ‘</a:t>
            </a:r>
            <a:r>
              <a:rPr lang="en-GB" b="0" dirty="0" err="1"/>
              <a:t>él</a:t>
            </a:r>
            <a:r>
              <a:rPr lang="en-GB" b="0" dirty="0"/>
              <a:t>’ and introduce the other three new words for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the Spanish word.  Pupils repeat.</a:t>
            </a:r>
          </a:p>
          <a:p>
            <a:pPr marL="0" marR="0" lvl="0" indent="0" algn="l" rtl="0">
              <a:lnSpc>
                <a:spcPct val="100000"/>
              </a:lnSpc>
              <a:spcBef>
                <a:spcPts val="0"/>
              </a:spcBef>
              <a:spcAft>
                <a:spcPts val="0"/>
              </a:spcAft>
              <a:buClr>
                <a:schemeClr val="dk1"/>
              </a:buClr>
              <a:buSzPts val="1200"/>
              <a:buFont typeface="Calibri"/>
              <a:buNone/>
            </a:pPr>
            <a:r>
              <a:rPr lang="en-GB" b="0" dirty="0"/>
              <a:t>2. Click for the image. Pupils say the Spanish word. (Pupils may enjoy doing gestures for the pronouns, and teachers can also use gestures to elicit the words from pupils.  The gesture for ‘but’ can be putting the right hand up, palm facing forwards, as if to indicate an objection, say no.)</a:t>
            </a:r>
            <a:br>
              <a:rPr lang="en-GB" b="0" dirty="0"/>
            </a:br>
            <a:r>
              <a:rPr lang="en-GB" b="0" dirty="0"/>
              <a:t>3. After all words have been presented, elicit the English meanings in a jumbled order from pupils (if needed, click on the pictures to hear the audio again).</a:t>
            </a:r>
          </a:p>
          <a:p>
            <a:pPr marL="0" marR="0" lvl="0" indent="0" algn="l" rtl="0">
              <a:lnSpc>
                <a:spcPct val="100000"/>
              </a:lnSpc>
              <a:spcBef>
                <a:spcPts val="0"/>
              </a:spcBef>
              <a:spcAft>
                <a:spcPts val="0"/>
              </a:spcAft>
              <a:buClr>
                <a:schemeClr val="dk1"/>
              </a:buClr>
              <a:buSzPts val="1200"/>
              <a:buFont typeface="Calibri"/>
              <a:buNone/>
            </a:pPr>
            <a:r>
              <a:rPr lang="en-GB" b="0" dirty="0"/>
              <a:t>4. Then elicit the Spanish, giving pupils the English (again in a jumbled order).</a:t>
            </a:r>
          </a:p>
          <a:p>
            <a:pPr marL="0" marR="0" lvl="0" indent="0" algn="l" rtl="0">
              <a:lnSpc>
                <a:spcPct val="100000"/>
              </a:lnSpc>
              <a:spcBef>
                <a:spcPts val="0"/>
              </a:spcBef>
              <a:spcAft>
                <a:spcPts val="0"/>
              </a:spcAft>
              <a:buClr>
                <a:schemeClr val="dk1"/>
              </a:buClr>
              <a:buSzPts val="1200"/>
              <a:buFont typeface="Calibri"/>
              <a:buNone/>
            </a:pPr>
            <a:br>
              <a:rPr lang="en-GB" b="0" dirty="0"/>
            </a:b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16</a:t>
            </a:fld>
            <a:endParaRPr lang="en-US"/>
          </a:p>
        </p:txBody>
      </p:sp>
    </p:spTree>
    <p:extLst>
      <p:ext uri="{BB962C8B-B14F-4D97-AF65-F5344CB8AC3E}">
        <p14:creationId xmlns:p14="http://schemas.microsoft.com/office/powerpoint/2010/main" val="133820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t>
            </a:r>
            <a:r>
              <a:rPr lang="en-GB" b="1" dirty="0" err="1"/>
              <a:t>gue</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gue</a:t>
            </a:r>
            <a:r>
              <a:rPr lang="en-GB" b="1" dirty="0"/>
              <a:t>] </a:t>
            </a:r>
            <a:r>
              <a:rPr lang="en-GB" dirty="0"/>
              <a:t>and then the </a:t>
            </a:r>
            <a:r>
              <a:rPr lang="en-GB" b="1" dirty="0"/>
              <a:t>source</a:t>
            </a:r>
            <a:r>
              <a:rPr lang="en-GB" dirty="0"/>
              <a:t> word </a:t>
            </a:r>
            <a:r>
              <a:rPr lang="en-GB" b="1" dirty="0"/>
              <a:t>‘</a:t>
            </a:r>
            <a:r>
              <a:rPr lang="en-GB" b="1" dirty="0" err="1"/>
              <a:t>juguete</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0" i="1" dirty="0"/>
              <a:t>Gesture suggestion: </a:t>
            </a:r>
            <a:r>
              <a:rPr lang="en-GB" b="0" dirty="0"/>
              <a:t>put hands out in front (as though holding a toy) and do three short movements with the shoulders (right-left-right) to match the number of syllables as you say the word ‘</a:t>
            </a:r>
            <a:r>
              <a:rPr lang="en-GB" b="0" dirty="0" err="1"/>
              <a:t>ju-gue-te</a:t>
            </a:r>
            <a:r>
              <a:rPr lang="en-GB" b="0" dirty="0"/>
              <a:t>’.</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0945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t>
            </a:r>
            <a:r>
              <a:rPr lang="en-GB" b="1" dirty="0" err="1"/>
              <a:t>gui</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gui</a:t>
            </a:r>
            <a:r>
              <a:rPr lang="en-GB" b="1" dirty="0"/>
              <a:t>] </a:t>
            </a:r>
            <a:r>
              <a:rPr lang="en-GB" dirty="0"/>
              <a:t>and then the </a:t>
            </a:r>
            <a:r>
              <a:rPr lang="en-GB" b="1" dirty="0"/>
              <a:t>source</a:t>
            </a:r>
            <a:r>
              <a:rPr lang="en-GB" dirty="0"/>
              <a:t> word </a:t>
            </a:r>
            <a:r>
              <a:rPr lang="en-GB" b="1" dirty="0"/>
              <a:t>‘</a:t>
            </a:r>
            <a:r>
              <a:rPr lang="en-GB" b="1" dirty="0" err="1"/>
              <a:t>guitarra</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0" i="1" dirty="0"/>
              <a:t>Gesture suggestion: </a:t>
            </a:r>
            <a:r>
              <a:rPr lang="en-GB" b="0" dirty="0"/>
              <a:t>mime playing a guitar.</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300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SSC </a:t>
            </a:r>
            <a:r>
              <a:rPr lang="en-GB" b="1" dirty="0"/>
              <a:t>[</a:t>
            </a:r>
            <a:r>
              <a:rPr lang="en-GB" b="1" dirty="0" err="1"/>
              <a:t>gue</a:t>
            </a:r>
            <a:r>
              <a:rPr lang="en-GB" b="1" dirty="0"/>
              <a:t>] </a:t>
            </a:r>
            <a:r>
              <a:rPr lang="en-GB" b="0" dirty="0"/>
              <a:t>and</a:t>
            </a:r>
            <a:r>
              <a:rPr lang="en-GB" b="1" dirty="0"/>
              <a:t> [</a:t>
            </a:r>
            <a:r>
              <a:rPr lang="en-GB" b="1" dirty="0" err="1"/>
              <a:t>gui</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dirty="0"/>
              <a:t>and then the </a:t>
            </a:r>
            <a:r>
              <a:rPr lang="en-GB" b="1" dirty="0"/>
              <a:t>source</a:t>
            </a:r>
            <a:r>
              <a:rPr lang="en-GB" dirty="0"/>
              <a:t> words </a:t>
            </a:r>
            <a:r>
              <a:rPr lang="en-GB" b="1" dirty="0"/>
              <a:t>‘</a:t>
            </a:r>
            <a:r>
              <a:rPr lang="en-GB" b="1" dirty="0" err="1"/>
              <a:t>juguete</a:t>
            </a:r>
            <a:r>
              <a:rPr lang="en-GB" b="1" dirty="0"/>
              <a:t>’ </a:t>
            </a:r>
            <a:r>
              <a:rPr lang="en-GB" b="0" dirty="0"/>
              <a:t>and</a:t>
            </a:r>
            <a:r>
              <a:rPr lang="en-GB" b="1" dirty="0"/>
              <a:t> </a:t>
            </a:r>
            <a:r>
              <a:rPr lang="en-GB" b="1" dirty="0" err="1"/>
              <a:t>guitarra</a:t>
            </a:r>
            <a:r>
              <a:rPr lang="en-GB" b="1" dirty="0"/>
              <a:t>’</a:t>
            </a:r>
            <a:r>
              <a:rPr lang="en-GB" dirty="0"/>
              <a:t> (with gestures,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Then click to bring up two cluster words for each SSC and elicit the pronunciation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414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the 3</a:t>
            </a:r>
            <a:r>
              <a:rPr lang="en-GB" b="0" baseline="30000" dirty="0"/>
              <a:t>rd</a:t>
            </a:r>
            <a:r>
              <a:rPr lang="en-GB" b="0" dirty="0"/>
              <a:t> person singular of SER and ESTAR and give a reminder about adjective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Spanish translations for the English examples provided as this is revision.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differentiating between ‘</a:t>
            </a:r>
            <a:r>
              <a:rPr lang="en-US" b="0" dirty="0" err="1"/>
              <a:t>está</a:t>
            </a:r>
            <a:r>
              <a:rPr lang="en-US" b="0" dirty="0"/>
              <a:t>’ for temporary state and ‘es’ for trait. Adjective agreement is also </a:t>
            </a:r>
            <a:r>
              <a:rPr lang="en-US" b="0" dirty="0" err="1"/>
              <a:t>practised</a:t>
            </a:r>
            <a:r>
              <a:rPr lang="en-US" b="0" dirty="0"/>
              <a:t> here.</a:t>
            </a:r>
          </a:p>
          <a:p>
            <a:endParaRPr lang="en-US" b="1" dirty="0"/>
          </a:p>
          <a:p>
            <a:r>
              <a:rPr lang="en-US" b="1" dirty="0"/>
              <a:t>Procedure:</a:t>
            </a:r>
          </a:p>
          <a:p>
            <a:pPr marL="228600" indent="-228600">
              <a:buAutoNum type="arabicPeriod"/>
            </a:pPr>
            <a:r>
              <a:rPr lang="en-US" b="0" dirty="0"/>
              <a:t>Do the example with pupils to model the first part of the task. Read the sentence and work out if it refers to ‘hoy’ (today) or ‘</a:t>
            </a:r>
            <a:r>
              <a:rPr lang="en-US" b="0" dirty="0" err="1"/>
              <a:t>siempre</a:t>
            </a:r>
            <a:r>
              <a:rPr lang="en-US" b="0" dirty="0"/>
              <a:t>’ (always). </a:t>
            </a:r>
          </a:p>
          <a:p>
            <a:pPr marL="228600" indent="-228600">
              <a:buAutoNum type="arabicPeriod"/>
            </a:pPr>
            <a:r>
              <a:rPr lang="en-US" b="0" dirty="0"/>
              <a:t>Pupils then do items 1-6.</a:t>
            </a:r>
          </a:p>
          <a:p>
            <a:pPr marL="228600" indent="-228600">
              <a:buAutoNum type="arabicPeriod"/>
            </a:pPr>
            <a:r>
              <a:rPr lang="en-US" b="0" dirty="0"/>
              <a:t>Teacher elicits answers ‘hoy’ or ‘</a:t>
            </a:r>
            <a:r>
              <a:rPr lang="en-US" b="0" dirty="0" err="1"/>
              <a:t>siempre</a:t>
            </a:r>
            <a:r>
              <a:rPr lang="en-US" b="0" dirty="0"/>
              <a:t>’ and clicks to reveal.</a:t>
            </a:r>
          </a:p>
          <a:p>
            <a:pPr marL="228600" indent="-228600">
              <a:buAutoNum type="arabicPeriod"/>
            </a:pPr>
            <a:r>
              <a:rPr lang="en-US" b="0" dirty="0"/>
              <a:t>The teacher then clicks to bring up the callout reminding pupils about adjective endings. </a:t>
            </a:r>
          </a:p>
          <a:p>
            <a:pPr marL="228600" indent="-228600">
              <a:buAutoNum type="arabicPeriod"/>
            </a:pPr>
            <a:r>
              <a:rPr lang="en-US" b="0" dirty="0"/>
              <a:t>Pupils fill in the Sofía or Quique or ‘either’ column by looking at the ending of the adjective.</a:t>
            </a:r>
          </a:p>
          <a:p>
            <a:pPr marL="228600" indent="-228600">
              <a:buAutoNum type="arabicPeriod"/>
            </a:pPr>
            <a:r>
              <a:rPr lang="en-US" b="0" dirty="0"/>
              <a:t>The teacher then goes through the answers.</a:t>
            </a:r>
          </a:p>
          <a:p>
            <a:pPr marL="228600" indent="-228600">
              <a:buAutoNum type="arabicPeriod"/>
            </a:pPr>
            <a:r>
              <a:rPr lang="en-US" b="0" dirty="0"/>
              <a:t>The teacher then elicits and reveals the English meanings.</a:t>
            </a:r>
          </a:p>
          <a:p>
            <a:pPr marL="0" lvl="0" indent="0" algn="l" rtl="0">
              <a:spcBef>
                <a:spcPts val="0"/>
              </a:spcBef>
              <a:spcAft>
                <a:spcPts val="0"/>
              </a:spcAft>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6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subject pronouns </a:t>
            </a:r>
            <a:r>
              <a:rPr lang="en-GB" b="1" dirty="0" err="1"/>
              <a:t>él</a:t>
            </a:r>
            <a:r>
              <a:rPr lang="en-GB" b="1" dirty="0"/>
              <a:t> </a:t>
            </a:r>
            <a:r>
              <a:rPr lang="en-GB" b="0" dirty="0"/>
              <a:t>and </a:t>
            </a:r>
            <a:r>
              <a:rPr lang="en-GB" b="1" dirty="0" err="1"/>
              <a:t>ella</a:t>
            </a:r>
            <a:r>
              <a:rPr lang="en-GB" b="1" dirty="0"/>
              <a:t> </a:t>
            </a:r>
            <a:r>
              <a:rPr lang="en-GB" b="0" dirty="0"/>
              <a:t>and one reason for using them.</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[1/7]</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9 minutes (7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Aim: </a:t>
            </a:r>
            <a:r>
              <a:rPr lang="en-GB" b="0" dirty="0"/>
              <a:t>to </a:t>
            </a:r>
            <a:r>
              <a:rPr lang="en-GB" baseline="0" dirty="0"/>
              <a:t>practise aural comprehension of adjectives and connect their gendered forms to the correct subject; the recognise when this is not possible and a subject pronoun can be used.</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context and click to bring up further instruction.</a:t>
            </a:r>
          </a:p>
          <a:p>
            <a:pPr marL="228600" lvl="0" indent="-228600" algn="l" rtl="0">
              <a:spcBef>
                <a:spcPts val="0"/>
              </a:spcBef>
              <a:spcAft>
                <a:spcPts val="0"/>
              </a:spcAft>
              <a:buAutoNum type="arabicPeriod"/>
            </a:pPr>
            <a:r>
              <a:rPr lang="en-GB" b="0" dirty="0"/>
              <a:t>Pupils write 1-6 in their books.</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lvl="0" indent="-228600" algn="l" rtl="0">
              <a:spcBef>
                <a:spcPts val="0"/>
              </a:spcBef>
              <a:spcAft>
                <a:spcPts val="0"/>
              </a:spcAft>
              <a:buAutoNum type="arabicPeriod"/>
            </a:pPr>
            <a:r>
              <a:rPr lang="en-GB" b="0" dirty="0"/>
              <a:t>In this case they cannot tell because the adjective ends in –e. Click to show this with a </a:t>
            </a:r>
            <a:r>
              <a:rPr lang="en-GB" b="1" dirty="0"/>
              <a:t>?</a:t>
            </a:r>
            <a:r>
              <a:rPr lang="en-GB" b="0" dirty="0"/>
              <a:t> that appears between the two friends.</a:t>
            </a:r>
          </a:p>
          <a:p>
            <a:pPr marL="228600" lvl="0" indent="-228600" algn="l" rtl="0">
              <a:spcBef>
                <a:spcPts val="0"/>
              </a:spcBef>
              <a:spcAft>
                <a:spcPts val="0"/>
              </a:spcAft>
              <a:buAutoNum type="arabicPeriod"/>
            </a:pPr>
            <a:r>
              <a:rPr lang="en-GB" b="0" dirty="0"/>
              <a:t>Click to bring up an arrow to highlight who the sentence is about. (arrow highlights </a:t>
            </a:r>
            <a:r>
              <a:rPr lang="en-GB" b="0" dirty="0" err="1"/>
              <a:t>Ángela</a:t>
            </a:r>
            <a:r>
              <a:rPr lang="en-GB" b="0" dirty="0"/>
              <a:t>).</a:t>
            </a:r>
          </a:p>
          <a:p>
            <a:pPr marL="228600" lvl="0" indent="-228600" algn="l" rtl="0">
              <a:spcBef>
                <a:spcPts val="0"/>
              </a:spcBef>
              <a:spcAft>
                <a:spcPts val="0"/>
              </a:spcAft>
              <a:buAutoNum type="arabicPeriod"/>
            </a:pPr>
            <a:r>
              <a:rPr lang="en-GB" b="0" dirty="0"/>
              <a:t>Elicit the subject pronoun ‘</a:t>
            </a:r>
            <a:r>
              <a:rPr lang="en-GB" b="0" dirty="0" err="1"/>
              <a:t>ella</a:t>
            </a:r>
            <a:r>
              <a:rPr lang="en-GB" b="0" dirty="0"/>
              <a:t>’ and the rest of the sentence ‘Ella es </a:t>
            </a:r>
            <a:r>
              <a:rPr lang="en-GB" b="0" dirty="0" err="1"/>
              <a:t>amable</a:t>
            </a:r>
            <a:r>
              <a:rPr lang="en-GB" b="0" dirty="0"/>
              <a:t>’.</a:t>
            </a:r>
          </a:p>
          <a:p>
            <a:pPr marL="228600" lvl="0" indent="-228600" algn="l" rtl="0">
              <a:spcBef>
                <a:spcPts val="0"/>
              </a:spcBef>
              <a:spcAft>
                <a:spcPts val="0"/>
              </a:spcAft>
              <a:buAutoNum type="arabicPeriod"/>
            </a:pPr>
            <a:r>
              <a:rPr lang="en-GB" b="0" dirty="0"/>
              <a:t>Click to bring up Sofía’s speech bubble with the full sentence.</a:t>
            </a:r>
          </a:p>
          <a:p>
            <a:pPr marL="228600" lvl="0" indent="-228600" algn="l" rtl="0">
              <a:spcBef>
                <a:spcPts val="0"/>
              </a:spcBef>
              <a:spcAft>
                <a:spcPts val="0"/>
              </a:spcAft>
              <a:buAutoNum type="arabicPeriod"/>
            </a:pPr>
            <a:r>
              <a:rPr lang="en-GB" b="0" dirty="0"/>
              <a:t>Move to the next slide to complete items 1-6.</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Ej</a:t>
            </a:r>
            <a:r>
              <a:rPr lang="en-GB" b="0" dirty="0"/>
              <a:t>. Es </a:t>
            </a:r>
            <a:r>
              <a:rPr lang="en-GB" b="0" dirty="0" err="1"/>
              <a:t>amable</a:t>
            </a:r>
            <a:br>
              <a:rPr lang="en-GB" b="0" dirty="0"/>
            </a:br>
            <a:r>
              <a:rPr lang="en-GB" b="0" dirty="0"/>
              <a:t>Ella es </a:t>
            </a:r>
            <a:r>
              <a:rPr lang="en-GB" b="0" dirty="0" err="1"/>
              <a:t>amable</a:t>
            </a:r>
            <a:r>
              <a:rPr lang="en-GB"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7033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[2/7]</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lvl="0" indent="-228600" algn="l" rtl="0">
              <a:spcBef>
                <a:spcPts val="0"/>
              </a:spcBef>
              <a:spcAft>
                <a:spcPts val="0"/>
              </a:spcAft>
              <a:buAutoNum type="arabicPeriod"/>
            </a:pPr>
            <a:r>
              <a:rPr lang="en-GB" b="0" dirty="0"/>
              <a:t>In this case they can tell because the adjective ends in –o.</a:t>
            </a:r>
          </a:p>
          <a:p>
            <a:pPr marL="228600" lvl="0" indent="-228600" algn="l" rtl="0">
              <a:spcBef>
                <a:spcPts val="0"/>
              </a:spcBef>
              <a:spcAft>
                <a:spcPts val="0"/>
              </a:spcAft>
              <a:buAutoNum type="arabicPeriod"/>
            </a:pPr>
            <a:r>
              <a:rPr lang="en-GB" b="0" dirty="0"/>
              <a:t>Elicit this answer from pupils and click to confirm.</a:t>
            </a:r>
          </a:p>
          <a:p>
            <a:pPr marL="228600" lvl="0" indent="-228600" algn="l" rtl="0">
              <a:spcBef>
                <a:spcPts val="0"/>
              </a:spcBef>
              <a:spcAft>
                <a:spcPts val="0"/>
              </a:spcAft>
              <a:buAutoNum type="arabicPeriod"/>
            </a:pPr>
            <a:r>
              <a:rPr lang="en-GB" b="0" dirty="0"/>
              <a:t>Click again to bring up Sofía’s speech bubble with the full sentence.</a:t>
            </a:r>
          </a:p>
          <a:p>
            <a:pPr marL="228600" lvl="0" indent="-228600" algn="l" rtl="0">
              <a:spcBef>
                <a:spcPts val="0"/>
              </a:spcBef>
              <a:spcAft>
                <a:spcPts val="0"/>
              </a:spcAft>
              <a:buAutoNum type="arabicPeriod"/>
            </a:pPr>
            <a:r>
              <a:rPr lang="en-GB" b="0" dirty="0"/>
              <a:t>Move to the next slide.</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Es alto.</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5083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25/06/2022</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33.wav"/><Relationship Id="rId7" Type="http://schemas.openxmlformats.org/officeDocument/2006/relationships/audio" Target="../media/audio32.wav"/><Relationship Id="rId12" Type="http://schemas.openxmlformats.org/officeDocument/2006/relationships/audio" Target="../media/audio30.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17.svg"/><Relationship Id="rId5" Type="http://schemas.openxmlformats.org/officeDocument/2006/relationships/image" Target="../media/image26.gif"/><Relationship Id="rId10"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audio" Target="../media/audio29.wav"/></Relationships>
</file>

<file path=ppt/slides/_rels/slide11.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34.wav"/><Relationship Id="rId7" Type="http://schemas.openxmlformats.org/officeDocument/2006/relationships/audio" Target="../media/audio32.wav"/><Relationship Id="rId12" Type="http://schemas.openxmlformats.org/officeDocument/2006/relationships/audio" Target="../media/audio30.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17.svg"/><Relationship Id="rId5" Type="http://schemas.openxmlformats.org/officeDocument/2006/relationships/image" Target="../media/image26.gif"/><Relationship Id="rId10"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audio" Target="../media/audio29.wav"/></Relationships>
</file>

<file path=ppt/slides/_rels/slide12.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0.wav"/><Relationship Id="rId3" Type="http://schemas.openxmlformats.org/officeDocument/2006/relationships/audio" Target="../media/audio35.wav"/><Relationship Id="rId7" Type="http://schemas.openxmlformats.org/officeDocument/2006/relationships/image" Target="../media/image27.gif"/><Relationship Id="rId12"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gif"/><Relationship Id="rId11" Type="http://schemas.openxmlformats.org/officeDocument/2006/relationships/image" Target="../media/image16.png"/><Relationship Id="rId5" Type="http://schemas.openxmlformats.org/officeDocument/2006/relationships/audio" Target="../media/audio36.wav"/><Relationship Id="rId15" Type="http://schemas.openxmlformats.org/officeDocument/2006/relationships/image" Target="../media/image19.svg"/><Relationship Id="rId10" Type="http://schemas.openxmlformats.org/officeDocument/2006/relationships/audio" Target="../media/audio29.wav"/><Relationship Id="rId4" Type="http://schemas.openxmlformats.org/officeDocument/2006/relationships/image" Target="../media/image25.png"/><Relationship Id="rId9" Type="http://schemas.openxmlformats.org/officeDocument/2006/relationships/image" Target="../media/image28.gif"/><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0.wav"/><Relationship Id="rId3" Type="http://schemas.openxmlformats.org/officeDocument/2006/relationships/audio" Target="../media/audio37.wav"/><Relationship Id="rId7" Type="http://schemas.openxmlformats.org/officeDocument/2006/relationships/image" Target="../media/image27.gif"/><Relationship Id="rId12"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6.gif"/><Relationship Id="rId11" Type="http://schemas.openxmlformats.org/officeDocument/2006/relationships/image" Target="../media/image16.png"/><Relationship Id="rId5" Type="http://schemas.openxmlformats.org/officeDocument/2006/relationships/audio" Target="../media/audio38.wav"/><Relationship Id="rId15" Type="http://schemas.openxmlformats.org/officeDocument/2006/relationships/image" Target="../media/image19.svg"/><Relationship Id="rId10" Type="http://schemas.openxmlformats.org/officeDocument/2006/relationships/audio" Target="../media/audio29.wav"/><Relationship Id="rId4" Type="http://schemas.openxmlformats.org/officeDocument/2006/relationships/image" Target="../media/image25.png"/><Relationship Id="rId9" Type="http://schemas.openxmlformats.org/officeDocument/2006/relationships/image" Target="../media/image28.gif"/><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39.wav"/><Relationship Id="rId7" Type="http://schemas.openxmlformats.org/officeDocument/2006/relationships/audio" Target="../media/audio32.wav"/><Relationship Id="rId12" Type="http://schemas.openxmlformats.org/officeDocument/2006/relationships/audio" Target="../media/audio30.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17.svg"/><Relationship Id="rId5" Type="http://schemas.openxmlformats.org/officeDocument/2006/relationships/image" Target="../media/image26.gif"/><Relationship Id="rId10"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audio" Target="../media/audio29.wav"/></Relationships>
</file>

<file path=ppt/slides/_rels/slide15.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0.wav"/><Relationship Id="rId3" Type="http://schemas.openxmlformats.org/officeDocument/2006/relationships/audio" Target="../media/audio40.wav"/><Relationship Id="rId7" Type="http://schemas.openxmlformats.org/officeDocument/2006/relationships/image" Target="../media/image27.gif"/><Relationship Id="rId12" Type="http://schemas.openxmlformats.org/officeDocument/2006/relationships/image" Target="../media/image17.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6.gif"/><Relationship Id="rId11" Type="http://schemas.openxmlformats.org/officeDocument/2006/relationships/image" Target="../media/image16.png"/><Relationship Id="rId5" Type="http://schemas.openxmlformats.org/officeDocument/2006/relationships/audio" Target="../media/audio41.wav"/><Relationship Id="rId15" Type="http://schemas.openxmlformats.org/officeDocument/2006/relationships/image" Target="../media/image19.svg"/><Relationship Id="rId10" Type="http://schemas.openxmlformats.org/officeDocument/2006/relationships/audio" Target="../media/audio29.wav"/><Relationship Id="rId4" Type="http://schemas.openxmlformats.org/officeDocument/2006/relationships/image" Target="../media/image25.png"/><Relationship Id="rId9" Type="http://schemas.openxmlformats.org/officeDocument/2006/relationships/image" Target="../media/image28.gif"/><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jpg"/><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45.wav"/><Relationship Id="rId11" Type="http://schemas.openxmlformats.org/officeDocument/2006/relationships/image" Target="../media/image31.jpg"/><Relationship Id="rId5" Type="http://schemas.openxmlformats.org/officeDocument/2006/relationships/audio" Target="../media/audio44.wav"/><Relationship Id="rId10" Type="http://schemas.openxmlformats.org/officeDocument/2006/relationships/image" Target="../media/image30.jpg"/><Relationship Id="rId4" Type="http://schemas.openxmlformats.org/officeDocument/2006/relationships/audio" Target="../media/audio43.wav"/><Relationship Id="rId9" Type="http://schemas.openxmlformats.org/officeDocument/2006/relationships/audio" Target="../media/audio47.wav"/><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9.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 Id="rId9" Type="http://schemas.openxmlformats.org/officeDocument/2006/relationships/audio" Target="../media/audio13.wav"/></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1.gif"/><Relationship Id="rId18" Type="http://schemas.openxmlformats.org/officeDocument/2006/relationships/audio" Target="../media/audio19.wav"/><Relationship Id="rId3" Type="http://schemas.openxmlformats.org/officeDocument/2006/relationships/audio" Target="../media/audio14.wav"/><Relationship Id="rId21" Type="http://schemas.openxmlformats.org/officeDocument/2006/relationships/audio" Target="../media/audio22.wav"/><Relationship Id="rId7" Type="http://schemas.openxmlformats.org/officeDocument/2006/relationships/image" Target="../media/image16.png"/><Relationship Id="rId12" Type="http://schemas.openxmlformats.org/officeDocument/2006/relationships/image" Target="../media/image20.gif"/><Relationship Id="rId17" Type="http://schemas.openxmlformats.org/officeDocument/2006/relationships/audio" Target="../media/audio18.wav"/><Relationship Id="rId2" Type="http://schemas.openxmlformats.org/officeDocument/2006/relationships/notesSlide" Target="../notesSlides/notesSlide6.xml"/><Relationship Id="rId16" Type="http://schemas.openxmlformats.org/officeDocument/2006/relationships/audio" Target="../media/audio17.wav"/><Relationship Id="rId20" Type="http://schemas.openxmlformats.org/officeDocument/2006/relationships/audio" Target="../media/audio21.wav"/><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9.svg"/><Relationship Id="rId5" Type="http://schemas.openxmlformats.org/officeDocument/2006/relationships/image" Target="../media/image15.png"/><Relationship Id="rId15" Type="http://schemas.openxmlformats.org/officeDocument/2006/relationships/image" Target="../media/image23.svg"/><Relationship Id="rId23" Type="http://schemas.openxmlformats.org/officeDocument/2006/relationships/image" Target="../media/image24.png"/><Relationship Id="rId10" Type="http://schemas.openxmlformats.org/officeDocument/2006/relationships/image" Target="../media/image18.png"/><Relationship Id="rId19" Type="http://schemas.openxmlformats.org/officeDocument/2006/relationships/audio" Target="../media/audio20.wav"/><Relationship Id="rId4" Type="http://schemas.openxmlformats.org/officeDocument/2006/relationships/audio" Target="../media/audio15.wav"/><Relationship Id="rId9" Type="http://schemas.openxmlformats.org/officeDocument/2006/relationships/audio" Target="../media/audio16.wav"/><Relationship Id="rId14" Type="http://schemas.openxmlformats.org/officeDocument/2006/relationships/image" Target="../media/image22.png"/><Relationship Id="rId22" Type="http://schemas.openxmlformats.org/officeDocument/2006/relationships/audio" Target="../media/audio23.wav"/></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4.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audio" Target="../media/audio25.wav"/></Relationships>
</file>

<file path=ppt/slides/_rels/slide9.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28.gif"/><Relationship Id="rId3" Type="http://schemas.openxmlformats.org/officeDocument/2006/relationships/audio" Target="../media/audio28.wav"/><Relationship Id="rId7" Type="http://schemas.openxmlformats.org/officeDocument/2006/relationships/image" Target="../media/image17.svg"/><Relationship Id="rId12" Type="http://schemas.openxmlformats.org/officeDocument/2006/relationships/audio" Target="../media/audio32.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7.gif"/><Relationship Id="rId5" Type="http://schemas.openxmlformats.org/officeDocument/2006/relationships/audio" Target="../media/audio29.wav"/><Relationship Id="rId15" Type="http://schemas.openxmlformats.org/officeDocument/2006/relationships/image" Target="../media/image19.svg"/><Relationship Id="rId10" Type="http://schemas.openxmlformats.org/officeDocument/2006/relationships/image" Target="../media/image26.gif"/><Relationship Id="rId4" Type="http://schemas.openxmlformats.org/officeDocument/2006/relationships/image" Target="../media/image25.png"/><Relationship Id="rId9" Type="http://schemas.openxmlformats.org/officeDocument/2006/relationships/audio" Target="../media/audio31.wav"/><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013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70" name="CustomShape 23">
            <a:hlinkClick r:id="" action="ppaction://noaction">
              <a:snd r:embed="rId3" name="9_5.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1</a:t>
            </a:r>
            <a:endParaRPr lang="en-GB" sz="2400" kern="0" spc="-1" dirty="0">
              <a:solidFill>
                <a:prstClr val="white"/>
              </a:solidFill>
              <a:latin typeface="Century Gothic" panose="020B0502020202020204"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7"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7"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61131" y="1974046"/>
            <a:ext cx="2963917"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Es alto.</a:t>
            </a:r>
          </a:p>
        </p:txBody>
      </p:sp>
      <p:sp>
        <p:nvSpPr>
          <p:cNvPr id="3" name="Rectangle: Rounded Corners 2">
            <a:extLst>
              <a:ext uri="{FF2B5EF4-FFF2-40B4-BE49-F238E27FC236}">
                <a16:creationId xmlns:a16="http://schemas.microsoft.com/office/drawing/2014/main" id="{30AC49C8-6F16-476E-B3D5-8D3D13DC389E}"/>
              </a:ext>
            </a:extLst>
          </p:cNvPr>
          <p:cNvSpPr/>
          <p:nvPr/>
        </p:nvSpPr>
        <p:spPr>
          <a:xfrm>
            <a:off x="5694368" y="2310937"/>
            <a:ext cx="2010312" cy="4543140"/>
          </a:xfrm>
          <a:prstGeom prst="roundRect">
            <a:avLst/>
          </a:prstGeom>
          <a:solidFill>
            <a:srgbClr val="68D5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hlinkClick r:id="" action="ppaction://noaction">
              <a:snd r:embed="rId9" name="9_1.wav"/>
            </a:hlinkClick>
            <a:extLst>
              <a:ext uri="{FF2B5EF4-FFF2-40B4-BE49-F238E27FC236}">
                <a16:creationId xmlns:a16="http://schemas.microsoft.com/office/drawing/2014/main" id="{7E68BD5F-EF7B-4982-9DB5-CFDD910FB37C}"/>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9" name="Graphic 18" descr="Teacher">
            <a:extLst>
              <a:ext uri="{FF2B5EF4-FFF2-40B4-BE49-F238E27FC236}">
                <a16:creationId xmlns:a16="http://schemas.microsoft.com/office/drawing/2014/main" id="{F4BB55C7-EC54-40ED-85FA-5F5522D1ED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736" y="514227"/>
            <a:ext cx="1043752" cy="1043752"/>
          </a:xfrm>
          <a:prstGeom prst="rect">
            <a:avLst/>
          </a:prstGeom>
        </p:spPr>
      </p:pic>
      <p:sp>
        <p:nvSpPr>
          <p:cNvPr id="20" name="Speech Bubble: Rectangle with Corners Rounded 19">
            <a:extLst>
              <a:ext uri="{FF2B5EF4-FFF2-40B4-BE49-F238E27FC236}">
                <a16:creationId xmlns:a16="http://schemas.microsoft.com/office/drawing/2014/main" id="{D929E996-7712-493D-B78E-6FF6637F53D2}"/>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21" name="TextBox 20">
            <a:hlinkClick r:id="" action="ppaction://noaction">
              <a:snd r:embed="rId12" name="9_2.wav"/>
            </a:hlinkClick>
            <a:extLst>
              <a:ext uri="{FF2B5EF4-FFF2-40B4-BE49-F238E27FC236}">
                <a16:creationId xmlns:a16="http://schemas.microsoft.com/office/drawing/2014/main" id="{ADF7343B-DBDE-4A84-AC0B-8E549666C514}"/>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786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9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70" name="CustomShape 23">
            <a:hlinkClick r:id="" action="ppaction://noaction">
              <a:snd r:embed="rId3" name="9_6.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2</a:t>
            </a:r>
            <a:endParaRPr lang="en-GB" sz="2400" kern="0" spc="-1" dirty="0">
              <a:solidFill>
                <a:prstClr val="white"/>
              </a:solidFill>
              <a:latin typeface="Century Gothic" panose="020B0502020202020204"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7"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7"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61131" y="1974046"/>
            <a:ext cx="3094052"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Es </a:t>
            </a:r>
            <a:r>
              <a:rPr lang="en-GB" sz="3600" b="1" dirty="0" err="1">
                <a:solidFill>
                  <a:srgbClr val="002060"/>
                </a:solidFill>
                <a:latin typeface="Century Gothic" panose="020B0502020202020204" pitchFamily="34" charset="0"/>
              </a:rPr>
              <a:t>divertida</a:t>
            </a:r>
            <a:r>
              <a:rPr lang="en-GB" sz="3600" b="1" dirty="0">
                <a:solidFill>
                  <a:srgbClr val="002060"/>
                </a:solidFill>
                <a:latin typeface="Century Gothic" panose="020B0502020202020204" pitchFamily="34" charset="0"/>
              </a:rPr>
              <a:t>.</a:t>
            </a:r>
          </a:p>
        </p:txBody>
      </p:sp>
      <p:sp>
        <p:nvSpPr>
          <p:cNvPr id="18" name="Rectangle: Rounded Corners 17">
            <a:extLst>
              <a:ext uri="{FF2B5EF4-FFF2-40B4-BE49-F238E27FC236}">
                <a16:creationId xmlns:a16="http://schemas.microsoft.com/office/drawing/2014/main" id="{44695F9A-DF92-47F3-BA05-83C2D01E8F4C}"/>
              </a:ext>
            </a:extLst>
          </p:cNvPr>
          <p:cNvSpPr/>
          <p:nvPr/>
        </p:nvSpPr>
        <p:spPr>
          <a:xfrm>
            <a:off x="2459502" y="2314127"/>
            <a:ext cx="2010312" cy="4543140"/>
          </a:xfrm>
          <a:prstGeom prst="roundRect">
            <a:avLst/>
          </a:prstGeom>
          <a:solidFill>
            <a:srgbClr val="68D5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9" name="9_1.wav"/>
            </a:hlinkClick>
            <a:extLst>
              <a:ext uri="{FF2B5EF4-FFF2-40B4-BE49-F238E27FC236}">
                <a16:creationId xmlns:a16="http://schemas.microsoft.com/office/drawing/2014/main" id="{BA59C752-67F2-4036-9484-03F869FDA943}"/>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 name="Graphic 19" descr="Teacher">
            <a:extLst>
              <a:ext uri="{FF2B5EF4-FFF2-40B4-BE49-F238E27FC236}">
                <a16:creationId xmlns:a16="http://schemas.microsoft.com/office/drawing/2014/main" id="{1102CCAC-7D0A-47FB-A986-9253FE83CF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736" y="514227"/>
            <a:ext cx="1043752" cy="1043752"/>
          </a:xfrm>
          <a:prstGeom prst="rect">
            <a:avLst/>
          </a:prstGeom>
        </p:spPr>
      </p:pic>
      <p:sp>
        <p:nvSpPr>
          <p:cNvPr id="21" name="Speech Bubble: Rectangle with Corners Rounded 20">
            <a:extLst>
              <a:ext uri="{FF2B5EF4-FFF2-40B4-BE49-F238E27FC236}">
                <a16:creationId xmlns:a16="http://schemas.microsoft.com/office/drawing/2014/main" id="{47B3532E-894E-4D99-8BCC-452201DB7079}"/>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22" name="TextBox 21">
            <a:hlinkClick r:id="" action="ppaction://noaction">
              <a:snd r:embed="rId12" name="9_2.wav"/>
            </a:hlinkClick>
            <a:extLst>
              <a:ext uri="{FF2B5EF4-FFF2-40B4-BE49-F238E27FC236}">
                <a16:creationId xmlns:a16="http://schemas.microsoft.com/office/drawing/2014/main" id="{8237C592-E875-4AB4-A4C3-EFF61BF93916}"/>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75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9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70" name="CustomShape 23">
            <a:hlinkClick r:id="" action="ppaction://noaction">
              <a:snd r:embed="rId5" name="9_7.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3</a:t>
            </a:r>
            <a:endParaRPr lang="en-GB" sz="2400" kern="0" spc="-1" dirty="0">
              <a:solidFill>
                <a:prstClr val="white"/>
              </a:solidFill>
              <a:latin typeface="Century Gothic" panose="020B0502020202020204"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8"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8"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29601" y="1974046"/>
            <a:ext cx="3125582"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entury Gothic" panose="020B0502020202020204" pitchFamily="34" charset="0"/>
              </a:rPr>
              <a:t>Él</a:t>
            </a:r>
            <a:r>
              <a:rPr lang="en-GB" sz="3600" b="1" dirty="0">
                <a:solidFill>
                  <a:srgbClr val="002060"/>
                </a:solidFill>
                <a:latin typeface="Century Gothic" panose="020B0502020202020204" pitchFamily="34" charset="0"/>
              </a:rPr>
              <a:t> es </a:t>
            </a:r>
            <a:r>
              <a:rPr lang="en-GB" sz="3600" b="1" dirty="0" err="1">
                <a:solidFill>
                  <a:srgbClr val="002060"/>
                </a:solidFill>
                <a:latin typeface="Century Gothic" panose="020B0502020202020204" pitchFamily="34" charset="0"/>
              </a:rPr>
              <a:t>inteligente</a:t>
            </a:r>
            <a:r>
              <a:rPr lang="en-GB" sz="3600" b="1" dirty="0">
                <a:solidFill>
                  <a:srgbClr val="002060"/>
                </a:solidFill>
                <a:latin typeface="Century Gothic" panose="020B0502020202020204" pitchFamily="34" charset="0"/>
              </a:rPr>
              <a:t>.</a:t>
            </a:r>
          </a:p>
        </p:txBody>
      </p:sp>
      <p:cxnSp>
        <p:nvCxnSpPr>
          <p:cNvPr id="19" name="Straight Arrow Connector 18">
            <a:extLst>
              <a:ext uri="{FF2B5EF4-FFF2-40B4-BE49-F238E27FC236}">
                <a16:creationId xmlns:a16="http://schemas.microsoft.com/office/drawing/2014/main" id="{66A13076-550F-49A6-8F32-F7D45245C95A}"/>
              </a:ext>
            </a:extLst>
          </p:cNvPr>
          <p:cNvCxnSpPr/>
          <p:nvPr/>
        </p:nvCxnSpPr>
        <p:spPr>
          <a:xfrm>
            <a:off x="6699524" y="1589672"/>
            <a:ext cx="0" cy="978676"/>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hlinkClick r:id="" action="ppaction://noaction">
              <a:snd r:embed="rId10" name="9_1.wav"/>
            </a:hlinkClick>
            <a:extLst>
              <a:ext uri="{FF2B5EF4-FFF2-40B4-BE49-F238E27FC236}">
                <a16:creationId xmlns:a16="http://schemas.microsoft.com/office/drawing/2014/main" id="{5D13D512-60F7-47C7-8C8E-47ACCB9A1A76}"/>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 name="Graphic 19" descr="Teacher">
            <a:extLst>
              <a:ext uri="{FF2B5EF4-FFF2-40B4-BE49-F238E27FC236}">
                <a16:creationId xmlns:a16="http://schemas.microsoft.com/office/drawing/2014/main" id="{4854AF98-6A34-4555-96FF-D39D715E4F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736" y="514227"/>
            <a:ext cx="1043752" cy="1043752"/>
          </a:xfrm>
          <a:prstGeom prst="rect">
            <a:avLst/>
          </a:prstGeom>
        </p:spPr>
      </p:pic>
      <p:sp>
        <p:nvSpPr>
          <p:cNvPr id="21" name="Speech Bubble: Rectangle with Corners Rounded 20">
            <a:extLst>
              <a:ext uri="{FF2B5EF4-FFF2-40B4-BE49-F238E27FC236}">
                <a16:creationId xmlns:a16="http://schemas.microsoft.com/office/drawing/2014/main" id="{A9A9C423-33FA-46B0-9759-64C24190EDA8}"/>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22" name="TextBox 21">
            <a:hlinkClick r:id="" action="ppaction://noaction">
              <a:snd r:embed="rId13" name="9_2.wav"/>
            </a:hlinkClick>
            <a:extLst>
              <a:ext uri="{FF2B5EF4-FFF2-40B4-BE49-F238E27FC236}">
                <a16:creationId xmlns:a16="http://schemas.microsoft.com/office/drawing/2014/main" id="{0199F11F-FA7E-4164-919F-AB5E373ADB1B}"/>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pic>
        <p:nvPicPr>
          <p:cNvPr id="23" name="Graphic 22" descr="Badge Question Mark with solid fill">
            <a:extLst>
              <a:ext uri="{FF2B5EF4-FFF2-40B4-BE49-F238E27FC236}">
                <a16:creationId xmlns:a16="http://schemas.microsoft.com/office/drawing/2014/main" id="{8E8033EA-C0CA-4371-A050-AEAF6A78488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12161" y="1326797"/>
            <a:ext cx="1136199" cy="1136199"/>
          </a:xfrm>
          <a:prstGeom prst="rect">
            <a:avLst/>
          </a:prstGeom>
        </p:spPr>
      </p:pic>
    </p:spTree>
    <p:extLst>
      <p:ext uri="{BB962C8B-B14F-4D97-AF65-F5344CB8AC3E}">
        <p14:creationId xmlns:p14="http://schemas.microsoft.com/office/powerpoint/2010/main" val="38516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9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70" name="CustomShape 23">
            <a:hlinkClick r:id="" action="ppaction://noaction">
              <a:snd r:embed="rId5" name="9_9.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4</a:t>
            </a:r>
            <a:endParaRPr lang="en-GB" sz="2400" kern="0" spc="-1" dirty="0">
              <a:solidFill>
                <a:prstClr val="white"/>
              </a:solidFill>
              <a:latin typeface="Century Gothic" panose="020B0502020202020204"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8"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8"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29601" y="1974046"/>
            <a:ext cx="3125582"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entury Gothic" panose="020B0502020202020204" pitchFamily="34" charset="0"/>
              </a:rPr>
              <a:t>Él</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está</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elegante</a:t>
            </a:r>
            <a:r>
              <a:rPr lang="en-GB" sz="3600" b="1" dirty="0">
                <a:solidFill>
                  <a:srgbClr val="002060"/>
                </a:solidFill>
                <a:latin typeface="Century Gothic" panose="020B0502020202020204" pitchFamily="34" charset="0"/>
              </a:rPr>
              <a:t>.</a:t>
            </a:r>
          </a:p>
        </p:txBody>
      </p:sp>
      <p:cxnSp>
        <p:nvCxnSpPr>
          <p:cNvPr id="19" name="Straight Arrow Connector 18">
            <a:extLst>
              <a:ext uri="{FF2B5EF4-FFF2-40B4-BE49-F238E27FC236}">
                <a16:creationId xmlns:a16="http://schemas.microsoft.com/office/drawing/2014/main" id="{66A13076-550F-49A6-8F32-F7D45245C95A}"/>
              </a:ext>
            </a:extLst>
          </p:cNvPr>
          <p:cNvCxnSpPr/>
          <p:nvPr/>
        </p:nvCxnSpPr>
        <p:spPr>
          <a:xfrm>
            <a:off x="6699524" y="1589672"/>
            <a:ext cx="0" cy="978676"/>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hlinkClick r:id="" action="ppaction://noaction">
              <a:snd r:embed="rId10" name="9_1.wav"/>
            </a:hlinkClick>
            <a:extLst>
              <a:ext uri="{FF2B5EF4-FFF2-40B4-BE49-F238E27FC236}">
                <a16:creationId xmlns:a16="http://schemas.microsoft.com/office/drawing/2014/main" id="{1107C084-F55C-4596-A77D-C2EA9D73C8A7}"/>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 name="Graphic 19" descr="Teacher">
            <a:extLst>
              <a:ext uri="{FF2B5EF4-FFF2-40B4-BE49-F238E27FC236}">
                <a16:creationId xmlns:a16="http://schemas.microsoft.com/office/drawing/2014/main" id="{0BB5F85A-E6A8-4A19-ADC3-49645BD245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736" y="514227"/>
            <a:ext cx="1043752" cy="1043752"/>
          </a:xfrm>
          <a:prstGeom prst="rect">
            <a:avLst/>
          </a:prstGeom>
        </p:spPr>
      </p:pic>
      <p:sp>
        <p:nvSpPr>
          <p:cNvPr id="21" name="Speech Bubble: Rectangle with Corners Rounded 20">
            <a:extLst>
              <a:ext uri="{FF2B5EF4-FFF2-40B4-BE49-F238E27FC236}">
                <a16:creationId xmlns:a16="http://schemas.microsoft.com/office/drawing/2014/main" id="{3B17CE28-3600-4F94-B22B-B25D492FCCA7}"/>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22" name="TextBox 21">
            <a:hlinkClick r:id="" action="ppaction://noaction">
              <a:snd r:embed="rId13" name="9_2.wav"/>
            </a:hlinkClick>
            <a:extLst>
              <a:ext uri="{FF2B5EF4-FFF2-40B4-BE49-F238E27FC236}">
                <a16:creationId xmlns:a16="http://schemas.microsoft.com/office/drawing/2014/main" id="{BC770A39-88E5-478A-B8B8-D72C87FF619E}"/>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pic>
        <p:nvPicPr>
          <p:cNvPr id="23" name="Graphic 22" descr="Badge Question Mark with solid fill">
            <a:extLst>
              <a:ext uri="{FF2B5EF4-FFF2-40B4-BE49-F238E27FC236}">
                <a16:creationId xmlns:a16="http://schemas.microsoft.com/office/drawing/2014/main" id="{C67ADA08-9514-46F1-9BC9-6B379BF0C3A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12161" y="1326797"/>
            <a:ext cx="1136199" cy="1136199"/>
          </a:xfrm>
          <a:prstGeom prst="rect">
            <a:avLst/>
          </a:prstGeom>
        </p:spPr>
      </p:pic>
    </p:spTree>
    <p:extLst>
      <p:ext uri="{BB962C8B-B14F-4D97-AF65-F5344CB8AC3E}">
        <p14:creationId xmlns:p14="http://schemas.microsoft.com/office/powerpoint/2010/main" val="133937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9_10.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70" name="CustomShape 23">
            <a:hlinkClick r:id="" action="ppaction://noaction">
              <a:snd r:embed="rId3" name="9_11.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5</a:t>
            </a:r>
            <a:endParaRPr lang="en-GB" sz="2400" kern="0" spc="-1" dirty="0">
              <a:solidFill>
                <a:prstClr val="white"/>
              </a:solidFill>
              <a:latin typeface="Century Gothic" panose="020B0502020202020204"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7"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7"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61131" y="1974046"/>
            <a:ext cx="3094052"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entury Gothic" panose="020B0502020202020204" pitchFamily="34" charset="0"/>
              </a:rPr>
              <a:t>Está</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cansado</a:t>
            </a:r>
            <a:r>
              <a:rPr lang="en-GB" sz="3600" b="1" dirty="0">
                <a:solidFill>
                  <a:srgbClr val="002060"/>
                </a:solidFill>
                <a:latin typeface="Century Gothic" panose="020B0502020202020204" pitchFamily="34" charset="0"/>
              </a:rPr>
              <a:t>.</a:t>
            </a:r>
          </a:p>
        </p:txBody>
      </p:sp>
      <p:sp>
        <p:nvSpPr>
          <p:cNvPr id="18" name="Rectangle: Rounded Corners 17">
            <a:extLst>
              <a:ext uri="{FF2B5EF4-FFF2-40B4-BE49-F238E27FC236}">
                <a16:creationId xmlns:a16="http://schemas.microsoft.com/office/drawing/2014/main" id="{44695F9A-DF92-47F3-BA05-83C2D01E8F4C}"/>
              </a:ext>
            </a:extLst>
          </p:cNvPr>
          <p:cNvSpPr/>
          <p:nvPr/>
        </p:nvSpPr>
        <p:spPr>
          <a:xfrm>
            <a:off x="5656164" y="2314127"/>
            <a:ext cx="2010312" cy="4543140"/>
          </a:xfrm>
          <a:prstGeom prst="roundRect">
            <a:avLst/>
          </a:prstGeom>
          <a:solidFill>
            <a:srgbClr val="68D5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9" name="9_1.wav"/>
            </a:hlinkClick>
            <a:extLst>
              <a:ext uri="{FF2B5EF4-FFF2-40B4-BE49-F238E27FC236}">
                <a16:creationId xmlns:a16="http://schemas.microsoft.com/office/drawing/2014/main" id="{CA5037BF-B501-45DD-9B5D-891109D8A08D}"/>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 name="Graphic 19" descr="Teacher">
            <a:extLst>
              <a:ext uri="{FF2B5EF4-FFF2-40B4-BE49-F238E27FC236}">
                <a16:creationId xmlns:a16="http://schemas.microsoft.com/office/drawing/2014/main" id="{656983A1-0A56-4DA8-AC83-918AA48EF8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736" y="514227"/>
            <a:ext cx="1043752" cy="1043752"/>
          </a:xfrm>
          <a:prstGeom prst="rect">
            <a:avLst/>
          </a:prstGeom>
        </p:spPr>
      </p:pic>
      <p:sp>
        <p:nvSpPr>
          <p:cNvPr id="21" name="Speech Bubble: Rectangle with Corners Rounded 20">
            <a:extLst>
              <a:ext uri="{FF2B5EF4-FFF2-40B4-BE49-F238E27FC236}">
                <a16:creationId xmlns:a16="http://schemas.microsoft.com/office/drawing/2014/main" id="{3E793F8C-905D-41D9-A707-058497D8E927}"/>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22" name="TextBox 21">
            <a:hlinkClick r:id="" action="ppaction://noaction">
              <a:snd r:embed="rId12" name="9_2.wav"/>
            </a:hlinkClick>
            <a:extLst>
              <a:ext uri="{FF2B5EF4-FFF2-40B4-BE49-F238E27FC236}">
                <a16:creationId xmlns:a16="http://schemas.microsoft.com/office/drawing/2014/main" id="{76276924-B1D3-4085-8D3F-3C61C4C3698D}"/>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60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9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70" name="CustomShape 23">
            <a:hlinkClick r:id="" action="ppaction://noaction">
              <a:snd r:embed="rId5" name="9_12.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8"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8"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29601" y="1974046"/>
            <a:ext cx="3125582"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cxnSp>
        <p:nvCxnSpPr>
          <p:cNvPr id="19" name="Straight Arrow Connector 18">
            <a:extLst>
              <a:ext uri="{FF2B5EF4-FFF2-40B4-BE49-F238E27FC236}">
                <a16:creationId xmlns:a16="http://schemas.microsoft.com/office/drawing/2014/main" id="{66A13076-550F-49A6-8F32-F7D45245C95A}"/>
              </a:ext>
            </a:extLst>
          </p:cNvPr>
          <p:cNvCxnSpPr/>
          <p:nvPr/>
        </p:nvCxnSpPr>
        <p:spPr>
          <a:xfrm>
            <a:off x="3391059" y="1557979"/>
            <a:ext cx="0" cy="978676"/>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hlinkClick r:id="" action="ppaction://noaction">
              <a:snd r:embed="rId10" name="9_1.wav"/>
            </a:hlinkClick>
            <a:extLst>
              <a:ext uri="{FF2B5EF4-FFF2-40B4-BE49-F238E27FC236}">
                <a16:creationId xmlns:a16="http://schemas.microsoft.com/office/drawing/2014/main" id="{9B262BEF-EC4D-4B5B-BAB6-D922B17284C4}"/>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 name="Graphic 19" descr="Teacher">
            <a:extLst>
              <a:ext uri="{FF2B5EF4-FFF2-40B4-BE49-F238E27FC236}">
                <a16:creationId xmlns:a16="http://schemas.microsoft.com/office/drawing/2014/main" id="{A027C761-D9EE-4388-B142-5F47DCF48E4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736" y="514227"/>
            <a:ext cx="1043752" cy="1043752"/>
          </a:xfrm>
          <a:prstGeom prst="rect">
            <a:avLst/>
          </a:prstGeom>
        </p:spPr>
      </p:pic>
      <p:sp>
        <p:nvSpPr>
          <p:cNvPr id="21" name="Speech Bubble: Rectangle with Corners Rounded 20">
            <a:extLst>
              <a:ext uri="{FF2B5EF4-FFF2-40B4-BE49-F238E27FC236}">
                <a16:creationId xmlns:a16="http://schemas.microsoft.com/office/drawing/2014/main" id="{20CDC25C-0C4D-465F-BC7D-64462812CA6F}"/>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22" name="TextBox 21">
            <a:hlinkClick r:id="" action="ppaction://noaction">
              <a:snd r:embed="rId13" name="9_2.wav"/>
            </a:hlinkClick>
            <a:extLst>
              <a:ext uri="{FF2B5EF4-FFF2-40B4-BE49-F238E27FC236}">
                <a16:creationId xmlns:a16="http://schemas.microsoft.com/office/drawing/2014/main" id="{BD7AB3CE-B1DB-419B-B277-AD46E1F07998}"/>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pic>
        <p:nvPicPr>
          <p:cNvPr id="23" name="Graphic 22" descr="Badge Question Mark with solid fill">
            <a:extLst>
              <a:ext uri="{FF2B5EF4-FFF2-40B4-BE49-F238E27FC236}">
                <a16:creationId xmlns:a16="http://schemas.microsoft.com/office/drawing/2014/main" id="{3CE6A47C-F611-4F18-B1A6-23FBAE741A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12161" y="1326797"/>
            <a:ext cx="1136199" cy="1136199"/>
          </a:xfrm>
          <a:prstGeom prst="rect">
            <a:avLst/>
          </a:prstGeom>
        </p:spPr>
      </p:pic>
    </p:spTree>
    <p:extLst>
      <p:ext uri="{BB962C8B-B14F-4D97-AF65-F5344CB8AC3E}">
        <p14:creationId xmlns:p14="http://schemas.microsoft.com/office/powerpoint/2010/main" val="164853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9_13.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58286" y="120164"/>
            <a:ext cx="994906" cy="99490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638784" y="1151169"/>
            <a:ext cx="1524185" cy="389277"/>
          </a:xfrm>
          <a:solidFill>
            <a:srgbClr val="00B0F0"/>
          </a:solidFill>
        </p:spPr>
        <p:txBody>
          <a:bodyPr>
            <a:noAutofit/>
          </a:bodyPr>
          <a:lstStyle/>
          <a:p>
            <a:pPr algn="ctr"/>
            <a:r>
              <a:rPr lang="es-AR" sz="1800" b="1" dirty="0">
                <a:solidFill>
                  <a:schemeClr val="bg1"/>
                </a:solidFill>
                <a:latin typeface="Century Gothic" panose="020B0502020202020204" pitchFamily="34" charset="0"/>
              </a:rPr>
              <a:t>vocabulario</a:t>
            </a:r>
          </a:p>
        </p:txBody>
      </p:sp>
      <p:graphicFrame>
        <p:nvGraphicFramePr>
          <p:cNvPr id="2" name="Table 1">
            <a:extLst>
              <a:ext uri="{FF2B5EF4-FFF2-40B4-BE49-F238E27FC236}">
                <a16:creationId xmlns:a16="http://schemas.microsoft.com/office/drawing/2014/main" id="{7A0C665E-0343-4189-AF64-CF6FE3D9F9E3}"/>
              </a:ext>
            </a:extLst>
          </p:cNvPr>
          <p:cNvGraphicFramePr>
            <a:graphicFrameLocks noGrp="1"/>
          </p:cNvGraphicFramePr>
          <p:nvPr>
            <p:extLst>
              <p:ext uri="{D42A27DB-BD31-4B8C-83A1-F6EECF244321}">
                <p14:modId xmlns:p14="http://schemas.microsoft.com/office/powerpoint/2010/main" val="1404294748"/>
              </p:ext>
            </p:extLst>
          </p:nvPr>
        </p:nvGraphicFramePr>
        <p:xfrm>
          <a:off x="210365" y="43246"/>
          <a:ext cx="10515600" cy="556578"/>
        </p:xfrm>
        <a:graphic>
          <a:graphicData uri="http://schemas.openxmlformats.org/drawingml/2006/table">
            <a:tbl>
              <a:tblPr/>
              <a:tblGrid>
                <a:gridCol w="10515600">
                  <a:extLst>
                    <a:ext uri="{9D8B030D-6E8A-4147-A177-3AD203B41FA5}">
                      <a16:colId xmlns:a16="http://schemas.microsoft.com/office/drawing/2014/main" val="1809797397"/>
                    </a:ext>
                  </a:extLst>
                </a:gridCol>
              </a:tblGrid>
              <a:tr h="0">
                <a:tc>
                  <a:txBody>
                    <a:bodyPr/>
                    <a:lstStyle/>
                    <a:p>
                      <a:pPr algn="l">
                        <a:lnSpc>
                          <a:spcPct val="107000"/>
                        </a:lnSpc>
                        <a:spcAft>
                          <a:spcPts val="800"/>
                        </a:spcAft>
                      </a:pPr>
                      <a:r>
                        <a:rPr lang="en-GB" sz="3600" b="1" u="sng"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hlinkClick r:id="" action="ppaction://noaction">
                            <a:snd r:embed="rId9" name="10_1.wav"/>
                            <a:extLst>
                              <a:ext uri="{A12FA001-AC4F-418D-AE19-62706E023703}">
                                <ahyp:hlinkClr xmlns:ahyp="http://schemas.microsoft.com/office/drawing/2018/hyperlinkcolor" val="tx"/>
                              </a:ext>
                            </a:extLst>
                          </a:hlinkClick>
                        </a:rPr>
                        <a:t>¡A </a:t>
                      </a:r>
                      <a:r>
                        <a:rPr lang="en-GB" sz="3600" b="1" u="sng"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hlinkClick r:id="" action="ppaction://noaction">
                            <a:snd r:embed="rId9" name="10_1.wav"/>
                            <a:extLst>
                              <a:ext uri="{A12FA001-AC4F-418D-AE19-62706E023703}">
                                <ahyp:hlinkClr xmlns:ahyp="http://schemas.microsoft.com/office/drawing/2018/hyperlinkcolor" val="tx"/>
                              </a:ext>
                            </a:extLst>
                          </a:hlinkClick>
                        </a:rPr>
                        <a:t>practicar</a:t>
                      </a:r>
                      <a:r>
                        <a:rPr lang="en-GB" sz="3600" b="1" u="sng"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hlinkClick r:id="" action="ppaction://noaction">
                            <a:snd r:embed="rId9" name="10_1.wav"/>
                            <a:extLst>
                              <a:ext uri="{A12FA001-AC4F-418D-AE19-62706E023703}">
                                <ahyp:hlinkClr xmlns:ahyp="http://schemas.microsoft.com/office/drawing/2018/hyperlinkcolor" val="tx"/>
                              </a:ext>
                            </a:extLst>
                          </a:hlinkClick>
                        </a:rPr>
                        <a:t>!</a:t>
                      </a:r>
                      <a:endParaRPr lang="en-GB" sz="36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311382652"/>
                  </a:ext>
                </a:extLst>
              </a:tr>
            </a:tbl>
          </a:graphicData>
        </a:graphic>
      </p:graphicFrame>
      <p:pic>
        <p:nvPicPr>
          <p:cNvPr id="6" name="Picture 5" descr="A picture containing Teams&#10;&#10;Description automatically generated">
            <a:extLst>
              <a:ext uri="{FF2B5EF4-FFF2-40B4-BE49-F238E27FC236}">
                <a16:creationId xmlns:a16="http://schemas.microsoft.com/office/drawing/2014/main" id="{7893AE5C-44EE-4BC4-AB11-72A103AD5B3D}"/>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3095" y="3714665"/>
            <a:ext cx="2429332" cy="1667725"/>
          </a:xfrm>
          <a:prstGeom prst="rect">
            <a:avLst/>
          </a:prstGeom>
        </p:spPr>
      </p:pic>
      <p:pic>
        <p:nvPicPr>
          <p:cNvPr id="9" name="Picture 8" descr="A group of children's faces&#10;&#10;Description automatically generated with low confidence">
            <a:extLst>
              <a:ext uri="{FF2B5EF4-FFF2-40B4-BE49-F238E27FC236}">
                <a16:creationId xmlns:a16="http://schemas.microsoft.com/office/drawing/2014/main" id="{DCC067EA-4452-41E6-BCF6-5EA01A5A1A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368" y="3848174"/>
            <a:ext cx="2429331" cy="166772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EB11621B-B99E-46FF-8623-A9805F7C9D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84104" y="892508"/>
            <a:ext cx="2429331" cy="1667724"/>
          </a:xfrm>
          <a:prstGeom prst="rect">
            <a:avLst/>
          </a:prstGeom>
        </p:spPr>
      </p:pic>
      <p:pic>
        <p:nvPicPr>
          <p:cNvPr id="14" name="Picture 13" descr="A picture containing Teams&#10;&#10;Description automatically generated">
            <a:extLst>
              <a:ext uri="{FF2B5EF4-FFF2-40B4-BE49-F238E27FC236}">
                <a16:creationId xmlns:a16="http://schemas.microsoft.com/office/drawing/2014/main" id="{966016F9-D453-4691-B82C-6A870638A93A}"/>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1462" y="871240"/>
            <a:ext cx="2429332" cy="166772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6B797B-60F3-4243-A762-A0E2E6FB80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113" y="2154043"/>
            <a:ext cx="1560622" cy="1560622"/>
          </a:xfrm>
          <a:prstGeom prst="rect">
            <a:avLst/>
          </a:prstGeom>
        </p:spPr>
      </p:pic>
      <p:sp>
        <p:nvSpPr>
          <p:cNvPr id="17" name="TextBox 16">
            <a:extLst>
              <a:ext uri="{FF2B5EF4-FFF2-40B4-BE49-F238E27FC236}">
                <a16:creationId xmlns:a16="http://schemas.microsoft.com/office/drawing/2014/main" id="{6B2B100D-D031-4467-8048-CEB668F8A87E}"/>
              </a:ext>
            </a:extLst>
          </p:cNvPr>
          <p:cNvSpPr txBox="1"/>
          <p:nvPr/>
        </p:nvSpPr>
        <p:spPr>
          <a:xfrm>
            <a:off x="977368" y="2330605"/>
            <a:ext cx="2245334"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ella</a:t>
            </a:r>
            <a:endParaRPr lang="en-GB" sz="3600" b="1" dirty="0">
              <a:solidFill>
                <a:srgbClr val="002060"/>
              </a:solidFill>
              <a:latin typeface="Century Gothic" panose="020B0502020202020204" pitchFamily="34" charset="0"/>
            </a:endParaRPr>
          </a:p>
        </p:txBody>
      </p:sp>
      <p:sp>
        <p:nvSpPr>
          <p:cNvPr id="96" name="TextBox 95">
            <a:extLst>
              <a:ext uri="{FF2B5EF4-FFF2-40B4-BE49-F238E27FC236}">
                <a16:creationId xmlns:a16="http://schemas.microsoft.com/office/drawing/2014/main" id="{B4D8202B-6034-45BF-A73B-DA38098FEB6F}"/>
              </a:ext>
            </a:extLst>
          </p:cNvPr>
          <p:cNvSpPr txBox="1"/>
          <p:nvPr/>
        </p:nvSpPr>
        <p:spPr>
          <a:xfrm>
            <a:off x="7548412" y="2330605"/>
            <a:ext cx="2245334"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él</a:t>
            </a:r>
            <a:endParaRPr lang="en-GB" sz="3600" b="1" dirty="0">
              <a:solidFill>
                <a:srgbClr val="002060"/>
              </a:solidFill>
              <a:latin typeface="Century Gothic" panose="020B0502020202020204" pitchFamily="34" charset="0"/>
            </a:endParaRPr>
          </a:p>
        </p:txBody>
      </p:sp>
      <p:sp>
        <p:nvSpPr>
          <p:cNvPr id="97" name="TextBox 96">
            <a:extLst>
              <a:ext uri="{FF2B5EF4-FFF2-40B4-BE49-F238E27FC236}">
                <a16:creationId xmlns:a16="http://schemas.microsoft.com/office/drawing/2014/main" id="{51C8EB5F-E317-4AD6-A2D4-686DFD1DA786}"/>
              </a:ext>
            </a:extLst>
          </p:cNvPr>
          <p:cNvSpPr txBox="1"/>
          <p:nvPr/>
        </p:nvSpPr>
        <p:spPr>
          <a:xfrm>
            <a:off x="1065460" y="5412330"/>
            <a:ext cx="2245334"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yo</a:t>
            </a:r>
            <a:endParaRPr lang="en-GB" sz="3600" b="1" dirty="0">
              <a:solidFill>
                <a:srgbClr val="002060"/>
              </a:solidFill>
              <a:latin typeface="Century Gothic" panose="020B0502020202020204" pitchFamily="34" charset="0"/>
            </a:endParaRPr>
          </a:p>
        </p:txBody>
      </p:sp>
      <p:sp>
        <p:nvSpPr>
          <p:cNvPr id="98" name="TextBox 97">
            <a:extLst>
              <a:ext uri="{FF2B5EF4-FFF2-40B4-BE49-F238E27FC236}">
                <a16:creationId xmlns:a16="http://schemas.microsoft.com/office/drawing/2014/main" id="{0C129522-299E-4C00-952F-2D714C6CF622}"/>
              </a:ext>
            </a:extLst>
          </p:cNvPr>
          <p:cNvSpPr txBox="1"/>
          <p:nvPr/>
        </p:nvSpPr>
        <p:spPr>
          <a:xfrm>
            <a:off x="7725222" y="5319161"/>
            <a:ext cx="2245334"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tú</a:t>
            </a:r>
            <a:endParaRPr lang="en-GB" sz="3600" b="1" dirty="0">
              <a:solidFill>
                <a:srgbClr val="002060"/>
              </a:solidFill>
              <a:latin typeface="Century Gothic" panose="020B0502020202020204" pitchFamily="34" charset="0"/>
            </a:endParaRPr>
          </a:p>
        </p:txBody>
      </p:sp>
      <p:sp>
        <p:nvSpPr>
          <p:cNvPr id="99" name="TextBox 98">
            <a:extLst>
              <a:ext uri="{FF2B5EF4-FFF2-40B4-BE49-F238E27FC236}">
                <a16:creationId xmlns:a16="http://schemas.microsoft.com/office/drawing/2014/main" id="{7045876C-7B6B-433E-AA98-618DD9A45620}"/>
              </a:ext>
            </a:extLst>
          </p:cNvPr>
          <p:cNvSpPr txBox="1"/>
          <p:nvPr/>
        </p:nvSpPr>
        <p:spPr>
          <a:xfrm>
            <a:off x="4637757" y="3714665"/>
            <a:ext cx="2245334"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pero</a:t>
            </a:r>
            <a:endParaRPr lang="en-GB" sz="36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21038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10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10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subTnLst>
                                    <p:audio>
                                      <p:cMediaNode>
                                        <p:cTn display="0" masterRel="sameClick">
                                          <p:stCondLst>
                                            <p:cond evt="begin" delay="0">
                                              <p:tn val="15"/>
                                            </p:cond>
                                          </p:stCondLst>
                                          <p:endCondLst>
                                            <p:cond evt="onStopAudio" delay="0">
                                              <p:tgtEl>
                                                <p:sldTgt/>
                                              </p:tgtEl>
                                            </p:cond>
                                          </p:endCondLst>
                                        </p:cTn>
                                        <p:tgtEl>
                                          <p:sndTgt r:embed="rId4" name="10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10_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fade">
                                      <p:cBhvr>
                                        <p:cTn id="27" dur="500"/>
                                        <p:tgtEl>
                                          <p:spTgt spid="97"/>
                                        </p:tgtEl>
                                      </p:cBhvr>
                                    </p:animEffect>
                                  </p:childTnLst>
                                  <p:subTnLst>
                                    <p:audio>
                                      <p:cMediaNode>
                                        <p:cTn display="0" masterRel="sameClick">
                                          <p:stCondLst>
                                            <p:cond evt="begin" delay="0">
                                              <p:tn val="25"/>
                                            </p:cond>
                                          </p:stCondLst>
                                          <p:endCondLst>
                                            <p:cond evt="onStopAudio" delay="0">
                                              <p:tgtEl>
                                                <p:sldTgt/>
                                              </p:tgtEl>
                                            </p:cond>
                                          </p:endCondLst>
                                        </p:cTn>
                                        <p:tgtEl>
                                          <p:sndTgt r:embed="rId5" name="10_4.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5" name="10_4.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500"/>
                                        <p:tgtEl>
                                          <p:spTgt spid="98"/>
                                        </p:tgtEl>
                                      </p:cBhvr>
                                    </p:animEffect>
                                  </p:childTnLst>
                                  <p:subTnLst>
                                    <p:audio>
                                      <p:cMediaNode>
                                        <p:cTn display="0" masterRel="sameClick">
                                          <p:stCondLst>
                                            <p:cond evt="begin" delay="0">
                                              <p:tn val="35"/>
                                            </p:cond>
                                          </p:stCondLst>
                                          <p:endCondLst>
                                            <p:cond evt="onStopAudio" delay="0">
                                              <p:tgtEl>
                                                <p:sldTgt/>
                                              </p:tgtEl>
                                            </p:cond>
                                          </p:endCondLst>
                                        </p:cTn>
                                        <p:tgtEl>
                                          <p:sndTgt r:embed="rId6" name="10_5.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subTnLst>
                                    <p:audio>
                                      <p:cMediaNode>
                                        <p:cTn display="0" masterRel="sameClick">
                                          <p:stCondLst>
                                            <p:cond evt="begin" delay="0">
                                              <p:tn val="40"/>
                                            </p:cond>
                                          </p:stCondLst>
                                          <p:endCondLst>
                                            <p:cond evt="onStopAudio" delay="0">
                                              <p:tgtEl>
                                                <p:sldTgt/>
                                              </p:tgtEl>
                                            </p:cond>
                                          </p:endCondLst>
                                        </p:cTn>
                                        <p:tgtEl>
                                          <p:sndTgt r:embed="rId6" name="10_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fade">
                                      <p:cBhvr>
                                        <p:cTn id="47" dur="500"/>
                                        <p:tgtEl>
                                          <p:spTgt spid="99"/>
                                        </p:tgtEl>
                                      </p:cBhvr>
                                    </p:animEffect>
                                  </p:childTnLst>
                                  <p:subTnLst>
                                    <p:audio>
                                      <p:cMediaNode>
                                        <p:cTn display="0" masterRel="sameClick">
                                          <p:stCondLst>
                                            <p:cond evt="begin" delay="0">
                                              <p:tn val="45"/>
                                            </p:cond>
                                          </p:stCondLst>
                                          <p:endCondLst>
                                            <p:cond evt="onStopAudio" delay="0">
                                              <p:tgtEl>
                                                <p:sldTgt/>
                                              </p:tgtEl>
                                            </p:cond>
                                          </p:endCondLst>
                                        </p:cTn>
                                        <p:tgtEl>
                                          <p:sndTgt r:embed="rId7" name="54_pero.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subTnLst>
                                    <p:audio>
                                      <p:cMediaNode>
                                        <p:cTn display="0" masterRel="sameClick">
                                          <p:stCondLst>
                                            <p:cond evt="begin" delay="0">
                                              <p:tn val="50"/>
                                            </p:cond>
                                          </p:stCondLst>
                                          <p:endCondLst>
                                            <p:cond evt="onStopAudio" delay="0">
                                              <p:tgtEl>
                                                <p:sldTgt/>
                                              </p:tgtEl>
                                            </p:cond>
                                          </p:endCondLst>
                                        </p:cTn>
                                        <p:tgtEl>
                                          <p:sndTgt r:embed="rId7" name="54_p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6" grpId="0"/>
      <p:bldP spid="97" grpId="0"/>
      <p:bldP spid="98" grpId="0"/>
      <p:bldP spid="9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4844488" y="4681407"/>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algn="ctr"/>
            <a:r>
              <a:rPr lang="en-GB" sz="4000" b="1" dirty="0">
                <a:solidFill>
                  <a:schemeClr val="bg1"/>
                </a:solidFill>
                <a:latin typeface="Century Gothic" panose="020B0502020202020204" pitchFamily="34" charset="0"/>
              </a:rPr>
              <a:t>Describing things and people</a:t>
            </a:r>
            <a:endParaRPr lang="en-GB" sz="4000" dirty="0">
              <a:solidFill>
                <a:schemeClr val="bg1"/>
              </a:solidFill>
            </a:endParaRPr>
          </a:p>
        </p:txBody>
      </p:sp>
      <p:grpSp>
        <p:nvGrpSpPr>
          <p:cNvPr id="13" name="Group 12">
            <a:extLst>
              <a:ext uri="{FF2B5EF4-FFF2-40B4-BE49-F238E27FC236}">
                <a16:creationId xmlns:a16="http://schemas.microsoft.com/office/drawing/2014/main" id="{823131DD-E235-4153-95A3-E5436E43E1AD}"/>
              </a:ext>
            </a:extLst>
          </p:cNvPr>
          <p:cNvGrpSpPr/>
          <p:nvPr/>
        </p:nvGrpSpPr>
        <p:grpSpPr>
          <a:xfrm>
            <a:off x="7971753" y="4091179"/>
            <a:ext cx="1063995" cy="973104"/>
            <a:chOff x="6210543" y="3764108"/>
            <a:chExt cx="801046" cy="775262"/>
          </a:xfrm>
        </p:grpSpPr>
        <p:sp>
          <p:nvSpPr>
            <p:cNvPr id="14" name="Oval 13">
              <a:extLst>
                <a:ext uri="{FF2B5EF4-FFF2-40B4-BE49-F238E27FC236}">
                  <a16:creationId xmlns:a16="http://schemas.microsoft.com/office/drawing/2014/main" id="{16557CCB-D453-4054-9C99-EAF93E5BC11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3AB00CD3-1374-42D1-86F8-32414D83D764}"/>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6" name="Picture 15" descr="A picture containing text, tableware, cup, clipart&#10;&#10;Description automatically generated">
              <a:extLst>
                <a:ext uri="{FF2B5EF4-FFF2-40B4-BE49-F238E27FC236}">
                  <a16:creationId xmlns:a16="http://schemas.microsoft.com/office/drawing/2014/main" id="{06C442A4-D47D-41BB-9716-979A7D086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1" name="Google Shape;101;p2">
            <a:extLst>
              <a:ext uri="{FF2B5EF4-FFF2-40B4-BE49-F238E27FC236}">
                <a16:creationId xmlns:a16="http://schemas.microsoft.com/office/drawing/2014/main" id="{AFF00D05-ECAA-4F39-A8E3-0C5CC7B128DD}"/>
              </a:ext>
            </a:extLst>
          </p:cNvPr>
          <p:cNvSpPr txBox="1"/>
          <p:nvPr/>
        </p:nvSpPr>
        <p:spPr>
          <a:xfrm>
            <a:off x="0" y="4891801"/>
            <a:ext cx="4350984" cy="224672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sym typeface="Century Gothic"/>
              </a:rPr>
              <a:t>¿</a:t>
            </a:r>
            <a:r>
              <a:rPr lang="en-GB" sz="2800" b="1" dirty="0" err="1">
                <a:solidFill>
                  <a:srgbClr val="FFFFFF"/>
                </a:solidFill>
                <a:latin typeface="Century Gothic"/>
                <a:sym typeface="Century Gothic"/>
              </a:rPr>
              <a:t>Cómo</a:t>
            </a:r>
            <a:r>
              <a:rPr lang="en-GB" sz="2800" b="1" dirty="0">
                <a:solidFill>
                  <a:srgbClr val="FFFFFF"/>
                </a:solidFill>
                <a:latin typeface="Century Gothic"/>
                <a:sym typeface="Century Gothic"/>
              </a:rPr>
              <a:t> es?</a:t>
            </a:r>
          </a:p>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sym typeface="Century Gothic"/>
              </a:rPr>
              <a:t>adjective agreement</a:t>
            </a:r>
            <a:endParaRPr lang="en-GB" sz="2800" dirty="0"/>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[ga] [</a:t>
            </a:r>
            <a:r>
              <a:rPr lang="en-GB" sz="2800" b="1" dirty="0">
                <a:solidFill>
                  <a:srgbClr val="FFFFFF"/>
                </a:solidFill>
                <a:latin typeface="Century Gothic"/>
                <a:ea typeface="Century Gothic"/>
                <a:cs typeface="Century Gothic"/>
                <a:sym typeface="Century Gothic"/>
              </a:rPr>
              <a:t>go</a:t>
            </a:r>
            <a:r>
              <a:rPr lang="en-GB" sz="2800" b="1" i="0" u="none" strike="noStrike" cap="none" dirty="0">
                <a:solidFill>
                  <a:srgbClr val="FFFFFF"/>
                </a:solidFill>
                <a:latin typeface="Century Gothic"/>
                <a:ea typeface="Century Gothic"/>
                <a:cs typeface="Century Gothic"/>
                <a:sym typeface="Century Gothic"/>
              </a:rPr>
              <a:t>] [</a:t>
            </a:r>
            <a:r>
              <a:rPr lang="en-GB" sz="2800" b="1" i="0" u="none" strike="noStrike" cap="none" dirty="0" err="1">
                <a:solidFill>
                  <a:srgbClr val="FFFFFF"/>
                </a:solidFill>
                <a:latin typeface="Century Gothic"/>
                <a:ea typeface="Century Gothic"/>
                <a:cs typeface="Century Gothic"/>
                <a:sym typeface="Century Gothic"/>
              </a:rPr>
              <a:t>gu</a:t>
            </a:r>
            <a:r>
              <a:rPr lang="en-GB" sz="2800" b="1" i="0" u="none" strike="noStrike" cap="none" dirty="0">
                <a:solidFill>
                  <a:srgbClr val="FFFFFF"/>
                </a:solidFill>
                <a:latin typeface="Century Gothic"/>
                <a:ea typeface="Century Gothic"/>
                <a:cs typeface="Century Gothic"/>
                <a:sym typeface="Century Gothic"/>
              </a:rPr>
              <a:t>] </a:t>
            </a:r>
            <a:br>
              <a:rPr lang="en-GB" sz="2800" b="1" i="0" u="none" strike="noStrike" cap="none" dirty="0">
                <a:solidFill>
                  <a:srgbClr val="FFFFFF"/>
                </a:solidFill>
                <a:latin typeface="Century Gothic"/>
                <a:ea typeface="Century Gothic"/>
                <a:cs typeface="Century Gothic"/>
                <a:sym typeface="Century Gothic"/>
              </a:rPr>
            </a:br>
            <a:r>
              <a:rPr lang="en-GB" sz="2800" b="1" i="0" u="none" strike="noStrike" cap="none" dirty="0">
                <a:solidFill>
                  <a:srgbClr val="FFFFFF"/>
                </a:solidFill>
                <a:latin typeface="Century Gothic"/>
                <a:ea typeface="Century Gothic"/>
                <a:cs typeface="Century Gothic"/>
                <a:sym typeface="Century Gothic"/>
              </a:rPr>
              <a:t>[</a:t>
            </a:r>
            <a:r>
              <a:rPr lang="en-GB" sz="2800" b="1" i="0" u="none" strike="noStrike" cap="none" dirty="0" err="1">
                <a:solidFill>
                  <a:srgbClr val="FFFFFF"/>
                </a:solidFill>
                <a:latin typeface="Century Gothic"/>
                <a:ea typeface="Century Gothic"/>
                <a:cs typeface="Century Gothic"/>
                <a:sym typeface="Century Gothic"/>
              </a:rPr>
              <a:t>ge</a:t>
            </a:r>
            <a:r>
              <a:rPr lang="en-GB" sz="2800" b="1" i="0" u="none" strike="noStrike" cap="none" dirty="0">
                <a:solidFill>
                  <a:srgbClr val="FFFFFF"/>
                </a:solidFill>
                <a:latin typeface="Century Gothic"/>
                <a:ea typeface="Century Gothic"/>
                <a:cs typeface="Century Gothic"/>
                <a:sym typeface="Century Gothic"/>
              </a:rPr>
              <a:t>] [</a:t>
            </a:r>
            <a:r>
              <a:rPr lang="en-GB" sz="2800" b="1" i="0" u="none" strike="noStrike" cap="none" dirty="0" err="1">
                <a:solidFill>
                  <a:srgbClr val="FFFFFF"/>
                </a:solidFill>
                <a:latin typeface="Century Gothic"/>
                <a:ea typeface="Century Gothic"/>
                <a:cs typeface="Century Gothic"/>
                <a:sym typeface="Century Gothic"/>
              </a:rPr>
              <a:t>gi</a:t>
            </a:r>
            <a:r>
              <a:rPr lang="en-GB" sz="2800" b="1" i="0" u="none" strike="noStrike" cap="none" dirty="0">
                <a:solidFill>
                  <a:srgbClr val="FFFFFF"/>
                </a:solidFill>
                <a:latin typeface="Century Gothic"/>
                <a:ea typeface="Century Gothic"/>
                <a:cs typeface="Century Gothic"/>
                <a:sym typeface="Century Gothic"/>
              </a:rPr>
              <a:t>]</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3" name="Google Shape;110;p3">
            <a:extLst>
              <a:ext uri="{FF2B5EF4-FFF2-40B4-BE49-F238E27FC236}">
                <a16:creationId xmlns:a16="http://schemas.microsoft.com/office/drawing/2014/main" id="{9376A661-2DF5-40CE-A4EE-9C46983C9D78}"/>
              </a:ext>
            </a:extLst>
          </p:cNvPr>
          <p:cNvSpPr txBox="1"/>
          <p:nvPr/>
        </p:nvSpPr>
        <p:spPr>
          <a:xfrm>
            <a:off x="3833334" y="4323248"/>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ju</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gue</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5" name="Group 4">
            <a:extLst>
              <a:ext uri="{FF2B5EF4-FFF2-40B4-BE49-F238E27FC236}">
                <a16:creationId xmlns:a16="http://schemas.microsoft.com/office/drawing/2014/main" id="{21958556-A5FD-4C46-A369-9C48D7FB367D}"/>
              </a:ext>
            </a:extLst>
          </p:cNvPr>
          <p:cNvGrpSpPr/>
          <p:nvPr/>
        </p:nvGrpSpPr>
        <p:grpSpPr>
          <a:xfrm>
            <a:off x="3550023" y="695685"/>
            <a:ext cx="5091954" cy="3828035"/>
            <a:chOff x="3550022" y="321873"/>
            <a:chExt cx="5091954" cy="3828035"/>
          </a:xfrm>
        </p:grpSpPr>
        <p:pic>
          <p:nvPicPr>
            <p:cNvPr id="3" name="Picture 2" descr="A picture containing toy, doll&#10;&#10;Description automatically generated">
              <a:extLst>
                <a:ext uri="{FF2B5EF4-FFF2-40B4-BE49-F238E27FC236}">
                  <a16:creationId xmlns:a16="http://schemas.microsoft.com/office/drawing/2014/main" id="{9346B0DB-6A55-430A-A65E-100506A65D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0022" y="321873"/>
              <a:ext cx="5091954" cy="3297836"/>
            </a:xfrm>
            <a:prstGeom prst="rect">
              <a:avLst/>
            </a:prstGeom>
          </p:spPr>
        </p:pic>
        <p:sp>
          <p:nvSpPr>
            <p:cNvPr id="4" name="TextBox 3">
              <a:extLst>
                <a:ext uri="{FF2B5EF4-FFF2-40B4-BE49-F238E27FC236}">
                  <a16:creationId xmlns:a16="http://schemas.microsoft.com/office/drawing/2014/main" id="{5CE87DEC-B748-4461-806A-EB0503DEBCEA}"/>
                </a:ext>
              </a:extLst>
            </p:cNvPr>
            <p:cNvSpPr txBox="1"/>
            <p:nvPr/>
          </p:nvSpPr>
          <p:spPr>
            <a:xfrm>
              <a:off x="4034851" y="3442022"/>
              <a:ext cx="4122295"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toy</a:t>
              </a:r>
              <a:r>
                <a:rPr lang="en-GB" sz="4000" dirty="0">
                  <a:solidFill>
                    <a:srgbClr val="002060"/>
                  </a:solidFill>
                  <a:latin typeface="Century Gothic" panose="020B0502020202020204" pitchFamily="34" charset="0"/>
                </a:rPr>
                <a:t>]</a:t>
              </a:r>
            </a:p>
          </p:txBody>
        </p:sp>
      </p:grpSp>
      <p:sp>
        <p:nvSpPr>
          <p:cNvPr id="6" name="Title 5">
            <a:extLst>
              <a:ext uri="{FF2B5EF4-FFF2-40B4-BE49-F238E27FC236}">
                <a16:creationId xmlns:a16="http://schemas.microsoft.com/office/drawing/2014/main" id="{46A050D7-B3ED-479C-938E-3E089F331E02}"/>
              </a:ext>
            </a:extLst>
          </p:cNvPr>
          <p:cNvSpPr>
            <a:spLocks noGrp="1"/>
          </p:cNvSpPr>
          <p:nvPr>
            <p:ph type="title"/>
          </p:nvPr>
        </p:nvSpPr>
        <p:spPr>
          <a:xfrm>
            <a:off x="162644" y="308389"/>
            <a:ext cx="3299085" cy="1325563"/>
          </a:xfrm>
        </p:spPr>
        <p:txBody>
          <a:bodyPr>
            <a:normAutofit fontScale="90000"/>
          </a:bodyPr>
          <a:lstStyle/>
          <a:p>
            <a:r>
              <a:rPr kumimoji="0" lang="en-GB" sz="107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107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gue</a:t>
            </a:r>
            <a:r>
              <a:rPr kumimoji="0" lang="en-GB" sz="107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br>
              <a:rPr kumimoji="0" lang="en-GB" sz="4400" b="1" i="0" u="none" strike="noStrike" kern="1200" cap="none" spc="0" normalizeH="0" baseline="0" noProof="0" dirty="0">
                <a:ln>
                  <a:noFill/>
                </a:ln>
                <a:solidFill>
                  <a:srgbClr val="000000"/>
                </a:solidFill>
                <a:effectLst/>
                <a:uLnTx/>
                <a:uFillTx/>
                <a:latin typeface="Calibri"/>
                <a:ea typeface="Calibri"/>
                <a:cs typeface="Calibri"/>
                <a:sym typeface="Calibri"/>
              </a:rPr>
            </a:br>
            <a:endParaRPr lang="en-GB" dirty="0"/>
          </a:p>
        </p:txBody>
      </p:sp>
    </p:spTree>
    <p:extLst>
      <p:ext uri="{BB962C8B-B14F-4D97-AF65-F5344CB8AC3E}">
        <p14:creationId xmlns:p14="http://schemas.microsoft.com/office/powerpoint/2010/main" val="210345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3" name="Google Shape;110;p3">
            <a:extLst>
              <a:ext uri="{FF2B5EF4-FFF2-40B4-BE49-F238E27FC236}">
                <a16:creationId xmlns:a16="http://schemas.microsoft.com/office/drawing/2014/main" id="{9376A661-2DF5-40CE-A4EE-9C46983C9D78}"/>
              </a:ext>
            </a:extLst>
          </p:cNvPr>
          <p:cNvSpPr txBox="1"/>
          <p:nvPr/>
        </p:nvSpPr>
        <p:spPr>
          <a:xfrm>
            <a:off x="3833334" y="4278277"/>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gui</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tarra</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6" name="Picture 5" descr="Icon&#10;&#10;Description automatically generated">
            <a:extLst>
              <a:ext uri="{FF2B5EF4-FFF2-40B4-BE49-F238E27FC236}">
                <a16:creationId xmlns:a16="http://schemas.microsoft.com/office/drawing/2014/main" id="{8127EA95-F838-4F0D-936A-79C1A6C4E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5171">
            <a:off x="4804270" y="1103687"/>
            <a:ext cx="3410341" cy="3543211"/>
          </a:xfrm>
          <a:prstGeom prst="rect">
            <a:avLst/>
          </a:prstGeom>
        </p:spPr>
      </p:pic>
      <p:sp>
        <p:nvSpPr>
          <p:cNvPr id="7" name="Title 6">
            <a:extLst>
              <a:ext uri="{FF2B5EF4-FFF2-40B4-BE49-F238E27FC236}">
                <a16:creationId xmlns:a16="http://schemas.microsoft.com/office/drawing/2014/main" id="{63B6EFB8-2785-4BDE-8B07-07C75683F26E}"/>
              </a:ext>
            </a:extLst>
          </p:cNvPr>
          <p:cNvSpPr>
            <a:spLocks noGrp="1"/>
          </p:cNvSpPr>
          <p:nvPr>
            <p:ph type="title"/>
          </p:nvPr>
        </p:nvSpPr>
        <p:spPr>
          <a:xfrm>
            <a:off x="-1" y="265408"/>
            <a:ext cx="3372787" cy="1325563"/>
          </a:xfrm>
        </p:spPr>
        <p:txBody>
          <a:bodyPr>
            <a:noAutofit/>
          </a:bodyPr>
          <a:lstStyle/>
          <a:p>
            <a:pPr marL="0" marR="0" lvl="0" indent="0" defTabSz="914400" rtl="0" eaLnBrk="1" fontAlgn="auto" latinLnBrk="0" hangingPunct="1">
              <a:lnSpc>
                <a:spcPct val="100000"/>
              </a:lnSpc>
              <a:spcBef>
                <a:spcPts val="0"/>
              </a:spcBef>
              <a:spcAft>
                <a:spcPts val="0"/>
              </a:spcAft>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gui</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br>
              <a:rPr kumimoji="0" lang="en-GB" sz="9600" b="1" i="0" u="none" strike="noStrike" kern="1200" cap="none" spc="0" normalizeH="0" baseline="0" noProof="0" dirty="0">
                <a:ln>
                  <a:noFill/>
                </a:ln>
                <a:solidFill>
                  <a:srgbClr val="000000"/>
                </a:solidFill>
                <a:effectLst/>
                <a:uLnTx/>
                <a:uFillTx/>
                <a:latin typeface="Calibri"/>
                <a:ea typeface="Calibri"/>
                <a:cs typeface="Calibri"/>
                <a:sym typeface="Calibri"/>
              </a:rPr>
            </a:br>
            <a:endParaRPr lang="en-GB" sz="4800" dirty="0"/>
          </a:p>
        </p:txBody>
      </p:sp>
    </p:spTree>
    <p:extLst>
      <p:ext uri="{BB962C8B-B14F-4D97-AF65-F5344CB8AC3E}">
        <p14:creationId xmlns:p14="http://schemas.microsoft.com/office/powerpoint/2010/main" val="203576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11">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0" name="Google Shape;108;p3">
            <a:extLst>
              <a:ext uri="{FF2B5EF4-FFF2-40B4-BE49-F238E27FC236}">
                <a16:creationId xmlns:a16="http://schemas.microsoft.com/office/drawing/2014/main" id="{145E8FF6-E2FF-480D-84E5-DEB959E8882C}"/>
              </a:ext>
            </a:extLst>
          </p:cNvPr>
          <p:cNvSpPr txBox="1"/>
          <p:nvPr/>
        </p:nvSpPr>
        <p:spPr>
          <a:xfrm>
            <a:off x="2863951" y="-92206"/>
            <a:ext cx="45720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80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gui</a:t>
            </a:r>
            <a:r>
              <a:rPr kumimoji="0" lang="en-GB" sz="8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80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3" name="Google Shape;110;p3">
            <a:extLst>
              <a:ext uri="{FF2B5EF4-FFF2-40B4-BE49-F238E27FC236}">
                <a16:creationId xmlns:a16="http://schemas.microsoft.com/office/drawing/2014/main" id="{9376A661-2DF5-40CE-A4EE-9C46983C9D78}"/>
              </a:ext>
            </a:extLst>
          </p:cNvPr>
          <p:cNvSpPr txBox="1"/>
          <p:nvPr/>
        </p:nvSpPr>
        <p:spPr>
          <a:xfrm>
            <a:off x="283293" y="5619923"/>
            <a:ext cx="2825187"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54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gui</a:t>
            </a: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tarra</a:t>
            </a:r>
            <a:endParaRPr kumimoji="0" sz="54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6" name="Picture 5" descr="Icon&#10;&#10;Description automatically generated">
            <a:extLst>
              <a:ext uri="{FF2B5EF4-FFF2-40B4-BE49-F238E27FC236}">
                <a16:creationId xmlns:a16="http://schemas.microsoft.com/office/drawing/2014/main" id="{8127EA95-F838-4F0D-936A-79C1A6C4E9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385171">
            <a:off x="1095077" y="3853467"/>
            <a:ext cx="1866992" cy="1939732"/>
          </a:xfrm>
          <a:prstGeom prst="rect">
            <a:avLst/>
          </a:prstGeom>
        </p:spPr>
      </p:pic>
      <p:sp>
        <p:nvSpPr>
          <p:cNvPr id="8" name="Google Shape;110;p3">
            <a:extLst>
              <a:ext uri="{FF2B5EF4-FFF2-40B4-BE49-F238E27FC236}">
                <a16:creationId xmlns:a16="http://schemas.microsoft.com/office/drawing/2014/main" id="{01075857-F23D-40E4-A7BA-95020055ED61}"/>
              </a:ext>
            </a:extLst>
          </p:cNvPr>
          <p:cNvSpPr txBox="1"/>
          <p:nvPr/>
        </p:nvSpPr>
        <p:spPr>
          <a:xfrm>
            <a:off x="549109" y="2904933"/>
            <a:ext cx="2825187"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ju</a:t>
            </a:r>
            <a:r>
              <a:rPr kumimoji="0" lang="en-GB" sz="54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gue</a:t>
            </a: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te</a:t>
            </a:r>
            <a:endParaRPr kumimoji="0" sz="54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9" name="Group 8">
            <a:extLst>
              <a:ext uri="{FF2B5EF4-FFF2-40B4-BE49-F238E27FC236}">
                <a16:creationId xmlns:a16="http://schemas.microsoft.com/office/drawing/2014/main" id="{4E16FE55-F761-4C67-830F-636A7DCD2BC8}"/>
              </a:ext>
            </a:extLst>
          </p:cNvPr>
          <p:cNvGrpSpPr/>
          <p:nvPr/>
        </p:nvGrpSpPr>
        <p:grpSpPr>
          <a:xfrm>
            <a:off x="601810" y="1262366"/>
            <a:ext cx="2488039" cy="1792456"/>
            <a:chOff x="-7812812" y="-2524691"/>
            <a:chExt cx="5091954" cy="3668392"/>
          </a:xfrm>
        </p:grpSpPr>
        <p:pic>
          <p:nvPicPr>
            <p:cNvPr id="10" name="Picture 9" descr="A picture containing toy, doll&#10;&#10;Description automatically generated">
              <a:extLst>
                <a:ext uri="{FF2B5EF4-FFF2-40B4-BE49-F238E27FC236}">
                  <a16:creationId xmlns:a16="http://schemas.microsoft.com/office/drawing/2014/main" id="{A21057E4-CF76-4175-8B01-83AA3223A5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2812" y="-2524691"/>
              <a:ext cx="5091954" cy="3297835"/>
            </a:xfrm>
            <a:prstGeom prst="rect">
              <a:avLst/>
            </a:prstGeom>
          </p:spPr>
        </p:pic>
        <p:sp>
          <p:nvSpPr>
            <p:cNvPr id="11" name="TextBox 10">
              <a:extLst>
                <a:ext uri="{FF2B5EF4-FFF2-40B4-BE49-F238E27FC236}">
                  <a16:creationId xmlns:a16="http://schemas.microsoft.com/office/drawing/2014/main" id="{346F5E7C-6E1E-4178-AAE3-A656057CE509}"/>
                </a:ext>
              </a:extLst>
            </p:cNvPr>
            <p:cNvSpPr txBox="1"/>
            <p:nvPr/>
          </p:nvSpPr>
          <p:spPr>
            <a:xfrm>
              <a:off x="-7316442" y="198870"/>
              <a:ext cx="4122296" cy="944831"/>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toy</a:t>
              </a:r>
              <a:r>
                <a:rPr lang="en-GB" sz="2400" dirty="0">
                  <a:solidFill>
                    <a:srgbClr val="002060"/>
                  </a:solidFill>
                  <a:latin typeface="Century Gothic" panose="020B0502020202020204" pitchFamily="34" charset="0"/>
                </a:rPr>
                <a:t>]</a:t>
              </a:r>
            </a:p>
          </p:txBody>
        </p:sp>
      </p:grpSp>
      <p:sp>
        <p:nvSpPr>
          <p:cNvPr id="12" name="Google Shape;110;p3">
            <a:extLst>
              <a:ext uri="{FF2B5EF4-FFF2-40B4-BE49-F238E27FC236}">
                <a16:creationId xmlns:a16="http://schemas.microsoft.com/office/drawing/2014/main" id="{E46CFD3B-82AD-4C7C-B374-88340365D863}"/>
              </a:ext>
            </a:extLst>
          </p:cNvPr>
          <p:cNvSpPr txBox="1"/>
          <p:nvPr/>
        </p:nvSpPr>
        <p:spPr>
          <a:xfrm>
            <a:off x="4453063" y="2953062"/>
            <a:ext cx="3251881"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ho</a:t>
            </a:r>
            <a:r>
              <a:rPr kumimoji="0" lang="en-GB" sz="54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gue</a:t>
            </a: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ra</a:t>
            </a:r>
            <a:endParaRPr kumimoji="0" sz="54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4" name="Group 3">
            <a:extLst>
              <a:ext uri="{FF2B5EF4-FFF2-40B4-BE49-F238E27FC236}">
                <a16:creationId xmlns:a16="http://schemas.microsoft.com/office/drawing/2014/main" id="{74116807-731F-4B7F-A18E-B524D1053854}"/>
              </a:ext>
            </a:extLst>
          </p:cNvPr>
          <p:cNvGrpSpPr/>
          <p:nvPr/>
        </p:nvGrpSpPr>
        <p:grpSpPr>
          <a:xfrm>
            <a:off x="5034111" y="1126494"/>
            <a:ext cx="2014243" cy="2018138"/>
            <a:chOff x="5034111" y="1126494"/>
            <a:chExt cx="2014243" cy="2018138"/>
          </a:xfrm>
        </p:grpSpPr>
        <p:pic>
          <p:nvPicPr>
            <p:cNvPr id="3" name="Picture 2" descr="A picture containing vector graphics, light&#10;&#10;Description automatically generated">
              <a:extLst>
                <a:ext uri="{FF2B5EF4-FFF2-40B4-BE49-F238E27FC236}">
                  <a16:creationId xmlns:a16="http://schemas.microsoft.com/office/drawing/2014/main" id="{25FE74BE-6395-4B8E-9B5B-C324544449D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49951" y="1126494"/>
              <a:ext cx="1713410" cy="1657189"/>
            </a:xfrm>
            <a:prstGeom prst="rect">
              <a:avLst/>
            </a:prstGeom>
          </p:spPr>
        </p:pic>
        <p:sp>
          <p:nvSpPr>
            <p:cNvPr id="15" name="TextBox 14">
              <a:extLst>
                <a:ext uri="{FF2B5EF4-FFF2-40B4-BE49-F238E27FC236}">
                  <a16:creationId xmlns:a16="http://schemas.microsoft.com/office/drawing/2014/main" id="{A5561EE8-A0EC-4DC8-8839-6CA593C79679}"/>
                </a:ext>
              </a:extLst>
            </p:cNvPr>
            <p:cNvSpPr txBox="1"/>
            <p:nvPr/>
          </p:nvSpPr>
          <p:spPr>
            <a:xfrm>
              <a:off x="5034111" y="2682967"/>
              <a:ext cx="201424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bonfire</a:t>
              </a:r>
              <a:r>
                <a:rPr lang="en-GB" sz="2400" dirty="0">
                  <a:solidFill>
                    <a:srgbClr val="002060"/>
                  </a:solidFill>
                  <a:latin typeface="Century Gothic" panose="020B0502020202020204" pitchFamily="34" charset="0"/>
                </a:rPr>
                <a:t>]</a:t>
              </a:r>
            </a:p>
          </p:txBody>
        </p:sp>
      </p:grpSp>
      <p:sp>
        <p:nvSpPr>
          <p:cNvPr id="17" name="Google Shape;110;p3">
            <a:extLst>
              <a:ext uri="{FF2B5EF4-FFF2-40B4-BE49-F238E27FC236}">
                <a16:creationId xmlns:a16="http://schemas.microsoft.com/office/drawing/2014/main" id="{75AC3167-253F-4C23-82CB-D7CB83177DB6}"/>
              </a:ext>
            </a:extLst>
          </p:cNvPr>
          <p:cNvSpPr txBox="1"/>
          <p:nvPr/>
        </p:nvSpPr>
        <p:spPr>
          <a:xfrm>
            <a:off x="4453063" y="5619922"/>
            <a:ext cx="2825187" cy="923289"/>
          </a:xfrm>
          <a:prstGeom prst="rect">
            <a:avLst/>
          </a:prstGeom>
          <a:noFill/>
          <a:ln>
            <a:noFill/>
          </a:ln>
        </p:spPr>
        <p:txBody>
          <a:bodyPr spcFirstLastPara="1" wrap="square" lIns="91425" tIns="45700" rIns="91425" bIns="45700" anchor="t" anchorCtr="0">
            <a:spAutoFit/>
          </a:bodyPr>
          <a:lstStyle/>
          <a:p>
            <a:pPr lvl="0" algn="ctr">
              <a:buClr>
                <a:srgbClr val="002060"/>
              </a:buClr>
              <a:buSzPts val="11500"/>
              <a:defRPr/>
            </a:pPr>
            <a:r>
              <a:rPr lang="en-GB" sz="5400" dirty="0">
                <a:solidFill>
                  <a:srgbClr val="002060"/>
                </a:solidFill>
                <a:latin typeface="Century Gothic"/>
                <a:ea typeface="Century Gothic"/>
                <a:cs typeface="Century Gothic"/>
                <a:sym typeface="Century Gothic"/>
              </a:rPr>
              <a:t>se</a:t>
            </a:r>
            <a:r>
              <a:rPr kumimoji="0" lang="en-GB" sz="54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gui</a:t>
            </a: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a:t>
            </a:r>
            <a:endParaRPr kumimoji="0" sz="54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A7E546D5-AEE9-44CD-820F-6654A83F2E8F}"/>
              </a:ext>
            </a:extLst>
          </p:cNvPr>
          <p:cNvGrpSpPr/>
          <p:nvPr/>
        </p:nvGrpSpPr>
        <p:grpSpPr>
          <a:xfrm>
            <a:off x="4572797" y="3828222"/>
            <a:ext cx="3077980" cy="1896178"/>
            <a:chOff x="4572797" y="3828222"/>
            <a:chExt cx="3077980" cy="1896178"/>
          </a:xfrm>
        </p:grpSpPr>
        <p:pic>
          <p:nvPicPr>
            <p:cNvPr id="13" name="Picture 12" descr="Shape&#10;&#10;Description automatically generated with medium confidence">
              <a:extLst>
                <a:ext uri="{FF2B5EF4-FFF2-40B4-BE49-F238E27FC236}">
                  <a16:creationId xmlns:a16="http://schemas.microsoft.com/office/drawing/2014/main" id="{36D4967C-99C1-4F16-A4B4-6163170077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797" y="3828222"/>
              <a:ext cx="3077980" cy="1538990"/>
            </a:xfrm>
            <a:prstGeom prst="rect">
              <a:avLst/>
            </a:prstGeom>
          </p:spPr>
        </p:pic>
        <p:sp>
          <p:nvSpPr>
            <p:cNvPr id="20" name="TextBox 19">
              <a:extLst>
                <a:ext uri="{FF2B5EF4-FFF2-40B4-BE49-F238E27FC236}">
                  <a16:creationId xmlns:a16="http://schemas.microsoft.com/office/drawing/2014/main" id="{40240048-ED14-4A59-AACB-183D2605BE89}"/>
                </a:ext>
              </a:extLst>
            </p:cNvPr>
            <p:cNvSpPr txBox="1"/>
            <p:nvPr/>
          </p:nvSpPr>
          <p:spPr>
            <a:xfrm>
              <a:off x="4939173" y="5262735"/>
              <a:ext cx="201424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to follow</a:t>
              </a:r>
              <a:r>
                <a:rPr lang="en-GB" sz="2400" dirty="0">
                  <a:solidFill>
                    <a:srgbClr val="002060"/>
                  </a:solidFill>
                  <a:latin typeface="Century Gothic" panose="020B0502020202020204" pitchFamily="34" charset="0"/>
                </a:rPr>
                <a:t>]</a:t>
              </a:r>
            </a:p>
          </p:txBody>
        </p:sp>
      </p:grpSp>
      <p:sp>
        <p:nvSpPr>
          <p:cNvPr id="22" name="Google Shape;110;p3">
            <a:extLst>
              <a:ext uri="{FF2B5EF4-FFF2-40B4-BE49-F238E27FC236}">
                <a16:creationId xmlns:a16="http://schemas.microsoft.com/office/drawing/2014/main" id="{0F5ED066-64DB-49E8-92DF-C0CF87FF037E}"/>
              </a:ext>
            </a:extLst>
          </p:cNvPr>
          <p:cNvSpPr txBox="1"/>
          <p:nvPr/>
        </p:nvSpPr>
        <p:spPr>
          <a:xfrm>
            <a:off x="8671944" y="2913799"/>
            <a:ext cx="3251881"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54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gue</a:t>
            </a: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rra</a:t>
            </a:r>
            <a:endParaRPr kumimoji="0" sz="54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19" name="Group 18">
            <a:extLst>
              <a:ext uri="{FF2B5EF4-FFF2-40B4-BE49-F238E27FC236}">
                <a16:creationId xmlns:a16="http://schemas.microsoft.com/office/drawing/2014/main" id="{C8095C2A-3703-4412-8001-DEADAFBEA540}"/>
              </a:ext>
            </a:extLst>
          </p:cNvPr>
          <p:cNvGrpSpPr/>
          <p:nvPr/>
        </p:nvGrpSpPr>
        <p:grpSpPr>
          <a:xfrm>
            <a:off x="9083619" y="1535407"/>
            <a:ext cx="2428530" cy="1569185"/>
            <a:chOff x="9083619" y="1535407"/>
            <a:chExt cx="2428530" cy="1569185"/>
          </a:xfrm>
        </p:grpSpPr>
        <p:pic>
          <p:nvPicPr>
            <p:cNvPr id="18" name="Picture 17" descr="Shape&#10;&#10;Description automatically generated with medium confidence">
              <a:extLst>
                <a:ext uri="{FF2B5EF4-FFF2-40B4-BE49-F238E27FC236}">
                  <a16:creationId xmlns:a16="http://schemas.microsoft.com/office/drawing/2014/main" id="{8C198DBE-884E-4C52-8FE6-F3466F6B1A8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83619" y="1535407"/>
              <a:ext cx="2428530" cy="1214265"/>
            </a:xfrm>
            <a:prstGeom prst="rect">
              <a:avLst/>
            </a:prstGeom>
          </p:spPr>
        </p:pic>
        <p:sp>
          <p:nvSpPr>
            <p:cNvPr id="25" name="TextBox 24">
              <a:extLst>
                <a:ext uri="{FF2B5EF4-FFF2-40B4-BE49-F238E27FC236}">
                  <a16:creationId xmlns:a16="http://schemas.microsoft.com/office/drawing/2014/main" id="{49912CEE-C3EE-4F99-80CF-F38794C35527}"/>
                </a:ext>
              </a:extLst>
            </p:cNvPr>
            <p:cNvSpPr txBox="1"/>
            <p:nvPr/>
          </p:nvSpPr>
          <p:spPr>
            <a:xfrm>
              <a:off x="9326400" y="2642927"/>
              <a:ext cx="201424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war</a:t>
              </a:r>
              <a:r>
                <a:rPr lang="en-GB" sz="2400" dirty="0">
                  <a:solidFill>
                    <a:srgbClr val="002060"/>
                  </a:solidFill>
                  <a:latin typeface="Century Gothic" panose="020B0502020202020204" pitchFamily="34" charset="0"/>
                </a:rPr>
                <a:t>]</a:t>
              </a:r>
            </a:p>
          </p:txBody>
        </p:sp>
      </p:grpSp>
      <p:sp>
        <p:nvSpPr>
          <p:cNvPr id="27" name="Google Shape;110;p3">
            <a:extLst>
              <a:ext uri="{FF2B5EF4-FFF2-40B4-BE49-F238E27FC236}">
                <a16:creationId xmlns:a16="http://schemas.microsoft.com/office/drawing/2014/main" id="{E12343EE-4D66-4152-8B1D-A2739BC8DE1A}"/>
              </a:ext>
            </a:extLst>
          </p:cNvPr>
          <p:cNvSpPr txBox="1"/>
          <p:nvPr/>
        </p:nvSpPr>
        <p:spPr>
          <a:xfrm>
            <a:off x="8862848" y="5610195"/>
            <a:ext cx="2825187" cy="923289"/>
          </a:xfrm>
          <a:prstGeom prst="rect">
            <a:avLst/>
          </a:prstGeom>
          <a:noFill/>
          <a:ln>
            <a:noFill/>
          </a:ln>
        </p:spPr>
        <p:txBody>
          <a:bodyPr spcFirstLastPara="1" wrap="square" lIns="91425" tIns="45700" rIns="91425" bIns="45700" anchor="t" anchorCtr="0">
            <a:spAutoFit/>
          </a:bodyPr>
          <a:lstStyle/>
          <a:p>
            <a:pPr lvl="0" algn="ctr">
              <a:buClr>
                <a:srgbClr val="002060"/>
              </a:buClr>
              <a:buSzPts val="11500"/>
              <a:defRPr/>
            </a:pPr>
            <a:r>
              <a:rPr kumimoji="0" lang="en-GB" sz="54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gui</a:t>
            </a: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so</a:t>
            </a:r>
            <a:endParaRPr kumimoji="0" sz="54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24" name="Group 23">
            <a:extLst>
              <a:ext uri="{FF2B5EF4-FFF2-40B4-BE49-F238E27FC236}">
                <a16:creationId xmlns:a16="http://schemas.microsoft.com/office/drawing/2014/main" id="{5D82981E-C4D2-48B7-96DC-4DF3C21AAD0A}"/>
              </a:ext>
            </a:extLst>
          </p:cNvPr>
          <p:cNvGrpSpPr/>
          <p:nvPr/>
        </p:nvGrpSpPr>
        <p:grpSpPr>
          <a:xfrm>
            <a:off x="9235375" y="3789217"/>
            <a:ext cx="2256723" cy="2039660"/>
            <a:chOff x="9235375" y="3789217"/>
            <a:chExt cx="2256723" cy="2039660"/>
          </a:xfrm>
        </p:grpSpPr>
        <p:pic>
          <p:nvPicPr>
            <p:cNvPr id="23" name="Picture 22" descr="Icon&#10;&#10;Description automatically generated">
              <a:extLst>
                <a:ext uri="{FF2B5EF4-FFF2-40B4-BE49-F238E27FC236}">
                  <a16:creationId xmlns:a16="http://schemas.microsoft.com/office/drawing/2014/main" id="{6D64235E-3E2A-416B-A774-0ED044CBE38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35375" y="3789217"/>
              <a:ext cx="2256723" cy="1868849"/>
            </a:xfrm>
            <a:prstGeom prst="rect">
              <a:avLst/>
            </a:prstGeom>
          </p:spPr>
        </p:pic>
        <p:sp>
          <p:nvSpPr>
            <p:cNvPr id="30" name="TextBox 29">
              <a:extLst>
                <a:ext uri="{FF2B5EF4-FFF2-40B4-BE49-F238E27FC236}">
                  <a16:creationId xmlns:a16="http://schemas.microsoft.com/office/drawing/2014/main" id="{F9139AB0-A7D1-40CE-9E02-E49442198498}"/>
                </a:ext>
              </a:extLst>
            </p:cNvPr>
            <p:cNvSpPr txBox="1"/>
            <p:nvPr/>
          </p:nvSpPr>
          <p:spPr>
            <a:xfrm>
              <a:off x="9351456" y="5367212"/>
              <a:ext cx="201424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stew</a:t>
              </a:r>
              <a:r>
                <a:rPr lang="en-GB" sz="2400" dirty="0">
                  <a:solidFill>
                    <a:srgbClr val="002060"/>
                  </a:solidFill>
                  <a:latin typeface="Century Gothic" panose="020B0502020202020204" pitchFamily="34" charset="0"/>
                </a:rPr>
                <a:t>]</a:t>
              </a:r>
            </a:p>
          </p:txBody>
        </p:sp>
      </p:grpSp>
      <p:sp>
        <p:nvSpPr>
          <p:cNvPr id="26" name="Title 25">
            <a:extLst>
              <a:ext uri="{FF2B5EF4-FFF2-40B4-BE49-F238E27FC236}">
                <a16:creationId xmlns:a16="http://schemas.microsoft.com/office/drawing/2014/main" id="{12620E4B-6969-4DA1-AA61-4F1DA2F0BC97}"/>
              </a:ext>
            </a:extLst>
          </p:cNvPr>
          <p:cNvSpPr>
            <a:spLocks noGrp="1"/>
          </p:cNvSpPr>
          <p:nvPr>
            <p:ph type="title"/>
          </p:nvPr>
        </p:nvSpPr>
        <p:spPr>
          <a:xfrm>
            <a:off x="192424" y="209844"/>
            <a:ext cx="3006923" cy="1325563"/>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en-GB" sz="8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8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gue</a:t>
            </a:r>
            <a:r>
              <a:rPr kumimoji="0" lang="en-GB" sz="8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br>
              <a:rPr kumimoji="0" lang="en-GB" sz="8800" b="1" i="0" u="none" strike="noStrike" kern="1200" cap="none" spc="0" normalizeH="0" baseline="0" noProof="0" dirty="0">
                <a:ln>
                  <a:noFill/>
                </a:ln>
                <a:solidFill>
                  <a:srgbClr val="000000"/>
                </a:solidFill>
                <a:effectLst/>
                <a:uLnTx/>
                <a:uFillTx/>
                <a:latin typeface="Calibri"/>
                <a:ea typeface="Calibri"/>
                <a:cs typeface="Calibri"/>
                <a:sym typeface="Calibri"/>
              </a:rPr>
            </a:br>
            <a:endParaRPr lang="en-GB" dirty="0"/>
          </a:p>
        </p:txBody>
      </p:sp>
    </p:spTree>
    <p:extLst>
      <p:ext uri="{BB962C8B-B14F-4D97-AF65-F5344CB8AC3E}">
        <p14:creationId xmlns:p14="http://schemas.microsoft.com/office/powerpoint/2010/main" val="13782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3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3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3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3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5_1.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5_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5_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5_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9" name="5_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9" name="5_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0" name="5_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0" name="5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 name="TextBox 15">
            <a:extLst>
              <a:ext uri="{FF2B5EF4-FFF2-40B4-BE49-F238E27FC236}">
                <a16:creationId xmlns:a16="http://schemas.microsoft.com/office/drawing/2014/main" id="{89604CFD-752D-4507-BDB4-003447BC0065}"/>
              </a:ext>
            </a:extLst>
          </p:cNvPr>
          <p:cNvSpPr txBox="1"/>
          <p:nvPr/>
        </p:nvSpPr>
        <p:spPr>
          <a:xfrm>
            <a:off x="204236" y="1358472"/>
            <a:ext cx="10515600"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Remember, there are two ways to say ‘is’ in Spanish:</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8">
            <a:alphaModFix/>
          </a:blip>
          <a:srcRect/>
          <a:stretch/>
        </p:blipFill>
        <p:spPr>
          <a:xfrm>
            <a:off x="4485993" y="3836654"/>
            <a:ext cx="634523" cy="671647"/>
          </a:xfrm>
          <a:prstGeom prst="rect">
            <a:avLst/>
          </a:prstGeom>
          <a:noFill/>
          <a:ln>
            <a:noFill/>
          </a:ln>
        </p:spPr>
      </p:pic>
      <p:sp>
        <p:nvSpPr>
          <p:cNvPr id="26" name="Speech Bubble: Rectangle with Corners Rounded 25">
            <a:extLst>
              <a:ext uri="{FF2B5EF4-FFF2-40B4-BE49-F238E27FC236}">
                <a16:creationId xmlns:a16="http://schemas.microsoft.com/office/drawing/2014/main" id="{7415D023-A330-40C9-AB7B-9652BDC8F2D6}"/>
              </a:ext>
            </a:extLst>
          </p:cNvPr>
          <p:cNvSpPr/>
          <p:nvPr/>
        </p:nvSpPr>
        <p:spPr>
          <a:xfrm>
            <a:off x="7301347" y="3746907"/>
            <a:ext cx="4510901" cy="801056"/>
          </a:xfrm>
          <a:prstGeom prst="wedgeRoundRectCallout">
            <a:avLst>
              <a:gd name="adj1" fmla="val -59429"/>
              <a:gd name="adj2" fmla="val 17118"/>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The adjective ends in –o so we can tell that this means ‘he is’.</a:t>
            </a:r>
          </a:p>
        </p:txBody>
      </p:sp>
      <p:sp>
        <p:nvSpPr>
          <p:cNvPr id="27" name="TextBox 26">
            <a:extLst>
              <a:ext uri="{FF2B5EF4-FFF2-40B4-BE49-F238E27FC236}">
                <a16:creationId xmlns:a16="http://schemas.microsoft.com/office/drawing/2014/main" id="{2A8BA59F-4587-472A-99B4-76F3575C64AF}"/>
              </a:ext>
            </a:extLst>
          </p:cNvPr>
          <p:cNvSpPr txBox="1"/>
          <p:nvPr/>
        </p:nvSpPr>
        <p:spPr>
          <a:xfrm>
            <a:off x="143158" y="822072"/>
            <a:ext cx="4977358" cy="400110"/>
          </a:xfrm>
          <a:prstGeom prst="rect">
            <a:avLst/>
          </a:prstGeom>
          <a:noFill/>
        </p:spPr>
        <p:txBody>
          <a:bodyPr wrap="square" rtlCol="0">
            <a:spAutoFit/>
          </a:bodyPr>
          <a:lstStyle/>
          <a:p>
            <a:pPr eaLnBrk="0" fontAlgn="base" hangingPunct="0">
              <a:spcBef>
                <a:spcPct val="0"/>
              </a:spcBef>
              <a:spcAft>
                <a:spcPct val="0"/>
              </a:spcAft>
              <a:buClrTx/>
            </a:pPr>
            <a:r>
              <a:rPr lang="en-GB" sz="2000" dirty="0">
                <a:solidFill>
                  <a:srgbClr val="4472C4">
                    <a:lumMod val="50000"/>
                  </a:srgbClr>
                </a:solidFill>
                <a:latin typeface="Century Gothic" panose="020B0502020202020204" pitchFamily="34" charset="0"/>
              </a:rPr>
              <a:t>[</a:t>
            </a:r>
            <a:r>
              <a:rPr lang="en-GB" sz="2000" b="1" dirty="0">
                <a:solidFill>
                  <a:srgbClr val="4472C4">
                    <a:lumMod val="50000"/>
                  </a:srgbClr>
                </a:solidFill>
                <a:latin typeface="Century Gothic" panose="020B0502020202020204" pitchFamily="34" charset="0"/>
              </a:rPr>
              <a:t>to be </a:t>
            </a:r>
            <a:r>
              <a:rPr lang="en-GB" sz="2000" dirty="0">
                <a:solidFill>
                  <a:srgbClr val="4472C4">
                    <a:lumMod val="50000"/>
                  </a:srgbClr>
                </a:solidFill>
                <a:latin typeface="Century Gothic" panose="020B0502020202020204" pitchFamily="34" charset="0"/>
              </a:rPr>
              <a:t>[trait] | </a:t>
            </a:r>
            <a:r>
              <a:rPr lang="en-GB" sz="2000" b="1" dirty="0">
                <a:solidFill>
                  <a:srgbClr val="4472C4">
                    <a:lumMod val="50000"/>
                  </a:srgbClr>
                </a:solidFill>
                <a:latin typeface="Century Gothic" panose="020B0502020202020204" pitchFamily="34" charset="0"/>
              </a:rPr>
              <a:t>to be </a:t>
            </a:r>
            <a:r>
              <a:rPr lang="en-GB" sz="2000" dirty="0">
                <a:solidFill>
                  <a:srgbClr val="4472C4">
                    <a:lumMod val="50000"/>
                  </a:srgbClr>
                </a:solidFill>
                <a:latin typeface="Century Gothic" panose="020B0502020202020204" pitchFamily="34" charset="0"/>
              </a:rPr>
              <a:t>[location, state]</a:t>
            </a:r>
          </a:p>
        </p:txBody>
      </p:sp>
      <p:sp>
        <p:nvSpPr>
          <p:cNvPr id="28" name="TextBox 27">
            <a:extLst>
              <a:ext uri="{FF2B5EF4-FFF2-40B4-BE49-F238E27FC236}">
                <a16:creationId xmlns:a16="http://schemas.microsoft.com/office/drawing/2014/main" id="{BFE9EAB2-7D71-448E-9B9E-FBB7EFF29DAA}"/>
              </a:ext>
            </a:extLst>
          </p:cNvPr>
          <p:cNvSpPr txBox="1"/>
          <p:nvPr/>
        </p:nvSpPr>
        <p:spPr>
          <a:xfrm>
            <a:off x="204236" y="2162303"/>
            <a:ext cx="10515600"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Use ______ for </a:t>
            </a:r>
            <a:r>
              <a:rPr lang="en-GB" sz="2800" b="1" dirty="0">
                <a:solidFill>
                  <a:srgbClr val="4472C4">
                    <a:lumMod val="50000"/>
                  </a:srgbClr>
                </a:solidFill>
                <a:latin typeface="Century Gothic" panose="020B0502020202020204" pitchFamily="34" charset="0"/>
              </a:rPr>
              <a:t>location</a:t>
            </a:r>
            <a:r>
              <a:rPr lang="en-GB" sz="2800" dirty="0">
                <a:solidFill>
                  <a:srgbClr val="4472C4">
                    <a:lumMod val="50000"/>
                  </a:srgbClr>
                </a:solidFill>
                <a:latin typeface="Century Gothic" panose="020B0502020202020204" pitchFamily="34" charset="0"/>
              </a:rPr>
              <a:t> or temporary </a:t>
            </a:r>
            <a:r>
              <a:rPr lang="en-GB" sz="2800" b="1" dirty="0">
                <a:solidFill>
                  <a:srgbClr val="4472C4">
                    <a:lumMod val="50000"/>
                  </a:srgbClr>
                </a:solidFill>
                <a:latin typeface="Century Gothic" panose="020B0502020202020204" pitchFamily="34" charset="0"/>
              </a:rPr>
              <a:t>state</a:t>
            </a:r>
            <a:r>
              <a:rPr lang="en-GB" sz="2800" dirty="0">
                <a:solidFill>
                  <a:srgbClr val="4472C4">
                    <a:lumMod val="50000"/>
                  </a:srgbClr>
                </a:solidFill>
                <a:latin typeface="Century Gothic" panose="020B0502020202020204" pitchFamily="34" charset="0"/>
              </a:rPr>
              <a:t>.</a:t>
            </a:r>
          </a:p>
        </p:txBody>
      </p:sp>
      <p:sp>
        <p:nvSpPr>
          <p:cNvPr id="3" name="TextBox 2">
            <a:extLst>
              <a:ext uri="{FF2B5EF4-FFF2-40B4-BE49-F238E27FC236}">
                <a16:creationId xmlns:a16="http://schemas.microsoft.com/office/drawing/2014/main" id="{2E2049FD-BC9B-4788-9B29-BA1864B0C4F7}"/>
              </a:ext>
            </a:extLst>
          </p:cNvPr>
          <p:cNvSpPr txBox="1"/>
          <p:nvPr/>
        </p:nvSpPr>
        <p:spPr>
          <a:xfrm>
            <a:off x="865062" y="2012292"/>
            <a:ext cx="1214204" cy="584775"/>
          </a:xfrm>
          <a:prstGeom prst="rect">
            <a:avLst/>
          </a:prstGeom>
          <a:noFill/>
        </p:spPr>
        <p:txBody>
          <a:bodyPr wrap="square" rtlCol="0">
            <a:spAutoFit/>
          </a:bodyPr>
          <a:lstStyle/>
          <a:p>
            <a:pPr algn="ctr"/>
            <a:r>
              <a:rPr lang="en-GB" sz="3200" b="1" dirty="0" err="1">
                <a:solidFill>
                  <a:srgbClr val="92D050"/>
                </a:solidFill>
                <a:latin typeface="Century Gothic" panose="020B0502020202020204" pitchFamily="34" charset="0"/>
              </a:rPr>
              <a:t>está</a:t>
            </a:r>
            <a:endParaRPr lang="en-GB" sz="3200" b="1" dirty="0">
              <a:solidFill>
                <a:srgbClr val="92D050"/>
              </a:solidFill>
              <a:latin typeface="Century Gothic" panose="020B0502020202020204" pitchFamily="34" charset="0"/>
            </a:endParaRPr>
          </a:p>
        </p:txBody>
      </p:sp>
      <p:sp>
        <p:nvSpPr>
          <p:cNvPr id="29" name="TextBox 28">
            <a:extLst>
              <a:ext uri="{FF2B5EF4-FFF2-40B4-BE49-F238E27FC236}">
                <a16:creationId xmlns:a16="http://schemas.microsoft.com/office/drawing/2014/main" id="{28699297-8770-4FE8-AC86-5B1B52100708}"/>
              </a:ext>
            </a:extLst>
          </p:cNvPr>
          <p:cNvSpPr txBox="1"/>
          <p:nvPr/>
        </p:nvSpPr>
        <p:spPr>
          <a:xfrm>
            <a:off x="204236" y="2954605"/>
            <a:ext cx="10515600"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Use ______ for permanent </a:t>
            </a:r>
            <a:r>
              <a:rPr lang="en-GB" sz="2800" b="1" dirty="0">
                <a:solidFill>
                  <a:srgbClr val="4472C4">
                    <a:lumMod val="50000"/>
                  </a:srgbClr>
                </a:solidFill>
                <a:latin typeface="Century Gothic" panose="020B0502020202020204" pitchFamily="34" charset="0"/>
              </a:rPr>
              <a:t>traits</a:t>
            </a:r>
            <a:r>
              <a:rPr lang="en-GB" sz="2800" dirty="0">
                <a:solidFill>
                  <a:srgbClr val="4472C4">
                    <a:lumMod val="50000"/>
                  </a:srgbClr>
                </a:solidFill>
                <a:latin typeface="Century Gothic" panose="020B0502020202020204" pitchFamily="34" charset="0"/>
              </a:rPr>
              <a:t>.</a:t>
            </a:r>
          </a:p>
        </p:txBody>
      </p:sp>
      <p:sp>
        <p:nvSpPr>
          <p:cNvPr id="35" name="TextBox 34">
            <a:extLst>
              <a:ext uri="{FF2B5EF4-FFF2-40B4-BE49-F238E27FC236}">
                <a16:creationId xmlns:a16="http://schemas.microsoft.com/office/drawing/2014/main" id="{F3C28FC1-4D07-4D1B-9C5C-6530A6F4CA2A}"/>
              </a:ext>
            </a:extLst>
          </p:cNvPr>
          <p:cNvSpPr txBox="1"/>
          <p:nvPr/>
        </p:nvSpPr>
        <p:spPr>
          <a:xfrm>
            <a:off x="890676" y="2835534"/>
            <a:ext cx="121420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es</a:t>
            </a:r>
          </a:p>
        </p:txBody>
      </p:sp>
      <p:sp>
        <p:nvSpPr>
          <p:cNvPr id="36" name="TextBox 35">
            <a:extLst>
              <a:ext uri="{FF2B5EF4-FFF2-40B4-BE49-F238E27FC236}">
                <a16:creationId xmlns:a16="http://schemas.microsoft.com/office/drawing/2014/main" id="{9E66063E-6888-44A8-835A-441E8CE8D997}"/>
              </a:ext>
            </a:extLst>
          </p:cNvPr>
          <p:cNvSpPr txBox="1"/>
          <p:nvPr/>
        </p:nvSpPr>
        <p:spPr>
          <a:xfrm>
            <a:off x="204236" y="3910868"/>
            <a:ext cx="3633246"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He </a:t>
            </a:r>
            <a:r>
              <a:rPr lang="en-GB" sz="2800" b="1" dirty="0">
                <a:solidFill>
                  <a:srgbClr val="92D050"/>
                </a:solidFill>
                <a:latin typeface="Century Gothic" panose="020B0502020202020204" pitchFamily="34" charset="0"/>
              </a:rPr>
              <a:t>is</a:t>
            </a:r>
            <a:r>
              <a:rPr lang="en-GB" sz="2800" dirty="0">
                <a:solidFill>
                  <a:srgbClr val="4472C4">
                    <a:lumMod val="50000"/>
                  </a:srgbClr>
                </a:solidFill>
                <a:latin typeface="Century Gothic" panose="020B0502020202020204" pitchFamily="34" charset="0"/>
              </a:rPr>
              <a:t> serious. (trait) </a:t>
            </a:r>
          </a:p>
        </p:txBody>
      </p:sp>
      <p:sp>
        <p:nvSpPr>
          <p:cNvPr id="37" name="TextBox 36">
            <a:extLst>
              <a:ext uri="{FF2B5EF4-FFF2-40B4-BE49-F238E27FC236}">
                <a16:creationId xmlns:a16="http://schemas.microsoft.com/office/drawing/2014/main" id="{B0E5E5D1-7CFD-4357-9D91-FD4F71436744}"/>
              </a:ext>
            </a:extLst>
          </p:cNvPr>
          <p:cNvSpPr txBox="1"/>
          <p:nvPr/>
        </p:nvSpPr>
        <p:spPr>
          <a:xfrm>
            <a:off x="5254863" y="3910868"/>
            <a:ext cx="3633246" cy="523220"/>
          </a:xfrm>
          <a:prstGeom prst="rect">
            <a:avLst/>
          </a:prstGeom>
          <a:noFill/>
        </p:spPr>
        <p:txBody>
          <a:bodyPr wrap="square" rtlCol="0">
            <a:spAutoFit/>
          </a:bodyPr>
          <a:lstStyle/>
          <a:p>
            <a:pPr eaLnBrk="0" fontAlgn="base" hangingPunct="0">
              <a:spcBef>
                <a:spcPct val="0"/>
              </a:spcBef>
              <a:spcAft>
                <a:spcPct val="0"/>
              </a:spcAft>
              <a:buClrTx/>
            </a:pPr>
            <a:r>
              <a:rPr lang="en-GB" sz="2800" b="1" dirty="0">
                <a:solidFill>
                  <a:srgbClr val="92D050"/>
                </a:solidFill>
                <a:latin typeface="Century Gothic" panose="020B0502020202020204" pitchFamily="34" charset="0"/>
              </a:rPr>
              <a:t>Es </a:t>
            </a:r>
            <a:r>
              <a:rPr lang="en-GB" sz="2800" dirty="0">
                <a:solidFill>
                  <a:srgbClr val="4472C4">
                    <a:lumMod val="50000"/>
                  </a:srgbClr>
                </a:solidFill>
                <a:latin typeface="Century Gothic" panose="020B0502020202020204" pitchFamily="34" charset="0"/>
              </a:rPr>
              <a:t>serio. </a:t>
            </a:r>
          </a:p>
        </p:txBody>
      </p:sp>
      <p:sp>
        <p:nvSpPr>
          <p:cNvPr id="40" name="TextBox 39">
            <a:extLst>
              <a:ext uri="{FF2B5EF4-FFF2-40B4-BE49-F238E27FC236}">
                <a16:creationId xmlns:a16="http://schemas.microsoft.com/office/drawing/2014/main" id="{2EF72573-EA76-4125-B9D2-A994E4213082}"/>
              </a:ext>
            </a:extLst>
          </p:cNvPr>
          <p:cNvSpPr txBox="1"/>
          <p:nvPr/>
        </p:nvSpPr>
        <p:spPr>
          <a:xfrm>
            <a:off x="204235" y="5512708"/>
            <a:ext cx="5050627"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S/he </a:t>
            </a:r>
            <a:r>
              <a:rPr lang="en-GB" sz="2800" b="1" dirty="0">
                <a:solidFill>
                  <a:srgbClr val="92D050"/>
                </a:solidFill>
                <a:latin typeface="Century Gothic" panose="020B0502020202020204" pitchFamily="34" charset="0"/>
              </a:rPr>
              <a:t>is</a:t>
            </a:r>
            <a:r>
              <a:rPr lang="en-GB" sz="2800" dirty="0">
                <a:solidFill>
                  <a:srgbClr val="4472C4">
                    <a:lumMod val="50000"/>
                  </a:srgbClr>
                </a:solidFill>
                <a:latin typeface="Century Gothic" panose="020B0502020202020204" pitchFamily="34" charset="0"/>
              </a:rPr>
              <a:t> different. (state) </a:t>
            </a:r>
          </a:p>
        </p:txBody>
      </p:sp>
      <p:pic>
        <p:nvPicPr>
          <p:cNvPr id="41" name="Google Shape;183;p8">
            <a:extLst>
              <a:ext uri="{FF2B5EF4-FFF2-40B4-BE49-F238E27FC236}">
                <a16:creationId xmlns:a16="http://schemas.microsoft.com/office/drawing/2014/main" id="{793D2427-ACC0-4AD2-9D0D-FAE692D46026}"/>
              </a:ext>
            </a:extLst>
          </p:cNvPr>
          <p:cNvPicPr preferRelativeResize="0"/>
          <p:nvPr/>
        </p:nvPicPr>
        <p:blipFill rotWithShape="1">
          <a:blip r:embed="rId8">
            <a:alphaModFix/>
          </a:blip>
          <a:srcRect/>
          <a:stretch/>
        </p:blipFill>
        <p:spPr>
          <a:xfrm>
            <a:off x="4569814" y="5364281"/>
            <a:ext cx="634523" cy="671647"/>
          </a:xfrm>
          <a:prstGeom prst="rect">
            <a:avLst/>
          </a:prstGeom>
          <a:noFill/>
          <a:ln>
            <a:noFill/>
          </a:ln>
        </p:spPr>
      </p:pic>
      <p:sp>
        <p:nvSpPr>
          <p:cNvPr id="47" name="TextBox 46">
            <a:extLst>
              <a:ext uri="{FF2B5EF4-FFF2-40B4-BE49-F238E27FC236}">
                <a16:creationId xmlns:a16="http://schemas.microsoft.com/office/drawing/2014/main" id="{2FD69426-EAC0-4AAD-ACEC-4DA987638201}"/>
              </a:ext>
            </a:extLst>
          </p:cNvPr>
          <p:cNvSpPr txBox="1"/>
          <p:nvPr/>
        </p:nvSpPr>
        <p:spPr>
          <a:xfrm>
            <a:off x="5254863" y="5507338"/>
            <a:ext cx="3633246" cy="523220"/>
          </a:xfrm>
          <a:prstGeom prst="rect">
            <a:avLst/>
          </a:prstGeom>
          <a:noFill/>
        </p:spPr>
        <p:txBody>
          <a:bodyPr wrap="square" rtlCol="0">
            <a:spAutoFit/>
          </a:bodyPr>
          <a:lstStyle/>
          <a:p>
            <a:pPr eaLnBrk="0" fontAlgn="base" hangingPunct="0">
              <a:spcBef>
                <a:spcPct val="0"/>
              </a:spcBef>
              <a:spcAft>
                <a:spcPct val="0"/>
              </a:spcAft>
              <a:buClrTx/>
            </a:pPr>
            <a:r>
              <a:rPr lang="en-GB" sz="2800" b="1" dirty="0" err="1">
                <a:solidFill>
                  <a:srgbClr val="92D050"/>
                </a:solidFill>
                <a:latin typeface="Century Gothic" panose="020B0502020202020204" pitchFamily="34" charset="0"/>
              </a:rPr>
              <a:t>Está</a:t>
            </a:r>
            <a:r>
              <a:rPr lang="en-GB" sz="2800" b="1" dirty="0">
                <a:solidFill>
                  <a:srgbClr val="92D050"/>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diferente</a:t>
            </a:r>
            <a:r>
              <a:rPr lang="en-GB" sz="2800" dirty="0">
                <a:solidFill>
                  <a:srgbClr val="4472C4">
                    <a:lumMod val="50000"/>
                  </a:srgbClr>
                </a:solidFill>
                <a:latin typeface="Century Gothic" panose="020B0502020202020204" pitchFamily="34" charset="0"/>
              </a:rPr>
              <a:t>.</a:t>
            </a:r>
          </a:p>
        </p:txBody>
      </p:sp>
      <p:sp>
        <p:nvSpPr>
          <p:cNvPr id="48" name="Speech Bubble: Rectangle with Corners Rounded 47">
            <a:extLst>
              <a:ext uri="{FF2B5EF4-FFF2-40B4-BE49-F238E27FC236}">
                <a16:creationId xmlns:a16="http://schemas.microsoft.com/office/drawing/2014/main" id="{3785FC76-2BEE-4F32-9E89-23B76E5DB255}"/>
              </a:ext>
            </a:extLst>
          </p:cNvPr>
          <p:cNvSpPr/>
          <p:nvPr/>
        </p:nvSpPr>
        <p:spPr>
          <a:xfrm>
            <a:off x="8237034" y="4817045"/>
            <a:ext cx="3750730" cy="1584603"/>
          </a:xfrm>
          <a:prstGeom prst="wedgeRoundRectCallout">
            <a:avLst>
              <a:gd name="adj1" fmla="val -59429"/>
              <a:gd name="adj2" fmla="val 17118"/>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When an adjective ends in </a:t>
            </a:r>
            <a:r>
              <a:rPr lang="en-GB" sz="2000" b="1" dirty="0">
                <a:solidFill>
                  <a:srgbClr val="002060"/>
                </a:solidFill>
                <a:latin typeface="Century Gothic" panose="020B0502020202020204" pitchFamily="34" charset="0"/>
              </a:rPr>
              <a:t>–e</a:t>
            </a:r>
            <a:r>
              <a:rPr lang="en-GB" sz="2000" dirty="0">
                <a:solidFill>
                  <a:srgbClr val="002060"/>
                </a:solidFill>
                <a:latin typeface="Century Gothic" panose="020B0502020202020204" pitchFamily="34" charset="0"/>
              </a:rPr>
              <a:t> or </a:t>
            </a:r>
            <a:r>
              <a:rPr lang="en-GB" sz="2000" b="1" dirty="0">
                <a:solidFill>
                  <a:srgbClr val="002060"/>
                </a:solidFill>
                <a:latin typeface="Century Gothic" panose="020B0502020202020204" pitchFamily="34" charset="0"/>
              </a:rPr>
              <a:t>consonant, </a:t>
            </a:r>
            <a:r>
              <a:rPr lang="en-GB" sz="2000" dirty="0">
                <a:solidFill>
                  <a:srgbClr val="002060"/>
                </a:solidFill>
                <a:latin typeface="Century Gothic" panose="020B0502020202020204" pitchFamily="34" charset="0"/>
              </a:rPr>
              <a:t>it can describe a masculine or feminine noun, so we don’t know if it’s she or he.</a:t>
            </a:r>
          </a:p>
        </p:txBody>
      </p:sp>
      <p:sp>
        <p:nvSpPr>
          <p:cNvPr id="49" name="Speech Bubble: Rectangle with Corners Rounded 48">
            <a:extLst>
              <a:ext uri="{FF2B5EF4-FFF2-40B4-BE49-F238E27FC236}">
                <a16:creationId xmlns:a16="http://schemas.microsoft.com/office/drawing/2014/main" id="{1E515659-369A-4428-9978-2754A8D446F4}"/>
              </a:ext>
            </a:extLst>
          </p:cNvPr>
          <p:cNvSpPr/>
          <p:nvPr/>
        </p:nvSpPr>
        <p:spPr>
          <a:xfrm>
            <a:off x="509667" y="4708877"/>
            <a:ext cx="4694670" cy="600480"/>
          </a:xfrm>
          <a:prstGeom prst="wedgeRoundRectCallout">
            <a:avLst>
              <a:gd name="adj1" fmla="val 55550"/>
              <a:gd name="adj2" fmla="val 48930"/>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With </a:t>
            </a:r>
            <a:r>
              <a:rPr lang="en-GB" sz="2000" b="1" dirty="0" err="1">
                <a:solidFill>
                  <a:srgbClr val="002060"/>
                </a:solidFill>
                <a:latin typeface="Century Gothic" panose="020B0502020202020204" pitchFamily="34" charset="0"/>
              </a:rPr>
              <a:t>estar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English often uses –</a:t>
            </a:r>
            <a:r>
              <a:rPr lang="en-GB" sz="2000" dirty="0" err="1">
                <a:solidFill>
                  <a:srgbClr val="002060"/>
                </a:solidFill>
                <a:latin typeface="Century Gothic" panose="020B0502020202020204" pitchFamily="34" charset="0"/>
              </a:rPr>
              <a:t>ing</a:t>
            </a:r>
            <a:r>
              <a:rPr lang="en-GB" sz="2000" dirty="0">
                <a:solidFill>
                  <a:srgbClr val="002060"/>
                </a:solidFill>
                <a:latin typeface="Century Gothic" panose="020B0502020202020204" pitchFamily="34" charset="0"/>
              </a:rPr>
              <a:t>, e.g. </a:t>
            </a:r>
            <a:r>
              <a:rPr lang="en-GB" sz="2000" b="1" dirty="0">
                <a:solidFill>
                  <a:srgbClr val="002060"/>
                </a:solidFill>
                <a:latin typeface="Century Gothic" panose="020B0502020202020204" pitchFamily="34" charset="0"/>
              </a:rPr>
              <a:t>S/he is feeling </a:t>
            </a:r>
            <a:r>
              <a:rPr lang="en-GB" sz="2000" dirty="0">
                <a:solidFill>
                  <a:srgbClr val="002060"/>
                </a:solidFill>
                <a:latin typeface="Century Gothic" panose="020B0502020202020204" pitchFamily="34" charset="0"/>
              </a:rPr>
              <a:t>different (today). </a:t>
            </a:r>
          </a:p>
        </p:txBody>
      </p:sp>
      <p:sp>
        <p:nvSpPr>
          <p:cNvPr id="19" name="TextBox 18">
            <a:hlinkClick r:id="" action="ppaction://noaction">
              <a:snd r:embed="rId9" name="6_1.wav"/>
            </a:hlinkClick>
            <a:extLst>
              <a:ext uri="{FF2B5EF4-FFF2-40B4-BE49-F238E27FC236}">
                <a16:creationId xmlns:a16="http://schemas.microsoft.com/office/drawing/2014/main" id="{254401C6-1AB2-4435-9813-D508D518BC59}"/>
              </a:ext>
            </a:extLst>
          </p:cNvPr>
          <p:cNvSpPr txBox="1"/>
          <p:nvPr/>
        </p:nvSpPr>
        <p:spPr>
          <a:xfrm>
            <a:off x="143158" y="-15724"/>
            <a:ext cx="4977358" cy="769441"/>
          </a:xfrm>
          <a:prstGeom prst="rect">
            <a:avLst/>
          </a:prstGeom>
          <a:noFill/>
        </p:spPr>
        <p:txBody>
          <a:bodyPr wrap="square" rtlCol="0">
            <a:spAutoFit/>
          </a:bodyPr>
          <a:lstStyle/>
          <a:p>
            <a:pPr eaLnBrk="0" fontAlgn="base" hangingPunct="0">
              <a:spcBef>
                <a:spcPct val="0"/>
              </a:spcBef>
              <a:spcAft>
                <a:spcPct val="0"/>
              </a:spcAft>
              <a:buClrTx/>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SER | ESTAR</a:t>
            </a:r>
            <a:endParaRPr lang="en-GB" sz="44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6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6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6_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xEl>
                                              <p:pRg st="0" end="0"/>
                                            </p:txEl>
                                          </p:spTgt>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6_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P spid="35" grpId="0"/>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4" name="7_1.wav"/>
            </a:hlinkClick>
            <a:extLst>
              <a:ext uri="{FF2B5EF4-FFF2-40B4-BE49-F238E27FC236}">
                <a16:creationId xmlns:a16="http://schemas.microsoft.com/office/drawing/2014/main" id="{9907601D-1597-46B0-B6FD-41F6EC7E1AE1}"/>
              </a:ext>
            </a:extLst>
          </p:cNvPr>
          <p:cNvSpPr txBox="1"/>
          <p:nvPr/>
        </p:nvSpPr>
        <p:spPr>
          <a:xfrm>
            <a:off x="0" y="-9629"/>
            <a:ext cx="78277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 Quique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Sofía, también.*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Google Shape;283;p13">
            <a:extLst>
              <a:ext uri="{FF2B5EF4-FFF2-40B4-BE49-F238E27FC236}">
                <a16:creationId xmlns:a16="http://schemas.microsoft.com/office/drawing/2014/main" id="{AAE0690B-DC60-4933-8E17-5A4BFC718D87}"/>
              </a:ext>
            </a:extLst>
          </p:cNvPr>
          <p:cNvSpPr txBox="1"/>
          <p:nvPr/>
        </p:nvSpPr>
        <p:spPr>
          <a:xfrm>
            <a:off x="11323364" y="958201"/>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4" name="Google Shape;282;p13" descr="Reading, Book, Symbol, Icon, Reader, Man">
            <a:extLst>
              <a:ext uri="{FF2B5EF4-FFF2-40B4-BE49-F238E27FC236}">
                <a16:creationId xmlns:a16="http://schemas.microsoft.com/office/drawing/2014/main" id="{ED22B415-8897-420D-8750-DB85F1010F61}"/>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 name="Title 2">
            <a:extLst>
              <a:ext uri="{FF2B5EF4-FFF2-40B4-BE49-F238E27FC236}">
                <a16:creationId xmlns:a16="http://schemas.microsoft.com/office/drawing/2014/main" id="{37C52F66-5B28-4599-AB8C-DC32888411D5}"/>
              </a:ext>
            </a:extLst>
          </p:cNvPr>
          <p:cNvSpPr>
            <a:spLocks noGrp="1"/>
          </p:cNvSpPr>
          <p:nvPr>
            <p:ph type="title"/>
          </p:nvPr>
        </p:nvSpPr>
        <p:spPr>
          <a:xfrm>
            <a:off x="11323364" y="913967"/>
            <a:ext cx="654346" cy="527968"/>
          </a:xfrm>
        </p:spPr>
        <p:txBody>
          <a:bodyPr>
            <a:normAutofit/>
          </a:bodyPr>
          <a:lstStyle/>
          <a:p>
            <a:pPr algn="ctr"/>
            <a:r>
              <a:rPr lang="en-GB" sz="2000" b="1" dirty="0">
                <a:solidFill>
                  <a:schemeClr val="bg1"/>
                </a:solidFill>
                <a:latin typeface="Century Gothic" panose="020B0502020202020204" pitchFamily="34" charset="0"/>
              </a:rPr>
              <a:t>leer</a:t>
            </a:r>
          </a:p>
        </p:txBody>
      </p:sp>
      <p:sp>
        <p:nvSpPr>
          <p:cNvPr id="48" name="TextBox 47">
            <a:extLst>
              <a:ext uri="{FF2B5EF4-FFF2-40B4-BE49-F238E27FC236}">
                <a16:creationId xmlns:a16="http://schemas.microsoft.com/office/drawing/2014/main" id="{F4A1550B-DFB2-404F-8A55-E4BB0BDD1621}"/>
              </a:ext>
            </a:extLst>
          </p:cNvPr>
          <p:cNvSpPr txBox="1"/>
          <p:nvPr/>
        </p:nvSpPr>
        <p:spPr>
          <a:xfrm>
            <a:off x="8171165" y="88862"/>
            <a:ext cx="2980474" cy="400110"/>
          </a:xfrm>
          <a:prstGeom prst="rect">
            <a:avLst/>
          </a:prstGeom>
          <a:solidFill>
            <a:srgbClr val="92D050"/>
          </a:solidFill>
        </p:spPr>
        <p:txBody>
          <a:bodyPr wrap="square" rtlCol="0">
            <a:spAutoFit/>
          </a:bodyPr>
          <a:lstStyle/>
          <a:p>
            <a:r>
              <a:rPr lang="en-GB" sz="2000" dirty="0" err="1">
                <a:solidFill>
                  <a:srgbClr val="002060"/>
                </a:solidFill>
                <a:latin typeface="Century Gothic" panose="020B0502020202020204" pitchFamily="34" charset="0"/>
              </a:rPr>
              <a:t>también</a:t>
            </a:r>
            <a:r>
              <a:rPr lang="en-GB" sz="2000" dirty="0">
                <a:solidFill>
                  <a:srgbClr val="002060"/>
                </a:solidFill>
                <a:latin typeface="Century Gothic" panose="020B0502020202020204" pitchFamily="34" charset="0"/>
              </a:rPr>
              <a:t> = too, as well</a:t>
            </a:r>
          </a:p>
        </p:txBody>
      </p:sp>
      <p:pic>
        <p:nvPicPr>
          <p:cNvPr id="49" name="Graphic 48" descr="Teacher">
            <a:extLst>
              <a:ext uri="{FF2B5EF4-FFF2-40B4-BE49-F238E27FC236}">
                <a16:creationId xmlns:a16="http://schemas.microsoft.com/office/drawing/2014/main" id="{4CD38667-BDD7-49D2-92F3-9C9D650D4C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12" y="362194"/>
            <a:ext cx="1043752" cy="1043752"/>
          </a:xfrm>
          <a:prstGeom prst="rect">
            <a:avLst/>
          </a:prstGeom>
        </p:spPr>
      </p:pic>
      <p:sp>
        <p:nvSpPr>
          <p:cNvPr id="50" name="Speech Bubble: Rectangle with Corners Rounded 49">
            <a:extLst>
              <a:ext uri="{FF2B5EF4-FFF2-40B4-BE49-F238E27FC236}">
                <a16:creationId xmlns:a16="http://schemas.microsoft.com/office/drawing/2014/main" id="{BBBC5D22-2191-4C06-9C0F-38C65232669D}"/>
              </a:ext>
            </a:extLst>
          </p:cNvPr>
          <p:cNvSpPr/>
          <p:nvPr/>
        </p:nvSpPr>
        <p:spPr>
          <a:xfrm>
            <a:off x="1109861" y="524885"/>
            <a:ext cx="10041778"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52" name="TextBox 51">
            <a:hlinkClick r:id="" action="ppaction://noaction">
              <a:snd r:embed="rId9" name="7_2.wav"/>
            </a:hlinkClick>
            <a:extLst>
              <a:ext uri="{FF2B5EF4-FFF2-40B4-BE49-F238E27FC236}">
                <a16:creationId xmlns:a16="http://schemas.microsoft.com/office/drawing/2014/main" id="{8196CF7E-A835-4CC2-AFA1-62225FDB98E1}"/>
              </a:ext>
            </a:extLst>
          </p:cNvPr>
          <p:cNvSpPr txBox="1"/>
          <p:nvPr/>
        </p:nvSpPr>
        <p:spPr>
          <a:xfrm>
            <a:off x="1109860" y="513591"/>
            <a:ext cx="9278323"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Lee las frases.  ¿Es ‘hoy’ (temporary state) o ‘siempre’ (trait)?</a:t>
            </a:r>
            <a:endParaRPr lang="en-GB" sz="2400" dirty="0">
              <a:solidFill>
                <a:srgbClr val="FFFFFF"/>
              </a:solidFill>
              <a:ea typeface="Calibri" panose="020F0502020204030204" pitchFamily="34" charset="0"/>
              <a:cs typeface="Calibri" panose="020F0502020204030204" pitchFamily="34" charset="0"/>
            </a:endParaRPr>
          </a:p>
        </p:txBody>
      </p:sp>
      <p:sp>
        <p:nvSpPr>
          <p:cNvPr id="53" name="Speech Bubble: Rectangle with Corners Rounded 52">
            <a:extLst>
              <a:ext uri="{FF2B5EF4-FFF2-40B4-BE49-F238E27FC236}">
                <a16:creationId xmlns:a16="http://schemas.microsoft.com/office/drawing/2014/main" id="{02F59E56-F320-4EE4-AB90-227BB41C023C}"/>
              </a:ext>
            </a:extLst>
          </p:cNvPr>
          <p:cNvSpPr/>
          <p:nvPr/>
        </p:nvSpPr>
        <p:spPr>
          <a:xfrm>
            <a:off x="1099265" y="1066859"/>
            <a:ext cx="6111004"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54" name="TextBox 53">
            <a:extLst>
              <a:ext uri="{FF2B5EF4-FFF2-40B4-BE49-F238E27FC236}">
                <a16:creationId xmlns:a16="http://schemas.microsoft.com/office/drawing/2014/main" id="{7BB49893-5835-4768-9FF3-BBCB6C6E73CD}"/>
              </a:ext>
            </a:extLst>
          </p:cNvPr>
          <p:cNvSpPr txBox="1"/>
          <p:nvPr/>
        </p:nvSpPr>
        <p:spPr>
          <a:xfrm>
            <a:off x="1099264" y="1055565"/>
            <a:ext cx="6728520"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¿Quién es? ¿Es Sofía o Quique o ‘      ’? </a:t>
            </a:r>
            <a:endParaRPr lang="en-GB" sz="2400" dirty="0">
              <a:solidFill>
                <a:srgbClr val="FFFFFF"/>
              </a:solidFill>
              <a:ea typeface="Calibri" panose="020F0502020204030204" pitchFamily="34" charset="0"/>
              <a:cs typeface="Calibri" panose="020F0502020204030204" pitchFamily="34" charset="0"/>
            </a:endParaRPr>
          </a:p>
        </p:txBody>
      </p:sp>
      <p:pic>
        <p:nvPicPr>
          <p:cNvPr id="6" name="Graphic 5" descr="Badge Question Mark with solid fill">
            <a:extLst>
              <a:ext uri="{FF2B5EF4-FFF2-40B4-BE49-F238E27FC236}">
                <a16:creationId xmlns:a16="http://schemas.microsoft.com/office/drawing/2014/main" id="{D77ECEFF-F564-4118-A1F6-F9F2C2DF39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41679" y="1052472"/>
            <a:ext cx="466987" cy="466987"/>
          </a:xfrm>
          <a:prstGeom prst="rect">
            <a:avLst/>
          </a:prstGeom>
        </p:spPr>
      </p:pic>
      <p:graphicFrame>
        <p:nvGraphicFramePr>
          <p:cNvPr id="61" name="Table 6">
            <a:extLst>
              <a:ext uri="{FF2B5EF4-FFF2-40B4-BE49-F238E27FC236}">
                <a16:creationId xmlns:a16="http://schemas.microsoft.com/office/drawing/2014/main" id="{0C8E24E2-F32D-4808-868F-3CFEF397DFD0}"/>
              </a:ext>
            </a:extLst>
          </p:cNvPr>
          <p:cNvGraphicFramePr>
            <a:graphicFrameLocks noGrp="1"/>
          </p:cNvGraphicFramePr>
          <p:nvPr>
            <p:extLst>
              <p:ext uri="{D42A27DB-BD31-4B8C-83A1-F6EECF244321}">
                <p14:modId xmlns:p14="http://schemas.microsoft.com/office/powerpoint/2010/main" val="2667834097"/>
              </p:ext>
            </p:extLst>
          </p:nvPr>
        </p:nvGraphicFramePr>
        <p:xfrm>
          <a:off x="110619" y="2173574"/>
          <a:ext cx="11931319" cy="4574133"/>
        </p:xfrm>
        <a:graphic>
          <a:graphicData uri="http://schemas.openxmlformats.org/drawingml/2006/table">
            <a:tbl>
              <a:tblPr firstRow="1" bandRow="1">
                <a:tableStyleId>{16D9F66E-5EB9-4882-86FB-DCBF35E3C3E4}</a:tableStyleId>
              </a:tblPr>
              <a:tblGrid>
                <a:gridCol w="533522">
                  <a:extLst>
                    <a:ext uri="{9D8B030D-6E8A-4147-A177-3AD203B41FA5}">
                      <a16:colId xmlns:a16="http://schemas.microsoft.com/office/drawing/2014/main" val="2607353726"/>
                    </a:ext>
                  </a:extLst>
                </a:gridCol>
                <a:gridCol w="2298710">
                  <a:extLst>
                    <a:ext uri="{9D8B030D-6E8A-4147-A177-3AD203B41FA5}">
                      <a16:colId xmlns:a16="http://schemas.microsoft.com/office/drawing/2014/main" val="1600817978"/>
                    </a:ext>
                  </a:extLst>
                </a:gridCol>
                <a:gridCol w="1367461">
                  <a:extLst>
                    <a:ext uri="{9D8B030D-6E8A-4147-A177-3AD203B41FA5}">
                      <a16:colId xmlns:a16="http://schemas.microsoft.com/office/drawing/2014/main" val="4128092149"/>
                    </a:ext>
                  </a:extLst>
                </a:gridCol>
                <a:gridCol w="1539240">
                  <a:extLst>
                    <a:ext uri="{9D8B030D-6E8A-4147-A177-3AD203B41FA5}">
                      <a16:colId xmlns:a16="http://schemas.microsoft.com/office/drawing/2014/main" val="2609792770"/>
                    </a:ext>
                  </a:extLst>
                </a:gridCol>
                <a:gridCol w="1889760">
                  <a:extLst>
                    <a:ext uri="{9D8B030D-6E8A-4147-A177-3AD203B41FA5}">
                      <a16:colId xmlns:a16="http://schemas.microsoft.com/office/drawing/2014/main" val="1616836717"/>
                    </a:ext>
                  </a:extLst>
                </a:gridCol>
                <a:gridCol w="4302626">
                  <a:extLst>
                    <a:ext uri="{9D8B030D-6E8A-4147-A177-3AD203B41FA5}">
                      <a16:colId xmlns:a16="http://schemas.microsoft.com/office/drawing/2014/main" val="2977198328"/>
                    </a:ext>
                  </a:extLst>
                </a:gridCol>
              </a:tblGrid>
              <a:tr h="1009614">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u="none" strike="noStrike" kern="1200" cap="none" spc="0" normalizeH="0" baseline="0" noProof="0" dirty="0">
                        <a:ln>
                          <a:noFill/>
                        </a:ln>
                        <a:solidFill>
                          <a:srgbClr val="00206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Hoy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endParaRPr>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Siempre</a:t>
                      </a:r>
                      <a:endParaRPr lang="en-GB" sz="2000" b="0" dirty="0">
                        <a:solidFill>
                          <a:srgbClr val="002060"/>
                        </a:solidFill>
                      </a:endParaRPr>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002060"/>
                          </a:solidFill>
                          <a:effectLst/>
                        </a:rPr>
                        <a:t>Quique, Sofía o </a:t>
                      </a:r>
                      <a:endParaRPr lang="en-GB" sz="2400" b="0" dirty="0">
                        <a:solidFill>
                          <a:srgbClr val="002060"/>
                        </a:solidFill>
                      </a:endParaRPr>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rPr>
                        <a:t>En</a:t>
                      </a:r>
                      <a:r>
                        <a:rPr lang="en-GB" sz="2000" b="1" dirty="0">
                          <a:solidFill>
                            <a:srgbClr val="002060"/>
                          </a:solidFill>
                        </a:rPr>
                        <a:t> inglés</a:t>
                      </a:r>
                    </a:p>
                  </a:txBody>
                  <a:tcPr anchor="ctr"/>
                </a:tc>
                <a:extLst>
                  <a:ext uri="{0D108BD9-81ED-4DB2-BD59-A6C34878D82A}">
                    <a16:rowId xmlns:a16="http://schemas.microsoft.com/office/drawing/2014/main" val="1153431983"/>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E</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err="1">
                          <a:solidFill>
                            <a:schemeClr val="accent1">
                              <a:lumMod val="50000"/>
                            </a:schemeClr>
                          </a:solidFill>
                        </a:rPr>
                        <a:t>Está</a:t>
                      </a:r>
                      <a:r>
                        <a:rPr lang="en-GB" sz="2000" dirty="0">
                          <a:solidFill>
                            <a:schemeClr val="accent1">
                              <a:lumMod val="50000"/>
                            </a:schemeClr>
                          </a:solidFill>
                        </a:rPr>
                        <a:t> serio.</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accent1">
                              <a:lumMod val="50000"/>
                            </a:schemeClr>
                          </a:solidFill>
                        </a:rPr>
                        <a:t>Quique</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accent1">
                              <a:lumMod val="50000"/>
                            </a:schemeClr>
                          </a:solidFill>
                        </a:rPr>
                        <a:t>He is (feeling) serious.</a:t>
                      </a:r>
                    </a:p>
                  </a:txBody>
                  <a:tcPr anchor="ctr"/>
                </a:tc>
                <a:extLst>
                  <a:ext uri="{0D108BD9-81ED-4DB2-BD59-A6C34878D82A}">
                    <a16:rowId xmlns:a16="http://schemas.microsoft.com/office/drawing/2014/main" val="1171492714"/>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1</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Está</a:t>
                      </a:r>
                      <a:r>
                        <a:rPr lang="en-GB" sz="2000" dirty="0">
                          <a:solidFill>
                            <a:schemeClr val="accent1">
                              <a:lumMod val="50000"/>
                            </a:schemeClr>
                          </a:solidFill>
                        </a:rPr>
                        <a:t> </a:t>
                      </a:r>
                      <a:r>
                        <a:rPr lang="en-GB" sz="2000" dirty="0" err="1">
                          <a:solidFill>
                            <a:schemeClr val="accent1">
                              <a:lumMod val="50000"/>
                            </a:schemeClr>
                          </a:solidFill>
                        </a:rPr>
                        <a:t>elegante</a:t>
                      </a:r>
                      <a:r>
                        <a:rPr lang="en-GB" sz="2000" dirty="0">
                          <a:solidFill>
                            <a:schemeClr val="accent1">
                              <a:lumMod val="50000"/>
                            </a:schemeClr>
                          </a:solidFill>
                        </a:rPr>
                        <a: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accent1">
                              <a:lumMod val="50000"/>
                            </a:schemeClr>
                          </a:solidFill>
                        </a:rPr>
                        <a:t>S/he is (looking) smart.</a:t>
                      </a:r>
                    </a:p>
                  </a:txBody>
                  <a:tcPr anchor="ctr"/>
                </a:tc>
                <a:extLst>
                  <a:ext uri="{0D108BD9-81ED-4DB2-BD59-A6C34878D82A}">
                    <a16:rowId xmlns:a16="http://schemas.microsoft.com/office/drawing/2014/main" val="1961458278"/>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2</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Es </a:t>
                      </a:r>
                      <a:r>
                        <a:rPr lang="en-GB" sz="2000" dirty="0" err="1">
                          <a:solidFill>
                            <a:schemeClr val="accent1">
                              <a:lumMod val="50000"/>
                            </a:schemeClr>
                          </a:solidFill>
                        </a:rPr>
                        <a:t>feliz</a:t>
                      </a:r>
                      <a:r>
                        <a:rPr lang="en-GB" sz="2000" dirty="0">
                          <a:solidFill>
                            <a:schemeClr val="accent1">
                              <a:lumMod val="50000"/>
                            </a:schemeClr>
                          </a:solidFill>
                        </a:rPr>
                        <a: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S/he is (a) happy (person).</a:t>
                      </a:r>
                    </a:p>
                  </a:txBody>
                  <a:tcPr anchor="ctr"/>
                </a:tc>
                <a:extLst>
                  <a:ext uri="{0D108BD9-81ED-4DB2-BD59-A6C34878D82A}">
                    <a16:rowId xmlns:a16="http://schemas.microsoft.com/office/drawing/2014/main" val="2189313960"/>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3</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accent1">
                              <a:lumMod val="50000"/>
                            </a:schemeClr>
                          </a:solidFill>
                        </a:rPr>
                        <a:t>Es </a:t>
                      </a:r>
                      <a:r>
                        <a:rPr lang="en-GB" sz="2000" dirty="0" err="1">
                          <a:solidFill>
                            <a:schemeClr val="accent1">
                              <a:lumMod val="50000"/>
                            </a:schemeClr>
                          </a:solidFill>
                        </a:rPr>
                        <a:t>amable</a:t>
                      </a:r>
                      <a:r>
                        <a:rPr lang="en-GB" sz="2000" dirty="0">
                          <a:solidFill>
                            <a:schemeClr val="accent1">
                              <a:lumMod val="50000"/>
                            </a:schemeClr>
                          </a:solidFill>
                        </a:rPr>
                        <a: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S/he is (a) kind/friendly (person).</a:t>
                      </a:r>
                    </a:p>
                  </a:txBody>
                  <a:tcPr anchor="ctr"/>
                </a:tc>
                <a:extLst>
                  <a:ext uri="{0D108BD9-81ED-4DB2-BD59-A6C34878D82A}">
                    <a16:rowId xmlns:a16="http://schemas.microsoft.com/office/drawing/2014/main" val="2344197191"/>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4</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Está</a:t>
                      </a:r>
                      <a:r>
                        <a:rPr lang="en-GB" sz="2000" dirty="0">
                          <a:solidFill>
                            <a:schemeClr val="accent1">
                              <a:lumMod val="50000"/>
                            </a:schemeClr>
                          </a:solidFill>
                        </a:rPr>
                        <a:t> </a:t>
                      </a:r>
                      <a:r>
                        <a:rPr lang="en-GB" sz="2000" dirty="0" err="1">
                          <a:solidFill>
                            <a:schemeClr val="accent1">
                              <a:lumMod val="50000"/>
                            </a:schemeClr>
                          </a:solidFill>
                        </a:rPr>
                        <a:t>tranquila</a:t>
                      </a:r>
                      <a:r>
                        <a:rPr lang="en-GB" sz="2000" dirty="0">
                          <a:solidFill>
                            <a:schemeClr val="accent1">
                              <a:lumMod val="50000"/>
                            </a:schemeClr>
                          </a:solidFill>
                        </a:rPr>
                        <a: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accent1">
                              <a:lumMod val="50000"/>
                            </a:schemeClr>
                          </a:solidFill>
                        </a:rPr>
                        <a:t>Sofía</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accent1">
                              <a:lumMod val="50000"/>
                            </a:schemeClr>
                          </a:solidFill>
                        </a:rPr>
                        <a:t>She is (feeling) calm.</a:t>
                      </a:r>
                    </a:p>
                  </a:txBody>
                  <a:tcPr anchor="ctr"/>
                </a:tc>
                <a:extLst>
                  <a:ext uri="{0D108BD9-81ED-4DB2-BD59-A6C34878D82A}">
                    <a16:rowId xmlns:a16="http://schemas.microsoft.com/office/drawing/2014/main" val="1972389626"/>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5</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Es </a:t>
                      </a:r>
                      <a:r>
                        <a:rPr lang="en-GB" sz="2000" dirty="0" err="1">
                          <a:solidFill>
                            <a:schemeClr val="accent1">
                              <a:lumMod val="50000"/>
                            </a:schemeClr>
                          </a:solidFill>
                        </a:rPr>
                        <a:t>inteligente</a:t>
                      </a:r>
                      <a:r>
                        <a:rPr lang="en-GB" sz="2000" dirty="0">
                          <a:solidFill>
                            <a:schemeClr val="accent1">
                              <a:lumMod val="50000"/>
                            </a:schemeClr>
                          </a:solidFill>
                        </a:rPr>
                        <a: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accent1">
                              <a:lumMod val="50000"/>
                            </a:schemeClr>
                          </a:solidFill>
                        </a:rPr>
                        <a:t>S/he is (an) intelligent (person).</a:t>
                      </a:r>
                    </a:p>
                  </a:txBody>
                  <a:tcPr anchor="ctr"/>
                </a:tc>
                <a:extLst>
                  <a:ext uri="{0D108BD9-81ED-4DB2-BD59-A6C34878D82A}">
                    <a16:rowId xmlns:a16="http://schemas.microsoft.com/office/drawing/2014/main" val="664931564"/>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6</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Está</a:t>
                      </a:r>
                      <a:r>
                        <a:rPr lang="en-GB" sz="2000" dirty="0">
                          <a:solidFill>
                            <a:schemeClr val="accent1">
                              <a:lumMod val="50000"/>
                            </a:schemeClr>
                          </a:solidFill>
                        </a:rPr>
                        <a:t> </a:t>
                      </a:r>
                      <a:r>
                        <a:rPr lang="en-GB" sz="2000" dirty="0" err="1">
                          <a:solidFill>
                            <a:schemeClr val="accent1">
                              <a:lumMod val="50000"/>
                            </a:schemeClr>
                          </a:solidFill>
                        </a:rPr>
                        <a:t>divertido</a:t>
                      </a:r>
                      <a:r>
                        <a:rPr lang="en-GB" sz="2000" dirty="0">
                          <a:solidFill>
                            <a:schemeClr val="accent1">
                              <a:lumMod val="50000"/>
                            </a:schemeClr>
                          </a:solidFill>
                        </a:rPr>
                        <a: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accent1">
                              <a:lumMod val="50000"/>
                            </a:schemeClr>
                          </a:solidFill>
                        </a:rPr>
                        <a:t>Quique</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accent1">
                              <a:lumMod val="50000"/>
                            </a:schemeClr>
                          </a:solidFill>
                        </a:rPr>
                        <a:t>He is (being) fun/funny.</a:t>
                      </a:r>
                    </a:p>
                  </a:txBody>
                  <a:tcPr anchor="ctr"/>
                </a:tc>
                <a:extLst>
                  <a:ext uri="{0D108BD9-81ED-4DB2-BD59-A6C34878D82A}">
                    <a16:rowId xmlns:a16="http://schemas.microsoft.com/office/drawing/2014/main" val="2371851735"/>
                  </a:ext>
                </a:extLst>
              </a:tr>
            </a:tbl>
          </a:graphicData>
        </a:graphic>
      </p:graphicFrame>
      <p:grpSp>
        <p:nvGrpSpPr>
          <p:cNvPr id="14" name="Group 13">
            <a:extLst>
              <a:ext uri="{FF2B5EF4-FFF2-40B4-BE49-F238E27FC236}">
                <a16:creationId xmlns:a16="http://schemas.microsoft.com/office/drawing/2014/main" id="{55F2C2F5-C99C-49B9-93D6-95879E653F61}"/>
              </a:ext>
            </a:extLst>
          </p:cNvPr>
          <p:cNvGrpSpPr/>
          <p:nvPr/>
        </p:nvGrpSpPr>
        <p:grpSpPr>
          <a:xfrm>
            <a:off x="275875" y="1429203"/>
            <a:ext cx="1262321" cy="1696443"/>
            <a:chOff x="3920876" y="1036811"/>
            <a:chExt cx="4204180" cy="6140346"/>
          </a:xfrm>
        </p:grpSpPr>
        <p:pic>
          <p:nvPicPr>
            <p:cNvPr id="9" name="Picture 8" descr="A picture containing text, doll, toy&#10;&#10;Description automatically generated">
              <a:extLst>
                <a:ext uri="{FF2B5EF4-FFF2-40B4-BE49-F238E27FC236}">
                  <a16:creationId xmlns:a16="http://schemas.microsoft.com/office/drawing/2014/main" id="{3AA5CA28-9634-484C-AD01-21B20ABBF3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0876" y="1405946"/>
              <a:ext cx="2134546" cy="5606817"/>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2DB7E26B-4A20-4221-ADD4-4DFB510ED7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66591" y="1036811"/>
              <a:ext cx="2358465" cy="6140346"/>
            </a:xfrm>
            <a:prstGeom prst="rect">
              <a:avLst/>
            </a:prstGeom>
          </p:spPr>
        </p:pic>
      </p:grpSp>
      <p:sp>
        <p:nvSpPr>
          <p:cNvPr id="37" name="Speech Bubble: Rectangle with Corners Rounded 36">
            <a:extLst>
              <a:ext uri="{FF2B5EF4-FFF2-40B4-BE49-F238E27FC236}">
                <a16:creationId xmlns:a16="http://schemas.microsoft.com/office/drawing/2014/main" id="{B1BE2735-03B1-43BA-BAF7-A1A651C8C81A}"/>
              </a:ext>
            </a:extLst>
          </p:cNvPr>
          <p:cNvSpPr/>
          <p:nvPr/>
        </p:nvSpPr>
        <p:spPr>
          <a:xfrm>
            <a:off x="7337816" y="1078268"/>
            <a:ext cx="3314634" cy="587979"/>
          </a:xfrm>
          <a:prstGeom prst="wedgeRoundRectCallout">
            <a:avLst>
              <a:gd name="adj1" fmla="val -40024"/>
              <a:gd name="adj2" fmla="val 145873"/>
              <a:gd name="adj3" fmla="val 16667"/>
            </a:avLst>
          </a:prstGeom>
          <a:solidFill>
            <a:srgbClr val="2BC0C7"/>
          </a:solidFill>
          <a:ln w="57150">
            <a:solidFill>
              <a:srgbClr val="2BC0C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If you</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can’t tell from the adjective, then put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3" name="Graphic 62" descr="Badge Question Mark with solid fill">
            <a:extLst>
              <a:ext uri="{FF2B5EF4-FFF2-40B4-BE49-F238E27FC236}">
                <a16:creationId xmlns:a16="http://schemas.microsoft.com/office/drawing/2014/main" id="{88002F63-5154-495A-B082-C46B7B23D96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76775" y="2629129"/>
            <a:ext cx="466987" cy="466987"/>
          </a:xfrm>
          <a:prstGeom prst="rect">
            <a:avLst/>
          </a:prstGeom>
        </p:spPr>
      </p:pic>
      <p:sp>
        <p:nvSpPr>
          <p:cNvPr id="38" name="Rectangle 37">
            <a:hlinkClick r:id="" action="ppaction://noaction">
              <a:snd r:embed="rId16" name="7_4.wav"/>
            </a:hlinkClick>
            <a:extLst>
              <a:ext uri="{FF2B5EF4-FFF2-40B4-BE49-F238E27FC236}">
                <a16:creationId xmlns:a16="http://schemas.microsoft.com/office/drawing/2014/main" id="{78DB61C4-776F-4D26-806B-C70ACAFBBBA7}"/>
              </a:ext>
            </a:extLst>
          </p:cNvPr>
          <p:cNvSpPr/>
          <p:nvPr/>
        </p:nvSpPr>
        <p:spPr>
          <a:xfrm>
            <a:off x="150062" y="3229462"/>
            <a:ext cx="421308" cy="399075"/>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9" name="Rectangle 38">
            <a:hlinkClick r:id="" action="ppaction://noaction">
              <a:snd r:embed="rId17" name="7_5.wav"/>
            </a:hlinkClick>
            <a:extLst>
              <a:ext uri="{FF2B5EF4-FFF2-40B4-BE49-F238E27FC236}">
                <a16:creationId xmlns:a16="http://schemas.microsoft.com/office/drawing/2014/main" id="{54D01C7B-C68E-40E8-B346-0D6526CC2AA0}"/>
              </a:ext>
            </a:extLst>
          </p:cNvPr>
          <p:cNvSpPr/>
          <p:nvPr/>
        </p:nvSpPr>
        <p:spPr>
          <a:xfrm>
            <a:off x="150062" y="3747791"/>
            <a:ext cx="421308" cy="358093"/>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0" name="Rectangle 39">
            <a:hlinkClick r:id="" action="ppaction://noaction">
              <a:snd r:embed="rId18" name="7_6.wav"/>
            </a:hlinkClick>
            <a:extLst>
              <a:ext uri="{FF2B5EF4-FFF2-40B4-BE49-F238E27FC236}">
                <a16:creationId xmlns:a16="http://schemas.microsoft.com/office/drawing/2014/main" id="{058991A6-2F22-4D4C-8FF6-D94CB4758816}"/>
              </a:ext>
            </a:extLst>
          </p:cNvPr>
          <p:cNvSpPr/>
          <p:nvPr/>
        </p:nvSpPr>
        <p:spPr>
          <a:xfrm>
            <a:off x="153233" y="4254545"/>
            <a:ext cx="421308" cy="375637"/>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3" name="Rectangle 42">
            <a:hlinkClick r:id="" action="ppaction://noaction">
              <a:snd r:embed="rId19" name="7_7.wav"/>
            </a:hlinkClick>
            <a:extLst>
              <a:ext uri="{FF2B5EF4-FFF2-40B4-BE49-F238E27FC236}">
                <a16:creationId xmlns:a16="http://schemas.microsoft.com/office/drawing/2014/main" id="{B834E671-A0A5-4C4A-950E-AE529D900A0C}"/>
              </a:ext>
            </a:extLst>
          </p:cNvPr>
          <p:cNvSpPr/>
          <p:nvPr/>
        </p:nvSpPr>
        <p:spPr>
          <a:xfrm>
            <a:off x="150062" y="4764830"/>
            <a:ext cx="421308" cy="375637"/>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5" name="Rectangle 44">
            <a:hlinkClick r:id="" action="ppaction://noaction">
              <a:snd r:embed="rId20" name="7_8.wav"/>
            </a:hlinkClick>
            <a:extLst>
              <a:ext uri="{FF2B5EF4-FFF2-40B4-BE49-F238E27FC236}">
                <a16:creationId xmlns:a16="http://schemas.microsoft.com/office/drawing/2014/main" id="{6A9F532F-70A7-402C-97FF-D893FEA35AB6}"/>
              </a:ext>
            </a:extLst>
          </p:cNvPr>
          <p:cNvSpPr/>
          <p:nvPr/>
        </p:nvSpPr>
        <p:spPr>
          <a:xfrm>
            <a:off x="151470" y="5272157"/>
            <a:ext cx="421308" cy="375637"/>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6" name="Rectangle 45">
            <a:hlinkClick r:id="" action="ppaction://noaction">
              <a:snd r:embed="rId21" name="7_9.wav"/>
            </a:hlinkClick>
            <a:extLst>
              <a:ext uri="{FF2B5EF4-FFF2-40B4-BE49-F238E27FC236}">
                <a16:creationId xmlns:a16="http://schemas.microsoft.com/office/drawing/2014/main" id="{E4F0F429-7F83-4F40-A124-E7C774EA87CA}"/>
              </a:ext>
            </a:extLst>
          </p:cNvPr>
          <p:cNvSpPr/>
          <p:nvPr/>
        </p:nvSpPr>
        <p:spPr>
          <a:xfrm>
            <a:off x="150062" y="5799413"/>
            <a:ext cx="421308" cy="375637"/>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4" name="Rectangle 63">
            <a:hlinkClick r:id="" action="ppaction://noaction">
              <a:snd r:embed="rId22" name="7_10.wav"/>
            </a:hlinkClick>
            <a:extLst>
              <a:ext uri="{FF2B5EF4-FFF2-40B4-BE49-F238E27FC236}">
                <a16:creationId xmlns:a16="http://schemas.microsoft.com/office/drawing/2014/main" id="{AA5395CE-7CAF-4BD0-B4C2-00F4BD56E78E}"/>
              </a:ext>
            </a:extLst>
          </p:cNvPr>
          <p:cNvSpPr/>
          <p:nvPr/>
        </p:nvSpPr>
        <p:spPr>
          <a:xfrm>
            <a:off x="150062" y="6295075"/>
            <a:ext cx="421308" cy="375637"/>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66" name="Graphic 65" descr="Badge Question Mark with solid fill">
            <a:extLst>
              <a:ext uri="{FF2B5EF4-FFF2-40B4-BE49-F238E27FC236}">
                <a16:creationId xmlns:a16="http://schemas.microsoft.com/office/drawing/2014/main" id="{BB874C67-7F6C-4991-B989-F010D5CD15F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28046" y="3693343"/>
            <a:ext cx="466987" cy="466987"/>
          </a:xfrm>
          <a:prstGeom prst="rect">
            <a:avLst/>
          </a:prstGeom>
        </p:spPr>
      </p:pic>
      <p:pic>
        <p:nvPicPr>
          <p:cNvPr id="67" name="Picture 8" descr="green checkmark">
            <a:extLst>
              <a:ext uri="{FF2B5EF4-FFF2-40B4-BE49-F238E27FC236}">
                <a16:creationId xmlns:a16="http://schemas.microsoft.com/office/drawing/2014/main" id="{A1DD7071-AED5-4884-9FC2-9C5684361D6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478636" y="3273547"/>
            <a:ext cx="282522" cy="294294"/>
          </a:xfrm>
          <a:prstGeom prst="rect">
            <a:avLst/>
          </a:prstGeom>
        </p:spPr>
      </p:pic>
      <p:pic>
        <p:nvPicPr>
          <p:cNvPr id="69" name="Picture 8" descr="green checkmark">
            <a:extLst>
              <a:ext uri="{FF2B5EF4-FFF2-40B4-BE49-F238E27FC236}">
                <a16:creationId xmlns:a16="http://schemas.microsoft.com/office/drawing/2014/main" id="{7459A44D-4D5A-4DD6-8159-E56D9425F6B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470192" y="3775519"/>
            <a:ext cx="282522" cy="294294"/>
          </a:xfrm>
          <a:prstGeom prst="rect">
            <a:avLst/>
          </a:prstGeom>
        </p:spPr>
      </p:pic>
      <p:pic>
        <p:nvPicPr>
          <p:cNvPr id="70" name="Picture 8" descr="green checkmark">
            <a:extLst>
              <a:ext uri="{FF2B5EF4-FFF2-40B4-BE49-F238E27FC236}">
                <a16:creationId xmlns:a16="http://schemas.microsoft.com/office/drawing/2014/main" id="{23643ADE-C0B0-4F5D-BAAA-95237B2DFB8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87368" y="4335888"/>
            <a:ext cx="282522" cy="294294"/>
          </a:xfrm>
          <a:prstGeom prst="rect">
            <a:avLst/>
          </a:prstGeom>
        </p:spPr>
      </p:pic>
      <p:pic>
        <p:nvPicPr>
          <p:cNvPr id="72" name="Graphic 71" descr="Badge Question Mark with solid fill">
            <a:extLst>
              <a:ext uri="{FF2B5EF4-FFF2-40B4-BE49-F238E27FC236}">
                <a16:creationId xmlns:a16="http://schemas.microsoft.com/office/drawing/2014/main" id="{7D52C558-49E1-451D-A6D8-5D7084508E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55218" y="4237859"/>
            <a:ext cx="466987" cy="466987"/>
          </a:xfrm>
          <a:prstGeom prst="rect">
            <a:avLst/>
          </a:prstGeom>
        </p:spPr>
      </p:pic>
      <p:pic>
        <p:nvPicPr>
          <p:cNvPr id="75" name="Picture 8" descr="green checkmark">
            <a:extLst>
              <a:ext uri="{FF2B5EF4-FFF2-40B4-BE49-F238E27FC236}">
                <a16:creationId xmlns:a16="http://schemas.microsoft.com/office/drawing/2014/main" id="{B36E66A7-CB72-4199-86D8-1770EB889CC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87368" y="4764830"/>
            <a:ext cx="282522" cy="294294"/>
          </a:xfrm>
          <a:prstGeom prst="rect">
            <a:avLst/>
          </a:prstGeom>
        </p:spPr>
      </p:pic>
      <p:pic>
        <p:nvPicPr>
          <p:cNvPr id="76" name="Graphic 75" descr="Badge Question Mark with solid fill">
            <a:extLst>
              <a:ext uri="{FF2B5EF4-FFF2-40B4-BE49-F238E27FC236}">
                <a16:creationId xmlns:a16="http://schemas.microsoft.com/office/drawing/2014/main" id="{F9A526A0-55D1-4F24-858D-8E63225EA9C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55218" y="4757680"/>
            <a:ext cx="466987" cy="466987"/>
          </a:xfrm>
          <a:prstGeom prst="rect">
            <a:avLst/>
          </a:prstGeom>
        </p:spPr>
      </p:pic>
      <p:pic>
        <p:nvPicPr>
          <p:cNvPr id="78" name="Picture 8" descr="green checkmark">
            <a:extLst>
              <a:ext uri="{FF2B5EF4-FFF2-40B4-BE49-F238E27FC236}">
                <a16:creationId xmlns:a16="http://schemas.microsoft.com/office/drawing/2014/main" id="{D556F037-F592-4E85-A777-59382F7D056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470192" y="5272157"/>
            <a:ext cx="282522" cy="294294"/>
          </a:xfrm>
          <a:prstGeom prst="rect">
            <a:avLst/>
          </a:prstGeom>
        </p:spPr>
      </p:pic>
      <p:pic>
        <p:nvPicPr>
          <p:cNvPr id="79" name="Picture 8" descr="green checkmark">
            <a:extLst>
              <a:ext uri="{FF2B5EF4-FFF2-40B4-BE49-F238E27FC236}">
                <a16:creationId xmlns:a16="http://schemas.microsoft.com/office/drawing/2014/main" id="{70D09109-010F-4C5E-B644-20C564761F9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86948" y="5840084"/>
            <a:ext cx="282522" cy="294294"/>
          </a:xfrm>
          <a:prstGeom prst="rect">
            <a:avLst/>
          </a:prstGeom>
        </p:spPr>
      </p:pic>
      <p:pic>
        <p:nvPicPr>
          <p:cNvPr id="81" name="Graphic 80" descr="Badge Question Mark with solid fill">
            <a:extLst>
              <a:ext uri="{FF2B5EF4-FFF2-40B4-BE49-F238E27FC236}">
                <a16:creationId xmlns:a16="http://schemas.microsoft.com/office/drawing/2014/main" id="{3F88D2B3-9C52-47A6-A0D3-5FEFE7B8642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28045" y="5731994"/>
            <a:ext cx="466987" cy="466987"/>
          </a:xfrm>
          <a:prstGeom prst="rect">
            <a:avLst/>
          </a:prstGeom>
        </p:spPr>
      </p:pic>
      <p:pic>
        <p:nvPicPr>
          <p:cNvPr id="82" name="Picture 8" descr="green checkmark">
            <a:extLst>
              <a:ext uri="{FF2B5EF4-FFF2-40B4-BE49-F238E27FC236}">
                <a16:creationId xmlns:a16="http://schemas.microsoft.com/office/drawing/2014/main" id="{11800525-DC82-4111-B82C-A917E1E4D12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452775" y="6310822"/>
            <a:ext cx="282522" cy="294294"/>
          </a:xfrm>
          <a:prstGeom prst="rect">
            <a:avLst/>
          </a:prstGeom>
        </p:spPr>
      </p:pic>
      <p:sp>
        <p:nvSpPr>
          <p:cNvPr id="15" name="Rectangle: Rounded Corners 14">
            <a:extLst>
              <a:ext uri="{FF2B5EF4-FFF2-40B4-BE49-F238E27FC236}">
                <a16:creationId xmlns:a16="http://schemas.microsoft.com/office/drawing/2014/main" id="{2404E1E8-7568-4A40-BFE7-A76E6B8E0426}"/>
              </a:ext>
            </a:extLst>
          </p:cNvPr>
          <p:cNvSpPr/>
          <p:nvPr/>
        </p:nvSpPr>
        <p:spPr>
          <a:xfrm>
            <a:off x="6142465" y="3229462"/>
            <a:ext cx="1218512"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Rounded Corners 93">
            <a:extLst>
              <a:ext uri="{FF2B5EF4-FFF2-40B4-BE49-F238E27FC236}">
                <a16:creationId xmlns:a16="http://schemas.microsoft.com/office/drawing/2014/main" id="{D01753AE-DA6B-4EE1-8095-DC9F19B2A640}"/>
              </a:ext>
            </a:extLst>
          </p:cNvPr>
          <p:cNvSpPr/>
          <p:nvPr/>
        </p:nvSpPr>
        <p:spPr>
          <a:xfrm>
            <a:off x="7827784" y="3229462"/>
            <a:ext cx="4149926"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Rounded Corners 94">
            <a:extLst>
              <a:ext uri="{FF2B5EF4-FFF2-40B4-BE49-F238E27FC236}">
                <a16:creationId xmlns:a16="http://schemas.microsoft.com/office/drawing/2014/main" id="{1367ADA0-1BBD-4BF7-B9B6-5FA08DB62050}"/>
              </a:ext>
            </a:extLst>
          </p:cNvPr>
          <p:cNvSpPr/>
          <p:nvPr/>
        </p:nvSpPr>
        <p:spPr>
          <a:xfrm>
            <a:off x="6252282" y="3724189"/>
            <a:ext cx="1218512" cy="399075"/>
          </a:xfrm>
          <a:prstGeom prst="round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Rounded Corners 95">
            <a:extLst>
              <a:ext uri="{FF2B5EF4-FFF2-40B4-BE49-F238E27FC236}">
                <a16:creationId xmlns:a16="http://schemas.microsoft.com/office/drawing/2014/main" id="{4269D249-BAA0-4093-8082-41B4FE2CF592}"/>
              </a:ext>
            </a:extLst>
          </p:cNvPr>
          <p:cNvSpPr/>
          <p:nvPr/>
        </p:nvSpPr>
        <p:spPr>
          <a:xfrm>
            <a:off x="6142465" y="4269157"/>
            <a:ext cx="1218512"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Rounded Corners 96">
            <a:extLst>
              <a:ext uri="{FF2B5EF4-FFF2-40B4-BE49-F238E27FC236}">
                <a16:creationId xmlns:a16="http://schemas.microsoft.com/office/drawing/2014/main" id="{87E81933-F05F-448D-9CBA-B9302D77E98F}"/>
              </a:ext>
            </a:extLst>
          </p:cNvPr>
          <p:cNvSpPr/>
          <p:nvPr/>
        </p:nvSpPr>
        <p:spPr>
          <a:xfrm>
            <a:off x="6167957" y="4807334"/>
            <a:ext cx="1218512" cy="399075"/>
          </a:xfrm>
          <a:prstGeom prst="round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Rounded Corners 97">
            <a:extLst>
              <a:ext uri="{FF2B5EF4-FFF2-40B4-BE49-F238E27FC236}">
                <a16:creationId xmlns:a16="http://schemas.microsoft.com/office/drawing/2014/main" id="{BD925A24-0F0E-4D5D-9A25-D593817BDD0E}"/>
              </a:ext>
            </a:extLst>
          </p:cNvPr>
          <p:cNvSpPr/>
          <p:nvPr/>
        </p:nvSpPr>
        <p:spPr>
          <a:xfrm>
            <a:off x="6167957" y="5266828"/>
            <a:ext cx="1218512"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Rounded Corners 98">
            <a:extLst>
              <a:ext uri="{FF2B5EF4-FFF2-40B4-BE49-F238E27FC236}">
                <a16:creationId xmlns:a16="http://schemas.microsoft.com/office/drawing/2014/main" id="{2B2E34A4-BD2A-4B89-834B-58F602ECF3B8}"/>
              </a:ext>
            </a:extLst>
          </p:cNvPr>
          <p:cNvSpPr/>
          <p:nvPr/>
        </p:nvSpPr>
        <p:spPr>
          <a:xfrm>
            <a:off x="6256796" y="5779732"/>
            <a:ext cx="1218512" cy="399075"/>
          </a:xfrm>
          <a:prstGeom prst="round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Rounded Corners 99">
            <a:extLst>
              <a:ext uri="{FF2B5EF4-FFF2-40B4-BE49-F238E27FC236}">
                <a16:creationId xmlns:a16="http://schemas.microsoft.com/office/drawing/2014/main" id="{B4FE72DE-7EA4-489C-AD9A-432124A179BB}"/>
              </a:ext>
            </a:extLst>
          </p:cNvPr>
          <p:cNvSpPr/>
          <p:nvPr/>
        </p:nvSpPr>
        <p:spPr>
          <a:xfrm>
            <a:off x="6142465" y="6333115"/>
            <a:ext cx="1218512"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111EBFD8-0FFB-4DC2-BD6A-67A4D723C80E}"/>
              </a:ext>
            </a:extLst>
          </p:cNvPr>
          <p:cNvSpPr/>
          <p:nvPr/>
        </p:nvSpPr>
        <p:spPr>
          <a:xfrm>
            <a:off x="7819414" y="3733959"/>
            <a:ext cx="4149926" cy="399075"/>
          </a:xfrm>
          <a:prstGeom prst="round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Rounded Corners 101">
            <a:extLst>
              <a:ext uri="{FF2B5EF4-FFF2-40B4-BE49-F238E27FC236}">
                <a16:creationId xmlns:a16="http://schemas.microsoft.com/office/drawing/2014/main" id="{EB108049-0034-4E79-8CE9-FF6C66379261}"/>
              </a:ext>
            </a:extLst>
          </p:cNvPr>
          <p:cNvSpPr/>
          <p:nvPr/>
        </p:nvSpPr>
        <p:spPr>
          <a:xfrm>
            <a:off x="7827784" y="4231107"/>
            <a:ext cx="4149926"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Rounded Corners 102">
            <a:extLst>
              <a:ext uri="{FF2B5EF4-FFF2-40B4-BE49-F238E27FC236}">
                <a16:creationId xmlns:a16="http://schemas.microsoft.com/office/drawing/2014/main" id="{F8DF5BF1-6F92-40E9-84E4-9466B3870BE6}"/>
              </a:ext>
            </a:extLst>
          </p:cNvPr>
          <p:cNvSpPr/>
          <p:nvPr/>
        </p:nvSpPr>
        <p:spPr>
          <a:xfrm>
            <a:off x="7817225" y="4745512"/>
            <a:ext cx="4149926" cy="399075"/>
          </a:xfrm>
          <a:prstGeom prst="round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Rounded Corners 103">
            <a:extLst>
              <a:ext uri="{FF2B5EF4-FFF2-40B4-BE49-F238E27FC236}">
                <a16:creationId xmlns:a16="http://schemas.microsoft.com/office/drawing/2014/main" id="{381BEF38-A18E-4C8B-823D-FCF708AA63D8}"/>
              </a:ext>
            </a:extLst>
          </p:cNvPr>
          <p:cNvSpPr/>
          <p:nvPr/>
        </p:nvSpPr>
        <p:spPr>
          <a:xfrm>
            <a:off x="7811485" y="5271250"/>
            <a:ext cx="4149926"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4C54AD5A-9A14-4BDE-AEA4-A3B6D00F1F12}"/>
              </a:ext>
            </a:extLst>
          </p:cNvPr>
          <p:cNvSpPr/>
          <p:nvPr/>
        </p:nvSpPr>
        <p:spPr>
          <a:xfrm>
            <a:off x="7801226" y="5784401"/>
            <a:ext cx="4149926" cy="399075"/>
          </a:xfrm>
          <a:prstGeom prst="round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Rounded Corners 105">
            <a:extLst>
              <a:ext uri="{FF2B5EF4-FFF2-40B4-BE49-F238E27FC236}">
                <a16:creationId xmlns:a16="http://schemas.microsoft.com/office/drawing/2014/main" id="{0A16B30D-8E1B-46B6-B466-669A22D52029}"/>
              </a:ext>
            </a:extLst>
          </p:cNvPr>
          <p:cNvSpPr/>
          <p:nvPr/>
        </p:nvSpPr>
        <p:spPr>
          <a:xfrm>
            <a:off x="7827784" y="6258431"/>
            <a:ext cx="4149926"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908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7_3.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9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9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9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9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0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0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0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0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0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7" grpId="0" animBg="1"/>
      <p:bldP spid="15"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Subject pronouns (she, he)</a:t>
            </a:r>
          </a:p>
        </p:txBody>
      </p:sp>
      <p:sp>
        <p:nvSpPr>
          <p:cNvPr id="16" name="TextBox 15">
            <a:extLst>
              <a:ext uri="{FF2B5EF4-FFF2-40B4-BE49-F238E27FC236}">
                <a16:creationId xmlns:a16="http://schemas.microsoft.com/office/drawing/2014/main" id="{89604CFD-752D-4507-BDB4-003447BC0065}"/>
              </a:ext>
            </a:extLst>
          </p:cNvPr>
          <p:cNvSpPr txBox="1"/>
          <p:nvPr/>
        </p:nvSpPr>
        <p:spPr>
          <a:xfrm>
            <a:off x="204236" y="997710"/>
            <a:ext cx="955461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the adjective often tells us if</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the sentence refers to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she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or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8">
            <a:alphaModFix/>
          </a:blip>
          <a:srcRect/>
          <a:stretch/>
        </p:blipFill>
        <p:spPr>
          <a:xfrm>
            <a:off x="4053827" y="1980029"/>
            <a:ext cx="515987" cy="559887"/>
          </a:xfrm>
          <a:prstGeom prst="rect">
            <a:avLst/>
          </a:prstGeom>
          <a:noFill/>
          <a:ln>
            <a:noFill/>
          </a:ln>
        </p:spPr>
      </p:pic>
      <p:sp>
        <p:nvSpPr>
          <p:cNvPr id="26" name="Speech Bubble: Rectangle with Corners Rounded 25">
            <a:extLst>
              <a:ext uri="{FF2B5EF4-FFF2-40B4-BE49-F238E27FC236}">
                <a16:creationId xmlns:a16="http://schemas.microsoft.com/office/drawing/2014/main" id="{7415D023-A330-40C9-AB7B-9652BDC8F2D6}"/>
              </a:ext>
            </a:extLst>
          </p:cNvPr>
          <p:cNvSpPr/>
          <p:nvPr/>
        </p:nvSpPr>
        <p:spPr>
          <a:xfrm>
            <a:off x="8453242" y="4450497"/>
            <a:ext cx="2869324" cy="1503650"/>
          </a:xfrm>
          <a:prstGeom prst="wedgeRoundRectCallout">
            <a:avLst>
              <a:gd name="adj1" fmla="val -59429"/>
              <a:gd name="adj2" fmla="val 17118"/>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t>
            </a:r>
            <a:r>
              <a:rPr lang="en-GB" sz="2000" dirty="0">
                <a:solidFill>
                  <a:srgbClr val="002060"/>
                </a:solidFill>
                <a:latin typeface="Century Gothic" panose="020B0502020202020204" pitchFamily="34" charset="0"/>
              </a:rPr>
              <a:t>use the pronouns </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avoid confusion and make it clear who we are talking about.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BFE9EAB2-7D71-448E-9B9E-FBB7EFF29DAA}"/>
              </a:ext>
            </a:extLst>
          </p:cNvPr>
          <p:cNvSpPr txBox="1"/>
          <p:nvPr/>
        </p:nvSpPr>
        <p:spPr>
          <a:xfrm>
            <a:off x="204235" y="2068823"/>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nervios</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28699297-8770-4FE8-AC86-5B1B52100708}"/>
              </a:ext>
            </a:extLst>
          </p:cNvPr>
          <p:cNvSpPr txBox="1"/>
          <p:nvPr/>
        </p:nvSpPr>
        <p:spPr>
          <a:xfrm>
            <a:off x="4569814" y="2057335"/>
            <a:ext cx="422043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(feeling)</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nervous.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8B8DD1CC-59AC-4ADF-9573-D4EEA2BDFF81}"/>
              </a:ext>
            </a:extLst>
          </p:cNvPr>
          <p:cNvSpPr txBox="1"/>
          <p:nvPr/>
        </p:nvSpPr>
        <p:spPr>
          <a:xfrm>
            <a:off x="204235" y="2770604"/>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divertid</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20" name="Google Shape;183;p8">
            <a:extLst>
              <a:ext uri="{FF2B5EF4-FFF2-40B4-BE49-F238E27FC236}">
                <a16:creationId xmlns:a16="http://schemas.microsoft.com/office/drawing/2014/main" id="{8E8E1825-A58A-4F78-91DD-C8896D5EB357}"/>
              </a:ext>
            </a:extLst>
          </p:cNvPr>
          <p:cNvPicPr preferRelativeResize="0"/>
          <p:nvPr/>
        </p:nvPicPr>
        <p:blipFill rotWithShape="1">
          <a:blip r:embed="rId8">
            <a:alphaModFix/>
          </a:blip>
          <a:srcRect/>
          <a:stretch/>
        </p:blipFill>
        <p:spPr>
          <a:xfrm>
            <a:off x="4053827" y="2717815"/>
            <a:ext cx="515987" cy="559887"/>
          </a:xfrm>
          <a:prstGeom prst="rect">
            <a:avLst/>
          </a:prstGeom>
          <a:noFill/>
          <a:ln>
            <a:noFill/>
          </a:ln>
        </p:spPr>
      </p:pic>
      <p:sp>
        <p:nvSpPr>
          <p:cNvPr id="21" name="TextBox 20">
            <a:extLst>
              <a:ext uri="{FF2B5EF4-FFF2-40B4-BE49-F238E27FC236}">
                <a16:creationId xmlns:a16="http://schemas.microsoft.com/office/drawing/2014/main" id="{0661228E-EA19-4337-9D5D-CE21FD1267A7}"/>
              </a:ext>
            </a:extLst>
          </p:cNvPr>
          <p:cNvSpPr txBox="1"/>
          <p:nvPr/>
        </p:nvSpPr>
        <p:spPr>
          <a:xfrm>
            <a:off x="4569814" y="2775228"/>
            <a:ext cx="518904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(a)</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fun/funny (person).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9E24FE86-CDF9-4301-BDBD-194437A9BDD0}"/>
              </a:ext>
            </a:extLst>
          </p:cNvPr>
          <p:cNvSpPr txBox="1"/>
          <p:nvPr/>
        </p:nvSpPr>
        <p:spPr>
          <a:xfrm>
            <a:off x="204236" y="3577949"/>
            <a:ext cx="11783528"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If the adjective doesn’t help us, we can use the pronouns </a:t>
            </a:r>
            <a:r>
              <a:rPr kumimoji="0" lang="en-GB" sz="2400" b="1" i="0" u="sng"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ella</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(she)and </a:t>
            </a:r>
            <a:r>
              <a:rPr kumimoji="0" lang="en-GB" sz="2400" b="1" i="0" u="sng"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él</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(he) with the verb, instead: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Google Shape;183;p8">
            <a:extLst>
              <a:ext uri="{FF2B5EF4-FFF2-40B4-BE49-F238E27FC236}">
                <a16:creationId xmlns:a16="http://schemas.microsoft.com/office/drawing/2014/main" id="{FD627A9F-1542-48BB-9C86-4393E37F4DDD}"/>
              </a:ext>
            </a:extLst>
          </p:cNvPr>
          <p:cNvPicPr preferRelativeResize="0"/>
          <p:nvPr/>
        </p:nvPicPr>
        <p:blipFill rotWithShape="1">
          <a:blip r:embed="rId8">
            <a:alphaModFix/>
          </a:blip>
          <a:srcRect/>
          <a:stretch/>
        </p:blipFill>
        <p:spPr>
          <a:xfrm>
            <a:off x="4053827" y="4672696"/>
            <a:ext cx="515987" cy="559887"/>
          </a:xfrm>
          <a:prstGeom prst="rect">
            <a:avLst/>
          </a:prstGeom>
          <a:noFill/>
          <a:ln>
            <a:noFill/>
          </a:ln>
        </p:spPr>
      </p:pic>
      <p:sp>
        <p:nvSpPr>
          <p:cNvPr id="24" name="TextBox 23">
            <a:extLst>
              <a:ext uri="{FF2B5EF4-FFF2-40B4-BE49-F238E27FC236}">
                <a16:creationId xmlns:a16="http://schemas.microsoft.com/office/drawing/2014/main" id="{0E70D827-1448-42DF-989D-8834619A3BE3}"/>
              </a:ext>
            </a:extLst>
          </p:cNvPr>
          <p:cNvSpPr txBox="1"/>
          <p:nvPr/>
        </p:nvSpPr>
        <p:spPr>
          <a:xfrm>
            <a:off x="204235" y="4761490"/>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Él</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triste.</a:t>
            </a:r>
          </a:p>
        </p:txBody>
      </p:sp>
      <p:sp>
        <p:nvSpPr>
          <p:cNvPr id="30" name="TextBox 29">
            <a:extLst>
              <a:ext uri="{FF2B5EF4-FFF2-40B4-BE49-F238E27FC236}">
                <a16:creationId xmlns:a16="http://schemas.microsoft.com/office/drawing/2014/main" id="{D6C1F5F7-46E2-4D0B-908C-76023DC34A17}"/>
              </a:ext>
            </a:extLst>
          </p:cNvPr>
          <p:cNvSpPr txBox="1"/>
          <p:nvPr/>
        </p:nvSpPr>
        <p:spPr>
          <a:xfrm>
            <a:off x="4569814" y="4750002"/>
            <a:ext cx="422043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(feeling)</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sad.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FF18B10-531A-4382-B9BD-9D2EC80D744A}"/>
              </a:ext>
            </a:extLst>
          </p:cNvPr>
          <p:cNvSpPr txBox="1"/>
          <p:nvPr/>
        </p:nvSpPr>
        <p:spPr>
          <a:xfrm>
            <a:off x="204235" y="5463271"/>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Ella</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33" name="Google Shape;183;p8">
            <a:extLst>
              <a:ext uri="{FF2B5EF4-FFF2-40B4-BE49-F238E27FC236}">
                <a16:creationId xmlns:a16="http://schemas.microsoft.com/office/drawing/2014/main" id="{2C218FC3-B565-4350-A48A-0D2BDEE7DFE0}"/>
              </a:ext>
            </a:extLst>
          </p:cNvPr>
          <p:cNvPicPr preferRelativeResize="0"/>
          <p:nvPr/>
        </p:nvPicPr>
        <p:blipFill rotWithShape="1">
          <a:blip r:embed="rId8">
            <a:alphaModFix/>
          </a:blip>
          <a:srcRect/>
          <a:stretch/>
        </p:blipFill>
        <p:spPr>
          <a:xfrm>
            <a:off x="4053827" y="5410482"/>
            <a:ext cx="515987" cy="559887"/>
          </a:xfrm>
          <a:prstGeom prst="rect">
            <a:avLst/>
          </a:prstGeom>
          <a:noFill/>
          <a:ln>
            <a:noFill/>
          </a:ln>
        </p:spPr>
      </p:pic>
      <p:sp>
        <p:nvSpPr>
          <p:cNvPr id="34" name="TextBox 33">
            <a:extLst>
              <a:ext uri="{FF2B5EF4-FFF2-40B4-BE49-F238E27FC236}">
                <a16:creationId xmlns:a16="http://schemas.microsoft.com/office/drawing/2014/main" id="{533D33AC-0747-4550-BD03-F0F87E884EAA}"/>
              </a:ext>
            </a:extLst>
          </p:cNvPr>
          <p:cNvSpPr txBox="1"/>
          <p:nvPr/>
        </p:nvSpPr>
        <p:spPr>
          <a:xfrm>
            <a:off x="4569814" y="5398625"/>
            <a:ext cx="422043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(feeling)</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happy.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889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8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8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8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8_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15" name="TextBox 14">
            <a:hlinkClick r:id="" action="ppaction://noaction">
              <a:snd r:embed="rId5" name="9_1.wav"/>
            </a:hlinkClick>
            <a:extLst>
              <a:ext uri="{FF2B5EF4-FFF2-40B4-BE49-F238E27FC236}">
                <a16:creationId xmlns:a16="http://schemas.microsoft.com/office/drawing/2014/main" id="{035299A0-022E-433E-BDB2-E8DFD6B99491}"/>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51" name="Graphic 50" descr="Teacher">
            <a:extLst>
              <a:ext uri="{FF2B5EF4-FFF2-40B4-BE49-F238E27FC236}">
                <a16:creationId xmlns:a16="http://schemas.microsoft.com/office/drawing/2014/main" id="{C4B73B00-389C-40E7-97FD-F203271EB4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736" y="514227"/>
            <a:ext cx="1043752" cy="1043752"/>
          </a:xfrm>
          <a:prstGeom prst="rect">
            <a:avLst/>
          </a:prstGeom>
        </p:spPr>
      </p:pic>
      <p:sp>
        <p:nvSpPr>
          <p:cNvPr id="64" name="Speech Bubble: Rectangle with Corners Rounded 63">
            <a:extLst>
              <a:ext uri="{FF2B5EF4-FFF2-40B4-BE49-F238E27FC236}">
                <a16:creationId xmlns:a16="http://schemas.microsoft.com/office/drawing/2014/main" id="{C2A10F77-919D-47D9-AAB3-FA29563084D8}"/>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65" name="TextBox 64">
            <a:hlinkClick r:id="" action="ppaction://noaction">
              <a:snd r:embed="rId8" name="9_2.wav"/>
            </a:hlinkClick>
            <a:extLst>
              <a:ext uri="{FF2B5EF4-FFF2-40B4-BE49-F238E27FC236}">
                <a16:creationId xmlns:a16="http://schemas.microsoft.com/office/drawing/2014/main" id="{2F7FB1B3-8BB6-41D6-90AB-F605ECAF8C09}"/>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sp>
        <p:nvSpPr>
          <p:cNvPr id="70" name="CustomShape 23">
            <a:hlinkClick r:id="" action="ppaction://noaction">
              <a:snd r:embed="rId9" name="9_3.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E</a:t>
            </a:r>
            <a:endParaRPr lang="en-GB" sz="2400" kern="0" spc="-1" dirty="0">
              <a:solidFill>
                <a:prstClr val="white"/>
              </a:solidFill>
              <a:latin typeface="Century Gothic" panose="020B0502020202020204"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12"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12"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61131" y="1974046"/>
            <a:ext cx="2963917"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Ella es </a:t>
            </a:r>
            <a:r>
              <a:rPr lang="en-GB" sz="3600" b="1" dirty="0" err="1">
                <a:solidFill>
                  <a:srgbClr val="002060"/>
                </a:solidFill>
                <a:latin typeface="Century Gothic" panose="020B0502020202020204" pitchFamily="34" charset="0"/>
              </a:rPr>
              <a:t>amable</a:t>
            </a:r>
            <a:r>
              <a:rPr lang="en-GB" sz="3600" b="1" dirty="0">
                <a:solidFill>
                  <a:srgbClr val="002060"/>
                </a:solidFill>
                <a:latin typeface="Century Gothic" panose="020B0502020202020204" pitchFamily="34" charset="0"/>
              </a:rPr>
              <a:t>.</a:t>
            </a:r>
          </a:p>
        </p:txBody>
      </p:sp>
      <p:cxnSp>
        <p:nvCxnSpPr>
          <p:cNvPr id="19" name="Straight Arrow Connector 18">
            <a:extLst>
              <a:ext uri="{FF2B5EF4-FFF2-40B4-BE49-F238E27FC236}">
                <a16:creationId xmlns:a16="http://schemas.microsoft.com/office/drawing/2014/main" id="{B4109490-57F5-4599-8923-B15026EE4CF8}"/>
              </a:ext>
            </a:extLst>
          </p:cNvPr>
          <p:cNvCxnSpPr/>
          <p:nvPr/>
        </p:nvCxnSpPr>
        <p:spPr>
          <a:xfrm>
            <a:off x="3408218" y="1557979"/>
            <a:ext cx="0" cy="978676"/>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8" name="Graphic 17" descr="Badge Question Mark with solid fill">
            <a:extLst>
              <a:ext uri="{FF2B5EF4-FFF2-40B4-BE49-F238E27FC236}">
                <a16:creationId xmlns:a16="http://schemas.microsoft.com/office/drawing/2014/main" id="{EF83B073-24B6-408E-9613-5237BC87136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12161" y="1326797"/>
            <a:ext cx="1136199" cy="1136199"/>
          </a:xfrm>
          <a:prstGeom prst="rect">
            <a:avLst/>
          </a:prstGeom>
        </p:spPr>
      </p:pic>
    </p:spTree>
    <p:extLst>
      <p:ext uri="{BB962C8B-B14F-4D97-AF65-F5344CB8AC3E}">
        <p14:creationId xmlns:p14="http://schemas.microsoft.com/office/powerpoint/2010/main" val="383629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9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6806</TotalTime>
  <Words>2422</Words>
  <Application>Microsoft Office PowerPoint</Application>
  <PresentationFormat>Widescreen</PresentationFormat>
  <Paragraphs>332</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docs-Century Gothic</vt:lpstr>
      <vt:lpstr>Arial</vt:lpstr>
      <vt:lpstr>Calibri</vt:lpstr>
      <vt:lpstr>Calibri Light</vt:lpstr>
      <vt:lpstr>Century Gothic</vt:lpstr>
      <vt:lpstr>Modern Love</vt:lpstr>
      <vt:lpstr>Segoe Print</vt:lpstr>
      <vt:lpstr>Office Theme</vt:lpstr>
      <vt:lpstr>español, con Sofía</vt:lpstr>
      <vt:lpstr>Describing things and people</vt:lpstr>
      <vt:lpstr>[gue] </vt:lpstr>
      <vt:lpstr>[gui] </vt:lpstr>
      <vt:lpstr>[gue] </vt:lpstr>
      <vt:lpstr>PowerPoint Presentation</vt:lpstr>
      <vt:lpstr>leer</vt:lpstr>
      <vt:lpstr>Subject pronouns (she, he)</vt:lpstr>
      <vt:lpstr>escuchar</vt:lpstr>
      <vt:lpstr>escuchar</vt:lpstr>
      <vt:lpstr>escuchar</vt:lpstr>
      <vt:lpstr>escuchar</vt:lpstr>
      <vt:lpstr>escuchar</vt:lpstr>
      <vt:lpstr>escuchar</vt:lpstr>
      <vt:lpstr>escuchar</vt:lpstr>
      <vt:lpstr>vocabulario</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65</cp:revision>
  <dcterms:created xsi:type="dcterms:W3CDTF">2022-01-14T11:53:29Z</dcterms:created>
  <dcterms:modified xsi:type="dcterms:W3CDTF">2022-06-25T08:17:27Z</dcterms:modified>
</cp:coreProperties>
</file>