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49" r:id="rId2"/>
    <p:sldId id="391" r:id="rId3"/>
    <p:sldId id="812" r:id="rId4"/>
    <p:sldId id="822" r:id="rId5"/>
    <p:sldId id="807" r:id="rId6"/>
    <p:sldId id="816" r:id="rId7"/>
    <p:sldId id="817" r:id="rId8"/>
    <p:sldId id="815" r:id="rId9"/>
    <p:sldId id="819" r:id="rId10"/>
    <p:sldId id="818" r:id="rId11"/>
    <p:sldId id="562" r:id="rId12"/>
    <p:sldId id="511" r:id="rId13"/>
    <p:sldId id="490" r:id="rId14"/>
    <p:sldId id="825" r:id="rId15"/>
    <p:sldId id="3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8D5C8"/>
    <a:srgbClr val="FF0066"/>
    <a:srgbClr val="FFDBB7"/>
    <a:srgbClr val="E7F6FF"/>
    <a:srgbClr val="FFCCFF"/>
    <a:srgbClr val="DDF0C8"/>
    <a:srgbClr val="009999"/>
    <a:srgbClr val="CCECF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4" autoAdjust="0"/>
    <p:restoredTop sz="52761" autoAdjust="0"/>
  </p:normalViewPr>
  <p:slideViewPr>
    <p:cSldViewPr snapToGrid="0">
      <p:cViewPr varScale="1">
        <p:scale>
          <a:sx n="45" d="100"/>
          <a:sy n="45" d="100"/>
        </p:scale>
        <p:origin x="2184" y="48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blackiebooks.org%2Fcatalogo%2Fel-libro-de-gloria-fuertes-para-ninas-y-ninos%2F&amp;data=05%7C01%7CPVazquez-Valero%40combertonvc.org%7C57e70f2b0bb34b79723808da24414b87%7C7eeaedd6bf3740158fe919fbc2c02d55%7C0%7C0%7C637862160120724150%7CUnknown%7CTWFpbGZsb3d8eyJWIjoiMC4wLjAwMDAiLCJQIjoiV2luMzIiLCJBTiI6Ik1haWwiLCJXVCI6Mn0%3D%7C3000%7C%7C%7C&amp;sdata=7e5H5ph2Y3lhwjoBnBxLiecXiQZAohP9k1qI%2FO51BD0%3D&amp;reserved=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Source: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gesto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[928]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página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[598]; Cluster: 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gemelo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/a [&gt;5000] genial [2890] colegio [628]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imaginar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[500]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 (new words in bold):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alto [231] azul [811] bajo [452] gris [1751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] (revisit: amarillo, bonito, fantástico, pequeño, tranquilo, triste)</a:t>
            </a:r>
            <a:b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1: hay  [haber 13] unos [6] unas [6] cuántos [580] cuántas [580]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2: llevar [101] comprar [361] película [944] sombrero [2290] uniforme [2796]  con [14]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Marta </a:t>
            </a:r>
            <a:r>
              <a:rPr lang="es-AR" sz="1800" dirty="0" err="1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Altés</a:t>
            </a: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‘</a:t>
            </a:r>
            <a:r>
              <a:rPr lang="es-AR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El libro de Gloria Fuertes para niñas y niños’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Blackie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Books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. </a:t>
            </a:r>
            <a:r>
              <a:rPr lang="en-GB" sz="1800" u="sng" dirty="0">
                <a:solidFill>
                  <a:srgbClr val="1155C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https://blackiebooks.org/catalogo/el-libro-de-gloria-fuertes-para-ninas-y-ninos/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picture, English) and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pictures,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brings up hints – pupils work in pairs trying to recall the Spanish.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Elicit answers from pupils (from left to right).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adjectives from previous weeks (and the four introduced this week).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Spanish word from pupils.</a:t>
            </a:r>
            <a:br>
              <a:rPr lang="en-GB" b="0" dirty="0"/>
            </a:br>
            <a:r>
              <a:rPr lang="en-GB" b="0" dirty="0"/>
              <a:t>3. Continue until all 8 items have been seen and heard.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If needed, these two activities could be done as part of the follow ups, but ideally they would be included, as here, in the main lesson.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post-nominal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</a:t>
            </a:r>
            <a:r>
              <a:rPr lang="en-GB" baseline="0" dirty="0"/>
              <a:t>practise both retrieval of vocabulary and processing of the word order change from Spanish to English and adjectival </a:t>
            </a:r>
            <a:r>
              <a:rPr lang="en-GB" baseline="0" dirty="0" err="1"/>
              <a:t>agreeemnt</a:t>
            </a:r>
            <a:r>
              <a:rPr lang="en-GB" baseline="0" dirty="0"/>
              <a:t>; aural comprehension of vocabulary.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click to bring up further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circle / write the correct form of the adjective and write the noun mentioned, in English.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the correct adjective form and the noun.  Then, elicit the Spanish from all pupils, chorally. (e.g. un mar </a:t>
            </a:r>
            <a:r>
              <a:rPr lang="en-GB" b="0" dirty="0" err="1"/>
              <a:t>tranquilo</a:t>
            </a:r>
            <a:r>
              <a:rPr lang="en-GB" b="0" dirty="0"/>
              <a:t>). Click the 2</a:t>
            </a:r>
            <a:r>
              <a:rPr lang="en-GB" b="0" baseline="30000" dirty="0"/>
              <a:t>nd</a:t>
            </a:r>
            <a:r>
              <a:rPr lang="en-GB" b="0" dirty="0"/>
              <a:t> audio button (on the right) to hear the full phrase and check it.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answers, using the same routine as for the example.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‘</a:t>
            </a:r>
            <a:r>
              <a:rPr lang="en-GB" b="0" dirty="0" err="1"/>
              <a:t>cultura</a:t>
            </a:r>
            <a:r>
              <a:rPr lang="en-GB" b="0" dirty="0"/>
              <a:t>’ info re yellow village in Mexico. Elicit translation from pupils.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  <a:endParaRPr lang="en-GB" b="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Un mar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tranquilo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Una casa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Una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montaña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bonita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Un sol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redondo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Un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cielo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azul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Un pueblo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amarillo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258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</a:t>
            </a:r>
            <a:r>
              <a:rPr lang="en-GB" b="1" dirty="0" err="1"/>
              <a:t>ge</a:t>
            </a:r>
            <a:r>
              <a:rPr lang="en-GB" b="1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ge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ge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Students to practise in pairs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0" dirty="0"/>
              <a:t>Gesture suggestion</a:t>
            </a:r>
            <a:r>
              <a:rPr lang="en-GB" b="0" i="1" dirty="0"/>
              <a:t>: select two gestures, for example: a thumbs up and a wave, and do one on the first syllable ‘</a:t>
            </a:r>
            <a:r>
              <a:rPr lang="en-GB" b="0" i="1" dirty="0" err="1"/>
              <a:t>ge</a:t>
            </a:r>
            <a:r>
              <a:rPr lang="en-GB" b="0" i="1" dirty="0"/>
              <a:t>-’ and the other when you say the second syllable ‘-</a:t>
            </a:r>
            <a:r>
              <a:rPr lang="en-GB" b="0" i="1" dirty="0" err="1"/>
              <a:t>sto</a:t>
            </a:r>
            <a:r>
              <a:rPr lang="en-GB" b="0" i="1" dirty="0"/>
              <a:t>’.</a:t>
            </a:r>
            <a:endParaRPr lang="en-GB"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190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</a:t>
            </a:r>
            <a:r>
              <a:rPr lang="en-GB" b="1" dirty="0" err="1"/>
              <a:t>ge</a:t>
            </a:r>
            <a:r>
              <a:rPr lang="en-GB" b="1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ge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ge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Students to practise in pairs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0" dirty="0"/>
              <a:t>Gesture suggestion</a:t>
            </a:r>
            <a:r>
              <a:rPr lang="en-GB" b="0" i="1" dirty="0"/>
              <a:t>: hold an imaginary open book on the open palm of your left hand and mime turning the page.</a:t>
            </a:r>
            <a:endParaRPr lang="en-GB"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62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[j] unknown words (pictures provided to support meaning).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Whole-class choral practice.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Note that the audio is activated by clicking on the</a:t>
            </a:r>
            <a:r>
              <a:rPr lang="en-US" b="1" baseline="0" dirty="0"/>
              <a:t> image </a:t>
            </a:r>
            <a:r>
              <a:rPr lang="en-US" b="0" baseline="0" dirty="0"/>
              <a:t>– this then enables the teacher to reveal the text bit by bit, in sync with the audio.  Click on </a:t>
            </a:r>
            <a:r>
              <a:rPr lang="en-US" b="1" baseline="0" dirty="0" err="1"/>
              <a:t>Repite</a:t>
            </a:r>
            <a:r>
              <a:rPr lang="en-US" b="0" baseline="0" dirty="0"/>
              <a:t> to hear the audio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introduce pupils to reference skills – understanding codes in a dictionary in order to find out the gender of a noun.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aseline="0" dirty="0"/>
              <a:t>1. Teachers click to present the information on the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baseline="0" dirty="0"/>
              <a:t>2. Pupils can volunteer the articles.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292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7 minutes </a:t>
            </a:r>
            <a:r>
              <a:rPr lang="en-GB" b="1" dirty="0"/>
              <a:t>[4 slides]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use gender codes in order to be able to use the correct definite and indefinite articles with unknown nouns.</a:t>
            </a:r>
            <a:endParaRPr lang="en-GB" b="0" baseline="0" dirty="0"/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  <a:endParaRPr lang="en-GB" b="1" dirty="0"/>
          </a:p>
          <a:p>
            <a:pPr marL="228600" indent="-228600">
              <a:buAutoNum type="arabicPeriod"/>
            </a:pPr>
            <a:r>
              <a:rPr lang="en-GB" baseline="0" dirty="0"/>
              <a:t>Teachers read the instruction and clarify the meaning of </a:t>
            </a:r>
            <a:r>
              <a:rPr lang="en-GB" baseline="0" dirty="0" err="1"/>
              <a:t>artículo</a:t>
            </a:r>
            <a:r>
              <a:rPr lang="en-GB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aseline="0" dirty="0"/>
              <a:t>Teachers draw pupils’ attention to the codes for each of the nouns (</a:t>
            </a:r>
            <a:r>
              <a:rPr lang="en-GB" baseline="0" dirty="0" err="1"/>
              <a:t>frío</a:t>
            </a:r>
            <a:r>
              <a:rPr lang="en-GB" baseline="0" dirty="0"/>
              <a:t>, </a:t>
            </a:r>
            <a:r>
              <a:rPr lang="en-GB" baseline="0" dirty="0" err="1"/>
              <a:t>nieve</a:t>
            </a:r>
            <a:r>
              <a:rPr lang="en-GB" baseline="0" dirty="0"/>
              <a:t>, </a:t>
            </a:r>
            <a:r>
              <a:rPr lang="en-GB" baseline="0" dirty="0" err="1"/>
              <a:t>río</a:t>
            </a:r>
            <a:r>
              <a:rPr lang="en-GB" baseline="0" dirty="0"/>
              <a:t>). 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 Pupils work in pairs to read the poem aloud, selecting the correct translation for ‘the’ or ‘a/an’.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Teacher elicits answers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>
                <a:sym typeface="Wingdings" panose="05000000000000000000" pitchFamily="2" charset="2"/>
              </a:rPr>
              <a:t>5. Click the picture to hear the full text for the poem, if desired.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6. Pupils can read aloud again (whole class) to practise SSC knowledge, time allowing.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408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[2/4]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895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[3/4]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503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[4/4]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71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audio" Target="../media/audio1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9.wav"/><Relationship Id="rId11" Type="http://schemas.openxmlformats.org/officeDocument/2006/relationships/image" Target="../media/image27.png"/><Relationship Id="rId5" Type="http://schemas.openxmlformats.org/officeDocument/2006/relationships/audio" Target="../media/audio18.wav"/><Relationship Id="rId10" Type="http://schemas.openxmlformats.org/officeDocument/2006/relationships/image" Target="../media/image26.png"/><Relationship Id="rId4" Type="http://schemas.openxmlformats.org/officeDocument/2006/relationships/audio" Target="../media/audio17.wav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24.png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12" Type="http://schemas.openxmlformats.org/officeDocument/2006/relationships/audio" Target="../media/audio30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11" Type="http://schemas.openxmlformats.org/officeDocument/2006/relationships/audio" Target="../media/audio29.wav"/><Relationship Id="rId5" Type="http://schemas.openxmlformats.org/officeDocument/2006/relationships/audio" Target="../media/audio23.wav"/><Relationship Id="rId10" Type="http://schemas.openxmlformats.org/officeDocument/2006/relationships/audio" Target="../media/audio28.wav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audio" Target="../media/audio3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5.wav"/><Relationship Id="rId11" Type="http://schemas.openxmlformats.org/officeDocument/2006/relationships/image" Target="../media/image31.png"/><Relationship Id="rId5" Type="http://schemas.openxmlformats.org/officeDocument/2006/relationships/audio" Target="../media/audio34.wav"/><Relationship Id="rId10" Type="http://schemas.openxmlformats.org/officeDocument/2006/relationships/image" Target="../media/image30.png"/><Relationship Id="rId4" Type="http://schemas.openxmlformats.org/officeDocument/2006/relationships/audio" Target="../media/audio33.wav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33.jpeg"/><Relationship Id="rId18" Type="http://schemas.openxmlformats.org/officeDocument/2006/relationships/image" Target="../media/image35.png"/><Relationship Id="rId3" Type="http://schemas.openxmlformats.org/officeDocument/2006/relationships/audio" Target="../media/audio36.wav"/><Relationship Id="rId21" Type="http://schemas.openxmlformats.org/officeDocument/2006/relationships/audio" Target="../media/audio48.wav"/><Relationship Id="rId7" Type="http://schemas.openxmlformats.org/officeDocument/2006/relationships/audio" Target="../media/audio40.wav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45.wav"/><Relationship Id="rId20" Type="http://schemas.openxmlformats.org/officeDocument/2006/relationships/audio" Target="../media/audio4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9.wav"/><Relationship Id="rId11" Type="http://schemas.openxmlformats.org/officeDocument/2006/relationships/audio" Target="../media/audio44.wav"/><Relationship Id="rId24" Type="http://schemas.openxmlformats.org/officeDocument/2006/relationships/audio" Target="../media/audio51.wav"/><Relationship Id="rId5" Type="http://schemas.openxmlformats.org/officeDocument/2006/relationships/audio" Target="../media/audio38.wav"/><Relationship Id="rId15" Type="http://schemas.openxmlformats.org/officeDocument/2006/relationships/image" Target="../media/image6.png"/><Relationship Id="rId23" Type="http://schemas.openxmlformats.org/officeDocument/2006/relationships/audio" Target="../media/audio50.wav"/><Relationship Id="rId10" Type="http://schemas.openxmlformats.org/officeDocument/2006/relationships/audio" Target="../media/audio43.wav"/><Relationship Id="rId19" Type="http://schemas.openxmlformats.org/officeDocument/2006/relationships/audio" Target="../media/audio46.wav"/><Relationship Id="rId4" Type="http://schemas.openxmlformats.org/officeDocument/2006/relationships/audio" Target="../media/audio37.wav"/><Relationship Id="rId9" Type="http://schemas.openxmlformats.org/officeDocument/2006/relationships/audio" Target="../media/audio42.wav"/><Relationship Id="rId14" Type="http://schemas.openxmlformats.org/officeDocument/2006/relationships/image" Target="../media/image5.png"/><Relationship Id="rId22" Type="http://schemas.openxmlformats.org/officeDocument/2006/relationships/audio" Target="../media/audio49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5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8.wav"/><Relationship Id="rId7" Type="http://schemas.openxmlformats.org/officeDocument/2006/relationships/hyperlink" Target="http://www.wordreference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69022" y="-219608"/>
            <a:ext cx="15527745" cy="5305917"/>
            <a:chOff x="-1546348" y="44781"/>
            <a:chExt cx="15527745" cy="5305917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546348" y="44781"/>
              <a:ext cx="6546985" cy="5305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817847" y="1447498"/>
              <a:ext cx="13163550" cy="32701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espantapájaros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= scarecrow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nube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cloud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trigo (nm) = wheat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3BE26C7-A8EF-4A01-AB67-28D42BFBB4F3}"/>
              </a:ext>
            </a:extLst>
          </p:cNvPr>
          <p:cNvSpPr txBox="1"/>
          <p:nvPr/>
        </p:nvSpPr>
        <p:spPr>
          <a:xfrm>
            <a:off x="7830324" y="5662788"/>
            <a:ext cx="3846134" cy="1077218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0112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8" y="4436199"/>
            <a:ext cx="7548845" cy="2308324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sol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abajo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 ___ trigo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____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espantapájaros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38386" y="4415336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423727" y="4948863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959397" y="548780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564302" y="4436198"/>
            <a:ext cx="403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meadow _______]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909889" y="5055016"/>
            <a:ext cx="3575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cloud _______]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5859902" y="5638159"/>
            <a:ext cx="5638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_______,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wheat]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1D7BAD-40C6-4D4F-9B2D-0091F87076B3}"/>
              </a:ext>
            </a:extLst>
          </p:cNvPr>
          <p:cNvSpPr txBox="1"/>
          <p:nvPr/>
        </p:nvSpPr>
        <p:spPr>
          <a:xfrm>
            <a:off x="833499" y="6041235"/>
            <a:ext cx="739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24" name="Picture 2">
            <a:hlinkClick r:id="" action="ppaction://noaction">
              <a:snd r:embed="rId7" name="R_4.wav"/>
            </a:hlinkClick>
            <a:extLst>
              <a:ext uri="{FF2B5EF4-FFF2-40B4-BE49-F238E27FC236}">
                <a16:creationId xmlns:a16="http://schemas.microsoft.com/office/drawing/2014/main" id="{2BE30AEC-1D7F-433C-8B27-8C43A9127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86" y="1600294"/>
            <a:ext cx="3392009" cy="390948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D92279-1DDA-4E03-8591-CDEC70475662}"/>
              </a:ext>
            </a:extLst>
          </p:cNvPr>
          <p:cNvSpPr txBox="1"/>
          <p:nvPr/>
        </p:nvSpPr>
        <p:spPr>
          <a:xfrm>
            <a:off x="5681428" y="6164346"/>
            <a:ext cx="340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scarecrow]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FB5BF-E56C-499B-B10E-8635E7629220}"/>
              </a:ext>
            </a:extLst>
          </p:cNvPr>
          <p:cNvSpPr txBox="1"/>
          <p:nvPr/>
        </p:nvSpPr>
        <p:spPr>
          <a:xfrm>
            <a:off x="6092066" y="4456014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72FB26-C3F9-4D63-A79D-05EC638ACB99}"/>
              </a:ext>
            </a:extLst>
          </p:cNvPr>
          <p:cNvSpPr txBox="1"/>
          <p:nvPr/>
        </p:nvSpPr>
        <p:spPr>
          <a:xfrm>
            <a:off x="5859902" y="505352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8ADF75-7050-4455-AF90-2DFC1943E10D}"/>
              </a:ext>
            </a:extLst>
          </p:cNvPr>
          <p:cNvSpPr txBox="1"/>
          <p:nvPr/>
        </p:nvSpPr>
        <p:spPr>
          <a:xfrm>
            <a:off x="7983881" y="5636609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4F5350-58C5-4CA0-ABC9-CDAB4B522B33}"/>
              </a:ext>
            </a:extLst>
          </p:cNvPr>
          <p:cNvSpPr txBox="1"/>
          <p:nvPr/>
        </p:nvSpPr>
        <p:spPr>
          <a:xfrm>
            <a:off x="212658" y="97159"/>
            <a:ext cx="6764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artículo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[4/4]</a:t>
            </a:r>
          </a:p>
        </p:txBody>
      </p:sp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C1523051-F3D2-4D29-B72C-CA0385266D4F}"/>
              </a:ext>
            </a:extLst>
          </p:cNvPr>
          <p:cNvGraphicFramePr>
            <a:graphicFrameLocks noGrp="1"/>
          </p:cNvGraphicFramePr>
          <p:nvPr/>
        </p:nvGraphicFramePr>
        <p:xfrm>
          <a:off x="7222373" y="1912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460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22" grpId="0"/>
      <p:bldP spid="27" grpId="0"/>
      <p:bldP spid="28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hlinkClick r:id="" action="ppaction://noaction">
              <a:snd r:embed="rId8" name="11_i.wav"/>
            </a:hlinkClick>
            <a:extLst>
              <a:ext uri="{FF2B5EF4-FFF2-40B4-BE49-F238E27FC236}">
                <a16:creationId xmlns:a16="http://schemas.microsoft.com/office/drawing/2014/main" id="{10BC177E-7ACF-466D-A67B-29F5C0672971}"/>
              </a:ext>
            </a:extLst>
          </p:cNvPr>
          <p:cNvSpPr txBox="1"/>
          <p:nvPr/>
        </p:nvSpPr>
        <p:spPr>
          <a:xfrm>
            <a:off x="171450" y="244801"/>
            <a:ext cx="4729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🗣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6779735-7F5D-4C1D-AFD1-D0E1E82F3F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281" y="2300190"/>
            <a:ext cx="3907875" cy="1920406"/>
          </a:xfrm>
          <a:prstGeom prst="rect">
            <a:avLst/>
          </a:prstGeom>
        </p:spPr>
      </p:pic>
      <p:pic>
        <p:nvPicPr>
          <p:cNvPr id="52" name="Picture 12" descr="Tinta, Azul, Salpicar, Resumen, Pintura">
            <a:extLst>
              <a:ext uri="{FF2B5EF4-FFF2-40B4-BE49-F238E27FC236}">
                <a16:creationId xmlns:a16="http://schemas.microsoft.com/office/drawing/2014/main" id="{A78D4627-C371-4CF8-A144-BBAF0FBCD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72" y="2108097"/>
            <a:ext cx="1906982" cy="242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Tinta, Azul, Salpicar, Resumen, Pintura">
            <a:extLst>
              <a:ext uri="{FF2B5EF4-FFF2-40B4-BE49-F238E27FC236}">
                <a16:creationId xmlns:a16="http://schemas.microsoft.com/office/drawing/2014/main" id="{67C5A420-99DE-4464-A92D-8585C43EC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625" y="2050743"/>
            <a:ext cx="2018820" cy="25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81A788C-8A05-484B-8F03-0C8245DC02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4505" y="2016913"/>
            <a:ext cx="2543175" cy="222475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745981D-E97C-41A5-B077-A7199F35810D}"/>
              </a:ext>
            </a:extLst>
          </p:cNvPr>
          <p:cNvSpPr txBox="1"/>
          <p:nvPr/>
        </p:nvSpPr>
        <p:spPr>
          <a:xfrm>
            <a:off x="334058" y="5003028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[tall]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F9CC18-4573-401A-B958-6A95142E51CC}"/>
              </a:ext>
            </a:extLst>
          </p:cNvPr>
          <p:cNvSpPr txBox="1"/>
          <p:nvPr/>
        </p:nvSpPr>
        <p:spPr>
          <a:xfrm>
            <a:off x="818828" y="4428393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alto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F04444-B5AF-4A09-8448-D774F8BCF4B6}"/>
              </a:ext>
            </a:extLst>
          </p:cNvPr>
          <p:cNvSpPr txBox="1"/>
          <p:nvPr/>
        </p:nvSpPr>
        <p:spPr>
          <a:xfrm>
            <a:off x="3958853" y="4969675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[short]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5A001C3-E08F-454F-9AE2-60B2207DB63D}"/>
              </a:ext>
            </a:extLst>
          </p:cNvPr>
          <p:cNvSpPr txBox="1"/>
          <p:nvPr/>
        </p:nvSpPr>
        <p:spPr>
          <a:xfrm>
            <a:off x="4443623" y="4395040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bajo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DF8176F-B189-415F-9BCA-F3388B64B541}"/>
              </a:ext>
            </a:extLst>
          </p:cNvPr>
          <p:cNvSpPr txBox="1"/>
          <p:nvPr/>
        </p:nvSpPr>
        <p:spPr>
          <a:xfrm>
            <a:off x="7131302" y="4969675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[blue]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739A8DD-7AC6-4263-B165-33FC640F4B90}"/>
              </a:ext>
            </a:extLst>
          </p:cNvPr>
          <p:cNvSpPr txBox="1"/>
          <p:nvPr/>
        </p:nvSpPr>
        <p:spPr>
          <a:xfrm>
            <a:off x="7616072" y="4395040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1817921-46D2-446A-B7C8-6712C1512023}"/>
              </a:ext>
            </a:extLst>
          </p:cNvPr>
          <p:cNvSpPr txBox="1"/>
          <p:nvPr/>
        </p:nvSpPr>
        <p:spPr>
          <a:xfrm>
            <a:off x="9502035" y="4969675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[grey]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E27074C-32C9-41BF-A495-422EDD27B963}"/>
              </a:ext>
            </a:extLst>
          </p:cNvPr>
          <p:cNvSpPr txBox="1"/>
          <p:nvPr/>
        </p:nvSpPr>
        <p:spPr>
          <a:xfrm>
            <a:off x="9986805" y="4395040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gris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AB55164-8163-47F7-BFAC-73A708D8A28E}"/>
              </a:ext>
            </a:extLst>
          </p:cNvPr>
          <p:cNvSpPr txBox="1"/>
          <p:nvPr/>
        </p:nvSpPr>
        <p:spPr>
          <a:xfrm>
            <a:off x="955102" y="4362496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_ _ _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F811FCB-419B-4DC5-AF1A-134B8F168D8E}"/>
              </a:ext>
            </a:extLst>
          </p:cNvPr>
          <p:cNvSpPr txBox="1"/>
          <p:nvPr/>
        </p:nvSpPr>
        <p:spPr>
          <a:xfrm>
            <a:off x="4364259" y="4382375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 _ _ _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3B8E66-55B6-4DCD-9B37-785C34E5C377}"/>
              </a:ext>
            </a:extLst>
          </p:cNvPr>
          <p:cNvSpPr txBox="1"/>
          <p:nvPr/>
        </p:nvSpPr>
        <p:spPr>
          <a:xfrm>
            <a:off x="7852311" y="4382375"/>
            <a:ext cx="1992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z _ _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10A5196-8A0E-4857-B92D-7349C0CC1003}"/>
              </a:ext>
            </a:extLst>
          </p:cNvPr>
          <p:cNvSpPr txBox="1"/>
          <p:nvPr/>
        </p:nvSpPr>
        <p:spPr>
          <a:xfrm>
            <a:off x="9947123" y="4428393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 _ _ _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2DF25FE-AA5C-4203-96F6-928E77FD8049}"/>
              </a:ext>
            </a:extLst>
          </p:cNvPr>
          <p:cNvSpPr txBox="1"/>
          <p:nvPr/>
        </p:nvSpPr>
        <p:spPr>
          <a:xfrm>
            <a:off x="852936" y="4428392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alto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F777E8-494A-4141-AA93-C321160D34FA}"/>
              </a:ext>
            </a:extLst>
          </p:cNvPr>
          <p:cNvSpPr txBox="1"/>
          <p:nvPr/>
        </p:nvSpPr>
        <p:spPr>
          <a:xfrm>
            <a:off x="4516659" y="4395040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bajo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56D2A98-2DD3-42AD-9580-9D9FFEC798DF}"/>
              </a:ext>
            </a:extLst>
          </p:cNvPr>
          <p:cNvSpPr txBox="1"/>
          <p:nvPr/>
        </p:nvSpPr>
        <p:spPr>
          <a:xfrm>
            <a:off x="7805123" y="4356697"/>
            <a:ext cx="1992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DA8C30F-9869-4937-A225-A985401A1D1A}"/>
              </a:ext>
            </a:extLst>
          </p:cNvPr>
          <p:cNvSpPr txBox="1"/>
          <p:nvPr/>
        </p:nvSpPr>
        <p:spPr>
          <a:xfrm>
            <a:off x="9880917" y="4402974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gris</a:t>
            </a: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  <p:bldP spid="55" grpId="2"/>
      <p:bldP spid="56" grpId="0" animBg="1"/>
      <p:bldP spid="57" grpId="0"/>
      <p:bldP spid="57" grpId="1"/>
      <p:bldP spid="57" grpId="2"/>
      <p:bldP spid="58" grpId="0" animBg="1"/>
      <p:bldP spid="59" grpId="0"/>
      <p:bldP spid="59" grpId="1"/>
      <p:bldP spid="59" grpId="2"/>
      <p:bldP spid="60" grpId="0" animBg="1"/>
      <p:bldP spid="61" grpId="0"/>
      <p:bldP spid="61" grpId="1"/>
      <p:bldP spid="61" grpId="2"/>
      <p:bldP spid="62" grpId="0" animBg="1"/>
      <p:bldP spid="63" grpId="0" animBg="1"/>
      <p:bldP spid="64" grpId="0" animBg="1"/>
      <p:bldP spid="65" grpId="0" animBg="1"/>
      <p:bldP spid="66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286" y="120164"/>
            <a:ext cx="994906" cy="9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8784" y="1151169"/>
            <a:ext cx="1524185" cy="389277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s-A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6F00F-83C0-4901-A16A-ECD5EAC0B269}"/>
              </a:ext>
            </a:extLst>
          </p:cNvPr>
          <p:cNvSpPr/>
          <p:nvPr/>
        </p:nvSpPr>
        <p:spPr>
          <a:xfrm>
            <a:off x="335045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01817-04F3-495E-B05E-D8CFE0A4D257}"/>
              </a:ext>
            </a:extLst>
          </p:cNvPr>
          <p:cNvSpPr/>
          <p:nvPr/>
        </p:nvSpPr>
        <p:spPr>
          <a:xfrm>
            <a:off x="2930896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4E022A-1F57-420D-B1F6-5E510F373D4B}"/>
              </a:ext>
            </a:extLst>
          </p:cNvPr>
          <p:cNvSpPr/>
          <p:nvPr/>
        </p:nvSpPr>
        <p:spPr>
          <a:xfrm>
            <a:off x="5563261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E4D031-85BB-4ABE-840D-FD67E8615846}"/>
              </a:ext>
            </a:extLst>
          </p:cNvPr>
          <p:cNvSpPr/>
          <p:nvPr/>
        </p:nvSpPr>
        <p:spPr>
          <a:xfrm>
            <a:off x="8159112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9190A8-7385-4A5A-A2BA-C107930ED54C}"/>
              </a:ext>
            </a:extLst>
          </p:cNvPr>
          <p:cNvSpPr/>
          <p:nvPr/>
        </p:nvSpPr>
        <p:spPr>
          <a:xfrm>
            <a:off x="330475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42BD42-3D9C-49BC-B9A0-0CD786B1D474}"/>
              </a:ext>
            </a:extLst>
          </p:cNvPr>
          <p:cNvSpPr/>
          <p:nvPr/>
        </p:nvSpPr>
        <p:spPr>
          <a:xfrm>
            <a:off x="2926326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68FB99-45B1-4288-AD1F-16875ABBA772}"/>
              </a:ext>
            </a:extLst>
          </p:cNvPr>
          <p:cNvSpPr/>
          <p:nvPr/>
        </p:nvSpPr>
        <p:spPr>
          <a:xfrm>
            <a:off x="284481" y="4283814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F9DCD1-4FAB-4B74-A366-8253C0BA6255}"/>
              </a:ext>
            </a:extLst>
          </p:cNvPr>
          <p:cNvSpPr/>
          <p:nvPr/>
        </p:nvSpPr>
        <p:spPr>
          <a:xfrm>
            <a:off x="8154542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E2052-91A3-42E3-BEE7-CDD7B3FF003E}"/>
              </a:ext>
            </a:extLst>
          </p:cNvPr>
          <p:cNvSpPr txBox="1"/>
          <p:nvPr/>
        </p:nvSpPr>
        <p:spPr>
          <a:xfrm>
            <a:off x="379281" y="1390989"/>
            <a:ext cx="198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triste</a:t>
            </a:r>
            <a:endParaRPr lang="es-AR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739006-65AB-44D5-90A1-DAA973285E7D}"/>
              </a:ext>
            </a:extLst>
          </p:cNvPr>
          <p:cNvSpPr txBox="1"/>
          <p:nvPr/>
        </p:nvSpPr>
        <p:spPr>
          <a:xfrm>
            <a:off x="2926326" y="1444099"/>
            <a:ext cx="2474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amarillo</a:t>
            </a:r>
            <a:endParaRPr lang="es-AR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D689A5-3154-48D5-BDAF-F3E9D0A15C89}"/>
              </a:ext>
            </a:extLst>
          </p:cNvPr>
          <p:cNvSpPr txBox="1"/>
          <p:nvPr/>
        </p:nvSpPr>
        <p:spPr>
          <a:xfrm>
            <a:off x="5517118" y="1501431"/>
            <a:ext cx="2400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azul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B5C0C3-3E1F-428E-9CC7-86E52174F637}"/>
              </a:ext>
            </a:extLst>
          </p:cNvPr>
          <p:cNvSpPr txBox="1"/>
          <p:nvPr/>
        </p:nvSpPr>
        <p:spPr>
          <a:xfrm>
            <a:off x="8175084" y="1540446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baja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C5D7F8-C501-4031-A8BA-87D8B3C77018}"/>
              </a:ext>
            </a:extLst>
          </p:cNvPr>
          <p:cNvSpPr txBox="1"/>
          <p:nvPr/>
        </p:nvSpPr>
        <p:spPr>
          <a:xfrm>
            <a:off x="349251" y="3185849"/>
            <a:ext cx="220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gris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D9B721-9221-400C-B35C-61DCA23A3981}"/>
              </a:ext>
            </a:extLst>
          </p:cNvPr>
          <p:cNvSpPr txBox="1"/>
          <p:nvPr/>
        </p:nvSpPr>
        <p:spPr>
          <a:xfrm>
            <a:off x="3114560" y="3312467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fantástico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5EFB26-927E-4CBA-A5FC-C64B01598A03}"/>
              </a:ext>
            </a:extLst>
          </p:cNvPr>
          <p:cNvSpPr txBox="1"/>
          <p:nvPr/>
        </p:nvSpPr>
        <p:spPr>
          <a:xfrm>
            <a:off x="463765" y="4772435"/>
            <a:ext cx="198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bonito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994716-0DFC-463B-A2F5-7E07DB8312F0}"/>
              </a:ext>
            </a:extLst>
          </p:cNvPr>
          <p:cNvSpPr txBox="1"/>
          <p:nvPr/>
        </p:nvSpPr>
        <p:spPr>
          <a:xfrm>
            <a:off x="8299850" y="3212366"/>
            <a:ext cx="212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pequeño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67F7682-F63D-45E9-8500-7BD6307C02F0}"/>
              </a:ext>
            </a:extLst>
          </p:cNvPr>
          <p:cNvSpPr/>
          <p:nvPr/>
        </p:nvSpPr>
        <p:spPr>
          <a:xfrm>
            <a:off x="2944583" y="2709546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81BCAC8-8E85-41F0-84BC-2851F1C01CD2}"/>
              </a:ext>
            </a:extLst>
          </p:cNvPr>
          <p:cNvGrpSpPr/>
          <p:nvPr/>
        </p:nvGrpSpPr>
        <p:grpSpPr>
          <a:xfrm>
            <a:off x="4218920" y="4819859"/>
            <a:ext cx="2339102" cy="1438908"/>
            <a:chOff x="6861594" y="10305500"/>
            <a:chExt cx="2339102" cy="1438908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1B2B6D3-35D8-4558-895D-E6BC6A12F747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8F57053-8E51-4A7F-82B0-9E8BAC301586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fantastic (m)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1408F67E-228D-43E1-B4BB-9A8C8C5BF533}"/>
              </a:ext>
            </a:extLst>
          </p:cNvPr>
          <p:cNvSpPr/>
          <p:nvPr/>
        </p:nvSpPr>
        <p:spPr>
          <a:xfrm>
            <a:off x="5523202" y="2702801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7C4B796-8DC5-4B56-B803-4D63244E5C63}"/>
              </a:ext>
            </a:extLst>
          </p:cNvPr>
          <p:cNvSpPr txBox="1"/>
          <p:nvPr/>
        </p:nvSpPr>
        <p:spPr>
          <a:xfrm>
            <a:off x="5702486" y="3238173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tranquila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3AB4140-27FA-4949-8214-3865754F80AF}"/>
              </a:ext>
            </a:extLst>
          </p:cNvPr>
          <p:cNvSpPr/>
          <p:nvPr/>
        </p:nvSpPr>
        <p:spPr>
          <a:xfrm>
            <a:off x="8181531" y="4456670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DB4A32-1223-410B-8B17-0C237D56DF61}"/>
              </a:ext>
            </a:extLst>
          </p:cNvPr>
          <p:cNvSpPr txBox="1"/>
          <p:nvPr/>
        </p:nvSpPr>
        <p:spPr>
          <a:xfrm>
            <a:off x="8372379" y="4984420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alto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1A1539D-42E2-4F60-B493-B98E3E1A400B}"/>
              </a:ext>
            </a:extLst>
          </p:cNvPr>
          <p:cNvSpPr/>
          <p:nvPr/>
        </p:nvSpPr>
        <p:spPr>
          <a:xfrm>
            <a:off x="2915667" y="98898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4CF1728-45B0-4FEA-99F4-EA8A4F5D1BB7}"/>
              </a:ext>
            </a:extLst>
          </p:cNvPr>
          <p:cNvGrpSpPr/>
          <p:nvPr/>
        </p:nvGrpSpPr>
        <p:grpSpPr>
          <a:xfrm>
            <a:off x="4201975" y="4829259"/>
            <a:ext cx="2339102" cy="1438908"/>
            <a:chOff x="6861594" y="10305500"/>
            <a:chExt cx="2339102" cy="1438908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B193E99-0A60-4604-A52E-3927AF971F69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7E051DA-45E0-4A4D-A40B-9406136B5D4F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yellow</a:t>
              </a:r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A534CED-E120-4724-897B-6B24DBAD2267}"/>
              </a:ext>
            </a:extLst>
          </p:cNvPr>
          <p:cNvSpPr/>
          <p:nvPr/>
        </p:nvSpPr>
        <p:spPr>
          <a:xfrm>
            <a:off x="8143883" y="1006763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F78281C-7AB6-47DE-B1A4-7B50B84052C2}"/>
              </a:ext>
            </a:extLst>
          </p:cNvPr>
          <p:cNvGrpSpPr/>
          <p:nvPr/>
        </p:nvGrpSpPr>
        <p:grpSpPr>
          <a:xfrm>
            <a:off x="4181670" y="4819859"/>
            <a:ext cx="2339102" cy="1438908"/>
            <a:chOff x="6861594" y="10305500"/>
            <a:chExt cx="2339102" cy="1438908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15702BF-C632-4E5F-B287-C12129E89E9F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48B3CA4-929F-45E4-8D60-A58573016A98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short (f)</a:t>
              </a:r>
            </a:p>
          </p:txBody>
        </p: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779045D-4E52-46A1-8190-FCFA118784A6}"/>
              </a:ext>
            </a:extLst>
          </p:cNvPr>
          <p:cNvSpPr/>
          <p:nvPr/>
        </p:nvSpPr>
        <p:spPr>
          <a:xfrm>
            <a:off x="301382" y="4286510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0F90079-2107-42F9-B376-CA6297A339D7}"/>
              </a:ext>
            </a:extLst>
          </p:cNvPr>
          <p:cNvGrpSpPr/>
          <p:nvPr/>
        </p:nvGrpSpPr>
        <p:grpSpPr>
          <a:xfrm>
            <a:off x="4182969" y="4829259"/>
            <a:ext cx="2339102" cy="1438908"/>
            <a:chOff x="6861594" y="10305500"/>
            <a:chExt cx="2339102" cy="1438908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FB062D6-B800-48F0-A101-6D3AD1953502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3323870-E006-477F-A7CF-FA3AF3CA0B7B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pretty (m)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0A61EC1-C3D9-4556-8C89-C9235842C99E}"/>
              </a:ext>
            </a:extLst>
          </p:cNvPr>
          <p:cNvSpPr/>
          <p:nvPr/>
        </p:nvSpPr>
        <p:spPr>
          <a:xfrm>
            <a:off x="317581" y="1006763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46BBE66E-94FE-40BF-AF82-865D3E265080}"/>
              </a:ext>
            </a:extLst>
          </p:cNvPr>
          <p:cNvGrpSpPr/>
          <p:nvPr/>
        </p:nvGrpSpPr>
        <p:grpSpPr>
          <a:xfrm>
            <a:off x="4183762" y="4817931"/>
            <a:ext cx="2339102" cy="1438908"/>
            <a:chOff x="6861594" y="10305500"/>
            <a:chExt cx="2339102" cy="1438908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70F5CCEC-6BD7-48D2-9D76-93787097BF9E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BA561C2-3B58-48ED-B665-E30E5D6E2CA0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sad (m + f)</a:t>
              </a:r>
            </a:p>
          </p:txBody>
        </p:sp>
      </p:grp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45CB19E-85FD-4723-BE16-BF34F003C446}"/>
              </a:ext>
            </a:extLst>
          </p:cNvPr>
          <p:cNvSpPr/>
          <p:nvPr/>
        </p:nvSpPr>
        <p:spPr>
          <a:xfrm>
            <a:off x="8170639" y="4469004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0314A5A-9C8A-4415-9791-F5A03CD3598D}"/>
              </a:ext>
            </a:extLst>
          </p:cNvPr>
          <p:cNvGrpSpPr/>
          <p:nvPr/>
        </p:nvGrpSpPr>
        <p:grpSpPr>
          <a:xfrm>
            <a:off x="4184511" y="4829259"/>
            <a:ext cx="2339102" cy="1438908"/>
            <a:chOff x="6861594" y="10305500"/>
            <a:chExt cx="2339102" cy="1438908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4B6C456A-A01E-423F-91DF-1CBE52D4797E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E2100952-CE88-4F55-8B5A-895EEC0142B5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tall (m)</a:t>
              </a:r>
            </a:p>
          </p:txBody>
        </p: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19F1E815-4DFA-4A05-BFEB-D9D867759C7B}"/>
              </a:ext>
            </a:extLst>
          </p:cNvPr>
          <p:cNvSpPr/>
          <p:nvPr/>
        </p:nvSpPr>
        <p:spPr>
          <a:xfrm>
            <a:off x="5537390" y="98898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A373C6F-3ED6-4CE4-A464-CF1FD903D2FD}"/>
              </a:ext>
            </a:extLst>
          </p:cNvPr>
          <p:cNvGrpSpPr/>
          <p:nvPr/>
        </p:nvGrpSpPr>
        <p:grpSpPr>
          <a:xfrm>
            <a:off x="4201975" y="4815453"/>
            <a:ext cx="2339102" cy="1438908"/>
            <a:chOff x="6861594" y="10305500"/>
            <a:chExt cx="2339102" cy="1438908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2665ED66-800E-4779-9263-61ECA237164F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E63E62D6-D23C-412E-B6F6-9563CD712892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blue</a:t>
              </a:r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B0D15D9-03DC-4009-8D92-0412D9AEA6B2}"/>
              </a:ext>
            </a:extLst>
          </p:cNvPr>
          <p:cNvSpPr/>
          <p:nvPr/>
        </p:nvSpPr>
        <p:spPr>
          <a:xfrm>
            <a:off x="8139921" y="2721880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69EE59F-3156-434D-B0A4-EC01B4C5FF30}"/>
              </a:ext>
            </a:extLst>
          </p:cNvPr>
          <p:cNvGrpSpPr/>
          <p:nvPr/>
        </p:nvGrpSpPr>
        <p:grpSpPr>
          <a:xfrm>
            <a:off x="4180966" y="4818376"/>
            <a:ext cx="2339102" cy="1438908"/>
            <a:chOff x="6861594" y="10305500"/>
            <a:chExt cx="2339102" cy="1438908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36894C83-1A01-466B-AE35-B29BC1C54EC0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42F1A70-E43A-47DA-915B-16BEBF7F652C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small (m)</a:t>
              </a: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6D36622-1740-49A3-B296-C87D881DC89F}"/>
              </a:ext>
            </a:extLst>
          </p:cNvPr>
          <p:cNvSpPr/>
          <p:nvPr/>
        </p:nvSpPr>
        <p:spPr>
          <a:xfrm>
            <a:off x="5504945" y="2688995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C7AE84F3-7123-41FD-A97B-2DE05D6C266F}"/>
              </a:ext>
            </a:extLst>
          </p:cNvPr>
          <p:cNvGrpSpPr/>
          <p:nvPr/>
        </p:nvGrpSpPr>
        <p:grpSpPr>
          <a:xfrm>
            <a:off x="4185576" y="4822356"/>
            <a:ext cx="2339102" cy="1438908"/>
            <a:chOff x="6861594" y="10305500"/>
            <a:chExt cx="2339102" cy="1438908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06887159-3261-4A9A-98CC-59815AA0B80A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C70C6CE-225D-4F7E-8C0E-B0418247083B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calm (f)</a:t>
              </a:r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8522B7E-5DEF-456A-90FB-88DEE1E0C793}"/>
              </a:ext>
            </a:extLst>
          </p:cNvPr>
          <p:cNvSpPr/>
          <p:nvPr/>
        </p:nvSpPr>
        <p:spPr>
          <a:xfrm>
            <a:off x="319529" y="2709546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A64EFA5-2E3A-47D9-8E61-60481F709840}"/>
              </a:ext>
            </a:extLst>
          </p:cNvPr>
          <p:cNvGrpSpPr/>
          <p:nvPr/>
        </p:nvGrpSpPr>
        <p:grpSpPr>
          <a:xfrm>
            <a:off x="4201975" y="4829259"/>
            <a:ext cx="2339102" cy="1438908"/>
            <a:chOff x="6861594" y="10305500"/>
            <a:chExt cx="2339102" cy="1438908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E2070F9F-BAA2-4AA4-936F-CB3FA36A0EA6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90FE0A0A-0D1E-44BD-B9A6-B0F97BEB14EB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grey</a:t>
              </a:r>
            </a:p>
          </p:txBody>
        </p:sp>
      </p:grpSp>
      <p:sp>
        <p:nvSpPr>
          <p:cNvPr id="64" name="TextBox 63">
            <a:hlinkClick r:id="" action="ppaction://noaction">
              <a:snd r:embed="rId14" name="v_i.wav"/>
            </a:hlinkClick>
            <a:extLst>
              <a:ext uri="{FF2B5EF4-FFF2-40B4-BE49-F238E27FC236}">
                <a16:creationId xmlns:a16="http://schemas.microsoft.com/office/drawing/2014/main" id="{AA221FC2-1061-48E1-A045-9AF121A0DA13}"/>
              </a:ext>
            </a:extLst>
          </p:cNvPr>
          <p:cNvSpPr txBox="1"/>
          <p:nvPr/>
        </p:nvSpPr>
        <p:spPr>
          <a:xfrm>
            <a:off x="161507" y="99688"/>
            <a:ext cx="2953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v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0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83" grpId="0" animBg="1"/>
      <p:bldP spid="118" grpId="0" animBg="1"/>
      <p:bldP spid="122" grpId="0" animBg="1"/>
      <p:bldP spid="126" grpId="0" animBg="1"/>
      <p:bldP spid="130" grpId="0" animBg="1"/>
      <p:bldP spid="134" grpId="0" animBg="1"/>
      <p:bldP spid="138" grpId="0" animBg="1"/>
      <p:bldP spid="142" grpId="0" animBg="1"/>
      <p:bldP spid="1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5" y="1133401"/>
            <a:ext cx="8659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already learnt that many adjectives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-602303" y="221932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sol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amarill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83711" y="2861870"/>
            <a:ext cx="2663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yellow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5265659" y="2191427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5582920" y="2873786"/>
            <a:ext cx="3840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tall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mountain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5293" y="2760674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65659" y="273994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8573195" y="49233"/>
            <a:ext cx="3409116" cy="1464397"/>
          </a:xfrm>
          <a:prstGeom prst="wedgeRoundRectCallout">
            <a:avLst>
              <a:gd name="adj1" fmla="val -43822"/>
              <a:gd name="adj2" fmla="val 7864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 the adjective comes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noun.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91E38E-AB58-42EA-ADB1-1ED1512B5025}"/>
              </a:ext>
            </a:extLst>
          </p:cNvPr>
          <p:cNvSpPr txBox="1"/>
          <p:nvPr/>
        </p:nvSpPr>
        <p:spPr>
          <a:xfrm>
            <a:off x="3545640" y="5201379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37306-D992-4EAC-A4FF-9306457F62AC}"/>
              </a:ext>
            </a:extLst>
          </p:cNvPr>
          <p:cNvSpPr txBox="1"/>
          <p:nvPr/>
        </p:nvSpPr>
        <p:spPr>
          <a:xfrm>
            <a:off x="4938308" y="5934581"/>
            <a:ext cx="3257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grey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mountain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5D937F35-C6E1-4520-B32B-F5A3087933B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96871" y="572459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28980E-3EA6-4AAD-85B9-2428D2609993}"/>
              </a:ext>
            </a:extLst>
          </p:cNvPr>
          <p:cNvSpPr txBox="1"/>
          <p:nvPr/>
        </p:nvSpPr>
        <p:spPr>
          <a:xfrm>
            <a:off x="204235" y="3839747"/>
            <a:ext cx="119877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Remember,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adjectives change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depending on whether the noun (person,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animal,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place or thing)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they describe is masculine or feminine.</a:t>
            </a:r>
          </a:p>
        </p:txBody>
      </p:sp>
      <p:pic>
        <p:nvPicPr>
          <p:cNvPr id="22" name="Picture 2" descr="Sun, Happy, Sunshine, Golden, Yellow">
            <a:extLst>
              <a:ext uri="{FF2B5EF4-FFF2-40B4-BE49-F238E27FC236}">
                <a16:creationId xmlns:a16="http://schemas.microsoft.com/office/drawing/2014/main" id="{92C7F03C-5625-4823-AC50-E0369F182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40" y="2033177"/>
            <a:ext cx="861368" cy="7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F4CDCDC-E441-4188-907D-AF767F4A566D}"/>
              </a:ext>
            </a:extLst>
          </p:cNvPr>
          <p:cNvGrpSpPr/>
          <p:nvPr/>
        </p:nvGrpSpPr>
        <p:grpSpPr>
          <a:xfrm>
            <a:off x="8746034" y="1723925"/>
            <a:ext cx="1590303" cy="1046440"/>
            <a:chOff x="8746034" y="1723925"/>
            <a:chExt cx="1590303" cy="1046440"/>
          </a:xfrm>
        </p:grpSpPr>
        <p:pic>
          <p:nvPicPr>
            <p:cNvPr id="23" name="Picture 2" descr="Cinta De Pulgadas, Cinta, La Medida">
              <a:extLst>
                <a:ext uri="{FF2B5EF4-FFF2-40B4-BE49-F238E27FC236}">
                  <a16:creationId xmlns:a16="http://schemas.microsoft.com/office/drawing/2014/main" id="{223E1109-DE36-40A3-ACA5-7536CBA63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06203">
              <a:off x="9551507" y="1985535"/>
              <a:ext cx="1046440" cy="52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Everest, Czomolungma, Himalaya, Montaña">
              <a:extLst>
                <a:ext uri="{FF2B5EF4-FFF2-40B4-BE49-F238E27FC236}">
                  <a16:creationId xmlns:a16="http://schemas.microsoft.com/office/drawing/2014/main" id="{6416F7BA-407E-4E57-A7D7-EF9F938E3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034" y="1979167"/>
              <a:ext cx="1094096" cy="774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415D023-A330-40C9-AB7B-9652BDC8F2D6}"/>
              </a:ext>
            </a:extLst>
          </p:cNvPr>
          <p:cNvSpPr/>
          <p:nvPr/>
        </p:nvSpPr>
        <p:spPr>
          <a:xfrm>
            <a:off x="221779" y="4802387"/>
            <a:ext cx="3736071" cy="1844424"/>
          </a:xfrm>
          <a:prstGeom prst="wedgeRoundRectCallout">
            <a:avLst>
              <a:gd name="adj1" fmla="val 61426"/>
              <a:gd name="adj2" fmla="val 4661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an adjective ends in </a:t>
            </a: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–e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consonant, 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can describe a feminine or masculine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3F5B79-7DAF-41FF-87CE-406AD6E5F140}"/>
              </a:ext>
            </a:extLst>
          </p:cNvPr>
          <p:cNvSpPr txBox="1"/>
          <p:nvPr/>
        </p:nvSpPr>
        <p:spPr>
          <a:xfrm>
            <a:off x="7332479" y="5116431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mar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AFAAF1-AFCB-42E1-BB60-6F5ACC00638C}"/>
              </a:ext>
            </a:extLst>
          </p:cNvPr>
          <p:cNvSpPr txBox="1"/>
          <p:nvPr/>
        </p:nvSpPr>
        <p:spPr>
          <a:xfrm>
            <a:off x="8800971" y="5869924"/>
            <a:ext cx="2466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2086D261-86B4-4081-BD78-C88E8B1E547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83710" y="563965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C04F582-ECE8-4FE4-8093-9BC76088659A}"/>
              </a:ext>
            </a:extLst>
          </p:cNvPr>
          <p:cNvSpPr/>
          <p:nvPr/>
        </p:nvSpPr>
        <p:spPr>
          <a:xfrm>
            <a:off x="899709" y="2190621"/>
            <a:ext cx="534496" cy="56769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B77A5E-FF4D-4F0E-8C21-F222276DE237}"/>
              </a:ext>
            </a:extLst>
          </p:cNvPr>
          <p:cNvSpPr/>
          <p:nvPr/>
        </p:nvSpPr>
        <p:spPr>
          <a:xfrm>
            <a:off x="5254607" y="2164109"/>
            <a:ext cx="789086" cy="5676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0" grpId="0" animBg="1"/>
      <p:bldP spid="35" grpId="0"/>
      <p:bldP spid="21" grpId="0"/>
      <p:bldP spid="26" grpId="0" animBg="1"/>
      <p:bldP spid="27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24"/>
            <a:ext cx="5169408" cy="675762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5" name="3_i.wav"/>
                </a:hlinkClick>
              </a:rPr>
              <a:t>Escucha.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5" name="3_i.wav"/>
                </a:hlinkClick>
              </a:rPr>
              <a:t>¿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5" name="3_i.wav"/>
                </a:hlinkClick>
              </a:rPr>
              <a:t>Cómo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5" name="3_i.wav"/>
                </a:hlinkClick>
              </a:rPr>
              <a:t> es?</a:t>
            </a:r>
            <a:endParaRPr lang="es-AR" sz="3200" dirty="0">
              <a:hlinkClick r:id="" action="ppaction://noaction">
                <a:snd r:embed="rId5" name="3_i.wav"/>
              </a:hlinkClick>
            </a:endParaRPr>
          </a:p>
        </p:txBody>
      </p:sp>
      <p:sp>
        <p:nvSpPr>
          <p:cNvPr id="39" name="Action Button: Blank 38">
            <a:hlinkClick r:id="" action="ppaction://noaction" highlightClick="1">
              <a:snd r:embed="rId6" name="3_ej.wav"/>
            </a:hlinkClick>
            <a:extLst>
              <a:ext uri="{FF2B5EF4-FFF2-40B4-BE49-F238E27FC236}">
                <a16:creationId xmlns:a16="http://schemas.microsoft.com/office/drawing/2014/main" id="{305E9E09-9F1A-4476-8280-84DD04BDA5F3}"/>
              </a:ext>
            </a:extLst>
          </p:cNvPr>
          <p:cNvSpPr/>
          <p:nvPr/>
        </p:nvSpPr>
        <p:spPr>
          <a:xfrm>
            <a:off x="121545" y="265518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0" name="Action Button: Blank 39">
            <a:hlinkClick r:id="" action="ppaction://noaction" highlightClick="1">
              <a:snd r:embed="rId7" name="3_1.wav"/>
            </a:hlinkClick>
            <a:extLst>
              <a:ext uri="{FF2B5EF4-FFF2-40B4-BE49-F238E27FC236}">
                <a16:creationId xmlns:a16="http://schemas.microsoft.com/office/drawing/2014/main" id="{4814281E-4FB9-4410-B489-5862E1B3403A}"/>
              </a:ext>
            </a:extLst>
          </p:cNvPr>
          <p:cNvSpPr/>
          <p:nvPr/>
        </p:nvSpPr>
        <p:spPr>
          <a:xfrm>
            <a:off x="117729" y="331884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Action Button: Blank 40">
            <a:hlinkClick r:id="" action="ppaction://noaction" highlightClick="1">
              <a:snd r:embed="rId8" name="3_2.wav"/>
            </a:hlinkClick>
            <a:extLst>
              <a:ext uri="{FF2B5EF4-FFF2-40B4-BE49-F238E27FC236}">
                <a16:creationId xmlns:a16="http://schemas.microsoft.com/office/drawing/2014/main" id="{30DA3EE4-4C4C-44D3-81DC-7E357C0DF704}"/>
              </a:ext>
            </a:extLst>
          </p:cNvPr>
          <p:cNvSpPr/>
          <p:nvPr/>
        </p:nvSpPr>
        <p:spPr>
          <a:xfrm>
            <a:off x="117728" y="391025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9" name="3_3.wav"/>
            </a:hlinkClick>
            <a:extLst>
              <a:ext uri="{FF2B5EF4-FFF2-40B4-BE49-F238E27FC236}">
                <a16:creationId xmlns:a16="http://schemas.microsoft.com/office/drawing/2014/main" id="{D5DFD01D-D4D7-4470-B45E-19EF96AAA283}"/>
              </a:ext>
            </a:extLst>
          </p:cNvPr>
          <p:cNvSpPr/>
          <p:nvPr/>
        </p:nvSpPr>
        <p:spPr>
          <a:xfrm>
            <a:off x="117727" y="452495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3" name="Action Button: Blank 42">
            <a:hlinkClick r:id="" action="ppaction://noaction" highlightClick="1">
              <a:snd r:embed="rId10" name="3_4.wav"/>
            </a:hlinkClick>
            <a:extLst>
              <a:ext uri="{FF2B5EF4-FFF2-40B4-BE49-F238E27FC236}">
                <a16:creationId xmlns:a16="http://schemas.microsoft.com/office/drawing/2014/main" id="{C5613CFB-BF20-4580-8DAB-2E771881A722}"/>
              </a:ext>
            </a:extLst>
          </p:cNvPr>
          <p:cNvSpPr/>
          <p:nvPr/>
        </p:nvSpPr>
        <p:spPr>
          <a:xfrm>
            <a:off x="117727" y="515468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4" name="Action Button: Blank 43">
            <a:hlinkClick r:id="" action="ppaction://noaction" highlightClick="1">
              <a:snd r:embed="rId11" name="3_5.wav"/>
            </a:hlinkClick>
            <a:extLst>
              <a:ext uri="{FF2B5EF4-FFF2-40B4-BE49-F238E27FC236}">
                <a16:creationId xmlns:a16="http://schemas.microsoft.com/office/drawing/2014/main" id="{9BB38155-B2DB-400A-8FD9-AFDA324B222C}"/>
              </a:ext>
            </a:extLst>
          </p:cNvPr>
          <p:cNvSpPr/>
          <p:nvPr/>
        </p:nvSpPr>
        <p:spPr>
          <a:xfrm>
            <a:off x="117727" y="573714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F1D3F0-BEDF-4D56-9ACE-74E425F20F95}"/>
              </a:ext>
            </a:extLst>
          </p:cNvPr>
          <p:cNvSpPr txBox="1"/>
          <p:nvPr/>
        </p:nvSpPr>
        <p:spPr>
          <a:xfrm>
            <a:off x="410136" y="755010"/>
            <a:ext cx="5839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odea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adjetivo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correcto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4E056795-1B3B-47CF-A645-DDB906DCB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133995"/>
              </p:ext>
            </p:extLst>
          </p:nvPr>
        </p:nvGraphicFramePr>
        <p:xfrm>
          <a:off x="709414" y="1466429"/>
          <a:ext cx="7982841" cy="47971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36026">
                  <a:extLst>
                    <a:ext uri="{9D8B030D-6E8A-4147-A177-3AD203B41FA5}">
                      <a16:colId xmlns:a16="http://schemas.microsoft.com/office/drawing/2014/main" val="2578897083"/>
                    </a:ext>
                  </a:extLst>
                </a:gridCol>
                <a:gridCol w="2846815">
                  <a:extLst>
                    <a:ext uri="{9D8B030D-6E8A-4147-A177-3AD203B41FA5}">
                      <a16:colId xmlns:a16="http://schemas.microsoft.com/office/drawing/2014/main" val="1336842772"/>
                    </a:ext>
                  </a:extLst>
                </a:gridCol>
              </a:tblGrid>
              <a:tr h="114425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¿qué?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tranquilo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tranquila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alto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alta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redondo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redonda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3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azul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amarillo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amarilla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3774C0A8-F788-4437-85EB-4F25C6707B17}"/>
              </a:ext>
            </a:extLst>
          </p:cNvPr>
          <p:cNvSpPr txBox="1"/>
          <p:nvPr/>
        </p:nvSpPr>
        <p:spPr>
          <a:xfrm>
            <a:off x="5934237" y="2581524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sea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12150D-3A48-4615-A356-2ACFD14B44B0}"/>
              </a:ext>
            </a:extLst>
          </p:cNvPr>
          <p:cNvSpPr txBox="1"/>
          <p:nvPr/>
        </p:nvSpPr>
        <p:spPr>
          <a:xfrm>
            <a:off x="5983295" y="3870740"/>
            <a:ext cx="2427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mountain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FAD7C8-D708-4D94-BF54-84EAC8683359}"/>
              </a:ext>
            </a:extLst>
          </p:cNvPr>
          <p:cNvSpPr txBox="1"/>
          <p:nvPr/>
        </p:nvSpPr>
        <p:spPr>
          <a:xfrm>
            <a:off x="5934237" y="3264655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house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22470B-1BDE-4F1B-84D1-718C406E5977}"/>
              </a:ext>
            </a:extLst>
          </p:cNvPr>
          <p:cNvSpPr txBox="1"/>
          <p:nvPr/>
        </p:nvSpPr>
        <p:spPr>
          <a:xfrm>
            <a:off x="5996942" y="4485450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sun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59F256-C082-465C-B220-15DD55ADE1A4}"/>
              </a:ext>
            </a:extLst>
          </p:cNvPr>
          <p:cNvSpPr txBox="1"/>
          <p:nvPr/>
        </p:nvSpPr>
        <p:spPr>
          <a:xfrm>
            <a:off x="5916077" y="5099182"/>
            <a:ext cx="262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sky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A5ED92-F1C0-4EEC-AA38-70CD1EC7D5F9}"/>
              </a:ext>
            </a:extLst>
          </p:cNvPr>
          <p:cNvSpPr txBox="1"/>
          <p:nvPr/>
        </p:nvSpPr>
        <p:spPr>
          <a:xfrm>
            <a:off x="5916077" y="5720845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village/town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FD0C638-6614-40A8-9A7A-399CE990EED0}"/>
              </a:ext>
            </a:extLst>
          </p:cNvPr>
          <p:cNvSpPr/>
          <p:nvPr/>
        </p:nvSpPr>
        <p:spPr>
          <a:xfrm>
            <a:off x="1854686" y="2637796"/>
            <a:ext cx="1306605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033610E-2D88-4CE6-8026-F4B24530A62C}"/>
              </a:ext>
            </a:extLst>
          </p:cNvPr>
          <p:cNvSpPr/>
          <p:nvPr/>
        </p:nvSpPr>
        <p:spPr>
          <a:xfrm>
            <a:off x="3391613" y="3245495"/>
            <a:ext cx="73978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3DA1C82-9011-4D8A-8F3D-4BF58B722173}"/>
              </a:ext>
            </a:extLst>
          </p:cNvPr>
          <p:cNvSpPr/>
          <p:nvPr/>
        </p:nvSpPr>
        <p:spPr>
          <a:xfrm>
            <a:off x="3401330" y="3886294"/>
            <a:ext cx="12090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BDC7E93-6189-46B9-9CD9-5CBAF95B414D}"/>
              </a:ext>
            </a:extLst>
          </p:cNvPr>
          <p:cNvSpPr/>
          <p:nvPr/>
        </p:nvSpPr>
        <p:spPr>
          <a:xfrm>
            <a:off x="1837462" y="4513585"/>
            <a:ext cx="1341054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405CA49-5D40-4189-8BEC-5464451CF349}"/>
              </a:ext>
            </a:extLst>
          </p:cNvPr>
          <p:cNvSpPr/>
          <p:nvPr/>
        </p:nvSpPr>
        <p:spPr>
          <a:xfrm>
            <a:off x="2553505" y="5093436"/>
            <a:ext cx="6249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8E053CD-2632-406C-AF5E-33B0F98166B4}"/>
              </a:ext>
            </a:extLst>
          </p:cNvPr>
          <p:cNvSpPr/>
          <p:nvPr/>
        </p:nvSpPr>
        <p:spPr>
          <a:xfrm>
            <a:off x="1985419" y="5720845"/>
            <a:ext cx="1195506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58296EF-B31F-4107-8498-632D433FCE5D}"/>
              </a:ext>
            </a:extLst>
          </p:cNvPr>
          <p:cNvSpPr/>
          <p:nvPr/>
        </p:nvSpPr>
        <p:spPr>
          <a:xfrm>
            <a:off x="2154057" y="806518"/>
            <a:ext cx="1465767" cy="414314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65B28EC-932B-4B32-A3C5-3DF1557386B9}"/>
              </a:ext>
            </a:extLst>
          </p:cNvPr>
          <p:cNvSpPr txBox="1"/>
          <p:nvPr/>
        </p:nvSpPr>
        <p:spPr>
          <a:xfrm>
            <a:off x="6191781" y="787822"/>
            <a:ext cx="40616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describe.</a:t>
            </a:r>
          </a:p>
        </p:txBody>
      </p:sp>
      <p:pic>
        <p:nvPicPr>
          <p:cNvPr id="124" name="Google Shape;221;p10">
            <a:extLst>
              <a:ext uri="{FF2B5EF4-FFF2-40B4-BE49-F238E27FC236}">
                <a16:creationId xmlns:a16="http://schemas.microsoft.com/office/drawing/2014/main" id="{A92A8E53-D1D5-43DA-B541-16B514C603D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Title 1">
            <a:extLst>
              <a:ext uri="{FF2B5EF4-FFF2-40B4-BE49-F238E27FC236}">
                <a16:creationId xmlns:a16="http://schemas.microsoft.com/office/drawing/2014/main" id="{973325B4-C85E-4EBE-9086-DB9405F74271}"/>
              </a:ext>
            </a:extLst>
          </p:cNvPr>
          <p:cNvSpPr txBox="1">
            <a:spLocks/>
          </p:cNvSpPr>
          <p:nvPr/>
        </p:nvSpPr>
        <p:spPr>
          <a:xfrm>
            <a:off x="10710239" y="79085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pic>
        <p:nvPicPr>
          <p:cNvPr id="5122" name="Picture 2" descr="Izamal, México, Yucatán, Amarillo">
            <a:extLst>
              <a:ext uri="{FF2B5EF4-FFF2-40B4-BE49-F238E27FC236}">
                <a16:creationId xmlns:a16="http://schemas.microsoft.com/office/drawing/2014/main" id="{B88D22AD-54E6-4AFE-951C-C9B6114F4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45" y="2089133"/>
            <a:ext cx="2877409" cy="1918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5358822-6947-4B5A-B76C-5DAE6CA5BC6C}"/>
              </a:ext>
            </a:extLst>
          </p:cNvPr>
          <p:cNvGrpSpPr/>
          <p:nvPr/>
        </p:nvGrpSpPr>
        <p:grpSpPr>
          <a:xfrm>
            <a:off x="11007932" y="1602581"/>
            <a:ext cx="1063995" cy="973104"/>
            <a:chOff x="6210543" y="3764108"/>
            <a:chExt cx="801046" cy="775262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BD54C31-915E-4D34-A803-708A9B26DBF1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A8B014A3-5388-4FCF-824E-2A7C9A221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29" name="Picture 12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885ADB68-265F-4617-8F70-BBE93E7D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30" name="TextBox 129">
            <a:hlinkClick r:id="" action="ppaction://noaction">
              <a:snd r:embed="rId16" name="3_xtra.wav"/>
            </a:hlinkClick>
            <a:extLst>
              <a:ext uri="{FF2B5EF4-FFF2-40B4-BE49-F238E27FC236}">
                <a16:creationId xmlns:a16="http://schemas.microsoft.com/office/drawing/2014/main" id="{629F23F2-D6D9-4D19-AA62-E51A031A5CB3}"/>
              </a:ext>
            </a:extLst>
          </p:cNvPr>
          <p:cNvSpPr txBox="1"/>
          <p:nvPr/>
        </p:nvSpPr>
        <p:spPr>
          <a:xfrm>
            <a:off x="9093306" y="4113659"/>
            <a:ext cx="3001510" cy="2308324"/>
          </a:xfrm>
          <a:prstGeom prst="rect">
            <a:avLst/>
          </a:prstGeom>
          <a:solidFill>
            <a:srgbClr val="FFDBB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Izamal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es un pueblo en Yucatán,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Méjico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casas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amarillas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133" name="Picture 2" descr="México, Mapa De Mexico, Icono, Logo">
            <a:extLst>
              <a:ext uri="{FF2B5EF4-FFF2-40B4-BE49-F238E27FC236}">
                <a16:creationId xmlns:a16="http://schemas.microsoft.com/office/drawing/2014/main" id="{C868406B-2C96-491A-AC35-726D4B704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552" y="5763751"/>
            <a:ext cx="882650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6" descr="Bandera, Serpiente, Águila, Pájaro">
            <a:extLst>
              <a:ext uri="{FF2B5EF4-FFF2-40B4-BE49-F238E27FC236}">
                <a16:creationId xmlns:a16="http://schemas.microsoft.com/office/drawing/2014/main" id="{1489FD60-3417-4F85-80A5-F6F99ACBF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063" y="6158904"/>
            <a:ext cx="438875" cy="2507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ction Button: Blank 37">
            <a:hlinkClick r:id="" action="ppaction://noaction" highlightClick="1">
              <a:snd r:embed="rId19" name="3_ej_full.wav"/>
            </a:hlinkClick>
            <a:extLst>
              <a:ext uri="{FF2B5EF4-FFF2-40B4-BE49-F238E27FC236}">
                <a16:creationId xmlns:a16="http://schemas.microsoft.com/office/drawing/2014/main" id="{A042AABB-B3DA-4CB4-AE6C-DC46FF81D578}"/>
              </a:ext>
            </a:extLst>
          </p:cNvPr>
          <p:cNvSpPr/>
          <p:nvPr/>
        </p:nvSpPr>
        <p:spPr>
          <a:xfrm>
            <a:off x="8490685" y="2637796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20" name="3_1_full.wav"/>
            </a:hlinkClick>
            <a:extLst>
              <a:ext uri="{FF2B5EF4-FFF2-40B4-BE49-F238E27FC236}">
                <a16:creationId xmlns:a16="http://schemas.microsoft.com/office/drawing/2014/main" id="{D56538BC-7511-432A-B114-9A0504FD10F7}"/>
              </a:ext>
            </a:extLst>
          </p:cNvPr>
          <p:cNvSpPr/>
          <p:nvPr/>
        </p:nvSpPr>
        <p:spPr>
          <a:xfrm>
            <a:off x="8490685" y="3294727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21" name="3_2_full.wav"/>
            </a:hlinkClick>
            <a:extLst>
              <a:ext uri="{FF2B5EF4-FFF2-40B4-BE49-F238E27FC236}">
                <a16:creationId xmlns:a16="http://schemas.microsoft.com/office/drawing/2014/main" id="{3001526B-39A4-42F6-A4A1-360AF4FF2E46}"/>
              </a:ext>
            </a:extLst>
          </p:cNvPr>
          <p:cNvSpPr/>
          <p:nvPr/>
        </p:nvSpPr>
        <p:spPr>
          <a:xfrm>
            <a:off x="8479257" y="3913114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3" name="Action Button: Blank 62">
            <a:hlinkClick r:id="" action="ppaction://noaction" highlightClick="1">
              <a:snd r:embed="rId22" name="3_3_full.wav"/>
            </a:hlinkClick>
            <a:extLst>
              <a:ext uri="{FF2B5EF4-FFF2-40B4-BE49-F238E27FC236}">
                <a16:creationId xmlns:a16="http://schemas.microsoft.com/office/drawing/2014/main" id="{D3D76CC8-E672-4450-A6FC-ACB16F451FA2}"/>
              </a:ext>
            </a:extLst>
          </p:cNvPr>
          <p:cNvSpPr/>
          <p:nvPr/>
        </p:nvSpPr>
        <p:spPr>
          <a:xfrm>
            <a:off x="8480344" y="4513426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4" name="Action Button: Blank 63">
            <a:hlinkClick r:id="" action="ppaction://noaction" highlightClick="1">
              <a:snd r:embed="rId23" name="3_4_full.wav"/>
            </a:hlinkClick>
            <a:extLst>
              <a:ext uri="{FF2B5EF4-FFF2-40B4-BE49-F238E27FC236}">
                <a16:creationId xmlns:a16="http://schemas.microsoft.com/office/drawing/2014/main" id="{09AF5E47-D1C9-4C47-A978-904FE8C0548A}"/>
              </a:ext>
            </a:extLst>
          </p:cNvPr>
          <p:cNvSpPr/>
          <p:nvPr/>
        </p:nvSpPr>
        <p:spPr>
          <a:xfrm>
            <a:off x="8503618" y="5159060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5" name="Action Button: Blank 64">
            <a:hlinkClick r:id="" action="ppaction://noaction" highlightClick="1">
              <a:snd r:embed="rId24" name="3_5_full.wav"/>
            </a:hlinkClick>
            <a:extLst>
              <a:ext uri="{FF2B5EF4-FFF2-40B4-BE49-F238E27FC236}">
                <a16:creationId xmlns:a16="http://schemas.microsoft.com/office/drawing/2014/main" id="{C5473A2C-3E6E-4306-9DC0-A13D31EE044D}"/>
              </a:ext>
            </a:extLst>
          </p:cNvPr>
          <p:cNvSpPr/>
          <p:nvPr/>
        </p:nvSpPr>
        <p:spPr>
          <a:xfrm>
            <a:off x="8485445" y="5804694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656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i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8" grpId="0"/>
      <p:bldP spid="49" grpId="0"/>
      <p:bldP spid="50" grpId="0"/>
      <p:bldP spid="51" grpId="0"/>
      <p:bldP spid="52" grpId="0"/>
      <p:bldP spid="54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75" grpId="0" animBg="1"/>
      <p:bldP spid="123" grpId="0"/>
      <p:bldP spid="1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4844488" y="4681407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D97A75-A184-4135-A326-110988B6B3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29"/>
          <a:stretch/>
        </p:blipFill>
        <p:spPr>
          <a:xfrm>
            <a:off x="8058939" y="4645978"/>
            <a:ext cx="3904150" cy="19372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23131DD-E235-4153-95A3-E5436E43E1AD}"/>
              </a:ext>
            </a:extLst>
          </p:cNvPr>
          <p:cNvGrpSpPr/>
          <p:nvPr/>
        </p:nvGrpSpPr>
        <p:grpSpPr>
          <a:xfrm>
            <a:off x="7971753" y="4091179"/>
            <a:ext cx="1063995" cy="973104"/>
            <a:chOff x="6210543" y="3764108"/>
            <a:chExt cx="801046" cy="77526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6557CCB-D453-4054-9C99-EAF93E5BC11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B00CD3-1374-42D1-86F8-32414D83D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6" name="Picture 1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06C442A4-D47D-41BB-9716-979A7D08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108;p3">
            <a:extLst>
              <a:ext uri="{FF2B5EF4-FFF2-40B4-BE49-F238E27FC236}">
                <a16:creationId xmlns:a16="http://schemas.microsoft.com/office/drawing/2014/main" id="{145E8FF6-E2FF-480D-84E5-DEB959E8882C}"/>
              </a:ext>
            </a:extLst>
          </p:cNvPr>
          <p:cNvSpPr txBox="1"/>
          <p:nvPr/>
        </p:nvSpPr>
        <p:spPr>
          <a:xfrm>
            <a:off x="268175" y="255274"/>
            <a:ext cx="268178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0;p3">
            <a:extLst>
              <a:ext uri="{FF2B5EF4-FFF2-40B4-BE49-F238E27FC236}">
                <a16:creationId xmlns:a16="http://schemas.microsoft.com/office/drawing/2014/main" id="{9376A661-2DF5-40CE-A4EE-9C46983C9D78}"/>
              </a:ext>
            </a:extLst>
          </p:cNvPr>
          <p:cNvSpPr txBox="1"/>
          <p:nvPr/>
        </p:nvSpPr>
        <p:spPr>
          <a:xfrm>
            <a:off x="2949960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Gesto De La Mano, Mano, Iconos">
            <a:extLst>
              <a:ext uri="{FF2B5EF4-FFF2-40B4-BE49-F238E27FC236}">
                <a16:creationId xmlns:a16="http://schemas.microsoft.com/office/drawing/2014/main" id="{6827B6EB-F557-4034-B0AF-FD581DB7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80" y="2328734"/>
            <a:ext cx="32575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20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e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e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108;p3">
            <a:extLst>
              <a:ext uri="{FF2B5EF4-FFF2-40B4-BE49-F238E27FC236}">
                <a16:creationId xmlns:a16="http://schemas.microsoft.com/office/drawing/2014/main" id="{145E8FF6-E2FF-480D-84E5-DEB959E8882C}"/>
              </a:ext>
            </a:extLst>
          </p:cNvPr>
          <p:cNvSpPr txBox="1"/>
          <p:nvPr/>
        </p:nvSpPr>
        <p:spPr>
          <a:xfrm>
            <a:off x="268175" y="255274"/>
            <a:ext cx="212145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0;p3">
            <a:extLst>
              <a:ext uri="{FF2B5EF4-FFF2-40B4-BE49-F238E27FC236}">
                <a16:creationId xmlns:a16="http://schemas.microsoft.com/office/drawing/2014/main" id="{9376A661-2DF5-40CE-A4EE-9C46983C9D78}"/>
              </a:ext>
            </a:extLst>
          </p:cNvPr>
          <p:cNvSpPr txBox="1"/>
          <p:nvPr/>
        </p:nvSpPr>
        <p:spPr>
          <a:xfrm>
            <a:off x="2949960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pá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Book, Read, Open, Published, Write">
            <a:extLst>
              <a:ext uri="{FF2B5EF4-FFF2-40B4-BE49-F238E27FC236}">
                <a16:creationId xmlns:a16="http://schemas.microsoft.com/office/drawing/2014/main" id="{2501DCFB-97C4-4719-AAFF-619637FA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2872431"/>
            <a:ext cx="62674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E57A8F5-FC47-4A4A-85D0-D4A23AA80217}"/>
              </a:ext>
            </a:extLst>
          </p:cNvPr>
          <p:cNvCxnSpPr>
            <a:cxnSpLocks/>
          </p:cNvCxnSpPr>
          <p:nvPr/>
        </p:nvCxnSpPr>
        <p:spPr>
          <a:xfrm>
            <a:off x="2755557" y="4284203"/>
            <a:ext cx="1087394" cy="0"/>
          </a:xfrm>
          <a:prstGeom prst="straightConnector1">
            <a:avLst/>
          </a:prstGeom>
          <a:ln w="1079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55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g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g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hlinkClick r:id="" action="ppaction://noaction">
              <a:snd r:embed="rId4" name="p_i.wav"/>
            </a:hlinkClick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600" dirty="0"/>
          </a:p>
        </p:txBody>
      </p:sp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ECA045E-0F6B-49B3-A854-DBC3C7A62B0D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942610AA-1330-41A7-B243-6D84B85D5A1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5" name="Google Shape;388;p19">
            <a:extLst>
              <a:ext uri="{FF2B5EF4-FFF2-40B4-BE49-F238E27FC236}">
                <a16:creationId xmlns:a16="http://schemas.microsoft.com/office/drawing/2014/main" id="{E3FAE4DE-3041-4630-AB28-31EBAC92F8AD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22" y="173760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DE6FCF1-3003-418C-AE1B-7639F64DACA0}"/>
              </a:ext>
            </a:extLst>
          </p:cNvPr>
          <p:cNvSpPr txBox="1"/>
          <p:nvPr/>
        </p:nvSpPr>
        <p:spPr>
          <a:xfrm>
            <a:off x="72264" y="1255677"/>
            <a:ext cx="1544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C52698-EE39-469E-9878-BD82B8B32EBD}"/>
              </a:ext>
            </a:extLst>
          </p:cNvPr>
          <p:cNvSpPr txBox="1"/>
          <p:nvPr/>
        </p:nvSpPr>
        <p:spPr>
          <a:xfrm>
            <a:off x="216906" y="4246688"/>
            <a:ext cx="3163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Abajo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gante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A2E56B-4401-463B-A625-4CC1C7BE6685}"/>
              </a:ext>
            </a:extLst>
          </p:cNvPr>
          <p:cNvSpPr txBox="1"/>
          <p:nvPr/>
        </p:nvSpPr>
        <p:spPr>
          <a:xfrm>
            <a:off x="-633984" y="1791884"/>
            <a:ext cx="659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(The genie Eugenio is very gullible)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EA12C3-2A88-428A-9BBC-50C7B6B3022F}"/>
              </a:ext>
            </a:extLst>
          </p:cNvPr>
          <p:cNvSpPr txBox="1"/>
          <p:nvPr/>
        </p:nvSpPr>
        <p:spPr>
          <a:xfrm>
            <a:off x="396886" y="4915486"/>
            <a:ext cx="6500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(Above an angel and the sun,</a:t>
            </a:r>
          </a:p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below the giant and the sunflower)</a:t>
            </a:r>
          </a:p>
        </p:txBody>
      </p:sp>
      <p:pic>
        <p:nvPicPr>
          <p:cNvPr id="6" name="Picture 5">
            <a:hlinkClick r:id="" action="ppaction://noaction">
              <a:snd r:embed="rId6" name="p.1.wav"/>
            </a:hlinkClick>
            <a:extLst>
              <a:ext uri="{FF2B5EF4-FFF2-40B4-BE49-F238E27FC236}">
                <a16:creationId xmlns:a16="http://schemas.microsoft.com/office/drawing/2014/main" id="{EE3ED875-B6C1-4CFA-A974-44676C4DD5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1944" y="1149040"/>
            <a:ext cx="1262047" cy="102636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EA0916B-B014-47A2-89A1-8E7BE0F4EC1D}"/>
              </a:ext>
            </a:extLst>
          </p:cNvPr>
          <p:cNvSpPr txBox="1"/>
          <p:nvPr/>
        </p:nvSpPr>
        <p:spPr>
          <a:xfrm>
            <a:off x="1616335" y="1267971"/>
            <a:ext cx="1656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nio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D1A879-F956-46B3-8642-D5A7FBDECCDA}"/>
              </a:ext>
            </a:extLst>
          </p:cNvPr>
          <p:cNvSpPr txBox="1"/>
          <p:nvPr/>
        </p:nvSpPr>
        <p:spPr>
          <a:xfrm>
            <a:off x="3119327" y="1255677"/>
            <a:ext cx="3014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 muy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B1740A-CC72-4BB0-8FEE-E9620596F439}"/>
              </a:ext>
            </a:extLst>
          </p:cNvPr>
          <p:cNvSpPr txBox="1"/>
          <p:nvPr/>
        </p:nvSpPr>
        <p:spPr>
          <a:xfrm>
            <a:off x="211727" y="3735762"/>
            <a:ext cx="9346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Arriba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496F0D-AC2E-491B-A32A-D08A92767619}"/>
              </a:ext>
            </a:extLst>
          </p:cNvPr>
          <p:cNvSpPr txBox="1"/>
          <p:nvPr/>
        </p:nvSpPr>
        <p:spPr>
          <a:xfrm>
            <a:off x="3087272" y="3747990"/>
            <a:ext cx="6258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5A65668-7E33-4D13-A892-69986A9B05C0}"/>
              </a:ext>
            </a:extLst>
          </p:cNvPr>
          <p:cNvSpPr txBox="1"/>
          <p:nvPr/>
        </p:nvSpPr>
        <p:spPr>
          <a:xfrm>
            <a:off x="3383389" y="4250487"/>
            <a:ext cx="238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rasol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9B9C15-3533-471E-AC7B-B9B4A2833E1A}"/>
              </a:ext>
            </a:extLst>
          </p:cNvPr>
          <p:cNvGrpSpPr/>
          <p:nvPr/>
        </p:nvGrpSpPr>
        <p:grpSpPr>
          <a:xfrm>
            <a:off x="7176541" y="2786350"/>
            <a:ext cx="2382025" cy="2977531"/>
            <a:chOff x="7176541" y="2786350"/>
            <a:chExt cx="2382025" cy="29775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2AC38E-56E3-4DEF-8A73-D3BA3F863CE1}"/>
                </a:ext>
              </a:extLst>
            </p:cNvPr>
            <p:cNvGrpSpPr/>
            <p:nvPr/>
          </p:nvGrpSpPr>
          <p:grpSpPr>
            <a:xfrm>
              <a:off x="7176541" y="2786350"/>
              <a:ext cx="2382025" cy="2977531"/>
              <a:chOff x="8015493" y="2542756"/>
              <a:chExt cx="2382025" cy="2977531"/>
            </a:xfrm>
          </p:grpSpPr>
          <p:pic>
            <p:nvPicPr>
              <p:cNvPr id="3076" name="Picture 4" descr="Tallo De Habas, Tallo, Enredadera">
                <a:hlinkClick r:id="" action="ppaction://noaction">
                  <a:snd r:embed="rId8" name="p.2.wav"/>
                </a:hlinkClick>
                <a:extLst>
                  <a:ext uri="{FF2B5EF4-FFF2-40B4-BE49-F238E27FC236}">
                    <a16:creationId xmlns:a16="http://schemas.microsoft.com/office/drawing/2014/main" id="{64845441-B84C-4850-89EA-F366A7E886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5493" y="2542756"/>
                <a:ext cx="2382025" cy="2977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2" name="Picture 10" descr="Angel, Christmas, Beauty, Cartoon">
                <a:extLst>
                  <a:ext uri="{FF2B5EF4-FFF2-40B4-BE49-F238E27FC236}">
                    <a16:creationId xmlns:a16="http://schemas.microsoft.com/office/drawing/2014/main" id="{8E261DAD-8781-4711-9DFF-C218F912F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5961" y="2672308"/>
                <a:ext cx="497072" cy="5136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7242884-04B9-4DD1-999F-C974CFAD6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0283" y="3492661"/>
              <a:ext cx="175377" cy="27995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86" name="Picture 14" descr="Girasol, Flor, El Verano, Planta">
              <a:extLst>
                <a:ext uri="{FF2B5EF4-FFF2-40B4-BE49-F238E27FC236}">
                  <a16:creationId xmlns:a16="http://schemas.microsoft.com/office/drawing/2014/main" id="{50D57038-88AE-4670-990B-29674B4EDF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765" y="4662394"/>
              <a:ext cx="516417" cy="753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2" descr="Fantasía, Puño, Gigante, Monstruo">
              <a:extLst>
                <a:ext uri="{FF2B5EF4-FFF2-40B4-BE49-F238E27FC236}">
                  <a16:creationId xmlns:a16="http://schemas.microsoft.com/office/drawing/2014/main" id="{7111CF87-32EE-4AE6-B5E8-C117994F6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9441" y="4353574"/>
              <a:ext cx="1124777" cy="117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Title 1">
            <a:extLst>
              <a:ext uri="{FF2B5EF4-FFF2-40B4-BE49-F238E27FC236}">
                <a16:creationId xmlns:a16="http://schemas.microsoft.com/office/drawing/2014/main" id="{BE06850B-175E-4B7A-AE5F-8BB18639AB9F}"/>
              </a:ext>
            </a:extLst>
          </p:cNvPr>
          <p:cNvSpPr txBox="1">
            <a:spLocks/>
          </p:cNvSpPr>
          <p:nvPr/>
        </p:nvSpPr>
        <p:spPr>
          <a:xfrm>
            <a:off x="3383389" y="2112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3600" dirty="0"/>
          </a:p>
        </p:txBody>
      </p:sp>
      <p:sp>
        <p:nvSpPr>
          <p:cNvPr id="71" name="Title 1">
            <a:hlinkClick r:id="" action="ppaction://noaction">
              <a:snd r:embed="rId6" name="p.1.wav"/>
            </a:hlinkClick>
            <a:extLst>
              <a:ext uri="{FF2B5EF4-FFF2-40B4-BE49-F238E27FC236}">
                <a16:creationId xmlns:a16="http://schemas.microsoft.com/office/drawing/2014/main" id="{8FAD6958-52F4-4E11-A5BD-8C628C4A0E95}"/>
              </a:ext>
            </a:extLst>
          </p:cNvPr>
          <p:cNvSpPr txBox="1">
            <a:spLocks/>
          </p:cNvSpPr>
          <p:nvPr/>
        </p:nvSpPr>
        <p:spPr>
          <a:xfrm>
            <a:off x="4461511" y="2566587"/>
            <a:ext cx="2382025" cy="672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Repite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🔁!</a:t>
            </a:r>
            <a:endParaRPr lang="en-GB" sz="2800" dirty="0"/>
          </a:p>
        </p:txBody>
      </p:sp>
      <p:sp>
        <p:nvSpPr>
          <p:cNvPr id="72" name="Title 1">
            <a:hlinkClick r:id="" action="ppaction://noaction">
              <a:snd r:embed="rId8" name="p.2.wav"/>
            </a:hlinkClick>
            <a:extLst>
              <a:ext uri="{FF2B5EF4-FFF2-40B4-BE49-F238E27FC236}">
                <a16:creationId xmlns:a16="http://schemas.microsoft.com/office/drawing/2014/main" id="{BD9A7C0D-CED6-48C0-B5D4-B3F94CE8FAC2}"/>
              </a:ext>
            </a:extLst>
          </p:cNvPr>
          <p:cNvSpPr txBox="1">
            <a:spLocks/>
          </p:cNvSpPr>
          <p:nvPr/>
        </p:nvSpPr>
        <p:spPr>
          <a:xfrm>
            <a:off x="4461510" y="5957295"/>
            <a:ext cx="2382025" cy="537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Repite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🔁!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587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4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" dur="4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5" grpId="0" animBg="1"/>
      <p:bldP spid="27" grpId="0"/>
      <p:bldP spid="29" grpId="0"/>
      <p:bldP spid="33" grpId="0"/>
      <p:bldP spid="35" grpId="0"/>
      <p:bldP spid="52" grpId="0"/>
      <p:bldP spid="53" grpId="0"/>
      <p:bldP spid="54" grpId="0"/>
      <p:bldP spid="55" grpId="0"/>
      <p:bldP spid="67" grpId="0"/>
      <p:bldP spid="71" grpId="0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reference materials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82562" y="9244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understanding symbols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0860" y="1592520"/>
            <a:ext cx="1171321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dictionaries have symbols with useful information about the type of word, (e.g., noun, adjective) and noun gender (masculine or feminine).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23ED27-EF0C-4516-8949-45B392818EE5}"/>
              </a:ext>
            </a:extLst>
          </p:cNvPr>
          <p:cNvSpPr txBox="1"/>
          <p:nvPr/>
        </p:nvSpPr>
        <p:spPr>
          <a:xfrm>
            <a:off x="310583" y="2949055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noun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6527440-A166-46A0-978B-A3BDE9D3F6AE}"/>
              </a:ext>
            </a:extLst>
          </p:cNvPr>
          <p:cNvSpPr txBox="1"/>
          <p:nvPr/>
        </p:nvSpPr>
        <p:spPr>
          <a:xfrm>
            <a:off x="310583" y="3618257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masculine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03BB55-32AF-42A0-A5B2-1B198F738717}"/>
              </a:ext>
            </a:extLst>
          </p:cNvPr>
          <p:cNvSpPr txBox="1"/>
          <p:nvPr/>
        </p:nvSpPr>
        <p:spPr>
          <a:xfrm>
            <a:off x="310583" y="4411142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feminine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EA640-D75E-4250-9C94-D788FF3BEF5F}"/>
              </a:ext>
            </a:extLst>
          </p:cNvPr>
          <p:cNvSpPr txBox="1"/>
          <p:nvPr/>
        </p:nvSpPr>
        <p:spPr>
          <a:xfrm>
            <a:off x="282562" y="5152346"/>
            <a:ext cx="544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can help us find out the grammatical gender of a noun.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1CD767-CF52-4D3B-BD44-6F073F329902}"/>
              </a:ext>
            </a:extLst>
          </p:cNvPr>
          <p:cNvSpPr txBox="1"/>
          <p:nvPr/>
        </p:nvSpPr>
        <p:spPr>
          <a:xfrm>
            <a:off x="296572" y="6237047"/>
            <a:ext cx="544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5FE199-DD8B-4081-9077-EDCC5C39D448}"/>
              </a:ext>
            </a:extLst>
          </p:cNvPr>
          <p:cNvSpPr txBox="1"/>
          <p:nvPr/>
        </p:nvSpPr>
        <p:spPr>
          <a:xfrm>
            <a:off x="6488118" y="2727301"/>
            <a:ext cx="544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7"/>
              </a:rPr>
              <a:t>www.wordreference.com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DB99F-967F-460F-A24E-667AB988B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0330" y="3230389"/>
            <a:ext cx="4886325" cy="2771775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B8E303E-919B-4EDF-A705-F334BF7EF75C}"/>
              </a:ext>
            </a:extLst>
          </p:cNvPr>
          <p:cNvSpPr/>
          <p:nvPr/>
        </p:nvSpPr>
        <p:spPr>
          <a:xfrm>
            <a:off x="207672" y="5048833"/>
            <a:ext cx="5775481" cy="106136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 that end in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could be masculine or feminine, so let’s use a dictionary to figure out the gender.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D79D69-54AB-4CF0-AB94-65A60822ADD4}"/>
              </a:ext>
            </a:extLst>
          </p:cNvPr>
          <p:cNvSpPr/>
          <p:nvPr/>
        </p:nvSpPr>
        <p:spPr>
          <a:xfrm>
            <a:off x="6858000" y="5766277"/>
            <a:ext cx="342900" cy="27398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FE465E-1AF5-48E2-A2C8-E1B96A4BAB73}"/>
              </a:ext>
            </a:extLst>
          </p:cNvPr>
          <p:cNvSpPr txBox="1"/>
          <p:nvPr/>
        </p:nvSpPr>
        <p:spPr>
          <a:xfrm>
            <a:off x="6448616" y="6071476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[the cloud] 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8B6B805D-415A-4E24-8982-C2E5D473E1F1}"/>
              </a:ext>
            </a:extLst>
          </p:cNvPr>
          <p:cNvSpPr/>
          <p:nvPr/>
        </p:nvSpPr>
        <p:spPr>
          <a:xfrm>
            <a:off x="7581900" y="5448301"/>
            <a:ext cx="1244600" cy="264562"/>
          </a:xfrm>
          <a:prstGeom prst="borderCallout1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BD106D-E044-43D8-9438-E7ED59B65890}"/>
              </a:ext>
            </a:extLst>
          </p:cNvPr>
          <p:cNvSpPr txBox="1"/>
          <p:nvPr/>
        </p:nvSpPr>
        <p:spPr>
          <a:xfrm>
            <a:off x="6448615" y="6439745"/>
            <a:ext cx="351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[a cloud]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1654B5-F25A-4521-8DCA-B80B24D28AEB}"/>
              </a:ext>
            </a:extLst>
          </p:cNvPr>
          <p:cNvSpPr txBox="1"/>
          <p:nvPr/>
        </p:nvSpPr>
        <p:spPr>
          <a:xfrm>
            <a:off x="6746930" y="6096477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90FD5-8AD1-492E-9DCF-6AB55A5D64B7}"/>
              </a:ext>
            </a:extLst>
          </p:cNvPr>
          <p:cNvSpPr txBox="1"/>
          <p:nvPr/>
        </p:nvSpPr>
        <p:spPr>
          <a:xfrm>
            <a:off x="6650981" y="6423082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68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6" grpId="0"/>
      <p:bldP spid="45" grpId="0"/>
      <p:bldP spid="46" grpId="0"/>
      <p:bldP spid="48" grpId="0" animBg="1"/>
      <p:bldP spid="12" grpId="0" animBg="1"/>
      <p:bldP spid="13" grpId="0"/>
      <p:bldP spid="14" grpId="0" animBg="1"/>
      <p:bldP spid="57" grpId="0"/>
      <p:bldP spid="15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5304420" cy="4425229"/>
            <a:chOff x="-1212151" y="302887"/>
            <a:chExt cx="15304420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928719" y="1703304"/>
              <a:ext cx="13163550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frío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cold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nieve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snow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río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river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0A79C50-9E61-4449-A566-A16A8BEDD066}"/>
              </a:ext>
            </a:extLst>
          </p:cNvPr>
          <p:cNvSpPr txBox="1"/>
          <p:nvPr/>
        </p:nvSpPr>
        <p:spPr>
          <a:xfrm>
            <a:off x="6075053" y="6081366"/>
            <a:ext cx="5953433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river]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269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6" name="R_i.wav"/>
            </a:hlinkClick>
            <a:extLst>
              <a:ext uri="{FF2B5EF4-FFF2-40B4-BE49-F238E27FC236}">
                <a16:creationId xmlns:a16="http://schemas.microsoft.com/office/drawing/2014/main" id="{E4AB5F22-E98F-437F-9528-58E268342E15}"/>
              </a:ext>
            </a:extLst>
          </p:cNvPr>
          <p:cNvSpPr txBox="1"/>
          <p:nvPr/>
        </p:nvSpPr>
        <p:spPr>
          <a:xfrm>
            <a:off x="212658" y="145285"/>
            <a:ext cx="6764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artículo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[1/4]</a:t>
            </a:r>
          </a:p>
        </p:txBody>
      </p:sp>
      <p:pic>
        <p:nvPicPr>
          <p:cNvPr id="7171" name="Picture 3">
            <a:hlinkClick r:id="" action="ppaction://noaction">
              <a:snd r:embed="rId7" name="R_1.wav"/>
            </a:hlinkClick>
            <a:extLst>
              <a:ext uri="{FF2B5EF4-FFF2-40B4-BE49-F238E27FC236}">
                <a16:creationId xmlns:a16="http://schemas.microsoft.com/office/drawing/2014/main" id="{5925A17C-FE7E-4A2A-A48B-FDB565444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4206" r="6626" b="9346"/>
          <a:stretch/>
        </p:blipFill>
        <p:spPr bwMode="auto">
          <a:xfrm>
            <a:off x="6438567" y="1539862"/>
            <a:ext cx="3788579" cy="383697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9" y="4727149"/>
            <a:ext cx="5793574" cy="1938992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nieve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frío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río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52241" y="4747850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552241" y="5373479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248150" y="601981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611392" y="4809406"/>
            <a:ext cx="2262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snow]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630920" y="5353602"/>
            <a:ext cx="211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cold]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BEE74B-7141-4FF8-A219-44E41C4E4013}"/>
              </a:ext>
            </a:extLst>
          </p:cNvPr>
          <p:cNvGraphicFramePr>
            <a:graphicFrameLocks noGrp="1"/>
          </p:cNvGraphicFramePr>
          <p:nvPr/>
        </p:nvGraphicFramePr>
        <p:xfrm>
          <a:off x="7222373" y="1912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974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4705427" cy="4425229"/>
            <a:chOff x="-1212151" y="302887"/>
            <a:chExt cx="14705427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329726" y="1702280"/>
              <a:ext cx="13163550" cy="1331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caña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cane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prado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meadow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9949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9" y="4727149"/>
            <a:ext cx="6546985" cy="1938992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prado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caña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52241" y="474785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552241" y="5373479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048210" y="5932947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495280" y="4809406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meadow]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4052955" y="5457816"/>
            <a:ext cx="2757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mountain]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6833209" y="6081365"/>
            <a:ext cx="5085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cane]</a:t>
            </a:r>
          </a:p>
        </p:txBody>
      </p:sp>
      <p:pic>
        <p:nvPicPr>
          <p:cNvPr id="43" name="Picture 8">
            <a:hlinkClick r:id="" action="ppaction://noaction">
              <a:snd r:embed="rId7" name="R_2.wav"/>
            </a:hlinkClick>
            <a:extLst>
              <a:ext uri="{FF2B5EF4-FFF2-40B4-BE49-F238E27FC236}">
                <a16:creationId xmlns:a16="http://schemas.microsoft.com/office/drawing/2014/main" id="{12C529E6-123A-4880-9DA3-61ABF25ED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3010" r="8245" b="7836"/>
          <a:stretch/>
        </p:blipFill>
        <p:spPr bwMode="auto">
          <a:xfrm>
            <a:off x="7530931" y="1948274"/>
            <a:ext cx="3788579" cy="375030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12FF98D-67BB-4E0D-BD29-6D8E5DC65888}"/>
              </a:ext>
            </a:extLst>
          </p:cNvPr>
          <p:cNvSpPr txBox="1"/>
          <p:nvPr/>
        </p:nvSpPr>
        <p:spPr>
          <a:xfrm>
            <a:off x="212658" y="209453"/>
            <a:ext cx="6764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artículo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[2/4]</a:t>
            </a:r>
          </a:p>
        </p:txBody>
      </p:sp>
      <p:graphicFrame>
        <p:nvGraphicFramePr>
          <p:cNvPr id="47" name="Table 3">
            <a:extLst>
              <a:ext uri="{FF2B5EF4-FFF2-40B4-BE49-F238E27FC236}">
                <a16:creationId xmlns:a16="http://schemas.microsoft.com/office/drawing/2014/main" id="{A9C16477-41B6-4DFA-8119-DC85649CC285}"/>
              </a:ext>
            </a:extLst>
          </p:cNvPr>
          <p:cNvGraphicFramePr>
            <a:graphicFrameLocks noGrp="1"/>
          </p:cNvGraphicFramePr>
          <p:nvPr/>
        </p:nvGraphicFramePr>
        <p:xfrm>
          <a:off x="7222373" y="1912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5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546348" y="-218452"/>
            <a:ext cx="15137444" cy="5305917"/>
            <a:chOff x="-1546348" y="44781"/>
            <a:chExt cx="15137444" cy="5305917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546348" y="44781"/>
              <a:ext cx="6546985" cy="5305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427546" y="1542019"/>
              <a:ext cx="13163550" cy="1977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palmera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palm tree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pantera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panther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selva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jungle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3826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8" y="4436199"/>
            <a:ext cx="7548845" cy="1754326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selva,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palmera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medio,  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pantera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455256" y="4415336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423727" y="4948863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154329" y="5513498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564302" y="4436198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jungle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909889" y="5055016"/>
            <a:ext cx="27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palm tree]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2181596" y="6159829"/>
            <a:ext cx="559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_______,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panther]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8ADF75-7050-4455-AF90-2DFC1943E10D}"/>
              </a:ext>
            </a:extLst>
          </p:cNvPr>
          <p:cNvSpPr txBox="1"/>
          <p:nvPr/>
        </p:nvSpPr>
        <p:spPr>
          <a:xfrm>
            <a:off x="4285537" y="6127380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pic>
        <p:nvPicPr>
          <p:cNvPr id="10242" name="Picture 2">
            <a:hlinkClick r:id="" action="ppaction://noaction">
              <a:snd r:embed="rId7" name="R_3.wav"/>
            </a:hlinkClick>
            <a:extLst>
              <a:ext uri="{FF2B5EF4-FFF2-40B4-BE49-F238E27FC236}">
                <a16:creationId xmlns:a16="http://schemas.microsoft.com/office/drawing/2014/main" id="{84E6F446-F1A9-4789-9412-300377041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" r="1641" b="3033"/>
          <a:stretch/>
        </p:blipFill>
        <p:spPr bwMode="auto">
          <a:xfrm>
            <a:off x="7922335" y="1994666"/>
            <a:ext cx="4077491" cy="382102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D3DBCC-7644-4A38-85CE-CA652C7EFAF7}"/>
              </a:ext>
            </a:extLst>
          </p:cNvPr>
          <p:cNvSpPr txBox="1"/>
          <p:nvPr/>
        </p:nvSpPr>
        <p:spPr>
          <a:xfrm>
            <a:off x="228700" y="97159"/>
            <a:ext cx="6753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artículo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[3/4]</a:t>
            </a:r>
          </a:p>
        </p:txBody>
      </p:sp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39CE5FF7-184B-4685-8A2D-77243C8E15B9}"/>
              </a:ext>
            </a:extLst>
          </p:cNvPr>
          <p:cNvGraphicFramePr>
            <a:graphicFrameLocks noGrp="1"/>
          </p:cNvGraphicFramePr>
          <p:nvPr/>
        </p:nvGraphicFramePr>
        <p:xfrm>
          <a:off x="7222373" y="1912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42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3383</TotalTime>
  <Words>2001</Words>
  <Application>Microsoft Office PowerPoint</Application>
  <PresentationFormat>Widescreen</PresentationFormat>
  <Paragraphs>341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Modern Love</vt:lpstr>
      <vt:lpstr>Segoe Print</vt:lpstr>
      <vt:lpstr>Office Theme</vt:lpstr>
      <vt:lpstr>español, con Sofía</vt:lpstr>
      <vt:lpstr>Describing things and people</vt:lpstr>
      <vt:lpstr>PowerPoint Presentation</vt:lpstr>
      <vt:lpstr>PowerPoint Presentation</vt:lpstr>
      <vt:lpstr>pronunciar</vt:lpstr>
      <vt:lpstr>Using reference materials</vt:lpstr>
      <vt:lpstr>Leer y hablar</vt:lpstr>
      <vt:lpstr>Leer y hablar</vt:lpstr>
      <vt:lpstr>Leer y hablar</vt:lpstr>
      <vt:lpstr>Leer y hablar</vt:lpstr>
      <vt:lpstr>vocabulario</vt:lpstr>
      <vt:lpstr>vocabulario</vt:lpstr>
      <vt:lpstr>Adjectives following the noun</vt:lpstr>
      <vt:lpstr>Escucha. ¿Cómo es?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Rachel Hawkes</cp:lastModifiedBy>
  <cp:revision>26</cp:revision>
  <dcterms:created xsi:type="dcterms:W3CDTF">2022-01-14T11:53:29Z</dcterms:created>
  <dcterms:modified xsi:type="dcterms:W3CDTF">2024-04-23T15:49:34Z</dcterms:modified>
</cp:coreProperties>
</file>