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49" r:id="rId2"/>
    <p:sldId id="391" r:id="rId3"/>
    <p:sldId id="812" r:id="rId4"/>
    <p:sldId id="807" r:id="rId5"/>
    <p:sldId id="821" r:id="rId6"/>
    <p:sldId id="786" r:id="rId7"/>
    <p:sldId id="814" r:id="rId8"/>
    <p:sldId id="486" r:id="rId9"/>
    <p:sldId id="822" r:id="rId10"/>
    <p:sldId id="816" r:id="rId11"/>
    <p:sldId id="823" r:id="rId12"/>
    <p:sldId id="824" r:id="rId13"/>
    <p:sldId id="825" r:id="rId14"/>
    <p:sldId id="826" r:id="rId15"/>
    <p:sldId id="3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663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6FF"/>
    <a:srgbClr val="FF0066"/>
    <a:srgbClr val="86CFE2"/>
    <a:srgbClr val="68D5C8"/>
    <a:srgbClr val="FFDBB7"/>
    <a:srgbClr val="FFCCFF"/>
    <a:srgbClr val="FFFFFF"/>
    <a:srgbClr val="DDF0C8"/>
    <a:srgbClr val="009999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754" autoAdjust="0"/>
    <p:restoredTop sz="53937" autoAdjust="0"/>
  </p:normalViewPr>
  <p:slideViewPr>
    <p:cSldViewPr snapToGrid="0">
      <p:cViewPr varScale="1">
        <p:scale>
          <a:sx n="39" d="100"/>
          <a:sy n="39" d="100"/>
        </p:scale>
        <p:origin x="366" y="42"/>
      </p:cViewPr>
      <p:guideLst>
        <p:guide pos="1663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8BDD-C3F3-4CEA-9EFE-5B0E045ADAD4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FAA6D-8055-400A-BBF5-68275BAEE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blackiebooks.org%2Fcatalogo%2Fel-libro-de-gloria-fuertes-para-ninas-y-ninos%2F&amp;data=05%7C01%7CPVazquez-Valero%40combertonvc.org%7C57e70f2b0bb34b79723808da24414b87%7C7eeaedd6bf3740158fe919fbc2c02d55%7C0%7C0%7C637862160120724150%7CUnknown%7CTWFpbGZsb3d8eyJWIjoiMC4wLjAwMDAiLCJQIjoiV2luMzIiLCJBTiI6Ik1haWwiLCJXVCI6Mn0%3D%7C3000%7C%7C%7C&amp;sdata=7e5H5ph2Y3lhwjoBnBxLiecXiQZAohP9k1qI%2FO51BD0%3D&amp;reserved=0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SSC: [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ojo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[169] </a:t>
            </a: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rojo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[534] </a:t>
            </a: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pájaro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[1607] </a:t>
            </a: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jueves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[1650] </a:t>
            </a: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jirafa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[&gt;5000]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cielo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[620]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medio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[395]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sol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[383]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arriba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[690]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abajo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[788]</a:t>
            </a: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1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un [6] dos [64] tres [134] cuatro [241] cinco [284] seis [438] siete [603] ocho [641] nueve [991] diez [449]  once [1701] doce [1138]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2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cantar [717] escuchar [281] hablar [90]  necesitar [276] español [262] frase [1037] inglés [583] fantástico [2501] importante [171] normal [1000]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Glossed: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poetisa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[&gt;5000]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[1430]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AR" sz="18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Marta </a:t>
            </a:r>
            <a:r>
              <a:rPr lang="es-AR" sz="1800" dirty="0" err="1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Altés</a:t>
            </a:r>
            <a:r>
              <a:rPr lang="es-AR" sz="18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‘</a:t>
            </a:r>
            <a:r>
              <a:rPr lang="es-AR" sz="1800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El libro de Gloria Fuertes para niñas y niños’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</a:t>
            </a:r>
            <a:r>
              <a:rPr lang="es-A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Blackie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es-A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Books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. </a:t>
            </a:r>
            <a:r>
              <a:rPr lang="en-GB" sz="1800" u="sng" dirty="0">
                <a:solidFill>
                  <a:srgbClr val="1155C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hlinkClick r:id="rId3"/>
              </a:rPr>
              <a:t>https://blackiebooks.org/catalogo/el-libro-de-gloria-fuertes-para-ninas-y-ninos/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7 minutes </a:t>
            </a:r>
            <a:r>
              <a:rPr lang="en-GB" b="1" dirty="0"/>
              <a:t>[4 slides]</a:t>
            </a:r>
          </a:p>
          <a:p>
            <a:endParaRPr lang="en-GB" b="0" dirty="0"/>
          </a:p>
          <a:p>
            <a:r>
              <a:rPr lang="en-GB" b="1" dirty="0"/>
              <a:t>Aim: </a:t>
            </a:r>
            <a:r>
              <a:rPr lang="en-GB" b="0" dirty="0"/>
              <a:t>To use gender codes in order to be able to use the correct definite and indefinite articles with unknown nouns.</a:t>
            </a:r>
            <a:endParaRPr lang="en-GB" b="0" baseline="0" dirty="0"/>
          </a:p>
          <a:p>
            <a:endParaRPr lang="en-GB" b="1" baseline="0" dirty="0"/>
          </a:p>
          <a:p>
            <a:r>
              <a:rPr lang="en-GB" b="1" baseline="0" dirty="0"/>
              <a:t>Procedure:</a:t>
            </a:r>
            <a:endParaRPr lang="en-GB" b="1" dirty="0"/>
          </a:p>
          <a:p>
            <a:pPr marL="228600" indent="-228600">
              <a:buAutoNum type="arabicPeriod"/>
            </a:pPr>
            <a:r>
              <a:rPr lang="en-GB" baseline="0" dirty="0"/>
              <a:t>Teachers read the instruction and clarify the meaning of </a:t>
            </a:r>
            <a:r>
              <a:rPr lang="en-GB" baseline="0" dirty="0" err="1"/>
              <a:t>artículo</a:t>
            </a:r>
            <a:r>
              <a:rPr lang="en-GB" baseline="0" dirty="0"/>
              <a:t>.</a:t>
            </a:r>
          </a:p>
          <a:p>
            <a:pPr marL="228600" indent="-228600">
              <a:buAutoNum type="arabicPeriod"/>
            </a:pPr>
            <a:r>
              <a:rPr lang="en-GB" baseline="0" dirty="0"/>
              <a:t>Teachers draw pupils’ attention to the codes for each of the nouns (</a:t>
            </a:r>
            <a:r>
              <a:rPr lang="en-GB" baseline="0" dirty="0" err="1"/>
              <a:t>frío</a:t>
            </a:r>
            <a:r>
              <a:rPr lang="en-GB" baseline="0" dirty="0"/>
              <a:t>, </a:t>
            </a:r>
            <a:r>
              <a:rPr lang="en-GB" baseline="0" dirty="0" err="1"/>
              <a:t>nieve</a:t>
            </a:r>
            <a:r>
              <a:rPr lang="en-GB" baseline="0" dirty="0"/>
              <a:t>, </a:t>
            </a:r>
            <a:r>
              <a:rPr lang="en-GB" baseline="0" dirty="0" err="1"/>
              <a:t>río</a:t>
            </a:r>
            <a:r>
              <a:rPr lang="en-GB" baseline="0" dirty="0"/>
              <a:t>). </a:t>
            </a: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 Pupils work in pairs to read the poem aloud, selecting the correct translation for ‘the’ or ‘a/an’.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Teacher elicits answers from pupils.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>
                <a:sym typeface="Wingdings" panose="05000000000000000000" pitchFamily="2" charset="2"/>
              </a:rPr>
              <a:t>5. Click the picture to hear the full text for the poem, if desired.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6. Pupils can read aloud again (whole class) to practise SSC knowledge, time allowing.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6408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[2/4]</a:t>
            </a:r>
          </a:p>
          <a:p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895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[3/4]</a:t>
            </a:r>
          </a:p>
          <a:p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5503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[4/4]</a:t>
            </a:r>
          </a:p>
          <a:p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9712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[j]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[j]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</a:t>
            </a:r>
            <a:r>
              <a:rPr lang="en-GB" b="1" dirty="0" err="1"/>
              <a:t>ojo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the picture and get pupils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in pairs.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i="1" dirty="0"/>
              <a:t>Gesture suggestion: </a:t>
            </a:r>
            <a:r>
              <a:rPr lang="en-GB" b="0" dirty="0"/>
              <a:t>point at your eye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190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reading aloud [j] in mainly unknown words (pictures provided to support meaning).</a:t>
            </a:r>
            <a:br>
              <a:rPr lang="en-GB" b="0" dirty="0"/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 and ensure pupils understand the task.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Start the timer.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do whole-class choral practice, i.e. all speaking simultaneously.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821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endParaRPr lang="en-GB" b="0" dirty="0"/>
          </a:p>
          <a:p>
            <a:r>
              <a:rPr lang="en-GB" b="1" dirty="0"/>
              <a:t>Aim: </a:t>
            </a:r>
            <a:r>
              <a:rPr lang="en-GB" b="0" dirty="0"/>
              <a:t>To reintroduce ‘Gloria Fuertes’, </a:t>
            </a:r>
            <a:r>
              <a:rPr lang="en-GB" b="0" baseline="0" dirty="0"/>
              <a:t>the author of the poems, and the name of the collection of poems.</a:t>
            </a:r>
          </a:p>
          <a:p>
            <a:endParaRPr lang="en-GB" b="1" baseline="0" dirty="0"/>
          </a:p>
          <a:p>
            <a:r>
              <a:rPr lang="en-GB" b="1" baseline="0" dirty="0"/>
              <a:t>Procedure:</a:t>
            </a:r>
            <a:endParaRPr lang="en-GB" b="1" dirty="0"/>
          </a:p>
          <a:p>
            <a:pPr marL="0" indent="0">
              <a:buNone/>
            </a:pPr>
            <a:r>
              <a:rPr lang="en-GB" baseline="0" dirty="0"/>
              <a:t>Teachers click to present the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998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Timing: </a:t>
            </a:r>
            <a:r>
              <a:rPr lang="en-US" b="0" dirty="0"/>
              <a:t>10 minutes (two slides)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Aim: </a:t>
            </a:r>
            <a:r>
              <a:rPr lang="en-US" b="0" dirty="0"/>
              <a:t>to introduce vocabulary with a longer text; to introduce two of the short poems. </a:t>
            </a:r>
            <a:r>
              <a:rPr lang="en-US" b="1" dirty="0"/>
              <a:t>[2 slides]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hear the short poem.  Pupils follow along with the text.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Give pupils 2-3 minutes with a partner to find the Spanish meanings for the 6 English words.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Elicit Spanish responses chorally, prompting with the English, e.g., ‘sun?’ ‘sol’, </a:t>
            </a:r>
            <a:r>
              <a:rPr lang="en-US" b="0" baseline="0" dirty="0" err="1"/>
              <a:t>muy</a:t>
            </a:r>
            <a:r>
              <a:rPr lang="en-US" b="0" baseline="0" dirty="0"/>
              <a:t> bien. </a:t>
            </a:r>
            <a:r>
              <a:rPr lang="en-US" b="0" baseline="0" dirty="0">
                <a:sym typeface="Wingdings" panose="05000000000000000000" pitchFamily="2" charset="2"/>
              </a:rPr>
              <a:t></a:t>
            </a:r>
            <a:br>
              <a:rPr lang="en-US" b="0" baseline="0" dirty="0">
                <a:sym typeface="Wingdings" panose="05000000000000000000" pitchFamily="2" charset="2"/>
              </a:rPr>
            </a:br>
            <a:r>
              <a:rPr lang="en-US" b="1" baseline="0" dirty="0">
                <a:sym typeface="Wingdings" panose="05000000000000000000" pitchFamily="2" charset="2"/>
              </a:rPr>
              <a:t>Note</a:t>
            </a:r>
            <a:r>
              <a:rPr lang="en-US" b="0" baseline="0" dirty="0">
                <a:sym typeface="Wingdings" panose="05000000000000000000" pitchFamily="2" charset="2"/>
              </a:rPr>
              <a:t>: click on each English word to reveal the Spanish translation.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Pupils could be asked to read the text aloud in pairs, taking it in turns to read alternate sentences. 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Click the audio player to hear the full text again, if desired.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Move to the next slide, and repeat steps 1-5.</a:t>
            </a:r>
            <a:endParaRPr lang="en-US" b="0" baseline="0" dirty="0"/>
          </a:p>
          <a:p>
            <a:pPr marL="0" indent="0">
              <a:buNone/>
            </a:pPr>
            <a:endParaRPr lang="en-GB" b="0" dirty="0"/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barco  [1384] 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998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hear the short poem.  Pupils follow along with the text.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Give pupils 2-3 minutes with a partner to find the Spanish meanings for the 6 English words.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Elicit Spanish responses chorally, prompting with the English, e.g., ‘sun?’ ‘sol’, </a:t>
            </a:r>
            <a:r>
              <a:rPr lang="en-US" b="0" baseline="0" dirty="0" err="1"/>
              <a:t>muy</a:t>
            </a:r>
            <a:r>
              <a:rPr lang="en-US" b="0" baseline="0" dirty="0"/>
              <a:t> bien. </a:t>
            </a:r>
            <a:r>
              <a:rPr lang="en-US" b="0" baseline="0" dirty="0">
                <a:sym typeface="Wingdings" panose="05000000000000000000" pitchFamily="2" charset="2"/>
              </a:rPr>
              <a:t></a:t>
            </a:r>
            <a:br>
              <a:rPr lang="en-US" b="0" baseline="0" dirty="0">
                <a:sym typeface="Wingdings" panose="05000000000000000000" pitchFamily="2" charset="2"/>
              </a:rPr>
            </a:br>
            <a:r>
              <a:rPr lang="en-US" b="1" baseline="0" dirty="0">
                <a:sym typeface="Wingdings" panose="05000000000000000000" pitchFamily="2" charset="2"/>
              </a:rPr>
              <a:t>Note</a:t>
            </a:r>
            <a:r>
              <a:rPr lang="en-US" b="0" baseline="0" dirty="0">
                <a:sym typeface="Wingdings" panose="05000000000000000000" pitchFamily="2" charset="2"/>
              </a:rPr>
              <a:t>: click on each English word to reveal the Spanish translation.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Pupils could be asked to read the text aloud in pairs, taking it in turns to read alternate sentences. 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Click the poem text to hear the full text again, if desired.</a:t>
            </a:r>
          </a:p>
          <a:p>
            <a:endParaRPr lang="en-GB" dirty="0"/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pato [4857]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6834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and contrast definite and indefinite articles.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Present the reminder about indefinite articles.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two masculine nouns and elicit the indefinite article and then the English meanings.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two feminine nouns and elicit the indefinite article and then the English meanings.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reminder about definite article.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2 and 3.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callout about masculine and feminine noun endings.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recognition of definite vs. indefinite article and 3 newly introduced vocab items (</a:t>
            </a:r>
            <a:r>
              <a:rPr lang="en-GB" b="0" dirty="0" err="1"/>
              <a:t>arriba</a:t>
            </a:r>
            <a:r>
              <a:rPr lang="en-GB" b="0" dirty="0"/>
              <a:t>, </a:t>
            </a:r>
            <a:r>
              <a:rPr lang="en-GB" b="0" dirty="0" err="1"/>
              <a:t>abajo</a:t>
            </a:r>
            <a:r>
              <a:rPr lang="en-GB" b="0" dirty="0"/>
              <a:t>, medio); to practise transcription of previously introduced nouns.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click to bring up the instructions in Spanish. 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the example (E) and encourage pupils to write down the Spanish word second time they listen to it.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to bring up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to bring up part two. This time pupils will hear the noun accompanied by the position (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arriba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abajo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medio). They need to identify which one is mentioned for each verse.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to bring up answers. Elicit Spanish word from pupils for further practice.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baseline="0" dirty="0"/>
              <a:t> </a:t>
            </a: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E. El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parque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1. Un pueblo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2. La playa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3. El mar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4. Un sol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5. Una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montaña</a:t>
            </a:r>
            <a:endParaRPr lang="en-GB" sz="1200" b="1" i="0" u="none" strike="noStrike" baseline="0" dirty="0">
              <a:solidFill>
                <a:schemeClr val="dk1"/>
              </a:solidFill>
              <a:latin typeface="Calibri"/>
              <a:ea typeface="Century Gothic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i="0" u="none" strike="noStrike" baseline="0" dirty="0">
              <a:solidFill>
                <a:schemeClr val="dk1"/>
              </a:solidFill>
              <a:latin typeface="Calibri"/>
              <a:ea typeface="Century Gothic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E. El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parque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abajo</a:t>
            </a:r>
            <a:endParaRPr lang="en-US" sz="1200" b="0" i="0" u="none" strike="noStrik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Un pueblo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en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el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medio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La playa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abajo</a:t>
            </a:r>
            <a:endParaRPr lang="en-US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El mar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en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el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medio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Un sol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arriba</a:t>
            </a:r>
            <a:endParaRPr lang="en-US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Una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montaña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abajo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introduce pupils to reference skills – understanding codes in a dictionary in order to find out the gender of a noun.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aseline="0" dirty="0"/>
              <a:t>1. Teachers click to present the information on the slide.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0" baseline="0" dirty="0"/>
              <a:t>2. Pupils can volunteer the articles.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292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7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4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9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1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6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4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7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30/04/2022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hyperlink" Target="http://www.wordreference.com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9.png"/><Relationship Id="rId7" Type="http://schemas.openxmlformats.org/officeDocument/2006/relationships/audio" Target="../media/audio20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9.wav"/><Relationship Id="rId5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audio" Target="../media/audio2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audio" Target="../media/audio2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audio" Target="../media/audio2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gif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audio" Target="../media/audio17.wav"/><Relationship Id="rId3" Type="http://schemas.openxmlformats.org/officeDocument/2006/relationships/audio" Target="../media/audio3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audio" Target="../media/audio16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15.wav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audio" Target="../media/audio10.wav"/><Relationship Id="rId5" Type="http://schemas.openxmlformats.org/officeDocument/2006/relationships/audio" Target="../media/audio5.wav"/><Relationship Id="rId15" Type="http://schemas.openxmlformats.org/officeDocument/2006/relationships/audio" Target="../media/audio14.wav"/><Relationship Id="rId10" Type="http://schemas.openxmlformats.org/officeDocument/2006/relationships/audio" Target="../media/audio9.wav"/><Relationship Id="rId19" Type="http://schemas.openxmlformats.org/officeDocument/2006/relationships/audio" Target="../media/audio18.wav"/><Relationship Id="rId4" Type="http://schemas.openxmlformats.org/officeDocument/2006/relationships/audio" Target="../media/audio4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Using reference materials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282562" y="92445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28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understanding symbols</a:t>
            </a:r>
            <a:r>
              <a:rPr lang="en-GB" sz="28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28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30860" y="1592520"/>
            <a:ext cx="1171321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All dictionaries have symbols with useful information about the type of word, (e.g., noun, adjective) and noun gender (masculine or feminine).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23ED27-EF0C-4516-8949-45B392818EE5}"/>
              </a:ext>
            </a:extLst>
          </p:cNvPr>
          <p:cNvSpPr txBox="1"/>
          <p:nvPr/>
        </p:nvSpPr>
        <p:spPr>
          <a:xfrm>
            <a:off x="310583" y="2949055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= noun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6527440-A166-46A0-978B-A3BDE9D3F6AE}"/>
              </a:ext>
            </a:extLst>
          </p:cNvPr>
          <p:cNvSpPr txBox="1"/>
          <p:nvPr/>
        </p:nvSpPr>
        <p:spPr>
          <a:xfrm>
            <a:off x="310583" y="3618257"/>
            <a:ext cx="2709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= masculine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503BB55-32AF-42A0-A5B2-1B198F738717}"/>
              </a:ext>
            </a:extLst>
          </p:cNvPr>
          <p:cNvSpPr txBox="1"/>
          <p:nvPr/>
        </p:nvSpPr>
        <p:spPr>
          <a:xfrm>
            <a:off x="310583" y="4411142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= feminine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EA640-D75E-4250-9C94-D788FF3BEF5F}"/>
              </a:ext>
            </a:extLst>
          </p:cNvPr>
          <p:cNvSpPr txBox="1"/>
          <p:nvPr/>
        </p:nvSpPr>
        <p:spPr>
          <a:xfrm>
            <a:off x="282562" y="5152346"/>
            <a:ext cx="5446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This can help us find out the grammatical gender of a noun.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1CD767-CF52-4D3B-BD44-6F073F329902}"/>
              </a:ext>
            </a:extLst>
          </p:cNvPr>
          <p:cNvSpPr txBox="1"/>
          <p:nvPr/>
        </p:nvSpPr>
        <p:spPr>
          <a:xfrm>
            <a:off x="296572" y="6237047"/>
            <a:ext cx="5446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Ejemplo: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nube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5FE199-DD8B-4081-9077-EDCC5C39D448}"/>
              </a:ext>
            </a:extLst>
          </p:cNvPr>
          <p:cNvSpPr txBox="1"/>
          <p:nvPr/>
        </p:nvSpPr>
        <p:spPr>
          <a:xfrm>
            <a:off x="6488118" y="2727301"/>
            <a:ext cx="5446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hlinkClick r:id="rId4"/>
              </a:rPr>
              <a:t>www.wordreference.com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ADB99F-967F-460F-A24E-667AB988B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330" y="3230389"/>
            <a:ext cx="4886325" cy="2771775"/>
          </a:xfrm>
          <a:prstGeom prst="rect">
            <a:avLst/>
          </a:prstGeom>
        </p:spPr>
      </p:pic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4B8E303E-919B-4EDF-A705-F334BF7EF75C}"/>
              </a:ext>
            </a:extLst>
          </p:cNvPr>
          <p:cNvSpPr/>
          <p:nvPr/>
        </p:nvSpPr>
        <p:spPr>
          <a:xfrm>
            <a:off x="207672" y="5048833"/>
            <a:ext cx="5775481" cy="1061362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Nouns that end in –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could be masculine or feminine, so let’s use a dictionary to figure out the gender.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8D79D69-54AB-4CF0-AB94-65A60822ADD4}"/>
              </a:ext>
            </a:extLst>
          </p:cNvPr>
          <p:cNvSpPr/>
          <p:nvPr/>
        </p:nvSpPr>
        <p:spPr>
          <a:xfrm>
            <a:off x="6858000" y="5766277"/>
            <a:ext cx="342900" cy="273987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FE465E-1AF5-48E2-A2C8-E1B96A4BAB73}"/>
              </a:ext>
            </a:extLst>
          </p:cNvPr>
          <p:cNvSpPr txBox="1"/>
          <p:nvPr/>
        </p:nvSpPr>
        <p:spPr>
          <a:xfrm>
            <a:off x="6448616" y="6071476"/>
            <a:ext cx="380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nube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[the cloud] </a:t>
            </a:r>
          </a:p>
        </p:txBody>
      </p: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8B6B805D-415A-4E24-8982-C2E5D473E1F1}"/>
              </a:ext>
            </a:extLst>
          </p:cNvPr>
          <p:cNvSpPr/>
          <p:nvPr/>
        </p:nvSpPr>
        <p:spPr>
          <a:xfrm>
            <a:off x="7581900" y="5448301"/>
            <a:ext cx="1244600" cy="264562"/>
          </a:xfrm>
          <a:prstGeom prst="borderCallout1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feminine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BD106D-E044-43D8-9438-E7ED59B65890}"/>
              </a:ext>
            </a:extLst>
          </p:cNvPr>
          <p:cNvSpPr txBox="1"/>
          <p:nvPr/>
        </p:nvSpPr>
        <p:spPr>
          <a:xfrm>
            <a:off x="6448615" y="6439745"/>
            <a:ext cx="3518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nube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[a cloud]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1654B5-F25A-4521-8DCA-B80B24D28AEB}"/>
              </a:ext>
            </a:extLst>
          </p:cNvPr>
          <p:cNvSpPr txBox="1"/>
          <p:nvPr/>
        </p:nvSpPr>
        <p:spPr>
          <a:xfrm>
            <a:off x="6746930" y="6096477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66"/>
                </a:solidFill>
                <a:latin typeface="Segoe Print" panose="02000600000000000000" pitchFamily="2" charset="0"/>
              </a:rPr>
              <a:t>la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E690FD5-8AD1-492E-9DCF-6AB55A5D64B7}"/>
              </a:ext>
            </a:extLst>
          </p:cNvPr>
          <p:cNvSpPr txBox="1"/>
          <p:nvPr/>
        </p:nvSpPr>
        <p:spPr>
          <a:xfrm>
            <a:off x="6650981" y="6423082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FF0066"/>
                </a:solidFill>
                <a:latin typeface="Segoe Print" panose="02000600000000000000" pitchFamily="2" charset="0"/>
              </a:rPr>
              <a:t>una</a:t>
            </a:r>
            <a:endParaRPr lang="en-GB" sz="2400" dirty="0">
              <a:solidFill>
                <a:srgbClr val="FF0066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68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6" grpId="0"/>
      <p:bldP spid="45" grpId="0"/>
      <p:bldP spid="46" grpId="0"/>
      <p:bldP spid="48" grpId="0" animBg="1"/>
      <p:bldP spid="12" grpId="0" animBg="1"/>
      <p:bldP spid="13" grpId="0"/>
      <p:bldP spid="14" grpId="0" animBg="1"/>
      <p:bldP spid="57" grpId="0"/>
      <p:bldP spid="15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12151" y="302887"/>
            <a:ext cx="15304420" cy="4425229"/>
            <a:chOff x="-1212151" y="302887"/>
            <a:chExt cx="15304420" cy="4425229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212151" y="302887"/>
              <a:ext cx="5460301" cy="4425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928719" y="1703304"/>
              <a:ext cx="13163550" cy="26237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frío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cold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nieve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snow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río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river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0A79C50-9E61-4449-A566-A16A8BEDD066}"/>
              </a:ext>
            </a:extLst>
          </p:cNvPr>
          <p:cNvSpPr txBox="1"/>
          <p:nvPr/>
        </p:nvSpPr>
        <p:spPr>
          <a:xfrm>
            <a:off x="6075053" y="6081366"/>
            <a:ext cx="5953433" cy="584775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middle,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river]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2691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6" name="R_i.wav"/>
            </a:hlinkClick>
            <a:extLst>
              <a:ext uri="{FF2B5EF4-FFF2-40B4-BE49-F238E27FC236}">
                <a16:creationId xmlns:a16="http://schemas.microsoft.com/office/drawing/2014/main" id="{E4AB5F22-E98F-437F-9528-58E268342E15}"/>
              </a:ext>
            </a:extLst>
          </p:cNvPr>
          <p:cNvSpPr txBox="1"/>
          <p:nvPr/>
        </p:nvSpPr>
        <p:spPr>
          <a:xfrm>
            <a:off x="212658" y="145285"/>
            <a:ext cx="6764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artículo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[1/4]</a:t>
            </a:r>
          </a:p>
        </p:txBody>
      </p:sp>
      <p:pic>
        <p:nvPicPr>
          <p:cNvPr id="7171" name="Picture 3">
            <a:hlinkClick r:id="" action="ppaction://noaction">
              <a:snd r:embed="rId7" name="R_1.wav"/>
            </a:hlinkClick>
            <a:extLst>
              <a:ext uri="{FF2B5EF4-FFF2-40B4-BE49-F238E27FC236}">
                <a16:creationId xmlns:a16="http://schemas.microsoft.com/office/drawing/2014/main" id="{5925A17C-FE7E-4A2A-A48B-FDB565444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t="4206" r="6626" b="9346"/>
          <a:stretch/>
        </p:blipFill>
        <p:spPr bwMode="auto">
          <a:xfrm>
            <a:off x="6438567" y="1539862"/>
            <a:ext cx="3788579" cy="3836973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281479" y="4727149"/>
            <a:ext cx="5793574" cy="1938992"/>
          </a:xfrm>
          <a:prstGeom prst="rect">
            <a:avLst/>
          </a:prstGeom>
          <a:solidFill>
            <a:srgbClr val="E7F6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nieve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frío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río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552241" y="4747850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552241" y="5373479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4248150" y="6019810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611392" y="4809406"/>
            <a:ext cx="2262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snow]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3630920" y="5353602"/>
            <a:ext cx="2117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cold]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CBEE74B-7141-4FF8-A219-44E41C4E4013}"/>
              </a:ext>
            </a:extLst>
          </p:cNvPr>
          <p:cNvGraphicFramePr>
            <a:graphicFrameLocks noGrp="1"/>
          </p:cNvGraphicFramePr>
          <p:nvPr/>
        </p:nvGraphicFramePr>
        <p:xfrm>
          <a:off x="7222373" y="191213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866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12151" y="302887"/>
            <a:ext cx="14705427" cy="4425229"/>
            <a:chOff x="-1212151" y="302887"/>
            <a:chExt cx="14705427" cy="4425229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212151" y="302887"/>
              <a:ext cx="5460301" cy="4425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329726" y="1702280"/>
              <a:ext cx="13163550" cy="13311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caña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cane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prado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meadow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59949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281479" y="4727149"/>
            <a:ext cx="6546985" cy="1938992"/>
          </a:xfrm>
          <a:prstGeom prst="rect">
            <a:avLst/>
          </a:prstGeom>
          <a:solidFill>
            <a:srgbClr val="E7F6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prado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montaña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caña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552241" y="4747850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552241" y="5373479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4048210" y="5932947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495280" y="4809406"/>
            <a:ext cx="2683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meadow]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4052955" y="5457816"/>
            <a:ext cx="2757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mountain]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6C709D-9F83-4BDF-BDDA-430C2B3D328C}"/>
              </a:ext>
            </a:extLst>
          </p:cNvPr>
          <p:cNvSpPr txBox="1"/>
          <p:nvPr/>
        </p:nvSpPr>
        <p:spPr>
          <a:xfrm>
            <a:off x="6833209" y="6081365"/>
            <a:ext cx="5085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middle,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cane]</a:t>
            </a:r>
          </a:p>
        </p:txBody>
      </p:sp>
      <p:pic>
        <p:nvPicPr>
          <p:cNvPr id="43" name="Picture 8">
            <a:hlinkClick r:id="" action="ppaction://noaction">
              <a:snd r:embed="rId7" name="R_2.wav"/>
            </a:hlinkClick>
            <a:extLst>
              <a:ext uri="{FF2B5EF4-FFF2-40B4-BE49-F238E27FC236}">
                <a16:creationId xmlns:a16="http://schemas.microsoft.com/office/drawing/2014/main" id="{12C529E6-123A-4880-9DA3-61ABF25ED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6" t="13010" r="8245" b="7836"/>
          <a:stretch/>
        </p:blipFill>
        <p:spPr bwMode="auto">
          <a:xfrm>
            <a:off x="7530931" y="1948274"/>
            <a:ext cx="3788579" cy="3750303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12FF98D-67BB-4E0D-BD29-6D8E5DC65888}"/>
              </a:ext>
            </a:extLst>
          </p:cNvPr>
          <p:cNvSpPr txBox="1"/>
          <p:nvPr/>
        </p:nvSpPr>
        <p:spPr>
          <a:xfrm>
            <a:off x="212658" y="209453"/>
            <a:ext cx="6764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artículo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[2/4]</a:t>
            </a:r>
          </a:p>
        </p:txBody>
      </p:sp>
      <p:graphicFrame>
        <p:nvGraphicFramePr>
          <p:cNvPr id="47" name="Table 3">
            <a:extLst>
              <a:ext uri="{FF2B5EF4-FFF2-40B4-BE49-F238E27FC236}">
                <a16:creationId xmlns:a16="http://schemas.microsoft.com/office/drawing/2014/main" id="{A9C16477-41B6-4DFA-8119-DC85649CC285}"/>
              </a:ext>
            </a:extLst>
          </p:cNvPr>
          <p:cNvGraphicFramePr>
            <a:graphicFrameLocks noGrp="1"/>
          </p:cNvGraphicFramePr>
          <p:nvPr/>
        </p:nvGraphicFramePr>
        <p:xfrm>
          <a:off x="7222373" y="191213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585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546348" y="-218452"/>
            <a:ext cx="15137444" cy="5305917"/>
            <a:chOff x="-1546348" y="44781"/>
            <a:chExt cx="15137444" cy="5305917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546348" y="44781"/>
              <a:ext cx="6546985" cy="5305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427546" y="1542019"/>
              <a:ext cx="13163550" cy="19774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palmera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palm tree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pantera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panther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selva (nm) = jungle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38261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281478" y="4436199"/>
            <a:ext cx="7548845" cy="1754326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selva,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palmera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medio,  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pantera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455256" y="4415336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423727" y="4948863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3154329" y="5513498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564302" y="4436198"/>
            <a:ext cx="202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jungle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3909889" y="5055016"/>
            <a:ext cx="2784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palm tree]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6C709D-9F83-4BDF-BDDA-430C2B3D328C}"/>
              </a:ext>
            </a:extLst>
          </p:cNvPr>
          <p:cNvSpPr txBox="1"/>
          <p:nvPr/>
        </p:nvSpPr>
        <p:spPr>
          <a:xfrm>
            <a:off x="2181596" y="6159829"/>
            <a:ext cx="5598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_______,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panther]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8ADF75-7050-4455-AF90-2DFC1943E10D}"/>
              </a:ext>
            </a:extLst>
          </p:cNvPr>
          <p:cNvSpPr txBox="1"/>
          <p:nvPr/>
        </p:nvSpPr>
        <p:spPr>
          <a:xfrm>
            <a:off x="4285537" y="6127380"/>
            <a:ext cx="1390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middle</a:t>
            </a:r>
          </a:p>
        </p:txBody>
      </p:sp>
      <p:pic>
        <p:nvPicPr>
          <p:cNvPr id="10242" name="Picture 2">
            <a:hlinkClick r:id="" action="ppaction://noaction">
              <a:snd r:embed="rId7" name="R_3.wav"/>
            </a:hlinkClick>
            <a:extLst>
              <a:ext uri="{FF2B5EF4-FFF2-40B4-BE49-F238E27FC236}">
                <a16:creationId xmlns:a16="http://schemas.microsoft.com/office/drawing/2014/main" id="{84E6F446-F1A9-4789-9412-300377041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6" r="1641" b="3033"/>
          <a:stretch/>
        </p:blipFill>
        <p:spPr bwMode="auto">
          <a:xfrm>
            <a:off x="7922335" y="1994666"/>
            <a:ext cx="4077491" cy="382102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2D3DBCC-7644-4A38-85CE-CA652C7EFAF7}"/>
              </a:ext>
            </a:extLst>
          </p:cNvPr>
          <p:cNvSpPr txBox="1"/>
          <p:nvPr/>
        </p:nvSpPr>
        <p:spPr>
          <a:xfrm>
            <a:off x="228700" y="97159"/>
            <a:ext cx="6753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artículo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[3/4]</a:t>
            </a:r>
          </a:p>
        </p:txBody>
      </p:sp>
      <p:graphicFrame>
        <p:nvGraphicFramePr>
          <p:cNvPr id="34" name="Table 3">
            <a:extLst>
              <a:ext uri="{FF2B5EF4-FFF2-40B4-BE49-F238E27FC236}">
                <a16:creationId xmlns:a16="http://schemas.microsoft.com/office/drawing/2014/main" id="{39CE5FF7-184B-4685-8A2D-77243C8E15B9}"/>
              </a:ext>
            </a:extLst>
          </p:cNvPr>
          <p:cNvGraphicFramePr>
            <a:graphicFrameLocks noGrp="1"/>
          </p:cNvGraphicFramePr>
          <p:nvPr/>
        </p:nvGraphicFramePr>
        <p:xfrm>
          <a:off x="7222373" y="191213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421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69022" y="-219608"/>
            <a:ext cx="15527745" cy="5305917"/>
            <a:chOff x="-1546348" y="44781"/>
            <a:chExt cx="15527745" cy="5305917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546348" y="44781"/>
              <a:ext cx="6546985" cy="5305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817847" y="1447498"/>
              <a:ext cx="13163550" cy="32701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espantapájaros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= scarecrow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nube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cloud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trigo (nm) = wheat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3BE26C7-A8EF-4A01-AB67-28D42BFBB4F3}"/>
              </a:ext>
            </a:extLst>
          </p:cNvPr>
          <p:cNvSpPr txBox="1"/>
          <p:nvPr/>
        </p:nvSpPr>
        <p:spPr>
          <a:xfrm>
            <a:off x="7830324" y="5662788"/>
            <a:ext cx="3846134" cy="1077218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0112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281478" y="4436199"/>
            <a:ext cx="7548845" cy="2308324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sol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arriba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nube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abajo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 ___ trigo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 ____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espantapájaros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538386" y="4415336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423727" y="4948863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3959397" y="5487800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564302" y="4436198"/>
            <a:ext cx="4039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meadow _______]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3909889" y="5055016"/>
            <a:ext cx="3575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cloud _______]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6C709D-9F83-4BDF-BDDA-430C2B3D328C}"/>
              </a:ext>
            </a:extLst>
          </p:cNvPr>
          <p:cNvSpPr txBox="1"/>
          <p:nvPr/>
        </p:nvSpPr>
        <p:spPr>
          <a:xfrm>
            <a:off x="5859902" y="5638159"/>
            <a:ext cx="5638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_______,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wheat]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1D7BAD-40C6-4D4F-9B2D-0091F87076B3}"/>
              </a:ext>
            </a:extLst>
          </p:cNvPr>
          <p:cNvSpPr txBox="1"/>
          <p:nvPr/>
        </p:nvSpPr>
        <p:spPr>
          <a:xfrm>
            <a:off x="833499" y="6041235"/>
            <a:ext cx="739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pic>
        <p:nvPicPr>
          <p:cNvPr id="24" name="Picture 2">
            <a:hlinkClick r:id="" action="ppaction://noaction">
              <a:snd r:embed="rId7" name="R_4.wav"/>
            </a:hlinkClick>
            <a:extLst>
              <a:ext uri="{FF2B5EF4-FFF2-40B4-BE49-F238E27FC236}">
                <a16:creationId xmlns:a16="http://schemas.microsoft.com/office/drawing/2014/main" id="{2BE30AEC-1D7F-433C-8B27-8C43A9127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386" y="1600294"/>
            <a:ext cx="3392009" cy="390948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AD92279-1DDA-4E03-8591-CDEC70475662}"/>
              </a:ext>
            </a:extLst>
          </p:cNvPr>
          <p:cNvSpPr txBox="1"/>
          <p:nvPr/>
        </p:nvSpPr>
        <p:spPr>
          <a:xfrm>
            <a:off x="5681428" y="6164346"/>
            <a:ext cx="3403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scarecrow]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CFB5BF-E56C-499B-B10E-8635E7629220}"/>
              </a:ext>
            </a:extLst>
          </p:cNvPr>
          <p:cNvSpPr txBox="1"/>
          <p:nvPr/>
        </p:nvSpPr>
        <p:spPr>
          <a:xfrm>
            <a:off x="6092066" y="4456014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above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72FB26-C3F9-4D63-A79D-05EC638ACB99}"/>
              </a:ext>
            </a:extLst>
          </p:cNvPr>
          <p:cNvSpPr txBox="1"/>
          <p:nvPr/>
        </p:nvSpPr>
        <p:spPr>
          <a:xfrm>
            <a:off x="5859902" y="5053526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below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8ADF75-7050-4455-AF90-2DFC1943E10D}"/>
              </a:ext>
            </a:extLst>
          </p:cNvPr>
          <p:cNvSpPr txBox="1"/>
          <p:nvPr/>
        </p:nvSpPr>
        <p:spPr>
          <a:xfrm>
            <a:off x="7983881" y="5636609"/>
            <a:ext cx="1390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middle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4F5350-58C5-4CA0-ABC9-CDAB4B522B33}"/>
              </a:ext>
            </a:extLst>
          </p:cNvPr>
          <p:cNvSpPr txBox="1"/>
          <p:nvPr/>
        </p:nvSpPr>
        <p:spPr>
          <a:xfrm>
            <a:off x="212658" y="97159"/>
            <a:ext cx="6764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artículo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[4/4]</a:t>
            </a:r>
          </a:p>
        </p:txBody>
      </p:sp>
      <p:graphicFrame>
        <p:nvGraphicFramePr>
          <p:cNvPr id="34" name="Table 3">
            <a:extLst>
              <a:ext uri="{FF2B5EF4-FFF2-40B4-BE49-F238E27FC236}">
                <a16:creationId xmlns:a16="http://schemas.microsoft.com/office/drawing/2014/main" id="{C1523051-F3D2-4D29-B72C-CA0385266D4F}"/>
              </a:ext>
            </a:extLst>
          </p:cNvPr>
          <p:cNvGraphicFramePr>
            <a:graphicFrameLocks noGrp="1"/>
          </p:cNvGraphicFramePr>
          <p:nvPr/>
        </p:nvGraphicFramePr>
        <p:xfrm>
          <a:off x="7222373" y="191213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376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  <p:bldP spid="22" grpId="0"/>
      <p:bldP spid="27" grpId="0"/>
      <p:bldP spid="28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4844488" y="4681407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D97A75-A184-4135-A326-110988B6B3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29"/>
          <a:stretch/>
        </p:blipFill>
        <p:spPr>
          <a:xfrm>
            <a:off x="8058939" y="4645978"/>
            <a:ext cx="3904150" cy="193727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23131DD-E235-4153-95A3-E5436E43E1AD}"/>
              </a:ext>
            </a:extLst>
          </p:cNvPr>
          <p:cNvGrpSpPr/>
          <p:nvPr/>
        </p:nvGrpSpPr>
        <p:grpSpPr>
          <a:xfrm>
            <a:off x="7971753" y="4091179"/>
            <a:ext cx="1063995" cy="973104"/>
            <a:chOff x="6210543" y="3764108"/>
            <a:chExt cx="801046" cy="77526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6557CCB-D453-4054-9C99-EAF93E5BC11E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AB00CD3-1374-42D1-86F8-32414D83D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6" name="Picture 15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06C442A4-D47D-41BB-9716-979A7D086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Eye, Green, Pupil, Human, Sight, Part">
            <a:extLst>
              <a:ext uri="{FF2B5EF4-FFF2-40B4-BE49-F238E27FC236}">
                <a16:creationId xmlns:a16="http://schemas.microsoft.com/office/drawing/2014/main" id="{87EF0CD7-056E-478B-AC97-C3026ADA0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485" y="2490423"/>
            <a:ext cx="3073030" cy="257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Google Shape;108;p3">
            <a:extLst>
              <a:ext uri="{FF2B5EF4-FFF2-40B4-BE49-F238E27FC236}">
                <a16:creationId xmlns:a16="http://schemas.microsoft.com/office/drawing/2014/main" id="{145E8FF6-E2FF-480D-84E5-DEB959E8882C}"/>
              </a:ext>
            </a:extLst>
          </p:cNvPr>
          <p:cNvSpPr txBox="1"/>
          <p:nvPr/>
        </p:nvSpPr>
        <p:spPr>
          <a:xfrm>
            <a:off x="268175" y="2552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0;p3">
            <a:extLst>
              <a:ext uri="{FF2B5EF4-FFF2-40B4-BE49-F238E27FC236}">
                <a16:creationId xmlns:a16="http://schemas.microsoft.com/office/drawing/2014/main" id="{9376A661-2DF5-40CE-A4EE-9C46983C9D78}"/>
              </a:ext>
            </a:extLst>
          </p:cNvPr>
          <p:cNvSpPr txBox="1"/>
          <p:nvPr/>
        </p:nvSpPr>
        <p:spPr>
          <a:xfrm>
            <a:off x="1862565" y="386416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120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91651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2830" y="7886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1464F445-09A6-43E3-938D-DCA4927F57FC}"/>
              </a:ext>
            </a:extLst>
          </p:cNvPr>
          <p:cNvSpPr/>
          <p:nvPr/>
        </p:nvSpPr>
        <p:spPr>
          <a:xfrm rot="470056">
            <a:off x="7514963" y="4694069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E7AFE2D6-8882-49CE-AC3A-77685D242293}"/>
              </a:ext>
            </a:extLst>
          </p:cNvPr>
          <p:cNvSpPr/>
          <p:nvPr/>
        </p:nvSpPr>
        <p:spPr>
          <a:xfrm rot="900564">
            <a:off x="4179718" y="4502020"/>
            <a:ext cx="1879238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44AC9D52-91A0-4AA2-9E61-4A554F14FFE9}"/>
              </a:ext>
            </a:extLst>
          </p:cNvPr>
          <p:cNvSpPr/>
          <p:nvPr/>
        </p:nvSpPr>
        <p:spPr>
          <a:xfrm rot="900564">
            <a:off x="8247235" y="1863421"/>
            <a:ext cx="2241296" cy="978744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C2B7CB8A-8AB2-4594-8C8A-F92F15D934ED}"/>
              </a:ext>
            </a:extLst>
          </p:cNvPr>
          <p:cNvSpPr/>
          <p:nvPr/>
        </p:nvSpPr>
        <p:spPr>
          <a:xfrm rot="21028859">
            <a:off x="415196" y="3936645"/>
            <a:ext cx="2293511" cy="1179781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A75EC539-71A6-4BB0-BFD0-360B60EF8D3C}"/>
              </a:ext>
            </a:extLst>
          </p:cNvPr>
          <p:cNvSpPr/>
          <p:nvPr/>
        </p:nvSpPr>
        <p:spPr>
          <a:xfrm rot="21028859">
            <a:off x="4315813" y="2367122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28DAB1C-1D2B-4F0D-AB6E-F6D96F294A05}"/>
              </a:ext>
            </a:extLst>
          </p:cNvPr>
          <p:cNvSpPr/>
          <p:nvPr/>
        </p:nvSpPr>
        <p:spPr>
          <a:xfrm rot="21028859">
            <a:off x="620693" y="1692441"/>
            <a:ext cx="2442121" cy="1280406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Google Shape;108;p3">
            <a:extLst>
              <a:ext uri="{FF2B5EF4-FFF2-40B4-BE49-F238E27FC236}">
                <a16:creationId xmlns:a16="http://schemas.microsoft.com/office/drawing/2014/main" id="{6E08A763-C03E-41BA-A7E8-0C3EAAF99806}"/>
              </a:ext>
            </a:extLst>
          </p:cNvPr>
          <p:cNvSpPr txBox="1"/>
          <p:nvPr/>
        </p:nvSpPr>
        <p:spPr>
          <a:xfrm rot="20500840">
            <a:off x="816471" y="1945838"/>
            <a:ext cx="22325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ro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sz="28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8;p3">
            <a:extLst>
              <a:ext uri="{FF2B5EF4-FFF2-40B4-BE49-F238E27FC236}">
                <a16:creationId xmlns:a16="http://schemas.microsoft.com/office/drawing/2014/main" id="{F8B49BFF-9FB3-4386-9DE4-11E94E723465}"/>
              </a:ext>
            </a:extLst>
          </p:cNvPr>
          <p:cNvSpPr txBox="1"/>
          <p:nvPr/>
        </p:nvSpPr>
        <p:spPr>
          <a:xfrm rot="389399">
            <a:off x="8661440" y="2106818"/>
            <a:ext cx="19108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ueves</a:t>
            </a:r>
            <a:endParaRPr sz="28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08;p3">
            <a:extLst>
              <a:ext uri="{FF2B5EF4-FFF2-40B4-BE49-F238E27FC236}">
                <a16:creationId xmlns:a16="http://schemas.microsoft.com/office/drawing/2014/main" id="{1EC13518-0F21-44BD-A812-9AA4E1B82D65}"/>
              </a:ext>
            </a:extLst>
          </p:cNvPr>
          <p:cNvSpPr txBox="1"/>
          <p:nvPr/>
        </p:nvSpPr>
        <p:spPr>
          <a:xfrm rot="389399">
            <a:off x="7818101" y="4917889"/>
            <a:ext cx="215969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irafas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08;p3">
            <a:extLst>
              <a:ext uri="{FF2B5EF4-FFF2-40B4-BE49-F238E27FC236}">
                <a16:creationId xmlns:a16="http://schemas.microsoft.com/office/drawing/2014/main" id="{6DEBBBAB-DC66-490F-80AC-5AE6F7E9DD20}"/>
              </a:ext>
            </a:extLst>
          </p:cNvPr>
          <p:cNvSpPr txBox="1"/>
          <p:nvPr/>
        </p:nvSpPr>
        <p:spPr>
          <a:xfrm rot="20298032">
            <a:off x="563862" y="4075905"/>
            <a:ext cx="218278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cangre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j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108;p3">
            <a:extLst>
              <a:ext uri="{FF2B5EF4-FFF2-40B4-BE49-F238E27FC236}">
                <a16:creationId xmlns:a16="http://schemas.microsoft.com/office/drawing/2014/main" id="{43F98D61-1006-43A5-A2C4-A5AFAF3859DE}"/>
              </a:ext>
            </a:extLst>
          </p:cNvPr>
          <p:cNvSpPr txBox="1"/>
          <p:nvPr/>
        </p:nvSpPr>
        <p:spPr>
          <a:xfrm rot="20671619">
            <a:off x="4505683" y="2438721"/>
            <a:ext cx="22789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pá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aro</a:t>
            </a:r>
            <a:endParaRPr sz="3200" i="0" u="none" strike="noStrike" cap="none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08;p3">
            <a:extLst>
              <a:ext uri="{FF2B5EF4-FFF2-40B4-BE49-F238E27FC236}">
                <a16:creationId xmlns:a16="http://schemas.microsoft.com/office/drawing/2014/main" id="{5ADE9E6A-E9DF-4657-A331-2C211600F4AA}"/>
              </a:ext>
            </a:extLst>
          </p:cNvPr>
          <p:cNvSpPr txBox="1"/>
          <p:nvPr/>
        </p:nvSpPr>
        <p:spPr>
          <a:xfrm rot="431951">
            <a:off x="4137388" y="4595971"/>
            <a:ext cx="191085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65F7DBF4-247A-49EC-A6ED-B2C9D81B6368}"/>
              </a:ext>
            </a:extLst>
          </p:cNvPr>
          <p:cNvSpPr txBox="1">
            <a:spLocks/>
          </p:cNvSpPr>
          <p:nvPr/>
        </p:nvSpPr>
        <p:spPr>
          <a:xfrm>
            <a:off x="72264" y="-1509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¡A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practicar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!</a:t>
            </a:r>
            <a:endParaRPr lang="en-GB" sz="3600" dirty="0"/>
          </a:p>
        </p:txBody>
      </p:sp>
      <p:sp>
        <p:nvSpPr>
          <p:cNvPr id="46" name="Google Shape;157;p2">
            <a:extLst>
              <a:ext uri="{FF2B5EF4-FFF2-40B4-BE49-F238E27FC236}">
                <a16:creationId xmlns:a16="http://schemas.microsoft.com/office/drawing/2014/main" id="{97F082CD-7A4A-4A11-8381-5A303962FAB5}"/>
              </a:ext>
            </a:extLst>
          </p:cNvPr>
          <p:cNvSpPr txBox="1"/>
          <p:nvPr/>
        </p:nvSpPr>
        <p:spPr>
          <a:xfrm>
            <a:off x="10892931" y="2228851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60580AE7-58ED-4CFD-B744-5457EA8A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122" y="173760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ojo, Pintura, Tinta, Salpicar, Chapoteo">
            <a:extLst>
              <a:ext uri="{FF2B5EF4-FFF2-40B4-BE49-F238E27FC236}">
                <a16:creationId xmlns:a16="http://schemas.microsoft.com/office/drawing/2014/main" id="{D8BE4F63-7212-4C8F-A9AC-A84DEE959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526" y="1840455"/>
            <a:ext cx="694709" cy="65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225B9-2F8D-45B0-A219-222A2FF9E1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134">
            <a:off x="5858524" y="4454395"/>
            <a:ext cx="510451" cy="708386"/>
          </a:xfrm>
          <a:prstGeom prst="rect">
            <a:avLst/>
          </a:prstGeom>
        </p:spPr>
      </p:pic>
      <p:pic>
        <p:nvPicPr>
          <p:cNvPr id="11268" name="Picture 4" descr="Jirafa, África, Safari, Fauna Silvestre">
            <a:extLst>
              <a:ext uri="{FF2B5EF4-FFF2-40B4-BE49-F238E27FC236}">
                <a16:creationId xmlns:a16="http://schemas.microsoft.com/office/drawing/2014/main" id="{2B1C728B-01B0-4C61-B856-2270B7BC5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485" y="4396642"/>
            <a:ext cx="718905" cy="85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sushi, dish&#10;&#10;Description automatically generated">
            <a:extLst>
              <a:ext uri="{FF2B5EF4-FFF2-40B4-BE49-F238E27FC236}">
                <a16:creationId xmlns:a16="http://schemas.microsoft.com/office/drawing/2014/main" id="{366F545A-B152-4D04-9B58-B60EF57BC3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4" t="81107" r="50487"/>
          <a:stretch/>
        </p:blipFill>
        <p:spPr>
          <a:xfrm>
            <a:off x="2104402" y="4276024"/>
            <a:ext cx="862556" cy="747893"/>
          </a:xfrm>
          <a:prstGeom prst="rect">
            <a:avLst/>
          </a:prstGeom>
        </p:spPr>
      </p:pic>
      <p:pic>
        <p:nvPicPr>
          <p:cNvPr id="11270" name="Picture 6" descr="Pájaro, Niños, Rama, Medio Ambiente, Verde">
            <a:extLst>
              <a:ext uri="{FF2B5EF4-FFF2-40B4-BE49-F238E27FC236}">
                <a16:creationId xmlns:a16="http://schemas.microsoft.com/office/drawing/2014/main" id="{E4A9DBE3-3478-42AA-905C-5AC3B9A07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74327" r="64960"/>
          <a:stretch/>
        </p:blipFill>
        <p:spPr bwMode="auto">
          <a:xfrm>
            <a:off x="5911990" y="2050514"/>
            <a:ext cx="1005075" cy="73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387;p19">
            <a:extLst>
              <a:ext uri="{FF2B5EF4-FFF2-40B4-BE49-F238E27FC236}">
                <a16:creationId xmlns:a16="http://schemas.microsoft.com/office/drawing/2014/main" id="{D392B730-0BFE-4091-AFAF-062C9524E8B9}"/>
              </a:ext>
            </a:extLst>
          </p:cNvPr>
          <p:cNvSpPr/>
          <p:nvPr/>
        </p:nvSpPr>
        <p:spPr>
          <a:xfrm>
            <a:off x="11107901" y="2811997"/>
            <a:ext cx="502131" cy="3232201"/>
          </a:xfrm>
          <a:prstGeom prst="rect">
            <a:avLst/>
          </a:prstGeom>
          <a:solidFill>
            <a:srgbClr val="FF0066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</a:pPr>
            <a:endParaRPr lang="es-AR" sz="2000" kern="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388;p19">
            <a:extLst>
              <a:ext uri="{FF2B5EF4-FFF2-40B4-BE49-F238E27FC236}">
                <a16:creationId xmlns:a16="http://schemas.microsoft.com/office/drawing/2014/main" id="{FAD70985-BC30-4A20-B138-C2CC8EBEA8C3}"/>
              </a:ext>
            </a:extLst>
          </p:cNvPr>
          <p:cNvSpPr/>
          <p:nvPr/>
        </p:nvSpPr>
        <p:spPr>
          <a:xfrm>
            <a:off x="11107901" y="2811997"/>
            <a:ext cx="503528" cy="3246419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</a:pPr>
            <a:endParaRPr lang="es-AR" sz="2000" kern="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Google Shape;395;p19">
            <a:extLst>
              <a:ext uri="{FF2B5EF4-FFF2-40B4-BE49-F238E27FC236}">
                <a16:creationId xmlns:a16="http://schemas.microsoft.com/office/drawing/2014/main" id="{94B9D8D0-9330-4C2A-B661-BEA0B9A04EE0}"/>
              </a:ext>
            </a:extLst>
          </p:cNvPr>
          <p:cNvSpPr/>
          <p:nvPr/>
        </p:nvSpPr>
        <p:spPr>
          <a:xfrm>
            <a:off x="10828370" y="6171070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</a:pPr>
            <a:r>
              <a:rPr lang="es-AR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lang="es-AR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9" name="Graphic 28" descr="Flip calendar with solid fill">
            <a:extLst>
              <a:ext uri="{FF2B5EF4-FFF2-40B4-BE49-F238E27FC236}">
                <a16:creationId xmlns:a16="http://schemas.microsoft.com/office/drawing/2014/main" id="{4FDD1B8B-E836-46C9-9B04-A19CB65EE7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46540" y="2306514"/>
            <a:ext cx="1084906" cy="108490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17055AB-25F1-45E0-896D-8638F4AE72A1}"/>
              </a:ext>
            </a:extLst>
          </p:cNvPr>
          <p:cNvSpPr txBox="1"/>
          <p:nvPr/>
        </p:nvSpPr>
        <p:spPr>
          <a:xfrm>
            <a:off x="10093501" y="2762996"/>
            <a:ext cx="824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Thurs</a:t>
            </a:r>
          </a:p>
        </p:txBody>
      </p:sp>
    </p:spTree>
    <p:extLst>
      <p:ext uri="{BB962C8B-B14F-4D97-AF65-F5344CB8AC3E}">
        <p14:creationId xmlns:p14="http://schemas.microsoft.com/office/powerpoint/2010/main" val="415879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5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4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6024" y="965991"/>
            <a:ext cx="110597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9BF214-948E-4ADB-8CC7-614BEA79860D}"/>
              </a:ext>
            </a:extLst>
          </p:cNvPr>
          <p:cNvSpPr txBox="1"/>
          <p:nvPr/>
        </p:nvSpPr>
        <p:spPr>
          <a:xfrm>
            <a:off x="264362" y="77384"/>
            <a:ext cx="6675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Gloria Fuertes: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C7F956-E0EB-43BF-83D1-4304A64CA271}"/>
              </a:ext>
            </a:extLst>
          </p:cNvPr>
          <p:cNvSpPr txBox="1"/>
          <p:nvPr/>
        </p:nvSpPr>
        <p:spPr>
          <a:xfrm>
            <a:off x="264362" y="1395270"/>
            <a:ext cx="8129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3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El título es ‘</a:t>
            </a:r>
            <a:r>
              <a:rPr lang="es-ES" sz="3200" b="1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Paisa</a:t>
            </a:r>
            <a:r>
              <a:rPr lang="es-ES" sz="3200" b="1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</a:rPr>
              <a:t>j</a:t>
            </a:r>
            <a:r>
              <a:rPr lang="es-ES" sz="3200" b="1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 para que los pintes</a:t>
            </a:r>
            <a:r>
              <a:rPr lang="es-ES" sz="3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’.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71E4AA3-6540-48FA-AA89-ED617ECC084D}"/>
              </a:ext>
            </a:extLst>
          </p:cNvPr>
          <p:cNvSpPr txBox="1"/>
          <p:nvPr/>
        </p:nvSpPr>
        <p:spPr>
          <a:xfrm>
            <a:off x="7780421" y="178526"/>
            <a:ext cx="3305603" cy="646331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poems</a:t>
            </a:r>
          </a:p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poetisa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female poet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94513A9-B722-47F9-AD02-1495579FBA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929"/>
          <a:stretch/>
        </p:blipFill>
        <p:spPr>
          <a:xfrm>
            <a:off x="3876271" y="3566535"/>
            <a:ext cx="3904150" cy="193727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C7751BA-382E-417D-8F7A-AFECA0D1363F}"/>
              </a:ext>
            </a:extLst>
          </p:cNvPr>
          <p:cNvGrpSpPr/>
          <p:nvPr/>
        </p:nvGrpSpPr>
        <p:grpSpPr>
          <a:xfrm>
            <a:off x="3789085" y="3011736"/>
            <a:ext cx="1063995" cy="973104"/>
            <a:chOff x="6210543" y="3764108"/>
            <a:chExt cx="801046" cy="77526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AB7CA8D-3083-4CFA-AD0A-E077B0A556DE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BEB27EE-D130-4574-86AA-265767837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1" name="Picture 20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D296E1A9-7DBE-411E-92A0-6EEB05E70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11A9D3-60E4-430A-BBFA-170C9F038D9B}"/>
              </a:ext>
            </a:extLst>
          </p:cNvPr>
          <p:cNvSpPr txBox="1"/>
          <p:nvPr/>
        </p:nvSpPr>
        <p:spPr>
          <a:xfrm>
            <a:off x="4007417" y="5329580"/>
            <a:ext cx="3648989" cy="830997"/>
          </a:xfrm>
          <a:prstGeom prst="rect">
            <a:avLst/>
          </a:prstGeom>
          <a:solidFill>
            <a:srgbClr val="FFDBB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Gloria Fuertes es una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poetisa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D2ECF7-2554-4483-B540-6F69616D6AA2}"/>
              </a:ext>
            </a:extLst>
          </p:cNvPr>
          <p:cNvSpPr txBox="1"/>
          <p:nvPr/>
        </p:nvSpPr>
        <p:spPr>
          <a:xfrm>
            <a:off x="264362" y="2203503"/>
            <a:ext cx="10104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3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En inglés el título es ‘</a:t>
            </a:r>
            <a:r>
              <a:rPr lang="en-GB" sz="3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Landscapes</a:t>
            </a:r>
            <a:r>
              <a:rPr lang="en-GB" sz="3200" b="1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for you to paint</a:t>
            </a:r>
            <a:r>
              <a:rPr lang="en-GB" sz="3200" b="0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r>
              <a:rPr lang="es-ES" sz="3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’.</a:t>
            </a:r>
          </a:p>
        </p:txBody>
      </p:sp>
    </p:spTree>
    <p:extLst>
      <p:ext uri="{BB962C8B-B14F-4D97-AF65-F5344CB8AC3E}">
        <p14:creationId xmlns:p14="http://schemas.microsoft.com/office/powerpoint/2010/main" val="101339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368026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9BF214-948E-4ADB-8CC7-614BEA79860D}"/>
              </a:ext>
            </a:extLst>
          </p:cNvPr>
          <p:cNvSpPr txBox="1"/>
          <p:nvPr/>
        </p:nvSpPr>
        <p:spPr>
          <a:xfrm>
            <a:off x="196823" y="75738"/>
            <a:ext cx="460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Lee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[1/2]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CFBF411-3201-4399-BB6A-E76EF6780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/>
          <a:stretch/>
        </p:blipFill>
        <p:spPr bwMode="auto">
          <a:xfrm>
            <a:off x="1206828" y="1395270"/>
            <a:ext cx="3606781" cy="3429272"/>
          </a:xfrm>
          <a:prstGeom prst="rect">
            <a:avLst/>
          </a:prstGeom>
          <a:ln w="1905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3BBAA46-22B7-4485-8A3D-8DEAC2E46927}"/>
              </a:ext>
            </a:extLst>
          </p:cNvPr>
          <p:cNvSpPr/>
          <p:nvPr/>
        </p:nvSpPr>
        <p:spPr>
          <a:xfrm>
            <a:off x="1139506" y="5498739"/>
            <a:ext cx="1350068" cy="48189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below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F6D276C-76C7-4FFD-BAFA-9C927D550B15}"/>
              </a:ext>
            </a:extLst>
          </p:cNvPr>
          <p:cNvSpPr/>
          <p:nvPr/>
        </p:nvSpPr>
        <p:spPr>
          <a:xfrm>
            <a:off x="4361221" y="5507810"/>
            <a:ext cx="1681194" cy="54391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boat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3DD2CFF-9516-4123-8FE4-3D251B315DCB}"/>
              </a:ext>
            </a:extLst>
          </p:cNvPr>
          <p:cNvSpPr/>
          <p:nvPr/>
        </p:nvSpPr>
        <p:spPr>
          <a:xfrm>
            <a:off x="1126082" y="5980625"/>
            <a:ext cx="1363492" cy="47847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abajo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0841B46-8B08-4B15-99A2-1A4D72DC7BC0}"/>
              </a:ext>
            </a:extLst>
          </p:cNvPr>
          <p:cNvSpPr/>
          <p:nvPr/>
        </p:nvSpPr>
        <p:spPr>
          <a:xfrm>
            <a:off x="4346846" y="6006025"/>
            <a:ext cx="1715303" cy="444023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barco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272FC5D-E18E-4E7E-9D2E-9590CC4AD843}"/>
              </a:ext>
            </a:extLst>
          </p:cNvPr>
          <p:cNvSpPr/>
          <p:nvPr/>
        </p:nvSpPr>
        <p:spPr>
          <a:xfrm>
            <a:off x="6233906" y="5499616"/>
            <a:ext cx="1525110" cy="509571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above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E47B685-DD69-44E2-9778-DFED3F1462AE}"/>
              </a:ext>
            </a:extLst>
          </p:cNvPr>
          <p:cNvSpPr/>
          <p:nvPr/>
        </p:nvSpPr>
        <p:spPr>
          <a:xfrm>
            <a:off x="6233906" y="5955060"/>
            <a:ext cx="1525110" cy="494988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arriba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9560A37-B77C-4C47-88FC-E51BF835B860}"/>
              </a:ext>
            </a:extLst>
          </p:cNvPr>
          <p:cNvSpPr/>
          <p:nvPr/>
        </p:nvSpPr>
        <p:spPr>
          <a:xfrm>
            <a:off x="7904167" y="5514536"/>
            <a:ext cx="1887897" cy="537193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middle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BDB071E-9178-44C7-B0BE-95A171A024EC}"/>
              </a:ext>
            </a:extLst>
          </p:cNvPr>
          <p:cNvSpPr/>
          <p:nvPr/>
        </p:nvSpPr>
        <p:spPr>
          <a:xfrm>
            <a:off x="7904168" y="5946190"/>
            <a:ext cx="1887897" cy="494988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C638CA1-F4A8-4446-8000-C8432892DB5F}"/>
              </a:ext>
            </a:extLst>
          </p:cNvPr>
          <p:cNvSpPr/>
          <p:nvPr/>
        </p:nvSpPr>
        <p:spPr>
          <a:xfrm>
            <a:off x="9831821" y="5517352"/>
            <a:ext cx="1255366" cy="511290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sea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288E6EF-A2B5-40D9-A881-6F6EE326FE35}"/>
              </a:ext>
            </a:extLst>
          </p:cNvPr>
          <p:cNvSpPr/>
          <p:nvPr/>
        </p:nvSpPr>
        <p:spPr>
          <a:xfrm>
            <a:off x="9846445" y="5979147"/>
            <a:ext cx="1240742" cy="46203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mar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94DE381-6723-4B7B-BC83-FC1539FCA92B}"/>
              </a:ext>
            </a:extLst>
          </p:cNvPr>
          <p:cNvSpPr/>
          <p:nvPr/>
        </p:nvSpPr>
        <p:spPr>
          <a:xfrm>
            <a:off x="2655816" y="5498605"/>
            <a:ext cx="1559445" cy="499165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DB91862-A54F-4A27-972C-623BD67E43BF}"/>
              </a:ext>
            </a:extLst>
          </p:cNvPr>
          <p:cNvSpPr/>
          <p:nvPr/>
        </p:nvSpPr>
        <p:spPr>
          <a:xfrm>
            <a:off x="2677602" y="5979147"/>
            <a:ext cx="1534452" cy="47847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sol</a:t>
            </a:r>
          </a:p>
        </p:txBody>
      </p:sp>
      <p:pic>
        <p:nvPicPr>
          <p:cNvPr id="37" name="Picture 2" descr="Brain, Idea, Think, Creativity">
            <a:extLst>
              <a:ext uri="{FF2B5EF4-FFF2-40B4-BE49-F238E27FC236}">
                <a16:creationId xmlns:a16="http://schemas.microsoft.com/office/drawing/2014/main" id="{3ED909A2-79D3-4F04-B6B8-F085F273E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945" y="75738"/>
            <a:ext cx="888572" cy="8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598B7752-639B-41E5-8242-B6029F601E2C}"/>
              </a:ext>
            </a:extLst>
          </p:cNvPr>
          <p:cNvSpPr txBox="1">
            <a:spLocks/>
          </p:cNvSpPr>
          <p:nvPr/>
        </p:nvSpPr>
        <p:spPr>
          <a:xfrm>
            <a:off x="9773848" y="994950"/>
            <a:ext cx="1485290" cy="36823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1600" b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vocabulario</a:t>
            </a:r>
            <a:endParaRPr lang="en-GB" sz="16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TextBox 34">
            <a:hlinkClick r:id="" action="ppaction://noaction">
              <a:snd r:embed="rId7" name="6_poema.wav"/>
            </a:hlinkClick>
            <a:extLst>
              <a:ext uri="{FF2B5EF4-FFF2-40B4-BE49-F238E27FC236}">
                <a16:creationId xmlns:a16="http://schemas.microsoft.com/office/drawing/2014/main" id="{28F94009-217E-44D1-8875-691C3CE075B5}"/>
              </a:ext>
            </a:extLst>
          </p:cNvPr>
          <p:cNvSpPr txBox="1"/>
          <p:nvPr/>
        </p:nvSpPr>
        <p:spPr>
          <a:xfrm>
            <a:off x="6096000" y="1752600"/>
            <a:ext cx="4003019" cy="2554545"/>
          </a:xfrm>
          <a:prstGeom prst="rect">
            <a:avLst/>
          </a:prstGeom>
          <a:solidFill>
            <a:srgbClr val="E7F6FF"/>
          </a:solidFill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El sol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arriba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  <a:cs typeface="Dreaming Outloud Pro" panose="03050502040302030504" pitchFamily="66" charset="0"/>
            </a:endParaRPr>
          </a:p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El mar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abajo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  <a:cs typeface="Dreaming Outloud Pro" panose="03050502040302030504" pitchFamily="66" charset="0"/>
            </a:endParaRPr>
          </a:p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y, en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el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medio, </a:t>
            </a:r>
          </a:p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un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barco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3143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7" grpId="0" animBg="1"/>
      <p:bldP spid="29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368026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3BBAA46-22B7-4485-8A3D-8DEAC2E46927}"/>
              </a:ext>
            </a:extLst>
          </p:cNvPr>
          <p:cNvSpPr/>
          <p:nvPr/>
        </p:nvSpPr>
        <p:spPr>
          <a:xfrm>
            <a:off x="926921" y="5502799"/>
            <a:ext cx="1537403" cy="48189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middle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F6D276C-76C7-4FFD-BAFA-9C927D550B15}"/>
              </a:ext>
            </a:extLst>
          </p:cNvPr>
          <p:cNvSpPr/>
          <p:nvPr/>
        </p:nvSpPr>
        <p:spPr>
          <a:xfrm>
            <a:off x="4361221" y="5507810"/>
            <a:ext cx="1681194" cy="54391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duck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3DD2CFF-9516-4123-8FE4-3D251B315DCB}"/>
              </a:ext>
            </a:extLst>
          </p:cNvPr>
          <p:cNvSpPr/>
          <p:nvPr/>
        </p:nvSpPr>
        <p:spPr>
          <a:xfrm>
            <a:off x="930129" y="5980625"/>
            <a:ext cx="1559445" cy="47847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el</a:t>
            </a:r>
            <a:r>
              <a:rPr lang="en-GB" sz="24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 medio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0841B46-8B08-4B15-99A2-1A4D72DC7BC0}"/>
              </a:ext>
            </a:extLst>
          </p:cNvPr>
          <p:cNvSpPr/>
          <p:nvPr/>
        </p:nvSpPr>
        <p:spPr>
          <a:xfrm>
            <a:off x="4346846" y="6006025"/>
            <a:ext cx="1715303" cy="444023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pato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272FC5D-E18E-4E7E-9D2E-9590CC4AD843}"/>
              </a:ext>
            </a:extLst>
          </p:cNvPr>
          <p:cNvSpPr/>
          <p:nvPr/>
        </p:nvSpPr>
        <p:spPr>
          <a:xfrm>
            <a:off x="6233906" y="5499616"/>
            <a:ext cx="1525110" cy="509571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above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E47B685-DD69-44E2-9778-DFED3F1462AE}"/>
              </a:ext>
            </a:extLst>
          </p:cNvPr>
          <p:cNvSpPr/>
          <p:nvPr/>
        </p:nvSpPr>
        <p:spPr>
          <a:xfrm>
            <a:off x="6233906" y="5955060"/>
            <a:ext cx="1525110" cy="494988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arriba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9560A37-B77C-4C47-88FC-E51BF835B860}"/>
              </a:ext>
            </a:extLst>
          </p:cNvPr>
          <p:cNvSpPr/>
          <p:nvPr/>
        </p:nvSpPr>
        <p:spPr>
          <a:xfrm>
            <a:off x="7904167" y="5514536"/>
            <a:ext cx="1887897" cy="537193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lake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BDB071E-9178-44C7-B0BE-95A171A024EC}"/>
              </a:ext>
            </a:extLst>
          </p:cNvPr>
          <p:cNvSpPr/>
          <p:nvPr/>
        </p:nvSpPr>
        <p:spPr>
          <a:xfrm>
            <a:off x="7904168" y="5946190"/>
            <a:ext cx="1887897" cy="494988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lago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94DE381-6723-4B7B-BC83-FC1539FCA92B}"/>
              </a:ext>
            </a:extLst>
          </p:cNvPr>
          <p:cNvSpPr/>
          <p:nvPr/>
        </p:nvSpPr>
        <p:spPr>
          <a:xfrm>
            <a:off x="2655816" y="5498605"/>
            <a:ext cx="1559445" cy="499165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sky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DB91862-A54F-4A27-972C-623BD67E43BF}"/>
              </a:ext>
            </a:extLst>
          </p:cNvPr>
          <p:cNvSpPr/>
          <p:nvPr/>
        </p:nvSpPr>
        <p:spPr>
          <a:xfrm>
            <a:off x="2677602" y="5979147"/>
            <a:ext cx="1534452" cy="47847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el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cielo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74873698-3756-41BC-ADFE-5017E9D96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22" y="1406983"/>
            <a:ext cx="3647187" cy="365105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650BDE6-F8E4-4E44-8D56-F41B1B7CA592}"/>
              </a:ext>
            </a:extLst>
          </p:cNvPr>
          <p:cNvSpPr txBox="1"/>
          <p:nvPr/>
        </p:nvSpPr>
        <p:spPr>
          <a:xfrm>
            <a:off x="196823" y="75738"/>
            <a:ext cx="460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Lee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[2/2]</a:t>
            </a:r>
          </a:p>
        </p:txBody>
      </p:sp>
      <p:pic>
        <p:nvPicPr>
          <p:cNvPr id="37" name="Picture 2" descr="Brain, Idea, Think, Creativity">
            <a:extLst>
              <a:ext uri="{FF2B5EF4-FFF2-40B4-BE49-F238E27FC236}">
                <a16:creationId xmlns:a16="http://schemas.microsoft.com/office/drawing/2014/main" id="{BB1080F2-4705-41BF-9A59-D666C87C2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945" y="75738"/>
            <a:ext cx="888572" cy="8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23D63058-B5F2-4C31-AFAD-B5DBEE7893EF}"/>
              </a:ext>
            </a:extLst>
          </p:cNvPr>
          <p:cNvSpPr txBox="1">
            <a:spLocks/>
          </p:cNvSpPr>
          <p:nvPr/>
        </p:nvSpPr>
        <p:spPr>
          <a:xfrm>
            <a:off x="9773848" y="994950"/>
            <a:ext cx="1485290" cy="36823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1600" b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vocabulario</a:t>
            </a:r>
            <a:endParaRPr lang="en-GB" sz="16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TextBox 28">
            <a:hlinkClick r:id="" action="ppaction://noaction">
              <a:snd r:embed="rId8" name="7_poema.wav"/>
            </a:hlinkClick>
            <a:extLst>
              <a:ext uri="{FF2B5EF4-FFF2-40B4-BE49-F238E27FC236}">
                <a16:creationId xmlns:a16="http://schemas.microsoft.com/office/drawing/2014/main" id="{87C4AB2A-94B5-420C-AB69-88C057C98B42}"/>
              </a:ext>
            </a:extLst>
          </p:cNvPr>
          <p:cNvSpPr txBox="1"/>
          <p:nvPr/>
        </p:nvSpPr>
        <p:spPr>
          <a:xfrm>
            <a:off x="6096000" y="1752600"/>
            <a:ext cx="4003019" cy="2554545"/>
          </a:xfrm>
          <a:prstGeom prst="rect">
            <a:avLst/>
          </a:prstGeom>
          <a:solidFill>
            <a:srgbClr val="E7F6FF"/>
          </a:solidFill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El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cielo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arriba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  <a:cs typeface="Dreaming Outloud Pro" panose="03050502040302030504" pitchFamily="66" charset="0"/>
            </a:endParaRPr>
          </a:p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El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lago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abajo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  <a:cs typeface="Dreaming Outloud Pro" panose="03050502040302030504" pitchFamily="66" charset="0"/>
            </a:endParaRPr>
          </a:p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y, en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el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medio, </a:t>
            </a:r>
          </a:p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un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pato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7612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7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Definite and indefinite articles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282562" y="92445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28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‘a/an &amp; ‘the’</a:t>
            </a:r>
            <a:r>
              <a:rPr lang="en-GB" sz="28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28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74554" y="1797957"/>
            <a:ext cx="1171321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800" kern="1200" dirty="0">
                <a:solidFill>
                  <a:srgbClr val="002060"/>
                </a:solidFill>
                <a:latin typeface="Century Gothic" panose="020B0502020202020204" pitchFamily="34" charset="0"/>
              </a:rPr>
              <a:t>We have learned that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(or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an)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in Spanish before a noun, you use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un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8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depending on whether the noun is masculine or feminine.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9A27A35-46B6-41D2-8038-D09C6E925C28}"/>
              </a:ext>
            </a:extLst>
          </p:cNvPr>
          <p:cNvSpPr/>
          <p:nvPr/>
        </p:nvSpPr>
        <p:spPr>
          <a:xfrm>
            <a:off x="1661151" y="3759084"/>
            <a:ext cx="215315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strike="noStrike" kern="1200" spc="50" normalizeH="0" baseline="0" noProof="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Masculine</a:t>
            </a:r>
            <a:endParaRPr kumimoji="0" lang="en-US" sz="3000" b="1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9EAE7C2-F637-454A-8493-C0E1BF163299}"/>
              </a:ext>
            </a:extLst>
          </p:cNvPr>
          <p:cNvSpPr txBox="1"/>
          <p:nvPr/>
        </p:nvSpPr>
        <p:spPr>
          <a:xfrm>
            <a:off x="1035188" y="4639044"/>
            <a:ext cx="17599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sol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7BDE5A5-1717-490D-A81F-1ACEF60D9C82}"/>
              </a:ext>
            </a:extLst>
          </p:cNvPr>
          <p:cNvSpPr txBox="1"/>
          <p:nvPr/>
        </p:nvSpPr>
        <p:spPr>
          <a:xfrm>
            <a:off x="901838" y="5326286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cielo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6C7F20A-B802-4532-99B9-895A8AD06B08}"/>
              </a:ext>
            </a:extLst>
          </p:cNvPr>
          <p:cNvSpPr txBox="1"/>
          <p:nvPr/>
        </p:nvSpPr>
        <p:spPr>
          <a:xfrm>
            <a:off x="6692990" y="4643296"/>
            <a:ext cx="21033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montaña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B186702-B248-494E-B7D0-58BC34944536}"/>
              </a:ext>
            </a:extLst>
          </p:cNvPr>
          <p:cNvSpPr txBox="1"/>
          <p:nvPr/>
        </p:nvSpPr>
        <p:spPr>
          <a:xfrm>
            <a:off x="6667890" y="5378648"/>
            <a:ext cx="16734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playa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14743D7-B2B9-4654-9C27-7C8D8E734E4F}"/>
              </a:ext>
            </a:extLst>
          </p:cNvPr>
          <p:cNvSpPr/>
          <p:nvPr/>
        </p:nvSpPr>
        <p:spPr>
          <a:xfrm>
            <a:off x="7460360" y="3786479"/>
            <a:ext cx="192392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spc="50" normalizeH="0" baseline="0" noProof="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2E39CC-3DFE-45F7-8B23-9BC65B1938EC}"/>
              </a:ext>
            </a:extLst>
          </p:cNvPr>
          <p:cNvSpPr txBox="1"/>
          <p:nvPr/>
        </p:nvSpPr>
        <p:spPr>
          <a:xfrm>
            <a:off x="204236" y="4615047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6537967-FDF7-4722-8A0E-83429F855E90}"/>
              </a:ext>
            </a:extLst>
          </p:cNvPr>
          <p:cNvSpPr txBox="1"/>
          <p:nvPr/>
        </p:nvSpPr>
        <p:spPr>
          <a:xfrm>
            <a:off x="204236" y="5309115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DB05750-AA2E-4AA2-9618-934CA0AC38C9}"/>
              </a:ext>
            </a:extLst>
          </p:cNvPr>
          <p:cNvSpPr txBox="1"/>
          <p:nvPr/>
        </p:nvSpPr>
        <p:spPr>
          <a:xfrm>
            <a:off x="5747541" y="4651155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39858A5-CA94-40A0-A49A-722804737EAE}"/>
              </a:ext>
            </a:extLst>
          </p:cNvPr>
          <p:cNvSpPr txBox="1"/>
          <p:nvPr/>
        </p:nvSpPr>
        <p:spPr>
          <a:xfrm>
            <a:off x="5747541" y="5372258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A73843-7770-48F0-8E5A-D3F70106DADF}"/>
              </a:ext>
            </a:extLst>
          </p:cNvPr>
          <p:cNvSpPr txBox="1"/>
          <p:nvPr/>
        </p:nvSpPr>
        <p:spPr>
          <a:xfrm>
            <a:off x="3072218" y="4659848"/>
            <a:ext cx="25478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3967E52-6D2A-41A6-9166-D4D48634F86E}"/>
              </a:ext>
            </a:extLst>
          </p:cNvPr>
          <p:cNvSpPr txBox="1"/>
          <p:nvPr/>
        </p:nvSpPr>
        <p:spPr>
          <a:xfrm>
            <a:off x="3066240" y="5351975"/>
            <a:ext cx="2732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sky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BEBBBFD-FFF7-4C16-874F-F60E51271C54}"/>
              </a:ext>
            </a:extLst>
          </p:cNvPr>
          <p:cNvSpPr txBox="1"/>
          <p:nvPr/>
        </p:nvSpPr>
        <p:spPr>
          <a:xfrm>
            <a:off x="9449501" y="4677910"/>
            <a:ext cx="2532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mountain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2449BB7-7DF0-4B79-9B1B-4DC202AC1C5D}"/>
              </a:ext>
            </a:extLst>
          </p:cNvPr>
          <p:cNvSpPr txBox="1"/>
          <p:nvPr/>
        </p:nvSpPr>
        <p:spPr>
          <a:xfrm>
            <a:off x="8789743" y="5337200"/>
            <a:ext cx="2190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beach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68BDCC-BE7E-4C8F-BFEC-A899BF6BF7F6}"/>
              </a:ext>
            </a:extLst>
          </p:cNvPr>
          <p:cNvSpPr txBox="1"/>
          <p:nvPr/>
        </p:nvSpPr>
        <p:spPr>
          <a:xfrm>
            <a:off x="282562" y="2186283"/>
            <a:ext cx="118350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 singular noun, you use </a:t>
            </a:r>
            <a:r>
              <a:rPr lang="en-GB" sz="3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32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‘la’.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098" name="Picture 2" descr="Sun, Happy, Sunshine, Golden, Yellow">
            <a:extLst>
              <a:ext uri="{FF2B5EF4-FFF2-40B4-BE49-F238E27FC236}">
                <a16:creationId xmlns:a16="http://schemas.microsoft.com/office/drawing/2014/main" id="{3FB39B4B-5FA2-4C57-A5ED-98352D768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51" y="4651155"/>
            <a:ext cx="623287" cy="53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alle, Nubes, Cielo, Azul, Verde, Hierba">
            <a:extLst>
              <a:ext uri="{FF2B5EF4-FFF2-40B4-BE49-F238E27FC236}">
                <a16:creationId xmlns:a16="http://schemas.microsoft.com/office/drawing/2014/main" id="{23A690B7-7F1F-498B-9B60-207702ECD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9" t="1127" b="38694"/>
          <a:stretch/>
        </p:blipFill>
        <p:spPr bwMode="auto">
          <a:xfrm>
            <a:off x="2166922" y="5318992"/>
            <a:ext cx="842299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Naturaleza, Montaña, Cielo, Árbol, Paisaje, Lago">
            <a:extLst>
              <a:ext uri="{FF2B5EF4-FFF2-40B4-BE49-F238E27FC236}">
                <a16:creationId xmlns:a16="http://schemas.microsoft.com/office/drawing/2014/main" id="{D4D0C0AF-37D0-42F0-BC8B-9F7643695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0"/>
          <a:stretch/>
        </p:blipFill>
        <p:spPr bwMode="auto">
          <a:xfrm>
            <a:off x="8589648" y="4557910"/>
            <a:ext cx="794637" cy="64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laya, Tropical, Paisaje, Azul, Oceano, Mar, Cielo">
            <a:extLst>
              <a:ext uri="{FF2B5EF4-FFF2-40B4-BE49-F238E27FC236}">
                <a16:creationId xmlns:a16="http://schemas.microsoft.com/office/drawing/2014/main" id="{19AB4F2C-225A-4074-9ADD-A441A99D5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079" y="5327008"/>
            <a:ext cx="657514" cy="53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0CA75C1-AEE4-4551-B17A-CD05E9060FE3}"/>
              </a:ext>
            </a:extLst>
          </p:cNvPr>
          <p:cNvSpPr txBox="1"/>
          <p:nvPr/>
        </p:nvSpPr>
        <p:spPr>
          <a:xfrm>
            <a:off x="286711" y="4622334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E2449B-0514-41A7-9278-D3213264E0E7}"/>
              </a:ext>
            </a:extLst>
          </p:cNvPr>
          <p:cNvSpPr txBox="1"/>
          <p:nvPr/>
        </p:nvSpPr>
        <p:spPr>
          <a:xfrm>
            <a:off x="286711" y="5316402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 err="1">
                <a:solidFill>
                  <a:srgbClr val="5B9BD5">
                    <a:lumMod val="75000"/>
                  </a:srgbClr>
                </a:solidFill>
                <a:latin typeface="Century Gothic" panose="020B0502020202020204" pitchFamily="34" charset="0"/>
              </a:rPr>
              <a:t>el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983064-191E-4189-9797-28EEC26EBD4E}"/>
              </a:ext>
            </a:extLst>
          </p:cNvPr>
          <p:cNvSpPr txBox="1"/>
          <p:nvPr/>
        </p:nvSpPr>
        <p:spPr>
          <a:xfrm>
            <a:off x="5830016" y="4658442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3BA5BC-9A9D-4AA6-B87F-1B529725856D}"/>
              </a:ext>
            </a:extLst>
          </p:cNvPr>
          <p:cNvSpPr txBox="1"/>
          <p:nvPr/>
        </p:nvSpPr>
        <p:spPr>
          <a:xfrm>
            <a:off x="5830016" y="5379545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B40B9B-1B11-43A2-9C66-92A7D62ED44C}"/>
              </a:ext>
            </a:extLst>
          </p:cNvPr>
          <p:cNvSpPr txBox="1"/>
          <p:nvPr/>
        </p:nvSpPr>
        <p:spPr>
          <a:xfrm>
            <a:off x="3154693" y="4667135"/>
            <a:ext cx="25478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</a:t>
            </a:r>
            <a:r>
              <a:rPr kumimoji="0" lang="en-GB" sz="3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F22CF2D-3CD1-4069-BEBE-54D8D7346703}"/>
              </a:ext>
            </a:extLst>
          </p:cNvPr>
          <p:cNvSpPr txBox="1"/>
          <p:nvPr/>
        </p:nvSpPr>
        <p:spPr>
          <a:xfrm>
            <a:off x="3148715" y="5359262"/>
            <a:ext cx="2732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sky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2875985-28EA-4C53-875A-E4D9C31197AB}"/>
              </a:ext>
            </a:extLst>
          </p:cNvPr>
          <p:cNvSpPr txBox="1"/>
          <p:nvPr/>
        </p:nvSpPr>
        <p:spPr>
          <a:xfrm>
            <a:off x="9531976" y="4685197"/>
            <a:ext cx="28959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mountain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BBF2D8B-6590-4A21-A35F-7F675D151E06}"/>
              </a:ext>
            </a:extLst>
          </p:cNvPr>
          <p:cNvSpPr txBox="1"/>
          <p:nvPr/>
        </p:nvSpPr>
        <p:spPr>
          <a:xfrm>
            <a:off x="8872218" y="5344487"/>
            <a:ext cx="2190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</a:t>
            </a:r>
            <a:r>
              <a:rPr kumimoji="0" lang="en-GB" sz="3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beach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D07D06A3-CAA1-4848-B4F3-8C81645CDF00}"/>
              </a:ext>
            </a:extLst>
          </p:cNvPr>
          <p:cNvSpPr/>
          <p:nvPr/>
        </p:nvSpPr>
        <p:spPr>
          <a:xfrm>
            <a:off x="3513090" y="1928886"/>
            <a:ext cx="4378839" cy="1448519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Many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masculine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nouns 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whereas </a:t>
            </a:r>
            <a:r>
              <a: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feminine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nouns often end 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4" grpId="0"/>
      <p:bldP spid="55" grpId="0"/>
      <p:bldP spid="56" grpId="0"/>
      <p:bldP spid="58" grpId="0"/>
      <p:bldP spid="59" grpId="0"/>
      <p:bldP spid="60" grpId="0"/>
      <p:bldP spid="62" grpId="0"/>
      <p:bldP spid="62" grpId="1"/>
      <p:bldP spid="63" grpId="0"/>
      <p:bldP spid="63" grpId="1"/>
      <p:bldP spid="65" grpId="0"/>
      <p:bldP spid="65" grpId="1"/>
      <p:bldP spid="66" grpId="0"/>
      <p:bldP spid="66" grpId="1"/>
      <p:bldP spid="68" grpId="0"/>
      <p:bldP spid="68" grpId="1"/>
      <p:bldP spid="69" grpId="0"/>
      <p:bldP spid="69" grpId="1"/>
      <p:bldP spid="71" grpId="0"/>
      <p:bldP spid="71" grpId="1"/>
      <p:bldP spid="72" grpId="0"/>
      <p:bldP spid="72" grpId="1"/>
      <p:bldP spid="29" grpId="0"/>
      <p:bldP spid="29" grpId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7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5F425CC-A168-45B5-865B-69D47F79FD86}"/>
              </a:ext>
            </a:extLst>
          </p:cNvPr>
          <p:cNvGraphicFramePr>
            <a:graphicFrameLocks noGrp="1"/>
          </p:cNvGraphicFramePr>
          <p:nvPr/>
        </p:nvGraphicFramePr>
        <p:xfrm>
          <a:off x="4550323" y="1619978"/>
          <a:ext cx="2125237" cy="4874608"/>
        </p:xfrm>
        <a:graphic>
          <a:graphicData uri="http://schemas.openxmlformats.org/drawingml/2006/table">
            <a:tbl>
              <a:tblPr firstRow="1" bandRow="1"/>
              <a:tblGrid>
                <a:gridCol w="2125237">
                  <a:extLst>
                    <a:ext uri="{9D8B030D-6E8A-4147-A177-3AD203B41FA5}">
                      <a16:colId xmlns:a16="http://schemas.microsoft.com/office/drawing/2014/main" val="3087057724"/>
                    </a:ext>
                  </a:extLst>
                </a:gridCol>
              </a:tblGrid>
              <a:tr h="712594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Escribe</a:t>
                      </a:r>
                      <a:r>
                        <a:rPr lang="en-GB" sz="4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✍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599330"/>
                  </a:ext>
                </a:extLst>
              </a:tr>
              <a:tr h="69366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336723"/>
                  </a:ext>
                </a:extLst>
              </a:tr>
              <a:tr h="69366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65404"/>
                  </a:ext>
                </a:extLst>
              </a:tr>
              <a:tr h="69366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659644"/>
                  </a:ext>
                </a:extLst>
              </a:tr>
              <a:tr h="69366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85757"/>
                  </a:ext>
                </a:extLst>
              </a:tr>
              <a:tr h="69366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9907197"/>
                  </a:ext>
                </a:extLst>
              </a:tr>
              <a:tr h="69366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38320"/>
                  </a:ext>
                </a:extLst>
              </a:tr>
            </a:tbl>
          </a:graphicData>
        </a:graphic>
      </p:graphicFrame>
      <p:graphicFrame>
        <p:nvGraphicFramePr>
          <p:cNvPr id="38" name="Table 3">
            <a:extLst>
              <a:ext uri="{FF2B5EF4-FFF2-40B4-BE49-F238E27FC236}">
                <a16:creationId xmlns:a16="http://schemas.microsoft.com/office/drawing/2014/main" id="{DAA062DC-DF25-4249-AC20-218DDCF5BCC7}"/>
              </a:ext>
            </a:extLst>
          </p:cNvPr>
          <p:cNvGraphicFramePr>
            <a:graphicFrameLocks noGrp="1"/>
          </p:cNvGraphicFramePr>
          <p:nvPr/>
        </p:nvGraphicFramePr>
        <p:xfrm>
          <a:off x="7741220" y="1951585"/>
          <a:ext cx="4229493" cy="4699140"/>
        </p:xfrm>
        <a:graphic>
          <a:graphicData uri="http://schemas.openxmlformats.org/drawingml/2006/table">
            <a:tbl>
              <a:tblPr firstRow="1" bandRow="1"/>
              <a:tblGrid>
                <a:gridCol w="1409831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1409831">
                  <a:extLst>
                    <a:ext uri="{9D8B030D-6E8A-4147-A177-3AD203B41FA5}">
                      <a16:colId xmlns:a16="http://schemas.microsoft.com/office/drawing/2014/main" val="3738127255"/>
                    </a:ext>
                  </a:extLst>
                </a:gridCol>
                <a:gridCol w="1409831">
                  <a:extLst>
                    <a:ext uri="{9D8B030D-6E8A-4147-A177-3AD203B41FA5}">
                      <a16:colId xmlns:a16="http://schemas.microsoft.com/office/drawing/2014/main" val="3177014090"/>
                    </a:ext>
                  </a:extLst>
                </a:gridCol>
              </a:tblGrid>
              <a:tr h="64647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above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below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the middle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919250"/>
                  </a:ext>
                </a:extLst>
              </a:tr>
              <a:tr h="666350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66350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66350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66350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66350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666350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/>
        </p:nvGraphicFramePr>
        <p:xfrm>
          <a:off x="312126" y="1582179"/>
          <a:ext cx="4075337" cy="4912411"/>
        </p:xfrm>
        <a:graphic>
          <a:graphicData uri="http://schemas.openxmlformats.org/drawingml/2006/table">
            <a:tbl>
              <a:tblPr firstRow="1" bandRow="1"/>
              <a:tblGrid>
                <a:gridCol w="1099467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487935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1487935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</a:tblGrid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348160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hlinkClick r:id="" action="ppaction://noaction">
              <a:snd r:embed="rId7" name="L_i.wav"/>
            </a:hlinkClick>
            <a:extLst>
              <a:ext uri="{FF2B5EF4-FFF2-40B4-BE49-F238E27FC236}">
                <a16:creationId xmlns:a16="http://schemas.microsoft.com/office/drawing/2014/main" id="{9B9CC56A-5FD9-45FF-9854-F30D2E782177}"/>
              </a:ext>
            </a:extLst>
          </p:cNvPr>
          <p:cNvSpPr txBox="1"/>
          <p:nvPr/>
        </p:nvSpPr>
        <p:spPr>
          <a:xfrm>
            <a:off x="318484" y="320636"/>
            <a:ext cx="3724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verso.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5A07504-C3BE-4F8A-9A3B-B6EC41EDA455}"/>
              </a:ext>
            </a:extLst>
          </p:cNvPr>
          <p:cNvSpPr txBox="1"/>
          <p:nvPr/>
        </p:nvSpPr>
        <p:spPr>
          <a:xfrm>
            <a:off x="268416" y="892686"/>
            <a:ext cx="64071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Menciona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>
            <a:hlinkClick r:id="" action="ppaction://noaction">
              <a:snd r:embed="rId8" name="L_1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488051" y="2371946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9" name="L_2.wav"/>
            </a:hlinkClick>
            <a:extLst>
              <a:ext uri="{FF2B5EF4-FFF2-40B4-BE49-F238E27FC236}">
                <a16:creationId xmlns:a16="http://schemas.microsoft.com/office/drawing/2014/main" id="{E28D5A53-71C1-4968-9AA5-BA652A94B34D}"/>
              </a:ext>
            </a:extLst>
          </p:cNvPr>
          <p:cNvSpPr/>
          <p:nvPr/>
        </p:nvSpPr>
        <p:spPr>
          <a:xfrm>
            <a:off x="488052" y="303680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10" name="L_3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488052" y="3743393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11" name="L_4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499572" y="4458381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12" name="L_5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488050" y="5133542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3" name="Rectangle 22">
            <a:hlinkClick r:id="" action="ppaction://noaction">
              <a:snd r:embed="rId13" name="L_7.wav"/>
            </a:hlinkClick>
            <a:extLst>
              <a:ext uri="{FF2B5EF4-FFF2-40B4-BE49-F238E27FC236}">
                <a16:creationId xmlns:a16="http://schemas.microsoft.com/office/drawing/2014/main" id="{F123782F-2FF5-4F7B-93F3-D649FA321E88}"/>
              </a:ext>
            </a:extLst>
          </p:cNvPr>
          <p:cNvSpPr/>
          <p:nvPr/>
        </p:nvSpPr>
        <p:spPr>
          <a:xfrm>
            <a:off x="7100865" y="2717148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4" name="Rectangle 23">
            <a:hlinkClick r:id="" action="ppaction://noaction">
              <a:snd r:embed="rId14" name="L_8.wav"/>
            </a:hlinkClick>
            <a:extLst>
              <a:ext uri="{FF2B5EF4-FFF2-40B4-BE49-F238E27FC236}">
                <a16:creationId xmlns:a16="http://schemas.microsoft.com/office/drawing/2014/main" id="{4CC2429F-CE3C-4DD6-ACEF-D482742E3E18}"/>
              </a:ext>
            </a:extLst>
          </p:cNvPr>
          <p:cNvSpPr/>
          <p:nvPr/>
        </p:nvSpPr>
        <p:spPr>
          <a:xfrm>
            <a:off x="7100866" y="3352980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5" name="Rectangle 24">
            <a:hlinkClick r:id="" action="ppaction://noaction">
              <a:snd r:embed="rId15" name="L_9.wav"/>
            </a:hlinkClick>
            <a:extLst>
              <a:ext uri="{FF2B5EF4-FFF2-40B4-BE49-F238E27FC236}">
                <a16:creationId xmlns:a16="http://schemas.microsoft.com/office/drawing/2014/main" id="{16FE441A-787A-4DF8-81D0-9E2CB2EFF9A4}"/>
              </a:ext>
            </a:extLst>
          </p:cNvPr>
          <p:cNvSpPr/>
          <p:nvPr/>
        </p:nvSpPr>
        <p:spPr>
          <a:xfrm>
            <a:off x="7100866" y="4045053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6" name="Rectangle 25">
            <a:hlinkClick r:id="" action="ppaction://noaction">
              <a:snd r:embed="rId16" name="L_10.wav"/>
            </a:hlinkClick>
            <a:extLst>
              <a:ext uri="{FF2B5EF4-FFF2-40B4-BE49-F238E27FC236}">
                <a16:creationId xmlns:a16="http://schemas.microsoft.com/office/drawing/2014/main" id="{E1CA17D9-148A-4D33-9997-2A885D904F9C}"/>
              </a:ext>
            </a:extLst>
          </p:cNvPr>
          <p:cNvSpPr/>
          <p:nvPr/>
        </p:nvSpPr>
        <p:spPr>
          <a:xfrm>
            <a:off x="7112386" y="4701978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7" name="Rectangle 26">
            <a:hlinkClick r:id="" action="ppaction://noaction">
              <a:snd r:embed="rId17" name="L_11.wav"/>
            </a:hlinkClick>
            <a:extLst>
              <a:ext uri="{FF2B5EF4-FFF2-40B4-BE49-F238E27FC236}">
                <a16:creationId xmlns:a16="http://schemas.microsoft.com/office/drawing/2014/main" id="{B7CFFF3F-4191-42B5-A2EC-22BE1549E2DC}"/>
              </a:ext>
            </a:extLst>
          </p:cNvPr>
          <p:cNvSpPr/>
          <p:nvPr/>
        </p:nvSpPr>
        <p:spPr>
          <a:xfrm>
            <a:off x="7100864" y="5377142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Rectangle 33">
            <a:hlinkClick r:id="" action="ppaction://noaction">
              <a:snd r:embed="rId18" name="L_6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488049" y="585335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6" name="Rectangle 35">
            <a:hlinkClick r:id="" action="ppaction://noaction">
              <a:snd r:embed="rId19" name="L_12.wav"/>
            </a:hlinkClick>
            <a:extLst>
              <a:ext uri="{FF2B5EF4-FFF2-40B4-BE49-F238E27FC236}">
                <a16:creationId xmlns:a16="http://schemas.microsoft.com/office/drawing/2014/main" id="{57FE5E9F-2383-4793-8F04-D4F0D06A83E9}"/>
              </a:ext>
            </a:extLst>
          </p:cNvPr>
          <p:cNvSpPr/>
          <p:nvPr/>
        </p:nvSpPr>
        <p:spPr>
          <a:xfrm>
            <a:off x="7079772" y="6032567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B34B673-CCA2-4F67-92BB-7805F29AA503}"/>
              </a:ext>
            </a:extLst>
          </p:cNvPr>
          <p:cNvSpPr txBox="1"/>
          <p:nvPr/>
        </p:nvSpPr>
        <p:spPr>
          <a:xfrm>
            <a:off x="7457726" y="1382774"/>
            <a:ext cx="6210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Dónde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está?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8B8C354-2218-4A77-9F9E-3F7D17D281A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083" y="2743693"/>
            <a:ext cx="527765" cy="445052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52E064DA-866D-411A-831A-1DD48085893F}"/>
              </a:ext>
            </a:extLst>
          </p:cNvPr>
          <p:cNvSpPr txBox="1"/>
          <p:nvPr/>
        </p:nvSpPr>
        <p:spPr>
          <a:xfrm>
            <a:off x="5816054" y="893846"/>
            <a:ext cx="3727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09CBB5C-A701-494D-893A-AC62089A573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456" y="851464"/>
            <a:ext cx="527765" cy="445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44406E-5332-4015-801D-B30C5AF0EF4D}"/>
              </a:ext>
            </a:extLst>
          </p:cNvPr>
          <p:cNvSpPr txBox="1"/>
          <p:nvPr/>
        </p:nvSpPr>
        <p:spPr>
          <a:xfrm>
            <a:off x="8969829" y="522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0A417FF-E89D-453B-9023-7D6F8A2BAA03}"/>
              </a:ext>
            </a:extLst>
          </p:cNvPr>
          <p:cNvSpPr txBox="1"/>
          <p:nvPr/>
        </p:nvSpPr>
        <p:spPr>
          <a:xfrm>
            <a:off x="10106910" y="1395082"/>
            <a:ext cx="3727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FC1799A7-C139-4506-BE05-C2FAED1EC1A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312" y="1352700"/>
            <a:ext cx="527765" cy="44505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BCBD4048-CB4E-4B56-88F1-15CC7FC070D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49" y="2414458"/>
            <a:ext cx="527765" cy="445052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B08F344B-CE5A-4D78-90F0-0ADD92A8260B}"/>
              </a:ext>
            </a:extLst>
          </p:cNvPr>
          <p:cNvSpPr txBox="1"/>
          <p:nvPr/>
        </p:nvSpPr>
        <p:spPr>
          <a:xfrm>
            <a:off x="4636337" y="2341168"/>
            <a:ext cx="19764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parque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441A2C0-3C3A-4A25-9443-FFA150BA1FD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295" y="3075893"/>
            <a:ext cx="527765" cy="445052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EA6D2B7C-23A8-41C5-AC9D-737DEBD8912B}"/>
              </a:ext>
            </a:extLst>
          </p:cNvPr>
          <p:cNvSpPr txBox="1"/>
          <p:nvPr/>
        </p:nvSpPr>
        <p:spPr>
          <a:xfrm>
            <a:off x="4699124" y="3101190"/>
            <a:ext cx="19764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pueblo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9E1CDA51-C18D-46FC-AFCF-184EB4B1AC2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49" y="3834756"/>
            <a:ext cx="527765" cy="445052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DBF7742E-AF14-4EAC-B965-535E2DF1C0DC}"/>
              </a:ext>
            </a:extLst>
          </p:cNvPr>
          <p:cNvSpPr txBox="1"/>
          <p:nvPr/>
        </p:nvSpPr>
        <p:spPr>
          <a:xfrm>
            <a:off x="4699123" y="3789521"/>
            <a:ext cx="19764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playa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E14C6D23-9F5A-479D-A1C8-EE26D2AC777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13" y="4551736"/>
            <a:ext cx="527765" cy="445052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417B2AD1-D1DA-47B7-84D9-72A0E10BBCB5}"/>
              </a:ext>
            </a:extLst>
          </p:cNvPr>
          <p:cNvSpPr txBox="1"/>
          <p:nvPr/>
        </p:nvSpPr>
        <p:spPr>
          <a:xfrm>
            <a:off x="4774121" y="4523378"/>
            <a:ext cx="19764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mar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DC8482DB-801F-4C1A-9B5E-14B01563648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941" y="5211710"/>
            <a:ext cx="527765" cy="445052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A7AD1501-CB27-4AF6-8DE7-52CF51CF3BCA}"/>
              </a:ext>
            </a:extLst>
          </p:cNvPr>
          <p:cNvSpPr txBox="1"/>
          <p:nvPr/>
        </p:nvSpPr>
        <p:spPr>
          <a:xfrm>
            <a:off x="4735648" y="5211709"/>
            <a:ext cx="19764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sol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D0F434DE-3C8B-44D0-8722-0F7CEFACE3D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29" y="5930648"/>
            <a:ext cx="527765" cy="445052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8677E886-60CA-47B8-8BBA-B23D80AD68E9}"/>
              </a:ext>
            </a:extLst>
          </p:cNvPr>
          <p:cNvSpPr txBox="1"/>
          <p:nvPr/>
        </p:nvSpPr>
        <p:spPr>
          <a:xfrm>
            <a:off x="4548226" y="5900040"/>
            <a:ext cx="2084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montaña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2CE9E583-B6B4-4902-A9D5-5C00D3F050A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623" y="3389704"/>
            <a:ext cx="527765" cy="44505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B8C02175-B1EE-428A-A312-77F74E64A9E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743" y="4123221"/>
            <a:ext cx="527765" cy="44505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C4DC225-E9A2-4247-913B-C66D7242E95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779" y="4741062"/>
            <a:ext cx="527765" cy="44505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3187ECFC-EEC8-4307-B573-9B4D446C15E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799" y="5377142"/>
            <a:ext cx="527765" cy="445052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E40612D-0EE5-42A9-87CC-E2B7D0B02CC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78" y="6092420"/>
            <a:ext cx="527765" cy="445052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8CAE3D2E-5A77-4F80-85F1-40B0F8FCFDF0}"/>
              </a:ext>
            </a:extLst>
          </p:cNvPr>
          <p:cNvSpPr txBox="1"/>
          <p:nvPr/>
        </p:nvSpPr>
        <p:spPr>
          <a:xfrm>
            <a:off x="7213456" y="65315"/>
            <a:ext cx="2330206" cy="40011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verso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verse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6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_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_i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_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_i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3" grpId="0" animBg="1"/>
      <p:bldP spid="24" grpId="0" animBg="1"/>
      <p:bldP spid="25" grpId="0" animBg="1"/>
      <p:bldP spid="26" grpId="0" animBg="1"/>
      <p:bldP spid="27" grpId="0" animBg="1"/>
      <p:bldP spid="36" grpId="0" animBg="1"/>
      <p:bldP spid="44" grpId="0"/>
      <p:bldP spid="70" grpId="0"/>
      <p:bldP spid="66" grpId="0"/>
      <p:bldP spid="76" grpId="0"/>
      <p:bldP spid="78" grpId="0"/>
      <p:bldP spid="80" grpId="0"/>
      <p:bldP spid="82" grpId="0"/>
      <p:bldP spid="84" grpId="0"/>
      <p:bldP spid="8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2033</Words>
  <Application>Microsoft Office PowerPoint</Application>
  <PresentationFormat>Widescreen</PresentationFormat>
  <Paragraphs>369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docs-Century Gothic</vt:lpstr>
      <vt:lpstr>Dreaming Outloud Pro</vt:lpstr>
      <vt:lpstr>Modern Love</vt:lpstr>
      <vt:lpstr>Segoe Print</vt:lpstr>
      <vt:lpstr>Office Theme</vt:lpstr>
      <vt:lpstr>español, con Sofía</vt:lpstr>
      <vt:lpstr>Describing things and people</vt:lpstr>
      <vt:lpstr>PowerPoint Presentation</vt:lpstr>
      <vt:lpstr>pronunciar</vt:lpstr>
      <vt:lpstr>Leer y hablar</vt:lpstr>
      <vt:lpstr>Leer y hablar</vt:lpstr>
      <vt:lpstr>Leer y hablar</vt:lpstr>
      <vt:lpstr>Definite and indefinite articles</vt:lpstr>
      <vt:lpstr>escuchar</vt:lpstr>
      <vt:lpstr>Using reference materials</vt:lpstr>
      <vt:lpstr>Leer y hablar</vt:lpstr>
      <vt:lpstr>Leer y hablar</vt:lpstr>
      <vt:lpstr>Leer y hablar</vt:lpstr>
      <vt:lpstr>Leer y hablar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Sofía</dc:title>
  <dc:creator>Paula</dc:creator>
  <cp:lastModifiedBy>Rachel Hawkes</cp:lastModifiedBy>
  <cp:revision>22</cp:revision>
  <dcterms:created xsi:type="dcterms:W3CDTF">2022-01-14T11:53:29Z</dcterms:created>
  <dcterms:modified xsi:type="dcterms:W3CDTF">2022-04-30T06:42:26Z</dcterms:modified>
</cp:coreProperties>
</file>