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9" r:id="rId2"/>
    <p:sldId id="391" r:id="rId3"/>
    <p:sldId id="258" r:id="rId4"/>
    <p:sldId id="562" r:id="rId5"/>
    <p:sldId id="550" r:id="rId6"/>
    <p:sldId id="552" r:id="rId7"/>
    <p:sldId id="547" r:id="rId8"/>
    <p:sldId id="548" r:id="rId9"/>
    <p:sldId id="553" r:id="rId10"/>
    <p:sldId id="554" r:id="rId11"/>
    <p:sldId id="555" r:id="rId12"/>
    <p:sldId id="559" r:id="rId13"/>
    <p:sldId id="556" r:id="rId14"/>
    <p:sldId id="558" r:id="rId15"/>
    <p:sldId id="3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7FF"/>
    <a:srgbClr val="FFEBFF"/>
    <a:srgbClr val="996633"/>
    <a:srgbClr val="FFD5FF"/>
    <a:srgbClr val="C4E59F"/>
    <a:srgbClr val="FF0066"/>
    <a:srgbClr val="C5F5E8"/>
    <a:srgbClr val="2BC0C7"/>
    <a:srgbClr val="FFF9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8" autoAdjust="0"/>
    <p:restoredTop sz="61503" autoAdjust="0"/>
  </p:normalViewPr>
  <p:slideViewPr>
    <p:cSldViewPr snapToGrid="0">
      <p:cViewPr varScale="1">
        <p:scale>
          <a:sx n="67" d="100"/>
          <a:sy n="67" d="100"/>
        </p:scale>
        <p:origin x="223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BE4F-8296-42BF-864C-A407BC4A178C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D71B-1040-4E96-8999-5AB5E95E8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9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SSC: [l] 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docs-Century Gothic"/>
                <a:ea typeface="Calibri" panose="020F0502020204030204" pitchFamily="34" charset="0"/>
              </a:rPr>
              <a:t>l</a:t>
            </a:r>
            <a:r>
              <a:rPr lang="en-GB" sz="1200" b="0" i="0" u="none" strike="noStrike" dirty="0" err="1">
                <a:solidFill>
                  <a:srgbClr val="002060"/>
                </a:solidFill>
                <a:effectLst/>
                <a:latin typeface="docs-Century Gothic"/>
                <a:ea typeface="Calibri" panose="020F0502020204030204" pitchFamily="34" charset="0"/>
              </a:rPr>
              <a:t>ibro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[1477], [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ll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] </a:t>
            </a:r>
            <a:r>
              <a:rPr lang="en-GB" b="1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ll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amar</a:t>
            </a:r>
            <a:r>
              <a:rPr lang="en-GB" b="0" i="0" u="none" strike="noStrike">
                <a:solidFill>
                  <a:srgbClr val="002060"/>
                </a:solidFill>
                <a:effectLst/>
                <a:latin typeface="docs-Century Gothic"/>
              </a:rPr>
              <a:t> [122]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- Vocabulary: - Vocabulary: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cantar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[717]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escuchar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[281]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hablar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[90] 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necesitar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[276]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español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[262]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frase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[1037]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inglés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[583]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fantástico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[2501]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importante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[171]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normal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[1000]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1: tiene [19] amigo [210] amiga [210]  bicicleta [3684] cama [609] gato [1728] </a:t>
            </a:r>
            <a:b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</a:b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2: clase [320] [en clase] curioso [1811] lento [1569] rápido [870] hoy [167]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 words: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peligro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[1170]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abierto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[654]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[2/5]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7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[3/5]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3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[4/5]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5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="1" dirty="0"/>
              <a:t>[5/5]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5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[l]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[l]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 err="1"/>
              <a:t>libro</a:t>
            </a:r>
            <a:r>
              <a:rPr lang="en-GB" dirty="0"/>
              <a:t>’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Gesture suggestion</a:t>
            </a:r>
            <a:r>
              <a:rPr lang="en-GB" dirty="0"/>
              <a:t>: use two hands to pretend to open a book.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</a:t>
            </a:r>
            <a:r>
              <a:rPr lang="en-GB" b="1" dirty="0" err="1"/>
              <a:t>ll</a:t>
            </a:r>
            <a:r>
              <a:rPr lang="en-GB" b="1" dirty="0"/>
              <a:t>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ll</a:t>
            </a:r>
            <a:r>
              <a:rPr lang="en-GB" b="1" dirty="0"/>
              <a:t>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 err="1"/>
              <a:t>llamar</a:t>
            </a:r>
            <a:r>
              <a:rPr lang="en-GB" b="1" dirty="0"/>
              <a:t>’</a:t>
            </a:r>
            <a:r>
              <a:rPr lang="en-GB" dirty="0"/>
              <a:t>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Gesture suggestion</a:t>
            </a:r>
            <a:r>
              <a:rPr lang="en-GB" dirty="0"/>
              <a:t>: use two hands up around mouth, palms facing outward, to mime calling out to someone.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60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 (one slide)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the context of classroom instructions (a range of infinitive verbs).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dirty="0"/>
              <a:t>1. Pupils</a:t>
            </a:r>
            <a:r>
              <a:rPr lang="en-GB" b="0" baseline="0" dirty="0"/>
              <a:t> either work in pairs, reading the Spanish words out loud and looking at the English meanings (1 minute).</a:t>
            </a:r>
            <a:br>
              <a:rPr lang="en-GB" b="0" baseline="0" dirty="0"/>
            </a:br>
            <a:r>
              <a:rPr lang="en-GB" b="0" baseline="0" dirty="0"/>
              <a:t>2. Then the teacher removes the English words or pictures (one by one) and pupils try to recall the English orally (chorally), looking at the Spanish (1 minute).</a:t>
            </a:r>
            <a:br>
              <a:rPr lang="en-GB" b="0" baseline="0" dirty="0"/>
            </a:br>
            <a:r>
              <a:rPr lang="en-GB" b="0" baseline="0" dirty="0"/>
              <a:t>3. Then the Spanish meanings are removed (one by one) and pupils try to recall them orally (again, chorally), looking at the English (1 minute)</a:t>
            </a:r>
            <a:br>
              <a:rPr lang="en-GB" b="0" baseline="0" dirty="0"/>
            </a:br>
            <a:r>
              <a:rPr lang="en-GB" b="0" baseline="0" dirty="0"/>
              <a:t>4. </a:t>
            </a:r>
            <a:r>
              <a:rPr lang="en-GB" baseline="0" dirty="0"/>
              <a:t>Further rounds of learning can be facilitated by one pupil turning away from the board, and his/her partner asking him/her the meanings (‘</a:t>
            </a:r>
            <a:r>
              <a:rPr lang="en-GB" baseline="0" dirty="0" err="1"/>
              <a:t>Cómo</a:t>
            </a:r>
            <a:r>
              <a:rPr lang="en-GB" baseline="0" dirty="0"/>
              <a:t> se dice X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español</a:t>
            </a:r>
            <a:r>
              <a:rPr lang="en-GB" baseline="0" dirty="0"/>
              <a:t>?’).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revisit infinitive verbs, 2 adjectives from Autumn term and introduce 3 new adjectives (normal, </a:t>
            </a:r>
            <a:r>
              <a:rPr lang="en-GB" b="0" dirty="0" err="1"/>
              <a:t>fantástico</a:t>
            </a:r>
            <a:r>
              <a:rPr lang="en-GB" b="0" dirty="0"/>
              <a:t>, </a:t>
            </a:r>
            <a:r>
              <a:rPr lang="en-GB" b="0" dirty="0" err="1"/>
              <a:t>importante</a:t>
            </a:r>
            <a:r>
              <a:rPr lang="en-GB" b="0" dirty="0"/>
              <a:t>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Elicit pronunciation from pupils for the Spanish words (there are some cognates whose pronunciation can be tricky for English speakers – words ending in –</a:t>
            </a:r>
            <a:r>
              <a:rPr lang="en-GB" b="0" dirty="0" err="1"/>
              <a:t>ble</a:t>
            </a:r>
            <a:r>
              <a:rPr lang="en-GB" b="0" dirty="0"/>
              <a:t>).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for an English prompt.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Elicit the Spanish word from pupils.</a:t>
            </a:r>
            <a:br>
              <a:rPr lang="en-GB" b="0" dirty="0"/>
            </a:br>
            <a:r>
              <a:rPr lang="en-GB" b="0" dirty="0"/>
              <a:t>4. Continue until all 8 items have been seen and heard.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5E8F0-3074-4A24-9073-AEBB70944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the notion of infinitive –AR verbs and their two positions and two English translations.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https://www.wordreference.com/es/translation.asp?tranword=listen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3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b="0" dirty="0"/>
              <a:t>to </a:t>
            </a:r>
            <a:r>
              <a:rPr lang="en-GB" baseline="0" dirty="0"/>
              <a:t>practise aural recognition of the infinitive verbs and the two positions in a sentence.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context and click to bring up further instructions.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write 1-5 in their books.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to the example. Pupils tick whether they can hear the infinitive verb at the beginning of the sentence, or at the end.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Do the example with them. Play once and focus their attention on the –</a:t>
            </a:r>
            <a:r>
              <a:rPr lang="en-GB" b="0" dirty="0" err="1"/>
              <a:t>ar</a:t>
            </a:r>
            <a:r>
              <a:rPr lang="en-GB" b="0" dirty="0"/>
              <a:t> ending.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Play 1-5.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Go through answers for 1-5 part 1 (identifying the position of the infinitive).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up part 2 of the task (listening out for infinitive).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to listen one more time and write down the infinitive – most able pupils can also write the adjective in English.</a:t>
            </a:r>
            <a:br>
              <a:rPr lang="en-GB" b="0" dirty="0"/>
            </a:b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Ej</a:t>
            </a:r>
            <a:r>
              <a:rPr lang="en-GB" b="0" dirty="0"/>
              <a:t>. Es </a:t>
            </a:r>
            <a:r>
              <a:rPr lang="en-GB" b="0" dirty="0" err="1"/>
              <a:t>importante</a:t>
            </a:r>
            <a:r>
              <a:rPr lang="en-GB" b="0" dirty="0"/>
              <a:t> escuchar.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 err="1"/>
              <a:t>Necesitar</a:t>
            </a:r>
            <a:r>
              <a:rPr lang="en-GB" b="0" dirty="0"/>
              <a:t> es normal.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Hablar en español es </a:t>
            </a:r>
            <a:r>
              <a:rPr lang="en-GB" b="0" dirty="0" err="1"/>
              <a:t>fantástico</a:t>
            </a:r>
            <a:r>
              <a:rPr lang="en-GB" b="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Es </a:t>
            </a:r>
            <a:r>
              <a:rPr lang="en-GB" b="0" dirty="0" err="1"/>
              <a:t>sano</a:t>
            </a:r>
            <a:r>
              <a:rPr lang="en-GB" b="0" dirty="0"/>
              <a:t> </a:t>
            </a:r>
            <a:r>
              <a:rPr lang="en-GB" b="0" dirty="0" err="1"/>
              <a:t>cantar</a:t>
            </a:r>
            <a:r>
              <a:rPr lang="en-GB" b="0" dirty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Es </a:t>
            </a:r>
            <a:r>
              <a:rPr lang="en-GB" b="0" dirty="0" err="1"/>
              <a:t>importante</a:t>
            </a:r>
            <a:r>
              <a:rPr lang="en-GB" b="0" dirty="0"/>
              <a:t> hablar.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 err="1"/>
              <a:t>Cantar</a:t>
            </a:r>
            <a:r>
              <a:rPr lang="en-GB" b="0" dirty="0"/>
              <a:t> es </a:t>
            </a:r>
            <a:r>
              <a:rPr lang="en-GB" b="0" dirty="0" err="1"/>
              <a:t>fantástico</a:t>
            </a:r>
            <a:r>
              <a:rPr lang="en-GB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03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7 minutes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</a:t>
            </a:r>
            <a:r>
              <a:rPr lang="en-GB" b="0" baseline="0" dirty="0"/>
              <a:t>of key adjectives and –</a:t>
            </a:r>
            <a:r>
              <a:rPr lang="en-GB" b="0" baseline="0" dirty="0" err="1"/>
              <a:t>ar</a:t>
            </a:r>
            <a:r>
              <a:rPr lang="en-GB" b="0" baseline="0" dirty="0"/>
              <a:t> verbs, including both possible translations into English (to __ / </a:t>
            </a:r>
            <a:r>
              <a:rPr lang="en-GB" b="0" baseline="0" dirty="0" err="1"/>
              <a:t>ing</a:t>
            </a:r>
            <a:r>
              <a:rPr lang="en-GB" b="0" baseline="0" dirty="0"/>
              <a:t>)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title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and click to explain the context of the task (Sofía reflects on what she’s learned in lessons).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Click to bring further instructions in Spanish (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completa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las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frases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en español).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[E] with them to model the task. Remind students about the English translation of the infinitive form of the verb in Spanish.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Students complete 1-5.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through the animations to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 bring up answers.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5 mins [5 slides in total] </a:t>
            </a:r>
            <a:r>
              <a:rPr lang="en-US" b="1" dirty="0"/>
              <a:t>[1/5]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read aloud of this week’s language and spoken production of infinitive verbs.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reads the title and elicits English translation from students.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up the English instruction. 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 to say the sentence aloud in Spanish. Encourage most able to translate it too. </a:t>
            </a:r>
          </a:p>
          <a:p>
            <a:pPr marL="228600" indent="-228600">
              <a:buAutoNum type="arabicPeriod"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Manchita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disappears, the infinitive is removed from the board &amp; 3 options are provided.</a:t>
            </a:r>
          </a:p>
          <a:p>
            <a:pPr marL="228600" indent="-228600">
              <a:buAutoNum type="arabicPeriod"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Elicit answers from students.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7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154E-D02E-48E2-AA46-39D56284B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6DA93-D85C-470B-A70B-9F219E6FD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7EC4-CD5F-4ECF-BE9E-FAD76EEF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5C8E-6D96-4A5D-B15E-2B58E201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44F1-6827-458B-AD0D-F44F87F5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7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48AB-019C-4657-8333-34FC511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6A57B-8711-4A24-8DA4-04BD2165C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78B-16BF-4827-ACAD-06A160A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8154-CF6E-4FD4-98A9-6B9D80A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7A82-BE5B-4D2C-8A11-E1E66DC7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4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08CCF-3D50-4BAF-985C-4699A039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C8E85-86E6-4915-AA9F-CF38A7939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17864-C4FD-4EBF-89BE-E3C77CCA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8D7D3-BA98-4C21-85B2-F8FF7B4C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23B5-EB50-4A61-8831-31DC4534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7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0A2B-ADC0-44B9-84D6-FF0F7E49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CC50-4BE3-4082-BB89-747497A1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F83B9-3648-48B9-9EB6-F94AA881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58A8-B55C-48C4-B3AC-314B1DE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A44D-F105-4054-9320-665D60C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7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191D-F23D-43EC-8659-8BB9FEFB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34C6-34F0-4E82-A459-F985AE70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84F2-195E-4806-8ABE-0F70FB46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A1E2-2E8F-4838-A369-0D3E15B0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D4B37-4867-4BFE-B7F8-42B77E53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2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F26F-5EF9-4044-91E2-10B96096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EC67-B4A5-46ED-88BE-CB275C7E6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D062-FF52-4C7C-93DC-A3BD4589B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667CD-6201-4AA3-A922-B4104EF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DECD-BD00-4AC8-9EBF-D818BF64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8995D-B6D2-407E-98F6-D91A239C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2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4F46-9282-4AE4-BED5-2D275021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638E-1F07-429C-85FD-1E9869BC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9E496-E309-43B7-A990-5A7C8F02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612A4-29EF-4D9E-81FC-A60B368E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BEF55-1D69-44CF-843E-448961975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109C6-E340-4705-95B4-939FA094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C1FE-CC6B-4215-A34A-FFCA7A1C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B55D4-9526-479D-A8F8-03B9FF4E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B63B-7D44-467C-90C7-C9B3C381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A037D-A6B8-4D58-93EB-D2CB8411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C1377-1A78-4555-B1F0-B1EEBC92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D764F-95C4-4A40-8697-11C59CAB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0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A4AC8-396D-4E72-BF28-55E6073A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D4C9A-999E-40EF-BC40-2FEBD5A6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6429C-AA69-4A44-A8CB-31F05C1E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6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F970-A883-46F2-809B-4B0C78B0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6B15F-A26B-43F9-AC40-C30AB262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E061C-F0AF-4CD7-A1C7-FE841478C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B982A-D445-4D00-95EF-50E957E6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92420-32A8-4D55-84BF-D746C673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7CBEB-0996-48B2-98B9-891BF7CB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4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91EE-00A0-4472-BA8C-A7CAE470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3691E-C53F-4EB3-A171-6CEAFF584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4ABD5-F762-4559-80BB-CE60CB88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D3043-397E-45ED-8146-DD557B62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9B53E-30DC-46F6-8913-C89C1CE0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529FD-665A-46C5-B168-C9E68301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B5EF2-BCE1-4D3A-AC21-010ACFAA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FC98-BF2F-47A8-8DE1-B83E16154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253F-D0EA-469A-9816-96EA946E3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4F86-A500-487E-9FFD-56FD0D92348E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F2D3-773C-43AB-A44F-A367D909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BAF7-9733-4971-BA72-669E05D9C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6.wav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audio" Target="../media/audio4.wav"/><Relationship Id="rId5" Type="http://schemas.microsoft.com/office/2007/relationships/hdphoto" Target="../media/hdphoto1.wdp"/><Relationship Id="rId10" Type="http://schemas.openxmlformats.org/officeDocument/2006/relationships/audio" Target="../media/audio3.wav"/><Relationship Id="rId4" Type="http://schemas.openxmlformats.org/officeDocument/2006/relationships/image" Target="../media/image23.pn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82;p13" descr="Reading, Book, Symbol, Icon, Reader, Man">
            <a:extLst>
              <a:ext uri="{FF2B5EF4-FFF2-40B4-BE49-F238E27FC236}">
                <a16:creationId xmlns:a16="http://schemas.microsoft.com/office/drawing/2014/main" id="{DB2240D5-6295-4C11-881A-15D7284F530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C8E577A-44FA-4D19-8C68-95C508EDD7FA}"/>
              </a:ext>
            </a:extLst>
          </p:cNvPr>
          <p:cNvSpPr txBox="1">
            <a:spLocks/>
          </p:cNvSpPr>
          <p:nvPr/>
        </p:nvSpPr>
        <p:spPr>
          <a:xfrm>
            <a:off x="238938" y="480316"/>
            <a:ext cx="9804794" cy="12151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¡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en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[1/5]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F0D1A2-219D-4624-894F-75DAB3F209A4}"/>
              </a:ext>
            </a:extLst>
          </p:cNvPr>
          <p:cNvSpPr txBox="1"/>
          <p:nvPr/>
        </p:nvSpPr>
        <p:spPr>
          <a:xfrm>
            <a:off x="167700" y="1637547"/>
            <a:ext cx="12252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Read the sentence aloud with your partner before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gets to the door.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8176D8-5C64-4D45-B656-E00ED5E858C9}"/>
              </a:ext>
            </a:extLst>
          </p:cNvPr>
          <p:cNvSpPr txBox="1"/>
          <p:nvPr/>
        </p:nvSpPr>
        <p:spPr>
          <a:xfrm>
            <a:off x="8362949" y="5842337"/>
            <a:ext cx="3829051" cy="1015663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door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open/opened</a:t>
            </a:r>
          </a:p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danger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05095B-E1EE-4BBC-813C-631A97B1B003}"/>
              </a:ext>
            </a:extLst>
          </p:cNvPr>
          <p:cNvSpPr txBox="1"/>
          <p:nvPr/>
        </p:nvSpPr>
        <p:spPr>
          <a:xfrm>
            <a:off x="2305051" y="3102554"/>
            <a:ext cx="6972299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hablar en clase.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1466851" y="3065740"/>
            <a:ext cx="8084172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[to talk]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en clase.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752795" y="3969434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4095316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87" y="3741010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AB7DAB47-AC83-4F47-8B04-D05673EBB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6630">
            <a:off x="-24124" y="4672748"/>
            <a:ext cx="855193" cy="1186806"/>
          </a:xfrm>
          <a:prstGeom prst="rect">
            <a:avLst/>
          </a:prstGeom>
        </p:spPr>
      </p:pic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0.00024 C 0.00117 -0.00069 0.01407 -0.00879 0.01862 -0.01111 C 0.02071 -0.01203 0.02318 -0.01273 0.02539 -0.01388 C 0.02709 -0.01458 0.02865 -0.01574 0.0306 -0.01666 C 0.03269 -0.01759 0.03503 -0.01828 0.03737 -0.01944 C 0.03907 -0.02013 0.04063 -0.02176 0.04245 -0.02222 C 0.05821 -0.02453 0.09011 -0.02777 0.09011 -0.02754 C 0.10482 -0.02685 0.11953 -0.02662 0.13425 -0.025 C 0.13594 -0.02476 0.1375 -0.02268 0.13933 -0.02222 C 0.14258 -0.02083 0.14623 -0.0206 0.14961 -0.01944 C 0.15951 -0.01574 0.14948 -0.01689 0.16146 -0.01388 C 0.16641 -0.0125 0.17162 -0.01226 0.17683 -0.01111 C 0.18242 -0.00949 0.19375 -0.00555 0.19375 -0.00532 C 0.20052 -0.00648 0.20756 -0.00532 0.2142 -0.00833 C 0.21641 -0.00926 0.21719 -0.01458 0.21927 -0.01666 C 0.2224 -0.01944 0.22617 -0.01944 0.22943 -0.02222 C 0.23177 -0.02407 0.23373 -0.02638 0.23633 -0.02777 C 0.24857 -0.03379 0.24297 -0.02708 0.25157 -0.03333 C 0.25391 -0.03495 0.25612 -0.03657 0.25847 -0.03888 C 0.26185 -0.04213 0.26446 -0.04884 0.26862 -0.05 L 0.27878 -0.05254 C 0.28151 -0.05185 0.29037 -0.05046 0.29414 -0.04722 L 0.30938 -0.03055 C 0.31107 -0.0287 0.3125 -0.02592 0.31446 -0.025 L 0.31966 -0.02222 C 0.32071 -0.01944 0.32123 -0.01551 0.32305 -0.01388 C 0.32604 -0.01064 0.32982 -0.01018 0.33321 -0.00833 L 0.33828 -0.00555 C 0.35104 0.00162 0.33516 -0.00787 0.34857 0.00278 C 0.35261 0.00625 0.3599 0.00741 0.36381 0.00834 C 0.3655 0.01019 0.36693 0.0132 0.36888 0.01389 C 0.37162 0.01505 0.40196 0.01945 0.403 0.01945 C 0.42943 0.0088 0.39922 0.02037 0.46758 0.01112 C 0.47604 0.01019 0.48451 0.00764 0.4931 0.00556 C 0.49987 0.00394 0.50664 0.00186 0.51341 -4.07407E-6 L 0.5237 -0.00277 C 0.54128 -0.02176 0.52852 -0.01041 0.57474 -0.00555 C 0.57813 -0.00509 0.58308 -0.00138 0.58659 -4.07407E-6 C 0.58867 0.00116 0.59115 0.00186 0.59336 0.00278 C 0.59506 0.00371 0.59662 0.00487 0.59844 0.00556 C 0.60117 0.00672 0.60417 0.00741 0.60703 0.00834 C 0.60873 0.01019 0.61016 0.0132 0.61211 0.01389 C 0.62357 0.01922 0.62904 0.01621 0.64102 0.01389 C 0.64271 0.01297 0.64427 0.01181 0.6461 0.01112 C 0.64935 0.00996 0.65287 0.01019 0.65625 0.00834 C 0.65821 0.00741 0.65951 0.0044 0.66146 0.00278 C 0.66302 0.00162 0.66485 0.00093 0.66654 -4.07407E-6 C 0.67604 -0.01551 0.66823 -0.00625 0.68854 -0.01111 C 0.69089 -0.01157 0.69297 -0.01296 0.69545 -0.01388 C 0.7017 -0.01597 0.70482 -0.01643 0.71068 -0.01944 C 0.71407 -0.02106 0.71732 -0.02361 0.72097 -0.025 L 0.7362 -0.03055 C 0.74766 -0.0287 0.75339 -0.02893 0.76341 -0.025 C 0.76511 -0.02407 0.7668 -0.02338 0.76849 -0.02222 C 0.78933 -0.0074 0.76328 -0.025 0.78047 -0.01111 C 0.78203 -0.00972 0.78386 -0.00926 0.78555 -0.00833 C 0.79688 0.01968 0.77917 -0.01944 0.79571 0.00278 C 0.80912 0.02107 0.78841 0.00973 0.80599 0.01667 C 0.81784 0.02987 0.80274 0.01482 0.81953 0.025 C 0.82136 0.02616 0.82292 0.02871 0.82461 0.03056 C 0.83086 0.02963 0.83698 0.02778 0.84336 0.02778 C 0.84727 0.02778 0.85352 0.03658 0.85521 0.03056 C 0.85847 0.01783 0.85534 0.00255 0.85352 -0.01111 C 0.853 -0.01481 0.85026 -0.01689 0.84844 -0.01944 C 0.84519 -0.02338 0.83828 -0.03055 0.83828 -0.03032 C 0.83711 -0.03333 0.83295 -0.03726 0.8349 -0.03888 C 0.83711 -0.04074 0.83933 -0.03518 0.84167 -0.03333 C 0.85365 -0.02222 0.84584 -0.02708 0.85521 -0.02222 C 0.86485 -0.00625 0.85547 -0.01898 0.8655 -0.01111 C 0.87865 -0.00023 0.86276 -0.00972 0.87565 -0.00277 C 0.87735 -4.07407E-6 0.87865 0.00371 0.88073 0.00556 C 0.88386 0.00857 0.8875 0.00926 0.89102 0.01112 C 0.89271 0.01204 0.89453 0.01227 0.8961 0.01389 C 0.89779 0.01574 0.89922 0.01829 0.90117 0.01945 C 0.90443 0.02199 0.90795 0.02315 0.91133 0.025 C 0.91302 0.02593 0.91459 0.02732 0.91641 0.02778 C 0.92709 0.03079 0.92318 0.03056 0.92839 0.03056 L 1.00495 0.01112 L 1.00495 0.01135 L 1.00495 0.01112 L 0.99128 -0.01388 " pathEditMode="relative" rAng="0" ptsTypes="AAAAAAAAAAAAAAAAAAAAAAAAAAAAAAAAAAAAAAAAAAAAAAAAAAAAAAAAAAAAAAAAAAAAAAAAAAAAAAAAAA">
                                      <p:cBhvr>
                                        <p:cTn id="16" dur="8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 animBg="1"/>
      <p:bldP spid="73" grpId="1" animBg="1"/>
      <p:bldP spid="74" grpId="0" animBg="1"/>
      <p:bldP spid="76" grpId="0" animBg="1"/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82;p13" descr="Reading, Book, Symbol, Icon, Reader, Man">
            <a:extLst>
              <a:ext uri="{FF2B5EF4-FFF2-40B4-BE49-F238E27FC236}">
                <a16:creationId xmlns:a16="http://schemas.microsoft.com/office/drawing/2014/main" id="{DB2240D5-6295-4C11-881A-15D7284F530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C8E577A-44FA-4D19-8C68-95C508EDD7FA}"/>
              </a:ext>
            </a:extLst>
          </p:cNvPr>
          <p:cNvSpPr txBox="1">
            <a:spLocks/>
          </p:cNvSpPr>
          <p:nvPr/>
        </p:nvSpPr>
        <p:spPr>
          <a:xfrm>
            <a:off x="238938" y="480316"/>
            <a:ext cx="9804794" cy="12151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¡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en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[2/5]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F0D1A2-219D-4624-894F-75DAB3F209A4}"/>
              </a:ext>
            </a:extLst>
          </p:cNvPr>
          <p:cNvSpPr txBox="1"/>
          <p:nvPr/>
        </p:nvSpPr>
        <p:spPr>
          <a:xfrm>
            <a:off x="167700" y="1637547"/>
            <a:ext cx="12252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Read the sentence aloud with your partner before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gets to the door.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05095B-E1EE-4BBC-813C-631A97B1B003}"/>
              </a:ext>
            </a:extLst>
          </p:cNvPr>
          <p:cNvSpPr txBox="1"/>
          <p:nvPr/>
        </p:nvSpPr>
        <p:spPr>
          <a:xfrm>
            <a:off x="1600201" y="2931104"/>
            <a:ext cx="7977862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normal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necesitar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bolígrafo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1333500" y="2943438"/>
            <a:ext cx="8358863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normal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[to need]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bolígrafo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752795" y="3969434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4095316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necesitar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56" y="3631816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AB7DAB47-AC83-4F47-8B04-D05673EBB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6630">
            <a:off x="-24124" y="4672748"/>
            <a:ext cx="855193" cy="1186806"/>
          </a:xfrm>
          <a:prstGeom prst="rect">
            <a:avLst/>
          </a:prstGeom>
        </p:spPr>
      </p:pic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5F96E-DBDC-4F74-A4F1-A80EBADB8A7F}"/>
              </a:ext>
            </a:extLst>
          </p:cNvPr>
          <p:cNvSpPr txBox="1"/>
          <p:nvPr/>
        </p:nvSpPr>
        <p:spPr>
          <a:xfrm>
            <a:off x="8362949" y="5842337"/>
            <a:ext cx="3829051" cy="1015663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door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open/opened</a:t>
            </a:r>
          </a:p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danger</a:t>
            </a:r>
          </a:p>
        </p:txBody>
      </p:sp>
    </p:spTree>
    <p:extLst>
      <p:ext uri="{BB962C8B-B14F-4D97-AF65-F5344CB8AC3E}">
        <p14:creationId xmlns:p14="http://schemas.microsoft.com/office/powerpoint/2010/main" val="22135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0.00024 C 0.00117 -0.00069 0.01407 -0.00879 0.01862 -0.01111 C 0.02071 -0.01203 0.02318 -0.01273 0.02539 -0.01388 C 0.02709 -0.01458 0.02865 -0.01574 0.0306 -0.01666 C 0.03269 -0.01759 0.03503 -0.01828 0.03737 -0.01944 C 0.03907 -0.02013 0.04063 -0.02176 0.04245 -0.02222 C 0.05821 -0.02453 0.09011 -0.02777 0.09011 -0.02754 C 0.10482 -0.02685 0.11953 -0.02662 0.13425 -0.025 C 0.13594 -0.02476 0.1375 -0.02268 0.13933 -0.02222 C 0.14258 -0.02083 0.14623 -0.0206 0.14961 -0.01944 C 0.15951 -0.01574 0.14948 -0.01689 0.16146 -0.01388 C 0.16641 -0.0125 0.17162 -0.01226 0.17683 -0.01111 C 0.18242 -0.00949 0.19375 -0.00555 0.19375 -0.00532 C 0.20052 -0.00648 0.20756 -0.00532 0.2142 -0.00833 C 0.21641 -0.00926 0.21719 -0.01458 0.21927 -0.01666 C 0.2224 -0.01944 0.22617 -0.01944 0.22943 -0.02222 C 0.23177 -0.02407 0.23373 -0.02638 0.23633 -0.02777 C 0.24857 -0.03379 0.24297 -0.02708 0.25157 -0.03333 C 0.25391 -0.03495 0.25612 -0.03657 0.25847 -0.03888 C 0.26185 -0.04213 0.26446 -0.04884 0.26862 -0.05 L 0.27878 -0.05254 C 0.28151 -0.05185 0.29037 -0.05046 0.29414 -0.04722 L 0.30938 -0.03055 C 0.31107 -0.0287 0.3125 -0.02592 0.31446 -0.025 L 0.31966 -0.02222 C 0.32071 -0.01944 0.32123 -0.01551 0.32305 -0.01388 C 0.32604 -0.01064 0.32982 -0.01018 0.33321 -0.00833 L 0.33828 -0.00555 C 0.35104 0.00162 0.33516 -0.00787 0.34857 0.00278 C 0.35261 0.00625 0.3599 0.00741 0.36381 0.00834 C 0.3655 0.01019 0.36693 0.0132 0.36888 0.01389 C 0.37162 0.01505 0.40196 0.01945 0.403 0.01945 C 0.42943 0.0088 0.39922 0.02037 0.46758 0.01112 C 0.47604 0.01019 0.48451 0.00764 0.4931 0.00556 C 0.49987 0.00394 0.50664 0.00186 0.51341 -4.07407E-6 L 0.5237 -0.00277 C 0.54128 -0.02176 0.52852 -0.01041 0.57474 -0.00555 C 0.57813 -0.00509 0.58308 -0.00138 0.58659 -4.07407E-6 C 0.58867 0.00116 0.59115 0.00186 0.59336 0.00278 C 0.59506 0.00371 0.59662 0.00487 0.59844 0.00556 C 0.60117 0.00672 0.60417 0.00741 0.60703 0.00834 C 0.60873 0.01019 0.61016 0.0132 0.61211 0.01389 C 0.62357 0.01922 0.62904 0.01621 0.64102 0.01389 C 0.64271 0.01297 0.64427 0.01181 0.6461 0.01112 C 0.64935 0.00996 0.65287 0.01019 0.65625 0.00834 C 0.65821 0.00741 0.65951 0.0044 0.66146 0.00278 C 0.66302 0.00162 0.66485 0.00093 0.66654 -4.07407E-6 C 0.67604 -0.01551 0.66823 -0.00625 0.68854 -0.01111 C 0.69089 -0.01157 0.69297 -0.01296 0.69545 -0.01388 C 0.7017 -0.01597 0.70482 -0.01643 0.71068 -0.01944 C 0.71407 -0.02106 0.71732 -0.02361 0.72097 -0.025 L 0.7362 -0.03055 C 0.74766 -0.0287 0.75339 -0.02893 0.76341 -0.025 C 0.76511 -0.02407 0.7668 -0.02338 0.76849 -0.02222 C 0.78933 -0.0074 0.76328 -0.025 0.78047 -0.01111 C 0.78203 -0.00972 0.78386 -0.00926 0.78555 -0.00833 C 0.79688 0.01968 0.77917 -0.01944 0.79571 0.00278 C 0.80912 0.02107 0.78841 0.00973 0.80599 0.01667 C 0.81784 0.02987 0.80274 0.01482 0.81953 0.025 C 0.82136 0.02616 0.82292 0.02871 0.82461 0.03056 C 0.83086 0.02963 0.83698 0.02778 0.84336 0.02778 C 0.84727 0.02778 0.85352 0.03658 0.85521 0.03056 C 0.85847 0.01783 0.85534 0.00255 0.85352 -0.01111 C 0.853 -0.01481 0.85026 -0.01689 0.84844 -0.01944 C 0.84519 -0.02338 0.83828 -0.03055 0.83828 -0.03032 C 0.83711 -0.03333 0.83295 -0.03726 0.8349 -0.03888 C 0.83711 -0.04074 0.83933 -0.03518 0.84167 -0.03333 C 0.85365 -0.02222 0.84584 -0.02708 0.85521 -0.02222 C 0.86485 -0.00625 0.85547 -0.01898 0.8655 -0.01111 C 0.87865 -0.00023 0.86276 -0.00972 0.87565 -0.00277 C 0.87735 -4.07407E-6 0.87865 0.00371 0.88073 0.00556 C 0.88386 0.00857 0.8875 0.00926 0.89102 0.01112 C 0.89271 0.01204 0.89453 0.01227 0.8961 0.01389 C 0.89779 0.01574 0.89922 0.01829 0.90117 0.01945 C 0.90443 0.02199 0.90795 0.02315 0.91133 0.025 C 0.91302 0.02593 0.91459 0.02732 0.91641 0.02778 C 0.92709 0.03079 0.92318 0.03056 0.92839 0.03056 L 1.00495 0.01112 L 1.00495 0.01135 L 1.00495 0.01112 L 0.99128 -0.01388 " pathEditMode="relative" rAng="0" ptsTypes="AAAAAAAAAAAAAAAAAAAAAAAAAAAAAAAAAAAAAAAAAAAAAAAAAAAAAAAAAAAAAAAAAAAAAAAAAAAAAAAAAA">
                                      <p:cBhvr>
                                        <p:cTn id="16" dur="8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 animBg="1"/>
      <p:bldP spid="73" grpId="1" animBg="1"/>
      <p:bldP spid="74" grpId="0" animBg="1"/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82;p13" descr="Reading, Book, Symbol, Icon, Reader, Man">
            <a:extLst>
              <a:ext uri="{FF2B5EF4-FFF2-40B4-BE49-F238E27FC236}">
                <a16:creationId xmlns:a16="http://schemas.microsoft.com/office/drawing/2014/main" id="{DB2240D5-6295-4C11-881A-15D7284F530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C8E577A-44FA-4D19-8C68-95C508EDD7FA}"/>
              </a:ext>
            </a:extLst>
          </p:cNvPr>
          <p:cNvSpPr txBox="1">
            <a:spLocks/>
          </p:cNvSpPr>
          <p:nvPr/>
        </p:nvSpPr>
        <p:spPr>
          <a:xfrm>
            <a:off x="238938" y="480316"/>
            <a:ext cx="9804794" cy="12151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¡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en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[3/5]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F0D1A2-219D-4624-894F-75DAB3F209A4}"/>
              </a:ext>
            </a:extLst>
          </p:cNvPr>
          <p:cNvSpPr txBox="1"/>
          <p:nvPr/>
        </p:nvSpPr>
        <p:spPr>
          <a:xfrm>
            <a:off x="167700" y="1637547"/>
            <a:ext cx="12252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Read the sentence aloud with your partner before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gets to the door.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05095B-E1EE-4BBC-813C-631A97B1B003}"/>
              </a:ext>
            </a:extLst>
          </p:cNvPr>
          <p:cNvSpPr txBox="1"/>
          <p:nvPr/>
        </p:nvSpPr>
        <p:spPr>
          <a:xfrm>
            <a:off x="1600201" y="2931104"/>
            <a:ext cx="7977862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Escuchar 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1398368" y="2948282"/>
            <a:ext cx="8358863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[Listening]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752795" y="3969434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4095316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56" y="3631816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AB7DAB47-AC83-4F47-8B04-D05673EBB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6630">
            <a:off x="-24124" y="4672748"/>
            <a:ext cx="855193" cy="1186806"/>
          </a:xfrm>
          <a:prstGeom prst="rect">
            <a:avLst/>
          </a:prstGeom>
        </p:spPr>
      </p:pic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CF3977-CAF5-4D4A-B0B8-A7664373CFB9}"/>
              </a:ext>
            </a:extLst>
          </p:cNvPr>
          <p:cNvSpPr txBox="1"/>
          <p:nvPr/>
        </p:nvSpPr>
        <p:spPr>
          <a:xfrm>
            <a:off x="8362949" y="5842337"/>
            <a:ext cx="3829051" cy="1015663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door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open/opened</a:t>
            </a:r>
          </a:p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danger</a:t>
            </a:r>
          </a:p>
        </p:txBody>
      </p:sp>
    </p:spTree>
    <p:extLst>
      <p:ext uri="{BB962C8B-B14F-4D97-AF65-F5344CB8AC3E}">
        <p14:creationId xmlns:p14="http://schemas.microsoft.com/office/powerpoint/2010/main" val="2060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0.00024 C 0.00117 -0.00069 0.01407 -0.00879 0.01862 -0.01111 C 0.02071 -0.01203 0.02318 -0.01273 0.02539 -0.01388 C 0.02709 -0.01458 0.02865 -0.01574 0.0306 -0.01666 C 0.03269 -0.01759 0.03503 -0.01828 0.03737 -0.01944 C 0.03907 -0.02013 0.04063 -0.02176 0.04245 -0.02222 C 0.05821 -0.02453 0.09011 -0.02777 0.09011 -0.02754 C 0.10482 -0.02685 0.11953 -0.02662 0.13425 -0.025 C 0.13594 -0.02476 0.1375 -0.02268 0.13933 -0.02222 C 0.14258 -0.02083 0.14623 -0.0206 0.14961 -0.01944 C 0.15951 -0.01574 0.14948 -0.01689 0.16146 -0.01388 C 0.16641 -0.0125 0.17162 -0.01226 0.17683 -0.01111 C 0.18242 -0.00949 0.19375 -0.00555 0.19375 -0.00532 C 0.20052 -0.00648 0.20756 -0.00532 0.2142 -0.00833 C 0.21641 -0.00926 0.21719 -0.01458 0.21927 -0.01666 C 0.2224 -0.01944 0.22617 -0.01944 0.22943 -0.02222 C 0.23177 -0.02407 0.23373 -0.02638 0.23633 -0.02777 C 0.24857 -0.03379 0.24297 -0.02708 0.25157 -0.03333 C 0.25391 -0.03495 0.25612 -0.03657 0.25847 -0.03888 C 0.26185 -0.04213 0.26446 -0.04884 0.26862 -0.05 L 0.27878 -0.05254 C 0.28151 -0.05185 0.29037 -0.05046 0.29414 -0.04722 L 0.30938 -0.03055 C 0.31107 -0.0287 0.3125 -0.02592 0.31446 -0.025 L 0.31966 -0.02222 C 0.32071 -0.01944 0.32123 -0.01551 0.32305 -0.01388 C 0.32604 -0.01064 0.32982 -0.01018 0.33321 -0.00833 L 0.33828 -0.00555 C 0.35104 0.00162 0.33516 -0.00787 0.34857 0.00278 C 0.35261 0.00625 0.3599 0.00741 0.36381 0.00834 C 0.3655 0.01019 0.36693 0.0132 0.36888 0.01389 C 0.37162 0.01505 0.40196 0.01945 0.403 0.01945 C 0.42943 0.0088 0.39922 0.02037 0.46758 0.01112 C 0.47604 0.01019 0.48451 0.00764 0.4931 0.00556 C 0.49987 0.00394 0.50664 0.00186 0.51341 -4.07407E-6 L 0.5237 -0.00277 C 0.54128 -0.02176 0.52852 -0.01041 0.57474 -0.00555 C 0.57813 -0.00509 0.58308 -0.00138 0.58659 -4.07407E-6 C 0.58867 0.00116 0.59115 0.00186 0.59336 0.00278 C 0.59506 0.00371 0.59662 0.00487 0.59844 0.00556 C 0.60117 0.00672 0.60417 0.00741 0.60703 0.00834 C 0.60873 0.01019 0.61016 0.0132 0.61211 0.01389 C 0.62357 0.01922 0.62904 0.01621 0.64102 0.01389 C 0.64271 0.01297 0.64427 0.01181 0.6461 0.01112 C 0.64935 0.00996 0.65287 0.01019 0.65625 0.00834 C 0.65821 0.00741 0.65951 0.0044 0.66146 0.00278 C 0.66302 0.00162 0.66485 0.00093 0.66654 -4.07407E-6 C 0.67604 -0.01551 0.66823 -0.00625 0.68854 -0.01111 C 0.69089 -0.01157 0.69297 -0.01296 0.69545 -0.01388 C 0.7017 -0.01597 0.70482 -0.01643 0.71068 -0.01944 C 0.71407 -0.02106 0.71732 -0.02361 0.72097 -0.025 L 0.7362 -0.03055 C 0.74766 -0.0287 0.75339 -0.02893 0.76341 -0.025 C 0.76511 -0.02407 0.7668 -0.02338 0.76849 -0.02222 C 0.78933 -0.0074 0.76328 -0.025 0.78047 -0.01111 C 0.78203 -0.00972 0.78386 -0.00926 0.78555 -0.00833 C 0.79688 0.01968 0.77917 -0.01944 0.79571 0.00278 C 0.80912 0.02107 0.78841 0.00973 0.80599 0.01667 C 0.81784 0.02987 0.80274 0.01482 0.81953 0.025 C 0.82136 0.02616 0.82292 0.02871 0.82461 0.03056 C 0.83086 0.02963 0.83698 0.02778 0.84336 0.02778 C 0.84727 0.02778 0.85352 0.03658 0.85521 0.03056 C 0.85847 0.01783 0.85534 0.00255 0.85352 -0.01111 C 0.853 -0.01481 0.85026 -0.01689 0.84844 -0.01944 C 0.84519 -0.02338 0.83828 -0.03055 0.83828 -0.03032 C 0.83711 -0.03333 0.83295 -0.03726 0.8349 -0.03888 C 0.83711 -0.04074 0.83933 -0.03518 0.84167 -0.03333 C 0.85365 -0.02222 0.84584 -0.02708 0.85521 -0.02222 C 0.86485 -0.00625 0.85547 -0.01898 0.8655 -0.01111 C 0.87865 -0.00023 0.86276 -0.00972 0.87565 -0.00277 C 0.87735 -4.07407E-6 0.87865 0.00371 0.88073 0.00556 C 0.88386 0.00857 0.8875 0.00926 0.89102 0.01112 C 0.89271 0.01204 0.89453 0.01227 0.8961 0.01389 C 0.89779 0.01574 0.89922 0.01829 0.90117 0.01945 C 0.90443 0.02199 0.90795 0.02315 0.91133 0.025 C 0.91302 0.02593 0.91459 0.02732 0.91641 0.02778 C 0.92709 0.03079 0.92318 0.03056 0.92839 0.03056 L 1.00495 0.01112 L 1.00495 0.01135 L 1.00495 0.01112 L 0.99128 -0.01388 " pathEditMode="relative" rAng="0" ptsTypes="AAAAAAAAAAAAAAAAAAAAAAAAAAAAAAAAAAAAAAAAAAAAAAAAAAAAAAAAAAAAAAAAAAAAAAAAAAAAAAAAAA">
                                      <p:cBhvr>
                                        <p:cTn id="16" dur="8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 animBg="1"/>
      <p:bldP spid="73" grpId="1" animBg="1"/>
      <p:bldP spid="74" grpId="0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82;p13" descr="Reading, Book, Symbol, Icon, Reader, Man">
            <a:extLst>
              <a:ext uri="{FF2B5EF4-FFF2-40B4-BE49-F238E27FC236}">
                <a16:creationId xmlns:a16="http://schemas.microsoft.com/office/drawing/2014/main" id="{DB2240D5-6295-4C11-881A-15D7284F530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C8E577A-44FA-4D19-8C68-95C508EDD7FA}"/>
              </a:ext>
            </a:extLst>
          </p:cNvPr>
          <p:cNvSpPr txBox="1">
            <a:spLocks/>
          </p:cNvSpPr>
          <p:nvPr/>
        </p:nvSpPr>
        <p:spPr>
          <a:xfrm>
            <a:off x="238938" y="480316"/>
            <a:ext cx="9804794" cy="12151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¡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en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[4/5]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F0D1A2-219D-4624-894F-75DAB3F209A4}"/>
              </a:ext>
            </a:extLst>
          </p:cNvPr>
          <p:cNvSpPr txBox="1"/>
          <p:nvPr/>
        </p:nvSpPr>
        <p:spPr>
          <a:xfrm>
            <a:off x="167700" y="1637547"/>
            <a:ext cx="12252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Read the sentence aloud with your partner before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gets to the door.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05095B-E1EE-4BBC-813C-631A97B1B003}"/>
              </a:ext>
            </a:extLst>
          </p:cNvPr>
          <p:cNvSpPr txBox="1"/>
          <p:nvPr/>
        </p:nvSpPr>
        <p:spPr>
          <a:xfrm>
            <a:off x="1429093" y="2853151"/>
            <a:ext cx="8134154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fantástico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hablar en español.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1429093" y="2853151"/>
            <a:ext cx="8084172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fantástico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[to talk]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en español.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752795" y="3969434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4095316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necesitar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02" y="3723960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AB7DAB47-AC83-4F47-8B04-D05673EBB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6630">
            <a:off x="-24124" y="4672748"/>
            <a:ext cx="855193" cy="1186806"/>
          </a:xfrm>
          <a:prstGeom prst="rect">
            <a:avLst/>
          </a:prstGeom>
        </p:spPr>
      </p:pic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D0690B-1C8B-423A-872F-18EE8A5B3747}"/>
              </a:ext>
            </a:extLst>
          </p:cNvPr>
          <p:cNvSpPr txBox="1"/>
          <p:nvPr/>
        </p:nvSpPr>
        <p:spPr>
          <a:xfrm>
            <a:off x="8362949" y="5842337"/>
            <a:ext cx="3829051" cy="1015663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door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open/opened</a:t>
            </a:r>
          </a:p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danger</a:t>
            </a:r>
          </a:p>
        </p:txBody>
      </p:sp>
    </p:spTree>
    <p:extLst>
      <p:ext uri="{BB962C8B-B14F-4D97-AF65-F5344CB8AC3E}">
        <p14:creationId xmlns:p14="http://schemas.microsoft.com/office/powerpoint/2010/main" val="20634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0.00024 C 0.00117 -0.00069 0.01407 -0.00879 0.01862 -0.01111 C 0.02071 -0.01203 0.02318 -0.01273 0.02539 -0.01388 C 0.02709 -0.01458 0.02865 -0.01574 0.0306 -0.01666 C 0.03269 -0.01759 0.03503 -0.01828 0.03737 -0.01944 C 0.03907 -0.02013 0.04063 -0.02176 0.04245 -0.02222 C 0.05821 -0.02453 0.09011 -0.02777 0.09011 -0.02754 C 0.10482 -0.02685 0.11953 -0.02662 0.13425 -0.025 C 0.13594 -0.02476 0.1375 -0.02268 0.13933 -0.02222 C 0.14258 -0.02083 0.14623 -0.0206 0.14961 -0.01944 C 0.15951 -0.01574 0.14948 -0.01689 0.16146 -0.01388 C 0.16641 -0.0125 0.17162 -0.01226 0.17683 -0.01111 C 0.18242 -0.00949 0.19375 -0.00555 0.19375 -0.00532 C 0.20052 -0.00648 0.20756 -0.00532 0.2142 -0.00833 C 0.21641 -0.00926 0.21719 -0.01458 0.21927 -0.01666 C 0.2224 -0.01944 0.22617 -0.01944 0.22943 -0.02222 C 0.23177 -0.02407 0.23373 -0.02638 0.23633 -0.02777 C 0.24857 -0.03379 0.24297 -0.02708 0.25157 -0.03333 C 0.25391 -0.03495 0.25612 -0.03657 0.25847 -0.03888 C 0.26185 -0.04213 0.26446 -0.04884 0.26862 -0.05 L 0.27878 -0.05254 C 0.28151 -0.05185 0.29037 -0.05046 0.29414 -0.04722 L 0.30938 -0.03055 C 0.31107 -0.0287 0.3125 -0.02592 0.31446 -0.025 L 0.31966 -0.02222 C 0.32071 -0.01944 0.32123 -0.01551 0.32305 -0.01388 C 0.32604 -0.01064 0.32982 -0.01018 0.33321 -0.00833 L 0.33828 -0.00555 C 0.35104 0.00162 0.33516 -0.00787 0.34857 0.00278 C 0.35261 0.00625 0.3599 0.00741 0.36381 0.00834 C 0.3655 0.01019 0.36693 0.0132 0.36888 0.01389 C 0.37162 0.01505 0.40196 0.01945 0.403 0.01945 C 0.42943 0.0088 0.39922 0.02037 0.46758 0.01112 C 0.47604 0.01019 0.48451 0.00764 0.4931 0.00556 C 0.49987 0.00394 0.50664 0.00186 0.51341 -4.07407E-6 L 0.5237 -0.00277 C 0.54128 -0.02176 0.52852 -0.01041 0.57474 -0.00555 C 0.57813 -0.00509 0.58308 -0.00138 0.58659 -4.07407E-6 C 0.58867 0.00116 0.59115 0.00186 0.59336 0.00278 C 0.59506 0.00371 0.59662 0.00487 0.59844 0.00556 C 0.60117 0.00672 0.60417 0.00741 0.60703 0.00834 C 0.60873 0.01019 0.61016 0.0132 0.61211 0.01389 C 0.62357 0.01922 0.62904 0.01621 0.64102 0.01389 C 0.64271 0.01297 0.64427 0.01181 0.6461 0.01112 C 0.64935 0.00996 0.65287 0.01019 0.65625 0.00834 C 0.65821 0.00741 0.65951 0.0044 0.66146 0.00278 C 0.66302 0.00162 0.66485 0.00093 0.66654 -4.07407E-6 C 0.67604 -0.01551 0.66823 -0.00625 0.68854 -0.01111 C 0.69089 -0.01157 0.69297 -0.01296 0.69545 -0.01388 C 0.7017 -0.01597 0.70482 -0.01643 0.71068 -0.01944 C 0.71407 -0.02106 0.71732 -0.02361 0.72097 -0.025 L 0.7362 -0.03055 C 0.74766 -0.0287 0.75339 -0.02893 0.76341 -0.025 C 0.76511 -0.02407 0.7668 -0.02338 0.76849 -0.02222 C 0.78933 -0.0074 0.76328 -0.025 0.78047 -0.01111 C 0.78203 -0.00972 0.78386 -0.00926 0.78555 -0.00833 C 0.79688 0.01968 0.77917 -0.01944 0.79571 0.00278 C 0.80912 0.02107 0.78841 0.00973 0.80599 0.01667 C 0.81784 0.02987 0.80274 0.01482 0.81953 0.025 C 0.82136 0.02616 0.82292 0.02871 0.82461 0.03056 C 0.83086 0.02963 0.83698 0.02778 0.84336 0.02778 C 0.84727 0.02778 0.85352 0.03658 0.85521 0.03056 C 0.85847 0.01783 0.85534 0.00255 0.85352 -0.01111 C 0.853 -0.01481 0.85026 -0.01689 0.84844 -0.01944 C 0.84519 -0.02338 0.83828 -0.03055 0.83828 -0.03032 C 0.83711 -0.03333 0.83295 -0.03726 0.8349 -0.03888 C 0.83711 -0.04074 0.83933 -0.03518 0.84167 -0.03333 C 0.85365 -0.02222 0.84584 -0.02708 0.85521 -0.02222 C 0.86485 -0.00625 0.85547 -0.01898 0.8655 -0.01111 C 0.87865 -0.00023 0.86276 -0.00972 0.87565 -0.00277 C 0.87735 -4.07407E-6 0.87865 0.00371 0.88073 0.00556 C 0.88386 0.00857 0.8875 0.00926 0.89102 0.01112 C 0.89271 0.01204 0.89453 0.01227 0.8961 0.01389 C 0.89779 0.01574 0.89922 0.01829 0.90117 0.01945 C 0.90443 0.02199 0.90795 0.02315 0.91133 0.025 C 0.91302 0.02593 0.91459 0.02732 0.91641 0.02778 C 0.92709 0.03079 0.92318 0.03056 0.92839 0.03056 L 1.00495 0.01112 L 1.00495 0.01135 L 1.00495 0.01112 L 0.99128 -0.01388 " pathEditMode="relative" rAng="0" ptsTypes="AAAAAAAAAAAAAAAAAAAAAAAAAAAAAAAAAAAAAAAAAAAAAAAAAAAAAAAAAAAAAAAAAAAAAAAAAAAAAAAAAA">
                                      <p:cBhvr>
                                        <p:cTn id="16" dur="8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 animBg="1"/>
      <p:bldP spid="73" grpId="1" animBg="1"/>
      <p:bldP spid="74" grpId="0" animBg="1"/>
      <p:bldP spid="76" grpId="0" animBg="1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82;p13" descr="Reading, Book, Symbol, Icon, Reader, Man">
            <a:extLst>
              <a:ext uri="{FF2B5EF4-FFF2-40B4-BE49-F238E27FC236}">
                <a16:creationId xmlns:a16="http://schemas.microsoft.com/office/drawing/2014/main" id="{DB2240D5-6295-4C11-881A-15D7284F530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5023" y="162736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C8E577A-44FA-4D19-8C68-95C508EDD7FA}"/>
              </a:ext>
            </a:extLst>
          </p:cNvPr>
          <p:cNvSpPr txBox="1">
            <a:spLocks/>
          </p:cNvSpPr>
          <p:nvPr/>
        </p:nvSpPr>
        <p:spPr>
          <a:xfrm>
            <a:off x="238938" y="480316"/>
            <a:ext cx="9804794" cy="12151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¡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está en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[5/5]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F0D1A2-219D-4624-894F-75DAB3F209A4}"/>
              </a:ext>
            </a:extLst>
          </p:cNvPr>
          <p:cNvSpPr txBox="1"/>
          <p:nvPr/>
        </p:nvSpPr>
        <p:spPr>
          <a:xfrm>
            <a:off x="167700" y="1637547"/>
            <a:ext cx="12252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Read the sentence aloud with your partner before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gets to the door.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05095B-E1EE-4BBC-813C-631A97B1B003}"/>
              </a:ext>
            </a:extLst>
          </p:cNvPr>
          <p:cNvSpPr txBox="1"/>
          <p:nvPr/>
        </p:nvSpPr>
        <p:spPr>
          <a:xfrm>
            <a:off x="1714501" y="3102554"/>
            <a:ext cx="7715250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Necesitar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una palabra es normal.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E469C8-50C7-4A30-A731-E2BDED81B9E4}"/>
              </a:ext>
            </a:extLst>
          </p:cNvPr>
          <p:cNvSpPr txBox="1"/>
          <p:nvPr/>
        </p:nvSpPr>
        <p:spPr>
          <a:xfrm>
            <a:off x="1530040" y="3109691"/>
            <a:ext cx="8084172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[Needing]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una palabra es normal.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1328F-73F4-4C37-A9D4-BCDCA6382781}"/>
              </a:ext>
            </a:extLst>
          </p:cNvPr>
          <p:cNvSpPr txBox="1"/>
          <p:nvPr/>
        </p:nvSpPr>
        <p:spPr>
          <a:xfrm>
            <a:off x="1752795" y="3969434"/>
            <a:ext cx="203815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60A14B-42D7-4AD2-B6B6-CF639F905D4B}"/>
              </a:ext>
            </a:extLst>
          </p:cNvPr>
          <p:cNvSpPr txBox="1"/>
          <p:nvPr/>
        </p:nvSpPr>
        <p:spPr>
          <a:xfrm>
            <a:off x="4095316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E3D188-31D0-4E62-8E26-FD4B04431716}"/>
              </a:ext>
            </a:extLst>
          </p:cNvPr>
          <p:cNvSpPr txBox="1"/>
          <p:nvPr/>
        </p:nvSpPr>
        <p:spPr>
          <a:xfrm>
            <a:off x="6801431" y="3988484"/>
            <a:ext cx="2534083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necesitar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9048C-ECD9-4C77-B38F-581EFB18671A}"/>
              </a:ext>
            </a:extLst>
          </p:cNvPr>
          <p:cNvSpPr txBox="1"/>
          <p:nvPr/>
        </p:nvSpPr>
        <p:spPr>
          <a:xfrm>
            <a:off x="8741844" y="234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70B8FA0-D936-4D45-8A15-BF8799665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87" y="3702910"/>
            <a:ext cx="593729" cy="618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1ACA2-F79B-405B-ABC8-FE940A49A274}"/>
              </a:ext>
            </a:extLst>
          </p:cNvPr>
          <p:cNvCxnSpPr>
            <a:cxnSpLocks/>
          </p:cNvCxnSpPr>
          <p:nvPr/>
        </p:nvCxnSpPr>
        <p:spPr>
          <a:xfrm flipV="1">
            <a:off x="358337" y="5680108"/>
            <a:ext cx="10438926" cy="19222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AB7DAB47-AC83-4F47-8B04-D05673EBB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6630">
            <a:off x="-24124" y="4672748"/>
            <a:ext cx="855193" cy="1186806"/>
          </a:xfrm>
          <a:prstGeom prst="rect">
            <a:avLst/>
          </a:prstGeom>
        </p:spPr>
      </p:pic>
      <p:pic>
        <p:nvPicPr>
          <p:cNvPr id="6150" name="Picture 6" descr="Puerta, Separar, Bosquejo, Dibujo, Apertura, Entrada">
            <a:extLst>
              <a:ext uri="{FF2B5EF4-FFF2-40B4-BE49-F238E27FC236}">
                <a16:creationId xmlns:a16="http://schemas.microsoft.com/office/drawing/2014/main" id="{99537541-6636-4BF6-820C-2B2294F2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5149" y="3171014"/>
            <a:ext cx="14437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96C8A9-2D53-4EE8-B745-1C2C8DD5FAB4}"/>
              </a:ext>
            </a:extLst>
          </p:cNvPr>
          <p:cNvSpPr txBox="1"/>
          <p:nvPr/>
        </p:nvSpPr>
        <p:spPr>
          <a:xfrm>
            <a:off x="8362949" y="5842337"/>
            <a:ext cx="3829051" cy="1015663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door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abierto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open/opened</a:t>
            </a:r>
          </a:p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peligro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danger</a:t>
            </a:r>
          </a:p>
        </p:txBody>
      </p:sp>
    </p:spTree>
    <p:extLst>
      <p:ext uri="{BB962C8B-B14F-4D97-AF65-F5344CB8AC3E}">
        <p14:creationId xmlns:p14="http://schemas.microsoft.com/office/powerpoint/2010/main" val="23783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0.00024 C 0.00117 -0.00069 0.01407 -0.00879 0.01862 -0.01111 C 0.02071 -0.01203 0.02318 -0.01273 0.02539 -0.01388 C 0.02709 -0.01458 0.02865 -0.01574 0.0306 -0.01666 C 0.03269 -0.01759 0.03503 -0.01828 0.03737 -0.01944 C 0.03907 -0.02013 0.04063 -0.02176 0.04245 -0.02222 C 0.05821 -0.02453 0.09011 -0.02777 0.09011 -0.02754 C 0.10482 -0.02685 0.11953 -0.02662 0.13425 -0.025 C 0.13594 -0.02476 0.1375 -0.02268 0.13933 -0.02222 C 0.14258 -0.02083 0.14623 -0.0206 0.14961 -0.01944 C 0.15951 -0.01574 0.14948 -0.01689 0.16146 -0.01388 C 0.16641 -0.0125 0.17162 -0.01226 0.17683 -0.01111 C 0.18242 -0.00949 0.19375 -0.00555 0.19375 -0.00532 C 0.20052 -0.00648 0.20756 -0.00532 0.2142 -0.00833 C 0.21641 -0.00926 0.21719 -0.01458 0.21927 -0.01666 C 0.2224 -0.01944 0.22617 -0.01944 0.22943 -0.02222 C 0.23177 -0.02407 0.23373 -0.02638 0.23633 -0.02777 C 0.24857 -0.03379 0.24297 -0.02708 0.25157 -0.03333 C 0.25391 -0.03495 0.25612 -0.03657 0.25847 -0.03888 C 0.26185 -0.04213 0.26446 -0.04884 0.26862 -0.05 L 0.27878 -0.05254 C 0.28151 -0.05185 0.29037 -0.05046 0.29414 -0.04722 L 0.30938 -0.03055 C 0.31107 -0.0287 0.3125 -0.02592 0.31446 -0.025 L 0.31966 -0.02222 C 0.32071 -0.01944 0.32123 -0.01551 0.32305 -0.01388 C 0.32604 -0.01064 0.32982 -0.01018 0.33321 -0.00833 L 0.33828 -0.00555 C 0.35104 0.00162 0.33516 -0.00787 0.34857 0.00278 C 0.35261 0.00625 0.3599 0.00741 0.36381 0.00834 C 0.3655 0.01019 0.36693 0.0132 0.36888 0.01389 C 0.37162 0.01505 0.40196 0.01945 0.403 0.01945 C 0.42943 0.0088 0.39922 0.02037 0.46758 0.01112 C 0.47604 0.01019 0.48451 0.00764 0.4931 0.00556 C 0.49987 0.00394 0.50664 0.00186 0.51341 -4.07407E-6 L 0.5237 -0.00277 C 0.54128 -0.02176 0.52852 -0.01041 0.57474 -0.00555 C 0.57813 -0.00509 0.58308 -0.00138 0.58659 -4.07407E-6 C 0.58867 0.00116 0.59115 0.00186 0.59336 0.00278 C 0.59506 0.00371 0.59662 0.00487 0.59844 0.00556 C 0.60117 0.00672 0.60417 0.00741 0.60703 0.00834 C 0.60873 0.01019 0.61016 0.0132 0.61211 0.01389 C 0.62357 0.01922 0.62904 0.01621 0.64102 0.01389 C 0.64271 0.01297 0.64427 0.01181 0.6461 0.01112 C 0.64935 0.00996 0.65287 0.01019 0.65625 0.00834 C 0.65821 0.00741 0.65951 0.0044 0.66146 0.00278 C 0.66302 0.00162 0.66485 0.00093 0.66654 -4.07407E-6 C 0.67604 -0.01551 0.66823 -0.00625 0.68854 -0.01111 C 0.69089 -0.01157 0.69297 -0.01296 0.69545 -0.01388 C 0.7017 -0.01597 0.70482 -0.01643 0.71068 -0.01944 C 0.71407 -0.02106 0.71732 -0.02361 0.72097 -0.025 L 0.7362 -0.03055 C 0.74766 -0.0287 0.75339 -0.02893 0.76341 -0.025 C 0.76511 -0.02407 0.7668 -0.02338 0.76849 -0.02222 C 0.78933 -0.0074 0.76328 -0.025 0.78047 -0.01111 C 0.78203 -0.00972 0.78386 -0.00926 0.78555 -0.00833 C 0.79688 0.01968 0.77917 -0.01944 0.79571 0.00278 C 0.80912 0.02107 0.78841 0.00973 0.80599 0.01667 C 0.81784 0.02987 0.80274 0.01482 0.81953 0.025 C 0.82136 0.02616 0.82292 0.02871 0.82461 0.03056 C 0.83086 0.02963 0.83698 0.02778 0.84336 0.02778 C 0.84727 0.02778 0.85352 0.03658 0.85521 0.03056 C 0.85847 0.01783 0.85534 0.00255 0.85352 -0.01111 C 0.853 -0.01481 0.85026 -0.01689 0.84844 -0.01944 C 0.84519 -0.02338 0.83828 -0.03055 0.83828 -0.03032 C 0.83711 -0.03333 0.83295 -0.03726 0.8349 -0.03888 C 0.83711 -0.04074 0.83933 -0.03518 0.84167 -0.03333 C 0.85365 -0.02222 0.84584 -0.02708 0.85521 -0.02222 C 0.86485 -0.00625 0.85547 -0.01898 0.8655 -0.01111 C 0.87865 -0.00023 0.86276 -0.00972 0.87565 -0.00277 C 0.87735 -4.07407E-6 0.87865 0.00371 0.88073 0.00556 C 0.88386 0.00857 0.8875 0.00926 0.89102 0.01112 C 0.89271 0.01204 0.89453 0.01227 0.8961 0.01389 C 0.89779 0.01574 0.89922 0.01829 0.90117 0.01945 C 0.90443 0.02199 0.90795 0.02315 0.91133 0.025 C 0.91302 0.02593 0.91459 0.02732 0.91641 0.02778 C 0.92709 0.03079 0.92318 0.03056 0.92839 0.03056 L 1.00495 0.01112 L 1.00495 0.01135 L 1.00495 0.01112 L 0.99128 -0.01388 " pathEditMode="relative" rAng="0" ptsTypes="AAAAAAAAAAAAAAAAAAAAAAAAAAAAAAAAAAAAAAAAAAAAAAAAAAAAAAAAAAAAAAAAAAAAAAAAAAAAAAAAAA">
                                      <p:cBhvr>
                                        <p:cTn id="16" dur="8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 animBg="1"/>
      <p:bldP spid="73" grpId="1" animBg="1"/>
      <p:bldP spid="74" grpId="0" animBg="1"/>
      <p:bldP spid="76" grpId="0" animBg="1"/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5214127"/>
            <a:ext cx="43509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Actividades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en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clase</a:t>
            </a:r>
            <a:endParaRPr lang="en-GB" sz="2800" b="1" dirty="0">
              <a:solidFill>
                <a:srgbClr val="FFFFFF"/>
              </a:solidFill>
              <a:latin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Infinitives: -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ar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 verbs</a:t>
            </a:r>
            <a:endParaRPr lang="en-GB"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[l] and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Describing me and others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46255" y="240202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[l]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338336" y="240202"/>
            <a:ext cx="593939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ibro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 descr="Libro, Leyendo, Verbos, Libro Azul, Los Libros Azules">
            <a:extLst>
              <a:ext uri="{FF2B5EF4-FFF2-40B4-BE49-F238E27FC236}">
                <a16:creationId xmlns:a16="http://schemas.microsoft.com/office/drawing/2014/main" id="{6D752837-74F2-4DF9-A5E9-4FE8F30F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2" y="2390345"/>
            <a:ext cx="4570702" cy="35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46255" y="240202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1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338336" y="240202"/>
            <a:ext cx="593939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kumimoji="0" lang="en-GB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endParaRPr kumimoji="0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1875DB-50DA-49E1-9B45-CF7271414921}"/>
              </a:ext>
            </a:extLst>
          </p:cNvPr>
          <p:cNvGrpSpPr/>
          <p:nvPr/>
        </p:nvGrpSpPr>
        <p:grpSpPr>
          <a:xfrm>
            <a:off x="2338336" y="2667091"/>
            <a:ext cx="3388287" cy="3478527"/>
            <a:chOff x="3427183" y="1975975"/>
            <a:chExt cx="4320504" cy="4320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FD1E0F-1993-4837-9801-2CDB0CA86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183" y="1975975"/>
              <a:ext cx="4320504" cy="432050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0A5A65-B2CF-4A7F-B19A-7402D9EE10C9}"/>
                </a:ext>
              </a:extLst>
            </p:cNvPr>
            <p:cNvSpPr txBox="1"/>
            <p:nvPr/>
          </p:nvSpPr>
          <p:spPr>
            <a:xfrm>
              <a:off x="4692495" y="2854411"/>
              <a:ext cx="2807010" cy="87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[to call]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9D6157A-DF97-44E4-A0BF-D314CCF61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395" y="2615357"/>
            <a:ext cx="3530261" cy="35302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127121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7BB62-4416-49FF-BCF8-4A2D2B6BFA17}"/>
              </a:ext>
            </a:extLst>
          </p:cNvPr>
          <p:cNvSpPr txBox="1"/>
          <p:nvPr/>
        </p:nvSpPr>
        <p:spPr>
          <a:xfrm>
            <a:off x="-38100" y="0"/>
            <a:ext cx="2953053" cy="646331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Vocabulario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551911-F850-46A8-A357-887C1E233142}"/>
              </a:ext>
            </a:extLst>
          </p:cNvPr>
          <p:cNvSpPr txBox="1"/>
          <p:nvPr/>
        </p:nvSpPr>
        <p:spPr>
          <a:xfrm>
            <a:off x="2714175" y="2061703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902536-8A82-4F65-8DE5-EA9484946297}"/>
              </a:ext>
            </a:extLst>
          </p:cNvPr>
          <p:cNvSpPr txBox="1"/>
          <p:nvPr/>
        </p:nvSpPr>
        <p:spPr>
          <a:xfrm>
            <a:off x="2611240" y="5171126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FCD9C94-EB59-499C-8985-36964352E49A}"/>
              </a:ext>
            </a:extLst>
          </p:cNvPr>
          <p:cNvSpPr txBox="1"/>
          <p:nvPr/>
        </p:nvSpPr>
        <p:spPr>
          <a:xfrm>
            <a:off x="8791237" y="2061702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DDF2F1-DFAE-4A4D-8F23-BE2D5840FB0F}"/>
              </a:ext>
            </a:extLst>
          </p:cNvPr>
          <p:cNvSpPr txBox="1"/>
          <p:nvPr/>
        </p:nvSpPr>
        <p:spPr>
          <a:xfrm>
            <a:off x="8791237" y="4989298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necesitar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AC0679-3C41-460B-AB10-745BB3E1E5E3}"/>
              </a:ext>
            </a:extLst>
          </p:cNvPr>
          <p:cNvGrpSpPr/>
          <p:nvPr/>
        </p:nvGrpSpPr>
        <p:grpSpPr>
          <a:xfrm>
            <a:off x="321733" y="755956"/>
            <a:ext cx="2777067" cy="2742985"/>
            <a:chOff x="321733" y="755956"/>
            <a:chExt cx="2777067" cy="27429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223D96-A7D9-47C6-9A8E-19EA2DF55E0C}"/>
                </a:ext>
              </a:extLst>
            </p:cNvPr>
            <p:cNvSpPr txBox="1"/>
            <p:nvPr/>
          </p:nvSpPr>
          <p:spPr>
            <a:xfrm>
              <a:off x="321733" y="2544834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sing, singing]</a:t>
              </a:r>
            </a:p>
          </p:txBody>
        </p:sp>
        <p:pic>
          <p:nvPicPr>
            <p:cNvPr id="22" name="Picture 2" descr="Archivo Vectorial, Hombre, Canción, Hombre Cantando">
              <a:extLst>
                <a:ext uri="{FF2B5EF4-FFF2-40B4-BE49-F238E27FC236}">
                  <a16:creationId xmlns:a16="http://schemas.microsoft.com/office/drawing/2014/main" id="{B4072D88-3362-4A99-97D3-DDF55D889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344" y="755956"/>
              <a:ext cx="1543296" cy="17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78EEF8-D982-485A-A12F-598338891BF8}"/>
              </a:ext>
            </a:extLst>
          </p:cNvPr>
          <p:cNvGrpSpPr/>
          <p:nvPr/>
        </p:nvGrpSpPr>
        <p:grpSpPr>
          <a:xfrm>
            <a:off x="6163733" y="522283"/>
            <a:ext cx="2777067" cy="2729914"/>
            <a:chOff x="6163733" y="522283"/>
            <a:chExt cx="2777067" cy="272991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B67D62-0B1C-427E-8CF1-C5FD3DE5CA01}"/>
                </a:ext>
              </a:extLst>
            </p:cNvPr>
            <p:cNvSpPr txBox="1"/>
            <p:nvPr/>
          </p:nvSpPr>
          <p:spPr>
            <a:xfrm>
              <a:off x="6163733" y="2298090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listen, listening]</a:t>
              </a:r>
            </a:p>
          </p:txBody>
        </p:sp>
        <p:pic>
          <p:nvPicPr>
            <p:cNvPr id="25" name="Picture 2" descr="Oído, Sonido, Escuchar">
              <a:extLst>
                <a:ext uri="{FF2B5EF4-FFF2-40B4-BE49-F238E27FC236}">
                  <a16:creationId xmlns:a16="http://schemas.microsoft.com/office/drawing/2014/main" id="{62BEA54C-7E01-4780-BAB6-0D81A417E6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0" t="15027" r="14977" b="18365"/>
            <a:stretch/>
          </p:blipFill>
          <p:spPr bwMode="auto">
            <a:xfrm>
              <a:off x="6564613" y="522283"/>
              <a:ext cx="1654477" cy="1726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D9CCE-1A6E-4C3E-8ECB-74AF1D658C4A}"/>
              </a:ext>
            </a:extLst>
          </p:cNvPr>
          <p:cNvGrpSpPr/>
          <p:nvPr/>
        </p:nvGrpSpPr>
        <p:grpSpPr>
          <a:xfrm>
            <a:off x="321733" y="3818677"/>
            <a:ext cx="2777067" cy="2771059"/>
            <a:chOff x="321733" y="3818677"/>
            <a:chExt cx="2777067" cy="277105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8636CCC-B1B7-4166-AFCC-BF770C97B1EC}"/>
                </a:ext>
              </a:extLst>
            </p:cNvPr>
            <p:cNvSpPr txBox="1"/>
            <p:nvPr/>
          </p:nvSpPr>
          <p:spPr>
            <a:xfrm>
              <a:off x="321733" y="5635629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talk, talking]</a:t>
              </a:r>
            </a:p>
          </p:txBody>
        </p:sp>
        <p:pic>
          <p:nvPicPr>
            <p:cNvPr id="26" name="Picture 4" descr="Icono, Gente, Hablar, Conversacion, Chat, Símbolo">
              <a:extLst>
                <a:ext uri="{FF2B5EF4-FFF2-40B4-BE49-F238E27FC236}">
                  <a16:creationId xmlns:a16="http://schemas.microsoft.com/office/drawing/2014/main" id="{16EF327A-F65E-4E95-9B95-233133321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72" y="3818677"/>
              <a:ext cx="1716268" cy="17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7C7495-E74E-41B6-B4E0-AEE173F1CE7E}"/>
              </a:ext>
            </a:extLst>
          </p:cNvPr>
          <p:cNvGrpSpPr/>
          <p:nvPr/>
        </p:nvGrpSpPr>
        <p:grpSpPr>
          <a:xfrm>
            <a:off x="6248157" y="3440039"/>
            <a:ext cx="2777067" cy="3249702"/>
            <a:chOff x="6248157" y="3440039"/>
            <a:chExt cx="2777067" cy="324970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9BDFC0-3C4F-4E81-A732-F1E5FE6246D5}"/>
                </a:ext>
              </a:extLst>
            </p:cNvPr>
            <p:cNvSpPr txBox="1"/>
            <p:nvPr/>
          </p:nvSpPr>
          <p:spPr>
            <a:xfrm>
              <a:off x="6248157" y="5735634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need, needing]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F86F220-03FF-463A-BF4B-2AF2427E6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9679" y="3440039"/>
              <a:ext cx="1716269" cy="2483957"/>
            </a:xfrm>
            <a:prstGeom prst="rect">
              <a:avLst/>
            </a:prstGeom>
          </p:spPr>
        </p:pic>
      </p:grp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6" grpId="0"/>
      <p:bldP spid="66" grpId="1"/>
      <p:bldP spid="72" grpId="0"/>
      <p:bldP spid="72" grpId="1"/>
      <p:bldP spid="74" grpId="0"/>
      <p:bldP spid="7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rain, Idea, Think, Creativity">
            <a:extLst>
              <a:ext uri="{FF2B5EF4-FFF2-40B4-BE49-F238E27FC236}">
                <a16:creationId xmlns:a16="http://schemas.microsoft.com/office/drawing/2014/main" id="{E65167BB-147F-4676-A323-8C013F39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7548" y="1122323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6F00F-83C0-4901-A16A-ECD5EAC0B269}"/>
              </a:ext>
            </a:extLst>
          </p:cNvPr>
          <p:cNvSpPr/>
          <p:nvPr/>
        </p:nvSpPr>
        <p:spPr>
          <a:xfrm>
            <a:off x="190664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D01817-04F3-495E-B05E-D8CFE0A4D257}"/>
              </a:ext>
            </a:extLst>
          </p:cNvPr>
          <p:cNvSpPr/>
          <p:nvPr/>
        </p:nvSpPr>
        <p:spPr>
          <a:xfrm>
            <a:off x="2786515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4E022A-1F57-420D-B1F6-5E510F373D4B}"/>
              </a:ext>
            </a:extLst>
          </p:cNvPr>
          <p:cNvSpPr/>
          <p:nvPr/>
        </p:nvSpPr>
        <p:spPr>
          <a:xfrm>
            <a:off x="5418880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E4D031-85BB-4ABE-840D-FD67E8615846}"/>
              </a:ext>
            </a:extLst>
          </p:cNvPr>
          <p:cNvSpPr/>
          <p:nvPr/>
        </p:nvSpPr>
        <p:spPr>
          <a:xfrm>
            <a:off x="8027431" y="10016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9190A8-7385-4A5A-A2BA-C107930ED54C}"/>
              </a:ext>
            </a:extLst>
          </p:cNvPr>
          <p:cNvSpPr/>
          <p:nvPr/>
        </p:nvSpPr>
        <p:spPr>
          <a:xfrm>
            <a:off x="186094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42BD42-3D9C-49BC-B9A0-0CD786B1D474}"/>
              </a:ext>
            </a:extLst>
          </p:cNvPr>
          <p:cNvSpPr/>
          <p:nvPr/>
        </p:nvSpPr>
        <p:spPr>
          <a:xfrm>
            <a:off x="2781945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68FB99-45B1-4288-AD1F-16875ABBA772}"/>
              </a:ext>
            </a:extLst>
          </p:cNvPr>
          <p:cNvSpPr/>
          <p:nvPr/>
        </p:nvSpPr>
        <p:spPr>
          <a:xfrm>
            <a:off x="5414310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F9DCD1-4FAB-4B74-A366-8253C0BA6255}"/>
              </a:ext>
            </a:extLst>
          </p:cNvPr>
          <p:cNvSpPr/>
          <p:nvPr/>
        </p:nvSpPr>
        <p:spPr>
          <a:xfrm>
            <a:off x="8010161" y="27222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E2052-91A3-42E3-BEE7-CDD7B3FF003E}"/>
              </a:ext>
            </a:extLst>
          </p:cNvPr>
          <p:cNvSpPr txBox="1"/>
          <p:nvPr/>
        </p:nvSpPr>
        <p:spPr>
          <a:xfrm>
            <a:off x="229636" y="1472634"/>
            <a:ext cx="217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739006-65AB-44D5-90A1-DAA973285E7D}"/>
              </a:ext>
            </a:extLst>
          </p:cNvPr>
          <p:cNvSpPr txBox="1"/>
          <p:nvPr/>
        </p:nvSpPr>
        <p:spPr>
          <a:xfrm>
            <a:off x="2970179" y="1477603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imposible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D689A5-3154-48D5-BDAF-F3E9D0A15C89}"/>
              </a:ext>
            </a:extLst>
          </p:cNvPr>
          <p:cNvSpPr txBox="1"/>
          <p:nvPr/>
        </p:nvSpPr>
        <p:spPr>
          <a:xfrm>
            <a:off x="5621396" y="1477603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B5C0C3-3E1F-428E-9CC7-86E52174F637}"/>
              </a:ext>
            </a:extLst>
          </p:cNvPr>
          <p:cNvSpPr txBox="1"/>
          <p:nvPr/>
        </p:nvSpPr>
        <p:spPr>
          <a:xfrm>
            <a:off x="8051245" y="1477603"/>
            <a:ext cx="229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C5D7F8-C501-4031-A8BA-87D8B3C77018}"/>
              </a:ext>
            </a:extLst>
          </p:cNvPr>
          <p:cNvSpPr txBox="1"/>
          <p:nvPr/>
        </p:nvSpPr>
        <p:spPr>
          <a:xfrm>
            <a:off x="591219" y="3251829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D9B721-9221-400C-B35C-61DCA23A3981}"/>
              </a:ext>
            </a:extLst>
          </p:cNvPr>
          <p:cNvSpPr txBox="1"/>
          <p:nvPr/>
        </p:nvSpPr>
        <p:spPr>
          <a:xfrm>
            <a:off x="2988379" y="3242909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fantástico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C5EFB26-927E-4CBA-A5FC-C64B01598A03}"/>
              </a:ext>
            </a:extLst>
          </p:cNvPr>
          <p:cNvSpPr txBox="1"/>
          <p:nvPr/>
        </p:nvSpPr>
        <p:spPr>
          <a:xfrm>
            <a:off x="5551994" y="3182885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necesitar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994716-0DFC-463B-A2F5-7E07DB8312F0}"/>
              </a:ext>
            </a:extLst>
          </p:cNvPr>
          <p:cNvSpPr txBox="1"/>
          <p:nvPr/>
        </p:nvSpPr>
        <p:spPr>
          <a:xfrm>
            <a:off x="8109739" y="3198167"/>
            <a:ext cx="21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FA7BA0A-DE6A-425C-95D2-46E8AAD7319F}"/>
              </a:ext>
            </a:extLst>
          </p:cNvPr>
          <p:cNvSpPr/>
          <p:nvPr/>
        </p:nvSpPr>
        <p:spPr>
          <a:xfrm>
            <a:off x="8000429" y="2730221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D77C3D5-3B9B-4A33-9B07-C0F3FC0FBF20}"/>
              </a:ext>
            </a:extLst>
          </p:cNvPr>
          <p:cNvGrpSpPr/>
          <p:nvPr/>
        </p:nvGrpSpPr>
        <p:grpSpPr>
          <a:xfrm>
            <a:off x="3978095" y="4768453"/>
            <a:ext cx="2339102" cy="1438908"/>
            <a:chOff x="5288327" y="4373236"/>
            <a:chExt cx="2339102" cy="1438908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DB3722E-1340-4196-A213-B3F1A6AD602A}"/>
                </a:ext>
              </a:extLst>
            </p:cNvPr>
            <p:cNvSpPr/>
            <p:nvPr/>
          </p:nvSpPr>
          <p:spPr>
            <a:xfrm>
              <a:off x="5288327" y="4373236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33A909-A885-4E4E-B2D8-4AD1CBF7AA1C}"/>
                </a:ext>
              </a:extLst>
            </p:cNvPr>
            <p:cNvSpPr txBox="1"/>
            <p:nvPr/>
          </p:nvSpPr>
          <p:spPr>
            <a:xfrm>
              <a:off x="5438583" y="4668134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to sing, singing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1E1903C-0A59-4CBF-9D39-B222D7BD86F1}"/>
              </a:ext>
            </a:extLst>
          </p:cNvPr>
          <p:cNvGrpSpPr/>
          <p:nvPr/>
        </p:nvGrpSpPr>
        <p:grpSpPr>
          <a:xfrm>
            <a:off x="3979377" y="4773576"/>
            <a:ext cx="2339102" cy="1438908"/>
            <a:chOff x="6713154" y="5500768"/>
            <a:chExt cx="2339102" cy="143890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7BB6655-1CDF-4FB7-B7EA-8311114EAF61}"/>
                </a:ext>
              </a:extLst>
            </p:cNvPr>
            <p:cNvSpPr/>
            <p:nvPr/>
          </p:nvSpPr>
          <p:spPr>
            <a:xfrm>
              <a:off x="6713154" y="5500768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5FA60B3-BB2F-4825-9018-F157C4656D92}"/>
                </a:ext>
              </a:extLst>
            </p:cNvPr>
            <p:cNvSpPr txBox="1"/>
            <p:nvPr/>
          </p:nvSpPr>
          <p:spPr>
            <a:xfrm>
              <a:off x="6874568" y="5891807"/>
              <a:ext cx="198053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normal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4EA208E-7B35-4733-9902-86ACE51E890A}"/>
              </a:ext>
            </a:extLst>
          </p:cNvPr>
          <p:cNvSpPr/>
          <p:nvPr/>
        </p:nvSpPr>
        <p:spPr>
          <a:xfrm>
            <a:off x="189685" y="2705196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AFB55B-8F8B-4C95-8206-01E35B53B4EA}"/>
              </a:ext>
            </a:extLst>
          </p:cNvPr>
          <p:cNvGrpSpPr/>
          <p:nvPr/>
        </p:nvGrpSpPr>
        <p:grpSpPr>
          <a:xfrm>
            <a:off x="3978169" y="4776803"/>
            <a:ext cx="2339102" cy="1438908"/>
            <a:chOff x="1844402" y="3926626"/>
            <a:chExt cx="2339102" cy="143890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8AB124-B049-4F4E-A040-9E20686BBA64}"/>
                </a:ext>
              </a:extLst>
            </p:cNvPr>
            <p:cNvSpPr/>
            <p:nvPr/>
          </p:nvSpPr>
          <p:spPr>
            <a:xfrm>
              <a:off x="1844402" y="3926626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7A709B7-757F-487E-A34E-1112D210F344}"/>
                </a:ext>
              </a:extLst>
            </p:cNvPr>
            <p:cNvSpPr txBox="1"/>
            <p:nvPr/>
          </p:nvSpPr>
          <p:spPr>
            <a:xfrm>
              <a:off x="1871981" y="4388518"/>
              <a:ext cx="216865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impossible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C0C592C8-354D-4B52-8899-281E807CAF06}"/>
              </a:ext>
            </a:extLst>
          </p:cNvPr>
          <p:cNvSpPr/>
          <p:nvPr/>
        </p:nvSpPr>
        <p:spPr>
          <a:xfrm>
            <a:off x="2782961" y="979180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367E0A-A290-4953-8DBC-06CF3FA9787B}"/>
              </a:ext>
            </a:extLst>
          </p:cNvPr>
          <p:cNvSpPr/>
          <p:nvPr/>
        </p:nvSpPr>
        <p:spPr>
          <a:xfrm>
            <a:off x="3976813" y="4759395"/>
            <a:ext cx="2339102" cy="143890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5EA715-E399-44F4-8B3D-0508DA28205B}"/>
              </a:ext>
            </a:extLst>
          </p:cNvPr>
          <p:cNvSpPr txBox="1"/>
          <p:nvPr/>
        </p:nvSpPr>
        <p:spPr>
          <a:xfrm>
            <a:off x="4144705" y="5129832"/>
            <a:ext cx="19805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fantastic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C345AA-142C-4998-BF76-5AF9A3C6B8DE}"/>
              </a:ext>
            </a:extLst>
          </p:cNvPr>
          <p:cNvSpPr/>
          <p:nvPr/>
        </p:nvSpPr>
        <p:spPr>
          <a:xfrm>
            <a:off x="2795870" y="2706635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C1FA71-6C32-40B6-8AF2-D182476C3EA0}"/>
              </a:ext>
            </a:extLst>
          </p:cNvPr>
          <p:cNvGrpSpPr/>
          <p:nvPr/>
        </p:nvGrpSpPr>
        <p:grpSpPr>
          <a:xfrm>
            <a:off x="3974249" y="4759395"/>
            <a:ext cx="2339102" cy="1438908"/>
            <a:chOff x="-292693" y="4994766"/>
            <a:chExt cx="2339102" cy="1438908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054C152-5432-486E-A6A3-58909D54943F}"/>
                </a:ext>
              </a:extLst>
            </p:cNvPr>
            <p:cNvSpPr/>
            <p:nvPr/>
          </p:nvSpPr>
          <p:spPr>
            <a:xfrm>
              <a:off x="-292693" y="4994766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7AED4BC-42F8-4131-A882-D06ABB2ABC78}"/>
                </a:ext>
              </a:extLst>
            </p:cNvPr>
            <p:cNvSpPr txBox="1"/>
            <p:nvPr/>
          </p:nvSpPr>
          <p:spPr>
            <a:xfrm>
              <a:off x="-125440" y="5425928"/>
              <a:ext cx="19805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important</a:t>
              </a: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C258DFB-04C4-496F-8881-699357A8148C}"/>
              </a:ext>
            </a:extLst>
          </p:cNvPr>
          <p:cNvSpPr/>
          <p:nvPr/>
        </p:nvSpPr>
        <p:spPr>
          <a:xfrm>
            <a:off x="187698" y="963925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B8064A-EB3F-4767-A9CD-E7C999B005A1}"/>
              </a:ext>
            </a:extLst>
          </p:cNvPr>
          <p:cNvGrpSpPr/>
          <p:nvPr/>
        </p:nvGrpSpPr>
        <p:grpSpPr>
          <a:xfrm>
            <a:off x="3961918" y="4767745"/>
            <a:ext cx="2346106" cy="1438908"/>
            <a:chOff x="-3895990" y="4979970"/>
            <a:chExt cx="2346106" cy="143890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7BDBB77-3001-4FEA-B181-C0FF099160A3}"/>
                </a:ext>
              </a:extLst>
            </p:cNvPr>
            <p:cNvSpPr/>
            <p:nvPr/>
          </p:nvSpPr>
          <p:spPr>
            <a:xfrm>
              <a:off x="-3895990" y="4979970"/>
              <a:ext cx="2346106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1855867-0312-4C42-929A-B1FEEC42F1B6}"/>
                </a:ext>
              </a:extLst>
            </p:cNvPr>
            <p:cNvSpPr txBox="1"/>
            <p:nvPr/>
          </p:nvSpPr>
          <p:spPr>
            <a:xfrm>
              <a:off x="-3691305" y="5283518"/>
              <a:ext cx="198646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to need, needing</a:t>
              </a: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2DDACFE-D5BB-454A-B22C-60EA1D3D3FDE}"/>
              </a:ext>
            </a:extLst>
          </p:cNvPr>
          <p:cNvSpPr/>
          <p:nvPr/>
        </p:nvSpPr>
        <p:spPr>
          <a:xfrm>
            <a:off x="5399924" y="2714152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BB54B7-C5D4-4E31-84E5-42E127A9E704}"/>
              </a:ext>
            </a:extLst>
          </p:cNvPr>
          <p:cNvGrpSpPr/>
          <p:nvPr/>
        </p:nvGrpSpPr>
        <p:grpSpPr>
          <a:xfrm>
            <a:off x="3979377" y="4772351"/>
            <a:ext cx="2339102" cy="1438908"/>
            <a:chOff x="-1940847" y="4993100"/>
            <a:chExt cx="2339102" cy="143890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0A0FC4D-D9D4-4BEB-8C7C-EBFC40188C8E}"/>
                </a:ext>
              </a:extLst>
            </p:cNvPr>
            <p:cNvSpPr/>
            <p:nvPr/>
          </p:nvSpPr>
          <p:spPr>
            <a:xfrm>
              <a:off x="-1940847" y="4993100"/>
              <a:ext cx="2339102" cy="1438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ACF2242-7F5F-4830-9E40-A30A93555D6E}"/>
                </a:ext>
              </a:extLst>
            </p:cNvPr>
            <p:cNvSpPr txBox="1"/>
            <p:nvPr/>
          </p:nvSpPr>
          <p:spPr>
            <a:xfrm>
              <a:off x="-1785344" y="5339896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to listen, listening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BCE69F3-86E2-4C64-AA74-C09AF7423C85}"/>
              </a:ext>
            </a:extLst>
          </p:cNvPr>
          <p:cNvSpPr/>
          <p:nvPr/>
        </p:nvSpPr>
        <p:spPr>
          <a:xfrm>
            <a:off x="8011106" y="1002951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5B37313-548F-47E6-BA72-3440AE9B4907}"/>
              </a:ext>
            </a:extLst>
          </p:cNvPr>
          <p:cNvSpPr/>
          <p:nvPr/>
        </p:nvSpPr>
        <p:spPr>
          <a:xfrm>
            <a:off x="3968922" y="4752410"/>
            <a:ext cx="2339102" cy="145287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0359EAF-08ED-40A4-9F37-1D510C82E5F5}"/>
              </a:ext>
            </a:extLst>
          </p:cNvPr>
          <p:cNvSpPr txBox="1"/>
          <p:nvPr/>
        </p:nvSpPr>
        <p:spPr>
          <a:xfrm>
            <a:off x="4134879" y="5153759"/>
            <a:ext cx="19805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6B5CF4B-0C96-4F8E-B38F-BA9F6D594AC8}"/>
              </a:ext>
            </a:extLst>
          </p:cNvPr>
          <p:cNvSpPr/>
          <p:nvPr/>
        </p:nvSpPr>
        <p:spPr>
          <a:xfrm>
            <a:off x="5429024" y="993266"/>
            <a:ext cx="2339102" cy="1438908"/>
          </a:xfrm>
          <a:prstGeom prst="rect">
            <a:avLst/>
          </a:prstGeom>
          <a:solidFill>
            <a:srgbClr val="FFCCFF">
              <a:alpha val="2549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ECC752-8325-47AB-9586-BCBD20979D1D}"/>
              </a:ext>
            </a:extLst>
          </p:cNvPr>
          <p:cNvSpPr txBox="1"/>
          <p:nvPr/>
        </p:nvSpPr>
        <p:spPr>
          <a:xfrm>
            <a:off x="-38100" y="0"/>
            <a:ext cx="2953053" cy="646331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Vocabulario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4" grpId="0" animBg="1"/>
      <p:bldP spid="69" grpId="0" animBg="1"/>
      <p:bldP spid="72" grpId="0" animBg="1"/>
      <p:bldP spid="73" grpId="0" animBg="1"/>
      <p:bldP spid="74" grpId="0" animBg="1"/>
      <p:bldP spid="120" grpId="0" animBg="1"/>
      <p:bldP spid="123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68CFEB2-3FA8-43DA-829A-B3056C87343A}"/>
              </a:ext>
            </a:extLst>
          </p:cNvPr>
          <p:cNvSpPr/>
          <p:nvPr/>
        </p:nvSpPr>
        <p:spPr>
          <a:xfrm>
            <a:off x="204234" y="5527905"/>
            <a:ext cx="4296761" cy="52322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565DDAE-6337-4DAE-BF65-DB7DA58007BF}"/>
              </a:ext>
            </a:extLst>
          </p:cNvPr>
          <p:cNvSpPr/>
          <p:nvPr/>
        </p:nvSpPr>
        <p:spPr>
          <a:xfrm>
            <a:off x="213280" y="3933985"/>
            <a:ext cx="4287716" cy="52322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0917FE-948A-4AAA-9C6B-8B5400B2DF18}"/>
              </a:ext>
            </a:extLst>
          </p:cNvPr>
          <p:cNvSpPr/>
          <p:nvPr/>
        </p:nvSpPr>
        <p:spPr>
          <a:xfrm>
            <a:off x="223831" y="2512989"/>
            <a:ext cx="3989822" cy="52322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Infinitives: -</a:t>
            </a:r>
            <a:r>
              <a:rPr lang="en-GB" sz="4400" b="1" i="0" u="none" strike="noStrike" cap="none" dirty="0" err="1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verbs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04CFD-752D-4507-BDB4-003447BC0065}"/>
              </a:ext>
            </a:extLst>
          </p:cNvPr>
          <p:cNvSpPr txBox="1"/>
          <p:nvPr/>
        </p:nvSpPr>
        <p:spPr>
          <a:xfrm>
            <a:off x="223832" y="1307969"/>
            <a:ext cx="1139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infinitive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often describes the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meaning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of the verb. </a:t>
            </a: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22566"/>
            <a:ext cx="6608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[to ______]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A8173-691F-4598-8F3A-84818431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36"/>
          <a:stretch/>
        </p:blipFill>
        <p:spPr>
          <a:xfrm>
            <a:off x="8029974" y="2009523"/>
            <a:ext cx="3492557" cy="23320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41D79C-46A1-4529-8194-89B9475D31B0}"/>
              </a:ext>
            </a:extLst>
          </p:cNvPr>
          <p:cNvSpPr txBox="1"/>
          <p:nvPr/>
        </p:nvSpPr>
        <p:spPr>
          <a:xfrm>
            <a:off x="204234" y="1911234"/>
            <a:ext cx="927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English, this is often written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verb’: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D9D02-2670-4BA7-B3E6-CC60F3C14EE5}"/>
              </a:ext>
            </a:extLst>
          </p:cNvPr>
          <p:cNvSpPr txBox="1"/>
          <p:nvPr/>
        </p:nvSpPr>
        <p:spPr>
          <a:xfrm>
            <a:off x="204234" y="3923300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importante 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11FAF-E6F5-4AD7-8FBC-2639C8D7561A}"/>
              </a:ext>
            </a:extLst>
          </p:cNvPr>
          <p:cNvSpPr txBox="1"/>
          <p:nvPr/>
        </p:nvSpPr>
        <p:spPr>
          <a:xfrm>
            <a:off x="204234" y="2512989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 important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06712A-A783-4568-9A18-9A4FE6F218D6}"/>
              </a:ext>
            </a:extLst>
          </p:cNvPr>
          <p:cNvSpPr txBox="1"/>
          <p:nvPr/>
        </p:nvSpPr>
        <p:spPr>
          <a:xfrm>
            <a:off x="204234" y="4798280"/>
            <a:ext cx="1040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can also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begin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Spanish sentence with the infinitive: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71866C-5E56-4ADE-B0C8-1893717849F6}"/>
              </a:ext>
            </a:extLst>
          </p:cNvPr>
          <p:cNvSpPr txBox="1"/>
          <p:nvPr/>
        </p:nvSpPr>
        <p:spPr>
          <a:xfrm>
            <a:off x="204235" y="5499554"/>
            <a:ext cx="45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importante.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20CEC3-2049-4E9C-8CAE-B9D9F57DDC4E}"/>
              </a:ext>
            </a:extLst>
          </p:cNvPr>
          <p:cNvSpPr txBox="1"/>
          <p:nvPr/>
        </p:nvSpPr>
        <p:spPr>
          <a:xfrm>
            <a:off x="845713" y="6252462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important.</a:t>
            </a: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B4D42B21-9609-47AF-A04C-CBC20420E5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235" y="616596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18C539B-5CDB-4B57-9552-5C563B8C5961}"/>
              </a:ext>
            </a:extLst>
          </p:cNvPr>
          <p:cNvSpPr/>
          <p:nvPr/>
        </p:nvSpPr>
        <p:spPr>
          <a:xfrm>
            <a:off x="8644867" y="76217"/>
            <a:ext cx="3547133" cy="1337880"/>
          </a:xfrm>
          <a:prstGeom prst="wedgeRoundRectCallout">
            <a:avLst>
              <a:gd name="adj1" fmla="val 27597"/>
              <a:gd name="adj2" fmla="val 8217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form of a verb is the form you see in a dictionary. 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3269AB9-4937-46A0-9235-A72BC2B955F1}"/>
              </a:ext>
            </a:extLst>
          </p:cNvPr>
          <p:cNvSpPr/>
          <p:nvPr/>
        </p:nvSpPr>
        <p:spPr>
          <a:xfrm>
            <a:off x="6397347" y="5343194"/>
            <a:ext cx="5371148" cy="1317192"/>
          </a:xfrm>
          <a:prstGeom prst="wedgeRoundRectCallout">
            <a:avLst>
              <a:gd name="adj1" fmla="val -121196"/>
              <a:gd name="adj2" fmla="val 1909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this case, we translate the Spanish infinitive with the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form of the verb in English.</a:t>
            </a:r>
          </a:p>
        </p:txBody>
      </p:sp>
      <p:pic>
        <p:nvPicPr>
          <p:cNvPr id="2050" name="Picture 2" descr="Oído, Sonido, Escuchar">
            <a:extLst>
              <a:ext uri="{FF2B5EF4-FFF2-40B4-BE49-F238E27FC236}">
                <a16:creationId xmlns:a16="http://schemas.microsoft.com/office/drawing/2014/main" id="{DB3015AB-DB5A-4F35-8A73-8D93BFDAD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15027" r="14977" b="18365"/>
          <a:stretch/>
        </p:blipFill>
        <p:spPr bwMode="auto">
          <a:xfrm>
            <a:off x="4760271" y="3797912"/>
            <a:ext cx="698682" cy="7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C84BA7-1BF0-4B15-8173-BC8D77B2990A}"/>
              </a:ext>
            </a:extLst>
          </p:cNvPr>
          <p:cNvSpPr txBox="1"/>
          <p:nvPr/>
        </p:nvSpPr>
        <p:spPr>
          <a:xfrm>
            <a:off x="204234" y="3285236"/>
            <a:ext cx="706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Spanish, many infinitives end in –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055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" grpId="0" animBg="1"/>
      <p:bldP spid="16" grpId="0"/>
      <p:bldP spid="22" grpId="0"/>
      <p:bldP spid="23" grpId="0"/>
      <p:bldP spid="26" grpId="0"/>
      <p:bldP spid="29" grpId="0"/>
      <p:bldP spid="30" grpId="0"/>
      <p:bldP spid="31" grpId="0"/>
      <p:bldP spid="34" grpId="0" animBg="1"/>
      <p:bldP spid="3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oogle Shape;258;p34">
            <a:extLst>
              <a:ext uri="{FF2B5EF4-FFF2-40B4-BE49-F238E27FC236}">
                <a16:creationId xmlns:a16="http://schemas.microsoft.com/office/drawing/2014/main" id="{AE7CB4B6-A2F6-460E-966B-200831CF5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168659"/>
              </p:ext>
            </p:extLst>
          </p:nvPr>
        </p:nvGraphicFramePr>
        <p:xfrm>
          <a:off x="4896167" y="1993509"/>
          <a:ext cx="2775361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7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 </a:t>
                      </a: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infinitivo</a:t>
                      </a: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en español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rgbClr val="91EAD2"/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6" name="Action Button: Blank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877F4FC-8EEF-4DDE-AB93-50785126D598}"/>
              </a:ext>
            </a:extLst>
          </p:cNvPr>
          <p:cNvSpPr/>
          <p:nvPr/>
        </p:nvSpPr>
        <p:spPr>
          <a:xfrm>
            <a:off x="146387" y="305640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" name="Action Button: Blank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70F2AC-4D78-4438-AF49-070A4555F2B8}"/>
              </a:ext>
            </a:extLst>
          </p:cNvPr>
          <p:cNvSpPr/>
          <p:nvPr/>
        </p:nvSpPr>
        <p:spPr>
          <a:xfrm>
            <a:off x="146387" y="3713334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8FFBEDB-C561-43BE-B0E3-601284BCCDA5}"/>
              </a:ext>
            </a:extLst>
          </p:cNvPr>
          <p:cNvSpPr/>
          <p:nvPr/>
        </p:nvSpPr>
        <p:spPr>
          <a:xfrm>
            <a:off x="134959" y="433172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Action Button: Blank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43C0234-14D4-4180-AC58-1E71761C5D85}"/>
              </a:ext>
            </a:extLst>
          </p:cNvPr>
          <p:cNvSpPr/>
          <p:nvPr/>
        </p:nvSpPr>
        <p:spPr>
          <a:xfrm>
            <a:off x="136046" y="493203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Action Button: Blank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FB3C37A-762A-48BB-845C-A941B7B5D3C4}"/>
              </a:ext>
            </a:extLst>
          </p:cNvPr>
          <p:cNvSpPr/>
          <p:nvPr/>
        </p:nvSpPr>
        <p:spPr>
          <a:xfrm>
            <a:off x="159320" y="5577667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D857C8F-2098-4948-AD52-F0159D8E9D98}"/>
              </a:ext>
            </a:extLst>
          </p:cNvPr>
          <p:cNvSpPr/>
          <p:nvPr/>
        </p:nvSpPr>
        <p:spPr>
          <a:xfrm>
            <a:off x="141147" y="622330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299A0-022E-433E-BDB2-E8DFD6B99491}"/>
              </a:ext>
            </a:extLst>
          </p:cNvPr>
          <p:cNvSpPr txBox="1"/>
          <p:nvPr/>
        </p:nvSpPr>
        <p:spPr>
          <a:xfrm>
            <a:off x="159320" y="750598"/>
            <a:ext cx="851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800" dirty="0">
                <a:solidFill>
                  <a:srgbClr val="002060"/>
                </a:solidFill>
                <a:latin typeface="Century Gothic"/>
                <a:sym typeface="Century Gothic"/>
              </a:rPr>
              <a:t>El señor Valero habla.  Escucha. </a:t>
            </a:r>
            <a:endParaRPr lang="es-AR" sz="280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DD5ABA1-D1CC-40A2-95D1-76360384838C}"/>
              </a:ext>
            </a:extLst>
          </p:cNvPr>
          <p:cNvSpPr txBox="1"/>
          <p:nvPr/>
        </p:nvSpPr>
        <p:spPr>
          <a:xfrm>
            <a:off x="4972052" y="3071682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D9EED6F-2442-4E0D-A89B-33925AAAD04B}"/>
              </a:ext>
            </a:extLst>
          </p:cNvPr>
          <p:cNvSpPr txBox="1"/>
          <p:nvPr/>
        </p:nvSpPr>
        <p:spPr>
          <a:xfrm>
            <a:off x="5066743" y="4275340"/>
            <a:ext cx="34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E903D0-1566-4E5B-842C-A6E2610FF58C}"/>
              </a:ext>
            </a:extLst>
          </p:cNvPr>
          <p:cNvSpPr txBox="1"/>
          <p:nvPr/>
        </p:nvSpPr>
        <p:spPr>
          <a:xfrm>
            <a:off x="5004038" y="3628597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necesitar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5B4B18-6DA6-49B4-95D0-5E17674CC52B}"/>
              </a:ext>
            </a:extLst>
          </p:cNvPr>
          <p:cNvSpPr txBox="1"/>
          <p:nvPr/>
        </p:nvSpPr>
        <p:spPr>
          <a:xfrm>
            <a:off x="5066743" y="4906542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cantar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6A71DD4-C7AD-4E63-BB5B-D7E2A20A0D3C}"/>
              </a:ext>
            </a:extLst>
          </p:cNvPr>
          <p:cNvSpPr txBox="1"/>
          <p:nvPr/>
        </p:nvSpPr>
        <p:spPr>
          <a:xfrm>
            <a:off x="5023978" y="5520274"/>
            <a:ext cx="262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FFF25DE-1183-44FC-93FE-0E0239EF2864}"/>
              </a:ext>
            </a:extLst>
          </p:cNvPr>
          <p:cNvSpPr txBox="1"/>
          <p:nvPr/>
        </p:nvSpPr>
        <p:spPr>
          <a:xfrm>
            <a:off x="4985877" y="6205117"/>
            <a:ext cx="277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cantar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0A6261-E252-4D01-AA22-1FE62159DC09}"/>
              </a:ext>
            </a:extLst>
          </p:cNvPr>
          <p:cNvSpPr txBox="1"/>
          <p:nvPr/>
        </p:nvSpPr>
        <p:spPr>
          <a:xfrm>
            <a:off x="134959" y="209708"/>
            <a:ext cx="637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clase: actividades.</a:t>
            </a: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9" name="Google Shape;258;p34">
            <a:extLst>
              <a:ext uri="{FF2B5EF4-FFF2-40B4-BE49-F238E27FC236}">
                <a16:creationId xmlns:a16="http://schemas.microsoft.com/office/drawing/2014/main" id="{7C614441-367C-4E13-9D1D-1CAFE694A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842328"/>
              </p:ext>
            </p:extLst>
          </p:nvPr>
        </p:nvGraphicFramePr>
        <p:xfrm>
          <a:off x="824568" y="1978995"/>
          <a:ext cx="3680890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at the beginning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the end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557EA27-E0FB-45A5-98DE-3E461AF38136}"/>
              </a:ext>
            </a:extLst>
          </p:cNvPr>
          <p:cNvSpPr txBox="1"/>
          <p:nvPr/>
        </p:nvSpPr>
        <p:spPr>
          <a:xfrm>
            <a:off x="4668139" y="1354440"/>
            <a:ext cx="19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8EAC3BA-0EE3-4ED6-AE58-6DFCF7DF9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4440"/>
            <a:ext cx="527765" cy="4450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78BD3C5-7985-4C80-931A-3B1C7D69F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13" y="2983592"/>
            <a:ext cx="527765" cy="5497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CCD736-9121-442C-ADEA-2CB81C199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61" y="3631453"/>
            <a:ext cx="527765" cy="5497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FF7B7D-F6B5-4791-A761-8D867075C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48" y="4286708"/>
            <a:ext cx="527765" cy="5497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F37C21E-7F06-43D2-A1F4-83573A7A7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26" y="4916283"/>
            <a:ext cx="527765" cy="5497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958AEB-5D51-4132-99FA-7E0305E15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30" y="5530015"/>
            <a:ext cx="527765" cy="5497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D74AE4-D5BC-4F2D-B90C-97D04C28E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5" y="6128328"/>
            <a:ext cx="527765" cy="54975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5307B3E-19FC-49BB-879F-4D928665F785}"/>
              </a:ext>
            </a:extLst>
          </p:cNvPr>
          <p:cNvSpPr txBox="1"/>
          <p:nvPr/>
        </p:nvSpPr>
        <p:spPr>
          <a:xfrm>
            <a:off x="134437" y="1295322"/>
            <a:ext cx="851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AR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¿Dónde está el infinitivo? </a:t>
            </a:r>
            <a:endParaRPr lang="es-AR" sz="280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8" name="Picture 2" descr="Bandera, España, Español">
            <a:extLst>
              <a:ext uri="{FF2B5EF4-FFF2-40B4-BE49-F238E27FC236}">
                <a16:creationId xmlns:a16="http://schemas.microsoft.com/office/drawing/2014/main" id="{5AED6064-BF94-4784-9C1C-D61D9C3F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74" y="2540256"/>
            <a:ext cx="433897" cy="277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0DF3D29-145D-458A-A9EE-D0D1CE5D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33" y="3924300"/>
            <a:ext cx="1540815" cy="309339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D951E6F-FD24-45B6-B4A1-D01422F91F25}"/>
              </a:ext>
            </a:extLst>
          </p:cNvPr>
          <p:cNvSpPr txBox="1"/>
          <p:nvPr/>
        </p:nvSpPr>
        <p:spPr>
          <a:xfrm>
            <a:off x="4704031" y="1332936"/>
            <a:ext cx="72666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AR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Escuch</a:t>
            </a:r>
            <a:r>
              <a:rPr lang="es-AR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otra vez y escribe.</a:t>
            </a:r>
            <a:endParaRPr lang="es-AR" sz="280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5" name="Google Shape;258;p34">
            <a:extLst>
              <a:ext uri="{FF2B5EF4-FFF2-40B4-BE49-F238E27FC236}">
                <a16:creationId xmlns:a16="http://schemas.microsoft.com/office/drawing/2014/main" id="{8C28CA62-781A-4B05-ACB8-C1C77702F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33126"/>
              </p:ext>
            </p:extLst>
          </p:nvPr>
        </p:nvGraphicFramePr>
        <p:xfrm>
          <a:off x="7885846" y="2017095"/>
          <a:ext cx="2775361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7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adjetivo</a:t>
                      </a: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en </a:t>
                      </a: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inglés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6" name="Picture 16" descr="United, Flag, Kingdom, British, Great, Britain">
            <a:extLst>
              <a:ext uri="{FF2B5EF4-FFF2-40B4-BE49-F238E27FC236}">
                <a16:creationId xmlns:a16="http://schemas.microsoft.com/office/drawing/2014/main" id="{36988705-A0DB-4CA6-B39F-ADBE98D0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994" y="2523016"/>
            <a:ext cx="491064" cy="384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up, Icons, Medal, Win, Game, The Competition, Award">
            <a:extLst>
              <a:ext uri="{FF2B5EF4-FFF2-40B4-BE49-F238E27FC236}">
                <a16:creationId xmlns:a16="http://schemas.microsoft.com/office/drawing/2014/main" id="{7F5A6E90-BB0E-4A9F-9988-4F00A171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93" y="1637277"/>
            <a:ext cx="807438" cy="8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CA025D7-3BAD-487B-95E1-094E6F5953A0}"/>
              </a:ext>
            </a:extLst>
          </p:cNvPr>
          <p:cNvSpPr txBox="1"/>
          <p:nvPr/>
        </p:nvSpPr>
        <p:spPr>
          <a:xfrm>
            <a:off x="7885846" y="3012859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important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AD2566-4E67-4FEB-9D89-9ECF5C1A686C}"/>
              </a:ext>
            </a:extLst>
          </p:cNvPr>
          <p:cNvSpPr txBox="1"/>
          <p:nvPr/>
        </p:nvSpPr>
        <p:spPr>
          <a:xfrm>
            <a:off x="7912784" y="3688606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502813-60B6-4997-A862-D79844B58F7E}"/>
              </a:ext>
            </a:extLst>
          </p:cNvPr>
          <p:cNvSpPr txBox="1"/>
          <p:nvPr/>
        </p:nvSpPr>
        <p:spPr>
          <a:xfrm>
            <a:off x="7978385" y="4334289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fantastic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615F9D-DAEF-4B06-8FE4-C4197810540A}"/>
              </a:ext>
            </a:extLst>
          </p:cNvPr>
          <p:cNvSpPr txBox="1"/>
          <p:nvPr/>
        </p:nvSpPr>
        <p:spPr>
          <a:xfrm>
            <a:off x="7978385" y="4922912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healthy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9359CA-0D72-4ABB-B845-6879302C7D68}"/>
              </a:ext>
            </a:extLst>
          </p:cNvPr>
          <p:cNvSpPr txBox="1"/>
          <p:nvPr/>
        </p:nvSpPr>
        <p:spPr>
          <a:xfrm>
            <a:off x="8002452" y="5551706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important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49655-36BF-48A9-932C-D6ADEE8C1F4D}"/>
              </a:ext>
            </a:extLst>
          </p:cNvPr>
          <p:cNvSpPr txBox="1"/>
          <p:nvPr/>
        </p:nvSpPr>
        <p:spPr>
          <a:xfrm>
            <a:off x="7978385" y="6198607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fantastic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90" grpId="0"/>
      <p:bldP spid="91" grpId="0"/>
      <p:bldP spid="92" grpId="0"/>
      <p:bldP spid="93" grpId="0"/>
      <p:bldP spid="94" grpId="0"/>
      <p:bldP spid="96" grpId="0"/>
      <p:bldP spid="40" grpId="0"/>
      <p:bldP spid="48" grpId="0"/>
      <p:bldP spid="48" grpId="1"/>
      <p:bldP spid="54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nsando, Pensamiento, Burbujas, Burbujas De Discurso">
            <a:extLst>
              <a:ext uri="{FF2B5EF4-FFF2-40B4-BE49-F238E27FC236}">
                <a16:creationId xmlns:a16="http://schemas.microsoft.com/office/drawing/2014/main" id="{EB36321A-52FF-4B23-95D4-EBDD279D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12" y="43943"/>
            <a:ext cx="877813" cy="9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12868" y="142615"/>
            <a:ext cx="2573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Sofía escribe.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5" name="Picture 5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D90A07C1-90E7-49B8-AB25-5D8DF859C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8425" y="604978"/>
            <a:ext cx="669890" cy="1272504"/>
          </a:xfrm>
          <a:prstGeom prst="rect">
            <a:avLst/>
          </a:prstGeom>
        </p:spPr>
      </p:pic>
      <p:pic>
        <p:nvPicPr>
          <p:cNvPr id="19" name="Picture 2" descr="Paper, Write, Texture, Lines, Pattern, Writing Paper">
            <a:extLst>
              <a:ext uri="{FF2B5EF4-FFF2-40B4-BE49-F238E27FC236}">
                <a16:creationId xmlns:a16="http://schemas.microsoft.com/office/drawing/2014/main" id="{2C91EA1B-81D3-472F-AA75-90C69817E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>
            <a:off x="-169018" y="1241230"/>
            <a:ext cx="6533684" cy="5788219"/>
          </a:xfrm>
          <a:custGeom>
            <a:avLst/>
            <a:gdLst>
              <a:gd name="connsiteX0" fmla="*/ 0 w 6533684"/>
              <a:gd name="connsiteY0" fmla="*/ 0 h 5788219"/>
              <a:gd name="connsiteX1" fmla="*/ 397961 w 6533684"/>
              <a:gd name="connsiteY1" fmla="*/ 0 h 5788219"/>
              <a:gd name="connsiteX2" fmla="*/ 991932 w 6533684"/>
              <a:gd name="connsiteY2" fmla="*/ 0 h 5788219"/>
              <a:gd name="connsiteX3" fmla="*/ 1389893 w 6533684"/>
              <a:gd name="connsiteY3" fmla="*/ 0 h 5788219"/>
              <a:gd name="connsiteX4" fmla="*/ 2114538 w 6533684"/>
              <a:gd name="connsiteY4" fmla="*/ 0 h 5788219"/>
              <a:gd name="connsiteX5" fmla="*/ 2773846 w 6533684"/>
              <a:gd name="connsiteY5" fmla="*/ 0 h 5788219"/>
              <a:gd name="connsiteX6" fmla="*/ 3367817 w 6533684"/>
              <a:gd name="connsiteY6" fmla="*/ 0 h 5788219"/>
              <a:gd name="connsiteX7" fmla="*/ 3896452 w 6533684"/>
              <a:gd name="connsiteY7" fmla="*/ 0 h 5788219"/>
              <a:gd name="connsiteX8" fmla="*/ 4359749 w 6533684"/>
              <a:gd name="connsiteY8" fmla="*/ 0 h 5788219"/>
              <a:gd name="connsiteX9" fmla="*/ 4823047 w 6533684"/>
              <a:gd name="connsiteY9" fmla="*/ 0 h 5788219"/>
              <a:gd name="connsiteX10" fmla="*/ 5482355 w 6533684"/>
              <a:gd name="connsiteY10" fmla="*/ 0 h 5788219"/>
              <a:gd name="connsiteX11" fmla="*/ 6533684 w 6533684"/>
              <a:gd name="connsiteY11" fmla="*/ 0 h 5788219"/>
              <a:gd name="connsiteX12" fmla="*/ 6533684 w 6533684"/>
              <a:gd name="connsiteY12" fmla="*/ 578822 h 5788219"/>
              <a:gd name="connsiteX13" fmla="*/ 6533684 w 6533684"/>
              <a:gd name="connsiteY13" fmla="*/ 1099762 h 5788219"/>
              <a:gd name="connsiteX14" fmla="*/ 6533684 w 6533684"/>
              <a:gd name="connsiteY14" fmla="*/ 1736466 h 5788219"/>
              <a:gd name="connsiteX15" fmla="*/ 6533684 w 6533684"/>
              <a:gd name="connsiteY15" fmla="*/ 2373170 h 5788219"/>
              <a:gd name="connsiteX16" fmla="*/ 6533684 w 6533684"/>
              <a:gd name="connsiteY16" fmla="*/ 2836227 h 5788219"/>
              <a:gd name="connsiteX17" fmla="*/ 6533684 w 6533684"/>
              <a:gd name="connsiteY17" fmla="*/ 3299285 h 5788219"/>
              <a:gd name="connsiteX18" fmla="*/ 6533684 w 6533684"/>
              <a:gd name="connsiteY18" fmla="*/ 3878107 h 5788219"/>
              <a:gd name="connsiteX19" fmla="*/ 6533684 w 6533684"/>
              <a:gd name="connsiteY19" fmla="*/ 4341164 h 5788219"/>
              <a:gd name="connsiteX20" fmla="*/ 6533684 w 6533684"/>
              <a:gd name="connsiteY20" fmla="*/ 4804222 h 5788219"/>
              <a:gd name="connsiteX21" fmla="*/ 6533684 w 6533684"/>
              <a:gd name="connsiteY21" fmla="*/ 5788219 h 5788219"/>
              <a:gd name="connsiteX22" fmla="*/ 6070386 w 6533684"/>
              <a:gd name="connsiteY22" fmla="*/ 5788219 h 5788219"/>
              <a:gd name="connsiteX23" fmla="*/ 5541752 w 6533684"/>
              <a:gd name="connsiteY23" fmla="*/ 5788219 h 5788219"/>
              <a:gd name="connsiteX24" fmla="*/ 4947781 w 6533684"/>
              <a:gd name="connsiteY24" fmla="*/ 5788219 h 5788219"/>
              <a:gd name="connsiteX25" fmla="*/ 4549820 w 6533684"/>
              <a:gd name="connsiteY25" fmla="*/ 5788219 h 5788219"/>
              <a:gd name="connsiteX26" fmla="*/ 4086522 w 6533684"/>
              <a:gd name="connsiteY26" fmla="*/ 5788219 h 5788219"/>
              <a:gd name="connsiteX27" fmla="*/ 3557888 w 6533684"/>
              <a:gd name="connsiteY27" fmla="*/ 5788219 h 5788219"/>
              <a:gd name="connsiteX28" fmla="*/ 2963917 w 6533684"/>
              <a:gd name="connsiteY28" fmla="*/ 5788219 h 5788219"/>
              <a:gd name="connsiteX29" fmla="*/ 2304609 w 6533684"/>
              <a:gd name="connsiteY29" fmla="*/ 5788219 h 5788219"/>
              <a:gd name="connsiteX30" fmla="*/ 1906648 w 6533684"/>
              <a:gd name="connsiteY30" fmla="*/ 5788219 h 5788219"/>
              <a:gd name="connsiteX31" fmla="*/ 1443350 w 6533684"/>
              <a:gd name="connsiteY31" fmla="*/ 5788219 h 5788219"/>
              <a:gd name="connsiteX32" fmla="*/ 718705 w 6533684"/>
              <a:gd name="connsiteY32" fmla="*/ 5788219 h 5788219"/>
              <a:gd name="connsiteX33" fmla="*/ 0 w 6533684"/>
              <a:gd name="connsiteY33" fmla="*/ 5788219 h 5788219"/>
              <a:gd name="connsiteX34" fmla="*/ 0 w 6533684"/>
              <a:gd name="connsiteY34" fmla="*/ 5151515 h 5788219"/>
              <a:gd name="connsiteX35" fmla="*/ 0 w 6533684"/>
              <a:gd name="connsiteY35" fmla="*/ 4688457 h 5788219"/>
              <a:gd name="connsiteX36" fmla="*/ 0 w 6533684"/>
              <a:gd name="connsiteY36" fmla="*/ 4167518 h 5788219"/>
              <a:gd name="connsiteX37" fmla="*/ 0 w 6533684"/>
              <a:gd name="connsiteY37" fmla="*/ 3704460 h 5788219"/>
              <a:gd name="connsiteX38" fmla="*/ 0 w 6533684"/>
              <a:gd name="connsiteY38" fmla="*/ 3067756 h 5788219"/>
              <a:gd name="connsiteX39" fmla="*/ 0 w 6533684"/>
              <a:gd name="connsiteY39" fmla="*/ 2546816 h 5788219"/>
              <a:gd name="connsiteX40" fmla="*/ 0 w 6533684"/>
              <a:gd name="connsiteY40" fmla="*/ 1967994 h 5788219"/>
              <a:gd name="connsiteX41" fmla="*/ 0 w 6533684"/>
              <a:gd name="connsiteY41" fmla="*/ 1447055 h 5788219"/>
              <a:gd name="connsiteX42" fmla="*/ 0 w 6533684"/>
              <a:gd name="connsiteY42" fmla="*/ 810351 h 5788219"/>
              <a:gd name="connsiteX43" fmla="*/ 0 w 6533684"/>
              <a:gd name="connsiteY43" fmla="*/ 0 h 57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533684" h="5788219" extrusionOk="0">
                <a:moveTo>
                  <a:pt x="0" y="0"/>
                </a:moveTo>
                <a:cubicBezTo>
                  <a:pt x="79905" y="-33252"/>
                  <a:pt x="238647" y="41145"/>
                  <a:pt x="397961" y="0"/>
                </a:cubicBezTo>
                <a:cubicBezTo>
                  <a:pt x="557275" y="-41145"/>
                  <a:pt x="787121" y="20776"/>
                  <a:pt x="991932" y="0"/>
                </a:cubicBezTo>
                <a:cubicBezTo>
                  <a:pt x="1196743" y="-20776"/>
                  <a:pt x="1239066" y="19630"/>
                  <a:pt x="1389893" y="0"/>
                </a:cubicBezTo>
                <a:cubicBezTo>
                  <a:pt x="1540720" y="-19630"/>
                  <a:pt x="1773186" y="77719"/>
                  <a:pt x="2114538" y="0"/>
                </a:cubicBezTo>
                <a:cubicBezTo>
                  <a:pt x="2455891" y="-77719"/>
                  <a:pt x="2585213" y="29019"/>
                  <a:pt x="2773846" y="0"/>
                </a:cubicBezTo>
                <a:cubicBezTo>
                  <a:pt x="2962479" y="-29019"/>
                  <a:pt x="3198982" y="36234"/>
                  <a:pt x="3367817" y="0"/>
                </a:cubicBezTo>
                <a:cubicBezTo>
                  <a:pt x="3536652" y="-36234"/>
                  <a:pt x="3639092" y="35782"/>
                  <a:pt x="3896452" y="0"/>
                </a:cubicBezTo>
                <a:cubicBezTo>
                  <a:pt x="4153812" y="-35782"/>
                  <a:pt x="4135805" y="49232"/>
                  <a:pt x="4359749" y="0"/>
                </a:cubicBezTo>
                <a:cubicBezTo>
                  <a:pt x="4583693" y="-49232"/>
                  <a:pt x="4718214" y="50620"/>
                  <a:pt x="4823047" y="0"/>
                </a:cubicBezTo>
                <a:cubicBezTo>
                  <a:pt x="4927880" y="-50620"/>
                  <a:pt x="5203349" y="38236"/>
                  <a:pt x="5482355" y="0"/>
                </a:cubicBezTo>
                <a:cubicBezTo>
                  <a:pt x="5761361" y="-38236"/>
                  <a:pt x="6164488" y="99423"/>
                  <a:pt x="6533684" y="0"/>
                </a:cubicBezTo>
                <a:cubicBezTo>
                  <a:pt x="6548633" y="250767"/>
                  <a:pt x="6473127" y="325382"/>
                  <a:pt x="6533684" y="578822"/>
                </a:cubicBezTo>
                <a:cubicBezTo>
                  <a:pt x="6594241" y="832262"/>
                  <a:pt x="6533588" y="922674"/>
                  <a:pt x="6533684" y="1099762"/>
                </a:cubicBezTo>
                <a:cubicBezTo>
                  <a:pt x="6533780" y="1276850"/>
                  <a:pt x="6531876" y="1467744"/>
                  <a:pt x="6533684" y="1736466"/>
                </a:cubicBezTo>
                <a:cubicBezTo>
                  <a:pt x="6535492" y="2005188"/>
                  <a:pt x="6520657" y="2104764"/>
                  <a:pt x="6533684" y="2373170"/>
                </a:cubicBezTo>
                <a:cubicBezTo>
                  <a:pt x="6546711" y="2641576"/>
                  <a:pt x="6484743" y="2725416"/>
                  <a:pt x="6533684" y="2836227"/>
                </a:cubicBezTo>
                <a:cubicBezTo>
                  <a:pt x="6582625" y="2947038"/>
                  <a:pt x="6485664" y="3146519"/>
                  <a:pt x="6533684" y="3299285"/>
                </a:cubicBezTo>
                <a:cubicBezTo>
                  <a:pt x="6581704" y="3452051"/>
                  <a:pt x="6519422" y="3750102"/>
                  <a:pt x="6533684" y="3878107"/>
                </a:cubicBezTo>
                <a:cubicBezTo>
                  <a:pt x="6547946" y="4006112"/>
                  <a:pt x="6497916" y="4134501"/>
                  <a:pt x="6533684" y="4341164"/>
                </a:cubicBezTo>
                <a:cubicBezTo>
                  <a:pt x="6569452" y="4547827"/>
                  <a:pt x="6521732" y="4607581"/>
                  <a:pt x="6533684" y="4804222"/>
                </a:cubicBezTo>
                <a:cubicBezTo>
                  <a:pt x="6545636" y="5000863"/>
                  <a:pt x="6495905" y="5383247"/>
                  <a:pt x="6533684" y="5788219"/>
                </a:cubicBezTo>
                <a:cubicBezTo>
                  <a:pt x="6333688" y="5814247"/>
                  <a:pt x="6218211" y="5736324"/>
                  <a:pt x="6070386" y="5788219"/>
                </a:cubicBezTo>
                <a:cubicBezTo>
                  <a:pt x="5922561" y="5840114"/>
                  <a:pt x="5772116" y="5756353"/>
                  <a:pt x="5541752" y="5788219"/>
                </a:cubicBezTo>
                <a:cubicBezTo>
                  <a:pt x="5311388" y="5820085"/>
                  <a:pt x="5237160" y="5725921"/>
                  <a:pt x="4947781" y="5788219"/>
                </a:cubicBezTo>
                <a:cubicBezTo>
                  <a:pt x="4658402" y="5850517"/>
                  <a:pt x="4642513" y="5751630"/>
                  <a:pt x="4549820" y="5788219"/>
                </a:cubicBezTo>
                <a:cubicBezTo>
                  <a:pt x="4457127" y="5824808"/>
                  <a:pt x="4183930" y="5781243"/>
                  <a:pt x="4086522" y="5788219"/>
                </a:cubicBezTo>
                <a:cubicBezTo>
                  <a:pt x="3989114" y="5795195"/>
                  <a:pt x="3790043" y="5774532"/>
                  <a:pt x="3557888" y="5788219"/>
                </a:cubicBezTo>
                <a:cubicBezTo>
                  <a:pt x="3325733" y="5801906"/>
                  <a:pt x="3234444" y="5757899"/>
                  <a:pt x="2963917" y="5788219"/>
                </a:cubicBezTo>
                <a:cubicBezTo>
                  <a:pt x="2693390" y="5818539"/>
                  <a:pt x="2522713" y="5711445"/>
                  <a:pt x="2304609" y="5788219"/>
                </a:cubicBezTo>
                <a:cubicBezTo>
                  <a:pt x="2086505" y="5864993"/>
                  <a:pt x="2062346" y="5766740"/>
                  <a:pt x="1906648" y="5788219"/>
                </a:cubicBezTo>
                <a:cubicBezTo>
                  <a:pt x="1750950" y="5809698"/>
                  <a:pt x="1647452" y="5759270"/>
                  <a:pt x="1443350" y="5788219"/>
                </a:cubicBezTo>
                <a:cubicBezTo>
                  <a:pt x="1239248" y="5817168"/>
                  <a:pt x="911938" y="5714352"/>
                  <a:pt x="718705" y="5788219"/>
                </a:cubicBezTo>
                <a:cubicBezTo>
                  <a:pt x="525473" y="5862086"/>
                  <a:pt x="240460" y="5737308"/>
                  <a:pt x="0" y="5788219"/>
                </a:cubicBezTo>
                <a:cubicBezTo>
                  <a:pt x="-33506" y="5606231"/>
                  <a:pt x="31171" y="5461620"/>
                  <a:pt x="0" y="5151515"/>
                </a:cubicBezTo>
                <a:cubicBezTo>
                  <a:pt x="-31171" y="4841410"/>
                  <a:pt x="41890" y="4845953"/>
                  <a:pt x="0" y="4688457"/>
                </a:cubicBezTo>
                <a:cubicBezTo>
                  <a:pt x="-41890" y="4530961"/>
                  <a:pt x="41892" y="4373852"/>
                  <a:pt x="0" y="4167518"/>
                </a:cubicBezTo>
                <a:cubicBezTo>
                  <a:pt x="-41892" y="3961184"/>
                  <a:pt x="1019" y="3836999"/>
                  <a:pt x="0" y="3704460"/>
                </a:cubicBezTo>
                <a:cubicBezTo>
                  <a:pt x="-1019" y="3571921"/>
                  <a:pt x="72033" y="3235887"/>
                  <a:pt x="0" y="3067756"/>
                </a:cubicBezTo>
                <a:cubicBezTo>
                  <a:pt x="-72033" y="2899625"/>
                  <a:pt x="20593" y="2772983"/>
                  <a:pt x="0" y="2546816"/>
                </a:cubicBezTo>
                <a:cubicBezTo>
                  <a:pt x="-20593" y="2320649"/>
                  <a:pt x="66327" y="2156121"/>
                  <a:pt x="0" y="1967994"/>
                </a:cubicBezTo>
                <a:cubicBezTo>
                  <a:pt x="-66327" y="1779867"/>
                  <a:pt x="43315" y="1678350"/>
                  <a:pt x="0" y="1447055"/>
                </a:cubicBezTo>
                <a:cubicBezTo>
                  <a:pt x="-43315" y="1215760"/>
                  <a:pt x="5244" y="995447"/>
                  <a:pt x="0" y="810351"/>
                </a:cubicBezTo>
                <a:cubicBezTo>
                  <a:pt x="-5244" y="625255"/>
                  <a:pt x="94170" y="2386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hlinkClick r:id="" action="ppaction://noaction">
              <a:snd r:embed="rId8" name="s8_E.wav"/>
            </a:hlinkClick>
            <a:extLst>
              <a:ext uri="{FF2B5EF4-FFF2-40B4-BE49-F238E27FC236}">
                <a16:creationId xmlns:a16="http://schemas.microsoft.com/office/drawing/2014/main" id="{4C8A1773-4B5A-4D82-A916-5C483E72F5ED}"/>
              </a:ext>
            </a:extLst>
          </p:cNvPr>
          <p:cNvSpPr/>
          <p:nvPr/>
        </p:nvSpPr>
        <p:spPr>
          <a:xfrm>
            <a:off x="292282" y="1311113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33" name="Rectangle 32">
            <a:hlinkClick r:id="" action="ppaction://noaction">
              <a:snd r:embed="rId9" name="s8_1.wav"/>
            </a:hlinkClick>
            <a:extLst>
              <a:ext uri="{FF2B5EF4-FFF2-40B4-BE49-F238E27FC236}">
                <a16:creationId xmlns:a16="http://schemas.microsoft.com/office/drawing/2014/main" id="{71A3E7BE-D633-4781-9E67-E5A22D628242}"/>
              </a:ext>
            </a:extLst>
          </p:cNvPr>
          <p:cNvSpPr/>
          <p:nvPr/>
        </p:nvSpPr>
        <p:spPr>
          <a:xfrm>
            <a:off x="290703" y="2088603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Rectangle 33">
            <a:hlinkClick r:id="" action="ppaction://noaction">
              <a:snd r:embed="rId10" name="s8_2.wav"/>
            </a:hlinkClick>
            <a:extLst>
              <a:ext uri="{FF2B5EF4-FFF2-40B4-BE49-F238E27FC236}">
                <a16:creationId xmlns:a16="http://schemas.microsoft.com/office/drawing/2014/main" id="{3031681B-F5A8-42B9-BFF3-3E4364D5DABF}"/>
              </a:ext>
            </a:extLst>
          </p:cNvPr>
          <p:cNvSpPr/>
          <p:nvPr/>
        </p:nvSpPr>
        <p:spPr>
          <a:xfrm>
            <a:off x="293742" y="2948103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Rectangle 34">
            <a:hlinkClick r:id="" action="ppaction://noaction">
              <a:snd r:embed="rId11" name="s8_3.wav"/>
            </a:hlinkClick>
            <a:extLst>
              <a:ext uri="{FF2B5EF4-FFF2-40B4-BE49-F238E27FC236}">
                <a16:creationId xmlns:a16="http://schemas.microsoft.com/office/drawing/2014/main" id="{092E9D9F-D4C3-4F25-B573-7270E2E6D6E6}"/>
              </a:ext>
            </a:extLst>
          </p:cNvPr>
          <p:cNvSpPr/>
          <p:nvPr/>
        </p:nvSpPr>
        <p:spPr>
          <a:xfrm>
            <a:off x="292282" y="3903877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Rectangle 35">
            <a:hlinkClick r:id="" action="ppaction://noaction">
              <a:snd r:embed="rId12" name="s8_4.wav"/>
            </a:hlinkClick>
            <a:extLst>
              <a:ext uri="{FF2B5EF4-FFF2-40B4-BE49-F238E27FC236}">
                <a16:creationId xmlns:a16="http://schemas.microsoft.com/office/drawing/2014/main" id="{195A4E1F-9174-40CD-A7DF-CAD5EABFE7AE}"/>
              </a:ext>
            </a:extLst>
          </p:cNvPr>
          <p:cNvSpPr/>
          <p:nvPr/>
        </p:nvSpPr>
        <p:spPr>
          <a:xfrm>
            <a:off x="276257" y="4773266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Rectangle 36">
            <a:hlinkClick r:id="" action="ppaction://noaction">
              <a:snd r:embed="rId13" name="s8_5.wav"/>
            </a:hlinkClick>
            <a:extLst>
              <a:ext uri="{FF2B5EF4-FFF2-40B4-BE49-F238E27FC236}">
                <a16:creationId xmlns:a16="http://schemas.microsoft.com/office/drawing/2014/main" id="{5173C7E8-C089-481F-A9A6-FE3659366814}"/>
              </a:ext>
            </a:extLst>
          </p:cNvPr>
          <p:cNvSpPr/>
          <p:nvPr/>
        </p:nvSpPr>
        <p:spPr>
          <a:xfrm>
            <a:off x="263824" y="5718911"/>
            <a:ext cx="521030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A0DBDC-4B4C-4B2D-8C22-80B68A9E7CF0}"/>
              </a:ext>
            </a:extLst>
          </p:cNvPr>
          <p:cNvSpPr txBox="1"/>
          <p:nvPr/>
        </p:nvSpPr>
        <p:spPr>
          <a:xfrm>
            <a:off x="894502" y="1262674"/>
            <a:ext cx="51252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importante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b="1" dirty="0">
                <a:solidFill>
                  <a:srgbClr val="002060"/>
                </a:solidFill>
                <a:latin typeface="Segoe Print" panose="02000600000000000000" pitchFamily="2" charset="0"/>
              </a:rPr>
              <a:t>hablar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con el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señor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Valero. 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66397-548E-4D16-9ED9-F7F62DCE3D6F}"/>
              </a:ext>
            </a:extLst>
          </p:cNvPr>
          <p:cNvSpPr txBox="1"/>
          <p:nvPr/>
        </p:nvSpPr>
        <p:spPr>
          <a:xfrm>
            <a:off x="872569" y="2255588"/>
            <a:ext cx="5618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Necesitar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ayuda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es normal.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1487B6-2B98-4F1D-B494-3ED8794BEA6E}"/>
              </a:ext>
            </a:extLst>
          </p:cNvPr>
          <p:cNvSpPr txBox="1"/>
          <p:nvPr/>
        </p:nvSpPr>
        <p:spPr>
          <a:xfrm>
            <a:off x="883402" y="2930298"/>
            <a:ext cx="52551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fantástico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cantar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en español.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94A91-C4CF-460C-A065-04304420AC92}"/>
              </a:ext>
            </a:extLst>
          </p:cNvPr>
          <p:cNvSpPr txBox="1"/>
          <p:nvPr/>
        </p:nvSpPr>
        <p:spPr>
          <a:xfrm>
            <a:off x="883556" y="3876279"/>
            <a:ext cx="52551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>
                <a:solidFill>
                  <a:srgbClr val="002060"/>
                </a:solidFill>
                <a:latin typeface="Segoe Print" panose="02000600000000000000" pitchFamily="2" charset="0"/>
              </a:rPr>
              <a:t>Hablar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con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en clase 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siempre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imposible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170635-71D2-498A-A61C-85623386D628}"/>
              </a:ext>
            </a:extLst>
          </p:cNvPr>
          <p:cNvSpPr txBox="1"/>
          <p:nvPr/>
        </p:nvSpPr>
        <p:spPr>
          <a:xfrm>
            <a:off x="921065" y="4924444"/>
            <a:ext cx="5217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sano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b="1" dirty="0">
                <a:solidFill>
                  <a:srgbClr val="002060"/>
                </a:solidFill>
                <a:latin typeface="Segoe Print" panose="02000600000000000000" pitchFamily="2" charset="0"/>
              </a:rPr>
              <a:t>escuchar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y </a:t>
            </a:r>
            <a:r>
              <a:rPr lang="en-GB" sz="2600" b="1" dirty="0">
                <a:solidFill>
                  <a:srgbClr val="002060"/>
                </a:solidFill>
                <a:latin typeface="Segoe Print" panose="02000600000000000000" pitchFamily="2" charset="0"/>
              </a:rPr>
              <a:t>hablar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con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Ángela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013E4-C48F-48F7-942D-DF7F890901B8}"/>
              </a:ext>
            </a:extLst>
          </p:cNvPr>
          <p:cNvSpPr txBox="1"/>
          <p:nvPr/>
        </p:nvSpPr>
        <p:spPr>
          <a:xfrm>
            <a:off x="797949" y="5829811"/>
            <a:ext cx="51647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Escuchar</a:t>
            </a:r>
            <a:r>
              <a:rPr lang="en-GB" sz="2600" b="1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una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pregunta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 es </a:t>
            </a:r>
            <a:r>
              <a:rPr lang="en-GB" sz="26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importante</a:t>
            </a:r>
            <a:r>
              <a:rPr lang="en-GB" sz="26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endParaRPr lang="en-GB" sz="2600" dirty="0">
              <a:latin typeface="Segoe Print" panose="02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EF8522-DC48-4FCB-9EF9-0191B067F01A}"/>
              </a:ext>
            </a:extLst>
          </p:cNvPr>
          <p:cNvSpPr txBox="1"/>
          <p:nvPr/>
        </p:nvSpPr>
        <p:spPr>
          <a:xfrm>
            <a:off x="6390718" y="1280847"/>
            <a:ext cx="5801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Completa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las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✍.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B2523A-7EAB-4010-A5C3-9C5866F75BC3}"/>
              </a:ext>
            </a:extLst>
          </p:cNvPr>
          <p:cNvSpPr txBox="1"/>
          <p:nvPr/>
        </p:nvSpPr>
        <p:spPr>
          <a:xfrm>
            <a:off x="40531" y="633789"/>
            <a:ext cx="1025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After a term in her school, Sofía writes what she’s learned.</a:t>
            </a:r>
            <a:endParaRPr lang="en-GB" sz="2800" dirty="0"/>
          </a:p>
        </p:txBody>
      </p:sp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id="{3498074E-1CD7-4457-A3FB-B4B2B897A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85490"/>
              </p:ext>
            </p:extLst>
          </p:nvPr>
        </p:nvGraphicFramePr>
        <p:xfrm>
          <a:off x="6290235" y="1917652"/>
          <a:ext cx="5795019" cy="48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5019">
                  <a:extLst>
                    <a:ext uri="{9D8B030D-6E8A-4147-A177-3AD203B41FA5}">
                      <a16:colId xmlns:a16="http://schemas.microsoft.com/office/drawing/2014/main" val="732279396"/>
                    </a:ext>
                  </a:extLst>
                </a:gridCol>
              </a:tblGrid>
              <a:tr h="643351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[E]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important  ____   _________ to Mr Valero.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02963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[1]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 help is normal.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43931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[2]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fantastic  ____   __________  in Spanish.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5344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[3]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 to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in class is always _____________.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44622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[4]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____________  ___  ___________ and to talk to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11033"/>
                  </a:ext>
                </a:extLst>
              </a:tr>
              <a:tr h="64335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[5]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 to a question is _____________.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08777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18CF8931-4862-4F5D-8A1D-D9174F781E11}"/>
              </a:ext>
            </a:extLst>
          </p:cNvPr>
          <p:cNvSpPr txBox="1"/>
          <p:nvPr/>
        </p:nvSpPr>
        <p:spPr>
          <a:xfrm>
            <a:off x="9039891" y="1892052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to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1CD71F-BE78-4A73-B965-844E2DE6D599}"/>
              </a:ext>
            </a:extLst>
          </p:cNvPr>
          <p:cNvSpPr txBox="1"/>
          <p:nvPr/>
        </p:nvSpPr>
        <p:spPr>
          <a:xfrm>
            <a:off x="10007748" y="1907131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talk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F842E7-804E-4D34-BADD-51C99658303C}"/>
              </a:ext>
            </a:extLst>
          </p:cNvPr>
          <p:cNvSpPr txBox="1"/>
          <p:nvPr/>
        </p:nvSpPr>
        <p:spPr>
          <a:xfrm>
            <a:off x="6872660" y="2761631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Needing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C547E3-238B-4BC9-AA21-B0D548B4346F}"/>
              </a:ext>
            </a:extLst>
          </p:cNvPr>
          <p:cNvSpPr txBox="1"/>
          <p:nvPr/>
        </p:nvSpPr>
        <p:spPr>
          <a:xfrm>
            <a:off x="8728748" y="3380657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to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B25BAD-30D4-4575-8DF5-E33C6158025C}"/>
              </a:ext>
            </a:extLst>
          </p:cNvPr>
          <p:cNvSpPr txBox="1"/>
          <p:nvPr/>
        </p:nvSpPr>
        <p:spPr>
          <a:xfrm>
            <a:off x="9947947" y="3361607"/>
            <a:ext cx="14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AE9D046-6788-46EC-9413-51996ABF5446}"/>
              </a:ext>
            </a:extLst>
          </p:cNvPr>
          <p:cNvSpPr txBox="1"/>
          <p:nvPr/>
        </p:nvSpPr>
        <p:spPr>
          <a:xfrm>
            <a:off x="7090028" y="4210119"/>
            <a:ext cx="14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Talking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98D884-AFBB-40DA-80E0-6FDF0D9E3D36}"/>
              </a:ext>
            </a:extLst>
          </p:cNvPr>
          <p:cNvSpPr txBox="1"/>
          <p:nvPr/>
        </p:nvSpPr>
        <p:spPr>
          <a:xfrm>
            <a:off x="7427404" y="4589941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impossible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28E55B-1D55-443C-BCC3-361629DB5F36}"/>
              </a:ext>
            </a:extLst>
          </p:cNvPr>
          <p:cNvSpPr txBox="1"/>
          <p:nvPr/>
        </p:nvSpPr>
        <p:spPr>
          <a:xfrm>
            <a:off x="7427404" y="5058568"/>
            <a:ext cx="161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AC954B8-0A74-45CF-A1DF-99896FDA707C}"/>
              </a:ext>
            </a:extLst>
          </p:cNvPr>
          <p:cNvSpPr txBox="1"/>
          <p:nvPr/>
        </p:nvSpPr>
        <p:spPr>
          <a:xfrm>
            <a:off x="9260729" y="503966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to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BFC358-DFF6-409A-80D8-818E46FB7736}"/>
              </a:ext>
            </a:extLst>
          </p:cNvPr>
          <p:cNvSpPr txBox="1"/>
          <p:nvPr/>
        </p:nvSpPr>
        <p:spPr>
          <a:xfrm>
            <a:off x="10479928" y="5039660"/>
            <a:ext cx="14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listen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21B6288-B0FA-45A9-9A4F-5867DE152A61}"/>
              </a:ext>
            </a:extLst>
          </p:cNvPr>
          <p:cNvSpPr txBox="1"/>
          <p:nvPr/>
        </p:nvSpPr>
        <p:spPr>
          <a:xfrm>
            <a:off x="6786238" y="5836046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Listening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8A02A5-ED4E-40BF-A9EF-06087C963360}"/>
              </a:ext>
            </a:extLst>
          </p:cNvPr>
          <p:cNvSpPr txBox="1"/>
          <p:nvPr/>
        </p:nvSpPr>
        <p:spPr>
          <a:xfrm>
            <a:off x="6453961" y="6200142"/>
            <a:ext cx="207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1373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45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1838</Words>
  <Application>Microsoft Office PowerPoint</Application>
  <PresentationFormat>Widescreen</PresentationFormat>
  <Paragraphs>286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docs-Century Gothic</vt:lpstr>
      <vt:lpstr>Montserrat Medium</vt:lpstr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español, con Sofía</vt:lpstr>
      <vt:lpstr>Describing me and others</vt:lpstr>
      <vt:lpstr>PowerPoint Presentation</vt:lpstr>
      <vt:lpstr>PowerPoint Presentation</vt:lpstr>
      <vt:lpstr>vocabulario</vt:lpstr>
      <vt:lpstr>vocabulario</vt:lpstr>
      <vt:lpstr>Infinitives: -ar verbs</vt:lpstr>
      <vt:lpstr>escuchar</vt:lpstr>
      <vt:lpstr>leer</vt:lpstr>
      <vt:lpstr>hablar</vt:lpstr>
      <vt:lpstr>hablar</vt:lpstr>
      <vt:lpstr>hablar</vt:lpstr>
      <vt:lpstr>hablar</vt:lpstr>
      <vt:lpstr>hablar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18</cp:revision>
  <dcterms:created xsi:type="dcterms:W3CDTF">2021-09-17T15:21:32Z</dcterms:created>
  <dcterms:modified xsi:type="dcterms:W3CDTF">2021-12-29T11:43:32Z</dcterms:modified>
</cp:coreProperties>
</file>