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4v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2"/>
  </p:notesMasterIdLst>
  <p:sldIdLst>
    <p:sldId id="823" r:id="rId2"/>
    <p:sldId id="257" r:id="rId3"/>
    <p:sldId id="279" r:id="rId4"/>
    <p:sldId id="261" r:id="rId5"/>
    <p:sldId id="305" r:id="rId6"/>
    <p:sldId id="828" r:id="rId7"/>
    <p:sldId id="829" r:id="rId8"/>
    <p:sldId id="827" r:id="rId9"/>
    <p:sldId id="278" r:id="rId10"/>
    <p:sldId id="280" r:id="rId11"/>
    <p:sldId id="290" r:id="rId12"/>
    <p:sldId id="289" r:id="rId13"/>
    <p:sldId id="291" r:id="rId14"/>
    <p:sldId id="300" r:id="rId15"/>
    <p:sldId id="301" r:id="rId16"/>
    <p:sldId id="824" r:id="rId17"/>
    <p:sldId id="825" r:id="rId18"/>
    <p:sldId id="826" r:id="rId19"/>
    <p:sldId id="296" r:id="rId20"/>
    <p:sldId id="389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entury Gothic" panose="020B0502020202020204" pitchFamily="34" charset="0"/>
      <p:regular r:id="rId27"/>
      <p:bold r:id="rId28"/>
      <p:italic r:id="rId29"/>
      <p:boldItalic r:id="rId30"/>
    </p:embeddedFont>
    <p:embeddedFont>
      <p:font typeface="Dreaming Outloud Pro" panose="020B0604020202020204" charset="0"/>
      <p:regular r:id="rId31"/>
      <p:italic r:id="rId32"/>
    </p:embeddedFont>
    <p:embeddedFont>
      <p:font typeface="Dreaming Outloud Script Pro" panose="020B0604020202020204" charset="0"/>
      <p:regular r:id="rId33"/>
      <p:italic r:id="rId34"/>
    </p:embeddedFont>
    <p:embeddedFont>
      <p:font typeface="Freestyle Script" panose="030804020302050B0404" pitchFamily="66" charset="0"/>
      <p:regular r:id="rId35"/>
    </p:embeddedFont>
    <p:embeddedFont>
      <p:font typeface="Jumble" panose="020B0604020202020204" charset="0"/>
      <p:regular r:id="rId36"/>
    </p:embeddedFont>
    <p:embeddedFont>
      <p:font typeface="Modern Love" panose="04090805081005020601" pitchFamily="82" charset="0"/>
      <p:regular r:id="rId37"/>
    </p:embeddedFont>
    <p:embeddedFont>
      <p:font typeface="Segoe Print" panose="02000600000000000000" pitchFamily="2" charset="0"/>
      <p:regular r:id="rId38"/>
      <p:bold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6" roundtripDataSignature="AMtx7mgfAoGAkQLPovnmz22uWfrGTLQuH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ula Vazquez-Valero" initials="PV" lastIdx="1" clrIdx="0">
    <p:extLst>
      <p:ext uri="{19B8F6BF-5375-455C-9EA6-DF929625EA0E}">
        <p15:presenceInfo xmlns:p15="http://schemas.microsoft.com/office/powerpoint/2012/main" userId="S::PVazquez-Valero@combertonvc.org::3a0e46d7-2099-40af-a155-aa45b68bfff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D8DE"/>
    <a:srgbClr val="4FD2D9"/>
    <a:srgbClr val="FF0066"/>
    <a:srgbClr val="DDF6FF"/>
    <a:srgbClr val="A9DA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7A6754-1762-47A0-AED1-CC922A76B8CF}" v="1" dt="2023-07-01T11:52:59.641"/>
  </p1510:revLst>
</p1510:revInfo>
</file>

<file path=ppt/tableStyles.xml><?xml version="1.0" encoding="utf-8"?>
<a:tblStyleLst xmlns:a="http://schemas.openxmlformats.org/drawingml/2006/main" def="{7FF5F828-6C90-4657-BD3A-750F5844F318}">
  <a:tblStyle styleId="{7FF5F828-6C90-4657-BD3A-750F5844F318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96" autoAdjust="0"/>
    <p:restoredTop sz="51351" autoAdjust="0"/>
  </p:normalViewPr>
  <p:slideViewPr>
    <p:cSldViewPr snapToGrid="0" showGuides="1">
      <p:cViewPr varScale="1">
        <p:scale>
          <a:sx n="55" d="100"/>
          <a:sy n="55" d="100"/>
        </p:scale>
        <p:origin x="1758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52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customschemas.google.com/relationships/presentationmetadata" Target="metadata"/><Relationship Id="rId20" Type="http://schemas.openxmlformats.org/officeDocument/2006/relationships/slide" Target="slides/slide1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a Vázquez-Valero" userId="3a0e46d7-2099-40af-a155-aa45b68bfff3" providerId="ADAL" clId="{367A6754-1762-47A0-AED1-CC922A76B8CF}"/>
    <pc:docChg chg="modSld">
      <pc:chgData name="Paula Vázquez-Valero" userId="3a0e46d7-2099-40af-a155-aa45b68bfff3" providerId="ADAL" clId="{367A6754-1762-47A0-AED1-CC922A76B8CF}" dt="2023-07-01T11:52:59.641" v="0"/>
      <pc:docMkLst>
        <pc:docMk/>
      </pc:docMkLst>
      <pc:sldChg chg="modNotes">
        <pc:chgData name="Paula Vázquez-Valero" userId="3a0e46d7-2099-40af-a155-aa45b68bfff3" providerId="ADAL" clId="{367A6754-1762-47A0-AED1-CC922A76B8CF}" dt="2023-07-01T11:52:59.641" v="0"/>
        <pc:sldMkLst>
          <pc:docMk/>
          <pc:sldMk cId="191750387" sldId="280"/>
        </pc:sldMkLst>
      </pc:sldChg>
      <pc:sldChg chg="modNotes">
        <pc:chgData name="Paula Vázquez-Valero" userId="3a0e46d7-2099-40af-a155-aa45b68bfff3" providerId="ADAL" clId="{367A6754-1762-47A0-AED1-CC922A76B8CF}" dt="2023-07-01T11:52:59.641" v="0"/>
        <pc:sldMkLst>
          <pc:docMk/>
          <pc:sldMk cId="3294382546" sldId="30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Artwork by Steve Clarke. Pronoun pictures from NCELP (www.ncelp.org). All additional pictures selected from </a:t>
            </a:r>
            <a:r>
              <a:rPr lang="en-GB" sz="1800" dirty="0" err="1"/>
              <a:t>Pixabay</a:t>
            </a:r>
            <a:r>
              <a:rPr lang="en-GB" sz="1800" dirty="0"/>
              <a:t> and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Frequency of new vocabulary and phonics: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Phonics: [u] </a:t>
            </a:r>
            <a:r>
              <a:rPr lang="en-GB" sz="18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source word: </a:t>
            </a:r>
            <a:r>
              <a:rPr lang="en-GB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universe </a:t>
            </a:r>
            <a:r>
              <a:rPr lang="en-GB" sz="18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[1603]</a:t>
            </a:r>
            <a:endParaRPr lang="en-GB" sz="18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8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Vocabulary: </a:t>
            </a:r>
            <a:r>
              <a:rPr lang="en-GB" sz="18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estás</a:t>
            </a:r>
            <a:r>
              <a:rPr lang="en-GB" sz="18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8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[21] </a:t>
            </a:r>
            <a:r>
              <a:rPr lang="en-GB" sz="18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sí</a:t>
            </a:r>
            <a:r>
              <a:rPr lang="en-GB" sz="18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8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[45] </a:t>
            </a:r>
            <a:r>
              <a:rPr lang="en-GB" sz="18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no </a:t>
            </a:r>
            <a:r>
              <a:rPr lang="en-GB" sz="18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[11] </a:t>
            </a:r>
            <a:r>
              <a:rPr lang="en-GB" sz="18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en</a:t>
            </a:r>
            <a:r>
              <a:rPr lang="en-GB" sz="18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1 [5] </a:t>
            </a:r>
            <a:r>
              <a:rPr lang="en-GB" sz="18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¡Buenos </a:t>
            </a:r>
            <a:r>
              <a:rPr lang="en-GB" sz="18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días</a:t>
            </a:r>
            <a:r>
              <a:rPr lang="en-GB" sz="18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! </a:t>
            </a:r>
            <a:r>
              <a:rPr lang="en-GB" sz="18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[103/65] </a:t>
            </a:r>
            <a:r>
              <a:rPr lang="en-GB" sz="18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¡</a:t>
            </a:r>
            <a:r>
              <a:rPr lang="en-GB" sz="18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Buenas</a:t>
            </a:r>
            <a:r>
              <a:rPr lang="en-GB" sz="18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8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tardes</a:t>
            </a:r>
            <a:r>
              <a:rPr lang="en-GB" sz="18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! </a:t>
            </a:r>
            <a:r>
              <a:rPr lang="en-GB" sz="18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[103/392] </a:t>
            </a:r>
            <a:r>
              <a:rPr lang="en-GB" sz="18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adiós</a:t>
            </a:r>
            <a:r>
              <a:rPr lang="en-GB" sz="18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[2309]</a:t>
            </a:r>
            <a:br>
              <a:rPr lang="en-GB" sz="180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Source: Davies, M. and Davies, K. (2018)</a:t>
            </a:r>
            <a:r>
              <a:rPr lang="en-GB" sz="1800" i="1" dirty="0">
                <a:latin typeface="Calibri"/>
                <a:ea typeface="Calibri"/>
                <a:cs typeface="Calibri"/>
                <a:sym typeface="Calibri"/>
              </a:rPr>
              <a:t>. A frequency dictionary of Spanish: Core vocabulary for learners </a:t>
            </a: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(2nd ed.). Routledge: London</a:t>
            </a:r>
            <a:endParaRPr lang="en-GB" sz="18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sz="18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800" dirty="0"/>
              <a:t>The frequency rankings for words that occur in this PowerPoint which have been</a:t>
            </a:r>
            <a:r>
              <a:rPr lang="en-GB" sz="1800" i="1" dirty="0"/>
              <a:t> previously</a:t>
            </a:r>
            <a:r>
              <a:rPr lang="en-GB" sz="1800" dirty="0"/>
              <a:t> introduced in these resources are given in the SOW and in the resources that first introduced and formally re-visited those words.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For any </a:t>
            </a:r>
            <a:r>
              <a:rPr lang="en-GB" sz="1800" i="1" dirty="0"/>
              <a:t>other </a:t>
            </a:r>
            <a:r>
              <a:rPr lang="en-GB" sz="1800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53271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05142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08226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understand ‘</a:t>
            </a:r>
            <a:r>
              <a:rPr lang="en-GB" b="0" dirty="0" err="1"/>
              <a:t>estoy</a:t>
            </a:r>
            <a:r>
              <a:rPr lang="en-GB" b="0" dirty="0"/>
              <a:t>’ + ‘</a:t>
            </a:r>
            <a:r>
              <a:rPr lang="en-GB" b="0" dirty="0" err="1"/>
              <a:t>estás</a:t>
            </a:r>
            <a:r>
              <a:rPr lang="en-GB" b="0" dirty="0"/>
              <a:t>’ + ‘</a:t>
            </a:r>
            <a:r>
              <a:rPr lang="en-GB" b="0" dirty="0" err="1"/>
              <a:t>está</a:t>
            </a:r>
            <a:r>
              <a:rPr lang="en-GB" b="0" dirty="0"/>
              <a:t>’ in a reading task.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context. Tell pupils Sofía is receiving messages from different friends.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first message. Ask pupils to tell you if the message says ‘I am’ or ‘you are’.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reveal the answer.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Continue with items 2 – 5.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51643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10 minutes (four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spoken production of ‘</a:t>
            </a:r>
            <a:r>
              <a:rPr lang="en-GB" b="0" dirty="0" err="1"/>
              <a:t>estoy</a:t>
            </a:r>
            <a:r>
              <a:rPr lang="en-GB" b="0" dirty="0"/>
              <a:t>’ + ‘</a:t>
            </a:r>
            <a:r>
              <a:rPr lang="en-GB" b="0" dirty="0" err="1"/>
              <a:t>estás</a:t>
            </a:r>
            <a:r>
              <a:rPr lang="en-GB" b="0" dirty="0"/>
              <a:t>’.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instructions.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are in pairs A + B. They write down the six corresponding prompts.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70590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model the task.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bring up each element of the task.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Explain that pupils are building sentences together.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Model how Persona B has to listen to Persona A’s verb to know which location to respond.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Tell pupils that there are six sets of places for each person and they will both have a turn to play each role.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52216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Do not click to bring up the places until Person A has turned away from the board.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Person A turns away from the board with his/her list of prompts.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bring up the place options.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Person A says his/her first verb ‘estoy’.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Person B answers accordingly ‘en Lima’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Person A records the answer.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Continue with items 2 – 6.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Then swap roles using the next slide.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47843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Do not click to bring up the places until Person B has turned away from the board.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Person B turns away from the board with his/her list of prompts.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to bring up the place options.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Person B says his/her first verb ‘estoy’.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Person A answers accordingly ‘en España’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Person B records the answer.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Continue with items 2 – 6.</a:t>
            </a:r>
            <a:endParaRPr lang="en-GB" sz="1200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47211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Note: if needed, this task can be done as one of the five follow ups during the week.  It is repeated as Follow up 2 for the week.</a:t>
            </a:r>
            <a:br>
              <a:rPr lang="en-GB" b="1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see and understand “</a:t>
            </a:r>
            <a:r>
              <a:rPr lang="en-GB" b="0" dirty="0" err="1"/>
              <a:t>estoy</a:t>
            </a:r>
            <a:r>
              <a:rPr lang="en-GB" b="0" dirty="0"/>
              <a:t>” + “</a:t>
            </a:r>
            <a:r>
              <a:rPr lang="en-GB" b="0" dirty="0" err="1"/>
              <a:t>estás</a:t>
            </a:r>
            <a:r>
              <a:rPr lang="en-GB" b="0" dirty="0"/>
              <a:t>” in an extended reading task.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instructions. Tell pupils Sofía is texting Rubén and we need to figure out where Sofía is.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options in order to practise SSCs and develop pupils’ awareness of Spanish speaking countries and cities. Model pronunciation of “Barcelona” as pupils haven’t encountered </a:t>
            </a:r>
            <a:r>
              <a:rPr lang="en-GB" b="1" dirty="0"/>
              <a:t>[c] </a:t>
            </a:r>
            <a:r>
              <a:rPr lang="en-GB" dirty="0"/>
              <a:t>yet.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Then play the video with the message exchange (hover the cursor over the word ‘message’ to see play button).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the prompt to answer the question “¿</a:t>
            </a:r>
            <a:r>
              <a:rPr lang="en-GB" dirty="0" err="1"/>
              <a:t>Dónde</a:t>
            </a:r>
            <a:r>
              <a:rPr lang="en-GB" dirty="0"/>
              <a:t> </a:t>
            </a:r>
            <a:r>
              <a:rPr lang="en-GB" dirty="0" err="1"/>
              <a:t>está</a:t>
            </a:r>
            <a:r>
              <a:rPr lang="en-GB" dirty="0"/>
              <a:t> Sofía?”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answer &amp; elicit full answer from pupils.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 </a:t>
            </a:r>
            <a:r>
              <a:rPr lang="en-GB" sz="1200" b="0" dirty="0" err="1"/>
              <a:t>dónde</a:t>
            </a:r>
            <a:r>
              <a:rPr lang="en-GB" sz="1200" b="0" dirty="0"/>
              <a:t> is glossed here.  It is used incidentally in this task, in which predominantly raised intonation questions are practised. </a:t>
            </a:r>
            <a:r>
              <a:rPr lang="en-GB" sz="1200" b="0" dirty="0" err="1"/>
              <a:t>Dónde</a:t>
            </a:r>
            <a:r>
              <a:rPr lang="en-GB" sz="1200" b="0" dirty="0"/>
              <a:t> will be introduced formally next week.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2325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" name="Google Shape;11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SSC </a:t>
            </a:r>
            <a:r>
              <a:rPr lang="en-GB" b="1" dirty="0"/>
              <a:t> [u]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Introduce and elicit the pronunciation of the </a:t>
            </a:r>
            <a:r>
              <a:rPr lang="en-GB" b="1" dirty="0"/>
              <a:t>individual SSC [u] </a:t>
            </a:r>
            <a:r>
              <a:rPr lang="en-GB" dirty="0"/>
              <a:t>and then the </a:t>
            </a:r>
            <a:r>
              <a:rPr lang="en-GB" b="1" dirty="0"/>
              <a:t>source</a:t>
            </a:r>
            <a:r>
              <a:rPr lang="en-GB" dirty="0"/>
              <a:t> word ‘</a:t>
            </a:r>
            <a:r>
              <a:rPr lang="en-GB" b="1" dirty="0" err="1"/>
              <a:t>universo</a:t>
            </a:r>
            <a:r>
              <a:rPr lang="en-GB" b="1" dirty="0"/>
              <a:t>’</a:t>
            </a:r>
            <a:r>
              <a:rPr lang="en-GB" dirty="0"/>
              <a:t> (with gesture, if using).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to bring on the picture and get pupils to repeat (with gesture, if using).</a:t>
            </a:r>
            <a:br>
              <a:rPr lang="en-GB" dirty="0"/>
            </a:br>
            <a:br>
              <a:rPr lang="en-GB" dirty="0"/>
            </a:br>
            <a:endParaRPr dirty="0"/>
          </a:p>
        </p:txBody>
      </p:sp>
      <p:sp>
        <p:nvSpPr>
          <p:cNvPr id="116" name="Google Shape;116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2119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buenos días / </a:t>
            </a:r>
            <a:r>
              <a:rPr lang="en-GB" b="0" dirty="0" err="1"/>
              <a:t>buenas</a:t>
            </a:r>
            <a:r>
              <a:rPr lang="en-GB" b="0" dirty="0"/>
              <a:t> </a:t>
            </a:r>
            <a:r>
              <a:rPr lang="en-GB" b="0" dirty="0" err="1"/>
              <a:t>tardes</a:t>
            </a:r>
            <a:r>
              <a:rPr lang="en-GB" b="0" baseline="0" dirty="0"/>
              <a:t> &amp; </a:t>
            </a:r>
            <a:r>
              <a:rPr lang="en-GB" b="0" baseline="0" dirty="0" err="1"/>
              <a:t>adiós</a:t>
            </a:r>
            <a:r>
              <a:rPr lang="en-GB" b="0" baseline="0" dirty="0"/>
              <a:t>.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Introduce and elicit the pronunciation of the phrases, practising orally with the visual support, then providing the word.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Ensure that literal and equivalent English meanings are clear.</a:t>
            </a:r>
          </a:p>
          <a:p>
            <a:pPr marL="22860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37" name="Google Shape;13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recognise aurally the new 3 items of vocabulary.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Teachers say one of the phrases and pupils use their finger to show which picture corresponds to the phrase.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Note: you can click on the picture to hear the audio again.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37" name="Google Shape;13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35165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</a:t>
            </a:r>
            <a:r>
              <a:rPr lang="en-GB" b="0" dirty="0"/>
              <a:t>: to revisit </a:t>
            </a:r>
            <a:r>
              <a:rPr lang="en-GB" b="0" dirty="0" err="1"/>
              <a:t>estar</a:t>
            </a:r>
            <a:r>
              <a:rPr lang="en-GB" b="0" dirty="0"/>
              <a:t> (to be for location).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Present the grammar explanation of “</a:t>
            </a:r>
            <a:r>
              <a:rPr lang="en-GB" dirty="0" err="1"/>
              <a:t>estar</a:t>
            </a:r>
            <a:r>
              <a:rPr lang="en-GB" dirty="0"/>
              <a:t>”, “</a:t>
            </a:r>
            <a:r>
              <a:rPr lang="en-GB" dirty="0" err="1"/>
              <a:t>estoy</a:t>
            </a:r>
            <a:r>
              <a:rPr lang="en-GB" dirty="0"/>
              <a:t>” and “</a:t>
            </a:r>
            <a:r>
              <a:rPr lang="en-GB" dirty="0" err="1"/>
              <a:t>está</a:t>
            </a:r>
            <a:r>
              <a:rPr lang="en-GB" dirty="0"/>
              <a:t>”. Make sure pupils are clear about the I / you pictures as these will come up in consecutive lessons.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 for the Spanish examples provided. </a:t>
            </a:r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</a:t>
            </a:r>
            <a:r>
              <a:rPr lang="en-GB" b="1" dirty="0" err="1"/>
              <a:t>estás</a:t>
            </a:r>
            <a:r>
              <a:rPr lang="en-GB" b="1" dirty="0"/>
              <a:t> </a:t>
            </a:r>
            <a:r>
              <a:rPr lang="en-GB" b="0" dirty="0"/>
              <a:t>(you are).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Present the grammar explanation of “</a:t>
            </a:r>
            <a:r>
              <a:rPr lang="en-GB" dirty="0" err="1"/>
              <a:t>estar</a:t>
            </a:r>
            <a:r>
              <a:rPr lang="en-GB" dirty="0"/>
              <a:t>” and “</a:t>
            </a:r>
            <a:r>
              <a:rPr lang="en-GB" dirty="0" err="1"/>
              <a:t>estás</a:t>
            </a:r>
            <a:r>
              <a:rPr lang="en-GB" dirty="0"/>
              <a:t>”.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2.   Elicit English translations for the Spanish examples provided).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Note: </a:t>
            </a:r>
            <a:r>
              <a:rPr lang="en-GB" b="0" i="0" dirty="0">
                <a:solidFill>
                  <a:srgbClr val="002060"/>
                </a:solidFill>
                <a:effectLst/>
                <a:latin typeface="docs-Century Gothic"/>
              </a:rPr>
              <a:t>Raised intonation questions will be practised formally again in Week 5.</a:t>
            </a:r>
            <a:endParaRPr dirty="0"/>
          </a:p>
          <a:p>
            <a:pPr marL="22860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04368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written comprehension and matching sound to print of “</a:t>
            </a:r>
            <a:r>
              <a:rPr lang="en-GB" b="0" dirty="0" err="1"/>
              <a:t>estás</a:t>
            </a:r>
            <a:r>
              <a:rPr lang="en-GB" b="0" dirty="0"/>
              <a:t>” questions, recycling vocabulary from previous lesson. </a:t>
            </a:r>
            <a:br>
              <a:rPr lang="en-GB" b="1" dirty="0"/>
            </a:b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teacher calling the first pupil. Teacher says: “</a:t>
            </a:r>
            <a:r>
              <a:rPr lang="en-GB" dirty="0" err="1"/>
              <a:t>Úrsula</a:t>
            </a:r>
            <a:r>
              <a:rPr lang="en-GB" dirty="0"/>
              <a:t>, ¿</a:t>
            </a:r>
            <a:r>
              <a:rPr lang="en-GB" dirty="0" err="1"/>
              <a:t>estás</a:t>
            </a:r>
            <a:r>
              <a:rPr lang="en-GB" dirty="0"/>
              <a:t>?”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</a:t>
            </a:r>
            <a:r>
              <a:rPr lang="en-GB" dirty="0" err="1"/>
              <a:t>Úrsula’s</a:t>
            </a:r>
            <a:r>
              <a:rPr lang="en-GB" dirty="0"/>
              <a:t> answer: “</a:t>
            </a:r>
            <a:r>
              <a:rPr lang="en-GB" dirty="0" err="1"/>
              <a:t>sí</a:t>
            </a:r>
            <a:r>
              <a:rPr lang="en-GB" dirty="0"/>
              <a:t>.”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the teacher’s next call. “Rubén, ¿</a:t>
            </a:r>
            <a:r>
              <a:rPr lang="en-GB" dirty="0" err="1"/>
              <a:t>estás</a:t>
            </a:r>
            <a:r>
              <a:rPr lang="en-GB" dirty="0"/>
              <a:t>?”.</a:t>
            </a:r>
            <a:endParaRPr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Rubén’s answer: “</a:t>
            </a:r>
            <a:r>
              <a:rPr lang="en-GB" dirty="0" err="1"/>
              <a:t>Sí</a:t>
            </a:r>
            <a:r>
              <a:rPr lang="en-GB" dirty="0"/>
              <a:t>, </a:t>
            </a:r>
            <a:r>
              <a:rPr lang="en-GB" dirty="0" err="1"/>
              <a:t>presente</a:t>
            </a:r>
            <a:r>
              <a:rPr lang="en-GB" dirty="0"/>
              <a:t>”. Ensure meaning is clear and practise pronunciation.</a:t>
            </a:r>
            <a:br>
              <a:rPr lang="en-GB" dirty="0"/>
            </a:br>
            <a:endParaRPr dirty="0"/>
          </a:p>
        </p:txBody>
      </p:sp>
      <p:sp>
        <p:nvSpPr>
          <p:cNvPr id="150" name="Google Shape;150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6" name="Google Shape;21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attending to raised intonation question intonation in aural comprehension with written support. To then practise processing the two structures for meaning.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0" dirty="0"/>
              <a:t>1. Ask pupils to write 1-6 in their books.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0" dirty="0"/>
              <a:t>2. Tell them that they will hear a statement or a question using the verb ‘estás’ (you are).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0" dirty="0"/>
              <a:t>3. When they listen they should decide if it is a question or a statement. They could be asked to note Q or S.</a:t>
            </a:r>
            <a:endParaRPr lang="en-GB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0" dirty="0"/>
              <a:t>4. Then they should punctuate the questions and statements with ¿…? or .</a:t>
            </a:r>
            <a:br>
              <a:rPr lang="en-GB" b="0" dirty="0"/>
            </a:br>
            <a:r>
              <a:rPr lang="en-GB" b="0" dirty="0"/>
              <a:t>5. Click to reveal the answers.</a:t>
            </a:r>
            <a:br>
              <a:rPr lang="en-GB" b="0" dirty="0"/>
            </a:br>
            <a:r>
              <a:rPr lang="en-GB" b="0" dirty="0"/>
              <a:t>6. Ensure that the English meanings are clear.  You are vs Are you.</a:t>
            </a:r>
            <a:endParaRPr lang="en-GB"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b="1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b="1" dirty="0"/>
              <a:t>Transcript:</a:t>
            </a:r>
            <a:endParaRPr lang="en-GB" sz="1200" b="0" i="0" u="none" strike="noStrike" cap="none" dirty="0">
              <a:solidFill>
                <a:schemeClr val="dk1"/>
              </a:solidFill>
              <a:effectLst/>
              <a:latin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Coral, estás presente.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Lara, ¿estás presente?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Lorna, ¿estás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allí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?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Tamara, ¿estás presente?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Carlos, estás aquí.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Paloma, estás presente.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Gaspar, ¿estás </a:t>
            </a:r>
            <a:r>
              <a:rPr lang="en-GB" sz="1200" b="0" i="0" u="none" strike="noStrike" cap="none" dirty="0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allí</a:t>
            </a:r>
            <a:r>
              <a:rPr lang="en-GB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?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17" name="Google Shape;21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 (four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present intonation questions using ‘</a:t>
            </a:r>
            <a:r>
              <a:rPr lang="en-GB" b="1" dirty="0" err="1"/>
              <a:t>está</a:t>
            </a:r>
            <a:r>
              <a:rPr lang="en-GB" b="1" dirty="0"/>
              <a:t>’ </a:t>
            </a:r>
            <a:r>
              <a:rPr lang="en-GB" b="0" dirty="0"/>
              <a:t>and responses using ‘</a:t>
            </a:r>
            <a:r>
              <a:rPr lang="en-GB" b="1" dirty="0" err="1"/>
              <a:t>está</a:t>
            </a:r>
            <a:r>
              <a:rPr lang="en-GB" b="0" dirty="0"/>
              <a:t>’ as ‘</a:t>
            </a:r>
            <a:r>
              <a:rPr lang="en-GB" b="1" dirty="0"/>
              <a:t>it</a:t>
            </a:r>
            <a:r>
              <a:rPr lang="en-GB" b="0" dirty="0"/>
              <a:t> is (in/located)’. Last lesson they practised ‘</a:t>
            </a:r>
            <a:r>
              <a:rPr lang="en-GB" b="1" dirty="0" err="1"/>
              <a:t>está</a:t>
            </a:r>
            <a:r>
              <a:rPr lang="en-GB" b="1" dirty="0"/>
              <a:t>’</a:t>
            </a:r>
            <a:r>
              <a:rPr lang="en-GB" b="0" dirty="0"/>
              <a:t> meaning she / he is.</a:t>
            </a:r>
            <a:endParaRPr lang="en-GB" dirty="0"/>
          </a:p>
          <a:p>
            <a:endParaRPr lang="en-GB" b="1" baseline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Ask pupils “¿Lima está en Perú?” and read out loud the two options, using the names in the map to model their options.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A pupil reads the option he/she thinks is the correct out loud.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for the correct answer to be highlighted.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b="0" dirty="0"/>
              <a:t>Elicit the translation of '</a:t>
            </a:r>
            <a:r>
              <a:rPr lang="en-GB" b="0" dirty="0" err="1"/>
              <a:t>está</a:t>
            </a:r>
            <a:r>
              <a:rPr lang="en-GB" b="0" dirty="0"/>
              <a:t>’ so that it is clear to them that ‘</a:t>
            </a:r>
            <a:r>
              <a:rPr lang="en-GB" b="0" dirty="0" err="1"/>
              <a:t>está</a:t>
            </a:r>
            <a:r>
              <a:rPr lang="en-GB" b="0" dirty="0"/>
              <a:t>’ stands for two words in English, here - it and is.  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dirty="0"/>
              <a:t>Notes:</a:t>
            </a:r>
            <a:br>
              <a:rPr lang="en-GB" dirty="0"/>
            </a:br>
            <a:r>
              <a:rPr lang="en-GB" dirty="0" err="1"/>
              <a:t>i</a:t>
            </a:r>
            <a:r>
              <a:rPr lang="en-GB" dirty="0"/>
              <a:t>) In the next series of slides we extend practice answering the question ¿XXX </a:t>
            </a:r>
            <a:r>
              <a:rPr lang="en-GB" dirty="0" err="1"/>
              <a:t>está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YYY? and answering with </a:t>
            </a:r>
            <a:r>
              <a:rPr lang="en-GB" dirty="0" err="1"/>
              <a:t>Sí</a:t>
            </a:r>
            <a:r>
              <a:rPr lang="en-GB" dirty="0"/>
              <a:t> or No.</a:t>
            </a:r>
            <a:br>
              <a:rPr lang="en-GB" dirty="0"/>
            </a:br>
            <a:r>
              <a:rPr lang="en-GB" dirty="0"/>
              <a:t>ii) Note that we are not doing negative sentences yet.  The negative answers give a positive answer.  No, </a:t>
            </a:r>
            <a:r>
              <a:rPr lang="en-GB" dirty="0" err="1"/>
              <a:t>está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… (No, it is in…).</a:t>
            </a:r>
            <a:br>
              <a:rPr lang="en-GB" dirty="0"/>
            </a:br>
            <a:r>
              <a:rPr lang="en-GB" dirty="0"/>
              <a:t>iii) The names of cities and countries do contain SSCs [a] and [u] and several SSCs not encountered before.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iv) pupils might not know where Machu Picchu is (an opportunity to learn about it!) but they probably know it is not in the UK </a:t>
            </a:r>
            <a:r>
              <a:rPr lang="en-GB" dirty="0">
                <a:sym typeface="Wingdings" panose="05000000000000000000" pitchFamily="2" charset="2"/>
              </a:rPr>
              <a:t> .</a:t>
            </a:r>
            <a:endParaRPr lang="en-GB" dirty="0"/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dirty="0"/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dirty="0"/>
              <a:t>&lt;div&gt;Icons made by &lt;a </a:t>
            </a:r>
            <a:r>
              <a:rPr lang="en-GB" dirty="0" err="1"/>
              <a:t>href</a:t>
            </a:r>
            <a:r>
              <a:rPr lang="en-GB" dirty="0"/>
              <a:t>="https://www.freepik.com" title="</a:t>
            </a:r>
            <a:r>
              <a:rPr lang="en-GB" dirty="0" err="1"/>
              <a:t>Freepik</a:t>
            </a:r>
            <a:r>
              <a:rPr lang="en-GB" dirty="0"/>
              <a:t>"&gt;</a:t>
            </a:r>
            <a:r>
              <a:rPr lang="en-GB" dirty="0" err="1"/>
              <a:t>Freepik</a:t>
            </a:r>
            <a:r>
              <a:rPr lang="en-GB" dirty="0"/>
              <a:t>&lt;/a&gt; from &lt;a </a:t>
            </a:r>
            <a:r>
              <a:rPr lang="en-GB" dirty="0" err="1"/>
              <a:t>href</a:t>
            </a:r>
            <a:r>
              <a:rPr lang="en-GB" dirty="0"/>
              <a:t>="https://www.flaticon.com/" title="</a:t>
            </a:r>
            <a:r>
              <a:rPr lang="en-GB" dirty="0" err="1"/>
              <a:t>Flaticon</a:t>
            </a:r>
            <a:r>
              <a:rPr lang="en-GB" dirty="0"/>
              <a:t>"&gt;www.flaticon.com&lt;/a&gt;&lt;/div&gt;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dirty="0"/>
              <a:t>&lt;div&gt;Icons made by &lt;a </a:t>
            </a:r>
            <a:r>
              <a:rPr lang="en-GB" dirty="0" err="1"/>
              <a:t>href</a:t>
            </a:r>
            <a:r>
              <a:rPr lang="en-GB" dirty="0"/>
              <a:t>="https://www.freepik.com" title="</a:t>
            </a:r>
            <a:r>
              <a:rPr lang="en-GB" dirty="0" err="1"/>
              <a:t>Freepik</a:t>
            </a:r>
            <a:r>
              <a:rPr lang="en-GB" dirty="0"/>
              <a:t>"&gt;</a:t>
            </a:r>
            <a:r>
              <a:rPr lang="en-GB" dirty="0" err="1"/>
              <a:t>Freepik</a:t>
            </a:r>
            <a:r>
              <a:rPr lang="en-GB" dirty="0"/>
              <a:t>&lt;/a&gt; from &lt;a </a:t>
            </a:r>
            <a:r>
              <a:rPr lang="en-GB" dirty="0" err="1"/>
              <a:t>href</a:t>
            </a:r>
            <a:r>
              <a:rPr lang="en-GB" dirty="0"/>
              <a:t>="https://www.flaticon.com/" title="</a:t>
            </a:r>
            <a:r>
              <a:rPr lang="en-GB" dirty="0" err="1"/>
              <a:t>Flaticon</a:t>
            </a:r>
            <a:r>
              <a:rPr lang="en-GB" dirty="0"/>
              <a:t>"&gt;www.flaticon.com&lt;/a&gt;&lt;/div&gt;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1310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3918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25.wav"/><Relationship Id="rId7" Type="http://schemas.openxmlformats.org/officeDocument/2006/relationships/audio" Target="../media/audio27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26.wav"/><Relationship Id="rId5" Type="http://schemas.openxmlformats.org/officeDocument/2006/relationships/image" Target="../media/image29.jp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28.wav"/><Relationship Id="rId7" Type="http://schemas.openxmlformats.org/officeDocument/2006/relationships/audio" Target="../media/audio29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g"/><Relationship Id="rId5" Type="http://schemas.openxmlformats.org/officeDocument/2006/relationships/image" Target="../media/image33.jpeg"/><Relationship Id="rId10" Type="http://schemas.openxmlformats.org/officeDocument/2006/relationships/audio" Target="../media/audio30.wav"/><Relationship Id="rId4" Type="http://schemas.openxmlformats.org/officeDocument/2006/relationships/image" Target="../media/image28.pn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3.wav"/><Relationship Id="rId3" Type="http://schemas.openxmlformats.org/officeDocument/2006/relationships/audio" Target="../media/audio31.wav"/><Relationship Id="rId7" Type="http://schemas.openxmlformats.org/officeDocument/2006/relationships/audio" Target="../media/audio32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2.gif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34.wav"/><Relationship Id="rId7" Type="http://schemas.openxmlformats.org/officeDocument/2006/relationships/audio" Target="../media/audio36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35.wav"/><Relationship Id="rId5" Type="http://schemas.openxmlformats.org/officeDocument/2006/relationships/image" Target="../media/image36.png"/><Relationship Id="rId10" Type="http://schemas.openxmlformats.org/officeDocument/2006/relationships/image" Target="../media/image37.png"/><Relationship Id="rId4" Type="http://schemas.openxmlformats.org/officeDocument/2006/relationships/image" Target="../media/image28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7.wav"/><Relationship Id="rId3" Type="http://schemas.openxmlformats.org/officeDocument/2006/relationships/image" Target="../media/image38.pn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png"/><Relationship Id="rId5" Type="http://schemas.openxmlformats.org/officeDocument/2006/relationships/image" Target="../media/image27.png"/><Relationship Id="rId4" Type="http://schemas.openxmlformats.org/officeDocument/2006/relationships/image" Target="../media/image39.png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38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audio" Target="../media/audio41.wav"/><Relationship Id="rId5" Type="http://schemas.openxmlformats.org/officeDocument/2006/relationships/audio" Target="../media/audio40.wav"/><Relationship Id="rId10" Type="http://schemas.openxmlformats.org/officeDocument/2006/relationships/image" Target="../media/image32.png"/><Relationship Id="rId4" Type="http://schemas.openxmlformats.org/officeDocument/2006/relationships/audio" Target="../media/audio39.wav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34.png"/><Relationship Id="rId3" Type="http://schemas.openxmlformats.org/officeDocument/2006/relationships/image" Target="../media/image28.png"/><Relationship Id="rId7" Type="http://schemas.openxmlformats.org/officeDocument/2006/relationships/image" Target="../media/image44.jpe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3.jpeg"/><Relationship Id="rId11" Type="http://schemas.openxmlformats.org/officeDocument/2006/relationships/image" Target="../media/image37.pn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Relationship Id="rId1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35.png"/><Relationship Id="rId3" Type="http://schemas.openxmlformats.org/officeDocument/2006/relationships/image" Target="../media/image28.png"/><Relationship Id="rId7" Type="http://schemas.openxmlformats.org/officeDocument/2006/relationships/image" Target="../media/image44.jpe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3.jpeg"/><Relationship Id="rId11" Type="http://schemas.openxmlformats.org/officeDocument/2006/relationships/image" Target="../media/image48.png"/><Relationship Id="rId5" Type="http://schemas.openxmlformats.org/officeDocument/2006/relationships/image" Target="../media/image42.jpeg"/><Relationship Id="rId15" Type="http://schemas.openxmlformats.org/officeDocument/2006/relationships/image" Target="../media/image32.pn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Relationship Id="rId1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49.jpeg"/><Relationship Id="rId12" Type="http://schemas.openxmlformats.org/officeDocument/2006/relationships/image" Target="../media/image41.jpeg"/><Relationship Id="rId2" Type="http://schemas.openxmlformats.org/officeDocument/2006/relationships/video" Target="../media/media1.m4v"/><Relationship Id="rId16" Type="http://schemas.openxmlformats.org/officeDocument/2006/relationships/audio" Target="../media/audio42.wav"/><Relationship Id="rId1" Type="http://schemas.microsoft.com/office/2007/relationships/media" Target="../media/media1.m4v"/><Relationship Id="rId6" Type="http://schemas.openxmlformats.org/officeDocument/2006/relationships/image" Target="../media/image44.jpeg"/><Relationship Id="rId11" Type="http://schemas.openxmlformats.org/officeDocument/2006/relationships/image" Target="../media/image50.png"/><Relationship Id="rId5" Type="http://schemas.openxmlformats.org/officeDocument/2006/relationships/image" Target="../media/image43.jpeg"/><Relationship Id="rId15" Type="http://schemas.openxmlformats.org/officeDocument/2006/relationships/image" Target="../media/image25.svg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48.png"/><Relationship Id="rId1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audio" Target="../media/audio5.wav"/><Relationship Id="rId10" Type="http://schemas.openxmlformats.org/officeDocument/2006/relationships/image" Target="../media/image12.png"/><Relationship Id="rId4" Type="http://schemas.openxmlformats.org/officeDocument/2006/relationships/audio" Target="../media/audio4.wav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png"/><Relationship Id="rId7" Type="http://schemas.openxmlformats.org/officeDocument/2006/relationships/audio" Target="../media/audio3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audio" Target="../media/audio4.wav"/><Relationship Id="rId10" Type="http://schemas.openxmlformats.org/officeDocument/2006/relationships/image" Target="../media/image10.png"/><Relationship Id="rId4" Type="http://schemas.openxmlformats.org/officeDocument/2006/relationships/image" Target="../media/image12.png"/><Relationship Id="rId9" Type="http://schemas.openxmlformats.org/officeDocument/2006/relationships/audio" Target="../media/audio5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6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5" Type="http://schemas.openxmlformats.org/officeDocument/2006/relationships/audio" Target="../media/audio8.wav"/><Relationship Id="rId10" Type="http://schemas.openxmlformats.org/officeDocument/2006/relationships/image" Target="../media/image17.png"/><Relationship Id="rId4" Type="http://schemas.openxmlformats.org/officeDocument/2006/relationships/audio" Target="../media/audio7.wav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9.wav"/><Relationship Id="rId7" Type="http://schemas.openxmlformats.org/officeDocument/2006/relationships/audio" Target="../media/audio8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audio" Target="../media/audio12.wav"/><Relationship Id="rId11" Type="http://schemas.openxmlformats.org/officeDocument/2006/relationships/image" Target="../media/image19.png"/><Relationship Id="rId5" Type="http://schemas.openxmlformats.org/officeDocument/2006/relationships/audio" Target="../media/audio11.wav"/><Relationship Id="rId10" Type="http://schemas.openxmlformats.org/officeDocument/2006/relationships/image" Target="../media/image18.png"/><Relationship Id="rId4" Type="http://schemas.openxmlformats.org/officeDocument/2006/relationships/audio" Target="../media/audio10.wav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3.wav"/><Relationship Id="rId7" Type="http://schemas.openxmlformats.org/officeDocument/2006/relationships/image" Target="../media/image2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audio" Target="../media/audio16.wav"/><Relationship Id="rId5" Type="http://schemas.openxmlformats.org/officeDocument/2006/relationships/audio" Target="../media/audio15.wav"/><Relationship Id="rId10" Type="http://schemas.openxmlformats.org/officeDocument/2006/relationships/image" Target="../media/image23.png"/><Relationship Id="rId4" Type="http://schemas.openxmlformats.org/officeDocument/2006/relationships/audio" Target="../media/audio14.wav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audio" Target="../media/audio20.wav"/><Relationship Id="rId3" Type="http://schemas.openxmlformats.org/officeDocument/2006/relationships/image" Target="../media/image24.png"/><Relationship Id="rId7" Type="http://schemas.microsoft.com/office/2007/relationships/hdphoto" Target="../media/hdphoto2.wdp"/><Relationship Id="rId12" Type="http://schemas.openxmlformats.org/officeDocument/2006/relationships/audio" Target="../media/audio19.wav"/><Relationship Id="rId17" Type="http://schemas.openxmlformats.org/officeDocument/2006/relationships/audio" Target="../media/audio24.wav"/><Relationship Id="rId2" Type="http://schemas.openxmlformats.org/officeDocument/2006/relationships/notesSlide" Target="../notesSlides/notesSlide8.xml"/><Relationship Id="rId16" Type="http://schemas.openxmlformats.org/officeDocument/2006/relationships/audio" Target="../media/audio2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11" Type="http://schemas.openxmlformats.org/officeDocument/2006/relationships/audio" Target="../media/audio18.wav"/><Relationship Id="rId5" Type="http://schemas.openxmlformats.org/officeDocument/2006/relationships/audio" Target="../media/audio17.wav"/><Relationship Id="rId15" Type="http://schemas.openxmlformats.org/officeDocument/2006/relationships/audio" Target="../media/audio22.wav"/><Relationship Id="rId10" Type="http://schemas.openxmlformats.org/officeDocument/2006/relationships/image" Target="../media/image12.png"/><Relationship Id="rId4" Type="http://schemas.openxmlformats.org/officeDocument/2006/relationships/image" Target="../media/image25.svg"/><Relationship Id="rId9" Type="http://schemas.openxmlformats.org/officeDocument/2006/relationships/image" Target="../media/image27.png"/><Relationship Id="rId14" Type="http://schemas.openxmlformats.org/officeDocument/2006/relationships/audio" Target="../media/audio2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Sofía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8881" y="1005525"/>
            <a:ext cx="6621960" cy="5678129"/>
          </a:xfrm>
          <a:prstGeom prst="rect">
            <a:avLst/>
          </a:prstGeom>
        </p:spPr>
      </p:pic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594B333A-025F-4074-BB8E-3F4870FCC4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852" y="2729068"/>
            <a:ext cx="2177196" cy="4135742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01313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892603D-FABA-1704-270C-CBB9C672E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4054" y="1276909"/>
            <a:ext cx="819665" cy="232385"/>
          </a:xfrm>
        </p:spPr>
        <p:txBody>
          <a:bodyPr>
            <a:normAutofit fontScale="90000"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hablar</a:t>
            </a:r>
          </a:p>
        </p:txBody>
      </p:sp>
      <p:sp>
        <p:nvSpPr>
          <p:cNvPr id="4" name="Google Shape;325;p14">
            <a:extLst>
              <a:ext uri="{FF2B5EF4-FFF2-40B4-BE49-F238E27FC236}">
                <a16:creationId xmlns:a16="http://schemas.microsoft.com/office/drawing/2014/main" id="{8D1751E3-DDDB-A51C-B499-921174E0424E}"/>
              </a:ext>
            </a:extLst>
          </p:cNvPr>
          <p:cNvSpPr txBox="1"/>
          <p:nvPr/>
        </p:nvSpPr>
        <p:spPr>
          <a:xfrm>
            <a:off x="11032900" y="1147550"/>
            <a:ext cx="994183" cy="400110"/>
          </a:xfrm>
          <a:prstGeom prst="rect">
            <a:avLst/>
          </a:prstGeom>
          <a:solidFill>
            <a:srgbClr val="B9E5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hablar</a:t>
            </a:r>
            <a:endParaRPr sz="20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705470-0297-C804-78DF-7D0E40C1B2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8391" y="131226"/>
            <a:ext cx="945328" cy="1000130"/>
          </a:xfrm>
          <a:prstGeom prst="rect">
            <a:avLst/>
          </a:prstGeom>
        </p:spPr>
      </p:pic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37432BB0-2D71-4BF9-AA1F-9754451144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875" y="1511311"/>
            <a:ext cx="3648695" cy="4852103"/>
          </a:xfrm>
          <a:prstGeom prst="rect">
            <a:avLst/>
          </a:prstGeom>
        </p:spPr>
      </p:pic>
      <p:sp>
        <p:nvSpPr>
          <p:cNvPr id="13" name="TextBox 12">
            <a:hlinkClick r:id="" action="ppaction://noaction">
              <a:snd r:embed="rId6" name="t1w2s10to13_Lima.wav"/>
            </a:hlinkClick>
            <a:extLst>
              <a:ext uri="{FF2B5EF4-FFF2-40B4-BE49-F238E27FC236}">
                <a16:creationId xmlns:a16="http://schemas.microsoft.com/office/drawing/2014/main" id="{95C3917E-F68F-4D19-9062-8C420B667171}"/>
              </a:ext>
            </a:extLst>
          </p:cNvPr>
          <p:cNvSpPr txBox="1"/>
          <p:nvPr/>
        </p:nvSpPr>
        <p:spPr>
          <a:xfrm>
            <a:off x="381828" y="435429"/>
            <a:ext cx="46346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¿Lima está en Perú?</a:t>
            </a:r>
          </a:p>
        </p:txBody>
      </p:sp>
      <p:sp>
        <p:nvSpPr>
          <p:cNvPr id="14" name="TextBox 13">
            <a:hlinkClick r:id="" action="ppaction://noaction">
              <a:snd r:embed="rId3" name="t1w2s10to13_Lima_answer_Si.wav"/>
            </a:hlinkClick>
            <a:extLst>
              <a:ext uri="{FF2B5EF4-FFF2-40B4-BE49-F238E27FC236}">
                <a16:creationId xmlns:a16="http://schemas.microsoft.com/office/drawing/2014/main" id="{124972DC-484F-429A-91FA-3CF49E6C86CD}"/>
              </a:ext>
            </a:extLst>
          </p:cNvPr>
          <p:cNvSpPr txBox="1"/>
          <p:nvPr/>
        </p:nvSpPr>
        <p:spPr>
          <a:xfrm>
            <a:off x="8005630" y="1925599"/>
            <a:ext cx="32912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Sí, está en Perú.</a:t>
            </a:r>
          </a:p>
        </p:txBody>
      </p:sp>
      <p:sp>
        <p:nvSpPr>
          <p:cNvPr id="15" name="TextBox 14">
            <a:hlinkClick r:id="" action="ppaction://noaction">
              <a:snd r:embed="rId7" name="t1w2s10to13_estaenBrasil.wav"/>
            </a:hlinkClick>
            <a:extLst>
              <a:ext uri="{FF2B5EF4-FFF2-40B4-BE49-F238E27FC236}">
                <a16:creationId xmlns:a16="http://schemas.microsoft.com/office/drawing/2014/main" id="{4C2ABDEC-8731-49C7-9E99-B10D343B54E1}"/>
              </a:ext>
            </a:extLst>
          </p:cNvPr>
          <p:cNvSpPr txBox="1"/>
          <p:nvPr/>
        </p:nvSpPr>
        <p:spPr>
          <a:xfrm>
            <a:off x="8005630" y="5190273"/>
            <a:ext cx="36936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No, está en Brasil.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C9E0D01-B557-47EF-BDC7-28CEBCB5DD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82994" y="1223150"/>
            <a:ext cx="2208514" cy="2208514"/>
          </a:xfrm>
          <a:prstGeom prst="rect">
            <a:avLst/>
          </a:prstGeom>
        </p:spPr>
      </p:pic>
      <p:pic>
        <p:nvPicPr>
          <p:cNvPr id="18" name="Picture 17" descr="Shape, rectangle&#10;&#10;Description automatically generated">
            <a:extLst>
              <a:ext uri="{FF2B5EF4-FFF2-40B4-BE49-F238E27FC236}">
                <a16:creationId xmlns:a16="http://schemas.microsoft.com/office/drawing/2014/main" id="{AFF1F41E-1E9D-414F-949D-C35BB96807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80742" y="1789779"/>
            <a:ext cx="720595" cy="720595"/>
          </a:xfrm>
          <a:prstGeom prst="rect">
            <a:avLst/>
          </a:prstGeom>
        </p:spPr>
      </p:pic>
      <p:pic>
        <p:nvPicPr>
          <p:cNvPr id="19" name="Picture 2" descr="Brazil, Map, Flag, Geography, Brazilian, Country">
            <a:extLst>
              <a:ext uri="{FF2B5EF4-FFF2-40B4-BE49-F238E27FC236}">
                <a16:creationId xmlns:a16="http://schemas.microsoft.com/office/drawing/2014/main" id="{2DEA9DEA-8B82-41B3-8BC8-456F0A2DD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524" y="3998293"/>
            <a:ext cx="2486362" cy="2476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75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w2s10to13_Lima_answer_S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488DC6E-2150-AB92-CC6F-FAAB0A7B3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2900" y="1264160"/>
            <a:ext cx="945328" cy="245402"/>
          </a:xfrm>
        </p:spPr>
        <p:txBody>
          <a:bodyPr>
            <a:normAutofit/>
          </a:bodyPr>
          <a:lstStyle/>
          <a:p>
            <a:r>
              <a:rPr lang="en-GB" sz="1000" dirty="0">
                <a:solidFill>
                  <a:schemeClr val="bg1"/>
                </a:solidFill>
              </a:rPr>
              <a:t>hablar</a:t>
            </a:r>
          </a:p>
        </p:txBody>
      </p:sp>
      <p:sp>
        <p:nvSpPr>
          <p:cNvPr id="2" name="Google Shape;325;p14">
            <a:extLst>
              <a:ext uri="{FF2B5EF4-FFF2-40B4-BE49-F238E27FC236}">
                <a16:creationId xmlns:a16="http://schemas.microsoft.com/office/drawing/2014/main" id="{DE9442A3-E78E-C298-137F-62D6486F247C}"/>
              </a:ext>
            </a:extLst>
          </p:cNvPr>
          <p:cNvSpPr txBox="1"/>
          <p:nvPr/>
        </p:nvSpPr>
        <p:spPr>
          <a:xfrm>
            <a:off x="11032900" y="1147550"/>
            <a:ext cx="994183" cy="400110"/>
          </a:xfrm>
          <a:prstGeom prst="rect">
            <a:avLst/>
          </a:prstGeom>
          <a:solidFill>
            <a:srgbClr val="B9E5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hablar</a:t>
            </a:r>
            <a:endParaRPr sz="20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D3C719-B6AA-D119-1F86-17BD3C4DEF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8391" y="131226"/>
            <a:ext cx="945328" cy="1000130"/>
          </a:xfrm>
          <a:prstGeom prst="rect">
            <a:avLst/>
          </a:prstGeom>
        </p:spPr>
      </p:pic>
      <p:pic>
        <p:nvPicPr>
          <p:cNvPr id="13" name="Picture 4" descr="Peru, Machu Picchu, Lama, World Heritage, Landscape">
            <a:extLst>
              <a:ext uri="{FF2B5EF4-FFF2-40B4-BE49-F238E27FC236}">
                <a16:creationId xmlns:a16="http://schemas.microsoft.com/office/drawing/2014/main" id="{B5ACA8BF-5328-47D2-9DF5-306F1E078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78" y="2152881"/>
            <a:ext cx="4913060" cy="32753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Picture 13" descr="Map&#10;&#10;Description automatically generated">
            <a:extLst>
              <a:ext uri="{FF2B5EF4-FFF2-40B4-BE49-F238E27FC236}">
                <a16:creationId xmlns:a16="http://schemas.microsoft.com/office/drawing/2014/main" id="{EC54F059-4C89-4BD2-9772-F64D973B80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2962" y="1218286"/>
            <a:ext cx="2121944" cy="2821801"/>
          </a:xfrm>
          <a:prstGeom prst="rect">
            <a:avLst/>
          </a:prstGeom>
        </p:spPr>
      </p:pic>
      <p:sp>
        <p:nvSpPr>
          <p:cNvPr id="15" name="TextBox 14">
            <a:hlinkClick r:id="" action="ppaction://noaction">
              <a:snd r:embed="rId7" name="t1w2s10to13_Machu_Q.wav"/>
            </a:hlinkClick>
            <a:extLst>
              <a:ext uri="{FF2B5EF4-FFF2-40B4-BE49-F238E27FC236}">
                <a16:creationId xmlns:a16="http://schemas.microsoft.com/office/drawing/2014/main" id="{4CB731BA-ACEB-4433-8721-1614BC692231}"/>
              </a:ext>
            </a:extLst>
          </p:cNvPr>
          <p:cNvSpPr txBox="1"/>
          <p:nvPr/>
        </p:nvSpPr>
        <p:spPr>
          <a:xfrm>
            <a:off x="381828" y="435429"/>
            <a:ext cx="79752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¿Machu Picchu está en Inglaterra?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09EE41B-E4D4-4239-979D-1E8BAFBC7F27}"/>
              </a:ext>
            </a:extLst>
          </p:cNvPr>
          <p:cNvGrpSpPr/>
          <p:nvPr/>
        </p:nvGrpSpPr>
        <p:grpSpPr>
          <a:xfrm>
            <a:off x="6359821" y="4318122"/>
            <a:ext cx="1749451" cy="2357974"/>
            <a:chOff x="10264329" y="1395151"/>
            <a:chExt cx="1171740" cy="178985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A00C9B4-D230-4F29-9F99-9EE9B4613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4329" y="1395151"/>
              <a:ext cx="1077873" cy="16764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986352D-42E0-4F6C-BBB8-D388319D04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259" t="52222"/>
            <a:stretch/>
          </p:blipFill>
          <p:spPr>
            <a:xfrm rot="705979">
              <a:off x="10394549" y="1963582"/>
              <a:ext cx="1041520" cy="1221419"/>
            </a:xfrm>
            <a:prstGeom prst="rect">
              <a:avLst/>
            </a:prstGeom>
          </p:spPr>
        </p:pic>
      </p:grpSp>
      <p:sp>
        <p:nvSpPr>
          <p:cNvPr id="20" name="TextBox 19">
            <a:hlinkClick r:id="" action="ppaction://noaction">
              <a:snd r:embed="rId3" name="t1w2s10to13_MP_answer_No_Peru.wav"/>
            </a:hlinkClick>
            <a:extLst>
              <a:ext uri="{FF2B5EF4-FFF2-40B4-BE49-F238E27FC236}">
                <a16:creationId xmlns:a16="http://schemas.microsoft.com/office/drawing/2014/main" id="{0176B953-3637-42C9-B59F-232F5C183C53}"/>
              </a:ext>
            </a:extLst>
          </p:cNvPr>
          <p:cNvSpPr txBox="1"/>
          <p:nvPr/>
        </p:nvSpPr>
        <p:spPr>
          <a:xfrm>
            <a:off x="8415533" y="1891271"/>
            <a:ext cx="35461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No, está en Perú.</a:t>
            </a:r>
          </a:p>
        </p:txBody>
      </p:sp>
      <p:sp>
        <p:nvSpPr>
          <p:cNvPr id="21" name="TextBox 20">
            <a:hlinkClick r:id="" action="ppaction://noaction">
              <a:snd r:embed="rId10" name="t1w2s10to13_Si_estaenInglaterra.wav"/>
            </a:hlinkClick>
            <a:extLst>
              <a:ext uri="{FF2B5EF4-FFF2-40B4-BE49-F238E27FC236}">
                <a16:creationId xmlns:a16="http://schemas.microsoft.com/office/drawing/2014/main" id="{EED1BE6A-7DD2-4917-A24C-D3DA5010CEBD}"/>
              </a:ext>
            </a:extLst>
          </p:cNvPr>
          <p:cNvSpPr txBox="1"/>
          <p:nvPr/>
        </p:nvSpPr>
        <p:spPr>
          <a:xfrm>
            <a:off x="7849144" y="5185448"/>
            <a:ext cx="43428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Sí, está en Inglaterra.</a:t>
            </a:r>
          </a:p>
        </p:txBody>
      </p:sp>
    </p:spTree>
    <p:extLst>
      <p:ext uri="{BB962C8B-B14F-4D97-AF65-F5344CB8AC3E}">
        <p14:creationId xmlns:p14="http://schemas.microsoft.com/office/powerpoint/2010/main" val="4102687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w2s10to13_MP_answer_No_Per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EF07285-4844-ED37-31E7-EB53F11A5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8391" y="1254397"/>
            <a:ext cx="945328" cy="186415"/>
          </a:xfrm>
        </p:spPr>
        <p:txBody>
          <a:bodyPr>
            <a:no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hablar</a:t>
            </a:r>
          </a:p>
        </p:txBody>
      </p:sp>
      <p:sp>
        <p:nvSpPr>
          <p:cNvPr id="4" name="Google Shape;325;p14">
            <a:extLst>
              <a:ext uri="{FF2B5EF4-FFF2-40B4-BE49-F238E27FC236}">
                <a16:creationId xmlns:a16="http://schemas.microsoft.com/office/drawing/2014/main" id="{13C15B16-F6F9-047A-5B54-16550637C274}"/>
              </a:ext>
            </a:extLst>
          </p:cNvPr>
          <p:cNvSpPr txBox="1"/>
          <p:nvPr/>
        </p:nvSpPr>
        <p:spPr>
          <a:xfrm>
            <a:off x="11032900" y="1147550"/>
            <a:ext cx="994183" cy="400110"/>
          </a:xfrm>
          <a:prstGeom prst="rect">
            <a:avLst/>
          </a:prstGeom>
          <a:solidFill>
            <a:srgbClr val="B9E5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hablar</a:t>
            </a:r>
            <a:endParaRPr sz="20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12C575-6A92-C1DB-CF2C-B397903C6F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8391" y="131226"/>
            <a:ext cx="945328" cy="1000130"/>
          </a:xfrm>
          <a:prstGeom prst="rect">
            <a:avLst/>
          </a:prstGeom>
        </p:spPr>
      </p:pic>
      <p:pic>
        <p:nvPicPr>
          <p:cNvPr id="11" name="Picture 1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381C0242-0389-4501-9F90-F506E9EE5D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767" y="2123350"/>
            <a:ext cx="1715776" cy="3259245"/>
          </a:xfrm>
          <a:prstGeom prst="rect">
            <a:avLst/>
          </a:prstGeom>
        </p:spPr>
      </p:pic>
      <p:pic>
        <p:nvPicPr>
          <p:cNvPr id="17" name="Picture 16" descr="Map&#10;&#10;Description automatically generated">
            <a:extLst>
              <a:ext uri="{FF2B5EF4-FFF2-40B4-BE49-F238E27FC236}">
                <a16:creationId xmlns:a16="http://schemas.microsoft.com/office/drawing/2014/main" id="{24360EB1-FF54-4689-A02D-542FBFD49A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8721" y="2104202"/>
            <a:ext cx="4270566" cy="3298738"/>
          </a:xfrm>
          <a:prstGeom prst="rect">
            <a:avLst/>
          </a:prstGeom>
        </p:spPr>
      </p:pic>
      <p:sp>
        <p:nvSpPr>
          <p:cNvPr id="18" name="Arrow: Right 17">
            <a:extLst>
              <a:ext uri="{FF2B5EF4-FFF2-40B4-BE49-F238E27FC236}">
                <a16:creationId xmlns:a16="http://schemas.microsoft.com/office/drawing/2014/main" id="{9C44299B-DEA9-4FF5-8834-4DDBC5070F82}"/>
              </a:ext>
            </a:extLst>
          </p:cNvPr>
          <p:cNvSpPr/>
          <p:nvPr/>
        </p:nvSpPr>
        <p:spPr>
          <a:xfrm rot="19723415">
            <a:off x="1807046" y="3038547"/>
            <a:ext cx="1743849" cy="276042"/>
          </a:xfrm>
          <a:prstGeom prst="rightArrow">
            <a:avLst>
              <a:gd name="adj1" fmla="val 50000"/>
              <a:gd name="adj2" fmla="val 51124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AR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TextBox 18">
            <a:hlinkClick r:id="" action="ppaction://noaction">
              <a:snd r:embed="rId7" name="t1w2s10to13_Sofia_Madrid.wav"/>
            </a:hlinkClick>
            <a:extLst>
              <a:ext uri="{FF2B5EF4-FFF2-40B4-BE49-F238E27FC236}">
                <a16:creationId xmlns:a16="http://schemas.microsoft.com/office/drawing/2014/main" id="{5C4891BA-C821-46D4-BE4E-7B454CA43285}"/>
              </a:ext>
            </a:extLst>
          </p:cNvPr>
          <p:cNvSpPr txBox="1"/>
          <p:nvPr/>
        </p:nvSpPr>
        <p:spPr>
          <a:xfrm>
            <a:off x="381828" y="435429"/>
            <a:ext cx="52709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¿Sofía está en Madrid?</a:t>
            </a:r>
          </a:p>
        </p:txBody>
      </p:sp>
      <p:sp>
        <p:nvSpPr>
          <p:cNvPr id="20" name="TextBox 19">
            <a:hlinkClick r:id="" action="ppaction://noaction">
              <a:snd r:embed="rId8" name="t1w2s10to13_Si_EstaenMadrid.wav"/>
            </a:hlinkClick>
            <a:extLst>
              <a:ext uri="{FF2B5EF4-FFF2-40B4-BE49-F238E27FC236}">
                <a16:creationId xmlns:a16="http://schemas.microsoft.com/office/drawing/2014/main" id="{522B2877-DD5B-4EE0-96FA-3B5C32A613F4}"/>
              </a:ext>
            </a:extLst>
          </p:cNvPr>
          <p:cNvSpPr txBox="1"/>
          <p:nvPr/>
        </p:nvSpPr>
        <p:spPr>
          <a:xfrm>
            <a:off x="7915509" y="2598283"/>
            <a:ext cx="38314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Sí, está en Madrid.</a:t>
            </a:r>
          </a:p>
        </p:txBody>
      </p:sp>
      <p:sp>
        <p:nvSpPr>
          <p:cNvPr id="21" name="TextBox 20">
            <a:hlinkClick r:id="" action="ppaction://noaction">
              <a:snd r:embed="rId3" name="t1w2s10to13_No_estaenLugo.wav"/>
            </a:hlinkClick>
            <a:extLst>
              <a:ext uri="{FF2B5EF4-FFF2-40B4-BE49-F238E27FC236}">
                <a16:creationId xmlns:a16="http://schemas.microsoft.com/office/drawing/2014/main" id="{DF8422E3-59CA-4879-84FA-CEE52168A4EF}"/>
              </a:ext>
            </a:extLst>
          </p:cNvPr>
          <p:cNvSpPr txBox="1"/>
          <p:nvPr/>
        </p:nvSpPr>
        <p:spPr>
          <a:xfrm>
            <a:off x="7954669" y="4181900"/>
            <a:ext cx="36375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No, está en Lugo.</a:t>
            </a:r>
          </a:p>
        </p:txBody>
      </p:sp>
    </p:spTree>
    <p:extLst>
      <p:ext uri="{BB962C8B-B14F-4D97-AF65-F5344CB8AC3E}">
        <p14:creationId xmlns:p14="http://schemas.microsoft.com/office/powerpoint/2010/main" val="2665624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w2s10to13_No_estaenLu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9DEEE0D-D00B-1F89-D1A9-CD88B42B5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11199926" y="1363973"/>
            <a:ext cx="642257" cy="45719"/>
          </a:xfrm>
        </p:spPr>
        <p:txBody>
          <a:bodyPr>
            <a:no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hablar</a:t>
            </a:r>
          </a:p>
        </p:txBody>
      </p:sp>
      <p:sp>
        <p:nvSpPr>
          <p:cNvPr id="4" name="Google Shape;325;p14">
            <a:extLst>
              <a:ext uri="{FF2B5EF4-FFF2-40B4-BE49-F238E27FC236}">
                <a16:creationId xmlns:a16="http://schemas.microsoft.com/office/drawing/2014/main" id="{5A93D5E8-D86A-8B9E-A1ED-AFC258C7AFEF}"/>
              </a:ext>
            </a:extLst>
          </p:cNvPr>
          <p:cNvSpPr txBox="1"/>
          <p:nvPr/>
        </p:nvSpPr>
        <p:spPr>
          <a:xfrm>
            <a:off x="11032900" y="1147550"/>
            <a:ext cx="994183" cy="400110"/>
          </a:xfrm>
          <a:prstGeom prst="rect">
            <a:avLst/>
          </a:prstGeom>
          <a:solidFill>
            <a:srgbClr val="B9E5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hablar</a:t>
            </a:r>
            <a:endParaRPr sz="20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405D2C-5F0E-4E26-23C9-5B72F42642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8391" y="131226"/>
            <a:ext cx="945328" cy="1000130"/>
          </a:xfrm>
          <a:prstGeom prst="rect">
            <a:avLst/>
          </a:prstGeom>
        </p:spPr>
      </p:pic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D64F04EA-46C6-46EE-B918-474FB1B5C8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950" y="1944544"/>
            <a:ext cx="4270566" cy="3298738"/>
          </a:xfrm>
          <a:prstGeom prst="rect">
            <a:avLst/>
          </a:prstGeom>
        </p:spPr>
      </p:pic>
      <p:sp>
        <p:nvSpPr>
          <p:cNvPr id="17" name="TextBox 16">
            <a:hlinkClick r:id="" action="ppaction://noaction">
              <a:snd r:embed="rId6" name="t1w2s10to13_Lugo_Espanya_Q.wav"/>
            </a:hlinkClick>
            <a:extLst>
              <a:ext uri="{FF2B5EF4-FFF2-40B4-BE49-F238E27FC236}">
                <a16:creationId xmlns:a16="http://schemas.microsoft.com/office/drawing/2014/main" id="{B0535D9E-E126-489A-8F75-E590C5FD8527}"/>
              </a:ext>
            </a:extLst>
          </p:cNvPr>
          <p:cNvSpPr txBox="1"/>
          <p:nvPr/>
        </p:nvSpPr>
        <p:spPr>
          <a:xfrm>
            <a:off x="381828" y="435429"/>
            <a:ext cx="5319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¿Lugo está en España?</a:t>
            </a:r>
          </a:p>
        </p:txBody>
      </p:sp>
      <p:sp>
        <p:nvSpPr>
          <p:cNvPr id="18" name="TextBox 17">
            <a:hlinkClick r:id="" action="ppaction://noaction">
              <a:snd r:embed="rId7" name="t1w2s10to13_No_estaenInglaterra.wav"/>
            </a:hlinkClick>
            <a:extLst>
              <a:ext uri="{FF2B5EF4-FFF2-40B4-BE49-F238E27FC236}">
                <a16:creationId xmlns:a16="http://schemas.microsoft.com/office/drawing/2014/main" id="{7F960C1C-ADFA-4A26-B932-4BD844E8BCEF}"/>
              </a:ext>
            </a:extLst>
          </p:cNvPr>
          <p:cNvSpPr txBox="1"/>
          <p:nvPr/>
        </p:nvSpPr>
        <p:spPr>
          <a:xfrm>
            <a:off x="7717775" y="2366055"/>
            <a:ext cx="4597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No, está en Inglaterra.</a:t>
            </a:r>
          </a:p>
        </p:txBody>
      </p:sp>
      <p:sp>
        <p:nvSpPr>
          <p:cNvPr id="19" name="TextBox 18">
            <a:hlinkClick r:id="" action="ppaction://noaction">
              <a:snd r:embed="rId3" name="t1w2s10to13_Si_EstaenEspanya.wav"/>
            </a:hlinkClick>
            <a:extLst>
              <a:ext uri="{FF2B5EF4-FFF2-40B4-BE49-F238E27FC236}">
                <a16:creationId xmlns:a16="http://schemas.microsoft.com/office/drawing/2014/main" id="{6D713CB5-FE8B-4485-A865-03355BC11EA2}"/>
              </a:ext>
            </a:extLst>
          </p:cNvPr>
          <p:cNvSpPr txBox="1"/>
          <p:nvPr/>
        </p:nvSpPr>
        <p:spPr>
          <a:xfrm>
            <a:off x="7717775" y="4211282"/>
            <a:ext cx="38747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Sí, está en España.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65391DE-7FBD-4547-AB0C-53D8874FE1BC}"/>
              </a:ext>
            </a:extLst>
          </p:cNvPr>
          <p:cNvGrpSpPr/>
          <p:nvPr/>
        </p:nvGrpSpPr>
        <p:grpSpPr>
          <a:xfrm>
            <a:off x="5578500" y="1181507"/>
            <a:ext cx="1749451" cy="2357974"/>
            <a:chOff x="10264329" y="1395151"/>
            <a:chExt cx="1171740" cy="178985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07FE5B6-29DA-4DD1-AB66-917B7E9BEE1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4329" y="1395151"/>
              <a:ext cx="1077873" cy="16764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7A6BDF5-A2B2-4CF5-9A47-93F920D72F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259" t="52222"/>
            <a:stretch/>
          </p:blipFill>
          <p:spPr>
            <a:xfrm rot="705979">
              <a:off x="10394549" y="1963582"/>
              <a:ext cx="1041520" cy="1221419"/>
            </a:xfrm>
            <a:prstGeom prst="rect">
              <a:avLst/>
            </a:prstGeom>
          </p:spPr>
        </p:pic>
      </p:grpSp>
      <p:pic>
        <p:nvPicPr>
          <p:cNvPr id="23" name="Picture 2" descr="Spain, Country, Europe, Flag, Borders">
            <a:extLst>
              <a:ext uri="{FF2B5EF4-FFF2-40B4-BE49-F238E27FC236}">
                <a16:creationId xmlns:a16="http://schemas.microsoft.com/office/drawing/2014/main" id="{28E1D62A-BBC2-4952-8A69-BB3FE0563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256" y="3858492"/>
            <a:ext cx="1644424" cy="12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8501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w2s10to13_Si_EstaenEspany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extBox 83">
            <a:extLst>
              <a:ext uri="{FF2B5EF4-FFF2-40B4-BE49-F238E27FC236}">
                <a16:creationId xmlns:a16="http://schemas.microsoft.com/office/drawing/2014/main" id="{FBA8C2B2-9471-4602-9A45-BD198D15766D}"/>
              </a:ext>
            </a:extLst>
          </p:cNvPr>
          <p:cNvSpPr txBox="1"/>
          <p:nvPr/>
        </p:nvSpPr>
        <p:spPr>
          <a:xfrm>
            <a:off x="10010045" y="5765662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10C484D-EF30-4CE4-B366-01018AC001B3}"/>
              </a:ext>
            </a:extLst>
          </p:cNvPr>
          <p:cNvSpPr txBox="1"/>
          <p:nvPr/>
        </p:nvSpPr>
        <p:spPr>
          <a:xfrm>
            <a:off x="10007266" y="4046711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1134BA6-442E-4101-98C5-E4CBF2FA7432}"/>
              </a:ext>
            </a:extLst>
          </p:cNvPr>
          <p:cNvSpPr txBox="1"/>
          <p:nvPr/>
        </p:nvSpPr>
        <p:spPr>
          <a:xfrm>
            <a:off x="4023766" y="5869231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0AD1A92-1878-4A26-81E1-F5B597E8FFC5}"/>
              </a:ext>
            </a:extLst>
          </p:cNvPr>
          <p:cNvSpPr txBox="1"/>
          <p:nvPr/>
        </p:nvSpPr>
        <p:spPr>
          <a:xfrm>
            <a:off x="4020987" y="4141407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FE05525-E836-48CE-8A87-7EA7C4FD9799}"/>
              </a:ext>
            </a:extLst>
          </p:cNvPr>
          <p:cNvSpPr txBox="1"/>
          <p:nvPr/>
        </p:nvSpPr>
        <p:spPr>
          <a:xfrm>
            <a:off x="3982988" y="2372850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5860B4-D9AF-4122-9420-DDC70FDBA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1768" y="1083591"/>
            <a:ext cx="692799" cy="121150"/>
          </a:xfrm>
        </p:spPr>
        <p:txBody>
          <a:bodyPr>
            <a:no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E4AAB394-F26B-49D3-AF2A-B36662DE9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8861" y="129144"/>
            <a:ext cx="1399105" cy="1700918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885C632-60A1-4312-BCC4-CCC0B0336E07}"/>
              </a:ext>
            </a:extLst>
          </p:cNvPr>
          <p:cNvSpPr/>
          <p:nvPr/>
        </p:nvSpPr>
        <p:spPr>
          <a:xfrm rot="16200000">
            <a:off x="1442017" y="804794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6570BA2-6A38-4A28-AA5E-17B28BEC6D11}"/>
              </a:ext>
            </a:extLst>
          </p:cNvPr>
          <p:cNvSpPr/>
          <p:nvPr/>
        </p:nvSpPr>
        <p:spPr>
          <a:xfrm rot="16200000">
            <a:off x="1415376" y="1136752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B884547-1019-4B29-8A9B-21BCBF9C1E9F}"/>
              </a:ext>
            </a:extLst>
          </p:cNvPr>
          <p:cNvSpPr/>
          <p:nvPr/>
        </p:nvSpPr>
        <p:spPr>
          <a:xfrm>
            <a:off x="3499229" y="2282535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99802373-C3FC-46DE-B076-9CC9372E0D60}"/>
              </a:ext>
            </a:extLst>
          </p:cNvPr>
          <p:cNvSpPr/>
          <p:nvPr/>
        </p:nvSpPr>
        <p:spPr>
          <a:xfrm>
            <a:off x="935084" y="1933810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A3088D-2C2D-4478-937A-C79C843AFFD8}"/>
              </a:ext>
            </a:extLst>
          </p:cNvPr>
          <p:cNvSpPr txBox="1"/>
          <p:nvPr/>
        </p:nvSpPr>
        <p:spPr>
          <a:xfrm>
            <a:off x="1124241" y="2096009"/>
            <a:ext cx="2203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Estoy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Perú. 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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1817BE-8829-4598-813D-BE7BEB302885}"/>
              </a:ext>
            </a:extLst>
          </p:cNvPr>
          <p:cNvSpPr txBox="1"/>
          <p:nvPr/>
        </p:nvSpPr>
        <p:spPr>
          <a:xfrm>
            <a:off x="139492" y="1628433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2BDCA79-5E4D-4B11-8BAB-4777DECB0842}"/>
              </a:ext>
            </a:extLst>
          </p:cNvPr>
          <p:cNvSpPr txBox="1"/>
          <p:nvPr/>
        </p:nvSpPr>
        <p:spPr>
          <a:xfrm>
            <a:off x="3982988" y="1737761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2E92E69-7C44-4991-85A1-DFEEA38CEC34}"/>
              </a:ext>
            </a:extLst>
          </p:cNvPr>
          <p:cNvSpPr txBox="1"/>
          <p:nvPr/>
        </p:nvSpPr>
        <p:spPr>
          <a:xfrm>
            <a:off x="4667928" y="1765338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you are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5C877A2-146A-4D20-88C5-86601D9FB7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070" y="2292009"/>
            <a:ext cx="498794" cy="51957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EDF03BD-4545-49FF-9952-4B9A5EC24138}"/>
              </a:ext>
            </a:extLst>
          </p:cNvPr>
          <p:cNvSpPr txBox="1"/>
          <p:nvPr/>
        </p:nvSpPr>
        <p:spPr>
          <a:xfrm>
            <a:off x="4667928" y="2400427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 am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FCCCC5C8-2BC3-42B8-9EE3-02D3F94A5CD7}"/>
              </a:ext>
            </a:extLst>
          </p:cNvPr>
          <p:cNvSpPr/>
          <p:nvPr/>
        </p:nvSpPr>
        <p:spPr>
          <a:xfrm rot="16200000">
            <a:off x="1480016" y="2582224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B6E32C9-C896-47E4-88B0-6F1372839CF3}"/>
              </a:ext>
            </a:extLst>
          </p:cNvPr>
          <p:cNvSpPr/>
          <p:nvPr/>
        </p:nvSpPr>
        <p:spPr>
          <a:xfrm rot="16200000">
            <a:off x="1453375" y="2914182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F3B683E-2F07-4E1E-8C51-0E9912F1CCA4}"/>
              </a:ext>
            </a:extLst>
          </p:cNvPr>
          <p:cNvSpPr/>
          <p:nvPr/>
        </p:nvSpPr>
        <p:spPr>
          <a:xfrm>
            <a:off x="3537228" y="4059965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34D3615E-61AB-46E4-AE8C-6E9281227C18}"/>
              </a:ext>
            </a:extLst>
          </p:cNvPr>
          <p:cNvSpPr/>
          <p:nvPr/>
        </p:nvSpPr>
        <p:spPr>
          <a:xfrm>
            <a:off x="973083" y="3711240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676DC55-1FC6-4644-8733-030F13D384FE}"/>
              </a:ext>
            </a:extLst>
          </p:cNvPr>
          <p:cNvSpPr txBox="1"/>
          <p:nvPr/>
        </p:nvSpPr>
        <p:spPr>
          <a:xfrm>
            <a:off x="973083" y="3873439"/>
            <a:ext cx="2392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Está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Madrid. 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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A8066B5-2525-4BC7-AD98-6B9D3462FE71}"/>
              </a:ext>
            </a:extLst>
          </p:cNvPr>
          <p:cNvSpPr txBox="1"/>
          <p:nvPr/>
        </p:nvSpPr>
        <p:spPr>
          <a:xfrm>
            <a:off x="177491" y="3405863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0AE1F85-6DB6-480A-A6C7-926270CA34D8}"/>
              </a:ext>
            </a:extLst>
          </p:cNvPr>
          <p:cNvSpPr txBox="1"/>
          <p:nvPr/>
        </p:nvSpPr>
        <p:spPr>
          <a:xfrm>
            <a:off x="4020987" y="3515191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BE37B67-CCA3-431E-9D32-B57C2E2FE4FA}"/>
              </a:ext>
            </a:extLst>
          </p:cNvPr>
          <p:cNvSpPr txBox="1"/>
          <p:nvPr/>
        </p:nvSpPr>
        <p:spPr>
          <a:xfrm>
            <a:off x="4705927" y="3542768"/>
            <a:ext cx="1428750" cy="446276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she/he is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60B880A-7507-419A-9C53-E9080C4AE6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135" y="3446483"/>
            <a:ext cx="498794" cy="519576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AD1C62AD-E882-4A5E-B122-1B91F9933E03}"/>
              </a:ext>
            </a:extLst>
          </p:cNvPr>
          <p:cNvSpPr txBox="1"/>
          <p:nvPr/>
        </p:nvSpPr>
        <p:spPr>
          <a:xfrm>
            <a:off x="4705927" y="4177857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you are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A6330641-0BED-45E6-A45C-805C0CF69E72}"/>
              </a:ext>
            </a:extLst>
          </p:cNvPr>
          <p:cNvSpPr/>
          <p:nvPr/>
        </p:nvSpPr>
        <p:spPr>
          <a:xfrm rot="16200000">
            <a:off x="7466295" y="2478655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4934769-4D3F-433F-A324-AD6CF2884916}"/>
              </a:ext>
            </a:extLst>
          </p:cNvPr>
          <p:cNvSpPr/>
          <p:nvPr/>
        </p:nvSpPr>
        <p:spPr>
          <a:xfrm rot="16200000">
            <a:off x="7439654" y="2810613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C2A148F-F507-444D-BF56-240A7CD44947}"/>
              </a:ext>
            </a:extLst>
          </p:cNvPr>
          <p:cNvSpPr/>
          <p:nvPr/>
        </p:nvSpPr>
        <p:spPr>
          <a:xfrm>
            <a:off x="9523507" y="3956396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6" name="Speech Bubble: Rectangle with Corners Rounded 55">
            <a:extLst>
              <a:ext uri="{FF2B5EF4-FFF2-40B4-BE49-F238E27FC236}">
                <a16:creationId xmlns:a16="http://schemas.microsoft.com/office/drawing/2014/main" id="{A485A60F-8A9E-4742-832B-9005862FE7B3}"/>
              </a:ext>
            </a:extLst>
          </p:cNvPr>
          <p:cNvSpPr/>
          <p:nvPr/>
        </p:nvSpPr>
        <p:spPr>
          <a:xfrm>
            <a:off x="6959362" y="3607671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E8D5E5E-6E7B-4D88-B3C5-08F4786A95C7}"/>
              </a:ext>
            </a:extLst>
          </p:cNvPr>
          <p:cNvSpPr txBox="1"/>
          <p:nvPr/>
        </p:nvSpPr>
        <p:spPr>
          <a:xfrm>
            <a:off x="6959362" y="3769870"/>
            <a:ext cx="2392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Estoy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Lugo. 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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B03B956-6396-4550-8B1F-AFD8F5767C27}"/>
              </a:ext>
            </a:extLst>
          </p:cNvPr>
          <p:cNvSpPr txBox="1"/>
          <p:nvPr/>
        </p:nvSpPr>
        <p:spPr>
          <a:xfrm>
            <a:off x="6224730" y="3302294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27CC387-03B2-44CE-9CDC-F5565F131DB3}"/>
              </a:ext>
            </a:extLst>
          </p:cNvPr>
          <p:cNvSpPr txBox="1"/>
          <p:nvPr/>
        </p:nvSpPr>
        <p:spPr>
          <a:xfrm>
            <a:off x="10007266" y="3411622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FB665A3-B9E1-4F1C-864D-5FEC1A62E98D}"/>
              </a:ext>
            </a:extLst>
          </p:cNvPr>
          <p:cNvSpPr txBox="1"/>
          <p:nvPr/>
        </p:nvSpPr>
        <p:spPr>
          <a:xfrm>
            <a:off x="10692206" y="3439199"/>
            <a:ext cx="1428750" cy="446276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</a:rPr>
              <a:t>she/he is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6A632882-52FE-4557-964F-661E275C4F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348" y="3965870"/>
            <a:ext cx="498794" cy="519576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53F78B06-A2AA-45C7-B4A1-03E464A5793D}"/>
              </a:ext>
            </a:extLst>
          </p:cNvPr>
          <p:cNvSpPr txBox="1"/>
          <p:nvPr/>
        </p:nvSpPr>
        <p:spPr>
          <a:xfrm>
            <a:off x="10692206" y="4074288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 am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EA3EB92F-44C1-4DD5-B5F9-3C1630B0E29C}"/>
              </a:ext>
            </a:extLst>
          </p:cNvPr>
          <p:cNvSpPr/>
          <p:nvPr/>
        </p:nvSpPr>
        <p:spPr>
          <a:xfrm rot="16200000">
            <a:off x="1482795" y="4301175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E0C5348-9EF5-4664-AE08-11AB1D16EF6F}"/>
              </a:ext>
            </a:extLst>
          </p:cNvPr>
          <p:cNvSpPr/>
          <p:nvPr/>
        </p:nvSpPr>
        <p:spPr>
          <a:xfrm rot="16200000">
            <a:off x="1456154" y="4633133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AACF7E92-6CC8-4A20-8A48-AC0796F1965D}"/>
              </a:ext>
            </a:extLst>
          </p:cNvPr>
          <p:cNvSpPr/>
          <p:nvPr/>
        </p:nvSpPr>
        <p:spPr>
          <a:xfrm>
            <a:off x="3540007" y="5778916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7" name="Speech Bubble: Rectangle with Corners Rounded 66">
            <a:extLst>
              <a:ext uri="{FF2B5EF4-FFF2-40B4-BE49-F238E27FC236}">
                <a16:creationId xmlns:a16="http://schemas.microsoft.com/office/drawing/2014/main" id="{CB0C43E8-12E4-4C4D-88F6-EFDB9192B26E}"/>
              </a:ext>
            </a:extLst>
          </p:cNvPr>
          <p:cNvSpPr/>
          <p:nvPr/>
        </p:nvSpPr>
        <p:spPr>
          <a:xfrm>
            <a:off x="975862" y="5430191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FF164F8-5992-4C8B-BD37-99FC9C53D08A}"/>
              </a:ext>
            </a:extLst>
          </p:cNvPr>
          <p:cNvSpPr txBox="1"/>
          <p:nvPr/>
        </p:nvSpPr>
        <p:spPr>
          <a:xfrm>
            <a:off x="988321" y="5460223"/>
            <a:ext cx="2395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Estás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España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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5C08848-1C65-4045-AA72-E2F3650DA15B}"/>
              </a:ext>
            </a:extLst>
          </p:cNvPr>
          <p:cNvSpPr txBox="1"/>
          <p:nvPr/>
        </p:nvSpPr>
        <p:spPr>
          <a:xfrm>
            <a:off x="180270" y="5124814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51999A5-1789-4379-8333-6BBB3CBCFC8B}"/>
              </a:ext>
            </a:extLst>
          </p:cNvPr>
          <p:cNvSpPr txBox="1"/>
          <p:nvPr/>
        </p:nvSpPr>
        <p:spPr>
          <a:xfrm>
            <a:off x="4023766" y="5234142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4D7A85E-C64D-4C68-B245-F6500EDC5C35}"/>
              </a:ext>
            </a:extLst>
          </p:cNvPr>
          <p:cNvSpPr txBox="1"/>
          <p:nvPr/>
        </p:nvSpPr>
        <p:spPr>
          <a:xfrm>
            <a:off x="4708706" y="5261719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you are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8DE720F6-249B-4597-860C-EF567F351F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366" y="5131519"/>
            <a:ext cx="498794" cy="519576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0EE17B00-914F-4C16-A015-79D2DE1A5EFF}"/>
              </a:ext>
            </a:extLst>
          </p:cNvPr>
          <p:cNvSpPr txBox="1"/>
          <p:nvPr/>
        </p:nvSpPr>
        <p:spPr>
          <a:xfrm>
            <a:off x="4708706" y="5896808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 am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B7D763A2-7128-4DF2-B064-0F8FA3156B7D}"/>
              </a:ext>
            </a:extLst>
          </p:cNvPr>
          <p:cNvSpPr/>
          <p:nvPr/>
        </p:nvSpPr>
        <p:spPr>
          <a:xfrm rot="16200000">
            <a:off x="7469074" y="4197606"/>
            <a:ext cx="1576131" cy="3162619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2AEE13A1-0C68-4581-AAEE-26AAF9B455A7}"/>
              </a:ext>
            </a:extLst>
          </p:cNvPr>
          <p:cNvSpPr/>
          <p:nvPr/>
        </p:nvSpPr>
        <p:spPr>
          <a:xfrm rot="16200000">
            <a:off x="7442433" y="4529564"/>
            <a:ext cx="1396825" cy="2498702"/>
          </a:xfrm>
          <a:prstGeom prst="rect">
            <a:avLst/>
          </a:prstGeom>
          <a:solidFill>
            <a:srgbClr val="A9DA74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F64CE152-E8B8-40F2-82E9-39D9D4FC143F}"/>
              </a:ext>
            </a:extLst>
          </p:cNvPr>
          <p:cNvSpPr/>
          <p:nvPr/>
        </p:nvSpPr>
        <p:spPr>
          <a:xfrm>
            <a:off x="9526286" y="5675347"/>
            <a:ext cx="159150" cy="162968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8" name="Speech Bubble: Rectangle with Corners Rounded 77">
            <a:extLst>
              <a:ext uri="{FF2B5EF4-FFF2-40B4-BE49-F238E27FC236}">
                <a16:creationId xmlns:a16="http://schemas.microsoft.com/office/drawing/2014/main" id="{15C768C4-2F38-4BDC-9CB2-E535FC1857BC}"/>
              </a:ext>
            </a:extLst>
          </p:cNvPr>
          <p:cNvSpPr/>
          <p:nvPr/>
        </p:nvSpPr>
        <p:spPr>
          <a:xfrm>
            <a:off x="6962141" y="5326622"/>
            <a:ext cx="2392549" cy="697450"/>
          </a:xfrm>
          <a:prstGeom prst="wedgeRoundRectCallout">
            <a:avLst>
              <a:gd name="adj1" fmla="val 27044"/>
              <a:gd name="adj2" fmla="val 7032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F0302020204030204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E1FAAC8-7071-4BC8-ABF9-6925689FFCD4}"/>
              </a:ext>
            </a:extLst>
          </p:cNvPr>
          <p:cNvSpPr txBox="1"/>
          <p:nvPr/>
        </p:nvSpPr>
        <p:spPr>
          <a:xfrm>
            <a:off x="6996969" y="5369441"/>
            <a:ext cx="2395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Estás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000" kern="1200" dirty="0" err="1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</a:rPr>
              <a:t> Cuba?. </a:t>
            </a:r>
            <a:r>
              <a:rPr lang="en-GB" sz="2000" kern="1200" dirty="0">
                <a:solidFill>
                  <a:srgbClr val="1F4E79"/>
                </a:solidFill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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1D45E56-098F-45A8-B817-18583791C16A}"/>
              </a:ext>
            </a:extLst>
          </p:cNvPr>
          <p:cNvSpPr txBox="1"/>
          <p:nvPr/>
        </p:nvSpPr>
        <p:spPr>
          <a:xfrm>
            <a:off x="6227509" y="5021245"/>
            <a:ext cx="412058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5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81BCA312-36F4-4D19-8AD3-1C0C6C9D41C4}"/>
              </a:ext>
            </a:extLst>
          </p:cNvPr>
          <p:cNvSpPr txBox="1"/>
          <p:nvPr/>
        </p:nvSpPr>
        <p:spPr>
          <a:xfrm>
            <a:off x="10010045" y="5130573"/>
            <a:ext cx="594887" cy="51682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73553F5A-6305-4968-9693-4AB7BB121B76}"/>
              </a:ext>
            </a:extLst>
          </p:cNvPr>
          <p:cNvSpPr txBox="1"/>
          <p:nvPr/>
        </p:nvSpPr>
        <p:spPr>
          <a:xfrm>
            <a:off x="10694985" y="5158150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are you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004E88E2-96CD-407C-A52F-5F2B5981D8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165" y="5001931"/>
            <a:ext cx="498794" cy="519576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EB9AAF5E-D0B5-4F7E-AB44-80D96439760E}"/>
              </a:ext>
            </a:extLst>
          </p:cNvPr>
          <p:cNvSpPr txBox="1"/>
          <p:nvPr/>
        </p:nvSpPr>
        <p:spPr>
          <a:xfrm>
            <a:off x="10694985" y="5793239"/>
            <a:ext cx="1428750" cy="461665"/>
          </a:xfrm>
          <a:prstGeom prst="rect">
            <a:avLst/>
          </a:prstGeom>
          <a:solidFill>
            <a:srgbClr val="DDF6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you are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0CAD83-E633-0CA7-C87F-61417ECE93D3}"/>
              </a:ext>
            </a:extLst>
          </p:cNvPr>
          <p:cNvSpPr txBox="1"/>
          <p:nvPr/>
        </p:nvSpPr>
        <p:spPr>
          <a:xfrm>
            <a:off x="243003" y="38577"/>
            <a:ext cx="94396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Sofía gets lots of messages from her friends while she is in Perú. </a:t>
            </a:r>
            <a:endParaRPr lang="en-GB" sz="2400" dirty="0"/>
          </a:p>
        </p:txBody>
      </p:sp>
      <p:sp>
        <p:nvSpPr>
          <p:cNvPr id="16" name="Google Shape;206;p9">
            <a:extLst>
              <a:ext uri="{FF2B5EF4-FFF2-40B4-BE49-F238E27FC236}">
                <a16:creationId xmlns:a16="http://schemas.microsoft.com/office/drawing/2014/main" id="{8869D94D-F283-D2BE-2056-D2C8BF82F498}"/>
              </a:ext>
            </a:extLst>
          </p:cNvPr>
          <p:cNvSpPr txBox="1"/>
          <p:nvPr/>
        </p:nvSpPr>
        <p:spPr>
          <a:xfrm>
            <a:off x="11265205" y="852336"/>
            <a:ext cx="726227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leer</a:t>
            </a:r>
            <a:endParaRPr sz="2000" b="1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9F0FA03-791B-C56F-0194-0C36DE2B7D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79907" y="89065"/>
            <a:ext cx="721839" cy="749039"/>
          </a:xfrm>
          <a:prstGeom prst="rect">
            <a:avLst/>
          </a:prstGeom>
        </p:spPr>
      </p:pic>
      <p:pic>
        <p:nvPicPr>
          <p:cNvPr id="18" name="Graphic 17" descr="Teacher">
            <a:extLst>
              <a:ext uri="{FF2B5EF4-FFF2-40B4-BE49-F238E27FC236}">
                <a16:creationId xmlns:a16="http://schemas.microsoft.com/office/drawing/2014/main" id="{C49F627A-00DA-30CA-B7D7-8C80B0BBF3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49634" y="586333"/>
            <a:ext cx="914400" cy="914400"/>
          </a:xfrm>
          <a:prstGeom prst="rect">
            <a:avLst/>
          </a:prstGeom>
        </p:spPr>
      </p:pic>
      <p:sp>
        <p:nvSpPr>
          <p:cNvPr id="19" name="Speech Bubble: Rectangle with Corners Rounded 18">
            <a:hlinkClick r:id="" action="ppaction://noaction">
              <a:snd r:embed="rId8" name="t1_w2_s14.wav"/>
            </a:hlinkClick>
            <a:extLst>
              <a:ext uri="{FF2B5EF4-FFF2-40B4-BE49-F238E27FC236}">
                <a16:creationId xmlns:a16="http://schemas.microsoft.com/office/drawing/2014/main" id="{434D1FD3-151D-9434-631A-8485FE4B1EAB}"/>
              </a:ext>
            </a:extLst>
          </p:cNvPr>
          <p:cNvSpPr/>
          <p:nvPr/>
        </p:nvSpPr>
        <p:spPr>
          <a:xfrm>
            <a:off x="1273848" y="740675"/>
            <a:ext cx="1715020" cy="616929"/>
          </a:xfrm>
          <a:prstGeom prst="wedgeRoundRectCallout">
            <a:avLst>
              <a:gd name="adj1" fmla="val -72829"/>
              <a:gd name="adj2" fmla="val 8111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002060"/>
              </a:buClr>
              <a:buSzPts val="2400"/>
            </a:pPr>
            <a:r>
              <a:rPr lang="en-GB" sz="28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Lee.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1303456-0C15-0940-1200-A29B92A9D5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12248" y="605536"/>
            <a:ext cx="2111259" cy="262087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57D05F7-6746-86FE-6B93-89C594EF34F5}"/>
              </a:ext>
            </a:extLst>
          </p:cNvPr>
          <p:cNvSpPr txBox="1"/>
          <p:nvPr/>
        </p:nvSpPr>
        <p:spPr>
          <a:xfrm>
            <a:off x="7905525" y="2987777"/>
            <a:ext cx="696594" cy="307777"/>
          </a:xfrm>
          <a:prstGeom prst="rect">
            <a:avLst/>
          </a:prstGeom>
          <a:noFill/>
          <a:effectLst>
            <a:glow rad="228600">
              <a:schemeClr val="bg2">
                <a:lumMod val="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2">
                    <a:lumMod val="25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Dreaming Outloud Pro" panose="03050502040302030504" pitchFamily="66" charset="0"/>
                <a:cs typeface="Dreaming Outloud Pro" panose="03050502040302030504" pitchFamily="66" charset="0"/>
              </a:rPr>
              <a:t>Rubén</a:t>
            </a:r>
          </a:p>
        </p:txBody>
      </p:sp>
    </p:spTree>
    <p:extLst>
      <p:ext uri="{BB962C8B-B14F-4D97-AF65-F5344CB8AC3E}">
        <p14:creationId xmlns:p14="http://schemas.microsoft.com/office/powerpoint/2010/main" val="182035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62" grpId="0" animBg="1"/>
      <p:bldP spid="73" grpId="0" animBg="1"/>
      <p:bldP spid="40" grpId="0" animBg="1"/>
      <p:bldP spid="31" grpId="0" animBg="1"/>
      <p:bldP spid="32" grpId="0" animBg="1"/>
      <p:bldP spid="33" grpId="0" animBg="1"/>
      <p:bldP spid="34" grpId="0" animBg="1"/>
      <p:bldP spid="35" grpId="0"/>
      <p:bldP spid="36" grpId="0" animBg="1"/>
      <p:bldP spid="37" grpId="0" animBg="1"/>
      <p:bldP spid="38" grpId="0" animBg="1"/>
      <p:bldP spid="41" grpId="0" animBg="1"/>
      <p:bldP spid="53" grpId="0" animBg="1"/>
      <p:bldP spid="54" grpId="0" animBg="1"/>
      <p:bldP spid="55" grpId="0" animBg="1"/>
      <p:bldP spid="56" grpId="0" animBg="1"/>
      <p:bldP spid="57" grpId="0"/>
      <p:bldP spid="58" grpId="0" animBg="1"/>
      <p:bldP spid="59" grpId="0" animBg="1"/>
      <p:bldP spid="60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/>
      <p:bldP spid="69" grpId="0" animBg="1"/>
      <p:bldP spid="70" grpId="0" animBg="1"/>
      <p:bldP spid="71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/>
      <p:bldP spid="80" grpId="0" animBg="1"/>
      <p:bldP spid="81" grpId="0" animBg="1"/>
      <p:bldP spid="82" grpId="0" animBg="1"/>
      <p:bldP spid="8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860B4-D9AF-4122-9420-DDC70FDBA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11331459" y="1341979"/>
            <a:ext cx="685369" cy="114612"/>
          </a:xfrm>
        </p:spPr>
        <p:txBody>
          <a:bodyPr>
            <a:no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01A4DB-E5FE-4A7F-A90C-733E66A340F0}"/>
              </a:ext>
            </a:extLst>
          </p:cNvPr>
          <p:cNvSpPr txBox="1"/>
          <p:nvPr/>
        </p:nvSpPr>
        <p:spPr>
          <a:xfrm>
            <a:off x="1875295" y="1433048"/>
            <a:ext cx="2727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Persona 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44C5C8-FF20-4BE1-A39A-EA2E07ED6140}"/>
              </a:ext>
            </a:extLst>
          </p:cNvPr>
          <p:cNvSpPr txBox="1"/>
          <p:nvPr/>
        </p:nvSpPr>
        <p:spPr>
          <a:xfrm>
            <a:off x="7188630" y="1437669"/>
            <a:ext cx="2727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Persona B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FAEFD588-251D-4634-8CCA-EE6CC95A2F6E}"/>
              </a:ext>
            </a:extLst>
          </p:cNvPr>
          <p:cNvGraphicFramePr>
            <a:graphicFrameLocks noGrp="1"/>
          </p:cNvGraphicFramePr>
          <p:nvPr/>
        </p:nvGraphicFramePr>
        <p:xfrm>
          <a:off x="1310849" y="2083518"/>
          <a:ext cx="4390040" cy="3474720"/>
        </p:xfrm>
        <a:graphic>
          <a:graphicData uri="http://schemas.openxmlformats.org/drawingml/2006/table">
            <a:tbl>
              <a:tblPr firstRow="1" bandRow="1">
                <a:tableStyleId>{7FF5F828-6C90-4657-BD3A-750F5844F318}</a:tableStyleId>
              </a:tblPr>
              <a:tblGrid>
                <a:gridCol w="630840">
                  <a:extLst>
                    <a:ext uri="{9D8B030D-6E8A-4147-A177-3AD203B41FA5}">
                      <a16:colId xmlns:a16="http://schemas.microsoft.com/office/drawing/2014/main" val="68239059"/>
                    </a:ext>
                  </a:extLst>
                </a:gridCol>
                <a:gridCol w="3759200">
                  <a:extLst>
                    <a:ext uri="{9D8B030D-6E8A-4147-A177-3AD203B41FA5}">
                      <a16:colId xmlns:a16="http://schemas.microsoft.com/office/drawing/2014/main" val="42485581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am…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56814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am…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45413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are…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48859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am…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35150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are… 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93941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are…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7430312"/>
                  </a:ext>
                </a:extLst>
              </a:tr>
            </a:tbl>
          </a:graphicData>
        </a:graphic>
      </p:graphicFrame>
      <p:graphicFrame>
        <p:nvGraphicFramePr>
          <p:cNvPr id="11" name="Table 9">
            <a:extLst>
              <a:ext uri="{FF2B5EF4-FFF2-40B4-BE49-F238E27FC236}">
                <a16:creationId xmlns:a16="http://schemas.microsoft.com/office/drawing/2014/main" id="{9DFE8369-D042-4960-A83C-8FDB96ABEF61}"/>
              </a:ext>
            </a:extLst>
          </p:cNvPr>
          <p:cNvGraphicFramePr>
            <a:graphicFrameLocks noGrp="1"/>
          </p:cNvGraphicFramePr>
          <p:nvPr/>
        </p:nvGraphicFramePr>
        <p:xfrm>
          <a:off x="7055059" y="2083518"/>
          <a:ext cx="4961769" cy="3474720"/>
        </p:xfrm>
        <a:graphic>
          <a:graphicData uri="http://schemas.openxmlformats.org/drawingml/2006/table">
            <a:tbl>
              <a:tblPr firstRow="1" bandRow="1">
                <a:tableStyleId>{7FF5F828-6C90-4657-BD3A-750F5844F318}</a:tableStyleId>
              </a:tblPr>
              <a:tblGrid>
                <a:gridCol w="632674">
                  <a:extLst>
                    <a:ext uri="{9D8B030D-6E8A-4147-A177-3AD203B41FA5}">
                      <a16:colId xmlns:a16="http://schemas.microsoft.com/office/drawing/2014/main" val="68239059"/>
                    </a:ext>
                  </a:extLst>
                </a:gridCol>
                <a:gridCol w="4329095">
                  <a:extLst>
                    <a:ext uri="{9D8B030D-6E8A-4147-A177-3AD203B41FA5}">
                      <a16:colId xmlns:a16="http://schemas.microsoft.com/office/drawing/2014/main" val="42485581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am…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56814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are…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45413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am…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48859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are…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35150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am…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93941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are…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7430312"/>
                  </a:ext>
                </a:extLst>
              </a:tr>
            </a:tbl>
          </a:graphicData>
        </a:graphic>
      </p:graphicFrame>
      <p:sp>
        <p:nvSpPr>
          <p:cNvPr id="10" name="Google Shape;325;p14">
            <a:extLst>
              <a:ext uri="{FF2B5EF4-FFF2-40B4-BE49-F238E27FC236}">
                <a16:creationId xmlns:a16="http://schemas.microsoft.com/office/drawing/2014/main" id="{9CB67CBF-E9D0-AE7E-AF95-52590F583886}"/>
              </a:ext>
            </a:extLst>
          </p:cNvPr>
          <p:cNvSpPr txBox="1"/>
          <p:nvPr/>
        </p:nvSpPr>
        <p:spPr>
          <a:xfrm>
            <a:off x="11032900" y="1147550"/>
            <a:ext cx="994183" cy="400110"/>
          </a:xfrm>
          <a:prstGeom prst="rect">
            <a:avLst/>
          </a:prstGeom>
          <a:solidFill>
            <a:srgbClr val="B9E5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hablar</a:t>
            </a:r>
            <a:endParaRPr sz="20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3D9E66D-AFFE-BFE3-C60B-A8F30634C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8391" y="131226"/>
            <a:ext cx="945328" cy="100013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47EF755-6BF2-5758-075C-96F080BBD2F0}"/>
              </a:ext>
            </a:extLst>
          </p:cNvPr>
          <p:cNvSpPr txBox="1"/>
          <p:nvPr/>
        </p:nvSpPr>
        <p:spPr>
          <a:xfrm>
            <a:off x="191145" y="369681"/>
            <a:ext cx="943182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You are going to talk about places with your partner.</a:t>
            </a:r>
            <a:b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Write down the prompts 1-6.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2943825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860B4-D9AF-4122-9420-DDC70FDBA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11331459" y="1341979"/>
            <a:ext cx="685369" cy="114612"/>
          </a:xfrm>
        </p:spPr>
        <p:txBody>
          <a:bodyPr>
            <a:no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3D9E66D-AFFE-BFE3-C60B-A8F30634C8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48391" y="131226"/>
            <a:ext cx="945328" cy="1000130"/>
          </a:xfrm>
          <a:prstGeom prst="rect">
            <a:avLst/>
          </a:prstGeom>
        </p:spPr>
      </p:pic>
      <p:sp>
        <p:nvSpPr>
          <p:cNvPr id="6" name="Google Shape;307;p14">
            <a:extLst>
              <a:ext uri="{FF2B5EF4-FFF2-40B4-BE49-F238E27FC236}">
                <a16:creationId xmlns:a16="http://schemas.microsoft.com/office/drawing/2014/main" id="{0446D1E4-0022-DB87-DA8A-F2CE4C0E2FE1}"/>
              </a:ext>
            </a:extLst>
          </p:cNvPr>
          <p:cNvSpPr txBox="1"/>
          <p:nvPr/>
        </p:nvSpPr>
        <p:spPr>
          <a:xfrm>
            <a:off x="11022646" y="1032938"/>
            <a:ext cx="994183" cy="400110"/>
          </a:xfrm>
          <a:prstGeom prst="rect">
            <a:avLst/>
          </a:prstGeom>
          <a:solidFill>
            <a:srgbClr val="85CFE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Century Gothic"/>
              <a:buNone/>
            </a:pPr>
            <a:r>
              <a:rPr lang="es-AR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hablar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717245AD-BC54-44E2-A578-5BFBEC9298CC}"/>
              </a:ext>
            </a:extLst>
          </p:cNvPr>
          <p:cNvSpPr txBox="1">
            <a:spLocks/>
          </p:cNvSpPr>
          <p:nvPr/>
        </p:nvSpPr>
        <p:spPr>
          <a:xfrm>
            <a:off x="175171" y="-41495"/>
            <a:ext cx="11042132" cy="795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200">
                <a:solidFill>
                  <a:srgbClr val="002060"/>
                </a:solidFill>
                <a:latin typeface="Century Gothic" panose="020B0502020202020204" pitchFamily="34" charset="0"/>
              </a:rPr>
              <a:t>Example: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F400A83-3C39-4C30-A4AC-7607450989AD}"/>
              </a:ext>
            </a:extLst>
          </p:cNvPr>
          <p:cNvSpPr txBox="1"/>
          <p:nvPr/>
        </p:nvSpPr>
        <p:spPr>
          <a:xfrm>
            <a:off x="175171" y="1433048"/>
            <a:ext cx="2727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Persona 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542ADAC-E6C2-490F-9AA3-CF17F61BB013}"/>
              </a:ext>
            </a:extLst>
          </p:cNvPr>
          <p:cNvSpPr txBox="1"/>
          <p:nvPr/>
        </p:nvSpPr>
        <p:spPr>
          <a:xfrm>
            <a:off x="7188630" y="1437669"/>
            <a:ext cx="2727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Persona B</a:t>
            </a:r>
          </a:p>
        </p:txBody>
      </p:sp>
      <p:graphicFrame>
        <p:nvGraphicFramePr>
          <p:cNvPr id="33" name="Table 9">
            <a:extLst>
              <a:ext uri="{FF2B5EF4-FFF2-40B4-BE49-F238E27FC236}">
                <a16:creationId xmlns:a16="http://schemas.microsoft.com/office/drawing/2014/main" id="{3A18220A-C312-40D2-9486-D214574DAB7B}"/>
              </a:ext>
            </a:extLst>
          </p:cNvPr>
          <p:cNvGraphicFramePr>
            <a:graphicFrameLocks noGrp="1"/>
          </p:cNvGraphicFramePr>
          <p:nvPr/>
        </p:nvGraphicFramePr>
        <p:xfrm>
          <a:off x="433952" y="2066818"/>
          <a:ext cx="4370521" cy="579120"/>
        </p:xfrm>
        <a:graphic>
          <a:graphicData uri="http://schemas.openxmlformats.org/drawingml/2006/table">
            <a:tbl>
              <a:tblPr firstRow="1" bandRow="1">
                <a:tableStyleId>{7FF5F828-6C90-4657-BD3A-750F5844F318}</a:tableStyleId>
              </a:tblPr>
              <a:tblGrid>
                <a:gridCol w="780590">
                  <a:extLst>
                    <a:ext uri="{9D8B030D-6E8A-4147-A177-3AD203B41FA5}">
                      <a16:colId xmlns:a16="http://schemas.microsoft.com/office/drawing/2014/main" val="68239059"/>
                    </a:ext>
                  </a:extLst>
                </a:gridCol>
                <a:gridCol w="3589931">
                  <a:extLst>
                    <a:ext uri="{9D8B030D-6E8A-4147-A177-3AD203B41FA5}">
                      <a16:colId xmlns:a16="http://schemas.microsoft.com/office/drawing/2014/main" val="42485581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am…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5681480"/>
                  </a:ext>
                </a:extLst>
              </a:tr>
            </a:tbl>
          </a:graphicData>
        </a:graphic>
      </p:graphicFrame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EB98A568-0BC4-4D83-98A4-7A2A72180319}"/>
              </a:ext>
            </a:extLst>
          </p:cNvPr>
          <p:cNvSpPr/>
          <p:nvPr/>
        </p:nvSpPr>
        <p:spPr>
          <a:xfrm>
            <a:off x="2387553" y="628946"/>
            <a:ext cx="2588217" cy="795329"/>
          </a:xfrm>
          <a:prstGeom prst="wedgeRoundRectCallout">
            <a:avLst>
              <a:gd name="adj1" fmla="val -38797"/>
              <a:gd name="adj2" fmla="val 103772"/>
              <a:gd name="adj3" fmla="val 16667"/>
            </a:avLst>
          </a:prstGeom>
          <a:solidFill>
            <a:srgbClr val="DDF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Estoy</a:t>
            </a: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…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EDE9ADB-9464-478E-BE22-037E9BA46D32}"/>
              </a:ext>
            </a:extLst>
          </p:cNvPr>
          <p:cNvGrpSpPr/>
          <p:nvPr/>
        </p:nvGrpSpPr>
        <p:grpSpPr>
          <a:xfrm>
            <a:off x="6307810" y="1974282"/>
            <a:ext cx="4370522" cy="4674945"/>
            <a:chOff x="6307810" y="1974282"/>
            <a:chExt cx="4370522" cy="4674945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D42E522-054F-43FA-9DDF-E777C616F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79896" y="2103241"/>
              <a:ext cx="2208514" cy="2208514"/>
            </a:xfrm>
            <a:prstGeom prst="rect">
              <a:avLst/>
            </a:prstGeom>
          </p:spPr>
        </p:pic>
        <p:pic>
          <p:nvPicPr>
            <p:cNvPr id="37" name="Picture 36" descr="Shape, rectangle&#10;&#10;Description automatically generated">
              <a:extLst>
                <a:ext uri="{FF2B5EF4-FFF2-40B4-BE49-F238E27FC236}">
                  <a16:creationId xmlns:a16="http://schemas.microsoft.com/office/drawing/2014/main" id="{771B5C26-8C63-4A9A-93EA-52E5B31C9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592912" y="2370021"/>
              <a:ext cx="720595" cy="720595"/>
            </a:xfrm>
            <a:prstGeom prst="rect">
              <a:avLst/>
            </a:prstGeom>
          </p:spPr>
        </p:pic>
        <p:pic>
          <p:nvPicPr>
            <p:cNvPr id="38" name="Picture 2" descr="Brazil, Map, Flag, Geography, Brazilian, Country">
              <a:extLst>
                <a:ext uri="{FF2B5EF4-FFF2-40B4-BE49-F238E27FC236}">
                  <a16:creationId xmlns:a16="http://schemas.microsoft.com/office/drawing/2014/main" id="{0607C03D-A02D-44CD-A5D8-87F91FB552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2926" y="4578535"/>
              <a:ext cx="1979110" cy="1970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6B48FFF-2BD1-48A9-949E-AE07EDE495BE}"/>
                </a:ext>
              </a:extLst>
            </p:cNvPr>
            <p:cNvSpPr txBox="1"/>
            <p:nvPr/>
          </p:nvSpPr>
          <p:spPr>
            <a:xfrm>
              <a:off x="8797505" y="2940568"/>
              <a:ext cx="11382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-AR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Perú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ECC7236-531B-471C-AB11-54D228EB70B8}"/>
                </a:ext>
              </a:extLst>
            </p:cNvPr>
            <p:cNvSpPr txBox="1"/>
            <p:nvPr/>
          </p:nvSpPr>
          <p:spPr>
            <a:xfrm>
              <a:off x="9366621" y="5371418"/>
              <a:ext cx="11382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-AR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Brasil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31A736B-EB60-4D73-BEFB-BC46603FAF14}"/>
                </a:ext>
              </a:extLst>
            </p:cNvPr>
            <p:cNvSpPr/>
            <p:nvPr/>
          </p:nvSpPr>
          <p:spPr>
            <a:xfrm>
              <a:off x="6307810" y="1974282"/>
              <a:ext cx="4370522" cy="4674945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ABB6F29-53A7-4EBC-B0A4-452057027553}"/>
                </a:ext>
              </a:extLst>
            </p:cNvPr>
            <p:cNvSpPr txBox="1"/>
            <p:nvPr/>
          </p:nvSpPr>
          <p:spPr>
            <a:xfrm>
              <a:off x="6369968" y="2833368"/>
              <a:ext cx="134103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You are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28FE090-72E8-469A-A844-F6AEF79B2A13}"/>
                </a:ext>
              </a:extLst>
            </p:cNvPr>
            <p:cNvSpPr txBox="1"/>
            <p:nvPr/>
          </p:nvSpPr>
          <p:spPr>
            <a:xfrm>
              <a:off x="6409381" y="5309863"/>
              <a:ext cx="13410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cs typeface="Arial"/>
                  <a:sym typeface="Arial"/>
                </a:rPr>
                <a:t>I am</a:t>
              </a:r>
            </a:p>
          </p:txBody>
        </p:sp>
      </p:grpSp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id="{8937C5E7-F3F8-4EB9-825F-B5BFE7B5E4B9}"/>
              </a:ext>
            </a:extLst>
          </p:cNvPr>
          <p:cNvSpPr/>
          <p:nvPr/>
        </p:nvSpPr>
        <p:spPr>
          <a:xfrm>
            <a:off x="4975770" y="628947"/>
            <a:ext cx="2895600" cy="795329"/>
          </a:xfrm>
          <a:prstGeom prst="wedgeRoundRectCallout">
            <a:avLst>
              <a:gd name="adj1" fmla="val 35123"/>
              <a:gd name="adj2" fmla="val 99875"/>
              <a:gd name="adj3" fmla="val 16667"/>
            </a:avLst>
          </a:prstGeom>
          <a:solidFill>
            <a:srgbClr val="DDF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…</a:t>
            </a: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en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Brasil</a:t>
            </a:r>
            <a:r>
              <a: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.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750BBFD1-8345-41C0-9860-0EDD821F7B5D}"/>
              </a:ext>
            </a:extLst>
          </p:cNvPr>
          <p:cNvSpPr/>
          <p:nvPr/>
        </p:nvSpPr>
        <p:spPr>
          <a:xfrm>
            <a:off x="6013862" y="4445144"/>
            <a:ext cx="5117792" cy="2337473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40DA27E-8651-4FF3-B678-E5954D21400A}"/>
              </a:ext>
            </a:extLst>
          </p:cNvPr>
          <p:cNvSpPr txBox="1"/>
          <p:nvPr/>
        </p:nvSpPr>
        <p:spPr>
          <a:xfrm>
            <a:off x="2630311" y="2053382"/>
            <a:ext cx="20432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in Brazil.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C0D7A8F-648D-40F0-8C7B-74CBFF4D7AE4}"/>
              </a:ext>
            </a:extLst>
          </p:cNvPr>
          <p:cNvSpPr txBox="1"/>
          <p:nvPr/>
        </p:nvSpPr>
        <p:spPr>
          <a:xfrm>
            <a:off x="4198021" y="1630275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60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663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w2s16_Person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w1s7_esto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w2s16_Persona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w2s16_enBras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4" grpId="0" animBg="1"/>
      <p:bldP spid="44" grpId="0" animBg="1"/>
      <p:bldP spid="45" grpId="0" animBg="1"/>
      <p:bldP spid="46" grpId="0"/>
      <p:bldP spid="4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860B4-D9AF-4122-9420-DDC70FDBA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11331459" y="1341979"/>
            <a:ext cx="685369" cy="114612"/>
          </a:xfrm>
        </p:spPr>
        <p:txBody>
          <a:bodyPr>
            <a:no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3D9E66D-AFFE-BFE3-C60B-A8F30634C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8391" y="131226"/>
            <a:ext cx="945328" cy="1000130"/>
          </a:xfrm>
          <a:prstGeom prst="rect">
            <a:avLst/>
          </a:prstGeom>
        </p:spPr>
      </p:pic>
      <p:sp>
        <p:nvSpPr>
          <p:cNvPr id="6" name="Google Shape;307;p14">
            <a:extLst>
              <a:ext uri="{FF2B5EF4-FFF2-40B4-BE49-F238E27FC236}">
                <a16:creationId xmlns:a16="http://schemas.microsoft.com/office/drawing/2014/main" id="{0446D1E4-0022-DB87-DA8A-F2CE4C0E2FE1}"/>
              </a:ext>
            </a:extLst>
          </p:cNvPr>
          <p:cNvSpPr txBox="1"/>
          <p:nvPr/>
        </p:nvSpPr>
        <p:spPr>
          <a:xfrm>
            <a:off x="11022646" y="1163565"/>
            <a:ext cx="994183" cy="400110"/>
          </a:xfrm>
          <a:prstGeom prst="rect">
            <a:avLst/>
          </a:prstGeom>
          <a:solidFill>
            <a:srgbClr val="85CFE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Century Gothic"/>
              <a:buNone/>
            </a:pPr>
            <a:r>
              <a:rPr lang="es-AR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hablar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8651E58-BA5D-987F-A232-C9C142276168}"/>
              </a:ext>
            </a:extLst>
          </p:cNvPr>
          <p:cNvSpPr txBox="1">
            <a:spLocks/>
          </p:cNvSpPr>
          <p:nvPr/>
        </p:nvSpPr>
        <p:spPr>
          <a:xfrm>
            <a:off x="209637" y="237610"/>
            <a:ext cx="10515600" cy="527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200" b="1">
                <a:solidFill>
                  <a:srgbClr val="002060"/>
                </a:solidFill>
                <a:latin typeface="Century Gothic" panose="020B0502020202020204" pitchFamily="34" charset="0"/>
              </a:rPr>
              <a:t>Persona B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" name="Table 3">
            <a:extLst>
              <a:ext uri="{FF2B5EF4-FFF2-40B4-BE49-F238E27FC236}">
                <a16:creationId xmlns:a16="http://schemas.microsoft.com/office/drawing/2014/main" id="{C924ABA5-7B9B-EA9B-CA51-AD108B6D7B4B}"/>
              </a:ext>
            </a:extLst>
          </p:cNvPr>
          <p:cNvGraphicFramePr>
            <a:graphicFrameLocks noGrp="1"/>
          </p:cNvGraphicFramePr>
          <p:nvPr/>
        </p:nvGraphicFramePr>
        <p:xfrm>
          <a:off x="303838" y="983707"/>
          <a:ext cx="10515600" cy="5599726"/>
        </p:xfrm>
        <a:graphic>
          <a:graphicData uri="http://schemas.openxmlformats.org/drawingml/2006/table">
            <a:tbl>
              <a:tblPr firstRow="1" bandRow="1">
                <a:tableStyleId>{7FF5F828-6C90-4657-BD3A-750F5844F318}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3737168625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614009124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659489597"/>
                    </a:ext>
                  </a:extLst>
                </a:gridCol>
              </a:tblGrid>
              <a:tr h="2799863"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7182979"/>
                  </a:ext>
                </a:extLst>
              </a:tr>
              <a:tr h="2799863"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1265462"/>
                  </a:ext>
                </a:extLst>
              </a:tr>
            </a:tbl>
          </a:graphicData>
        </a:graphic>
      </p:graphicFrame>
      <p:pic>
        <p:nvPicPr>
          <p:cNvPr id="8" name="Picture 2" descr="Cusco, Plaza De Armas, Peru, Churches, Cathedrals, City">
            <a:extLst>
              <a:ext uri="{FF2B5EF4-FFF2-40B4-BE49-F238E27FC236}">
                <a16:creationId xmlns:a16="http://schemas.microsoft.com/office/drawing/2014/main" id="{9E27C67F-E263-D2DB-907E-B2525F7E40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91"/>
          <a:stretch/>
        </p:blipFill>
        <p:spPr bwMode="auto">
          <a:xfrm>
            <a:off x="8620526" y="1105549"/>
            <a:ext cx="2032389" cy="11729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75386E-AD5D-7E1B-54DA-7760F983927C}"/>
              </a:ext>
            </a:extLst>
          </p:cNvPr>
          <p:cNvSpPr txBox="1"/>
          <p:nvPr/>
        </p:nvSpPr>
        <p:spPr>
          <a:xfrm>
            <a:off x="9711057" y="1069627"/>
            <a:ext cx="1138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Cusco</a:t>
            </a:r>
          </a:p>
        </p:txBody>
      </p:sp>
      <p:pic>
        <p:nvPicPr>
          <p:cNvPr id="10" name="Picture 8" descr="Arequipa, Peru, Travel, Peruvian, Andes, Mountain">
            <a:extLst>
              <a:ext uri="{FF2B5EF4-FFF2-40B4-BE49-F238E27FC236}">
                <a16:creationId xmlns:a16="http://schemas.microsoft.com/office/drawing/2014/main" id="{A4238D8D-0B7D-1D7C-7972-5439A97CC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621" y="1085026"/>
            <a:ext cx="2085195" cy="11729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 descr="Fun, Barcelona, Historic Center, Art, Mosaic">
            <a:extLst>
              <a:ext uri="{FF2B5EF4-FFF2-40B4-BE49-F238E27FC236}">
                <a16:creationId xmlns:a16="http://schemas.microsoft.com/office/drawing/2014/main" id="{33B904E6-FF49-8064-A791-4B90777F53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9"/>
          <a:stretch/>
        </p:blipFill>
        <p:spPr bwMode="auto">
          <a:xfrm>
            <a:off x="1506522" y="5220219"/>
            <a:ext cx="995534" cy="12641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4" descr="Madrid, Building, Architecture, Background, Urban">
            <a:extLst>
              <a:ext uri="{FF2B5EF4-FFF2-40B4-BE49-F238E27FC236}">
                <a16:creationId xmlns:a16="http://schemas.microsoft.com/office/drawing/2014/main" id="{69582207-4AB0-AC56-0172-F7A14F1A8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514" y="1085026"/>
            <a:ext cx="1849949" cy="1236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12DE9A3-EC1A-BB90-46AB-5E9180EA61F6}"/>
              </a:ext>
            </a:extLst>
          </p:cNvPr>
          <p:cNvSpPr txBox="1"/>
          <p:nvPr/>
        </p:nvSpPr>
        <p:spPr>
          <a:xfrm>
            <a:off x="2109287" y="5168657"/>
            <a:ext cx="1460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Barcelona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E54A889-7809-7C3A-E033-9C4136239D71}"/>
              </a:ext>
            </a:extLst>
          </p:cNvPr>
          <p:cNvSpPr txBox="1"/>
          <p:nvPr/>
        </p:nvSpPr>
        <p:spPr>
          <a:xfrm>
            <a:off x="5697394" y="1047365"/>
            <a:ext cx="1067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Madrid</a:t>
            </a:r>
          </a:p>
        </p:txBody>
      </p:sp>
      <p:pic>
        <p:nvPicPr>
          <p:cNvPr id="32" name="Picture 2" descr="Architecture, Moorish, Spain, Cordoba">
            <a:extLst>
              <a:ext uri="{FF2B5EF4-FFF2-40B4-BE49-F238E27FC236}">
                <a16:creationId xmlns:a16="http://schemas.microsoft.com/office/drawing/2014/main" id="{74FBB77E-4989-CA31-DF2D-E44AC9EB4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397" y="2474652"/>
            <a:ext cx="1811560" cy="12077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BFE1E48B-69CB-53C8-684A-0E3903B62338}"/>
              </a:ext>
            </a:extLst>
          </p:cNvPr>
          <p:cNvSpPr txBox="1"/>
          <p:nvPr/>
        </p:nvSpPr>
        <p:spPr>
          <a:xfrm>
            <a:off x="5480636" y="2437130"/>
            <a:ext cx="13035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Córdoba</a:t>
            </a:r>
          </a:p>
        </p:txBody>
      </p:sp>
      <p:pic>
        <p:nvPicPr>
          <p:cNvPr id="34" name="Picture 4" descr="Dusk, Nerja, Malaga, Andalusia, Spain, Balcón De Europa">
            <a:extLst>
              <a:ext uri="{FF2B5EF4-FFF2-40B4-BE49-F238E27FC236}">
                <a16:creationId xmlns:a16="http://schemas.microsoft.com/office/drawing/2014/main" id="{BFF298B0-F201-13A3-0F9A-B3162CF61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797" y="3904470"/>
            <a:ext cx="1685582" cy="12641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" name="Picture 6" descr="Lima, Peru, South America, Miraflores, Coastline">
            <a:extLst>
              <a:ext uri="{FF2B5EF4-FFF2-40B4-BE49-F238E27FC236}">
                <a16:creationId xmlns:a16="http://schemas.microsoft.com/office/drawing/2014/main" id="{CC3113D8-0120-A6F4-CD1C-977809552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621" y="2476278"/>
            <a:ext cx="2045885" cy="11508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F3EF7F68-7619-5858-B190-73167CD53B38}"/>
              </a:ext>
            </a:extLst>
          </p:cNvPr>
          <p:cNvSpPr txBox="1"/>
          <p:nvPr/>
        </p:nvSpPr>
        <p:spPr>
          <a:xfrm>
            <a:off x="2431710" y="2425731"/>
            <a:ext cx="1138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Lima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F9E6A8D-A16E-2FAF-417E-DDC0E285ABD7}"/>
              </a:ext>
            </a:extLst>
          </p:cNvPr>
          <p:cNvSpPr txBox="1"/>
          <p:nvPr/>
        </p:nvSpPr>
        <p:spPr>
          <a:xfrm>
            <a:off x="1711293" y="3867755"/>
            <a:ext cx="11560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Málaga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24F7F3F-5942-E6D6-0E04-1048DAE832C1}"/>
              </a:ext>
            </a:extLst>
          </p:cNvPr>
          <p:cNvSpPr txBox="1"/>
          <p:nvPr/>
        </p:nvSpPr>
        <p:spPr>
          <a:xfrm>
            <a:off x="1883802" y="1063335"/>
            <a:ext cx="1448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Arequipa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454EFC6-E119-2EF5-2EA7-FF80ED972667}"/>
              </a:ext>
            </a:extLst>
          </p:cNvPr>
          <p:cNvSpPr txBox="1"/>
          <p:nvPr/>
        </p:nvSpPr>
        <p:spPr>
          <a:xfrm>
            <a:off x="418444" y="1342420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you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are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094AAE1-0A74-FE94-99C9-14D323D00870}"/>
              </a:ext>
            </a:extLst>
          </p:cNvPr>
          <p:cNvSpPr txBox="1"/>
          <p:nvPr/>
        </p:nvSpPr>
        <p:spPr>
          <a:xfrm>
            <a:off x="377432" y="2532130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 am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123CC69-DE77-896B-774A-530D2319E6E3}"/>
              </a:ext>
            </a:extLst>
          </p:cNvPr>
          <p:cNvSpPr txBox="1"/>
          <p:nvPr/>
        </p:nvSpPr>
        <p:spPr>
          <a:xfrm>
            <a:off x="3989392" y="1447475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you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are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3B710D7-B131-5FF3-FA32-364A40DDA8AC}"/>
              </a:ext>
            </a:extLst>
          </p:cNvPr>
          <p:cNvSpPr txBox="1"/>
          <p:nvPr/>
        </p:nvSpPr>
        <p:spPr>
          <a:xfrm>
            <a:off x="3948380" y="2637185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 am</a:t>
            </a:r>
          </a:p>
        </p:txBody>
      </p:sp>
      <p:pic>
        <p:nvPicPr>
          <p:cNvPr id="43" name="Picture 6" descr="Lima, Peru, South America, Miraflores, Coastline">
            <a:extLst>
              <a:ext uri="{FF2B5EF4-FFF2-40B4-BE49-F238E27FC236}">
                <a16:creationId xmlns:a16="http://schemas.microsoft.com/office/drawing/2014/main" id="{409167C7-F8B1-B814-0B1D-1BF3A77A4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9260" y="2474652"/>
            <a:ext cx="2045885" cy="11508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45726379-81A4-CD03-9E02-C8E122FD0F4C}"/>
              </a:ext>
            </a:extLst>
          </p:cNvPr>
          <p:cNvSpPr txBox="1"/>
          <p:nvPr/>
        </p:nvSpPr>
        <p:spPr>
          <a:xfrm>
            <a:off x="9885349" y="2424105"/>
            <a:ext cx="1138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Lima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5E966CD-AD9A-3857-6419-B16551DB045D}"/>
              </a:ext>
            </a:extLst>
          </p:cNvPr>
          <p:cNvSpPr txBox="1"/>
          <p:nvPr/>
        </p:nvSpPr>
        <p:spPr>
          <a:xfrm>
            <a:off x="7661948" y="1487751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 am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5A8F42C-4641-C3F2-9CB9-2DFBFC121263}"/>
              </a:ext>
            </a:extLst>
          </p:cNvPr>
          <p:cNvSpPr txBox="1"/>
          <p:nvPr/>
        </p:nvSpPr>
        <p:spPr>
          <a:xfrm>
            <a:off x="7620936" y="2677461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you are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8DA6888-1CB8-4FE4-507D-2358A09AB95E}"/>
              </a:ext>
            </a:extLst>
          </p:cNvPr>
          <p:cNvSpPr txBox="1"/>
          <p:nvPr/>
        </p:nvSpPr>
        <p:spPr>
          <a:xfrm>
            <a:off x="418444" y="4269594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 am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07914CE-BE3F-34A2-4BEB-7B26E69B0552}"/>
              </a:ext>
            </a:extLst>
          </p:cNvPr>
          <p:cNvSpPr txBox="1"/>
          <p:nvPr/>
        </p:nvSpPr>
        <p:spPr>
          <a:xfrm>
            <a:off x="377432" y="5459304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you are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327C082-9299-3200-BEA3-7FB6F5847EE7}"/>
              </a:ext>
            </a:extLst>
          </p:cNvPr>
          <p:cNvSpPr txBox="1"/>
          <p:nvPr/>
        </p:nvSpPr>
        <p:spPr>
          <a:xfrm>
            <a:off x="7441815" y="4379057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 am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BC147B5-8147-8277-5242-9BA97362D1B7}"/>
              </a:ext>
            </a:extLst>
          </p:cNvPr>
          <p:cNvSpPr txBox="1"/>
          <p:nvPr/>
        </p:nvSpPr>
        <p:spPr>
          <a:xfrm>
            <a:off x="7400803" y="5568767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you are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F3BB634-2917-0ED2-9B14-76C0900EDD70}"/>
              </a:ext>
            </a:extLst>
          </p:cNvPr>
          <p:cNvSpPr txBox="1"/>
          <p:nvPr/>
        </p:nvSpPr>
        <p:spPr>
          <a:xfrm>
            <a:off x="3948615" y="4379057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you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are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DF05483-BCEE-4DB4-800A-31C4DBE9FDE8}"/>
              </a:ext>
            </a:extLst>
          </p:cNvPr>
          <p:cNvSpPr txBox="1"/>
          <p:nvPr/>
        </p:nvSpPr>
        <p:spPr>
          <a:xfrm>
            <a:off x="3907603" y="5568767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 am</a:t>
            </a:r>
          </a:p>
        </p:txBody>
      </p:sp>
      <p:pic>
        <p:nvPicPr>
          <p:cNvPr id="53" name="Picture 14" descr="Spain, Country, Europe, Flag, Borders">
            <a:extLst>
              <a:ext uri="{FF2B5EF4-FFF2-40B4-BE49-F238E27FC236}">
                <a16:creationId xmlns:a16="http://schemas.microsoft.com/office/drawing/2014/main" id="{BE2CED53-D08A-9BD9-DEA4-515AB0E7E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147" y="4323154"/>
            <a:ext cx="996493" cy="79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EB4860CD-23D7-CFD8-67B0-59F9A5E3EA9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44320" y="5533684"/>
            <a:ext cx="988097" cy="86608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E2FE3326-895F-59D8-CFDC-9E2053AA589B}"/>
              </a:ext>
            </a:extLst>
          </p:cNvPr>
          <p:cNvSpPr txBox="1"/>
          <p:nvPr/>
        </p:nvSpPr>
        <p:spPr>
          <a:xfrm>
            <a:off x="5118246" y="3909655"/>
            <a:ext cx="10935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España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CF713BE-B1DF-7301-490B-E615FED752DB}"/>
              </a:ext>
            </a:extLst>
          </p:cNvPr>
          <p:cNvSpPr txBox="1"/>
          <p:nvPr/>
        </p:nvSpPr>
        <p:spPr>
          <a:xfrm>
            <a:off x="5137362" y="5207213"/>
            <a:ext cx="728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Perú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C6A2DD6-11EA-513E-B8CE-0521D63B804A}"/>
              </a:ext>
            </a:extLst>
          </p:cNvPr>
          <p:cNvGrpSpPr/>
          <p:nvPr/>
        </p:nvGrpSpPr>
        <p:grpSpPr>
          <a:xfrm>
            <a:off x="8967279" y="4203796"/>
            <a:ext cx="918069" cy="1150810"/>
            <a:chOff x="10264329" y="1395151"/>
            <a:chExt cx="1171740" cy="1789850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AC178277-4560-A9D3-EC2A-187E64E20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4329" y="1395151"/>
              <a:ext cx="1077873" cy="1676400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1A9440BE-2EFA-5C4F-EBFE-004744C67A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259" t="52222"/>
            <a:stretch/>
          </p:blipFill>
          <p:spPr>
            <a:xfrm rot="705979">
              <a:off x="10394549" y="1963582"/>
              <a:ext cx="1041520" cy="1221419"/>
            </a:xfrm>
            <a:prstGeom prst="rect">
              <a:avLst/>
            </a:prstGeom>
          </p:spPr>
        </p:pic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6DA1136A-B2D3-7A8F-91CB-F2CDAC90609A}"/>
              </a:ext>
            </a:extLst>
          </p:cNvPr>
          <p:cNvSpPr txBox="1"/>
          <p:nvPr/>
        </p:nvSpPr>
        <p:spPr>
          <a:xfrm>
            <a:off x="8696882" y="3821642"/>
            <a:ext cx="1385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Inglaterra</a:t>
            </a:r>
          </a:p>
        </p:txBody>
      </p:sp>
      <p:pic>
        <p:nvPicPr>
          <p:cNvPr id="61" name="Picture 14" descr="Spain, Country, Europe, Flag, Borders">
            <a:extLst>
              <a:ext uri="{FF2B5EF4-FFF2-40B4-BE49-F238E27FC236}">
                <a16:creationId xmlns:a16="http://schemas.microsoft.com/office/drawing/2014/main" id="{F1591409-1368-8A03-7EBA-E7A841BD8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4409" y="5715520"/>
            <a:ext cx="996493" cy="79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F044BF50-7BB3-EEBF-F177-2A459C7F1484}"/>
              </a:ext>
            </a:extLst>
          </p:cNvPr>
          <p:cNvSpPr txBox="1"/>
          <p:nvPr/>
        </p:nvSpPr>
        <p:spPr>
          <a:xfrm>
            <a:off x="8863508" y="5302021"/>
            <a:ext cx="10935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España</a:t>
            </a:r>
          </a:p>
        </p:txBody>
      </p:sp>
    </p:spTree>
    <p:extLst>
      <p:ext uri="{BB962C8B-B14F-4D97-AF65-F5344CB8AC3E}">
        <p14:creationId xmlns:p14="http://schemas.microsoft.com/office/powerpoint/2010/main" val="14381272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860B4-D9AF-4122-9420-DDC70FDBA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11331459" y="1341979"/>
            <a:ext cx="685369" cy="114612"/>
          </a:xfrm>
        </p:spPr>
        <p:txBody>
          <a:bodyPr>
            <a:no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3D9E66D-AFFE-BFE3-C60B-A8F30634C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8391" y="131226"/>
            <a:ext cx="945328" cy="1000130"/>
          </a:xfrm>
          <a:prstGeom prst="rect">
            <a:avLst/>
          </a:prstGeom>
        </p:spPr>
      </p:pic>
      <p:sp>
        <p:nvSpPr>
          <p:cNvPr id="6" name="Google Shape;307;p14">
            <a:extLst>
              <a:ext uri="{FF2B5EF4-FFF2-40B4-BE49-F238E27FC236}">
                <a16:creationId xmlns:a16="http://schemas.microsoft.com/office/drawing/2014/main" id="{0446D1E4-0022-DB87-DA8A-F2CE4C0E2FE1}"/>
              </a:ext>
            </a:extLst>
          </p:cNvPr>
          <p:cNvSpPr txBox="1"/>
          <p:nvPr/>
        </p:nvSpPr>
        <p:spPr>
          <a:xfrm>
            <a:off x="11022646" y="1163565"/>
            <a:ext cx="994183" cy="400110"/>
          </a:xfrm>
          <a:prstGeom prst="rect">
            <a:avLst/>
          </a:prstGeom>
          <a:solidFill>
            <a:srgbClr val="85CFE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Century Gothic"/>
              <a:buNone/>
            </a:pPr>
            <a:r>
              <a:rPr lang="es-AR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hablar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9E56E6B-B91B-BB3C-462D-90238BB39A4C}"/>
              </a:ext>
            </a:extLst>
          </p:cNvPr>
          <p:cNvSpPr txBox="1">
            <a:spLocks/>
          </p:cNvSpPr>
          <p:nvPr/>
        </p:nvSpPr>
        <p:spPr>
          <a:xfrm>
            <a:off x="209637" y="237610"/>
            <a:ext cx="10515600" cy="527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200" b="1">
                <a:solidFill>
                  <a:srgbClr val="002060"/>
                </a:solidFill>
                <a:latin typeface="Century Gothic" panose="020B0502020202020204" pitchFamily="34" charset="0"/>
              </a:rPr>
              <a:t>Persona A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0E249C9D-B200-80FB-04AD-A4A30D0AD9D2}"/>
              </a:ext>
            </a:extLst>
          </p:cNvPr>
          <p:cNvGraphicFramePr>
            <a:graphicFrameLocks noGrp="1"/>
          </p:cNvGraphicFramePr>
          <p:nvPr/>
        </p:nvGraphicFramePr>
        <p:xfrm>
          <a:off x="303838" y="983707"/>
          <a:ext cx="10515600" cy="5599726"/>
        </p:xfrm>
        <a:graphic>
          <a:graphicData uri="http://schemas.openxmlformats.org/drawingml/2006/table">
            <a:tbl>
              <a:tblPr firstRow="1" bandRow="1">
                <a:tableStyleId>{7FF5F828-6C90-4657-BD3A-750F5844F318}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3737168625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614009124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659489597"/>
                    </a:ext>
                  </a:extLst>
                </a:gridCol>
              </a:tblGrid>
              <a:tr h="2799863"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7182979"/>
                  </a:ext>
                </a:extLst>
              </a:tr>
              <a:tr h="2799863"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1265462"/>
                  </a:ext>
                </a:extLst>
              </a:tr>
            </a:tbl>
          </a:graphicData>
        </a:graphic>
      </p:graphicFrame>
      <p:pic>
        <p:nvPicPr>
          <p:cNvPr id="13" name="Picture 2" descr="Cusco, Plaza De Armas, Peru, Churches, Cathedrals, City">
            <a:extLst>
              <a:ext uri="{FF2B5EF4-FFF2-40B4-BE49-F238E27FC236}">
                <a16:creationId xmlns:a16="http://schemas.microsoft.com/office/drawing/2014/main" id="{159C09DD-8BC4-B9B4-5D84-964ACFE9C4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91"/>
          <a:stretch/>
        </p:blipFill>
        <p:spPr bwMode="auto">
          <a:xfrm>
            <a:off x="4893577" y="5251271"/>
            <a:ext cx="2032389" cy="11729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9B9CDB6-69F3-3BE8-0F40-0DE4EBDBCBB8}"/>
              </a:ext>
            </a:extLst>
          </p:cNvPr>
          <p:cNvSpPr txBox="1"/>
          <p:nvPr/>
        </p:nvSpPr>
        <p:spPr>
          <a:xfrm>
            <a:off x="5984108" y="5215349"/>
            <a:ext cx="1138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Cusco</a:t>
            </a:r>
          </a:p>
        </p:txBody>
      </p:sp>
      <p:pic>
        <p:nvPicPr>
          <p:cNvPr id="16" name="Picture 8" descr="Arequipa, Peru, Travel, Peruvian, Andes, Mountain">
            <a:extLst>
              <a:ext uri="{FF2B5EF4-FFF2-40B4-BE49-F238E27FC236}">
                <a16:creationId xmlns:a16="http://schemas.microsoft.com/office/drawing/2014/main" id="{AC5A5E7D-C634-DD95-D6F8-0743339C8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877" y="3914177"/>
            <a:ext cx="2085195" cy="11729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2" descr="Fun, Barcelona, Historic Center, Art, Mosaic">
            <a:extLst>
              <a:ext uri="{FF2B5EF4-FFF2-40B4-BE49-F238E27FC236}">
                <a16:creationId xmlns:a16="http://schemas.microsoft.com/office/drawing/2014/main" id="{29F039C6-5FD2-031F-7EC7-D6F31698D0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9"/>
          <a:stretch/>
        </p:blipFill>
        <p:spPr bwMode="auto">
          <a:xfrm>
            <a:off x="8659986" y="3899809"/>
            <a:ext cx="995534" cy="12641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4" descr="Madrid, Building, Architecture, Background, Urban">
            <a:extLst>
              <a:ext uri="{FF2B5EF4-FFF2-40B4-BE49-F238E27FC236}">
                <a16:creationId xmlns:a16="http://schemas.microsoft.com/office/drawing/2014/main" id="{4ADFDE5E-5173-AD16-938C-BCCBCBE77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325" y="2490714"/>
            <a:ext cx="1849949" cy="1236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5A39505-16AA-4DE1-EDFB-9B6F1B91B54B}"/>
              </a:ext>
            </a:extLst>
          </p:cNvPr>
          <p:cNvSpPr txBox="1"/>
          <p:nvPr/>
        </p:nvSpPr>
        <p:spPr>
          <a:xfrm>
            <a:off x="9262751" y="3848247"/>
            <a:ext cx="1460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Barcelona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38DA4A-42B4-626B-F229-3BCD19CA90BF}"/>
              </a:ext>
            </a:extLst>
          </p:cNvPr>
          <p:cNvSpPr txBox="1"/>
          <p:nvPr/>
        </p:nvSpPr>
        <p:spPr>
          <a:xfrm>
            <a:off x="9515205" y="2453053"/>
            <a:ext cx="1067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Madrid</a:t>
            </a:r>
          </a:p>
        </p:txBody>
      </p:sp>
      <p:pic>
        <p:nvPicPr>
          <p:cNvPr id="21" name="Picture 2" descr="Architecture, Moorish, Spain, Cordoba">
            <a:extLst>
              <a:ext uri="{FF2B5EF4-FFF2-40B4-BE49-F238E27FC236}">
                <a16:creationId xmlns:a16="http://schemas.microsoft.com/office/drawing/2014/main" id="{0EC742B1-9F12-3579-6CE3-6E4A7AFA5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271" y="1111041"/>
            <a:ext cx="1811560" cy="12077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EEC12D6-5E88-0F1F-D678-56B49D6477C3}"/>
              </a:ext>
            </a:extLst>
          </p:cNvPr>
          <p:cNvSpPr txBox="1"/>
          <p:nvPr/>
        </p:nvSpPr>
        <p:spPr>
          <a:xfrm>
            <a:off x="5648510" y="1073519"/>
            <a:ext cx="13035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Córdoba</a:t>
            </a:r>
          </a:p>
        </p:txBody>
      </p:sp>
      <p:pic>
        <p:nvPicPr>
          <p:cNvPr id="23" name="Picture 4" descr="Dusk, Nerja, Malaga, Andalusia, Spain, Balcón De Europa">
            <a:extLst>
              <a:ext uri="{FF2B5EF4-FFF2-40B4-BE49-F238E27FC236}">
                <a16:creationId xmlns:a16="http://schemas.microsoft.com/office/drawing/2014/main" id="{75E115B0-33E9-0F34-5F58-3797F9670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254" y="2446082"/>
            <a:ext cx="1685582" cy="12641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Lima, Peru, South America, Miraflores, Coastline">
            <a:extLst>
              <a:ext uri="{FF2B5EF4-FFF2-40B4-BE49-F238E27FC236}">
                <a16:creationId xmlns:a16="http://schemas.microsoft.com/office/drawing/2014/main" id="{C3C130BF-5AF5-C463-D61C-F86BB81D2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240" y="1175288"/>
            <a:ext cx="2045885" cy="11508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B058126-ED19-B86C-97EF-B058219DB0AF}"/>
              </a:ext>
            </a:extLst>
          </p:cNvPr>
          <p:cNvSpPr txBox="1"/>
          <p:nvPr/>
        </p:nvSpPr>
        <p:spPr>
          <a:xfrm>
            <a:off x="9878329" y="1124741"/>
            <a:ext cx="1138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Lima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CE7CA4B-B79D-F110-F966-3D43C7654FDE}"/>
              </a:ext>
            </a:extLst>
          </p:cNvPr>
          <p:cNvSpPr txBox="1"/>
          <p:nvPr/>
        </p:nvSpPr>
        <p:spPr>
          <a:xfrm>
            <a:off x="5672750" y="2409367"/>
            <a:ext cx="11560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Málaga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16422D7-91EB-1361-82F5-4685CEBF5C25}"/>
              </a:ext>
            </a:extLst>
          </p:cNvPr>
          <p:cNvSpPr txBox="1"/>
          <p:nvPr/>
        </p:nvSpPr>
        <p:spPr>
          <a:xfrm>
            <a:off x="5605058" y="3892486"/>
            <a:ext cx="1448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Arequipa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5642291-027F-B52F-8332-952266391F45}"/>
              </a:ext>
            </a:extLst>
          </p:cNvPr>
          <p:cNvSpPr txBox="1"/>
          <p:nvPr/>
        </p:nvSpPr>
        <p:spPr>
          <a:xfrm>
            <a:off x="418444" y="1342420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you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are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B71131C-1B65-56C1-E3D5-E0E9DF4CB4B6}"/>
              </a:ext>
            </a:extLst>
          </p:cNvPr>
          <p:cNvSpPr txBox="1"/>
          <p:nvPr/>
        </p:nvSpPr>
        <p:spPr>
          <a:xfrm>
            <a:off x="377432" y="2532130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 am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75E6826-FC94-1A86-534A-F24E06FDEFCE}"/>
              </a:ext>
            </a:extLst>
          </p:cNvPr>
          <p:cNvSpPr txBox="1"/>
          <p:nvPr/>
        </p:nvSpPr>
        <p:spPr>
          <a:xfrm>
            <a:off x="3989392" y="1447475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you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are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63ACCF9-DE00-A35E-D0BE-6EA131F69ACA}"/>
              </a:ext>
            </a:extLst>
          </p:cNvPr>
          <p:cNvSpPr txBox="1"/>
          <p:nvPr/>
        </p:nvSpPr>
        <p:spPr>
          <a:xfrm>
            <a:off x="3948380" y="2637185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 am</a:t>
            </a:r>
          </a:p>
        </p:txBody>
      </p:sp>
      <p:pic>
        <p:nvPicPr>
          <p:cNvPr id="65" name="Picture 6" descr="Lima, Peru, South America, Miraflores, Coastline">
            <a:extLst>
              <a:ext uri="{FF2B5EF4-FFF2-40B4-BE49-F238E27FC236}">
                <a16:creationId xmlns:a16="http://schemas.microsoft.com/office/drawing/2014/main" id="{52594226-A8E2-078D-11BE-A2412D217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355" y="5281244"/>
            <a:ext cx="2045885" cy="11508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F9D6B67E-4342-475F-D657-9C12CFF5F5C0}"/>
              </a:ext>
            </a:extLst>
          </p:cNvPr>
          <p:cNvSpPr txBox="1"/>
          <p:nvPr/>
        </p:nvSpPr>
        <p:spPr>
          <a:xfrm>
            <a:off x="9788444" y="5230697"/>
            <a:ext cx="1138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Lima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89F7369-B0D2-9739-2CCD-7A1521726C5C}"/>
              </a:ext>
            </a:extLst>
          </p:cNvPr>
          <p:cNvSpPr txBox="1"/>
          <p:nvPr/>
        </p:nvSpPr>
        <p:spPr>
          <a:xfrm>
            <a:off x="7661948" y="1487751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 am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206F5F9-705B-47F4-B426-01B8B30B3E9B}"/>
              </a:ext>
            </a:extLst>
          </p:cNvPr>
          <p:cNvSpPr txBox="1"/>
          <p:nvPr/>
        </p:nvSpPr>
        <p:spPr>
          <a:xfrm>
            <a:off x="7620936" y="2677461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you are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31CC3FE-632D-F519-FC7F-46F2D50988FB}"/>
              </a:ext>
            </a:extLst>
          </p:cNvPr>
          <p:cNvSpPr txBox="1"/>
          <p:nvPr/>
        </p:nvSpPr>
        <p:spPr>
          <a:xfrm>
            <a:off x="418444" y="4269594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 am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1633AB6-397F-2F35-3596-65CF39ADDEF8}"/>
              </a:ext>
            </a:extLst>
          </p:cNvPr>
          <p:cNvSpPr txBox="1"/>
          <p:nvPr/>
        </p:nvSpPr>
        <p:spPr>
          <a:xfrm>
            <a:off x="377432" y="5459304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you are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94629B3-8663-1F55-CA42-C8FB0959876D}"/>
              </a:ext>
            </a:extLst>
          </p:cNvPr>
          <p:cNvSpPr txBox="1"/>
          <p:nvPr/>
        </p:nvSpPr>
        <p:spPr>
          <a:xfrm>
            <a:off x="7441815" y="4379057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 am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B924439-410C-1A12-9708-AA6AAB1693F7}"/>
              </a:ext>
            </a:extLst>
          </p:cNvPr>
          <p:cNvSpPr txBox="1"/>
          <p:nvPr/>
        </p:nvSpPr>
        <p:spPr>
          <a:xfrm>
            <a:off x="7400803" y="5568767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you are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279455D-2A3F-9582-F300-1FC2DE960BC0}"/>
              </a:ext>
            </a:extLst>
          </p:cNvPr>
          <p:cNvSpPr txBox="1"/>
          <p:nvPr/>
        </p:nvSpPr>
        <p:spPr>
          <a:xfrm>
            <a:off x="3948615" y="4379057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you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are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A924525-06F5-312A-2F85-65261A3644E5}"/>
              </a:ext>
            </a:extLst>
          </p:cNvPr>
          <p:cNvSpPr txBox="1"/>
          <p:nvPr/>
        </p:nvSpPr>
        <p:spPr>
          <a:xfrm>
            <a:off x="3907603" y="5568767"/>
            <a:ext cx="78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 am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656C5955-954A-C735-5958-81868B9BA04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80261" y="5577742"/>
            <a:ext cx="988097" cy="866080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13551A90-7C58-302E-E09E-605FFBAFCBFA}"/>
              </a:ext>
            </a:extLst>
          </p:cNvPr>
          <p:cNvSpPr txBox="1"/>
          <p:nvPr/>
        </p:nvSpPr>
        <p:spPr>
          <a:xfrm>
            <a:off x="1973303" y="5251271"/>
            <a:ext cx="728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Perú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E8A27C7A-29FD-C486-5B34-B07DB6DE4ECF}"/>
              </a:ext>
            </a:extLst>
          </p:cNvPr>
          <p:cNvGrpSpPr/>
          <p:nvPr/>
        </p:nvGrpSpPr>
        <p:grpSpPr>
          <a:xfrm>
            <a:off x="1864611" y="1412848"/>
            <a:ext cx="918069" cy="1150810"/>
            <a:chOff x="10264329" y="1395151"/>
            <a:chExt cx="1171740" cy="1789850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D0FF9E22-7801-0990-1F21-9952F923A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4329" y="1395151"/>
              <a:ext cx="1077873" cy="1676400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27BB3EB4-370B-58E4-6ADF-AE4D882F46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259" t="52222"/>
            <a:stretch/>
          </p:blipFill>
          <p:spPr>
            <a:xfrm rot="705979">
              <a:off x="10394549" y="1963582"/>
              <a:ext cx="1041520" cy="1221419"/>
            </a:xfrm>
            <a:prstGeom prst="rect">
              <a:avLst/>
            </a:prstGeom>
          </p:spPr>
        </p:pic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6F1850FD-1B0B-F7A1-3467-9642F1A82B36}"/>
              </a:ext>
            </a:extLst>
          </p:cNvPr>
          <p:cNvSpPr txBox="1"/>
          <p:nvPr/>
        </p:nvSpPr>
        <p:spPr>
          <a:xfrm>
            <a:off x="1594214" y="1030694"/>
            <a:ext cx="1385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Inglaterra</a:t>
            </a:r>
          </a:p>
        </p:txBody>
      </p:sp>
      <p:pic>
        <p:nvPicPr>
          <p:cNvPr id="81" name="Picture 14" descr="Spain, Country, Europe, Flag, Borders">
            <a:extLst>
              <a:ext uri="{FF2B5EF4-FFF2-40B4-BE49-F238E27FC236}">
                <a16:creationId xmlns:a16="http://schemas.microsoft.com/office/drawing/2014/main" id="{C8AC861B-345A-0B6C-BE7B-026E678AE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741" y="2924572"/>
            <a:ext cx="996493" cy="79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C995FBBF-EAD4-2279-EC13-3834DF78D8AD}"/>
              </a:ext>
            </a:extLst>
          </p:cNvPr>
          <p:cNvSpPr txBox="1"/>
          <p:nvPr/>
        </p:nvSpPr>
        <p:spPr>
          <a:xfrm>
            <a:off x="1760840" y="2511073"/>
            <a:ext cx="10935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España</a:t>
            </a:r>
          </a:p>
        </p:txBody>
      </p:sp>
      <p:pic>
        <p:nvPicPr>
          <p:cNvPr id="83" name="Picture 2" descr="Brazil, Map, Flag, Geography, Brazilian, Country">
            <a:extLst>
              <a:ext uri="{FF2B5EF4-FFF2-40B4-BE49-F238E27FC236}">
                <a16:creationId xmlns:a16="http://schemas.microsoft.com/office/drawing/2014/main" id="{FA39D058-862C-DAB0-73A3-C80DB2CFD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956" y="4166327"/>
            <a:ext cx="990053" cy="985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AFA75F3E-5021-C17C-0D69-DCCA466F2847}"/>
              </a:ext>
            </a:extLst>
          </p:cNvPr>
          <p:cNvSpPr txBox="1"/>
          <p:nvPr/>
        </p:nvSpPr>
        <p:spPr>
          <a:xfrm>
            <a:off x="1841741" y="3857108"/>
            <a:ext cx="8194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A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Brasil</a:t>
            </a:r>
          </a:p>
        </p:txBody>
      </p:sp>
    </p:spTree>
    <p:extLst>
      <p:ext uri="{BB962C8B-B14F-4D97-AF65-F5344CB8AC3E}">
        <p14:creationId xmlns:p14="http://schemas.microsoft.com/office/powerpoint/2010/main" val="27912522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un, Barcelona, Historic Center, Art, Mosaic">
            <a:extLst>
              <a:ext uri="{FF2B5EF4-FFF2-40B4-BE49-F238E27FC236}">
                <a16:creationId xmlns:a16="http://schemas.microsoft.com/office/drawing/2014/main" id="{3CE8E3B6-9C04-4C0D-A14E-F36069AAA1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9"/>
          <a:stretch/>
        </p:blipFill>
        <p:spPr bwMode="auto">
          <a:xfrm>
            <a:off x="10330764" y="4618553"/>
            <a:ext cx="1636748" cy="20784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Madrid, Building, Architecture, Background, Urban">
            <a:extLst>
              <a:ext uri="{FF2B5EF4-FFF2-40B4-BE49-F238E27FC236}">
                <a16:creationId xmlns:a16="http://schemas.microsoft.com/office/drawing/2014/main" id="{69D0F68B-3A9E-4B22-BACE-4AAF89868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321" y="4873394"/>
            <a:ext cx="2699343" cy="18108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Cuba, Oltimer, Havana, Old Car, Classic, Old, Auto">
            <a:extLst>
              <a:ext uri="{FF2B5EF4-FFF2-40B4-BE49-F238E27FC236}">
                <a16:creationId xmlns:a16="http://schemas.microsoft.com/office/drawing/2014/main" id="{97B090F0-FB79-4F2E-A271-6BA188B34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321" y="1931136"/>
            <a:ext cx="2240922" cy="14939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0763964-C2B4-41B1-8325-CBCEFBF6DE69}"/>
              </a:ext>
            </a:extLst>
          </p:cNvPr>
          <p:cNvSpPr txBox="1"/>
          <p:nvPr/>
        </p:nvSpPr>
        <p:spPr>
          <a:xfrm>
            <a:off x="7495643" y="1394713"/>
            <a:ext cx="15472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Habana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3F5DB4A-F77C-46E3-87E1-A7B4AAD79A0F}"/>
              </a:ext>
            </a:extLst>
          </p:cNvPr>
          <p:cNvSpPr txBox="1"/>
          <p:nvPr/>
        </p:nvSpPr>
        <p:spPr>
          <a:xfrm>
            <a:off x="10091314" y="4021310"/>
            <a:ext cx="1460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Barcelona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04B1ED0-5C16-461A-BAC8-DF0AE3A2D608}"/>
              </a:ext>
            </a:extLst>
          </p:cNvPr>
          <p:cNvSpPr txBox="1"/>
          <p:nvPr/>
        </p:nvSpPr>
        <p:spPr>
          <a:xfrm>
            <a:off x="8887743" y="4362912"/>
            <a:ext cx="1067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Madrid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7F3075D-293C-4F95-8392-C1E35E97B806}"/>
              </a:ext>
            </a:extLst>
          </p:cNvPr>
          <p:cNvSpPr txBox="1"/>
          <p:nvPr/>
        </p:nvSpPr>
        <p:spPr>
          <a:xfrm>
            <a:off x="10774226" y="1748414"/>
            <a:ext cx="1343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Arequipa</a:t>
            </a:r>
          </a:p>
        </p:txBody>
      </p:sp>
      <p:pic>
        <p:nvPicPr>
          <p:cNvPr id="1038" name="Picture 14" descr="Spain, Country, Europe, Flag, Borders">
            <a:extLst>
              <a:ext uri="{FF2B5EF4-FFF2-40B4-BE49-F238E27FC236}">
                <a16:creationId xmlns:a16="http://schemas.microsoft.com/office/drawing/2014/main" id="{219B65D2-37F2-4F15-AE3C-89491A85B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688" y="3879171"/>
            <a:ext cx="996493" cy="79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EBC648C-767B-4768-BD73-2DA1072F96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37852" y="1265872"/>
            <a:ext cx="988097" cy="86608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5AFAA0B-4182-4EE2-AD43-3AFF1BA71DBC}"/>
              </a:ext>
            </a:extLst>
          </p:cNvPr>
          <p:cNvSpPr txBox="1"/>
          <p:nvPr/>
        </p:nvSpPr>
        <p:spPr>
          <a:xfrm>
            <a:off x="9875843" y="1686859"/>
            <a:ext cx="1009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Perú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473BAB0-1A49-4069-B74D-64A3A4695ED0}"/>
              </a:ext>
            </a:extLst>
          </p:cNvPr>
          <p:cNvSpPr txBox="1"/>
          <p:nvPr/>
        </p:nvSpPr>
        <p:spPr>
          <a:xfrm>
            <a:off x="7512703" y="3816681"/>
            <a:ext cx="1455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España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52A0DA6-0B0C-48BD-B90E-1CC3C8FFA0E8}"/>
              </a:ext>
            </a:extLst>
          </p:cNvPr>
          <p:cNvSpPr txBox="1"/>
          <p:nvPr/>
        </p:nvSpPr>
        <p:spPr>
          <a:xfrm>
            <a:off x="6454658" y="996598"/>
            <a:ext cx="11544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Cuba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BD73CD-0692-4962-B7AC-FDE87BFCEBEA}"/>
              </a:ext>
            </a:extLst>
          </p:cNvPr>
          <p:cNvSpPr txBox="1"/>
          <p:nvPr/>
        </p:nvSpPr>
        <p:spPr>
          <a:xfrm>
            <a:off x="422957" y="6208370"/>
            <a:ext cx="5394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Sofía </a:t>
            </a:r>
            <a:r>
              <a:rPr lang="es-AR" sz="28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está</a:t>
            </a:r>
            <a:r>
              <a:rPr lang="es-AR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en ________________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6474A63-DA29-4AB8-A674-B119F971744C}"/>
              </a:ext>
            </a:extLst>
          </p:cNvPr>
          <p:cNvSpPr txBox="1"/>
          <p:nvPr/>
        </p:nvSpPr>
        <p:spPr>
          <a:xfrm>
            <a:off x="3292864" y="6082823"/>
            <a:ext cx="1818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Arequipa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723138A-A279-4113-999F-B305E47DB2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56662" y="1881349"/>
            <a:ext cx="2111259" cy="2620874"/>
          </a:xfrm>
          <a:prstGeom prst="rect">
            <a:avLst/>
          </a:prstGeom>
        </p:spPr>
      </p:pic>
      <p:pic>
        <p:nvPicPr>
          <p:cNvPr id="27" name="video">
            <a:hlinkClick r:id="" action="ppaction://media"/>
            <a:extLst>
              <a:ext uri="{FF2B5EF4-FFF2-40B4-BE49-F238E27FC236}">
                <a16:creationId xmlns:a16="http://schemas.microsoft.com/office/drawing/2014/main" id="{B4540521-B41B-4E2E-8CE4-0A16AD833F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t="5667"/>
          <a:stretch/>
        </p:blipFill>
        <p:spPr>
          <a:xfrm>
            <a:off x="351343" y="969547"/>
            <a:ext cx="3220660" cy="49809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B80C111-7523-4C98-91CA-9115472D0C17}"/>
              </a:ext>
            </a:extLst>
          </p:cNvPr>
          <p:cNvSpPr/>
          <p:nvPr/>
        </p:nvSpPr>
        <p:spPr>
          <a:xfrm>
            <a:off x="1257787" y="907533"/>
            <a:ext cx="1444470" cy="3736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pic>
        <p:nvPicPr>
          <p:cNvPr id="29" name="Picture 2" descr="Cusco, Plaza De Armas, Peru, Churches, Cathedrals, City">
            <a:extLst>
              <a:ext uri="{FF2B5EF4-FFF2-40B4-BE49-F238E27FC236}">
                <a16:creationId xmlns:a16="http://schemas.microsoft.com/office/drawing/2014/main" id="{18F97304-FEAD-4973-8BC0-62E8D95FE3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91"/>
          <a:stretch/>
        </p:blipFill>
        <p:spPr bwMode="auto">
          <a:xfrm>
            <a:off x="9631900" y="2259926"/>
            <a:ext cx="2414897" cy="13936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B71857-22F4-471A-B811-86DAFCECDA1E}"/>
              </a:ext>
            </a:extLst>
          </p:cNvPr>
          <p:cNvSpPr txBox="1"/>
          <p:nvPr/>
        </p:nvSpPr>
        <p:spPr>
          <a:xfrm>
            <a:off x="9875842" y="210245"/>
            <a:ext cx="1145725" cy="707886"/>
          </a:xfrm>
          <a:prstGeom prst="rect">
            <a:avLst/>
          </a:prstGeom>
          <a:solidFill>
            <a:srgbClr val="A9DA74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dónde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- where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D7BEE6B-0DE1-E111-1BAD-D81AF31F4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8180" y="274636"/>
            <a:ext cx="1019684" cy="211668"/>
          </a:xfrm>
        </p:spPr>
        <p:txBody>
          <a:bodyPr>
            <a:normAutofit fontScale="90000"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leer</a:t>
            </a:r>
          </a:p>
        </p:txBody>
      </p:sp>
      <p:sp>
        <p:nvSpPr>
          <p:cNvPr id="6" name="Google Shape;206;p9">
            <a:extLst>
              <a:ext uri="{FF2B5EF4-FFF2-40B4-BE49-F238E27FC236}">
                <a16:creationId xmlns:a16="http://schemas.microsoft.com/office/drawing/2014/main" id="{107A089D-B61E-0025-2064-39B562F80A63}"/>
              </a:ext>
            </a:extLst>
          </p:cNvPr>
          <p:cNvSpPr txBox="1"/>
          <p:nvPr/>
        </p:nvSpPr>
        <p:spPr>
          <a:xfrm>
            <a:off x="11265205" y="833286"/>
            <a:ext cx="726227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leer</a:t>
            </a:r>
            <a:endParaRPr sz="2000" b="1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4AA204-09E7-37D4-B839-F09C31B5BC1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279907" y="70015"/>
            <a:ext cx="721839" cy="749039"/>
          </a:xfrm>
          <a:prstGeom prst="rect">
            <a:avLst/>
          </a:prstGeom>
        </p:spPr>
      </p:pic>
      <p:pic>
        <p:nvPicPr>
          <p:cNvPr id="8" name="Graphic 7" descr="Teacher">
            <a:extLst>
              <a:ext uri="{FF2B5EF4-FFF2-40B4-BE49-F238E27FC236}">
                <a16:creationId xmlns:a16="http://schemas.microsoft.com/office/drawing/2014/main" id="{7B2B6089-4569-8560-40CB-4849C8654F3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-29876" y="57965"/>
            <a:ext cx="914400" cy="914400"/>
          </a:xfrm>
          <a:prstGeom prst="rect">
            <a:avLst/>
          </a:prstGeom>
        </p:spPr>
      </p:pic>
      <p:sp>
        <p:nvSpPr>
          <p:cNvPr id="9" name="Speech Bubble: Rectangle with Corners Rounded 8">
            <a:hlinkClick r:id="" action="ppaction://noaction">
              <a:snd r:embed="rId16" name="t1_w2_s19.wav"/>
            </a:hlinkClick>
            <a:extLst>
              <a:ext uri="{FF2B5EF4-FFF2-40B4-BE49-F238E27FC236}">
                <a16:creationId xmlns:a16="http://schemas.microsoft.com/office/drawing/2014/main" id="{C9C4EEE4-427E-4896-95A1-38B233CD64AB}"/>
              </a:ext>
            </a:extLst>
          </p:cNvPr>
          <p:cNvSpPr/>
          <p:nvPr/>
        </p:nvSpPr>
        <p:spPr>
          <a:xfrm>
            <a:off x="926892" y="141109"/>
            <a:ext cx="4890490" cy="616929"/>
          </a:xfrm>
          <a:prstGeom prst="wedgeRoundRectCallout">
            <a:avLst>
              <a:gd name="adj1" fmla="val -57451"/>
              <a:gd name="adj2" fmla="val 8111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002060"/>
              </a:buClr>
              <a:buSzPts val="2400"/>
            </a:pPr>
            <a:r>
              <a:rPr lang="en-GB" sz="28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Lee. ¿</a:t>
            </a:r>
            <a:r>
              <a:rPr lang="en-GB" sz="2800" b="1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Dónde</a:t>
            </a:r>
            <a:r>
              <a:rPr lang="en-GB" sz="28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está Rubén?</a:t>
            </a:r>
          </a:p>
        </p:txBody>
      </p:sp>
    </p:spTree>
    <p:extLst>
      <p:ext uri="{BB962C8B-B14F-4D97-AF65-F5344CB8AC3E}">
        <p14:creationId xmlns:p14="http://schemas.microsoft.com/office/powerpoint/2010/main" val="421819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9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  <p:bldLst>
      <p:bldP spid="16" grpId="0"/>
      <p:bldP spid="24" grpId="0"/>
      <p:bldP spid="25" grpId="0"/>
      <p:bldP spid="26" grpId="0"/>
      <p:bldP spid="18" grpId="0"/>
      <p:bldP spid="36" grpId="0"/>
      <p:bldP spid="37" grpId="0"/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>
            <a:off x="6368181" y="4552388"/>
            <a:ext cx="321445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FF3333"/>
                </a:solidFill>
                <a:latin typeface="Modern Love" panose="04090805081005020601" pitchFamily="82" charset="0"/>
                <a:sym typeface="Arial"/>
              </a:rPr>
              <a:t>rojo</a:t>
            </a:r>
            <a:endParaRPr dirty="0">
              <a:latin typeface="Modern Love" panose="04090805081005020601" pitchFamily="82" charset="0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4247588"/>
            <a:ext cx="4350984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Char char="-"/>
            </a:pPr>
            <a:r>
              <a:rPr lang="en-GB" sz="2800" b="1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Estar</a:t>
            </a:r>
            <a:r>
              <a:rPr lang="en-GB" sz="2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r>
              <a:rPr lang="en-GB" sz="2800" b="1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estoy</a:t>
            </a:r>
            <a:r>
              <a:rPr lang="en-GB" sz="28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GB" sz="2800" b="1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</a:t>
            </a:r>
            <a:r>
              <a:rPr lang="en-GB" sz="2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, </a:t>
            </a:r>
            <a:r>
              <a:rPr lang="en-GB" sz="2800" b="1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estás</a:t>
            </a:r>
            <a:r>
              <a:rPr lang="en-GB" sz="2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for location 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Char char="-"/>
            </a:pPr>
            <a:r>
              <a:rPr lang="en-GB" sz="2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SSC [u]  </a:t>
            </a:r>
            <a:endParaRPr sz="2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9BF2642-C171-8468-5410-F5CDEC3E1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224" y="422344"/>
            <a:ext cx="4000465" cy="1325563"/>
          </a:xfrm>
        </p:spPr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</a:pPr>
            <a:r>
              <a:rPr lang="en-GB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me and others</a:t>
            </a:r>
            <a:endParaRPr lang="en-GB" dirty="0"/>
          </a:p>
        </p:txBody>
      </p:sp>
      <p:pic>
        <p:nvPicPr>
          <p:cNvPr id="4" name="Google Shape;194;p9" descr="List, Icon, Symbol, Paper, Sign, Flat">
            <a:extLst>
              <a:ext uri="{FF2B5EF4-FFF2-40B4-BE49-F238E27FC236}">
                <a16:creationId xmlns:a16="http://schemas.microsoft.com/office/drawing/2014/main" id="{A5784EB9-04CB-6F2E-1C5A-F2E80C52043B}"/>
              </a:ext>
            </a:extLst>
          </p:cNvPr>
          <p:cNvPicPr preferRelativeResize="0"/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1765" l="10000" r="90294">
                        <a14:foregroundMark x1="46176" y1="43235" x2="46176" y2="43235"/>
                        <a14:foregroundMark x1="46176" y1="43235" x2="45000" y2="39706"/>
                        <a14:foregroundMark x1="66176" y1="32647" x2="22647" y2="60588"/>
                        <a14:foregroundMark x1="22647" y1="60588" x2="57941" y2="89118"/>
                        <a14:foregroundMark x1="75588" y1="75000" x2="32059" y2="37353"/>
                        <a14:foregroundMark x1="32059" y1="37353" x2="62647" y2="40882"/>
                        <a14:foregroundMark x1="62647" y1="40882" x2="49706" y2="29118"/>
                        <a14:foregroundMark x1="52941" y1="55294" x2="52941" y2="55294"/>
                        <a14:foregroundMark x1="48235" y1="61176" x2="34412" y2="59118"/>
                        <a14:foregroundMark x1="54412" y1="74118" x2="35294" y2="74706"/>
                        <a14:foregroundMark x1="40588" y1="62353" x2="30000" y2="60000"/>
                        <a14:foregroundMark x1="43529" y1="64118" x2="64118" y2="67941"/>
                        <a14:foregroundMark x1="10294" y1="60000" x2="10294" y2="40000"/>
                        <a14:foregroundMark x1="54839" y1="91549" x2="40307" y2="90973"/>
                        <a14:foregroundMark x1="49118" y1="61176" x2="62059" y2="71176"/>
                        <a14:foregroundMark x1="53824" y1="47941" x2="53824" y2="47941"/>
                        <a14:foregroundMark x1="55882" y1="49706" x2="55000" y2="52059"/>
                        <a14:foregroundMark x1="55000" y1="52059" x2="55000" y2="52059"/>
                        <a14:foregroundMark x1="59412" y1="51471" x2="59412" y2="51471"/>
                        <a14:foregroundMark x1="64706" y1="43529" x2="63529" y2="38529"/>
                        <a14:foregroundMark x1="90294" y1="40294" x2="89706" y2="63529"/>
                        <a14:foregroundMark x1="62941" y1="10000" x2="38529" y2="10294"/>
                        <a14:foregroundMark x1="62059" y1="31765" x2="35588" y2="30882"/>
                        <a14:foregroundMark x1="33824" y1="30294" x2="63529" y2="32941"/>
                        <a14:foregroundMark x1="63824" y1="30882" x2="30588" y2="30588"/>
                        <a14:foregroundMark x1="30588" y1="30588" x2="31765" y2="55882"/>
                        <a14:foregroundMark x1="56471" y1="35294" x2="60882" y2="62059"/>
                        <a14:foregroundMark x1="66471" y1="32647" x2="65588" y2="68235"/>
                        <a14:foregroundMark x1="65588" y1="71765" x2="32941" y2="71471"/>
                        <a14:foregroundMark x1="39706" y1="51176" x2="57353" y2="62647"/>
                        <a14:foregroundMark x1="29412" y1="55588" x2="28529" y2="31765"/>
                        <a14:backgroundMark x1="32353" y1="90588" x2="32353" y2="90588"/>
                        <a14:backgroundMark x1="33235" y1="90000" x2="38824" y2="92647"/>
                        <a14:backgroundMark x1="30294" y1="91471" x2="30882" y2="90882"/>
                        <a14:backgroundMark x1="59412" y1="93235" x2="56176" y2="93529"/>
                        <a14:backgroundMark x1="32353" y1="89706" x2="34706" y2="95000"/>
                        <a14:backgroundMark x1="57647" y1="92647" x2="63824" y2="91176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083862" y="2022791"/>
            <a:ext cx="1146004" cy="120032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5C4D48-5270-0C16-7359-41503AB34E66}"/>
              </a:ext>
            </a:extLst>
          </p:cNvPr>
          <p:cNvSpPr txBox="1"/>
          <p:nvPr/>
        </p:nvSpPr>
        <p:spPr>
          <a:xfrm>
            <a:off x="154019" y="2010247"/>
            <a:ext cx="30509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n w="28575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B9E5EE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Jumble" panose="02000503000000020004" pitchFamily="2" charset="0"/>
              </a:rPr>
              <a:t>Answering the register</a:t>
            </a:r>
          </a:p>
        </p:txBody>
      </p:sp>
      <p:pic>
        <p:nvPicPr>
          <p:cNvPr id="6" name="Google Shape;195;p9" descr="Classroom, Blackboard, Class, Learning, Education">
            <a:extLst>
              <a:ext uri="{FF2B5EF4-FFF2-40B4-BE49-F238E27FC236}">
                <a16:creationId xmlns:a16="http://schemas.microsoft.com/office/drawing/2014/main" id="{B918E854-E8AF-82AB-0DC2-3FA156C9888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357462" y="4431046"/>
            <a:ext cx="2601420" cy="202351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BD94A1-3EA9-A2BE-BA7F-CE80B559CCFC}"/>
              </a:ext>
            </a:extLst>
          </p:cNvPr>
          <p:cNvSpPr txBox="1"/>
          <p:nvPr/>
        </p:nvSpPr>
        <p:spPr>
          <a:xfrm>
            <a:off x="10154085" y="4552388"/>
            <a:ext cx="10839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chemeClr val="bg1">
                    <a:lumMod val="95000"/>
                  </a:schemeClr>
                </a:solidFill>
                <a:latin typeface="Freestyle Script" panose="030804020302050B0404" pitchFamily="66" charset="0"/>
              </a:rPr>
              <a:t>español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406044-62EB-491B-A319-99BC52229835}"/>
              </a:ext>
            </a:extLst>
          </p:cNvPr>
          <p:cNvSpPr txBox="1"/>
          <p:nvPr/>
        </p:nvSpPr>
        <p:spPr>
          <a:xfrm>
            <a:off x="8906933" y="6485468"/>
            <a:ext cx="3318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2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1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21"/>
          <p:cNvSpPr/>
          <p:nvPr/>
        </p:nvSpPr>
        <p:spPr>
          <a:xfrm>
            <a:off x="6368181" y="4552388"/>
            <a:ext cx="321445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FF3333"/>
                </a:solidFill>
                <a:latin typeface="Modern Love" panose="04090805081005020601" pitchFamily="82" charset="0"/>
                <a:sym typeface="Arial"/>
              </a:rPr>
              <a:t>rojo</a:t>
            </a:r>
            <a:endParaRPr dirty="0">
              <a:latin typeface="Modern Love" panose="04090805081005020601" pitchFamily="8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3893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BF575-E35A-8EC2-783E-31DD135D5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7725" y="1210909"/>
            <a:ext cx="10515600" cy="186484"/>
          </a:xfrm>
        </p:spPr>
        <p:txBody>
          <a:bodyPr>
            <a:normAutofit fontScale="90000"/>
          </a:bodyPr>
          <a:lstStyle/>
          <a:p>
            <a:r>
              <a:rPr lang="en-GB" sz="1400" dirty="0" err="1">
                <a:solidFill>
                  <a:schemeClr val="bg1"/>
                </a:solidFill>
              </a:rPr>
              <a:t>pronunciar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19" name="Google Shape;119;p4"/>
          <p:cNvSpPr txBox="1"/>
          <p:nvPr/>
        </p:nvSpPr>
        <p:spPr>
          <a:xfrm>
            <a:off x="126565" y="213183"/>
            <a:ext cx="4572000" cy="186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115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[u]</a:t>
            </a:r>
            <a:endParaRPr sz="115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4"/>
          <p:cNvSpPr txBox="1"/>
          <p:nvPr/>
        </p:nvSpPr>
        <p:spPr>
          <a:xfrm>
            <a:off x="2799471" y="460590"/>
            <a:ext cx="6153114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115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</a:t>
            </a:r>
            <a:r>
              <a:rPr lang="en-GB" sz="115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niverso</a:t>
            </a:r>
            <a:endParaRPr sz="11500" b="1" i="0" u="none" strike="noStrike" cap="none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4" descr="Speech Icon, Voice, Talking, Audio, Speech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37725" y="213183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4"/>
          <p:cNvSpPr txBox="1"/>
          <p:nvPr/>
        </p:nvSpPr>
        <p:spPr>
          <a:xfrm>
            <a:off x="10353803" y="1104096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FADB40-CCFC-4A15-9E7C-DC97AC7F4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160" y="2570005"/>
            <a:ext cx="2766696" cy="27666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647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w2s3_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w2s3_univer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w2s3_univers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59543E-FC26-4299-A443-F106E853A6B9}"/>
              </a:ext>
            </a:extLst>
          </p:cNvPr>
          <p:cNvSpPr txBox="1"/>
          <p:nvPr/>
        </p:nvSpPr>
        <p:spPr>
          <a:xfrm>
            <a:off x="524656" y="1430601"/>
            <a:ext cx="56462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¡Buenos días!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4A351A-22CF-495F-8521-A7326C8BA033}"/>
              </a:ext>
            </a:extLst>
          </p:cNvPr>
          <p:cNvSpPr txBox="1"/>
          <p:nvPr/>
        </p:nvSpPr>
        <p:spPr>
          <a:xfrm>
            <a:off x="524656" y="3489889"/>
            <a:ext cx="44373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¡Buenas tardes!</a:t>
            </a:r>
          </a:p>
        </p:txBody>
      </p:sp>
      <p:pic>
        <p:nvPicPr>
          <p:cNvPr id="1026" name="Picture 2" descr="Sun, Happy, Sunshine, Golden, Yellow, Rays, Light">
            <a:extLst>
              <a:ext uri="{FF2B5EF4-FFF2-40B4-BE49-F238E27FC236}">
                <a16:creationId xmlns:a16="http://schemas.microsoft.com/office/drawing/2014/main" id="{E2430AC7-D02A-4DEF-82D9-9AA3EC57F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472" y="889642"/>
            <a:ext cx="1792194" cy="152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ol, Farm, Plantation, Sunset, Landscape, Eventide">
            <a:extLst>
              <a:ext uri="{FF2B5EF4-FFF2-40B4-BE49-F238E27FC236}">
                <a16:creationId xmlns:a16="http://schemas.microsoft.com/office/drawing/2014/main" id="{DCCE08A0-FE65-49EC-BD13-DDE3963E0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945" y="2826368"/>
            <a:ext cx="1681670" cy="1681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2CB29F-8FE2-7287-7B05-46BC7DC6C33F}"/>
              </a:ext>
            </a:extLst>
          </p:cNvPr>
          <p:cNvSpPr txBox="1"/>
          <p:nvPr/>
        </p:nvSpPr>
        <p:spPr>
          <a:xfrm>
            <a:off x="524656" y="5401655"/>
            <a:ext cx="76359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4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¡Adiós!</a:t>
            </a:r>
          </a:p>
        </p:txBody>
      </p:sp>
      <p:pic>
        <p:nvPicPr>
          <p:cNvPr id="4" name="Picture 9" descr="See the source image">
            <a:extLst>
              <a:ext uri="{FF2B5EF4-FFF2-40B4-BE49-F238E27FC236}">
                <a16:creationId xmlns:a16="http://schemas.microsoft.com/office/drawing/2014/main" id="{0EEA1A3C-B15F-5D21-1DAE-C990EA82B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51284" y="5037914"/>
            <a:ext cx="1194992" cy="1133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Brain, Idea, Think, Creativity">
            <a:extLst>
              <a:ext uri="{FF2B5EF4-FFF2-40B4-BE49-F238E27FC236}">
                <a16:creationId xmlns:a16="http://schemas.microsoft.com/office/drawing/2014/main" id="{8BC4ADBB-EF0E-9050-5298-96A035A756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6" t="10325" r="10357" b="12587"/>
          <a:stretch/>
        </p:blipFill>
        <p:spPr bwMode="auto">
          <a:xfrm>
            <a:off x="10732267" y="219742"/>
            <a:ext cx="912044" cy="79077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AEF2A-DEE3-1AA4-B221-393406887564}"/>
              </a:ext>
            </a:extLst>
          </p:cNvPr>
          <p:cNvGrpSpPr/>
          <p:nvPr/>
        </p:nvGrpSpPr>
        <p:grpSpPr>
          <a:xfrm>
            <a:off x="11285220" y="122597"/>
            <a:ext cx="558874" cy="400110"/>
            <a:chOff x="9220105" y="1815321"/>
            <a:chExt cx="751629" cy="522707"/>
          </a:xfrm>
        </p:grpSpPr>
        <p:pic>
          <p:nvPicPr>
            <p:cNvPr id="9" name="Picture 22" descr="Free Bubble Speech vector and picture">
              <a:extLst>
                <a:ext uri="{FF2B5EF4-FFF2-40B4-BE49-F238E27FC236}">
                  <a16:creationId xmlns:a16="http://schemas.microsoft.com/office/drawing/2014/main" id="{69ED2CCD-8A2E-A488-4B78-C6B887B6C1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0105" y="1815321"/>
              <a:ext cx="751629" cy="522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71DF639-2A62-DB22-584C-C4718F19B36C}"/>
                </a:ext>
              </a:extLst>
            </p:cNvPr>
            <p:cNvSpPr txBox="1"/>
            <p:nvPr/>
          </p:nvSpPr>
          <p:spPr>
            <a:xfrm>
              <a:off x="9230353" y="1855140"/>
              <a:ext cx="609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Dreaming Outloud Script Pro" panose="03050502040304050704" pitchFamily="66" charset="0"/>
                  <a:cs typeface="Dreaming Outloud Script Pro" panose="03050502040304050704" pitchFamily="66" charset="0"/>
                </a:rPr>
                <a:t>a </a:t>
              </a:r>
              <a:r>
                <a:rPr lang="en-GB" dirty="0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b</a:t>
              </a:r>
              <a:r>
                <a:rPr lang="en-GB" dirty="0">
                  <a:latin typeface="Dreaming Outloud Script Pro" panose="03050502040304050704" pitchFamily="66" charset="0"/>
                  <a:cs typeface="Dreaming Outloud Script Pro" panose="03050502040304050704" pitchFamily="66" charset="0"/>
                </a:rPr>
                <a:t> ñ</a:t>
              </a:r>
            </a:p>
          </p:txBody>
        </p:sp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E5443249-43D4-78DB-9504-0E2B5D0E8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5486" y="1061448"/>
            <a:ext cx="1958040" cy="414523"/>
          </a:xfrm>
          <a:solidFill>
            <a:srgbClr val="D1F3FF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vocabulario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86CC2F-D0D5-4EF3-B675-F0912421EDF3}"/>
              </a:ext>
            </a:extLst>
          </p:cNvPr>
          <p:cNvSpPr txBox="1"/>
          <p:nvPr/>
        </p:nvSpPr>
        <p:spPr>
          <a:xfrm>
            <a:off x="6724177" y="1430601"/>
            <a:ext cx="400808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Good morning! </a:t>
            </a:r>
            <a:b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(Literally, good days!)</a:t>
            </a:r>
            <a:endParaRPr lang="en-GB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DA532B-AFA1-45F5-BC81-2DCC5500957C}"/>
              </a:ext>
            </a:extLst>
          </p:cNvPr>
          <p:cNvSpPr txBox="1"/>
          <p:nvPr/>
        </p:nvSpPr>
        <p:spPr>
          <a:xfrm>
            <a:off x="6935570" y="3452484"/>
            <a:ext cx="400808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Good afternoon! </a:t>
            </a:r>
            <a:b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(Literally, good afternoons!)</a:t>
            </a:r>
            <a:endParaRPr lang="en-GB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645CBE-6AD2-498C-9839-931D794B02BE}"/>
              </a:ext>
            </a:extLst>
          </p:cNvPr>
          <p:cNvSpPr txBox="1"/>
          <p:nvPr/>
        </p:nvSpPr>
        <p:spPr>
          <a:xfrm>
            <a:off x="7043724" y="5504164"/>
            <a:ext cx="4008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Goodbye! </a:t>
            </a:r>
            <a:endParaRPr lang="en-GB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w2s4_buenosdi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w2s4_buenosdi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eneral_buenastard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eneral_buenastard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w1s1_adi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w1s1_adi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3" grpId="0"/>
      <p:bldP spid="5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Brain, Idea, Think, Creativity">
            <a:extLst>
              <a:ext uri="{FF2B5EF4-FFF2-40B4-BE49-F238E27FC236}">
                <a16:creationId xmlns:a16="http://schemas.microsoft.com/office/drawing/2014/main" id="{8BC4ADBB-EF0E-9050-5298-96A035A756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6" t="10325" r="10357" b="12587"/>
          <a:stretch/>
        </p:blipFill>
        <p:spPr bwMode="auto">
          <a:xfrm>
            <a:off x="10732267" y="219742"/>
            <a:ext cx="912044" cy="79077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AEF2A-DEE3-1AA4-B221-393406887564}"/>
              </a:ext>
            </a:extLst>
          </p:cNvPr>
          <p:cNvGrpSpPr/>
          <p:nvPr/>
        </p:nvGrpSpPr>
        <p:grpSpPr>
          <a:xfrm>
            <a:off x="11285220" y="122597"/>
            <a:ext cx="558874" cy="400110"/>
            <a:chOff x="9220105" y="1815321"/>
            <a:chExt cx="751629" cy="522707"/>
          </a:xfrm>
        </p:grpSpPr>
        <p:pic>
          <p:nvPicPr>
            <p:cNvPr id="9" name="Picture 22" descr="Free Bubble Speech vector and picture">
              <a:extLst>
                <a:ext uri="{FF2B5EF4-FFF2-40B4-BE49-F238E27FC236}">
                  <a16:creationId xmlns:a16="http://schemas.microsoft.com/office/drawing/2014/main" id="{69ED2CCD-8A2E-A488-4B78-C6B887B6C1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0105" y="1815321"/>
              <a:ext cx="751629" cy="522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71DF639-2A62-DB22-584C-C4718F19B36C}"/>
                </a:ext>
              </a:extLst>
            </p:cNvPr>
            <p:cNvSpPr txBox="1"/>
            <p:nvPr/>
          </p:nvSpPr>
          <p:spPr>
            <a:xfrm>
              <a:off x="9230353" y="1855140"/>
              <a:ext cx="609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Dreaming Outloud Script Pro" panose="03050502040304050704" pitchFamily="66" charset="0"/>
                  <a:cs typeface="Dreaming Outloud Script Pro" panose="03050502040304050704" pitchFamily="66" charset="0"/>
                </a:rPr>
                <a:t>a </a:t>
              </a:r>
              <a:r>
                <a:rPr lang="en-GB" dirty="0"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b</a:t>
              </a:r>
              <a:r>
                <a:rPr lang="en-GB" dirty="0">
                  <a:latin typeface="Dreaming Outloud Script Pro" panose="03050502040304050704" pitchFamily="66" charset="0"/>
                  <a:cs typeface="Dreaming Outloud Script Pro" panose="03050502040304050704" pitchFamily="66" charset="0"/>
                </a:rPr>
                <a:t> ñ</a:t>
              </a:r>
            </a:p>
          </p:txBody>
        </p:sp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E5443249-43D4-78DB-9504-0E2B5D0E8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5486" y="1061448"/>
            <a:ext cx="1958040" cy="414523"/>
          </a:xfrm>
          <a:solidFill>
            <a:srgbClr val="D1F3FF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vocabulario</a:t>
            </a:r>
          </a:p>
        </p:txBody>
      </p:sp>
      <p:pic>
        <p:nvPicPr>
          <p:cNvPr id="5" name="Picture 4" descr="Sol, Farm, Plantation, Sunset, Landscape, Eventide">
            <a:hlinkClick r:id="" action="ppaction://noaction">
              <a:snd r:embed="rId5" name="General_buenastardes.wav"/>
            </a:hlinkClick>
            <a:extLst>
              <a:ext uri="{FF2B5EF4-FFF2-40B4-BE49-F238E27FC236}">
                <a16:creationId xmlns:a16="http://schemas.microsoft.com/office/drawing/2014/main" id="{0B72D449-DA90-DCF5-B43A-020E6ED9E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386" y="917323"/>
            <a:ext cx="2827363" cy="282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Sun, Happy, Sunshine, Golden, Yellow, Rays, Light">
            <a:hlinkClick r:id="" action="ppaction://noaction">
              <a:snd r:embed="rId7" name="t1w2s4_buenosdias.wav"/>
            </a:hlinkClick>
            <a:extLst>
              <a:ext uri="{FF2B5EF4-FFF2-40B4-BE49-F238E27FC236}">
                <a16:creationId xmlns:a16="http://schemas.microsoft.com/office/drawing/2014/main" id="{F527634C-AFD9-92F2-4736-EAC23203E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893" y="1880819"/>
            <a:ext cx="3029201" cy="2578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B6EA3E3-B98C-6C14-7298-EF30270C1009}"/>
              </a:ext>
            </a:extLst>
          </p:cNvPr>
          <p:cNvSpPr/>
          <p:nvPr/>
        </p:nvSpPr>
        <p:spPr>
          <a:xfrm>
            <a:off x="737883" y="455658"/>
            <a:ext cx="5790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DF25C92-9C47-8910-3AEB-E72030801630}"/>
              </a:ext>
            </a:extLst>
          </p:cNvPr>
          <p:cNvSpPr/>
          <p:nvPr/>
        </p:nvSpPr>
        <p:spPr>
          <a:xfrm>
            <a:off x="4497421" y="3234803"/>
            <a:ext cx="5790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2</a:t>
            </a:r>
          </a:p>
        </p:txBody>
      </p:sp>
      <p:pic>
        <p:nvPicPr>
          <p:cNvPr id="15" name="Picture 9" descr="See the source image">
            <a:hlinkClick r:id="" action="ppaction://noaction">
              <a:snd r:embed="rId9" name="t1w1s1_adios.wav"/>
            </a:hlinkClick>
            <a:extLst>
              <a:ext uri="{FF2B5EF4-FFF2-40B4-BE49-F238E27FC236}">
                <a16:creationId xmlns:a16="http://schemas.microsoft.com/office/drawing/2014/main" id="{381961A7-04FB-F3AD-AF46-C1FC04C2D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62465" y="3639651"/>
            <a:ext cx="3151826" cy="298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E66FA5D-472E-0CB0-BACF-972DFF23ABF1}"/>
              </a:ext>
            </a:extLst>
          </p:cNvPr>
          <p:cNvSpPr/>
          <p:nvPr/>
        </p:nvSpPr>
        <p:spPr>
          <a:xfrm>
            <a:off x="7952348" y="2892563"/>
            <a:ext cx="5790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93797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8">
            <a:hlinkClick r:id="" action="ppaction://noaction">
              <a:snd r:embed="rId5" name="t1w2s6_estar.wav"/>
            </a:hlinkClick>
          </p:cNvPr>
          <p:cNvSpPr txBox="1"/>
          <p:nvPr/>
        </p:nvSpPr>
        <p:spPr>
          <a:xfrm>
            <a:off x="338875" y="-138590"/>
            <a:ext cx="4061178" cy="1419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  <a:tabLst/>
              <a:defRPr/>
            </a:pPr>
            <a:r>
              <a:rPr kumimoji="0" lang="en-GB" sz="8625" b="1" i="0" u="none" strike="noStrike" kern="0" cap="none" spc="0" normalizeH="0" baseline="0" noProof="0" dirty="0" err="1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estar</a:t>
            </a:r>
            <a:endParaRPr kumimoji="0" sz="8625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9" name="Google Shape;169;p8"/>
          <p:cNvSpPr txBox="1"/>
          <p:nvPr/>
        </p:nvSpPr>
        <p:spPr>
          <a:xfrm>
            <a:off x="282562" y="1019707"/>
            <a:ext cx="5474835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[to be | being]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70" name="Google Shape;170;p8" descr="Jigsaw, Puzzle, Piece, Game, Concept, Solutio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8"/>
          <p:cNvSpPr txBox="1"/>
          <p:nvPr/>
        </p:nvSpPr>
        <p:spPr>
          <a:xfrm>
            <a:off x="276872" y="1936818"/>
            <a:ext cx="114640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 Spanish the verb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estar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means ‘</a:t>
            </a:r>
            <a:r>
              <a:rPr kumimoji="0" lang="en-GB" sz="28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 be’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when describing 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location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2" name="Google Shape;172;p8"/>
          <p:cNvSpPr txBox="1"/>
          <p:nvPr/>
        </p:nvSpPr>
        <p:spPr>
          <a:xfrm>
            <a:off x="333060" y="2923954"/>
            <a:ext cx="327373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Estoy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aquí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4" name="Google Shape;174;p8"/>
          <p:cNvSpPr txBox="1"/>
          <p:nvPr/>
        </p:nvSpPr>
        <p:spPr>
          <a:xfrm>
            <a:off x="5242753" y="2923954"/>
            <a:ext cx="391202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Está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allí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80" name="Google Shape;180;p8" descr="C:\Users\wdj\Google Drive\Primary\Y5 SoW\From Tracy\Pronouns\i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66786" y="2907558"/>
            <a:ext cx="685155" cy="1374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183;p8">
            <a:extLst>
              <a:ext uri="{FF2B5EF4-FFF2-40B4-BE49-F238E27FC236}">
                <a16:creationId xmlns:a16="http://schemas.microsoft.com/office/drawing/2014/main" id="{D9A0B04A-4A0B-41BF-88CF-9A8939180B8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3956" y="3458306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172;p8">
            <a:extLst>
              <a:ext uri="{FF2B5EF4-FFF2-40B4-BE49-F238E27FC236}">
                <a16:creationId xmlns:a16="http://schemas.microsoft.com/office/drawing/2014/main" id="{2A25A821-D26B-45E0-829E-BE240F5379F8}"/>
              </a:ext>
            </a:extLst>
          </p:cNvPr>
          <p:cNvSpPr txBox="1"/>
          <p:nvPr/>
        </p:nvSpPr>
        <p:spPr>
          <a:xfrm>
            <a:off x="952710" y="3550409"/>
            <a:ext cx="327373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 am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here.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1" name="Google Shape;183;p8">
            <a:extLst>
              <a:ext uri="{FF2B5EF4-FFF2-40B4-BE49-F238E27FC236}">
                <a16:creationId xmlns:a16="http://schemas.microsoft.com/office/drawing/2014/main" id="{B2945DCA-A07B-4B13-BDB0-CF386188721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57504" y="3490607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172;p8">
            <a:extLst>
              <a:ext uri="{FF2B5EF4-FFF2-40B4-BE49-F238E27FC236}">
                <a16:creationId xmlns:a16="http://schemas.microsoft.com/office/drawing/2014/main" id="{D8F11E3D-2433-4ACC-9F99-121F92A1BE8D}"/>
              </a:ext>
            </a:extLst>
          </p:cNvPr>
          <p:cNvSpPr txBox="1"/>
          <p:nvPr/>
        </p:nvSpPr>
        <p:spPr>
          <a:xfrm>
            <a:off x="5820248" y="3585919"/>
            <a:ext cx="327373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He is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there.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6" name="Picture 2" descr="C:\Users\wdj\Google Drive\Primary\Y5 SoW\From Tracy\Pronouns\he.png">
            <a:extLst>
              <a:ext uri="{FF2B5EF4-FFF2-40B4-BE49-F238E27FC236}">
                <a16:creationId xmlns:a16="http://schemas.microsoft.com/office/drawing/2014/main" id="{0EAD0A03-1B5B-4E10-BDE8-14A645A60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091" y="2570729"/>
            <a:ext cx="1467789" cy="1086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C:\Users\wdj\Google Drive\Primary\Y5 SoW\From Tracy\Pronouns\she.png">
            <a:extLst>
              <a:ext uri="{FF2B5EF4-FFF2-40B4-BE49-F238E27FC236}">
                <a16:creationId xmlns:a16="http://schemas.microsoft.com/office/drawing/2014/main" id="{B4C3A6CF-4F1B-4CC2-81D9-51520BAAC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1055" y="2531139"/>
            <a:ext cx="1441114" cy="1099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Google Shape;172;p8">
            <a:extLst>
              <a:ext uri="{FF2B5EF4-FFF2-40B4-BE49-F238E27FC236}">
                <a16:creationId xmlns:a16="http://schemas.microsoft.com/office/drawing/2014/main" id="{3C73D423-8B8D-44F8-A7D8-7F6C58FC4A0D}"/>
              </a:ext>
            </a:extLst>
          </p:cNvPr>
          <p:cNvSpPr txBox="1"/>
          <p:nvPr/>
        </p:nvSpPr>
        <p:spPr>
          <a:xfrm>
            <a:off x="8570348" y="3614661"/>
            <a:ext cx="327373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She is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there.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_t1w1s5_estoyaq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_t1w1s5_estaal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0"/>
      <p:bldP spid="17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8">
            <a:hlinkClick r:id="" action="ppaction://noaction">
              <a:snd r:embed="rId7" name="t1w2s6_estar.wav"/>
            </a:hlinkClick>
          </p:cNvPr>
          <p:cNvSpPr txBox="1"/>
          <p:nvPr/>
        </p:nvSpPr>
        <p:spPr>
          <a:xfrm>
            <a:off x="338875" y="-138590"/>
            <a:ext cx="4061178" cy="1419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  <a:tabLst/>
              <a:defRPr/>
            </a:pPr>
            <a:r>
              <a:rPr kumimoji="0" lang="en-GB" sz="8625" b="1" i="0" u="none" strike="noStrike" kern="0" cap="none" spc="0" normalizeH="0" baseline="0" noProof="0" dirty="0" err="1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estar</a:t>
            </a:r>
            <a:endParaRPr kumimoji="0" sz="8625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9" name="Google Shape;169;p8"/>
          <p:cNvSpPr txBox="1"/>
          <p:nvPr/>
        </p:nvSpPr>
        <p:spPr>
          <a:xfrm>
            <a:off x="282562" y="1019707"/>
            <a:ext cx="5474835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[to be | being]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70" name="Google Shape;170;p8" descr="Jigsaw, Puzzle, Piece, Game, Concept, Solution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324328-DBE4-4774-9253-DAEAD0B305B8}"/>
              </a:ext>
            </a:extLst>
          </p:cNvPr>
          <p:cNvSpPr txBox="1"/>
          <p:nvPr/>
        </p:nvSpPr>
        <p:spPr>
          <a:xfrm>
            <a:off x="4934630" y="2973016"/>
            <a:ext cx="3992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Estás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en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España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4A8DCB-FE32-4FE4-9E64-2078C83B121B}"/>
              </a:ext>
            </a:extLst>
          </p:cNvPr>
          <p:cNvSpPr txBox="1"/>
          <p:nvPr/>
        </p:nvSpPr>
        <p:spPr>
          <a:xfrm>
            <a:off x="5621367" y="3627952"/>
            <a:ext cx="3992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 are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in Spain.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4AE9FD1-3A18-4DD6-ABCE-11B014E90D0F}"/>
              </a:ext>
            </a:extLst>
          </p:cNvPr>
          <p:cNvSpPr txBox="1"/>
          <p:nvPr/>
        </p:nvSpPr>
        <p:spPr>
          <a:xfrm>
            <a:off x="138817" y="2248789"/>
            <a:ext cx="11469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 say </a:t>
            </a:r>
            <a:r>
              <a:rPr kumimoji="0" lang="en-GB" sz="2800" b="0" i="1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 are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, use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estás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2B58C9-E5B2-4FD2-8552-3EBF8007AE23}"/>
              </a:ext>
            </a:extLst>
          </p:cNvPr>
          <p:cNvSpPr txBox="1"/>
          <p:nvPr/>
        </p:nvSpPr>
        <p:spPr>
          <a:xfrm>
            <a:off x="344871" y="2894043"/>
            <a:ext cx="391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Estás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presente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53A54D7-C3AC-4CED-ACE8-CAFA26B9833B}"/>
              </a:ext>
            </a:extLst>
          </p:cNvPr>
          <p:cNvSpPr txBox="1"/>
          <p:nvPr/>
        </p:nvSpPr>
        <p:spPr>
          <a:xfrm>
            <a:off x="937734" y="3600770"/>
            <a:ext cx="4496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 are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present. </a:t>
            </a:r>
          </a:p>
        </p:txBody>
      </p:sp>
      <p:pic>
        <p:nvPicPr>
          <p:cNvPr id="38" name="Google Shape;183;p8">
            <a:extLst>
              <a:ext uri="{FF2B5EF4-FFF2-40B4-BE49-F238E27FC236}">
                <a16:creationId xmlns:a16="http://schemas.microsoft.com/office/drawing/2014/main" id="{91135B95-F978-4023-A732-34F31AF9DC35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41088" y="3450497"/>
            <a:ext cx="634523" cy="671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183;p8">
            <a:extLst>
              <a:ext uri="{FF2B5EF4-FFF2-40B4-BE49-F238E27FC236}">
                <a16:creationId xmlns:a16="http://schemas.microsoft.com/office/drawing/2014/main" id="{12D8A26E-04B6-4ACD-9CB0-BFE470E77D0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986844" y="3525264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4D9DE69-CFCB-49E8-A504-3D7EE9C5B258}"/>
              </a:ext>
            </a:extLst>
          </p:cNvPr>
          <p:cNvSpPr txBox="1"/>
          <p:nvPr/>
        </p:nvSpPr>
        <p:spPr>
          <a:xfrm>
            <a:off x="246464" y="4464268"/>
            <a:ext cx="391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¿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Estás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presente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B576C3-10D2-4790-8393-19A6471DF19F}"/>
              </a:ext>
            </a:extLst>
          </p:cNvPr>
          <p:cNvSpPr txBox="1"/>
          <p:nvPr/>
        </p:nvSpPr>
        <p:spPr>
          <a:xfrm>
            <a:off x="4922770" y="4459697"/>
            <a:ext cx="391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¿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Estás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en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España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?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6B6BAE00-9154-4056-9731-C366F2AD7D56}"/>
              </a:ext>
            </a:extLst>
          </p:cNvPr>
          <p:cNvSpPr/>
          <p:nvPr/>
        </p:nvSpPr>
        <p:spPr>
          <a:xfrm>
            <a:off x="9206815" y="2847428"/>
            <a:ext cx="2901107" cy="3641861"/>
          </a:xfrm>
          <a:prstGeom prst="wedgeRoundRectCallout">
            <a:avLst>
              <a:gd name="adj1" fmla="val -76977"/>
              <a:gd name="adj2" fmla="val 5766"/>
              <a:gd name="adj3" fmla="val 16667"/>
            </a:avLst>
          </a:prstGeom>
          <a:solidFill>
            <a:srgbClr val="68D8DE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In Spanish, change a statement into a question by raising your voice at the end.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450C8C1-0D04-4099-82CE-792686B28506}"/>
              </a:ext>
            </a:extLst>
          </p:cNvPr>
          <p:cNvGrpSpPr/>
          <p:nvPr/>
        </p:nvGrpSpPr>
        <p:grpSpPr>
          <a:xfrm>
            <a:off x="5107184" y="1343313"/>
            <a:ext cx="1327421" cy="1577436"/>
            <a:chOff x="300038" y="2473418"/>
            <a:chExt cx="660212" cy="820081"/>
          </a:xfrm>
        </p:grpSpPr>
        <p:pic>
          <p:nvPicPr>
            <p:cNvPr id="17" name="Picture 2" descr="C:\Users\wdj\Google Drive\Primary\Y5 SoW\From Tracy\Pronouns\you.png">
              <a:extLst>
                <a:ext uri="{FF2B5EF4-FFF2-40B4-BE49-F238E27FC236}">
                  <a16:creationId xmlns:a16="http://schemas.microsoft.com/office/drawing/2014/main" id="{EB216152-F662-422B-A0A5-6D9FF1C712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458"/>
            <a:stretch/>
          </p:blipFill>
          <p:spPr bwMode="auto">
            <a:xfrm>
              <a:off x="300038" y="2479336"/>
              <a:ext cx="409646" cy="742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" descr="C:\Users\wdj\Google Drive\Primary\Y5 SoW\From Tracy\Pronouns\he.png">
              <a:extLst>
                <a:ext uri="{FF2B5EF4-FFF2-40B4-BE49-F238E27FC236}">
                  <a16:creationId xmlns:a16="http://schemas.microsoft.com/office/drawing/2014/main" id="{C4E91EF1-C1B9-4B75-9FEB-DB216FD824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09" r="38341"/>
            <a:stretch/>
          </p:blipFill>
          <p:spPr bwMode="auto">
            <a:xfrm>
              <a:off x="650486" y="2473418"/>
              <a:ext cx="309764" cy="820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7C34A30D-4F34-4A72-9EBA-9D813CFE9543}"/>
              </a:ext>
            </a:extLst>
          </p:cNvPr>
          <p:cNvSpPr txBox="1"/>
          <p:nvPr/>
        </p:nvSpPr>
        <p:spPr>
          <a:xfrm>
            <a:off x="5621367" y="5253077"/>
            <a:ext cx="3992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Are you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in Spain?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3DEAC5-7E4D-41EF-AED4-7C2F55525134}"/>
              </a:ext>
            </a:extLst>
          </p:cNvPr>
          <p:cNvSpPr txBox="1"/>
          <p:nvPr/>
        </p:nvSpPr>
        <p:spPr>
          <a:xfrm>
            <a:off x="937734" y="5225895"/>
            <a:ext cx="4496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Are you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present? </a:t>
            </a:r>
          </a:p>
        </p:txBody>
      </p:sp>
      <p:pic>
        <p:nvPicPr>
          <p:cNvPr id="21" name="Google Shape;183;p8">
            <a:extLst>
              <a:ext uri="{FF2B5EF4-FFF2-40B4-BE49-F238E27FC236}">
                <a16:creationId xmlns:a16="http://schemas.microsoft.com/office/drawing/2014/main" id="{E19EBBE5-21E0-41AF-8240-E3B11212C722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41088" y="5075622"/>
            <a:ext cx="634523" cy="671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83;p8">
            <a:extLst>
              <a:ext uri="{FF2B5EF4-FFF2-40B4-BE49-F238E27FC236}">
                <a16:creationId xmlns:a16="http://schemas.microsoft.com/office/drawing/2014/main" id="{F473D9C0-51C5-4048-9365-621860ECCA62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986844" y="5150389"/>
            <a:ext cx="634523" cy="6716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050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W2s7_estaspresen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w2s7_estasenEspany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w2s7_estaspresente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w2s7_estasenEspanyaQ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35" grpId="0"/>
      <p:bldP spid="36" grpId="0"/>
      <p:bldP spid="37" grpId="0"/>
      <p:bldP spid="13" grpId="0"/>
      <p:bldP spid="14" grpId="0"/>
      <p:bldP spid="15" grpId="0" animBg="1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902EE92-709B-4A6B-9719-8FD82F4344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7549" y="2772176"/>
            <a:ext cx="1588763" cy="2709962"/>
          </a:xfrm>
          <a:prstGeom prst="rect">
            <a:avLst/>
          </a:prstGeom>
        </p:spPr>
      </p:pic>
      <p:pic>
        <p:nvPicPr>
          <p:cNvPr id="6146" name="Picture 2" descr="Girl, School, Child, Young, Human, Kid, Person, Happy">
            <a:extLst>
              <a:ext uri="{FF2B5EF4-FFF2-40B4-BE49-F238E27FC236}">
                <a16:creationId xmlns:a16="http://schemas.microsoft.com/office/drawing/2014/main" id="{1A7EF250-D47B-4A59-9E46-E3322AE39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692" y="2858349"/>
            <a:ext cx="1354981" cy="270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" name="Google Shape;152;p7"/>
          <p:cNvPicPr preferRelativeResize="0"/>
          <p:nvPr/>
        </p:nvPicPr>
        <p:blipFill rotWithShape="1">
          <a:blip r:embed="rId9">
            <a:alphaModFix/>
          </a:blip>
          <a:srcRect t="72902"/>
          <a:stretch/>
        </p:blipFill>
        <p:spPr>
          <a:xfrm>
            <a:off x="2925688" y="5232557"/>
            <a:ext cx="3170312" cy="864286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7"/>
          <p:cNvSpPr txBox="1"/>
          <p:nvPr/>
        </p:nvSpPr>
        <p:spPr>
          <a:xfrm>
            <a:off x="3172171" y="5351511"/>
            <a:ext cx="248602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3600"/>
              <a:buFont typeface="Century Gothic"/>
              <a:buNone/>
              <a:tabLst/>
              <a:defRPr/>
            </a:pPr>
            <a:r>
              <a:rPr kumimoji="0" lang="es-AR" sz="3600" b="1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Úrsula</a:t>
            </a:r>
            <a:endParaRPr kumimoji="0" lang="es-AR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4" name="Google Shape;154;p7"/>
          <p:cNvSpPr/>
          <p:nvPr/>
        </p:nvSpPr>
        <p:spPr>
          <a:xfrm>
            <a:off x="1538516" y="2267909"/>
            <a:ext cx="1775563" cy="1161091"/>
          </a:xfrm>
          <a:prstGeom prst="wedgeRoundRectCallout">
            <a:avLst>
              <a:gd name="adj1" fmla="val 68327"/>
              <a:gd name="adj2" fmla="val 83397"/>
              <a:gd name="adj3" fmla="val 16667"/>
            </a:avLst>
          </a:prstGeom>
          <a:solidFill>
            <a:srgbClr val="92D050"/>
          </a:solidFill>
          <a:ln w="127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  <a:tabLst/>
              <a:defRPr/>
            </a:pPr>
            <a:r>
              <a:rPr kumimoji="0" lang="es-AR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Sí</a:t>
            </a:r>
          </a:p>
        </p:txBody>
      </p:sp>
      <p:sp>
        <p:nvSpPr>
          <p:cNvPr id="155" name="Google Shape;155;p7"/>
          <p:cNvSpPr/>
          <p:nvPr/>
        </p:nvSpPr>
        <p:spPr>
          <a:xfrm>
            <a:off x="8984343" y="1655643"/>
            <a:ext cx="2996140" cy="1024087"/>
          </a:xfrm>
          <a:prstGeom prst="wedgeRoundRectCallout">
            <a:avLst>
              <a:gd name="adj1" fmla="val -47699"/>
              <a:gd name="adj2" fmla="val 86256"/>
              <a:gd name="adj3" fmla="val 16667"/>
            </a:avLst>
          </a:prstGeom>
          <a:solidFill>
            <a:srgbClr val="1F3864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rial"/>
              <a:buNone/>
              <a:tabLst/>
              <a:defRPr/>
            </a:pPr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Sí, presente</a:t>
            </a:r>
          </a:p>
        </p:txBody>
      </p:sp>
      <p:pic>
        <p:nvPicPr>
          <p:cNvPr id="156" name="Google Shape;156;p7"/>
          <p:cNvPicPr preferRelativeResize="0"/>
          <p:nvPr/>
        </p:nvPicPr>
        <p:blipFill rotWithShape="1">
          <a:blip r:embed="rId9">
            <a:alphaModFix/>
          </a:blip>
          <a:srcRect t="72902"/>
          <a:stretch/>
        </p:blipFill>
        <p:spPr>
          <a:xfrm>
            <a:off x="6780186" y="5189015"/>
            <a:ext cx="3170312" cy="864286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7"/>
          <p:cNvSpPr txBox="1"/>
          <p:nvPr/>
        </p:nvSpPr>
        <p:spPr>
          <a:xfrm>
            <a:off x="7122330" y="5321240"/>
            <a:ext cx="248602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3600"/>
              <a:buFont typeface="Century Gothic"/>
              <a:buNone/>
              <a:tabLst/>
              <a:defRPr/>
            </a:pPr>
            <a:r>
              <a:rPr kumimoji="0" lang="es-AR" sz="3600" b="1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Rubén</a:t>
            </a:r>
            <a:endParaRPr kumimoji="0" lang="es-AR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0" name="Google Shape;160;p7"/>
          <p:cNvSpPr/>
          <p:nvPr/>
        </p:nvSpPr>
        <p:spPr>
          <a:xfrm>
            <a:off x="3156423" y="232229"/>
            <a:ext cx="6655234" cy="1024088"/>
          </a:xfrm>
          <a:prstGeom prst="wedgeRoundRectCallout">
            <a:avLst>
              <a:gd name="adj1" fmla="val -59956"/>
              <a:gd name="adj2" fmla="val 34275"/>
              <a:gd name="adj3" fmla="val 16667"/>
            </a:avLst>
          </a:prstGeom>
          <a:solidFill>
            <a:srgbClr val="00B0F0"/>
          </a:solidFill>
          <a:ln w="127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  <a:tabLst/>
              <a:defRPr/>
            </a:pPr>
            <a:r>
              <a:rPr kumimoji="0" lang="es-AR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Úrsula, ¿estás allí?</a:t>
            </a:r>
            <a:endParaRPr kumimoji="0" lang="es-AR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61;p7">
            <a:extLst>
              <a:ext uri="{FF2B5EF4-FFF2-40B4-BE49-F238E27FC236}">
                <a16:creationId xmlns:a16="http://schemas.microsoft.com/office/drawing/2014/main" id="{CFF9D065-CC28-4BFB-A5D0-6C7170198418}"/>
              </a:ext>
            </a:extLst>
          </p:cNvPr>
          <p:cNvSpPr/>
          <p:nvPr/>
        </p:nvSpPr>
        <p:spPr>
          <a:xfrm>
            <a:off x="3156422" y="249113"/>
            <a:ext cx="6655235" cy="1024088"/>
          </a:xfrm>
          <a:prstGeom prst="wedgeRoundRectCallout">
            <a:avLst>
              <a:gd name="adj1" fmla="val -60017"/>
              <a:gd name="adj2" fmla="val 37637"/>
              <a:gd name="adj3" fmla="val 16667"/>
            </a:avLst>
          </a:prstGeom>
          <a:solidFill>
            <a:srgbClr val="00B0F0"/>
          </a:solidFill>
          <a:ln w="127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entury Gothic"/>
              <a:buNone/>
              <a:tabLst/>
              <a:defRPr/>
            </a:pPr>
            <a:r>
              <a:rPr kumimoji="0" lang="es-AR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Rubén, ¿estás?</a:t>
            </a:r>
            <a:endParaRPr kumimoji="0" lang="es-AR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4" name="Google Shape;232;p10">
            <a:extLst>
              <a:ext uri="{FF2B5EF4-FFF2-40B4-BE49-F238E27FC236}">
                <a16:creationId xmlns:a16="http://schemas.microsoft.com/office/drawing/2014/main" id="{16E745E0-DF70-4A96-83A2-BBFE3EDB0C7B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52572" y="225235"/>
            <a:ext cx="1479707" cy="14797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w2s8_Ursulaestasal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w2s8_s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w2sl8_Rubenest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w2s8_sipresen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7BD366C3-E833-EE6A-09AB-6411BF0AD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7080" y="568608"/>
            <a:ext cx="9887857" cy="192701"/>
          </a:xfrm>
        </p:spPr>
        <p:txBody>
          <a:bodyPr>
            <a:normAutofit fontScale="90000"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escuchar</a:t>
            </a:r>
          </a:p>
        </p:txBody>
      </p:sp>
      <p:pic>
        <p:nvPicPr>
          <p:cNvPr id="2" name="Graphic 1" descr="Teacher">
            <a:extLst>
              <a:ext uri="{FF2B5EF4-FFF2-40B4-BE49-F238E27FC236}">
                <a16:creationId xmlns:a16="http://schemas.microsoft.com/office/drawing/2014/main" id="{9064EB4A-36CF-D02C-5F6D-7578F0CA94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343" y="438607"/>
            <a:ext cx="914400" cy="914400"/>
          </a:xfrm>
          <a:prstGeom prst="rect">
            <a:avLst/>
          </a:prstGeom>
        </p:spPr>
      </p:pic>
      <p:sp>
        <p:nvSpPr>
          <p:cNvPr id="5" name="Speech Bubble: Rectangle with Corners Rounded 4">
            <a:hlinkClick r:id="" action="ppaction://noaction">
              <a:snd r:embed="rId5" name="t1_w2_s9.wav"/>
            </a:hlinkClick>
            <a:extLst>
              <a:ext uri="{FF2B5EF4-FFF2-40B4-BE49-F238E27FC236}">
                <a16:creationId xmlns:a16="http://schemas.microsoft.com/office/drawing/2014/main" id="{0E80AB16-7883-6A22-D8DB-CB728B073812}"/>
              </a:ext>
            </a:extLst>
          </p:cNvPr>
          <p:cNvSpPr/>
          <p:nvPr/>
        </p:nvSpPr>
        <p:spPr>
          <a:xfrm>
            <a:off x="1032111" y="521751"/>
            <a:ext cx="1885707" cy="616929"/>
          </a:xfrm>
          <a:prstGeom prst="wedgeRoundRectCallout">
            <a:avLst>
              <a:gd name="adj1" fmla="val -62722"/>
              <a:gd name="adj2" fmla="val 8111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>
                <a:srgbClr val="002060"/>
              </a:buClr>
              <a:buSzPts val="2400"/>
            </a:pPr>
            <a:r>
              <a:rPr lang="en-GB" sz="28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Escucha.</a:t>
            </a:r>
          </a:p>
        </p:txBody>
      </p:sp>
      <p:sp>
        <p:nvSpPr>
          <p:cNvPr id="6" name="Google Shape;222;p10">
            <a:extLst>
              <a:ext uri="{FF2B5EF4-FFF2-40B4-BE49-F238E27FC236}">
                <a16:creationId xmlns:a16="http://schemas.microsoft.com/office/drawing/2014/main" id="{D233AFD0-8018-845B-2517-72162FBC4F26}"/>
              </a:ext>
            </a:extLst>
          </p:cNvPr>
          <p:cNvSpPr txBox="1"/>
          <p:nvPr/>
        </p:nvSpPr>
        <p:spPr>
          <a:xfrm>
            <a:off x="10775093" y="882076"/>
            <a:ext cx="1346844" cy="400110"/>
          </a:xfrm>
          <a:prstGeom prst="rect">
            <a:avLst/>
          </a:prstGeom>
          <a:solidFill>
            <a:srgbClr val="B9E5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  <a:endParaRPr sz="20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00A02C2-31C6-797D-E4D1-2A0929A6F684}"/>
              </a:ext>
            </a:extLst>
          </p:cNvPr>
          <p:cNvGrpSpPr/>
          <p:nvPr/>
        </p:nvGrpSpPr>
        <p:grpSpPr>
          <a:xfrm>
            <a:off x="11127507" y="135923"/>
            <a:ext cx="691095" cy="701024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2DAF72E-F597-05C5-F6CD-C4E7C100615D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28575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9" name="Picture 8" descr="Free speaker sound loud vector">
              <a:extLst>
                <a:ext uri="{FF2B5EF4-FFF2-40B4-BE49-F238E27FC236}">
                  <a16:creationId xmlns:a16="http://schemas.microsoft.com/office/drawing/2014/main" id="{2F447DA6-FFC6-E9B4-6523-6AC4E8937C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graphicFrame>
        <p:nvGraphicFramePr>
          <p:cNvPr id="15" name="Google Shape;219;p10">
            <a:extLst>
              <a:ext uri="{FF2B5EF4-FFF2-40B4-BE49-F238E27FC236}">
                <a16:creationId xmlns:a16="http://schemas.microsoft.com/office/drawing/2014/main" id="{4538806B-9A86-E68B-02D7-88FAF3067EDF}"/>
              </a:ext>
            </a:extLst>
          </p:cNvPr>
          <p:cNvGraphicFramePr/>
          <p:nvPr/>
        </p:nvGraphicFramePr>
        <p:xfrm>
          <a:off x="259460" y="1885295"/>
          <a:ext cx="6402598" cy="495958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8726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99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9118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1" u="none" strike="noStrike" cap="none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b="1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1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28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Coral, 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estás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presente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1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28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Lara, 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estás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presente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1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28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Lorna, 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estás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allí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1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28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Tamara, 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estás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presente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1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28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Carlos, 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estás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aquí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1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28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Paloma,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estás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presente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1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28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Gaspar, 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estás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allí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9" name="Google Shape;220;p10">
            <a:extLst>
              <a:ext uri="{FF2B5EF4-FFF2-40B4-BE49-F238E27FC236}">
                <a16:creationId xmlns:a16="http://schemas.microsoft.com/office/drawing/2014/main" id="{5EE05D1B-AAE6-31BF-2361-61A62E1ADDDD}"/>
              </a:ext>
            </a:extLst>
          </p:cNvPr>
          <p:cNvSpPr txBox="1"/>
          <p:nvPr/>
        </p:nvSpPr>
        <p:spPr>
          <a:xfrm>
            <a:off x="2960186" y="645055"/>
            <a:ext cx="935532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La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señora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Mora is taking the register now.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" name="Google Shape;224;p10">
            <a:extLst>
              <a:ext uri="{FF2B5EF4-FFF2-40B4-BE49-F238E27FC236}">
                <a16:creationId xmlns:a16="http://schemas.microsoft.com/office/drawing/2014/main" id="{F56AB1A9-D23A-F3B4-7778-5CCF70AC34EC}"/>
              </a:ext>
            </a:extLst>
          </p:cNvPr>
          <p:cNvSpPr txBox="1"/>
          <p:nvPr/>
        </p:nvSpPr>
        <p:spPr>
          <a:xfrm>
            <a:off x="211305" y="1321879"/>
            <a:ext cx="879054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Is it a question or a statement?</a:t>
            </a:r>
            <a:r>
              <a:rPr kumimoji="0" lang="en-GB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Write </a:t>
            </a:r>
            <a:r>
              <a:rPr kumimoji="0" lang="en-GB" sz="2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¿…? </a:t>
            </a:r>
            <a:r>
              <a:rPr kumimoji="0" lang="en-GB" sz="280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or</a:t>
            </a:r>
            <a:r>
              <a:rPr kumimoji="0" lang="en-GB" sz="2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.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" name="Google Shape;232;p10">
            <a:extLst>
              <a:ext uri="{FF2B5EF4-FFF2-40B4-BE49-F238E27FC236}">
                <a16:creationId xmlns:a16="http://schemas.microsoft.com/office/drawing/2014/main" id="{4C082601-A9F8-349E-72B4-1A1CD08B1B8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712293" y="5381956"/>
            <a:ext cx="1479707" cy="1479707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ACB93F4E-50FA-C49D-4F11-7A887EF3FC4A}"/>
              </a:ext>
            </a:extLst>
          </p:cNvPr>
          <p:cNvSpPr/>
          <p:nvPr/>
        </p:nvSpPr>
        <p:spPr>
          <a:xfrm>
            <a:off x="1858420" y="3380830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endParaRPr lang="en-GB" dirty="0">
              <a:solidFill>
                <a:srgbClr val="FF0066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F0702EC-1708-5AE5-5197-A95B6D2C54A2}"/>
              </a:ext>
            </a:extLst>
          </p:cNvPr>
          <p:cNvSpPr/>
          <p:nvPr/>
        </p:nvSpPr>
        <p:spPr>
          <a:xfrm>
            <a:off x="4221536" y="3411826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lang="en-GB" dirty="0">
              <a:solidFill>
                <a:srgbClr val="FF0066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9131D4E-411E-1089-F752-0900E39CC04A}"/>
              </a:ext>
            </a:extLst>
          </p:cNvPr>
          <p:cNvSpPr/>
          <p:nvPr/>
        </p:nvSpPr>
        <p:spPr>
          <a:xfrm>
            <a:off x="4417256" y="2810408"/>
            <a:ext cx="2856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lang="en-GB" dirty="0">
              <a:solidFill>
                <a:srgbClr val="FF0066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E79D6EB-7047-0D8A-344C-A7EA8EF2FBD3}"/>
              </a:ext>
            </a:extLst>
          </p:cNvPr>
          <p:cNvSpPr/>
          <p:nvPr/>
        </p:nvSpPr>
        <p:spPr>
          <a:xfrm>
            <a:off x="2054140" y="3935046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endParaRPr lang="en-GB" dirty="0">
              <a:solidFill>
                <a:srgbClr val="FF0066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59B82B6-4F06-4FA3-68EC-957410B3B148}"/>
              </a:ext>
            </a:extLst>
          </p:cNvPr>
          <p:cNvSpPr/>
          <p:nvPr/>
        </p:nvSpPr>
        <p:spPr>
          <a:xfrm>
            <a:off x="3518356" y="3966042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lang="en-GB" dirty="0">
              <a:solidFill>
                <a:srgbClr val="FF0066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C523465-3FA7-EB27-F0E4-A78E719FA580}"/>
              </a:ext>
            </a:extLst>
          </p:cNvPr>
          <p:cNvSpPr/>
          <p:nvPr/>
        </p:nvSpPr>
        <p:spPr>
          <a:xfrm>
            <a:off x="2354159" y="4538659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endParaRPr lang="en-GB" dirty="0">
              <a:solidFill>
                <a:srgbClr val="FF0066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4864320-ED53-6E0F-CD26-9EA3BC096E35}"/>
              </a:ext>
            </a:extLst>
          </p:cNvPr>
          <p:cNvSpPr/>
          <p:nvPr/>
        </p:nvSpPr>
        <p:spPr>
          <a:xfrm>
            <a:off x="4717275" y="4569655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lang="en-GB" dirty="0">
              <a:solidFill>
                <a:srgbClr val="FF0066"/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3850A1E-6B75-510C-71AD-248F855F930F}"/>
              </a:ext>
            </a:extLst>
          </p:cNvPr>
          <p:cNvSpPr/>
          <p:nvPr/>
        </p:nvSpPr>
        <p:spPr>
          <a:xfrm>
            <a:off x="3903398" y="5132406"/>
            <a:ext cx="2856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lang="en-GB" dirty="0">
              <a:solidFill>
                <a:srgbClr val="FF0066"/>
              </a:solidFill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3E2DFB4-B5EA-71EC-BD04-2A5021C50202}"/>
              </a:ext>
            </a:extLst>
          </p:cNvPr>
          <p:cNvSpPr/>
          <p:nvPr/>
        </p:nvSpPr>
        <p:spPr>
          <a:xfrm>
            <a:off x="4702912" y="5707267"/>
            <a:ext cx="2856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lang="en-GB" dirty="0">
              <a:solidFill>
                <a:srgbClr val="FF0066"/>
              </a:solidFill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86EF9B5-1EEF-DE77-707F-F8A1C19B2079}"/>
              </a:ext>
            </a:extLst>
          </p:cNvPr>
          <p:cNvSpPr/>
          <p:nvPr/>
        </p:nvSpPr>
        <p:spPr>
          <a:xfrm>
            <a:off x="2293199" y="6258845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endParaRPr lang="en-GB" dirty="0">
              <a:solidFill>
                <a:srgbClr val="FF0066"/>
              </a:solidFill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D0D90DA-D296-DF46-4FF3-17A987EBA610}"/>
              </a:ext>
            </a:extLst>
          </p:cNvPr>
          <p:cNvSpPr/>
          <p:nvPr/>
        </p:nvSpPr>
        <p:spPr>
          <a:xfrm>
            <a:off x="3753514" y="6298770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lang="en-GB" dirty="0">
              <a:solidFill>
                <a:srgbClr val="FF0066"/>
              </a:solidFill>
            </a:endParaRPr>
          </a:p>
        </p:txBody>
      </p:sp>
      <p:sp>
        <p:nvSpPr>
          <p:cNvPr id="57" name="Google Shape;206;p9">
            <a:extLst>
              <a:ext uri="{FF2B5EF4-FFF2-40B4-BE49-F238E27FC236}">
                <a16:creationId xmlns:a16="http://schemas.microsoft.com/office/drawing/2014/main" id="{8F92A292-E3AD-7435-1176-DF7386F526CF}"/>
              </a:ext>
            </a:extLst>
          </p:cNvPr>
          <p:cNvSpPr txBox="1"/>
          <p:nvPr/>
        </p:nvSpPr>
        <p:spPr>
          <a:xfrm>
            <a:off x="11112805" y="2090586"/>
            <a:ext cx="726227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leer</a:t>
            </a:r>
            <a:endParaRPr sz="2000" b="1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157C962A-A2F7-D2FC-40CA-A6E5194608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27507" y="1327315"/>
            <a:ext cx="721839" cy="749039"/>
          </a:xfrm>
          <a:prstGeom prst="rect">
            <a:avLst/>
          </a:prstGeom>
        </p:spPr>
      </p:pic>
      <p:grpSp>
        <p:nvGrpSpPr>
          <p:cNvPr id="194" name="Group 193">
            <a:extLst>
              <a:ext uri="{FF2B5EF4-FFF2-40B4-BE49-F238E27FC236}">
                <a16:creationId xmlns:a16="http://schemas.microsoft.com/office/drawing/2014/main" id="{7BB2133F-6414-1295-9993-EEF6F103C76F}"/>
              </a:ext>
            </a:extLst>
          </p:cNvPr>
          <p:cNvGrpSpPr/>
          <p:nvPr/>
        </p:nvGrpSpPr>
        <p:grpSpPr>
          <a:xfrm>
            <a:off x="9954817" y="4091411"/>
            <a:ext cx="1640551" cy="1479707"/>
            <a:chOff x="9220105" y="1815321"/>
            <a:chExt cx="751629" cy="522707"/>
          </a:xfrm>
        </p:grpSpPr>
        <p:pic>
          <p:nvPicPr>
            <p:cNvPr id="195" name="Picture 22" descr="Free Bubble Speech vector and picture">
              <a:extLst>
                <a:ext uri="{FF2B5EF4-FFF2-40B4-BE49-F238E27FC236}">
                  <a16:creationId xmlns:a16="http://schemas.microsoft.com/office/drawing/2014/main" id="{6359D516-C6C5-6C52-8B95-A06C49DCE2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0105" y="1815321"/>
              <a:ext cx="751629" cy="5227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DE56D217-9AC2-9546-F2B2-9E39BA5DBE32}"/>
                </a:ext>
              </a:extLst>
            </p:cNvPr>
            <p:cNvSpPr txBox="1"/>
            <p:nvPr/>
          </p:nvSpPr>
          <p:spPr>
            <a:xfrm>
              <a:off x="9311256" y="1955862"/>
              <a:ext cx="569327" cy="1630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latin typeface="Dreaming Outloud Script Pro" panose="03050502040304050704" pitchFamily="66" charset="0"/>
                  <a:cs typeface="Dreaming Outloud Script Pro" panose="03050502040304050704" pitchFamily="66" charset="0"/>
                </a:rPr>
                <a:t>¿Coral?</a:t>
              </a:r>
            </a:p>
          </p:txBody>
        </p:sp>
      </p:grpSp>
      <p:sp>
        <p:nvSpPr>
          <p:cNvPr id="36" name="Rectangle 35">
            <a:hlinkClick r:id="" action="ppaction://noaction">
              <a:snd r:embed="rId11" name="t1w2s9_7Gaspar.wav"/>
            </a:hlinkClick>
            <a:extLst>
              <a:ext uri="{FF2B5EF4-FFF2-40B4-BE49-F238E27FC236}">
                <a16:creationId xmlns:a16="http://schemas.microsoft.com/office/drawing/2014/main" id="{EA7C1DC9-CAC1-4092-9B8D-7D6419F835CE}"/>
              </a:ext>
            </a:extLst>
          </p:cNvPr>
          <p:cNvSpPr/>
          <p:nvPr/>
        </p:nvSpPr>
        <p:spPr>
          <a:xfrm>
            <a:off x="469417" y="6312329"/>
            <a:ext cx="459360" cy="469736"/>
          </a:xfrm>
          <a:prstGeom prst="rect">
            <a:avLst/>
          </a:prstGeom>
          <a:solidFill>
            <a:srgbClr val="68D8DE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6</a:t>
            </a:r>
          </a:p>
        </p:txBody>
      </p:sp>
      <p:sp>
        <p:nvSpPr>
          <p:cNvPr id="37" name="Rectangle 36">
            <a:hlinkClick r:id="" action="ppaction://noaction">
              <a:snd r:embed="rId12" name="t1w2s9_6Paloma.wav"/>
            </a:hlinkClick>
            <a:extLst>
              <a:ext uri="{FF2B5EF4-FFF2-40B4-BE49-F238E27FC236}">
                <a16:creationId xmlns:a16="http://schemas.microsoft.com/office/drawing/2014/main" id="{61AC9C4B-A853-4A66-81B7-FB7F50942C87}"/>
              </a:ext>
            </a:extLst>
          </p:cNvPr>
          <p:cNvSpPr/>
          <p:nvPr/>
        </p:nvSpPr>
        <p:spPr>
          <a:xfrm>
            <a:off x="458840" y="5748238"/>
            <a:ext cx="459360" cy="469736"/>
          </a:xfrm>
          <a:prstGeom prst="rect">
            <a:avLst/>
          </a:prstGeom>
          <a:solidFill>
            <a:srgbClr val="68D8DE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</a:p>
        </p:txBody>
      </p:sp>
      <p:sp>
        <p:nvSpPr>
          <p:cNvPr id="39" name="Rectangle 38">
            <a:hlinkClick r:id="" action="ppaction://noaction">
              <a:snd r:embed="rId13" name="t1w2s9_5Carlos.wav"/>
            </a:hlinkClick>
            <a:extLst>
              <a:ext uri="{FF2B5EF4-FFF2-40B4-BE49-F238E27FC236}">
                <a16:creationId xmlns:a16="http://schemas.microsoft.com/office/drawing/2014/main" id="{998228DC-CEBF-4053-BE1E-9A54E524ABFC}"/>
              </a:ext>
            </a:extLst>
          </p:cNvPr>
          <p:cNvSpPr/>
          <p:nvPr/>
        </p:nvSpPr>
        <p:spPr>
          <a:xfrm>
            <a:off x="469417" y="5144550"/>
            <a:ext cx="459360" cy="469736"/>
          </a:xfrm>
          <a:prstGeom prst="rect">
            <a:avLst/>
          </a:prstGeom>
          <a:solidFill>
            <a:srgbClr val="68D8DE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</a:p>
        </p:txBody>
      </p:sp>
      <p:sp>
        <p:nvSpPr>
          <p:cNvPr id="40" name="Rectangle 39">
            <a:hlinkClick r:id="" action="ppaction://noaction">
              <a:snd r:embed="rId14" name="t1w2s9_4Tamara.wav"/>
            </a:hlinkClick>
            <a:extLst>
              <a:ext uri="{FF2B5EF4-FFF2-40B4-BE49-F238E27FC236}">
                <a16:creationId xmlns:a16="http://schemas.microsoft.com/office/drawing/2014/main" id="{15FA4981-7AAD-492A-9AEB-07BE337D9891}"/>
              </a:ext>
            </a:extLst>
          </p:cNvPr>
          <p:cNvSpPr/>
          <p:nvPr/>
        </p:nvSpPr>
        <p:spPr>
          <a:xfrm>
            <a:off x="469417" y="4563425"/>
            <a:ext cx="459360" cy="469736"/>
          </a:xfrm>
          <a:prstGeom prst="rect">
            <a:avLst/>
          </a:prstGeom>
          <a:solidFill>
            <a:srgbClr val="68D8DE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</a:p>
        </p:txBody>
      </p:sp>
      <p:sp>
        <p:nvSpPr>
          <p:cNvPr id="41" name="Rectangle 40">
            <a:hlinkClick r:id="" action="ppaction://noaction">
              <a:snd r:embed="rId15" name="t1w2s9_3Lorna.wav"/>
            </a:hlinkClick>
            <a:extLst>
              <a:ext uri="{FF2B5EF4-FFF2-40B4-BE49-F238E27FC236}">
                <a16:creationId xmlns:a16="http://schemas.microsoft.com/office/drawing/2014/main" id="{E03B6751-0810-4DA5-A5D8-61903C4F57EC}"/>
              </a:ext>
            </a:extLst>
          </p:cNvPr>
          <p:cNvSpPr/>
          <p:nvPr/>
        </p:nvSpPr>
        <p:spPr>
          <a:xfrm>
            <a:off x="462720" y="3980390"/>
            <a:ext cx="459360" cy="469736"/>
          </a:xfrm>
          <a:prstGeom prst="rect">
            <a:avLst/>
          </a:prstGeom>
          <a:solidFill>
            <a:srgbClr val="68D8DE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</a:p>
        </p:txBody>
      </p:sp>
      <p:sp>
        <p:nvSpPr>
          <p:cNvPr id="42" name="Rectangle 41">
            <a:hlinkClick r:id="" action="ppaction://noaction">
              <a:snd r:embed="rId16" name="t1w2s9_2Lara.wav"/>
            </a:hlinkClick>
            <a:extLst>
              <a:ext uri="{FF2B5EF4-FFF2-40B4-BE49-F238E27FC236}">
                <a16:creationId xmlns:a16="http://schemas.microsoft.com/office/drawing/2014/main" id="{C092AA95-12D1-40E5-861E-398D2CB4C60C}"/>
              </a:ext>
            </a:extLst>
          </p:cNvPr>
          <p:cNvSpPr/>
          <p:nvPr/>
        </p:nvSpPr>
        <p:spPr>
          <a:xfrm>
            <a:off x="469417" y="3416299"/>
            <a:ext cx="459360" cy="469736"/>
          </a:xfrm>
          <a:prstGeom prst="rect">
            <a:avLst/>
          </a:prstGeom>
          <a:solidFill>
            <a:srgbClr val="68D8DE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</a:p>
        </p:txBody>
      </p:sp>
      <p:sp>
        <p:nvSpPr>
          <p:cNvPr id="43" name="Rectangle 42">
            <a:hlinkClick r:id="" action="ppaction://noaction">
              <a:snd r:embed="rId17" name="t1w2s9_1Coral.wav"/>
            </a:hlinkClick>
            <a:extLst>
              <a:ext uri="{FF2B5EF4-FFF2-40B4-BE49-F238E27FC236}">
                <a16:creationId xmlns:a16="http://schemas.microsoft.com/office/drawing/2014/main" id="{B85A819C-E8ED-4229-BFDB-210A1AC67DB0}"/>
              </a:ext>
            </a:extLst>
          </p:cNvPr>
          <p:cNvSpPr/>
          <p:nvPr/>
        </p:nvSpPr>
        <p:spPr>
          <a:xfrm>
            <a:off x="469417" y="2835174"/>
            <a:ext cx="459360" cy="469736"/>
          </a:xfrm>
          <a:prstGeom prst="rect">
            <a:avLst/>
          </a:prstGeom>
          <a:solidFill>
            <a:srgbClr val="68D8DE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45" grpId="0"/>
      <p:bldP spid="46" grpId="0"/>
      <p:bldP spid="47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36" grpId="0" animBg="1"/>
      <p:bldP spid="37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2502</TotalTime>
  <Words>2304</Words>
  <Application>Microsoft Office PowerPoint</Application>
  <PresentationFormat>Widescreen</PresentationFormat>
  <Paragraphs>420</Paragraphs>
  <Slides>20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Segoe Print</vt:lpstr>
      <vt:lpstr>Century Gothic</vt:lpstr>
      <vt:lpstr>Modern Love</vt:lpstr>
      <vt:lpstr>Dreaming Outloud Pro</vt:lpstr>
      <vt:lpstr>Calibri</vt:lpstr>
      <vt:lpstr>Dreaming Outloud Script Pro</vt:lpstr>
      <vt:lpstr>docs-Century Gothic</vt:lpstr>
      <vt:lpstr>Arial</vt:lpstr>
      <vt:lpstr>Freestyle Script</vt:lpstr>
      <vt:lpstr>Jumble</vt:lpstr>
      <vt:lpstr>Office Theme</vt:lpstr>
      <vt:lpstr>español, con Sofía</vt:lpstr>
      <vt:lpstr>Describing me and others</vt:lpstr>
      <vt:lpstr>pronunciar</vt:lpstr>
      <vt:lpstr>vocabulario</vt:lpstr>
      <vt:lpstr>vocabulario</vt:lpstr>
      <vt:lpstr>PowerPoint Presentation</vt:lpstr>
      <vt:lpstr>PowerPoint Presentation</vt:lpstr>
      <vt:lpstr>PowerPoint Presentation</vt:lpstr>
      <vt:lpstr>escuchar</vt:lpstr>
      <vt:lpstr>hablar</vt:lpstr>
      <vt:lpstr>hablar</vt:lpstr>
      <vt:lpstr>hablar</vt:lpstr>
      <vt:lpstr>hablar</vt:lpstr>
      <vt:lpstr>leer</vt:lpstr>
      <vt:lpstr>hablar</vt:lpstr>
      <vt:lpstr>hablar</vt:lpstr>
      <vt:lpstr>hablar</vt:lpstr>
      <vt:lpstr>hablar</vt:lpstr>
      <vt:lpstr>leer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Vazquez-Valero</dc:creator>
  <cp:lastModifiedBy>Rachel Hawkes</cp:lastModifiedBy>
  <cp:revision>55</cp:revision>
  <dcterms:created xsi:type="dcterms:W3CDTF">2021-02-10T11:12:47Z</dcterms:created>
  <dcterms:modified xsi:type="dcterms:W3CDTF">2023-09-07T04:40:00Z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0x01010004BE072A515FCA42B1D2FCACB76C3CDA</vt:lpwstr>
  </property>
</Properties>
</file>