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5" r:id="rId2"/>
    <p:sldId id="257" r:id="rId3"/>
    <p:sldId id="258" r:id="rId4"/>
    <p:sldId id="259" r:id="rId5"/>
    <p:sldId id="261" r:id="rId6"/>
    <p:sldId id="267" r:id="rId7"/>
    <p:sldId id="264" r:id="rId8"/>
    <p:sldId id="38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ED2D56-1747-476C-B160-21D8157787A7}" v="14" dt="2023-06-09T17:33:22.4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93" d="100"/>
          <a:sy n="93" d="100"/>
        </p:scale>
        <p:origin x="96" y="3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Vázquez-Valero" userId="3a0e46d7-2099-40af-a155-aa45b68bfff3" providerId="ADAL" clId="{D8ED2D56-1747-476C-B160-21D8157787A7}"/>
    <pc:docChg chg="undo redo custSel modSld">
      <pc:chgData name="Paula Vázquez-Valero" userId="3a0e46d7-2099-40af-a155-aa45b68bfff3" providerId="ADAL" clId="{D8ED2D56-1747-476C-B160-21D8157787A7}" dt="2023-06-09T17:33:22.403" v="22"/>
      <pc:docMkLst>
        <pc:docMk/>
      </pc:docMkLst>
      <pc:sldChg chg="modSp">
        <pc:chgData name="Paula Vázquez-Valero" userId="3a0e46d7-2099-40af-a155-aa45b68bfff3" providerId="ADAL" clId="{D8ED2D56-1747-476C-B160-21D8157787A7}" dt="2023-06-09T17:29:13.290" v="1" actId="113"/>
        <pc:sldMkLst>
          <pc:docMk/>
          <pc:sldMk cId="0" sldId="258"/>
        </pc:sldMkLst>
        <pc:spChg chg="mod">
          <ac:chgData name="Paula Vázquez-Valero" userId="3a0e46d7-2099-40af-a155-aa45b68bfff3" providerId="ADAL" clId="{D8ED2D56-1747-476C-B160-21D8157787A7}" dt="2023-06-09T17:29:13.290" v="1" actId="113"/>
          <ac:spMkLst>
            <pc:docMk/>
            <pc:sldMk cId="0" sldId="258"/>
            <ac:spMk id="172" creationId="{00000000-0000-0000-0000-000000000000}"/>
          </ac:spMkLst>
        </pc:spChg>
      </pc:sldChg>
      <pc:sldChg chg="modSp mod">
        <pc:chgData name="Paula Vázquez-Valero" userId="3a0e46d7-2099-40af-a155-aa45b68bfff3" providerId="ADAL" clId="{D8ED2D56-1747-476C-B160-21D8157787A7}" dt="2023-06-09T17:30:04.974" v="11"/>
        <pc:sldMkLst>
          <pc:docMk/>
          <pc:sldMk cId="0" sldId="259"/>
        </pc:sldMkLst>
        <pc:spChg chg="mod">
          <ac:chgData name="Paula Vázquez-Valero" userId="3a0e46d7-2099-40af-a155-aa45b68bfff3" providerId="ADAL" clId="{D8ED2D56-1747-476C-B160-21D8157787A7}" dt="2023-06-09T17:30:04.974" v="11"/>
          <ac:spMkLst>
            <pc:docMk/>
            <pc:sldMk cId="0" sldId="259"/>
            <ac:spMk id="189" creationId="{00000000-0000-0000-0000-000000000000}"/>
          </ac:spMkLst>
        </pc:spChg>
      </pc:sldChg>
      <pc:sldChg chg="modAnim">
        <pc:chgData name="Paula Vázquez-Valero" userId="3a0e46d7-2099-40af-a155-aa45b68bfff3" providerId="ADAL" clId="{D8ED2D56-1747-476C-B160-21D8157787A7}" dt="2023-06-09T17:30:31.831" v="12"/>
        <pc:sldMkLst>
          <pc:docMk/>
          <pc:sldMk cId="0" sldId="261"/>
        </pc:sldMkLst>
      </pc:sldChg>
      <pc:sldChg chg="addSp modSp modAnim">
        <pc:chgData name="Paula Vázquez-Valero" userId="3a0e46d7-2099-40af-a155-aa45b68bfff3" providerId="ADAL" clId="{D8ED2D56-1747-476C-B160-21D8157787A7}" dt="2023-06-09T17:33:22.403" v="22"/>
        <pc:sldMkLst>
          <pc:docMk/>
          <pc:sldMk cId="0" sldId="265"/>
        </pc:sldMkLst>
        <pc:spChg chg="add mod">
          <ac:chgData name="Paula Vázquez-Valero" userId="3a0e46d7-2099-40af-a155-aa45b68bfff3" providerId="ADAL" clId="{D8ED2D56-1747-476C-B160-21D8157787A7}" dt="2023-06-09T17:33:22.403" v="22"/>
          <ac:spMkLst>
            <pc:docMk/>
            <pc:sldMk cId="0" sldId="265"/>
            <ac:spMk id="4" creationId="{07C5265B-744E-B0FA-4B1D-AC5930436A1C}"/>
          </ac:spMkLst>
        </pc:spChg>
        <pc:spChg chg="add mod">
          <ac:chgData name="Paula Vázquez-Valero" userId="3a0e46d7-2099-40af-a155-aa45b68bfff3" providerId="ADAL" clId="{D8ED2D56-1747-476C-B160-21D8157787A7}" dt="2023-06-09T17:33:22.403" v="22"/>
          <ac:spMkLst>
            <pc:docMk/>
            <pc:sldMk cId="0" sldId="265"/>
            <ac:spMk id="6" creationId="{EE203444-8241-184B-AAE3-055013B1288A}"/>
          </ac:spMkLst>
        </pc:spChg>
        <pc:picChg chg="add mod">
          <ac:chgData name="Paula Vázquez-Valero" userId="3a0e46d7-2099-40af-a155-aa45b68bfff3" providerId="ADAL" clId="{D8ED2D56-1747-476C-B160-21D8157787A7}" dt="2023-06-09T17:33:22.403" v="22"/>
          <ac:picMkLst>
            <pc:docMk/>
            <pc:sldMk cId="0" sldId="265"/>
            <ac:picMk id="3" creationId="{5AAECDC0-E480-367E-BC8F-2737F9912A40}"/>
          </ac:picMkLst>
        </pc:picChg>
        <pc:picChg chg="add mod">
          <ac:chgData name="Paula Vázquez-Valero" userId="3a0e46d7-2099-40af-a155-aa45b68bfff3" providerId="ADAL" clId="{D8ED2D56-1747-476C-B160-21D8157787A7}" dt="2023-06-09T17:33:22.403" v="22"/>
          <ac:picMkLst>
            <pc:docMk/>
            <pc:sldMk cId="0" sldId="265"/>
            <ac:picMk id="5" creationId="{8918EBE4-2B91-4217-ED87-2CC3AC709F89}"/>
          </ac:picMkLst>
        </pc:picChg>
      </pc:sldChg>
      <pc:sldChg chg="modSp mod">
        <pc:chgData name="Paula Vázquez-Valero" userId="3a0e46d7-2099-40af-a155-aa45b68bfff3" providerId="ADAL" clId="{D8ED2D56-1747-476C-B160-21D8157787A7}" dt="2023-06-09T17:32:47.982" v="21" actId="20577"/>
        <pc:sldMkLst>
          <pc:docMk/>
          <pc:sldMk cId="0" sldId="266"/>
        </pc:sldMkLst>
        <pc:spChg chg="mod">
          <ac:chgData name="Paula Vázquez-Valero" userId="3a0e46d7-2099-40af-a155-aa45b68bfff3" providerId="ADAL" clId="{D8ED2D56-1747-476C-B160-21D8157787A7}" dt="2023-06-09T17:32:47.982" v="21" actId="20577"/>
          <ac:spMkLst>
            <pc:docMk/>
            <pc:sldMk cId="0" sldId="266"/>
            <ac:spMk id="387" creationId="{00000000-0000-0000-0000-000000000000}"/>
          </ac:spMkLst>
        </pc:spChg>
        <pc:picChg chg="mod">
          <ac:chgData name="Paula Vázquez-Valero" userId="3a0e46d7-2099-40af-a155-aa45b68bfff3" providerId="ADAL" clId="{D8ED2D56-1747-476C-B160-21D8157787A7}" dt="2023-06-09T17:31:23.482" v="13" actId="14100"/>
          <ac:picMkLst>
            <pc:docMk/>
            <pc:sldMk cId="0" sldId="266"/>
            <ac:picMk id="33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D6FDF-6F2C-450E-BA22-F4E1791EA858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A7739-868E-4B71-A155-12F823C9A0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dirty="0"/>
              <a:t>Artwork by Steve Clarke. Pronoun pictures from NCELP (www.ncelp.org). All additional pictures selected from </a:t>
            </a:r>
            <a:r>
              <a:rPr lang="en-GB" dirty="0" err="1"/>
              <a:t>Pixabay</a:t>
            </a:r>
            <a:r>
              <a:rPr lang="en-GB" dirty="0"/>
              <a:t> and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Frequency of new vocabulary and phonics: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Phonics:  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[a] [o] source: </a:t>
            </a: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casa 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[106] </a:t>
            </a: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[64]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Vocabulary: </a:t>
            </a:r>
            <a:r>
              <a:rPr lang="en-GB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estar</a:t>
            </a: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[21] </a:t>
            </a:r>
            <a:r>
              <a:rPr lang="en-GB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[21] </a:t>
            </a:r>
            <a:r>
              <a:rPr lang="en-GB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[21]</a:t>
            </a: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[1114] </a:t>
            </a:r>
            <a:r>
              <a:rPr lang="en-GB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[&gt;5000] </a:t>
            </a:r>
            <a:r>
              <a:rPr lang="en-GB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[130] </a:t>
            </a:r>
            <a:r>
              <a:rPr lang="en-GB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allí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[197] </a:t>
            </a:r>
            <a:r>
              <a:rPr lang="en-GB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hola</a:t>
            </a: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[1245] </a:t>
            </a:r>
            <a:endParaRPr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be - I am, s/he is (</a:t>
            </a:r>
            <a:r>
              <a:rPr lang="en-GB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estar</a:t>
            </a: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sz="1150" b="1" dirty="0">
              <a:solidFill>
                <a:srgbClr val="002060"/>
              </a:solidFill>
              <a:latin typeface="Century Gothic"/>
              <a:ea typeface="Arial"/>
              <a:cs typeface="Arial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100" b="0" dirty="0"/>
              <a:t>Note that this first lesson of the year teaches language that can be continuously recycled as lesson routine every lesson in Y3/4.</a:t>
            </a:r>
            <a:br>
              <a:rPr lang="en-GB" sz="1100" b="0" dirty="0"/>
            </a:br>
            <a:r>
              <a:rPr lang="en-GB" sz="1100" b="0" dirty="0"/>
              <a:t>The idea would be that the class teacher (whether or not s/he teaches the class Spanish) can re-use the language as part of the daily routine with the class.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5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r>
              <a:rPr lang="en-GB" sz="1100" dirty="0"/>
              <a:t>The frequency rankings for words that occur in this PowerPoint which have been</a:t>
            </a:r>
            <a:r>
              <a:rPr lang="en-GB" sz="1100" i="1" dirty="0"/>
              <a:t> previously</a:t>
            </a:r>
            <a:r>
              <a:rPr lang="en-GB" sz="1100" dirty="0"/>
              <a:t> introduced in these resources are given in the SOW and in the resources that first introduced and formally re-visited those words.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dirty="0"/>
              <a:t>For any </a:t>
            </a:r>
            <a:r>
              <a:rPr lang="en-GB" i="1" dirty="0"/>
              <a:t>other </a:t>
            </a:r>
            <a:r>
              <a:rPr lang="en-GB" dirty="0"/>
              <a:t>words that occur incidentally in this PowerPoint, frequency rankings will be provided in the notes field wherever possible.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dirty="0"/>
              <a:t>Source: Davies, M. &amp; Davies, K. (2018)</a:t>
            </a:r>
            <a:r>
              <a:rPr lang="en-GB" i="1" dirty="0"/>
              <a:t>. A frequency dictionary of Spanish: Core vocabulary for learners </a:t>
            </a:r>
            <a:r>
              <a:rPr lang="en-GB" dirty="0"/>
              <a:t>(2nd ed.). Routledge: London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b="1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  <a:br>
              <a:rPr lang="en-GB" b="0" dirty="0"/>
            </a:b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aural comprehension and written production of the SSC [a] and [o].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on each audio symbol to listen to the three words.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for the number answer.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bring up task B.  Give a time limit for the drawing (e.g., 30 seconds). Click to reveal answer picture.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bring up task C. 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on each audio symbol to listen to the words.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for number answer.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bring up task D.  Give a time limit for the drawing (e.g., 30 seconds). Click to reveal answer picture.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Transcript </a:t>
            </a:r>
            <a:br>
              <a:rPr lang="en-GB" dirty="0"/>
            </a:br>
            <a:r>
              <a:rPr lang="en-GB" dirty="0"/>
              <a:t>Part A:</a:t>
            </a:r>
            <a:br>
              <a:rPr lang="en-GB" dirty="0"/>
            </a:br>
            <a:r>
              <a:rPr lang="en-GB" dirty="0"/>
              <a:t>[1] </a:t>
            </a:r>
            <a:r>
              <a:rPr lang="en-GB" dirty="0" err="1"/>
              <a:t>Gato</a:t>
            </a:r>
            <a:br>
              <a:rPr lang="en-GB" dirty="0"/>
            </a:br>
            <a:r>
              <a:rPr lang="en-GB" dirty="0"/>
              <a:t>[2] </a:t>
            </a:r>
            <a:r>
              <a:rPr lang="en-GB" dirty="0" err="1"/>
              <a:t>Caña</a:t>
            </a:r>
            <a:br>
              <a:rPr lang="en-GB" dirty="0"/>
            </a:br>
            <a:r>
              <a:rPr lang="en-GB" dirty="0"/>
              <a:t>[3] Casa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Part C: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[1] </a:t>
            </a:r>
            <a:r>
              <a:rPr lang="en-GB" dirty="0" err="1"/>
              <a:t>diez</a:t>
            </a:r>
            <a:br>
              <a:rPr lang="en-GB" dirty="0"/>
            </a:br>
            <a:r>
              <a:rPr lang="en-GB" dirty="0"/>
              <a:t>[2] dos</a:t>
            </a:r>
            <a:br>
              <a:rPr lang="en-GB" dirty="0"/>
            </a:br>
            <a:r>
              <a:rPr lang="en-GB" dirty="0"/>
              <a:t>[3] duo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 (two slides)</a:t>
            </a:r>
            <a:br>
              <a:rPr lang="en-GB" b="0" dirty="0"/>
            </a:b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draw attention to pronouns in English and Spanish and a major difference in their use.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present the information.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Ensure pupils’ understanding of the key terms ‘pronoun’ and ‘verb’.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0" name="Google Shape;1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3. Pupils to write the word that they would not need (i.e. the pronoun).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4. Click to share answers.</a:t>
            </a:r>
            <a:br>
              <a:rPr lang="en-GB" dirty="0"/>
            </a:br>
            <a:endParaRPr dirty="0"/>
          </a:p>
        </p:txBody>
      </p:sp>
      <p:sp>
        <p:nvSpPr>
          <p:cNvPr id="186" name="Google Shape;1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  <a:br>
              <a:rPr lang="en-GB" b="0" dirty="0"/>
            </a:b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aural comprehension of the verbs ‘</a:t>
            </a:r>
            <a:r>
              <a:rPr lang="en-GB" b="0" dirty="0" err="1"/>
              <a:t>estoy</a:t>
            </a:r>
            <a:r>
              <a:rPr lang="en-GB" b="0" dirty="0"/>
              <a:t>’ and ‘</a:t>
            </a:r>
            <a:r>
              <a:rPr lang="en-GB" b="0" dirty="0" err="1"/>
              <a:t>está</a:t>
            </a:r>
            <a:r>
              <a:rPr lang="en-GB" b="0" dirty="0"/>
              <a:t>’; to practise written recall of the verbs, connecting them with meaning each time.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listen. Pupils write the correct letter/numbers in the table. Click for answers.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Pupils refer to their listening table, and write the corresponding verbs into the gaps in Section B.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reveal answers.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Transcript: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Ejemplo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dirty="0"/>
          </a:p>
          <a:p>
            <a:pPr marL="34290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entury Gothic"/>
              <a:buAutoNum type="arabicPeriod"/>
            </a:pP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entury Gothic"/>
              <a:buAutoNum type="arabicPeriod"/>
            </a:pP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clase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entury Gothic"/>
              <a:buAutoNum type="arabicPeriod"/>
            </a:pP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entury Gothic"/>
              <a:buAutoNum type="arabicPeriod"/>
            </a:pP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entury Gothic"/>
              <a:buAutoNum type="arabicPeriod"/>
            </a:pP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allí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5" name="Google Shape;21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10 minutes (though the tasks can be split up over more than one session, as required)</a:t>
            </a:r>
            <a:br>
              <a:rPr lang="en-GB" b="0" dirty="0"/>
            </a:b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aural comprehension of this week’s new vocabulary; written comprehension </a:t>
            </a: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listen. Pupils circle the correct number (if they have the sheet printed). If not, they can use numbers 1,2.3. Click for answers.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Pupils refer to their listening table, and write the corresponding verbs into the gaps in Section B.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reveal answers.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For part C, get pupils to take turns to test each other their recall of the new vocabulary.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Round 1 – Spanish into English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Round 2 = English into Spanish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to cover to words to make it more challenging.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1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Transcript:</a:t>
            </a:r>
            <a:b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E.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b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b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b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clase</a:t>
            </a:r>
            <a:b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b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lang="en-GB" sz="12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5" name="Google Shape;33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  <a:br>
              <a:rPr lang="en-GB" b="0" dirty="0"/>
            </a:b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this week’s two verb forms, and written comprehension of this week’s new vocabulary.</a:t>
            </a: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Pupils write the missing verbs.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Then they translate the sentences into English.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Finally they write down how the they will respond to the register when their own name is called, and about anyone who is not there.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5" name="Google Shape;39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0815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6823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0238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6469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5864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1909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8447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900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0269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755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86185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audio" Target="../media/audio2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3.wav"/><Relationship Id="rId7" Type="http://schemas.openxmlformats.org/officeDocument/2006/relationships/audio" Target="../media/audio6.wav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5.wav"/><Relationship Id="rId11" Type="http://schemas.openxmlformats.org/officeDocument/2006/relationships/image" Target="../media/image6.png"/><Relationship Id="rId5" Type="http://schemas.openxmlformats.org/officeDocument/2006/relationships/audio" Target="../media/audio4.wav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8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9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10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5.wav"/><Relationship Id="rId3" Type="http://schemas.openxmlformats.org/officeDocument/2006/relationships/audio" Target="../media/audio11.wav"/><Relationship Id="rId7" Type="http://schemas.openxmlformats.org/officeDocument/2006/relationships/audio" Target="../media/audio1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13.wav"/><Relationship Id="rId11" Type="http://schemas.microsoft.com/office/2007/relationships/hdphoto" Target="../media/hdphoto2.wdp"/><Relationship Id="rId5" Type="http://schemas.openxmlformats.org/officeDocument/2006/relationships/audio" Target="../media/audio12.wav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audio" Target="../media/audio16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0.wav"/><Relationship Id="rId13" Type="http://schemas.microsoft.com/office/2007/relationships/hdphoto" Target="../media/hdphoto2.wdp"/><Relationship Id="rId3" Type="http://schemas.openxmlformats.org/officeDocument/2006/relationships/audio" Target="../media/audio17.wav"/><Relationship Id="rId7" Type="http://schemas.openxmlformats.org/officeDocument/2006/relationships/audio" Target="../media/audio19.wav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9.wav"/><Relationship Id="rId11" Type="http://schemas.openxmlformats.org/officeDocument/2006/relationships/image" Target="../media/image14.png"/><Relationship Id="rId5" Type="http://schemas.openxmlformats.org/officeDocument/2006/relationships/audio" Target="../media/audio18.wav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audio" Target="../media/audio10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>
            <a:hlinkClick r:id="" action="ppaction://noaction">
              <a:snd r:embed="rId3" name="t1w1s1_hola.wav"/>
            </a:hlinkClick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>
            <a:hlinkClick r:id="" action="ppaction://noaction">
              <a:snd r:embed="rId5" name="t1w1s1_rojo.wav"/>
            </a:hlinkClick>
          </p:cNvPr>
          <p:cNvSpPr/>
          <p:nvPr/>
        </p:nvSpPr>
        <p:spPr>
          <a:xfrm>
            <a:off x="6368181" y="4552388"/>
            <a:ext cx="321445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rojo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572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Follow ups 1-5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8D2F23-5FF3-43BB-BB36-D1AD2F623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4114800" cy="1325563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defRPr/>
            </a:pPr>
            <a:r>
              <a:rPr lang="en-GB" sz="40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Describing me and others</a:t>
            </a:r>
            <a:endParaRPr lang="en-GB" sz="4800" dirty="0"/>
          </a:p>
        </p:txBody>
      </p:sp>
      <p:pic>
        <p:nvPicPr>
          <p:cNvPr id="3" name="Google Shape;194;p9" descr="List, Icon, Symbol, Paper, Sign, Flat">
            <a:extLst>
              <a:ext uri="{FF2B5EF4-FFF2-40B4-BE49-F238E27FC236}">
                <a16:creationId xmlns:a16="http://schemas.microsoft.com/office/drawing/2014/main" id="{5AAECDC0-E480-367E-BC8F-2737F9912A40}"/>
              </a:ext>
            </a:extLst>
          </p:cNvPr>
          <p:cNvPicPr preferRelativeResize="0"/>
          <p:nvPr/>
        </p:nvPicPr>
        <p:blipFill rotWithShape="1"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1765" l="10000" r="90294">
                        <a14:foregroundMark x1="46176" y1="43235" x2="46176" y2="43235"/>
                        <a14:foregroundMark x1="46176" y1="43235" x2="45000" y2="39706"/>
                        <a14:foregroundMark x1="66176" y1="32647" x2="22647" y2="60588"/>
                        <a14:foregroundMark x1="22647" y1="60588" x2="57941" y2="89118"/>
                        <a14:foregroundMark x1="75588" y1="75000" x2="32059" y2="37353"/>
                        <a14:foregroundMark x1="32059" y1="37353" x2="62647" y2="40882"/>
                        <a14:foregroundMark x1="62647" y1="40882" x2="49706" y2="29118"/>
                        <a14:foregroundMark x1="52941" y1="55294" x2="52941" y2="55294"/>
                        <a14:foregroundMark x1="48235" y1="61176" x2="34412" y2="59118"/>
                        <a14:foregroundMark x1="54412" y1="74118" x2="35294" y2="74706"/>
                        <a14:foregroundMark x1="40588" y1="62353" x2="30000" y2="60000"/>
                        <a14:foregroundMark x1="43529" y1="64118" x2="64118" y2="67941"/>
                        <a14:foregroundMark x1="10294" y1="60000" x2="10294" y2="40000"/>
                        <a14:foregroundMark x1="54839" y1="91549" x2="40307" y2="90973"/>
                        <a14:foregroundMark x1="49118" y1="61176" x2="62059" y2="71176"/>
                        <a14:foregroundMark x1="53824" y1="47941" x2="53824" y2="47941"/>
                        <a14:foregroundMark x1="55882" y1="49706" x2="55000" y2="52059"/>
                        <a14:foregroundMark x1="55000" y1="52059" x2="55000" y2="52059"/>
                        <a14:foregroundMark x1="59412" y1="51471" x2="59412" y2="51471"/>
                        <a14:foregroundMark x1="64706" y1="43529" x2="63529" y2="38529"/>
                        <a14:foregroundMark x1="90294" y1="40294" x2="89706" y2="63529"/>
                        <a14:foregroundMark x1="62941" y1="10000" x2="38529" y2="10294"/>
                        <a14:foregroundMark x1="62059" y1="31765" x2="35588" y2="30882"/>
                        <a14:foregroundMark x1="33824" y1="30294" x2="63529" y2="32941"/>
                        <a14:foregroundMark x1="63824" y1="30882" x2="30588" y2="30588"/>
                        <a14:foregroundMark x1="30588" y1="30588" x2="31765" y2="55882"/>
                        <a14:foregroundMark x1="56471" y1="35294" x2="60882" y2="62059"/>
                        <a14:foregroundMark x1="66471" y1="32647" x2="65588" y2="68235"/>
                        <a14:foregroundMark x1="65588" y1="71765" x2="32941" y2="71471"/>
                        <a14:foregroundMark x1="39706" y1="51176" x2="57353" y2="62647"/>
                        <a14:foregroundMark x1="29412" y1="55588" x2="28529" y2="31765"/>
                        <a14:backgroundMark x1="32353" y1="90588" x2="32353" y2="90588"/>
                        <a14:backgroundMark x1="33235" y1="90000" x2="38824" y2="92647"/>
                        <a14:backgroundMark x1="30294" y1="91471" x2="30882" y2="90882"/>
                        <a14:backgroundMark x1="59412" y1="93235" x2="56176" y2="93529"/>
                        <a14:backgroundMark x1="32353" y1="89706" x2="34706" y2="95000"/>
                        <a14:backgroundMark x1="57647" y1="92647" x2="63824" y2="91176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385436" y="2518069"/>
            <a:ext cx="699439" cy="7540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C5265B-744E-B0FA-4B1D-AC5930436A1C}"/>
              </a:ext>
            </a:extLst>
          </p:cNvPr>
          <p:cNvSpPr txBox="1"/>
          <p:nvPr/>
        </p:nvSpPr>
        <p:spPr>
          <a:xfrm>
            <a:off x="375035" y="2071803"/>
            <a:ext cx="3050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n w="2857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Jumble" panose="02000503000000020004" pitchFamily="2" charset="0"/>
              </a:rPr>
              <a:t>Answering the register</a:t>
            </a:r>
          </a:p>
        </p:txBody>
      </p:sp>
      <p:pic>
        <p:nvPicPr>
          <p:cNvPr id="5" name="Google Shape;195;p9" descr="Classroom, Blackboard, Class, Learning, Education">
            <a:extLst>
              <a:ext uri="{FF2B5EF4-FFF2-40B4-BE49-F238E27FC236}">
                <a16:creationId xmlns:a16="http://schemas.microsoft.com/office/drawing/2014/main" id="{8918EBE4-2B91-4217-ED87-2CC3AC709F89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411760" y="4529685"/>
            <a:ext cx="2601420" cy="20235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203444-8241-184B-AAE3-055013B1288A}"/>
              </a:ext>
            </a:extLst>
          </p:cNvPr>
          <p:cNvSpPr txBox="1"/>
          <p:nvPr/>
        </p:nvSpPr>
        <p:spPr>
          <a:xfrm>
            <a:off x="10208383" y="4651027"/>
            <a:ext cx="1083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>
                    <a:lumMod val="95000"/>
                  </a:schemeClr>
                </a:solidFill>
                <a:latin typeface="Freestyle Script" panose="030804020302050B0404" pitchFamily="66" charset="0"/>
              </a:rPr>
              <a:t>español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07FF02-B217-4A16-A485-5311F9F42AAC}"/>
              </a:ext>
            </a:extLst>
          </p:cNvPr>
          <p:cNvSpPr txBox="1"/>
          <p:nvPr/>
        </p:nvSpPr>
        <p:spPr>
          <a:xfrm>
            <a:off x="8906933" y="6485468"/>
            <a:ext cx="3318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Term 1 Week 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>
            <a:hlinkClick r:id="" action="ppaction://noaction">
              <a:snd r:embed="rId3" name="F_t1w1s1_partA_canya.wav"/>
            </a:hlinkClick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82299" y="2372467"/>
            <a:ext cx="1109568" cy="1085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>
            <a:hlinkClick r:id="" action="ppaction://noaction">
              <a:snd r:embed="rId5" name="F_t1w1s1_PartA_casa.wav"/>
            </a:hlinkClick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76211" y="3821728"/>
            <a:ext cx="1109568" cy="1085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>
            <a:hlinkClick r:id="" action="ppaction://noaction">
              <a:snd r:embed="rId6" name="F_t1w1s1_partA_gato.wav"/>
            </a:hlinkClick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812" y="2372467"/>
            <a:ext cx="1109568" cy="108518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171574" y="1415795"/>
            <a:ext cx="4572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[a]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995768" y="1465527"/>
            <a:ext cx="4572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kumimoji="0" lang="en-GB" sz="40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kumimoji="0" lang="en-GB" sz="4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kumimoji="0" lang="en-GB" sz="40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17410" y="2262537"/>
            <a:ext cx="3584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3101732" y="2262537"/>
            <a:ext cx="3584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1790253" y="3912168"/>
            <a:ext cx="3584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6369910" y="1418629"/>
            <a:ext cx="4572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[o]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7119993" y="1487048"/>
            <a:ext cx="4572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kumimoji="0" lang="en-GB" sz="40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kumimoji="0" lang="en-GB" sz="4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">
            <a:hlinkClick r:id="" action="ppaction://noaction">
              <a:snd r:embed="rId7" name="F_t1w1s1_PartC_diez.wav"/>
            </a:hlinkClick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9020" y="2343714"/>
            <a:ext cx="1109568" cy="1085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>
            <a:hlinkClick r:id="" action="ppaction://noaction">
              <a:snd r:embed="rId8" name="F_t1w1s1_PartC_dos.wav"/>
            </a:hlinkClick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3186" y="2323276"/>
            <a:ext cx="1109568" cy="1085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>
            <a:hlinkClick r:id="" action="ppaction://noaction">
              <a:snd r:embed="rId9" name="F_t1w1s1_PartC_duo.wav"/>
            </a:hlinkClick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35267" y="3733179"/>
            <a:ext cx="1109568" cy="108518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 txBox="1"/>
          <p:nvPr/>
        </p:nvSpPr>
        <p:spPr>
          <a:xfrm>
            <a:off x="6797856" y="2381392"/>
            <a:ext cx="41574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9356350" y="2192708"/>
            <a:ext cx="3584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7894498" y="3733179"/>
            <a:ext cx="3584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239858" y="5158778"/>
            <a:ext cx="29514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‘C</a:t>
            </a: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’ is number _______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3904373" y="4553280"/>
            <a:ext cx="1799303" cy="167838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239858" y="5812706"/>
            <a:ext cx="55735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B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What does it mean? Draw it!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08" name="Google Shape;108;p1"/>
          <p:cNvCxnSpPr/>
          <p:nvPr/>
        </p:nvCxnSpPr>
        <p:spPr>
          <a:xfrm>
            <a:off x="6091681" y="1054612"/>
            <a:ext cx="0" cy="5306561"/>
          </a:xfrm>
          <a:prstGeom prst="straightConnector1">
            <a:avLst/>
          </a:prstGeom>
          <a:noFill/>
          <a:ln w="571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9" name="Google Shape;109;p1"/>
          <p:cNvSpPr/>
          <p:nvPr/>
        </p:nvSpPr>
        <p:spPr>
          <a:xfrm>
            <a:off x="10046714" y="4473053"/>
            <a:ext cx="1799303" cy="167838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" descr="Speech Icon, Voice, Talking, Audio, Speech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292814" y="91888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"/>
          <p:cNvSpPr txBox="1"/>
          <p:nvPr/>
        </p:nvSpPr>
        <p:spPr>
          <a:xfrm>
            <a:off x="6205555" y="5158778"/>
            <a:ext cx="27687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‘D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s’ is number _______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p1"/>
          <p:cNvSpPr txBox="1"/>
          <p:nvPr/>
        </p:nvSpPr>
        <p:spPr>
          <a:xfrm>
            <a:off x="6205555" y="5812706"/>
            <a:ext cx="72516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 </a:t>
            </a: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What does it mean? Draw it!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" name="Google Shape;113;p1"/>
          <p:cNvSpPr txBox="1"/>
          <p:nvPr/>
        </p:nvSpPr>
        <p:spPr>
          <a:xfrm>
            <a:off x="6951125" y="43627"/>
            <a:ext cx="4572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[a]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"/>
          <p:cNvSpPr txBox="1"/>
          <p:nvPr/>
        </p:nvSpPr>
        <p:spPr>
          <a:xfrm>
            <a:off x="7696622" y="68251"/>
            <a:ext cx="4572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kumimoji="0" lang="en-GB" sz="40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kumimoji="0" lang="en-GB" sz="4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kumimoji="0" lang="en-GB" sz="40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"/>
          <p:cNvSpPr txBox="1"/>
          <p:nvPr/>
        </p:nvSpPr>
        <p:spPr>
          <a:xfrm>
            <a:off x="9391189" y="13793"/>
            <a:ext cx="4572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[o]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"/>
          <p:cNvSpPr txBox="1"/>
          <p:nvPr/>
        </p:nvSpPr>
        <p:spPr>
          <a:xfrm>
            <a:off x="10084409" y="69054"/>
            <a:ext cx="4572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kumimoji="0" lang="en-GB" sz="40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kumimoji="0" lang="en-GB" sz="4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"/>
          <p:cNvSpPr txBox="1"/>
          <p:nvPr/>
        </p:nvSpPr>
        <p:spPr>
          <a:xfrm>
            <a:off x="215307" y="950488"/>
            <a:ext cx="57438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Listen. Which number is it?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"/>
          <p:cNvSpPr txBox="1"/>
          <p:nvPr/>
        </p:nvSpPr>
        <p:spPr>
          <a:xfrm>
            <a:off x="6321172" y="972887"/>
            <a:ext cx="57438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 </a:t>
            </a: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Listen. Which number is it?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92AF57-7B7D-42D3-B795-B42A671B83C1}"/>
              </a:ext>
            </a:extLst>
          </p:cNvPr>
          <p:cNvSpPr txBox="1"/>
          <p:nvPr/>
        </p:nvSpPr>
        <p:spPr>
          <a:xfrm>
            <a:off x="2293197" y="4846419"/>
            <a:ext cx="825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E7E2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B373F6-DB6D-40FE-9DEB-C49311F33D85}"/>
              </a:ext>
            </a:extLst>
          </p:cNvPr>
          <p:cNvSpPr txBox="1"/>
          <p:nvPr/>
        </p:nvSpPr>
        <p:spPr>
          <a:xfrm>
            <a:off x="8022506" y="4868057"/>
            <a:ext cx="825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E7E2"/>
                </a:solidFill>
                <a:latin typeface="Century Gothic" panose="020B0502020202020204" pitchFamily="34" charset="0"/>
              </a:rPr>
              <a:t>2</a:t>
            </a:r>
          </a:p>
        </p:txBody>
      </p:sp>
      <p:pic>
        <p:nvPicPr>
          <p:cNvPr id="36" name="Google Shape;109;p3">
            <a:extLst>
              <a:ext uri="{FF2B5EF4-FFF2-40B4-BE49-F238E27FC236}">
                <a16:creationId xmlns:a16="http://schemas.microsoft.com/office/drawing/2014/main" id="{C332041B-E6F4-4469-B61A-F70F6047086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t="6995" r="482" b="12550"/>
          <a:stretch/>
        </p:blipFill>
        <p:spPr>
          <a:xfrm>
            <a:off x="4237099" y="4687138"/>
            <a:ext cx="1250968" cy="134000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" name="Google Shape;118;p4">
            <a:extLst>
              <a:ext uri="{FF2B5EF4-FFF2-40B4-BE49-F238E27FC236}">
                <a16:creationId xmlns:a16="http://schemas.microsoft.com/office/drawing/2014/main" id="{2B44BAA4-E12A-4372-8992-2242B4481ECF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472744" y="4770653"/>
            <a:ext cx="1165267" cy="11077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F0B417F-BC47-426D-B07D-651E46DEE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10" y="144835"/>
            <a:ext cx="2387931" cy="538898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1: 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  <p:bldP spid="102" grpId="0"/>
      <p:bldP spid="103" grpId="0"/>
      <p:bldP spid="104" grpId="0"/>
      <p:bldP spid="106" grpId="0" animBg="1"/>
      <p:bldP spid="107" grpId="0"/>
      <p:bldP spid="109" grpId="0" animBg="1"/>
      <p:bldP spid="111" grpId="0"/>
      <p:bldP spid="112" grpId="0"/>
      <p:bldP spid="120" grpId="0"/>
      <p:bldP spid="2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"/>
          <p:cNvSpPr txBox="1"/>
          <p:nvPr/>
        </p:nvSpPr>
        <p:spPr>
          <a:xfrm>
            <a:off x="415620" y="1280313"/>
            <a:ext cx="11587694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English uses </a:t>
            </a:r>
            <a:r>
              <a:rPr kumimoji="0" lang="en-GB" sz="2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pronouns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(I, she, we) to indicate the person who is carrying out the action of the verb.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5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5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play football. 		</a:t>
            </a:r>
            <a:r>
              <a:rPr kumimoji="0" lang="en-GB" sz="25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We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play football.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 Spanish, we often </a:t>
            </a:r>
            <a:r>
              <a:rPr kumimoji="0" lang="en-GB" sz="2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don’t need to use the pronoun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5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5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am present	</a:t>
            </a:r>
            <a:r>
              <a:rPr kumimoji="0" lang="en-GB" sz="2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presente		</a:t>
            </a:r>
            <a:r>
              <a:rPr kumimoji="0" lang="en-GB" sz="2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S/he, it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is present	</a:t>
            </a:r>
            <a:r>
              <a:rPr kumimoji="0" lang="en-GB" sz="2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presente</a:t>
            </a: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3" name="Google Shape;173;p3" descr="Jigsaw, Puzzle, Piece, Game, Concept, Soluti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06626" y="99564"/>
            <a:ext cx="845744" cy="84692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"/>
          <p:cNvSpPr txBox="1"/>
          <p:nvPr/>
        </p:nvSpPr>
        <p:spPr>
          <a:xfrm>
            <a:off x="1599992" y="5249418"/>
            <a:ext cx="16655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5" name="Google Shape;175;p3"/>
          <p:cNvSpPr txBox="1"/>
          <p:nvPr/>
        </p:nvSpPr>
        <p:spPr>
          <a:xfrm>
            <a:off x="3192413" y="5252155"/>
            <a:ext cx="16655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 am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6" name="Google Shape;176;p3"/>
          <p:cNvSpPr txBox="1"/>
          <p:nvPr/>
        </p:nvSpPr>
        <p:spPr>
          <a:xfrm>
            <a:off x="6845969" y="4784241"/>
            <a:ext cx="16655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7" name="Google Shape;177;p3"/>
          <p:cNvSpPr txBox="1"/>
          <p:nvPr/>
        </p:nvSpPr>
        <p:spPr>
          <a:xfrm>
            <a:off x="8055112" y="4799341"/>
            <a:ext cx="244441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it / he / she is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78" name="Google Shape;178;p3" descr="C:\Users\wdj\Google Drive\Primary\Y5 SoW\From Tracy\Pronouns\i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89388" y="4867969"/>
            <a:ext cx="523556" cy="1224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" descr="C:\Users\wdj\Google Drive\Primary\Y5 SoW\From Tracy\Pronouns\h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22430" y="5277315"/>
            <a:ext cx="1100842" cy="814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" descr="C:\Users\wdj\Google Drive\Primary\Y5 SoW\From Tracy\Pronouns\sh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18727" y="5250746"/>
            <a:ext cx="1080836" cy="824987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C9F257-21D3-45A4-AC8E-26683E7F9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106" y="162420"/>
            <a:ext cx="2565400" cy="417142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2: 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1_t1w1s6_est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_t1w1s6_es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4" descr="Jigsaw, Puzzle, Piece, Game, Concept, Solu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6626" y="99564"/>
            <a:ext cx="845744" cy="84692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4"/>
          <p:cNvSpPr txBox="1"/>
          <p:nvPr/>
        </p:nvSpPr>
        <p:spPr>
          <a:xfrm>
            <a:off x="449968" y="1822742"/>
            <a:ext cx="7357711" cy="447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5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Example: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 am here  ➡   </a:t>
            </a:r>
            <a:r>
              <a:rPr kumimoji="0" lang="en-GB" sz="2500" b="0" i="0" u="none" strike="sng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500" b="1" i="0" u="none" strike="sng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 </a:t>
            </a:r>
            <a:r>
              <a:rPr kumimoji="0" lang="en-GB" sz="2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am here	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AutoNum type="arabicPeriod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He is present. ➡ 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AutoNum type="arabicPeriod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She is absent.	 ➡ _____________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AutoNum type="arabicPeriod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 am there. ➡ ________________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AutoNum type="arabicPeriod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It is here. ➡ _________________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AutoNum type="arabicPeriod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She is here. ➡ _______________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4"/>
          <p:cNvSpPr txBox="1"/>
          <p:nvPr/>
        </p:nvSpPr>
        <p:spPr>
          <a:xfrm>
            <a:off x="3872078" y="2716999"/>
            <a:ext cx="2225289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500" b="1" i="0" u="none" strike="sng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He </a:t>
            </a:r>
            <a:r>
              <a:rPr kumimoji="0" lang="en-GB" sz="2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is present</a:t>
            </a:r>
            <a:endParaRPr kumimoji="0" sz="25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4"/>
          <p:cNvSpPr txBox="1"/>
          <p:nvPr/>
        </p:nvSpPr>
        <p:spPr>
          <a:xfrm>
            <a:off x="3872078" y="3385774"/>
            <a:ext cx="2457724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500" b="1" i="0" u="none" strike="sng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She 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is absent.</a:t>
            </a: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4"/>
          <p:cNvSpPr txBox="1"/>
          <p:nvPr/>
        </p:nvSpPr>
        <p:spPr>
          <a:xfrm>
            <a:off x="3616903" y="3998935"/>
            <a:ext cx="2316660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500" b="1" i="0" u="none" strike="sng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I </a:t>
            </a:r>
            <a:r>
              <a:rPr kumimoji="0" lang="en-GB" sz="25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am there.</a:t>
            </a: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4"/>
          <p:cNvSpPr txBox="1"/>
          <p:nvPr/>
        </p:nvSpPr>
        <p:spPr>
          <a:xfrm>
            <a:off x="3872078" y="4617180"/>
            <a:ext cx="1713931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500" b="1" i="0" u="none" strike="sng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It </a:t>
            </a:r>
            <a:r>
              <a:rPr kumimoji="0" lang="en-GB" sz="25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is here.</a:t>
            </a: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p4"/>
          <p:cNvSpPr txBox="1"/>
          <p:nvPr/>
        </p:nvSpPr>
        <p:spPr>
          <a:xfrm>
            <a:off x="3729113" y="5310083"/>
            <a:ext cx="2092239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500" b="1" i="0" u="none" strike="sng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She </a:t>
            </a:r>
            <a:r>
              <a:rPr kumimoji="0" lang="en-GB" sz="25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is here.</a:t>
            </a:r>
            <a:endParaRPr kumimoji="0" sz="25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Google Shape;195;p4"/>
          <p:cNvSpPr txBox="1"/>
          <p:nvPr/>
        </p:nvSpPr>
        <p:spPr>
          <a:xfrm>
            <a:off x="270476" y="1070863"/>
            <a:ext cx="1103614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Write the word that you would </a:t>
            </a:r>
            <a:r>
              <a:rPr kumimoji="0" lang="en-GB" sz="24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not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need when translating the following sentences into Spanish: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7" name="Google Shape;197;p4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BD79E7-A3D1-4662-8A10-4F655A0F2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83" y="74995"/>
            <a:ext cx="2431814" cy="588588"/>
          </a:xfrm>
        </p:spPr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n-GB" sz="2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2: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"/>
          <p:cNvSpPr txBox="1"/>
          <p:nvPr/>
        </p:nvSpPr>
        <p:spPr>
          <a:xfrm>
            <a:off x="6525933" y="3505525"/>
            <a:ext cx="4004622" cy="278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Ejemplo: _________ aquí.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184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None/>
              <a:tabLst/>
              <a:defRPr/>
            </a:pPr>
            <a:endParaRPr kumimoji="0" sz="25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00"/>
              <a:buFont typeface="Century Gothic"/>
              <a:buAutoNum type="arabicPeriod"/>
              <a:tabLst/>
              <a:defRPr/>
            </a:pPr>
            <a:r>
              <a:rPr kumimoji="0" lang="en-GB" sz="2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_________ ausente.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00"/>
              <a:buFont typeface="Century Gothic"/>
              <a:buAutoNum type="arabicPeriod"/>
              <a:tabLst/>
              <a:defRPr/>
            </a:pPr>
            <a:r>
              <a:rPr kumimoji="0" lang="en-GB" sz="2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_________ en clase.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00"/>
              <a:buFont typeface="Century Gothic"/>
              <a:buAutoNum type="arabicPeriod"/>
              <a:tabLst/>
              <a:defRPr/>
            </a:pPr>
            <a:r>
              <a:rPr kumimoji="0" lang="en-GB" sz="2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_________ presente.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00"/>
              <a:buFont typeface="Century Gothic"/>
              <a:buAutoNum type="arabicPeriod"/>
              <a:tabLst/>
              <a:defRPr/>
            </a:pPr>
            <a:r>
              <a:rPr kumimoji="0" lang="en-GB" sz="2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_________ aquí.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00"/>
              <a:buFont typeface="Century Gothic"/>
              <a:buAutoNum type="arabicPeriod"/>
              <a:tabLst/>
              <a:defRPr/>
            </a:pPr>
            <a:r>
              <a:rPr kumimoji="0" lang="en-GB" sz="2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_________ allí.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9" name="Google Shape;219;p6"/>
          <p:cNvSpPr txBox="1"/>
          <p:nvPr/>
        </p:nvSpPr>
        <p:spPr>
          <a:xfrm>
            <a:off x="6452818" y="2717062"/>
            <a:ext cx="566606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Use your answers to A. Write the correct verb in Spanish.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20" name="Google Shape;220;p6">
            <a:hlinkClick r:id="" action="ppaction://noaction">
              <a:snd r:embed="rId3" name="F_t1w1s5_estoyaqui.wav"/>
            </a:hlinkClick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6807" y="827860"/>
            <a:ext cx="687248" cy="672144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6"/>
          <p:cNvSpPr txBox="1"/>
          <p:nvPr/>
        </p:nvSpPr>
        <p:spPr>
          <a:xfrm>
            <a:off x="3117762" y="902322"/>
            <a:ext cx="3584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6">
            <a:hlinkClick r:id="" action="ppaction://noaction">
              <a:snd r:embed="rId5" name="F_t1w1s5_estaausente.wav"/>
            </a:hlinkClick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0245" y="1620581"/>
            <a:ext cx="687248" cy="672144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6"/>
          <p:cNvSpPr txBox="1"/>
          <p:nvPr/>
        </p:nvSpPr>
        <p:spPr>
          <a:xfrm>
            <a:off x="3908284" y="1695043"/>
            <a:ext cx="3584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6">
            <a:hlinkClick r:id="" action="ppaction://noaction">
              <a:snd r:embed="rId6" name="F_t1w1s5_estoyenclase.wav"/>
            </a:hlinkClick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4236" y="769348"/>
            <a:ext cx="687248" cy="67214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6"/>
          <p:cNvSpPr txBox="1"/>
          <p:nvPr/>
        </p:nvSpPr>
        <p:spPr>
          <a:xfrm>
            <a:off x="4755191" y="843810"/>
            <a:ext cx="3584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6">
            <a:hlinkClick r:id="" action="ppaction://noaction">
              <a:snd r:embed="rId7" name="F_t1w1s5_estoypresente.wav"/>
            </a:hlinkClick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63321" y="1608235"/>
            <a:ext cx="687248" cy="672144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6"/>
          <p:cNvSpPr txBox="1"/>
          <p:nvPr/>
        </p:nvSpPr>
        <p:spPr>
          <a:xfrm>
            <a:off x="5604276" y="1682697"/>
            <a:ext cx="3584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6">
            <a:hlinkClick r:id="" action="ppaction://noaction">
              <a:snd r:embed="rId8" name="F_t1w1s5_estaaqui.wav"/>
            </a:hlinkClick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4978" y="843883"/>
            <a:ext cx="687248" cy="67214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6"/>
          <p:cNvSpPr txBox="1"/>
          <p:nvPr/>
        </p:nvSpPr>
        <p:spPr>
          <a:xfrm>
            <a:off x="6525933" y="918345"/>
            <a:ext cx="3584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6">
            <a:hlinkClick r:id="" action="ppaction://noaction">
              <a:snd r:embed="rId9" name="F_t1w1s5_estaalli.wav"/>
            </a:hlinkClick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80847" y="1632346"/>
            <a:ext cx="687248" cy="67214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6"/>
          <p:cNvSpPr txBox="1"/>
          <p:nvPr/>
        </p:nvSpPr>
        <p:spPr>
          <a:xfrm>
            <a:off x="7521802" y="1706808"/>
            <a:ext cx="3584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32" name="Google Shape;232;p6"/>
          <p:cNvGraphicFramePr/>
          <p:nvPr/>
        </p:nvGraphicFramePr>
        <p:xfrm>
          <a:off x="467291" y="3748717"/>
          <a:ext cx="4287900" cy="22188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4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am</a:t>
                      </a:r>
                      <a:endParaRPr sz="20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She / he / it is</a:t>
                      </a:r>
                      <a:endParaRPr sz="20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2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3" name="Google Shape;233;p6"/>
          <p:cNvSpPr txBox="1"/>
          <p:nvPr/>
        </p:nvSpPr>
        <p:spPr>
          <a:xfrm>
            <a:off x="207647" y="2787793"/>
            <a:ext cx="594693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Listen. Does it mention “I am” or “s/he, it” is?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4" name="Google Shape;234;p6"/>
          <p:cNvSpPr txBox="1"/>
          <p:nvPr/>
        </p:nvSpPr>
        <p:spPr>
          <a:xfrm>
            <a:off x="1038046" y="3109298"/>
            <a:ext cx="594693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Write down the number in the table.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Google Shape;235;p6"/>
          <p:cNvSpPr txBox="1"/>
          <p:nvPr/>
        </p:nvSpPr>
        <p:spPr>
          <a:xfrm>
            <a:off x="8256438" y="3441487"/>
            <a:ext cx="103425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Estoy 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6" name="Google Shape;236;p6"/>
          <p:cNvSpPr txBox="1"/>
          <p:nvPr/>
        </p:nvSpPr>
        <p:spPr>
          <a:xfrm>
            <a:off x="6998173" y="4216098"/>
            <a:ext cx="8627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Está 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7" name="Google Shape;237;p6"/>
          <p:cNvSpPr txBox="1"/>
          <p:nvPr/>
        </p:nvSpPr>
        <p:spPr>
          <a:xfrm>
            <a:off x="7010873" y="4597098"/>
            <a:ext cx="103425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Estoy 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8" name="Google Shape;238;p6"/>
          <p:cNvSpPr txBox="1"/>
          <p:nvPr/>
        </p:nvSpPr>
        <p:spPr>
          <a:xfrm>
            <a:off x="6998173" y="4978098"/>
            <a:ext cx="103425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Estoy 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9" name="Google Shape;239;p6"/>
          <p:cNvSpPr txBox="1"/>
          <p:nvPr/>
        </p:nvSpPr>
        <p:spPr>
          <a:xfrm>
            <a:off x="7010873" y="5359098"/>
            <a:ext cx="8627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Está 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0" name="Google Shape;240;p6"/>
          <p:cNvSpPr txBox="1"/>
          <p:nvPr/>
        </p:nvSpPr>
        <p:spPr>
          <a:xfrm>
            <a:off x="7021631" y="5742482"/>
            <a:ext cx="8627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Está 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6"/>
          <p:cNvSpPr txBox="1"/>
          <p:nvPr/>
        </p:nvSpPr>
        <p:spPr>
          <a:xfrm>
            <a:off x="1287004" y="4222879"/>
            <a:ext cx="4315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 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6"/>
          <p:cNvSpPr txBox="1"/>
          <p:nvPr/>
        </p:nvSpPr>
        <p:spPr>
          <a:xfrm>
            <a:off x="1306678" y="4745184"/>
            <a:ext cx="4443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2 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6"/>
          <p:cNvSpPr txBox="1"/>
          <p:nvPr/>
        </p:nvSpPr>
        <p:spPr>
          <a:xfrm>
            <a:off x="1306678" y="5212955"/>
            <a:ext cx="4443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3 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6"/>
          <p:cNvSpPr txBox="1"/>
          <p:nvPr/>
        </p:nvSpPr>
        <p:spPr>
          <a:xfrm>
            <a:off x="3409461" y="4185757"/>
            <a:ext cx="4443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 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6"/>
          <p:cNvSpPr txBox="1"/>
          <p:nvPr/>
        </p:nvSpPr>
        <p:spPr>
          <a:xfrm>
            <a:off x="3409461" y="4745183"/>
            <a:ext cx="4443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4 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6" name="Google Shape;246;p6"/>
          <p:cNvSpPr txBox="1"/>
          <p:nvPr/>
        </p:nvSpPr>
        <p:spPr>
          <a:xfrm>
            <a:off x="3409461" y="5233506"/>
            <a:ext cx="4443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5 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8" name="Google Shape;248;p6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09CA63-D729-474C-9498-1011AE171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370" y="141986"/>
            <a:ext cx="2405743" cy="547114"/>
          </a:xfrm>
        </p:spPr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n-GB" sz="2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3: </a:t>
            </a:r>
            <a:endParaRPr lang="en-GB" dirty="0"/>
          </a:p>
        </p:txBody>
      </p:sp>
      <p:sp>
        <p:nvSpPr>
          <p:cNvPr id="8" name="Google Shape;222;p10">
            <a:extLst>
              <a:ext uri="{FF2B5EF4-FFF2-40B4-BE49-F238E27FC236}">
                <a16:creationId xmlns:a16="http://schemas.microsoft.com/office/drawing/2014/main" id="{EE7A987F-CE0A-5357-8362-AE379D66BF09}"/>
              </a:ext>
            </a:extLst>
          </p:cNvPr>
          <p:cNvSpPr txBox="1"/>
          <p:nvPr/>
        </p:nvSpPr>
        <p:spPr>
          <a:xfrm>
            <a:off x="10775093" y="882076"/>
            <a:ext cx="1346844" cy="400110"/>
          </a:xfrm>
          <a:prstGeom prst="rect">
            <a:avLst/>
          </a:prstGeom>
          <a:solidFill>
            <a:srgbClr val="B9E5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escuchar</a:t>
            </a:r>
            <a:endParaRPr sz="20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518B35-9A3B-A47C-39B3-988097E8B012}"/>
              </a:ext>
            </a:extLst>
          </p:cNvPr>
          <p:cNvGrpSpPr/>
          <p:nvPr/>
        </p:nvGrpSpPr>
        <p:grpSpPr>
          <a:xfrm>
            <a:off x="11127507" y="135923"/>
            <a:ext cx="691095" cy="701024"/>
            <a:chOff x="11059045" y="145038"/>
            <a:chExt cx="945328" cy="980949"/>
          </a:xfrm>
          <a:solidFill>
            <a:srgbClr val="B9E5EE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7C9A04B-C9E2-3346-E438-AE250DE35540}"/>
                </a:ext>
              </a:extLst>
            </p:cNvPr>
            <p:cNvSpPr/>
            <p:nvPr/>
          </p:nvSpPr>
          <p:spPr>
            <a:xfrm>
              <a:off x="11059045" y="145038"/>
              <a:ext cx="945328" cy="980949"/>
            </a:xfrm>
            <a:prstGeom prst="ellipse">
              <a:avLst/>
            </a:prstGeom>
            <a:grpFill/>
            <a:ln w="28575">
              <a:solidFill>
                <a:srgbClr val="41526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12700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11" name="Picture 10" descr="Free speaker sound loud vector">
              <a:extLst>
                <a:ext uri="{FF2B5EF4-FFF2-40B4-BE49-F238E27FC236}">
                  <a16:creationId xmlns:a16="http://schemas.microsoft.com/office/drawing/2014/main" id="{ACD6AF24-5CC6-4185-DDC5-86FF66EAC5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9029" y="333684"/>
              <a:ext cx="681089" cy="583345"/>
            </a:xfrm>
            <a:prstGeom prst="rect">
              <a:avLst/>
            </a:prstGeom>
            <a:grp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8"/>
          <p:cNvSpPr txBox="1"/>
          <p:nvPr/>
        </p:nvSpPr>
        <p:spPr>
          <a:xfrm>
            <a:off x="8972684" y="1770155"/>
            <a:ext cx="313963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Partner B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presente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está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aquí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ausente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allí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en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clase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estoy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E56CAC-353B-4EC0-594C-103F1913319E}"/>
              </a:ext>
            </a:extLst>
          </p:cNvPr>
          <p:cNvSpPr txBox="1"/>
          <p:nvPr/>
        </p:nvSpPr>
        <p:spPr>
          <a:xfrm>
            <a:off x="6500637" y="1817638"/>
            <a:ext cx="185071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Partner</a:t>
            </a: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A</a:t>
            </a: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en clase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allí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0" name="Google Shape;370;p8"/>
          <p:cNvSpPr txBox="1"/>
          <p:nvPr/>
        </p:nvSpPr>
        <p:spPr>
          <a:xfrm>
            <a:off x="170760" y="4898908"/>
            <a:ext cx="594693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Write the number of the matching answer.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38" name="Google Shape;338;p8">
            <a:hlinkClick r:id="" action="ppaction://noaction">
              <a:snd r:embed="rId3" name="F_t1w1s6_presente.wav"/>
            </a:hlinkClick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469" y="1115880"/>
            <a:ext cx="534978" cy="5232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39" name="Google Shape;339;p8"/>
          <p:cNvGraphicFramePr/>
          <p:nvPr/>
        </p:nvGraphicFramePr>
        <p:xfrm>
          <a:off x="1282169" y="1204780"/>
          <a:ext cx="4496325" cy="3708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9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absent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here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0" name="Google Shape;340;p8">
            <a:hlinkClick r:id="" action="ppaction://noaction">
              <a:snd r:embed="rId5" name="F_t1w1s6_aqui.wav"/>
            </a:hlinkClick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469" y="1675522"/>
            <a:ext cx="534978" cy="5232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41" name="Google Shape;341;p8"/>
          <p:cNvGraphicFramePr/>
          <p:nvPr/>
        </p:nvGraphicFramePr>
        <p:xfrm>
          <a:off x="1282169" y="1764422"/>
          <a:ext cx="4496325" cy="3708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9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here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am</a:t>
                      </a:r>
                      <a:endParaRPr sz="18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s/he is</a:t>
                      </a:r>
                      <a:endParaRPr sz="18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2" name="Google Shape;342;p8">
            <a:hlinkClick r:id="" action="ppaction://noaction">
              <a:snd r:embed="rId6" name="F1_t1w1s6_estoy.wav"/>
            </a:hlinkClick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469" y="2298664"/>
            <a:ext cx="534978" cy="5232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43" name="Google Shape;343;p8"/>
          <p:cNvGraphicFramePr/>
          <p:nvPr/>
        </p:nvGraphicFramePr>
        <p:xfrm>
          <a:off x="1282169" y="2387564"/>
          <a:ext cx="4496325" cy="3708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9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here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am </a:t>
                      </a:r>
                      <a:endParaRPr sz="18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4" name="Google Shape;344;p8">
            <a:hlinkClick r:id="" action="ppaction://noaction">
              <a:snd r:embed="rId7" name="F_t1w1s6_clase.wav"/>
            </a:hlinkClick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469" y="2959906"/>
            <a:ext cx="534978" cy="5232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45" name="Google Shape;345;p8"/>
          <p:cNvGraphicFramePr/>
          <p:nvPr/>
        </p:nvGraphicFramePr>
        <p:xfrm>
          <a:off x="1282169" y="3048806"/>
          <a:ext cx="4496325" cy="3708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9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here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 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class</a:t>
                      </a:r>
                      <a:endParaRPr sz="18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6" name="Google Shape;346;p8">
            <a:hlinkClick r:id="" action="ppaction://noaction">
              <a:snd r:embed="rId8" name="F1_t1w1s6_ausente.wav"/>
            </a:hlinkClick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469" y="3595748"/>
            <a:ext cx="534978" cy="5232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47" name="Google Shape;347;p8"/>
          <p:cNvGraphicFramePr/>
          <p:nvPr/>
        </p:nvGraphicFramePr>
        <p:xfrm>
          <a:off x="1282169" y="3684648"/>
          <a:ext cx="4496325" cy="3708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9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absent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am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8" name="Google Shape;348;p8">
            <a:hlinkClick r:id="" action="ppaction://noaction">
              <a:snd r:embed="rId9" name="F_t1w1s6_esta.wav"/>
            </a:hlinkClick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469" y="4282390"/>
            <a:ext cx="534978" cy="5232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49" name="Google Shape;349;p8"/>
          <p:cNvGraphicFramePr/>
          <p:nvPr/>
        </p:nvGraphicFramePr>
        <p:xfrm>
          <a:off x="1282169" y="4371290"/>
          <a:ext cx="4496325" cy="3708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9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absent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class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s/he is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0" name="Google Shape;350;p8"/>
          <p:cNvSpPr txBox="1"/>
          <p:nvPr/>
        </p:nvSpPr>
        <p:spPr>
          <a:xfrm>
            <a:off x="88546" y="1141280"/>
            <a:ext cx="3584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8"/>
          <p:cNvSpPr txBox="1"/>
          <p:nvPr/>
        </p:nvSpPr>
        <p:spPr>
          <a:xfrm>
            <a:off x="101246" y="1737077"/>
            <a:ext cx="3584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8"/>
          <p:cNvSpPr txBox="1"/>
          <p:nvPr/>
        </p:nvSpPr>
        <p:spPr>
          <a:xfrm>
            <a:off x="129376" y="2339016"/>
            <a:ext cx="3584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8"/>
          <p:cNvSpPr txBox="1"/>
          <p:nvPr/>
        </p:nvSpPr>
        <p:spPr>
          <a:xfrm>
            <a:off x="129376" y="3036413"/>
            <a:ext cx="3584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8"/>
          <p:cNvSpPr txBox="1"/>
          <p:nvPr/>
        </p:nvSpPr>
        <p:spPr>
          <a:xfrm>
            <a:off x="129376" y="3677526"/>
            <a:ext cx="3584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8"/>
          <p:cNvSpPr txBox="1"/>
          <p:nvPr/>
        </p:nvSpPr>
        <p:spPr>
          <a:xfrm>
            <a:off x="129376" y="4311423"/>
            <a:ext cx="3584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8"/>
          <p:cNvSpPr txBox="1"/>
          <p:nvPr/>
        </p:nvSpPr>
        <p:spPr>
          <a:xfrm>
            <a:off x="191547" y="5300932"/>
            <a:ext cx="5828253" cy="106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Calibri"/>
              <a:buAutoNum type="arabicPeriod"/>
              <a:tabLst/>
              <a:defRPr/>
            </a:pPr>
            <a:r>
              <a:rPr kumimoji="0" lang="en-GB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____       4. </a:t>
            </a:r>
            <a:r>
              <a:rPr kumimoji="0" lang="en-GB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clase</a:t>
            </a: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____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Calibri"/>
              <a:buAutoNum type="arabicPeriod"/>
              <a:tabLst/>
              <a:defRPr/>
            </a:pPr>
            <a:r>
              <a:rPr kumimoji="0" lang="en-GB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____              5. </a:t>
            </a:r>
            <a:r>
              <a:rPr kumimoji="0" lang="en-GB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____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Calibri"/>
              <a:buAutoNum type="arabicPeriod"/>
              <a:tabLst/>
              <a:defRPr/>
            </a:pPr>
            <a:r>
              <a:rPr kumimoji="0" lang="en-GB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____       6. </a:t>
            </a:r>
            <a:r>
              <a:rPr kumimoji="0" lang="en-GB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____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7" name="Google Shape;357;p8"/>
          <p:cNvSpPr/>
          <p:nvPr/>
        </p:nvSpPr>
        <p:spPr>
          <a:xfrm>
            <a:off x="4246769" y="1170619"/>
            <a:ext cx="1557131" cy="39456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8"/>
          <p:cNvSpPr/>
          <p:nvPr/>
        </p:nvSpPr>
        <p:spPr>
          <a:xfrm>
            <a:off x="1269470" y="1739376"/>
            <a:ext cx="1531730" cy="41549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8"/>
          <p:cNvSpPr/>
          <p:nvPr/>
        </p:nvSpPr>
        <p:spPr>
          <a:xfrm>
            <a:off x="4262617" y="2394492"/>
            <a:ext cx="1515878" cy="38376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8"/>
          <p:cNvSpPr/>
          <p:nvPr/>
        </p:nvSpPr>
        <p:spPr>
          <a:xfrm>
            <a:off x="4234069" y="3061006"/>
            <a:ext cx="1557131" cy="35428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8"/>
          <p:cNvSpPr/>
          <p:nvPr/>
        </p:nvSpPr>
        <p:spPr>
          <a:xfrm>
            <a:off x="1244068" y="3673857"/>
            <a:ext cx="1557131" cy="40252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8"/>
          <p:cNvSpPr/>
          <p:nvPr/>
        </p:nvSpPr>
        <p:spPr>
          <a:xfrm>
            <a:off x="4280639" y="4371290"/>
            <a:ext cx="1497861" cy="38905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8"/>
          <p:cNvSpPr txBox="1"/>
          <p:nvPr/>
        </p:nvSpPr>
        <p:spPr>
          <a:xfrm>
            <a:off x="1727210" y="5216180"/>
            <a:ext cx="4443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4 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4" name="Google Shape;364;p8"/>
          <p:cNvSpPr txBox="1"/>
          <p:nvPr/>
        </p:nvSpPr>
        <p:spPr>
          <a:xfrm>
            <a:off x="1455491" y="5560151"/>
            <a:ext cx="3577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5" name="Google Shape;365;p8"/>
          <p:cNvSpPr txBox="1"/>
          <p:nvPr/>
        </p:nvSpPr>
        <p:spPr>
          <a:xfrm>
            <a:off x="1905070" y="5903051"/>
            <a:ext cx="5638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6" name="Google Shape;366;p8"/>
          <p:cNvSpPr txBox="1"/>
          <p:nvPr/>
        </p:nvSpPr>
        <p:spPr>
          <a:xfrm>
            <a:off x="3981001" y="5246787"/>
            <a:ext cx="4443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3 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7" name="Google Shape;367;p8"/>
          <p:cNvSpPr txBox="1"/>
          <p:nvPr/>
        </p:nvSpPr>
        <p:spPr>
          <a:xfrm>
            <a:off x="3903585" y="5560151"/>
            <a:ext cx="3577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8" name="Google Shape;368;p8"/>
          <p:cNvSpPr txBox="1"/>
          <p:nvPr/>
        </p:nvSpPr>
        <p:spPr>
          <a:xfrm>
            <a:off x="3935897" y="5890350"/>
            <a:ext cx="5638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9" name="Google Shape;369;p8"/>
          <p:cNvSpPr txBox="1"/>
          <p:nvPr/>
        </p:nvSpPr>
        <p:spPr>
          <a:xfrm>
            <a:off x="149068" y="674859"/>
            <a:ext cx="5946932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1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kumimoji="0" lang="en-GB" sz="21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Listen. Circle the word that is mentioned.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71" name="Google Shape;371;p8"/>
          <p:cNvSpPr txBox="1"/>
          <p:nvPr/>
        </p:nvSpPr>
        <p:spPr>
          <a:xfrm>
            <a:off x="6559749" y="1425888"/>
            <a:ext cx="5330455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Play ping pong translation in pairs.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3" name="Google Shape;373;p8" descr="A picture containing 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846222" y="2223571"/>
            <a:ext cx="462076" cy="43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8" descr="A picture containing 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646835" y="2671798"/>
            <a:ext cx="462076" cy="43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8" descr="A picture containing 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024071" y="3013189"/>
            <a:ext cx="462076" cy="43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8" descr="A picture containing 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684979" y="3318124"/>
            <a:ext cx="462076" cy="43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8" descr="A picture containing 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94954" y="3671219"/>
            <a:ext cx="462076" cy="43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8" descr="A picture containing 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631053" y="4058478"/>
            <a:ext cx="462076" cy="43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8" descr="A picture containing 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650446" y="4550033"/>
            <a:ext cx="462076" cy="43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8" descr="A picture containing 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26822" y="2194572"/>
            <a:ext cx="462076" cy="43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8" descr="A picture containing 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75158" y="2516224"/>
            <a:ext cx="462076" cy="43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8" descr="A picture containing 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084339" y="2941226"/>
            <a:ext cx="462076" cy="43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8" descr="A picture containing 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084339" y="3295326"/>
            <a:ext cx="462076" cy="43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8" descr="A picture containing 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086970" y="3648903"/>
            <a:ext cx="462076" cy="43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8" descr="A picture containing 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939345" y="4028536"/>
            <a:ext cx="462076" cy="43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8" descr="A picture containing 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24977" y="4453212"/>
            <a:ext cx="462076" cy="437167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8"/>
          <p:cNvSpPr txBox="1"/>
          <p:nvPr/>
        </p:nvSpPr>
        <p:spPr>
          <a:xfrm>
            <a:off x="6404984" y="5105509"/>
            <a:ext cx="5576494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GB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Taking turns:</a:t>
            </a:r>
          </a:p>
          <a:p>
            <a:pPr defTabSz="514350">
              <a:buClr>
                <a:srgbClr val="000000"/>
              </a:buClr>
              <a:defRPr/>
            </a:pPr>
            <a:r>
              <a:rPr lang="en-GB" b="1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Round 1:</a:t>
            </a:r>
            <a:r>
              <a:rPr lang="en-GB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Challenge each other by testing whether you can translate the new Spanish words into English.</a:t>
            </a:r>
            <a:endParaRPr lang="en-GB" b="1" kern="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defTabSz="514350">
              <a:buClr>
                <a:srgbClr val="000000"/>
              </a:buClr>
              <a:defRPr/>
            </a:pPr>
            <a:r>
              <a:rPr lang="en-GB" b="1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Round 2:</a:t>
            </a:r>
            <a:r>
              <a:rPr lang="en-GB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Now challenge your partner by asking for the Spanish words.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C6BAEF-8EAF-4934-944C-3F1767C20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45" y="96564"/>
            <a:ext cx="2506012" cy="563783"/>
          </a:xfrm>
        </p:spPr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n-GB" sz="2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4: </a:t>
            </a:r>
            <a:endParaRPr lang="en-GB" dirty="0"/>
          </a:p>
        </p:txBody>
      </p:sp>
      <p:sp>
        <p:nvSpPr>
          <p:cNvPr id="56" name="Google Shape;390;p8">
            <a:extLst>
              <a:ext uri="{FF2B5EF4-FFF2-40B4-BE49-F238E27FC236}">
                <a16:creationId xmlns:a16="http://schemas.microsoft.com/office/drawing/2014/main" id="{278FB546-801B-4FC4-BA26-4F43642401D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457418-7DC9-ED06-8F81-7050D9A35FAD}"/>
              </a:ext>
            </a:extLst>
          </p:cNvPr>
          <p:cNvGrpSpPr/>
          <p:nvPr/>
        </p:nvGrpSpPr>
        <p:grpSpPr>
          <a:xfrm>
            <a:off x="6585155" y="867665"/>
            <a:ext cx="1305311" cy="605907"/>
            <a:chOff x="-2499252" y="4169081"/>
            <a:chExt cx="1305311" cy="60590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698EC6E-4CD4-71B9-4F47-4819CFE55D88}"/>
                </a:ext>
              </a:extLst>
            </p:cNvPr>
            <p:cNvGrpSpPr/>
            <p:nvPr/>
          </p:nvGrpSpPr>
          <p:grpSpPr>
            <a:xfrm>
              <a:off x="-2499252" y="4327821"/>
              <a:ext cx="826625" cy="307777"/>
              <a:chOff x="431194" y="4442570"/>
              <a:chExt cx="826626" cy="307777"/>
            </a:xfrm>
          </p:grpSpPr>
          <p:sp>
            <p:nvSpPr>
              <p:cNvPr id="7" name="Google Shape;222;p10">
                <a:extLst>
                  <a:ext uri="{FF2B5EF4-FFF2-40B4-BE49-F238E27FC236}">
                    <a16:creationId xmlns:a16="http://schemas.microsoft.com/office/drawing/2014/main" id="{E2376557-02C9-6EEE-54A7-DDDAA94AD793}"/>
                  </a:ext>
                </a:extLst>
              </p:cNvPr>
              <p:cNvSpPr txBox="1"/>
              <p:nvPr/>
            </p:nvSpPr>
            <p:spPr>
              <a:xfrm>
                <a:off x="455223" y="4452154"/>
                <a:ext cx="802597" cy="292235"/>
              </a:xfrm>
              <a:prstGeom prst="rect">
                <a:avLst/>
              </a:prstGeom>
              <a:solidFill>
                <a:srgbClr val="B9E5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Century Gothic"/>
                  <a:buNone/>
                </a:pPr>
                <a:endParaRPr sz="1200" b="1" i="0" u="none" strike="noStrike" cap="none" dirty="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CA11E6-D148-F1DA-C78E-CC58724FB49D}"/>
                  </a:ext>
                </a:extLst>
              </p:cNvPr>
              <p:cNvSpPr txBox="1"/>
              <p:nvPr/>
            </p:nvSpPr>
            <p:spPr>
              <a:xfrm>
                <a:off x="431194" y="4442570"/>
                <a:ext cx="74469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rgbClr val="002060"/>
                    </a:solidFill>
                    <a:latin typeface="Century Gothic" panose="020B0502020202020204" pitchFamily="34" charset="0"/>
                  </a:rPr>
                  <a:t>hablar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B4A7FDC-B5AA-4D86-2CC7-A0B016CD8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1766648" y="4169081"/>
              <a:ext cx="572707" cy="605907"/>
            </a:xfrm>
            <a:prstGeom prst="rect">
              <a:avLst/>
            </a:prstGeom>
          </p:spPr>
        </p:pic>
      </p:grpSp>
      <p:sp>
        <p:nvSpPr>
          <p:cNvPr id="14" name="Google Shape;222;p10">
            <a:extLst>
              <a:ext uri="{FF2B5EF4-FFF2-40B4-BE49-F238E27FC236}">
                <a16:creationId xmlns:a16="http://schemas.microsoft.com/office/drawing/2014/main" id="{E2969A71-8C21-B169-C7B9-9FD36CFD391B}"/>
              </a:ext>
            </a:extLst>
          </p:cNvPr>
          <p:cNvSpPr txBox="1"/>
          <p:nvPr/>
        </p:nvSpPr>
        <p:spPr>
          <a:xfrm>
            <a:off x="10775093" y="882076"/>
            <a:ext cx="1346844" cy="400110"/>
          </a:xfrm>
          <a:prstGeom prst="rect">
            <a:avLst/>
          </a:prstGeom>
          <a:solidFill>
            <a:srgbClr val="B9E5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escuchar</a:t>
            </a:r>
            <a:endParaRPr sz="20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6E75689-4C80-A33B-D48A-FCEA40A4448C}"/>
              </a:ext>
            </a:extLst>
          </p:cNvPr>
          <p:cNvGrpSpPr/>
          <p:nvPr/>
        </p:nvGrpSpPr>
        <p:grpSpPr>
          <a:xfrm>
            <a:off x="11127507" y="135923"/>
            <a:ext cx="691095" cy="701024"/>
            <a:chOff x="11059045" y="145038"/>
            <a:chExt cx="945328" cy="980949"/>
          </a:xfrm>
          <a:solidFill>
            <a:srgbClr val="B9E5EE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B19006A-8396-C163-9890-01E970650084}"/>
                </a:ext>
              </a:extLst>
            </p:cNvPr>
            <p:cNvSpPr/>
            <p:nvPr/>
          </p:nvSpPr>
          <p:spPr>
            <a:xfrm>
              <a:off x="11059045" y="145038"/>
              <a:ext cx="945328" cy="980949"/>
            </a:xfrm>
            <a:prstGeom prst="ellipse">
              <a:avLst/>
            </a:prstGeom>
            <a:grpFill/>
            <a:ln w="28575">
              <a:solidFill>
                <a:srgbClr val="41526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12700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17" name="Picture 16" descr="Free speaker sound loud vector">
              <a:extLst>
                <a:ext uri="{FF2B5EF4-FFF2-40B4-BE49-F238E27FC236}">
                  <a16:creationId xmlns:a16="http://schemas.microsoft.com/office/drawing/2014/main" id="{7590A715-B71D-45E4-C634-F0AC4FBB68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9029" y="333684"/>
              <a:ext cx="681089" cy="583345"/>
            </a:xfrm>
            <a:prstGeom prst="rect">
              <a:avLst/>
            </a:prstGeom>
            <a:grp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7" name="Google Shape;397;p9"/>
          <p:cNvGraphicFramePr/>
          <p:nvPr/>
        </p:nvGraphicFramePr>
        <p:xfrm>
          <a:off x="189723" y="1600462"/>
          <a:ext cx="3518675" cy="441557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2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5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557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[she is] en clase.</a:t>
                      </a: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557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[I am]  aquí.</a:t>
                      </a: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557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[He is] ausente</a:t>
                      </a: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557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</a:t>
                      </a: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[She is] </a:t>
                      </a:r>
                      <a:r>
                        <a:rPr lang="en-GB" sz="1800" b="1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allí</a:t>
                      </a:r>
                      <a:r>
                        <a:rPr lang="en-GB" sz="1800" b="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1800" b="1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557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[I am]  </a:t>
                      </a:r>
                      <a:r>
                        <a:rPr lang="en-GB" sz="1800" b="1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</a:t>
                      </a:r>
                      <a:r>
                        <a:rPr lang="en-GB" sz="1800" b="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1800" b="1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1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99" name="Google Shape;399;p9"/>
          <p:cNvSpPr txBox="1"/>
          <p:nvPr/>
        </p:nvSpPr>
        <p:spPr>
          <a:xfrm>
            <a:off x="178940" y="841970"/>
            <a:ext cx="57629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Write down the verbs in brackets. Is it “está” or “estoy”?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0" name="Google Shape;400;p9"/>
          <p:cNvSpPr txBox="1"/>
          <p:nvPr/>
        </p:nvSpPr>
        <p:spPr>
          <a:xfrm>
            <a:off x="6148500" y="2703202"/>
            <a:ext cx="5941900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Be ready to respond to the register in Spanish! Write down your answer to your teacher: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401" name="Google Shape;401;p9"/>
          <p:cNvGraphicFramePr/>
          <p:nvPr/>
        </p:nvGraphicFramePr>
        <p:xfrm>
          <a:off x="6208491" y="3895420"/>
          <a:ext cx="5762950" cy="1720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2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12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12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02" name="Google Shape;402;p9"/>
          <p:cNvSpPr txBox="1"/>
          <p:nvPr/>
        </p:nvSpPr>
        <p:spPr>
          <a:xfrm>
            <a:off x="744290" y="1634079"/>
            <a:ext cx="805110" cy="4001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3" name="Google Shape;403;p9"/>
          <p:cNvSpPr txBox="1"/>
          <p:nvPr/>
        </p:nvSpPr>
        <p:spPr>
          <a:xfrm>
            <a:off x="744290" y="2524133"/>
            <a:ext cx="80511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4" name="Google Shape;404;p9"/>
          <p:cNvSpPr txBox="1"/>
          <p:nvPr/>
        </p:nvSpPr>
        <p:spPr>
          <a:xfrm>
            <a:off x="718890" y="3423680"/>
            <a:ext cx="80511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5" name="Google Shape;405;p9"/>
          <p:cNvSpPr txBox="1"/>
          <p:nvPr/>
        </p:nvSpPr>
        <p:spPr>
          <a:xfrm>
            <a:off x="769690" y="4300281"/>
            <a:ext cx="80511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6" name="Google Shape;406;p9"/>
          <p:cNvSpPr txBox="1"/>
          <p:nvPr/>
        </p:nvSpPr>
        <p:spPr>
          <a:xfrm>
            <a:off x="744290" y="5185720"/>
            <a:ext cx="830510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7" name="Google Shape;407;p9"/>
          <p:cNvSpPr txBox="1"/>
          <p:nvPr/>
        </p:nvSpPr>
        <p:spPr>
          <a:xfrm>
            <a:off x="164311" y="6048721"/>
            <a:ext cx="576296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Now translate the sentences into English.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8" name="Google Shape;408;p9"/>
          <p:cNvSpPr txBox="1"/>
          <p:nvPr/>
        </p:nvSpPr>
        <p:spPr>
          <a:xfrm>
            <a:off x="718890" y="2101037"/>
            <a:ext cx="2189410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She is in class.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Google Shape;409;p9"/>
          <p:cNvSpPr txBox="1"/>
          <p:nvPr/>
        </p:nvSpPr>
        <p:spPr>
          <a:xfrm>
            <a:off x="744290" y="2977018"/>
            <a:ext cx="2189410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 am here.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9"/>
          <p:cNvSpPr txBox="1"/>
          <p:nvPr/>
        </p:nvSpPr>
        <p:spPr>
          <a:xfrm>
            <a:off x="731590" y="3818070"/>
            <a:ext cx="2189410" cy="3847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He is absent.</a:t>
            </a:r>
            <a:endParaRPr kumimoji="0" sz="19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1" name="Google Shape;411;p9"/>
          <p:cNvSpPr txBox="1"/>
          <p:nvPr/>
        </p:nvSpPr>
        <p:spPr>
          <a:xfrm>
            <a:off x="744290" y="4712001"/>
            <a:ext cx="2189410" cy="4001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She is there.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2" name="Google Shape;412;p9"/>
          <p:cNvSpPr txBox="1"/>
          <p:nvPr/>
        </p:nvSpPr>
        <p:spPr>
          <a:xfrm>
            <a:off x="718890" y="5615920"/>
            <a:ext cx="2189410" cy="4001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 am here.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4" name="Google Shape;414;p9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AF24C9-4DB6-4057-A6A1-DAEE68DB5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90" y="194901"/>
            <a:ext cx="2434943" cy="41380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n-GB" sz="2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BDFC7A-97E3-105C-0FA6-BEFB2D0D956B}"/>
              </a:ext>
            </a:extLst>
          </p:cNvPr>
          <p:cNvGrpSpPr/>
          <p:nvPr/>
        </p:nvGrpSpPr>
        <p:grpSpPr>
          <a:xfrm>
            <a:off x="10958422" y="895919"/>
            <a:ext cx="1132700" cy="392790"/>
            <a:chOff x="422954" y="730353"/>
            <a:chExt cx="697042" cy="392790"/>
          </a:xfrm>
        </p:grpSpPr>
        <p:sp>
          <p:nvSpPr>
            <p:cNvPr id="4" name="Google Shape;206;p9">
              <a:extLst>
                <a:ext uri="{FF2B5EF4-FFF2-40B4-BE49-F238E27FC236}">
                  <a16:creationId xmlns:a16="http://schemas.microsoft.com/office/drawing/2014/main" id="{02478F41-7E01-DEA4-EBF5-DE67D54F8DFD}"/>
                </a:ext>
              </a:extLst>
            </p:cNvPr>
            <p:cNvSpPr txBox="1"/>
            <p:nvPr/>
          </p:nvSpPr>
          <p:spPr>
            <a:xfrm>
              <a:off x="422954" y="730353"/>
              <a:ext cx="696596" cy="39279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entury Gothic"/>
                <a:buNone/>
              </a:pPr>
              <a:endParaRPr sz="11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5EDAB6-3775-F5B1-CF80-1EE781C3018E}"/>
                </a:ext>
              </a:extLst>
            </p:cNvPr>
            <p:cNvSpPr txBox="1"/>
            <p:nvPr/>
          </p:nvSpPr>
          <p:spPr>
            <a:xfrm>
              <a:off x="423400" y="734461"/>
              <a:ext cx="69659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escribir</a:t>
              </a:r>
            </a:p>
          </p:txBody>
        </p:sp>
      </p:grpSp>
      <p:pic>
        <p:nvPicPr>
          <p:cNvPr id="398" name="Google Shape;398;p9" descr="Pen, Write, Pencil, Writing Tool, Work, Message, Blu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24362" y="76469"/>
            <a:ext cx="800100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1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21"/>
          <p:cNvSpPr/>
          <p:nvPr/>
        </p:nvSpPr>
        <p:spPr>
          <a:xfrm>
            <a:off x="6368181" y="4552388"/>
            <a:ext cx="321445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 err="1">
                <a:solidFill>
                  <a:srgbClr val="FF3333"/>
                </a:solidFill>
                <a:latin typeface="Modern Love" panose="04090805081005020601" pitchFamily="82" charset="0"/>
                <a:sym typeface="Arial"/>
              </a:rPr>
              <a:t>rojo</a:t>
            </a:r>
            <a:endParaRPr dirty="0">
              <a:latin typeface="Modern Love" panose="04090805081005020601" pitchFamily="8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F55C3-A2F8-4910-ADD9-148ED941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356302">
            <a:off x="187038" y="2904693"/>
            <a:ext cx="3976907" cy="1325563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</a:pPr>
            <a:r>
              <a:rPr lang="en-GB" sz="8000" b="1" dirty="0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¡</a:t>
            </a:r>
            <a:r>
              <a:rPr lang="en-GB" sz="8000" b="1" dirty="0" err="1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adiós</a:t>
            </a:r>
            <a:r>
              <a:rPr lang="en-GB" sz="8000" b="1" dirty="0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!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1449</Words>
  <Application>Microsoft Office PowerPoint</Application>
  <PresentationFormat>Widescreen</PresentationFormat>
  <Paragraphs>259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Century Gothic</vt:lpstr>
      <vt:lpstr>Freestyle Script</vt:lpstr>
      <vt:lpstr>Jumble</vt:lpstr>
      <vt:lpstr>Modern Love</vt:lpstr>
      <vt:lpstr>Segoe Print</vt:lpstr>
      <vt:lpstr>2_Office Theme</vt:lpstr>
      <vt:lpstr>Describing me and others</vt:lpstr>
      <vt:lpstr>Follow up 1: </vt:lpstr>
      <vt:lpstr>Follow up 2: </vt:lpstr>
      <vt:lpstr>Follow up 2: </vt:lpstr>
      <vt:lpstr>Follow up 3: </vt:lpstr>
      <vt:lpstr>Follow up 4: </vt:lpstr>
      <vt:lpstr>Follow up 5: </vt:lpstr>
      <vt:lpstr>¡adiós!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18</cp:revision>
  <dcterms:created xsi:type="dcterms:W3CDTF">2021-06-12T11:09:09Z</dcterms:created>
  <dcterms:modified xsi:type="dcterms:W3CDTF">2023-09-07T03:55:59Z</dcterms:modified>
</cp:coreProperties>
</file>