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1" r:id="rId6"/>
    <p:sldId id="267" r:id="rId7"/>
    <p:sldId id="264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728D4-BF27-496C-A924-0E4DE84992BC}" v="1" dt="2023-06-09T17:35:1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53584" autoAdjust="0"/>
  </p:normalViewPr>
  <p:slideViewPr>
    <p:cSldViewPr snapToGrid="0">
      <p:cViewPr varScale="1">
        <p:scale>
          <a:sx n="57" d="100"/>
          <a:sy n="57" d="100"/>
        </p:scale>
        <p:origin x="18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97D728D4-BF27-496C-A924-0E4DE84992BC}"/>
    <pc:docChg chg="modSld">
      <pc:chgData name="Paula Vázquez-Valero" userId="3a0e46d7-2099-40af-a155-aa45b68bfff3" providerId="ADAL" clId="{97D728D4-BF27-496C-A924-0E4DE84992BC}" dt="2023-06-09T17:35:25.373" v="1" actId="1036"/>
      <pc:docMkLst>
        <pc:docMk/>
      </pc:docMkLst>
      <pc:sldChg chg="addSp modSp mod modAnim">
        <pc:chgData name="Paula Vázquez-Valero" userId="3a0e46d7-2099-40af-a155-aa45b68bfff3" providerId="ADAL" clId="{97D728D4-BF27-496C-A924-0E4DE84992BC}" dt="2023-06-09T17:35:25.373" v="1" actId="1036"/>
        <pc:sldMkLst>
          <pc:docMk/>
          <pc:sldMk cId="0" sldId="265"/>
        </pc:sldMkLst>
        <pc:spChg chg="add mod">
          <ac:chgData name="Paula Vázquez-Valero" userId="3a0e46d7-2099-40af-a155-aa45b68bfff3" providerId="ADAL" clId="{97D728D4-BF27-496C-A924-0E4DE84992BC}" dt="2023-06-09T17:35:25.373" v="1" actId="1036"/>
          <ac:spMkLst>
            <pc:docMk/>
            <pc:sldMk cId="0" sldId="265"/>
            <ac:spMk id="4" creationId="{365E62AF-2952-D6C2-8CD0-257AC1A9E1A0}"/>
          </ac:spMkLst>
        </pc:spChg>
        <pc:spChg chg="add mod">
          <ac:chgData name="Paula Vázquez-Valero" userId="3a0e46d7-2099-40af-a155-aa45b68bfff3" providerId="ADAL" clId="{97D728D4-BF27-496C-A924-0E4DE84992BC}" dt="2023-06-09T17:35:25.373" v="1" actId="1036"/>
          <ac:spMkLst>
            <pc:docMk/>
            <pc:sldMk cId="0" sldId="265"/>
            <ac:spMk id="6" creationId="{D918EB37-4CFD-D526-6A4F-05697195B9A3}"/>
          </ac:spMkLst>
        </pc:spChg>
        <pc:picChg chg="add mod">
          <ac:chgData name="Paula Vázquez-Valero" userId="3a0e46d7-2099-40af-a155-aa45b68bfff3" providerId="ADAL" clId="{97D728D4-BF27-496C-A924-0E4DE84992BC}" dt="2023-06-09T17:35:25.373" v="1" actId="1036"/>
          <ac:picMkLst>
            <pc:docMk/>
            <pc:sldMk cId="0" sldId="265"/>
            <ac:picMk id="3" creationId="{EFB93049-AB0A-D437-86EC-245A425D5228}"/>
          </ac:picMkLst>
        </pc:picChg>
        <pc:picChg chg="add mod">
          <ac:chgData name="Paula Vázquez-Valero" userId="3a0e46d7-2099-40af-a155-aa45b68bfff3" providerId="ADAL" clId="{97D728D4-BF27-496C-A924-0E4DE84992BC}" dt="2023-06-09T17:35:25.373" v="1" actId="1036"/>
          <ac:picMkLst>
            <pc:docMk/>
            <pc:sldMk cId="0" sldId="265"/>
            <ac:picMk id="5" creationId="{6C6630CE-E5E7-6E57-22D5-77CE0B5AC7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D6FDF-6F2C-450E-BA22-F4E1791EA858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7739-868E-4B71-A155-12F823C9A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 [o] source: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[106]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[64]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Vocabulary: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[&gt;5000]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[1245] </a:t>
            </a:r>
            <a:endParaRPr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- I am, s/he is (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150" b="1" dirty="0">
              <a:solidFill>
                <a:srgbClr val="002060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/>
              <a:t>Note that this first lesson of the year teaches language that can be continuously recycled as lesson routine every lesson in Y3/4.</a:t>
            </a:r>
            <a:br>
              <a:rPr lang="en-GB" sz="1100" b="0" dirty="0"/>
            </a:br>
            <a:r>
              <a:rPr lang="en-GB" sz="1100" b="0" dirty="0"/>
              <a:t>The idea would be that the class teacher (whether or not s/he teaches the class Spanish) can re-use the language as part of the daily routine with the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5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Source: Davies, M. &amp; Davies, K. (2018)</a:t>
            </a:r>
            <a:r>
              <a:rPr lang="en-GB" i="1" dirty="0"/>
              <a:t>. A frequency dictionary of Spanish: Core vocabulary for learners </a:t>
            </a:r>
            <a:r>
              <a:rPr lang="en-GB" dirty="0"/>
              <a:t>(2nd ed.). Routledge: London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and written production of the SSC [a] and [o].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three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B.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C.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number answer.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task D.  Give a time limit for the drawing (e.g., 30 seconds). Click to reveal answer picture.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Part A: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Gato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Caña</a:t>
            </a:r>
            <a:br>
              <a:rPr lang="en-GB" dirty="0"/>
            </a:br>
            <a:r>
              <a:rPr lang="en-GB" dirty="0"/>
              <a:t>[3] Casa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C: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[1] </a:t>
            </a:r>
            <a:r>
              <a:rPr lang="en-GB" dirty="0" err="1"/>
              <a:t>diez</a:t>
            </a:r>
            <a:br>
              <a:rPr lang="en-GB" dirty="0"/>
            </a:br>
            <a:r>
              <a:rPr lang="en-GB" dirty="0"/>
              <a:t>[2] dos</a:t>
            </a:r>
            <a:br>
              <a:rPr lang="en-GB" dirty="0"/>
            </a:br>
            <a:r>
              <a:rPr lang="en-GB" dirty="0"/>
              <a:t>[3] duo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(two slides)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draw attention to pronouns in English and Spanish and a major difference in their use.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pupils’ understanding of the key terms ‘pronoun’ and ‘verb’.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Pupils to write the word that they would not need (i.e. the pronoun).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4. Click to share answers.</a:t>
            </a:r>
            <a:br>
              <a:rPr lang="en-GB" dirty="0"/>
            </a:br>
            <a:endParaRPr dirty="0"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’; to practise written recall of the verbs, connecting them with meaning each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write the correct letter/numbers in the table.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(though the tasks can be split up over more than one session, as required)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new vocabulary; written comprehension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Pupils circle the correct number (if they have the sheet printed). If not, they can use numbers 1,2.3. Click for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refer to their listening table, and write the corresponding verbs into the gaps in Section B.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For part C, get pupils to take turns to test each other their recall of the new vocabulary.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Round 1 – Spanish into English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Round 2 = English into Spanish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cover to words to make it more challenging.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Transcript: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b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n-GB" sz="1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two verb forms, and written comprehension of this week’s new vocabulary.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the missing verbs.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Then they translate the sentences into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Finally they write down how the they will respond to the register when their own name is called, and about anyone who is not there.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5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2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7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5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28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1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7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7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5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5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7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642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13.wav"/><Relationship Id="rId11" Type="http://schemas.microsoft.com/office/2007/relationships/hdphoto" Target="../media/hdphoto2.wdp"/><Relationship Id="rId5" Type="http://schemas.openxmlformats.org/officeDocument/2006/relationships/audio" Target="../media/audio12.wav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audio" Target="../media/audio1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microsoft.com/office/2007/relationships/hdphoto" Target="../media/hdphoto2.wdp"/><Relationship Id="rId3" Type="http://schemas.openxmlformats.org/officeDocument/2006/relationships/audio" Target="../media/audio17.wav"/><Relationship Id="rId7" Type="http://schemas.openxmlformats.org/officeDocument/2006/relationships/audio" Target="../media/audio19.wav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9.wav"/><Relationship Id="rId11" Type="http://schemas.openxmlformats.org/officeDocument/2006/relationships/image" Target="../media/image14.png"/><Relationship Id="rId5" Type="http://schemas.openxmlformats.org/officeDocument/2006/relationships/audio" Target="../media/audio18.wav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>
            <a:hlinkClick r:id="" action="ppaction://noaction">
              <a:snd r:embed="rId5" name="t1w1s1_rojo.wav"/>
            </a:hlinkClick>
          </p:cNvPr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Follow ups 1-5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D2F23-5FF3-43BB-BB36-D1AD2F62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1148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GB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sz="4800" dirty="0"/>
          </a:p>
        </p:txBody>
      </p:sp>
      <p:pic>
        <p:nvPicPr>
          <p:cNvPr id="3" name="Google Shape;194;p9" descr="List, Icon, Symbol, Paper, Sign, Flat">
            <a:extLst>
              <a:ext uri="{FF2B5EF4-FFF2-40B4-BE49-F238E27FC236}">
                <a16:creationId xmlns:a16="http://schemas.microsoft.com/office/drawing/2014/main" id="{5AAECDC0-E480-367E-BC8F-2737F9912A4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765" l="10000" r="90294">
                        <a14:foregroundMark x1="46176" y1="43235" x2="46176" y2="43235"/>
                        <a14:foregroundMark x1="46176" y1="43235" x2="45000" y2="39706"/>
                        <a14:foregroundMark x1="66176" y1="32647" x2="22647" y2="60588"/>
                        <a14:foregroundMark x1="22647" y1="60588" x2="57941" y2="89118"/>
                        <a14:foregroundMark x1="75588" y1="75000" x2="32059" y2="37353"/>
                        <a14:foregroundMark x1="32059" y1="37353" x2="62647" y2="40882"/>
                        <a14:foregroundMark x1="62647" y1="40882" x2="49706" y2="29118"/>
                        <a14:foregroundMark x1="52941" y1="55294" x2="52941" y2="55294"/>
                        <a14:foregroundMark x1="48235" y1="61176" x2="34412" y2="59118"/>
                        <a14:foregroundMark x1="54412" y1="74118" x2="35294" y2="74706"/>
                        <a14:foregroundMark x1="40588" y1="62353" x2="30000" y2="60000"/>
                        <a14:foregroundMark x1="43529" y1="64118" x2="64118" y2="67941"/>
                        <a14:foregroundMark x1="10294" y1="60000" x2="10294" y2="40000"/>
                        <a14:foregroundMark x1="54839" y1="91549" x2="40307" y2="90973"/>
                        <a14:foregroundMark x1="49118" y1="61176" x2="62059" y2="71176"/>
                        <a14:foregroundMark x1="53824" y1="47941" x2="53824" y2="47941"/>
                        <a14:foregroundMark x1="55882" y1="49706" x2="55000" y2="52059"/>
                        <a14:foregroundMark x1="55000" y1="52059" x2="55000" y2="52059"/>
                        <a14:foregroundMark x1="59412" y1="51471" x2="59412" y2="51471"/>
                        <a14:foregroundMark x1="64706" y1="43529" x2="63529" y2="38529"/>
                        <a14:foregroundMark x1="90294" y1="40294" x2="89706" y2="63529"/>
                        <a14:foregroundMark x1="62941" y1="10000" x2="38529" y2="10294"/>
                        <a14:foregroundMark x1="62059" y1="31765" x2="35588" y2="30882"/>
                        <a14:foregroundMark x1="33824" y1="30294" x2="63529" y2="32941"/>
                        <a14:foregroundMark x1="63824" y1="30882" x2="30588" y2="30588"/>
                        <a14:foregroundMark x1="30588" y1="30588" x2="31765" y2="55882"/>
                        <a14:foregroundMark x1="56471" y1="35294" x2="60882" y2="62059"/>
                        <a14:foregroundMark x1="66471" y1="32647" x2="65588" y2="68235"/>
                        <a14:foregroundMark x1="65588" y1="71765" x2="32941" y2="71471"/>
                        <a14:foregroundMark x1="39706" y1="51176" x2="57353" y2="62647"/>
                        <a14:foregroundMark x1="29412" y1="55588" x2="28529" y2="31765"/>
                        <a14:backgroundMark x1="32353" y1="90588" x2="32353" y2="90588"/>
                        <a14:backgroundMark x1="33235" y1="90000" x2="38824" y2="92647"/>
                        <a14:backgroundMark x1="30294" y1="91471" x2="30882" y2="90882"/>
                        <a14:backgroundMark x1="59412" y1="93235" x2="56176" y2="93529"/>
                        <a14:backgroundMark x1="32353" y1="89706" x2="34706" y2="95000"/>
                        <a14:backgroundMark x1="57647" y1="92647" x2="63824" y2="9117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75095" y="4339920"/>
            <a:ext cx="1290875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5265B-744E-B0FA-4B1D-AC5930436A1C}"/>
              </a:ext>
            </a:extLst>
          </p:cNvPr>
          <p:cNvSpPr txBox="1"/>
          <p:nvPr/>
        </p:nvSpPr>
        <p:spPr>
          <a:xfrm>
            <a:off x="580205" y="2705725"/>
            <a:ext cx="348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E7E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Jumble" panose="02000503000000020004" pitchFamily="2" charset="0"/>
              </a:rPr>
              <a:t>Answering the register</a:t>
            </a:r>
          </a:p>
        </p:txBody>
      </p:sp>
      <p:pic>
        <p:nvPicPr>
          <p:cNvPr id="5" name="Google Shape;195;p9" descr="Classroom, Blackboard, Class, Learning, Education">
            <a:extLst>
              <a:ext uri="{FF2B5EF4-FFF2-40B4-BE49-F238E27FC236}">
                <a16:creationId xmlns:a16="http://schemas.microsoft.com/office/drawing/2014/main" id="{8918EBE4-2B91-4217-ED87-2CC3AC709F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5351" y="4528491"/>
            <a:ext cx="2601420" cy="20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03444-8241-184B-AAE3-055013B1288A}"/>
              </a:ext>
            </a:extLst>
          </p:cNvPr>
          <p:cNvSpPr txBox="1"/>
          <p:nvPr/>
        </p:nvSpPr>
        <p:spPr>
          <a:xfrm>
            <a:off x="10191974" y="4649833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881A6-237F-4E9B-A2FD-5D62E6F17E60}"/>
              </a:ext>
            </a:extLst>
          </p:cNvPr>
          <p:cNvSpPr txBox="1"/>
          <p:nvPr/>
        </p:nvSpPr>
        <p:spPr>
          <a:xfrm>
            <a:off x="8906933" y="6485468"/>
            <a:ext cx="331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>
            <a:hlinkClick r:id="" action="ppaction://noaction">
              <a:snd r:embed="rId3" name="F_t1w1s1_partA_cany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299" y="2372467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r:id="" action="ppaction://noaction">
              <a:snd r:embed="rId5" name="F_t1w1s1_PartA_cas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6211" y="3821728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hlinkClick r:id="" action="ppaction://noaction">
              <a:snd r:embed="rId6" name="F_t1w1s1_partA_gato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812" y="2372467"/>
            <a:ext cx="1109568" cy="10851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71574" y="1415795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95768" y="14655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17410" y="226253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101732" y="226253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90253" y="391216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369910" y="1418629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119993" y="148704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>
            <a:hlinkClick r:id="" action="ppaction://noaction">
              <a:snd r:embed="rId7" name="F_t1w1s1_PartC_diez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020" y="2343714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>
            <a:hlinkClick r:id="" action="ppaction://noaction">
              <a:snd r:embed="rId8" name="F_t1w1s1_PartC_dos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186" y="2323276"/>
            <a:ext cx="1109568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>
            <a:hlinkClick r:id="" action="ppaction://noaction">
              <a:snd r:embed="rId9" name="F_t1w1s1_PartC_duo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5267" y="3733179"/>
            <a:ext cx="1109568" cy="108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797856" y="2381392"/>
            <a:ext cx="4157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356350" y="219270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894498" y="3733179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39858" y="5158778"/>
            <a:ext cx="29514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‘C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is number _______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904373" y="4553280"/>
            <a:ext cx="1799303" cy="1678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39858" y="5812706"/>
            <a:ext cx="5573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does it mean? Draw it!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Google Shape;108;p1"/>
          <p:cNvCxnSpPr/>
          <p:nvPr/>
        </p:nvCxnSpPr>
        <p:spPr>
          <a:xfrm>
            <a:off x="6091681" y="1054612"/>
            <a:ext cx="0" cy="530656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"/>
          <p:cNvSpPr/>
          <p:nvPr/>
        </p:nvSpPr>
        <p:spPr>
          <a:xfrm>
            <a:off x="10046714" y="4473053"/>
            <a:ext cx="1799303" cy="16783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" descr="Speech Icon, Voice, Talking, Audio, Speec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5555" y="5158778"/>
            <a:ext cx="27687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‘D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s’ is number _______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205555" y="5812706"/>
            <a:ext cx="7251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does it mean? Draw it!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6951125" y="4362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696622" y="68251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391189" y="1379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0084409" y="69054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215307" y="950488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6321172" y="972887"/>
            <a:ext cx="5743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Which number is it?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2AF57-7B7D-42D3-B795-B42A671B83C1}"/>
              </a:ext>
            </a:extLst>
          </p:cNvPr>
          <p:cNvSpPr txBox="1"/>
          <p:nvPr/>
        </p:nvSpPr>
        <p:spPr>
          <a:xfrm>
            <a:off x="2293197" y="4846419"/>
            <a:ext cx="82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E7E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B373F6-DB6D-40FE-9DEB-C49311F33D85}"/>
              </a:ext>
            </a:extLst>
          </p:cNvPr>
          <p:cNvSpPr txBox="1"/>
          <p:nvPr/>
        </p:nvSpPr>
        <p:spPr>
          <a:xfrm>
            <a:off x="8022506" y="4868057"/>
            <a:ext cx="82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E7E2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6" name="Google Shape;109;p3">
            <a:extLst>
              <a:ext uri="{FF2B5EF4-FFF2-40B4-BE49-F238E27FC236}">
                <a16:creationId xmlns:a16="http://schemas.microsoft.com/office/drawing/2014/main" id="{C332041B-E6F4-4469-B61A-F70F6047086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6995" r="482" b="12550"/>
          <a:stretch/>
        </p:blipFill>
        <p:spPr>
          <a:xfrm>
            <a:off x="4237099" y="4687138"/>
            <a:ext cx="1250968" cy="13400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Google Shape;118;p4">
            <a:extLst>
              <a:ext uri="{FF2B5EF4-FFF2-40B4-BE49-F238E27FC236}">
                <a16:creationId xmlns:a16="http://schemas.microsoft.com/office/drawing/2014/main" id="{2B44BAA4-E12A-4372-8992-2242B4481EC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72744" y="4770653"/>
            <a:ext cx="1165267" cy="1107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0B417F-BC47-426D-B07D-651E46DE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10" y="144835"/>
            <a:ext cx="2387931" cy="53889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2" grpId="0"/>
      <p:bldP spid="103" grpId="0"/>
      <p:bldP spid="104" grpId="0"/>
      <p:bldP spid="106" grpId="0" animBg="1"/>
      <p:bldP spid="107" grpId="0"/>
      <p:bldP spid="109" grpId="0" animBg="1"/>
      <p:bldP spid="111" grpId="0"/>
      <p:bldP spid="112" grpId="0"/>
      <p:bldP spid="120" grpId="0"/>
      <p:bldP spid="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/>
        </p:nvSpPr>
        <p:spPr>
          <a:xfrm>
            <a:off x="415620" y="1280313"/>
            <a:ext cx="1158769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English uses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pronouns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(I, she, we) to indicate the person who is carrying out the action of the verb.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		</a:t>
            </a: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football.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Spanish, we often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don’t need to use the pronoun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am present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	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S/he, it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present	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presente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3" descr="Jigsaw, Puzzle, Piece, Game, Concept, Solu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1599992" y="5249418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3192413" y="5252155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6845969" y="4784241"/>
            <a:ext cx="1665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055112" y="4799341"/>
            <a:ext cx="2444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3" descr="C:\Users\wdj\Google Drive\Primary\Y5 SoW\From Tracy\Pronouns\i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9388" y="4867969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 descr="C:\Users\wdj\Google Drive\Primary\Y5 SoW\From Tracy\Pronouns\h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2430" y="5277315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C:\Users\wdj\Google Drive\Primary\Y5 SoW\From Tracy\Pronouns\sh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8727" y="5250746"/>
            <a:ext cx="1080836" cy="8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9F257-21D3-45A4-AC8E-26683E7F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06" y="162420"/>
            <a:ext cx="2565400" cy="41714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1_t1w1s6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_t1w1s6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6626" y="99564"/>
            <a:ext cx="845744" cy="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/>
          <p:nvPr/>
        </p:nvSpPr>
        <p:spPr>
          <a:xfrm>
            <a:off x="449968" y="1822742"/>
            <a:ext cx="7357711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  ➡   </a:t>
            </a:r>
            <a:r>
              <a:rPr kumimoji="0" lang="en-GB" sz="2500" b="0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 here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 is present. ➡ 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absent.	 ➡ 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there. ➡ ________________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It is here. ➡ _________________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here. ➡ _______________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3872078" y="2716999"/>
            <a:ext cx="222528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He 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present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3872078" y="3385774"/>
            <a:ext cx="24577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She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absent.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3616903" y="3998935"/>
            <a:ext cx="231666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 there.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3872078" y="4617180"/>
            <a:ext cx="1713931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It </a:t>
            </a:r>
            <a:r>
              <a: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here.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3729113" y="5310083"/>
            <a:ext cx="209223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1" i="0" u="none" strike="sng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She </a:t>
            </a:r>
            <a:r>
              <a:rPr kumimoji="0" lang="en-GB" sz="25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here.</a:t>
            </a: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270476" y="1070863"/>
            <a:ext cx="110361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the word that you would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need when translating the following sentences into Spanish: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D79E7-A3D1-4662-8A10-4F655A0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3" y="74995"/>
            <a:ext cx="2431814" cy="588588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/>
        </p:nvSpPr>
        <p:spPr>
          <a:xfrm>
            <a:off x="6525933" y="3505525"/>
            <a:ext cx="4004622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Ejemplo: _________ aquí.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ausente.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en clase.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presente.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aquí.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entury Gothic"/>
              <a:buAutoNum type="arabicPeriod"/>
              <a:tabLst/>
              <a:defRPr/>
            </a:pPr>
            <a:r>
              <a:rPr kumimoji="0" lang="en-GB" sz="2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_________ allí.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6452818" y="2717062"/>
            <a:ext cx="566606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Use your answers to A. Write the correct verb in Spanish.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0" name="Google Shape;220;p6">
            <a:hlinkClick r:id="" action="ppaction://noaction">
              <a:snd r:embed="rId3" name="F_t1w1s5_estoy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6807" y="827860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3117762" y="902322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6">
            <a:hlinkClick r:id="" action="ppaction://noaction">
              <a:snd r:embed="rId5" name="F_t1w1s5_estaau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245" y="1620581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3908284" y="1695043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">
            <a:hlinkClick r:id="" action="ppaction://noaction">
              <a:snd r:embed="rId6" name="F_t1w1s5_estoyenclas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236" y="769348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4755191" y="843810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6">
            <a:hlinkClick r:id="" action="ppaction://noaction">
              <a:snd r:embed="rId7" name="F_t1w1s5_estoypre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321" y="1608235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5604276" y="1682697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6">
            <a:hlinkClick r:id="" action="ppaction://noaction">
              <a:snd r:embed="rId8" name="F_t1w1s5_esta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4978" y="843883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6525933" y="918345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6">
            <a:hlinkClick r:id="" action="ppaction://noaction">
              <a:snd r:embed="rId9" name="F_t1w1s5_estaall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847" y="1632346"/>
            <a:ext cx="687248" cy="67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7521802" y="1706808"/>
            <a:ext cx="3584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2" name="Google Shape;232;p6"/>
          <p:cNvGraphicFramePr/>
          <p:nvPr/>
        </p:nvGraphicFramePr>
        <p:xfrm>
          <a:off x="467291" y="3748717"/>
          <a:ext cx="4287900" cy="2218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/ he / it is</a:t>
                      </a: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3" name="Google Shape;233;p6"/>
          <p:cNvSpPr txBox="1"/>
          <p:nvPr/>
        </p:nvSpPr>
        <p:spPr>
          <a:xfrm>
            <a:off x="207647" y="2787793"/>
            <a:ext cx="59469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Listen. Does it mention “I am” or “s/he, it” is?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038046" y="3109298"/>
            <a:ext cx="59469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Write down the number in the table.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8256438" y="3441487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6998173" y="4216098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7010873" y="4597098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6998173" y="4978098"/>
            <a:ext cx="10342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7010873" y="5359098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7021631" y="5742482"/>
            <a:ext cx="862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1287004" y="4222879"/>
            <a:ext cx="431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1306678" y="4745184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1306678" y="5212955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3409461" y="418575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3409461" y="4745183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3409461" y="5233506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9CA63-D729-474C-9498-1011AE17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70" y="141986"/>
            <a:ext cx="2405743" cy="54711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dirty="0"/>
          </a:p>
        </p:txBody>
      </p:sp>
      <p:sp>
        <p:nvSpPr>
          <p:cNvPr id="8" name="Google Shape;222;p10">
            <a:extLst>
              <a:ext uri="{FF2B5EF4-FFF2-40B4-BE49-F238E27FC236}">
                <a16:creationId xmlns:a16="http://schemas.microsoft.com/office/drawing/2014/main" id="{EE7A987F-CE0A-5357-8362-AE379D66BF09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18B35-9A3B-A47C-39B3-988097E8B012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C9A04B-C9E2-3346-E438-AE250DE35540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1" name="Picture 10" descr="Free speaker sound loud vector">
              <a:extLst>
                <a:ext uri="{FF2B5EF4-FFF2-40B4-BE49-F238E27FC236}">
                  <a16:creationId xmlns:a16="http://schemas.microsoft.com/office/drawing/2014/main" id="{ACD6AF24-5CC6-4185-DDC5-86FF66EAC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/>
          <p:nvPr/>
        </p:nvSpPr>
        <p:spPr>
          <a:xfrm>
            <a:off x="8972684" y="1770155"/>
            <a:ext cx="313963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Partner B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presente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está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aquí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ausente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allí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clase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estoy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56CAC-353B-4EC0-594C-103F1913319E}"/>
              </a:ext>
            </a:extLst>
          </p:cNvPr>
          <p:cNvSpPr txBox="1"/>
          <p:nvPr/>
        </p:nvSpPr>
        <p:spPr>
          <a:xfrm>
            <a:off x="6500637" y="1817638"/>
            <a:ext cx="18507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 clase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170760" y="4898908"/>
            <a:ext cx="59469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the number of the matching answer.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38" name="Google Shape;338;p8">
            <a:hlinkClick r:id="" action="ppaction://noaction">
              <a:snd r:embed="rId3" name="F_t1w1s6_pre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1115880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8"/>
          <p:cNvGraphicFramePr/>
          <p:nvPr/>
        </p:nvGraphicFramePr>
        <p:xfrm>
          <a:off x="1282169" y="120478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0" name="Google Shape;340;p8">
            <a:hlinkClick r:id="" action="ppaction://noaction">
              <a:snd r:embed="rId5" name="F_t1w1s6_aqui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1675522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1" name="Google Shape;341;p8"/>
          <p:cNvGraphicFramePr/>
          <p:nvPr/>
        </p:nvGraphicFramePr>
        <p:xfrm>
          <a:off x="1282169" y="1764422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2" name="Google Shape;342;p8">
            <a:hlinkClick r:id="" action="ppaction://noaction">
              <a:snd r:embed="rId6" name="F1_t1w1s6_estoy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2298664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3" name="Google Shape;343;p8"/>
          <p:cNvGraphicFramePr/>
          <p:nvPr/>
        </p:nvGraphicFramePr>
        <p:xfrm>
          <a:off x="1282169" y="2387564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4" name="Google Shape;344;p8">
            <a:hlinkClick r:id="" action="ppaction://noaction">
              <a:snd r:embed="rId7" name="F_t1w1s6_clas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2959906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5" name="Google Shape;345;p8"/>
          <p:cNvGraphicFramePr/>
          <p:nvPr/>
        </p:nvGraphicFramePr>
        <p:xfrm>
          <a:off x="1282169" y="3048806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6" name="Google Shape;346;p8">
            <a:hlinkClick r:id="" action="ppaction://noaction">
              <a:snd r:embed="rId8" name="F1_t1w1s6_ausente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3595748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p8"/>
          <p:cNvGraphicFramePr/>
          <p:nvPr/>
        </p:nvGraphicFramePr>
        <p:xfrm>
          <a:off x="1282169" y="3684648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" name="Google Shape;348;p8">
            <a:hlinkClick r:id="" action="ppaction://noaction">
              <a:snd r:embed="rId9" name="F_t1w1s6_est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69" y="4282390"/>
            <a:ext cx="534978" cy="523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9" name="Google Shape;349;p8"/>
          <p:cNvGraphicFramePr/>
          <p:nvPr/>
        </p:nvGraphicFramePr>
        <p:xfrm>
          <a:off x="1282169" y="4371290"/>
          <a:ext cx="4496325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s/he is</a:t>
                      </a:r>
                      <a:endParaRPr sz="180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0" name="Google Shape;350;p8"/>
          <p:cNvSpPr txBox="1"/>
          <p:nvPr/>
        </p:nvSpPr>
        <p:spPr>
          <a:xfrm>
            <a:off x="88546" y="1141280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 txBox="1"/>
          <p:nvPr/>
        </p:nvSpPr>
        <p:spPr>
          <a:xfrm>
            <a:off x="101246" y="1737077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129376" y="233901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 txBox="1"/>
          <p:nvPr/>
        </p:nvSpPr>
        <p:spPr>
          <a:xfrm>
            <a:off x="129376" y="303641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129376" y="3677526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129376" y="4311423"/>
            <a:ext cx="358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191547" y="5300932"/>
            <a:ext cx="5828253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4.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       5.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  <a:tabLst/>
              <a:defRPr/>
            </a:pP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       6. 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____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4246769" y="1170619"/>
            <a:ext cx="1557131" cy="39456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269470" y="1739376"/>
            <a:ext cx="1531730" cy="415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4262617" y="2394492"/>
            <a:ext cx="1515878" cy="3837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4234069" y="3061006"/>
            <a:ext cx="1557131" cy="3542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1244068" y="3673857"/>
            <a:ext cx="1557131" cy="40252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4280639" y="4371290"/>
            <a:ext cx="1497861" cy="38905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1727210" y="5216180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455491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1905070" y="5903051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3981001" y="5246787"/>
            <a:ext cx="444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3903585" y="5560151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3935897" y="5890350"/>
            <a:ext cx="563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149068" y="674859"/>
            <a:ext cx="5946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Listen. Circle the word that is mentioned.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559749" y="1425888"/>
            <a:ext cx="533045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Play ping pong translation in pairs.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46222" y="2223571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46835" y="2671798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4071" y="301318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4979" y="331812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94954" y="3671219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31053" y="4058478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50446" y="455003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6822" y="2194572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75158" y="2516224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4339" y="294122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4339" y="329532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6970" y="3648903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39345" y="4028536"/>
            <a:ext cx="462076" cy="4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8" descr="A picture containing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4977" y="4453212"/>
            <a:ext cx="462076" cy="4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"/>
          <p:cNvSpPr txBox="1"/>
          <p:nvPr/>
        </p:nvSpPr>
        <p:spPr>
          <a:xfrm>
            <a:off x="6404984" y="5105509"/>
            <a:ext cx="557649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Taking turns:</a:t>
            </a:r>
          </a:p>
          <a:p>
            <a:pPr defTabSz="51435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1:</a:t>
            </a: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Challenge each other by testing whether you can translate the new Spanish words into English.</a:t>
            </a:r>
            <a:endParaRPr lang="en-GB" b="1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51435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Round 2:</a:t>
            </a:r>
            <a:r>
              <a:rPr lang="en-GB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Now challenge your partner by asking for the Spanish words.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457418-7DC9-ED06-8F81-7050D9A35FAD}"/>
              </a:ext>
            </a:extLst>
          </p:cNvPr>
          <p:cNvGrpSpPr/>
          <p:nvPr/>
        </p:nvGrpSpPr>
        <p:grpSpPr>
          <a:xfrm>
            <a:off x="6585155" y="867665"/>
            <a:ext cx="1305311" cy="605907"/>
            <a:chOff x="-2499252" y="4169081"/>
            <a:chExt cx="1305311" cy="6059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98EC6E-4CD4-71B9-4F47-4819CFE55D88}"/>
                </a:ext>
              </a:extLst>
            </p:cNvPr>
            <p:cNvGrpSpPr/>
            <p:nvPr/>
          </p:nvGrpSpPr>
          <p:grpSpPr>
            <a:xfrm>
              <a:off x="-2499252" y="4327821"/>
              <a:ext cx="826625" cy="307777"/>
              <a:chOff x="431194" y="4442570"/>
              <a:chExt cx="826626" cy="307777"/>
            </a:xfrm>
          </p:grpSpPr>
          <p:sp>
            <p:nvSpPr>
              <p:cNvPr id="7" name="Google Shape;222;p10">
                <a:extLst>
                  <a:ext uri="{FF2B5EF4-FFF2-40B4-BE49-F238E27FC236}">
                    <a16:creationId xmlns:a16="http://schemas.microsoft.com/office/drawing/2014/main" id="{E2376557-02C9-6EEE-54A7-DDDAA94AD793}"/>
                  </a:ext>
                </a:extLst>
              </p:cNvPr>
              <p:cNvSpPr txBox="1"/>
              <p:nvPr/>
            </p:nvSpPr>
            <p:spPr>
              <a:xfrm>
                <a:off x="455223" y="4452154"/>
                <a:ext cx="802597" cy="292235"/>
              </a:xfrm>
              <a:prstGeom prst="rect">
                <a:avLst/>
              </a:prstGeom>
              <a:solidFill>
                <a:srgbClr val="B9E5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entury Gothic"/>
                  <a:buNone/>
                </a:pPr>
                <a:endParaRPr sz="12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CA11E6-D148-F1DA-C78E-CC58724FB49D}"/>
                  </a:ext>
                </a:extLst>
              </p:cNvPr>
              <p:cNvSpPr txBox="1"/>
              <p:nvPr/>
            </p:nvSpPr>
            <p:spPr>
              <a:xfrm>
                <a:off x="431194" y="4442570"/>
                <a:ext cx="7446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2060"/>
                    </a:solidFill>
                    <a:latin typeface="Century Gothic" panose="020B0502020202020204" pitchFamily="34" charset="0"/>
                  </a:rPr>
                  <a:t>hablar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4A7FDC-B5AA-4D86-2CC7-A0B016CD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766648" y="4169081"/>
              <a:ext cx="572707" cy="605907"/>
            </a:xfrm>
            <a:prstGeom prst="rect">
              <a:avLst/>
            </a:prstGeom>
          </p:spPr>
        </p:pic>
      </p:grpSp>
      <p:sp>
        <p:nvSpPr>
          <p:cNvPr id="14" name="Google Shape;222;p10">
            <a:extLst>
              <a:ext uri="{FF2B5EF4-FFF2-40B4-BE49-F238E27FC236}">
                <a16:creationId xmlns:a16="http://schemas.microsoft.com/office/drawing/2014/main" id="{E2969A71-8C21-B169-C7B9-9FD36CFD391B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E75689-4C80-A33B-D48A-FCEA40A4448C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19006A-8396-C163-9890-01E970650084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 descr="Free speaker sound loud vector">
              <a:extLst>
                <a:ext uri="{FF2B5EF4-FFF2-40B4-BE49-F238E27FC236}">
                  <a16:creationId xmlns:a16="http://schemas.microsoft.com/office/drawing/2014/main" id="{7590A715-B71D-45E4-C634-F0AC4FBB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9"/>
          <p:cNvGraphicFramePr/>
          <p:nvPr/>
        </p:nvGraphicFramePr>
        <p:xfrm>
          <a:off x="189723" y="1600462"/>
          <a:ext cx="3518675" cy="4415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[she is] en clase.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[I am]  aquí.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[He is] ausente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[She is] 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[I am]  </a:t>
                      </a: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9" name="Google Shape;399;p9"/>
          <p:cNvSpPr txBox="1"/>
          <p:nvPr/>
        </p:nvSpPr>
        <p:spPr>
          <a:xfrm>
            <a:off x="178940" y="841970"/>
            <a:ext cx="5762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Write down the verbs in brackets. Is it “está” or “estoy”?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6148500" y="2703202"/>
            <a:ext cx="59419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Be ready to respond to the register in Spanish! Write down your answer to your teacher: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1" name="Google Shape;401;p9"/>
          <p:cNvGraphicFramePr/>
          <p:nvPr/>
        </p:nvGraphicFramePr>
        <p:xfrm>
          <a:off x="6208491" y="3895420"/>
          <a:ext cx="5762950" cy="1720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2" name="Google Shape;402;p9"/>
          <p:cNvSpPr txBox="1"/>
          <p:nvPr/>
        </p:nvSpPr>
        <p:spPr>
          <a:xfrm>
            <a:off x="744290" y="1634079"/>
            <a:ext cx="8051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744290" y="2524133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9"/>
          <p:cNvSpPr txBox="1"/>
          <p:nvPr/>
        </p:nvSpPr>
        <p:spPr>
          <a:xfrm>
            <a:off x="718890" y="3423680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9"/>
          <p:cNvSpPr txBox="1"/>
          <p:nvPr/>
        </p:nvSpPr>
        <p:spPr>
          <a:xfrm>
            <a:off x="769690" y="4300281"/>
            <a:ext cx="8051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9"/>
          <p:cNvSpPr txBox="1"/>
          <p:nvPr/>
        </p:nvSpPr>
        <p:spPr>
          <a:xfrm>
            <a:off x="744290" y="5185720"/>
            <a:ext cx="8305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164311" y="6048721"/>
            <a:ext cx="576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Now translate the sentences into English.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 txBox="1"/>
          <p:nvPr/>
        </p:nvSpPr>
        <p:spPr>
          <a:xfrm>
            <a:off x="718890" y="2101037"/>
            <a:ext cx="21894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in class.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9"/>
          <p:cNvSpPr txBox="1"/>
          <p:nvPr/>
        </p:nvSpPr>
        <p:spPr>
          <a:xfrm>
            <a:off x="744290" y="2977018"/>
            <a:ext cx="218941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here.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731590" y="3818070"/>
            <a:ext cx="2189410" cy="384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 is absent.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744290" y="4712001"/>
            <a:ext cx="21894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is there.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718890" y="5615920"/>
            <a:ext cx="218941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here.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24C9-4DB6-4057-A6A1-DAEE68D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90" y="194901"/>
            <a:ext cx="2434943" cy="413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BDFC7A-97E3-105C-0FA6-BEFB2D0D956B}"/>
              </a:ext>
            </a:extLst>
          </p:cNvPr>
          <p:cNvGrpSpPr/>
          <p:nvPr/>
        </p:nvGrpSpPr>
        <p:grpSpPr>
          <a:xfrm>
            <a:off x="10958422" y="895919"/>
            <a:ext cx="1132700" cy="392790"/>
            <a:chOff x="422954" y="730353"/>
            <a:chExt cx="697042" cy="392790"/>
          </a:xfrm>
        </p:grpSpPr>
        <p:sp>
          <p:nvSpPr>
            <p:cNvPr id="4" name="Google Shape;206;p9">
              <a:extLst>
                <a:ext uri="{FF2B5EF4-FFF2-40B4-BE49-F238E27FC236}">
                  <a16:creationId xmlns:a16="http://schemas.microsoft.com/office/drawing/2014/main" id="{02478F41-7E01-DEA4-EBF5-DE67D54F8DFD}"/>
                </a:ext>
              </a:extLst>
            </p:cNvPr>
            <p:cNvSpPr txBox="1"/>
            <p:nvPr/>
          </p:nvSpPr>
          <p:spPr>
            <a:xfrm>
              <a:off x="422954" y="730353"/>
              <a:ext cx="696596" cy="3927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endParaRPr sz="11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5EDAB6-3775-F5B1-CF80-1EE781C3018E}"/>
                </a:ext>
              </a:extLst>
            </p:cNvPr>
            <p:cNvSpPr txBox="1"/>
            <p:nvPr/>
          </p:nvSpPr>
          <p:spPr>
            <a:xfrm>
              <a:off x="423400" y="734461"/>
              <a:ext cx="6965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escribir</a:t>
              </a:r>
            </a:p>
          </p:txBody>
        </p:sp>
      </p:grpSp>
      <p:pic>
        <p:nvPicPr>
          <p:cNvPr id="398" name="Google Shape;398;p9" descr="Pen, Write, Pencil, Writing Tool, Work, Message,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4362" y="764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1449</Words>
  <Application>Microsoft Office PowerPoint</Application>
  <PresentationFormat>Widescreen</PresentationFormat>
  <Paragraphs>259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Freestyle Script</vt:lpstr>
      <vt:lpstr>Jumble</vt:lpstr>
      <vt:lpstr>Modern Love</vt:lpstr>
      <vt:lpstr>Segoe Print</vt:lpstr>
      <vt:lpstr>1_Office Theme</vt:lpstr>
      <vt:lpstr>Describing me and others</vt:lpstr>
      <vt:lpstr>Follow up 1: </vt:lpstr>
      <vt:lpstr>Follow up 2: </vt:lpstr>
      <vt:lpstr>Follow up 2: </vt:lpstr>
      <vt:lpstr>Follow up 3: </vt:lpstr>
      <vt:lpstr>Follow up 4: </vt:lpstr>
      <vt:lpstr>Follow up 5: 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13</cp:revision>
  <dcterms:created xsi:type="dcterms:W3CDTF">2021-06-12T11:09:09Z</dcterms:created>
  <dcterms:modified xsi:type="dcterms:W3CDTF">2023-09-07T03:56:19Z</dcterms:modified>
</cp:coreProperties>
</file>