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Quattrocento Sans"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663">
          <p15:clr>
            <a:srgbClr val="A4A3A4"/>
          </p15:clr>
        </p15:guide>
        <p15:guide id="2" orient="horz"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IcmNSmwS1oz/39GNzvPtP/5W9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4BBE0D-6E34-4B49-9F28-999E6C2B83E6}">
  <a:tblStyle styleId="{1A4BBE0D-6E34-4B49-9F28-999E6C2B83E6}"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93C2D7-A7AA-45F1-832F-9F23D7761675}" styleName="Table_1">
    <a:wholeTbl>
      <a:tcTxStyle b="off" i="off">
        <a:font>
          <a:latin typeface="Calibri"/>
          <a:ea typeface="Calibri"/>
          <a:cs typeface="Calibri"/>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F1E8"/>
          </a:solidFill>
        </a:fill>
      </a:tcStyle>
    </a:wholeTbl>
    <a:band1H>
      <a:tcTxStyle/>
      <a:tcStyle>
        <a:tcBdr/>
        <a:fill>
          <a:solidFill>
            <a:srgbClr val="D4E2CE"/>
          </a:solidFill>
        </a:fill>
      </a:tcStyle>
    </a:band1H>
    <a:band2H>
      <a:tcTxStyle/>
      <a:tcStyle>
        <a:tcBdr/>
      </a:tcStyle>
    </a:band2H>
    <a:band1V>
      <a:tcTxStyle/>
      <a:tcStyle>
        <a:tcBdr/>
        <a:fill>
          <a:solidFill>
            <a:srgbClr val="D4E2CE"/>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F1E8"/>
          </a:solidFill>
        </a:fill>
      </a:tcStyle>
    </a:lastRow>
    <a:seCell>
      <a:tcTxStyle/>
      <a:tcStyle>
        <a:tcBdr/>
      </a:tcStyle>
    </a:seCell>
    <a:swCell>
      <a:tcTxStyle/>
      <a:tcStyle>
        <a:tcBdr/>
      </a:tcStyle>
    </a:swCell>
    <a:firstRow>
      <a:tcTxStyle b="on" i="off"/>
      <a:tcStyle>
        <a:tcBdr/>
        <a:fill>
          <a:solidFill>
            <a:srgbClr val="EBF1E8"/>
          </a:solidFill>
        </a:fill>
      </a:tcStyle>
    </a:firstRow>
    <a:neCell>
      <a:tcTxStyle/>
      <a:tcStyle>
        <a:tcBdr/>
      </a:tcStyle>
    </a:neCell>
    <a:nwCell>
      <a:tcTxStyle/>
      <a:tcStyle>
        <a:tcBdr/>
      </a:tcStyle>
    </a:nwCell>
  </a:tblStyle>
  <a:tblStyle styleId="{A46D1A5E-55A2-4D76-963A-A2B59DCBF1F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814" autoAdjust="0"/>
  </p:normalViewPr>
  <p:slideViewPr>
    <p:cSldViewPr snapToGrid="0">
      <p:cViewPr varScale="1">
        <p:scale>
          <a:sx n="62" d="100"/>
          <a:sy n="62" d="100"/>
        </p:scale>
        <p:origin x="1656" y="78"/>
      </p:cViewPr>
      <p:guideLst>
        <p:guide pos="1663"/>
        <p:guide orient="horz" pos="216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[1/7]</a:t>
            </a:r>
            <a:endParaRPr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9 minutes (7 slides)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Aim: </a:t>
            </a:r>
            <a:r>
              <a:rPr lang="en-GB" b="0" dirty="0"/>
              <a:t>to </a:t>
            </a:r>
            <a:r>
              <a:rPr lang="en-GB" dirty="0"/>
              <a:t>practise aural comprehension of adjectives and connect their gendered forms to the correct subject; the recognise when this is not possible and a subject pronoun can be used.</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Read the context and click to bring up further instruction.</a:t>
            </a:r>
            <a:endParaRPr dirty="0"/>
          </a:p>
          <a:p>
            <a:pPr marL="228600" lvl="0" indent="-228600" algn="l" rtl="0">
              <a:spcBef>
                <a:spcPts val="0"/>
              </a:spcBef>
              <a:spcAft>
                <a:spcPts val="0"/>
              </a:spcAft>
              <a:buClr>
                <a:schemeClr val="dk1"/>
              </a:buClr>
              <a:buSzPts val="1200"/>
              <a:buFont typeface="Calibri"/>
              <a:buAutoNum type="arabicPeriod"/>
            </a:pPr>
            <a:r>
              <a:rPr lang="en-GB" b="0" dirty="0"/>
              <a:t>Pupils write 1-6 in their books.</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a:t>
            </a:r>
            <a:r>
              <a:rPr lang="en-GB" b="0" dirty="0" err="1"/>
              <a:t>Ángela</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ella</a:t>
            </a:r>
            <a:r>
              <a:rPr lang="en-GB" b="0" dirty="0"/>
              <a:t>’ and the rest of the sentence ‘Ella es </a:t>
            </a:r>
            <a:r>
              <a:rPr lang="en-GB" b="0" dirty="0" err="1"/>
              <a:t>amable</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 to complete items 1-6.</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Ej</a:t>
            </a:r>
            <a:r>
              <a:rPr lang="en-GB" b="0" dirty="0"/>
              <a:t>. Es </a:t>
            </a:r>
            <a:r>
              <a:rPr lang="en-GB" b="0" dirty="0" err="1"/>
              <a:t>importante</a:t>
            </a:r>
            <a:r>
              <a:rPr lang="en-GB" b="0"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Ella es </a:t>
            </a:r>
            <a:r>
              <a:rPr lang="en-GB" b="0" dirty="0" err="1"/>
              <a:t>importante</a:t>
            </a:r>
            <a:r>
              <a:rPr lang="en-GB" b="0" dirty="0"/>
              <a:t>.</a:t>
            </a:r>
            <a:endParaRPr b="0" dirty="0"/>
          </a:p>
        </p:txBody>
      </p:sp>
      <p:sp>
        <p:nvSpPr>
          <p:cNvPr id="299" name="Google Shape;2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lvl="0" indent="-228600" algn="l" rtl="0">
              <a:spcBef>
                <a:spcPts val="0"/>
              </a:spcBef>
              <a:spcAft>
                <a:spcPts val="0"/>
              </a:spcAft>
              <a:buClr>
                <a:schemeClr val="dk1"/>
              </a:buClr>
              <a:buSzPts val="1200"/>
              <a:buFont typeface="Calibri"/>
              <a:buAutoNum type="arabicPeriod"/>
            </a:pPr>
            <a:r>
              <a:rPr lang="en-GB" b="0" dirty="0"/>
              <a:t>In this case they can tell because the adjective ends in –o.</a:t>
            </a:r>
            <a:endParaRPr dirty="0"/>
          </a:p>
          <a:p>
            <a:pPr marL="228600" lvl="0" indent="-228600" algn="l" rtl="0">
              <a:spcBef>
                <a:spcPts val="0"/>
              </a:spcBef>
              <a:spcAft>
                <a:spcPts val="0"/>
              </a:spcAft>
              <a:buClr>
                <a:schemeClr val="dk1"/>
              </a:buClr>
              <a:buSzPts val="1200"/>
              <a:buFont typeface="Calibri"/>
              <a:buAutoNum type="arabicPeriod"/>
            </a:pPr>
            <a:r>
              <a:rPr lang="en-GB" b="0" dirty="0"/>
              <a:t>Elicit this answer from pupils and click to confirm.</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Es bajo.</a:t>
            </a:r>
            <a:endParaRPr dirty="0"/>
          </a:p>
        </p:txBody>
      </p:sp>
      <p:sp>
        <p:nvSpPr>
          <p:cNvPr id="319" name="Google Shape;3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lvl="0" indent="-228600" algn="l" rtl="0">
              <a:spcBef>
                <a:spcPts val="0"/>
              </a:spcBef>
              <a:spcAft>
                <a:spcPts val="0"/>
              </a:spcAft>
              <a:buClr>
                <a:schemeClr val="dk1"/>
              </a:buClr>
              <a:buSzPts val="1200"/>
              <a:buFont typeface="Calibri"/>
              <a:buAutoNum type="arabicPeriod"/>
            </a:pPr>
            <a:r>
              <a:rPr lang="en-GB" b="0" dirty="0"/>
              <a:t>In this case they can tell because the adjective ends in –a.</a:t>
            </a:r>
            <a:endParaRPr dirty="0"/>
          </a:p>
          <a:p>
            <a:pPr marL="228600" lvl="0" indent="-228600" algn="l" rtl="0">
              <a:spcBef>
                <a:spcPts val="0"/>
              </a:spcBef>
              <a:spcAft>
                <a:spcPts val="0"/>
              </a:spcAft>
              <a:buClr>
                <a:schemeClr val="dk1"/>
              </a:buClr>
              <a:buSzPts val="1200"/>
              <a:buFont typeface="Calibri"/>
              <a:buAutoNum type="arabicPeriod"/>
            </a:pPr>
            <a:r>
              <a:rPr lang="en-GB" b="0" dirty="0"/>
              <a:t>Elicit this answer from pupils and click to confirm.</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divertida</a:t>
            </a:r>
            <a:r>
              <a:rPr lang="en-GB" b="0" dirty="0"/>
              <a:t>.</a:t>
            </a:r>
            <a:endParaRPr dirty="0"/>
          </a:p>
        </p:txBody>
      </p:sp>
      <p:sp>
        <p:nvSpPr>
          <p:cNvPr id="338" name="Google Shape;33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Rubén).</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inteligente</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a:t>Es </a:t>
            </a:r>
            <a:r>
              <a:rPr lang="en-GB" b="0" dirty="0" err="1"/>
              <a:t>independiente</a:t>
            </a:r>
            <a:r>
              <a:rPr lang="en-GB" b="0" dirty="0"/>
              <a:t>.</a:t>
            </a:r>
            <a:br>
              <a:rPr lang="en-GB" b="0" dirty="0"/>
            </a:br>
            <a:r>
              <a:rPr lang="en-GB" b="0" dirty="0" err="1"/>
              <a:t>Él</a:t>
            </a:r>
            <a:r>
              <a:rPr lang="en-GB" b="0" dirty="0"/>
              <a:t> es </a:t>
            </a:r>
            <a:r>
              <a:rPr lang="en-GB" b="0" dirty="0" err="1"/>
              <a:t>independiente</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357" name="Google Shape;3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Rubén).</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elegante</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Está</a:t>
            </a:r>
            <a:r>
              <a:rPr lang="en-GB" b="0" dirty="0"/>
              <a:t> </a:t>
            </a:r>
            <a:r>
              <a:rPr lang="en-GB" b="0" dirty="0" err="1"/>
              <a:t>feliz</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b="0" dirty="0" err="1"/>
              <a:t>Él</a:t>
            </a:r>
            <a:r>
              <a:rPr lang="en-GB" b="0" dirty="0"/>
              <a:t> </a:t>
            </a:r>
            <a:r>
              <a:rPr lang="en-GB" b="0" dirty="0" err="1"/>
              <a:t>está</a:t>
            </a:r>
            <a:r>
              <a:rPr lang="en-GB" b="0" dirty="0"/>
              <a:t> </a:t>
            </a:r>
            <a:r>
              <a:rPr lang="en-GB" b="0" dirty="0" err="1"/>
              <a:t>feliz</a:t>
            </a:r>
            <a:endParaRPr b="0" dirty="0"/>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377" name="Google Shape;37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lvl="0" indent="-228600" algn="l" rtl="0">
              <a:spcBef>
                <a:spcPts val="0"/>
              </a:spcBef>
              <a:spcAft>
                <a:spcPts val="0"/>
              </a:spcAft>
              <a:buClr>
                <a:schemeClr val="dk1"/>
              </a:buClr>
              <a:buSzPts val="1200"/>
              <a:buFont typeface="Calibri"/>
              <a:buAutoNum type="arabicPeriod"/>
            </a:pPr>
            <a:r>
              <a:rPr lang="en-GB" b="0" dirty="0"/>
              <a:t>In this case they can tell because the adjective ends in –o.</a:t>
            </a:r>
            <a:endParaRPr dirty="0"/>
          </a:p>
          <a:p>
            <a:pPr marL="228600" lvl="0" indent="-228600" algn="l" rtl="0">
              <a:spcBef>
                <a:spcPts val="0"/>
              </a:spcBef>
              <a:spcAft>
                <a:spcPts val="0"/>
              </a:spcAft>
              <a:buClr>
                <a:schemeClr val="dk1"/>
              </a:buClr>
              <a:buSzPts val="1200"/>
              <a:buFont typeface="Calibri"/>
              <a:buAutoNum type="arabicPeriod"/>
            </a:pPr>
            <a:r>
              <a:rPr lang="en-GB" b="0" dirty="0"/>
              <a:t>Elicit this answer from pupils and click to confirm.</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Está</a:t>
            </a:r>
            <a:r>
              <a:rPr lang="en-GB" b="0" dirty="0"/>
              <a:t> </a:t>
            </a:r>
            <a:r>
              <a:rPr lang="en-GB" b="0" dirty="0" err="1"/>
              <a:t>perdido</a:t>
            </a:r>
            <a:r>
              <a:rPr lang="en-GB" b="0" dirty="0"/>
              <a:t>.</a:t>
            </a:r>
            <a:endParaRPr dirty="0"/>
          </a:p>
        </p:txBody>
      </p:sp>
      <p:sp>
        <p:nvSpPr>
          <p:cNvPr id="397" name="Google Shape;39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listen to the example. Pupils decide whether the sentence applies to </a:t>
            </a:r>
            <a:r>
              <a:rPr lang="en-GB" b="0" dirty="0" err="1"/>
              <a:t>Ángela</a:t>
            </a:r>
            <a:r>
              <a:rPr lang="en-GB" b="0" dirty="0"/>
              <a:t> or Rubén (or if they cannot tell).</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In this case they cannot tell because the adjective ends in –e. Click to show this with a </a:t>
            </a:r>
            <a:r>
              <a:rPr lang="en-GB" b="1" dirty="0"/>
              <a:t>?</a:t>
            </a:r>
            <a:r>
              <a:rPr lang="en-GB" b="0" dirty="0"/>
              <a:t> that appears between the two friends.</a:t>
            </a:r>
            <a:endParaRPr dirty="0"/>
          </a:p>
          <a:p>
            <a:pPr marL="228600" lvl="0" indent="-228600" algn="l" rtl="0">
              <a:spcBef>
                <a:spcPts val="0"/>
              </a:spcBef>
              <a:spcAft>
                <a:spcPts val="0"/>
              </a:spcAft>
              <a:buClr>
                <a:schemeClr val="dk1"/>
              </a:buClr>
              <a:buSzPts val="1200"/>
              <a:buFont typeface="Calibri"/>
              <a:buAutoNum type="arabicPeriod"/>
            </a:pPr>
            <a:r>
              <a:rPr lang="en-GB" b="0" dirty="0"/>
              <a:t>Click to bring up an arrow to highlight who the sentence is about. (arrow highlights </a:t>
            </a:r>
            <a:r>
              <a:rPr lang="en-GB" b="0" dirty="0" err="1"/>
              <a:t>Ángela</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Elicit the subject pronoun ‘</a:t>
            </a:r>
            <a:r>
              <a:rPr lang="en-GB" b="0" dirty="0" err="1"/>
              <a:t>elle</a:t>
            </a:r>
            <a:r>
              <a:rPr lang="en-GB" b="0" dirty="0"/>
              <a:t>’ and the rest of the sentence ‘</a:t>
            </a:r>
            <a:r>
              <a:rPr lang="en-GB" b="0" dirty="0" err="1"/>
              <a:t>ella</a:t>
            </a:r>
            <a:r>
              <a:rPr lang="en-GB" b="0" dirty="0"/>
              <a:t> </a:t>
            </a:r>
            <a:r>
              <a:rPr lang="en-GB" b="0" dirty="0" err="1"/>
              <a:t>está</a:t>
            </a:r>
            <a:r>
              <a:rPr lang="en-GB" b="0" dirty="0"/>
              <a:t> </a:t>
            </a:r>
            <a:r>
              <a:rPr lang="en-GB" b="0" dirty="0" err="1"/>
              <a:t>feliz</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Click again to bring up Sofía’s speech bubble with the full sentence.</a:t>
            </a:r>
            <a:endParaRPr dirty="0"/>
          </a:p>
          <a:p>
            <a:pPr marL="228600" lvl="0" indent="-228600" algn="l" rtl="0">
              <a:spcBef>
                <a:spcPts val="0"/>
              </a:spcBef>
              <a:spcAft>
                <a:spcPts val="0"/>
              </a:spcAft>
              <a:buClr>
                <a:schemeClr val="dk1"/>
              </a:buClr>
              <a:buSzPts val="1200"/>
              <a:buFont typeface="Calibri"/>
              <a:buAutoNum type="arabicPeriod"/>
            </a:pPr>
            <a:r>
              <a:rPr lang="en-GB" b="0" dirty="0"/>
              <a:t>Move to the next slide.</a:t>
            </a:r>
            <a:br>
              <a:rPr lang="en-GB" b="0" dirty="0"/>
            </a:br>
            <a:endParaRPr b="0" dirty="0"/>
          </a:p>
          <a:p>
            <a:pPr marL="0" lvl="0" indent="0" algn="l" rtl="0">
              <a:spcBef>
                <a:spcPts val="0"/>
              </a:spcBef>
              <a:spcAft>
                <a:spcPts val="0"/>
              </a:spcAft>
              <a:buNone/>
            </a:pPr>
            <a:r>
              <a:rPr lang="en-GB" b="1" dirty="0"/>
              <a:t>Transcript</a:t>
            </a:r>
            <a:r>
              <a:rPr lang="en-GB" dirty="0"/>
              <a:t>:</a:t>
            </a:r>
            <a:endParaRPr b="0" dirty="0"/>
          </a:p>
          <a:p>
            <a:pPr marL="0" marR="0" lvl="0" indent="0" algn="l" rtl="0">
              <a:lnSpc>
                <a:spcPct val="100000"/>
              </a:lnSpc>
              <a:spcBef>
                <a:spcPts val="0"/>
              </a:spcBef>
              <a:spcAft>
                <a:spcPts val="0"/>
              </a:spcAft>
              <a:buClr>
                <a:schemeClr val="dk1"/>
              </a:buClr>
              <a:buSzPts val="1200"/>
              <a:buFont typeface="Calibri"/>
              <a:buNone/>
            </a:pPr>
            <a:r>
              <a:rPr lang="en-GB" b="0" dirty="0" err="1"/>
              <a:t>Está</a:t>
            </a:r>
            <a:r>
              <a:rPr lang="en-GB" b="0" dirty="0"/>
              <a:t> </a:t>
            </a:r>
            <a:r>
              <a:rPr lang="en-GB" b="0" dirty="0" err="1"/>
              <a:t>débil</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r>
              <a:rPr lang="en-GB" b="0" dirty="0"/>
              <a:t>Ella </a:t>
            </a:r>
            <a:r>
              <a:rPr lang="en-GB" b="0" dirty="0" err="1"/>
              <a:t>está</a:t>
            </a:r>
            <a:r>
              <a:rPr lang="en-GB" b="0" dirty="0"/>
              <a:t> </a:t>
            </a:r>
            <a:r>
              <a:rPr lang="en-GB" b="0" dirty="0" err="1"/>
              <a:t>débil</a:t>
            </a:r>
            <a:r>
              <a:rPr lang="en-GB" b="0" dirty="0"/>
              <a:t>.</a:t>
            </a:r>
            <a:endParaRPr dirty="0"/>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416" name="Google Shape;41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a:t>
            </a:r>
            <a:r>
              <a:rPr lang="en-GB" b="0" dirty="0" err="1"/>
              <a:t>ella</a:t>
            </a:r>
            <a:r>
              <a:rPr lang="en-GB" b="0" dirty="0"/>
              <a:t>’ and ‘</a:t>
            </a:r>
            <a:r>
              <a:rPr lang="en-GB" b="0" dirty="0" err="1"/>
              <a:t>él</a:t>
            </a:r>
            <a:r>
              <a:rPr lang="en-GB" b="0" dirty="0"/>
              <a:t>’ and practise three other new words from this week.</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Spanish word.  Pupils repeat.</a:t>
            </a:r>
            <a:endParaRPr dirty="0"/>
          </a:p>
          <a:p>
            <a:pPr marL="0" marR="0" lvl="0" indent="0" algn="l" rtl="0">
              <a:lnSpc>
                <a:spcPct val="100000"/>
              </a:lnSpc>
              <a:spcBef>
                <a:spcPts val="0"/>
              </a:spcBef>
              <a:spcAft>
                <a:spcPts val="0"/>
              </a:spcAft>
              <a:buClr>
                <a:schemeClr val="dk1"/>
              </a:buClr>
              <a:buSzPts val="1200"/>
              <a:buFont typeface="Calibri"/>
              <a:buNone/>
            </a:pPr>
            <a:r>
              <a:rPr lang="en-GB" b="0" dirty="0"/>
              <a:t>2. Click for the image. Pupils say the Spanish word. (Pupils may enjoy doing gestures for the pronouns, and teachers can also use gestures to elicit the words from pupils.  The gesture for ‘but’ can be putting the right hand up, palm facing forwards, as if to indicate an objection, say no.)</a:t>
            </a:r>
            <a:br>
              <a:rPr lang="en-GB" b="0" dirty="0"/>
            </a:br>
            <a:r>
              <a:rPr lang="en-GB" b="0" dirty="0"/>
              <a:t>3. After all words have been presented, elicit the English meanings in a jumbled order from pupils (if needed, click on the pictures to hear the audio again).</a:t>
            </a:r>
            <a:endParaRPr dirty="0"/>
          </a:p>
          <a:p>
            <a:pPr marL="0" marR="0" lvl="0" indent="0" algn="l" rtl="0">
              <a:lnSpc>
                <a:spcPct val="100000"/>
              </a:lnSpc>
              <a:spcBef>
                <a:spcPts val="0"/>
              </a:spcBef>
              <a:spcAft>
                <a:spcPts val="0"/>
              </a:spcAft>
              <a:buClr>
                <a:schemeClr val="dk1"/>
              </a:buClr>
              <a:buSzPts val="1200"/>
              <a:buFont typeface="Calibri"/>
              <a:buNone/>
            </a:pPr>
            <a:r>
              <a:rPr lang="en-GB" b="0" dirty="0"/>
              <a:t>4. Then elicit the Spanish, giving pupils the English (again in a jumbled order).</a:t>
            </a:r>
            <a:endParaRPr dirty="0"/>
          </a:p>
          <a:p>
            <a:pPr marL="0" marR="0" lvl="0" indent="0" algn="l" rtl="0">
              <a:lnSpc>
                <a:spcPct val="100000"/>
              </a:lnSpc>
              <a:spcBef>
                <a:spcPts val="0"/>
              </a:spcBef>
              <a:spcAft>
                <a:spcPts val="0"/>
              </a:spcAft>
              <a:buClr>
                <a:schemeClr val="dk1"/>
              </a:buClr>
              <a:buSzPts val="1200"/>
              <a:buFont typeface="Calibri"/>
              <a:buNone/>
            </a:pPr>
            <a:br>
              <a:rPr lang="en-GB" b="0" dirty="0"/>
            </a:br>
            <a:endParaRPr dirty="0"/>
          </a:p>
        </p:txBody>
      </p:sp>
      <p:sp>
        <p:nvSpPr>
          <p:cNvPr id="436" name="Google Shape;43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454" name="Google Shape;45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dirty="0"/>
              <a:t>Artwork by Steve Clarke. All additional pictures selected are available under a Creative Commons license, no attribution required.</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latin typeface="Calibri"/>
                <a:ea typeface="Calibri"/>
                <a:cs typeface="Calibri"/>
                <a:sym typeface="Calibri"/>
              </a:rPr>
              <a:t>The frequency rankings for words that occur in this PowerPoint which have been</a:t>
            </a:r>
            <a:r>
              <a:rPr lang="en-US" sz="1200" i="1" dirty="0">
                <a:latin typeface="Calibri"/>
                <a:ea typeface="Calibri"/>
                <a:cs typeface="Calibri"/>
                <a:sym typeface="Calibri"/>
              </a:rPr>
              <a:t> previously</a:t>
            </a:r>
            <a:r>
              <a:rPr lang="en-US" sz="1200" dirty="0">
                <a:latin typeface="Calibri"/>
                <a:ea typeface="Calibri"/>
                <a:cs typeface="Calibri"/>
                <a:sym typeface="Calibri"/>
              </a:rPr>
              <a:t> introduced in the resources are given in the SOW (excel document) and in the resources that first introduced and formally re-visited those words. </a:t>
            </a:r>
            <a:endParaRPr lang="en-US"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For any </a:t>
            </a:r>
            <a:r>
              <a:rPr lang="en-US" sz="1200" i="1" dirty="0"/>
              <a:t>other </a:t>
            </a:r>
            <a:r>
              <a:rPr lang="en-US" sz="1200" dirty="0"/>
              <a:t>words that occur incidentally in this PowerPoint, frequency rankings will be provided in the notes field wherever possible.</a:t>
            </a:r>
            <a:endParaRPr lang="en-US" dirty="0"/>
          </a:p>
          <a:p>
            <a:pPr marL="0" lvl="0" indent="0" algn="l" rtl="0">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0" dirty="0">
                <a:latin typeface="Calibri"/>
                <a:ea typeface="Calibri"/>
                <a:cs typeface="Calibri"/>
                <a:sym typeface="Calibri"/>
              </a:rPr>
              <a:t>Phonics: revisit SSC [</a:t>
            </a:r>
            <a:r>
              <a:rPr lang="en-US" sz="1200" b="0" dirty="0" err="1">
                <a:latin typeface="Calibri"/>
                <a:ea typeface="Calibri"/>
                <a:cs typeface="Calibri"/>
                <a:sym typeface="Calibri"/>
              </a:rPr>
              <a:t>gue</a:t>
            </a:r>
            <a:r>
              <a:rPr lang="en-US" sz="1200" b="0" dirty="0">
                <a:latin typeface="Calibri"/>
                <a:ea typeface="Calibri"/>
                <a:cs typeface="Calibri"/>
                <a:sym typeface="Calibri"/>
              </a:rPr>
              <a:t>] [</a:t>
            </a:r>
            <a:r>
              <a:rPr lang="en-US" sz="1200" b="0" dirty="0" err="1">
                <a:latin typeface="Calibri"/>
                <a:ea typeface="Calibri"/>
                <a:cs typeface="Calibri"/>
                <a:sym typeface="Calibri"/>
              </a:rPr>
              <a:t>gui</a:t>
            </a:r>
            <a:r>
              <a:rPr lang="en-US" sz="1200" b="0" dirty="0">
                <a:latin typeface="Calibri"/>
                <a:ea typeface="Calibri"/>
                <a:cs typeface="Calibri"/>
                <a:sym typeface="Calibri"/>
              </a:rPr>
              <a:t>] </a:t>
            </a:r>
            <a:r>
              <a:rPr lang="en-US" sz="1200" b="0" dirty="0" err="1">
                <a:latin typeface="Calibri"/>
                <a:ea typeface="Calibri"/>
                <a:cs typeface="Calibri"/>
                <a:sym typeface="Calibri"/>
              </a:rPr>
              <a:t>guitarra</a:t>
            </a:r>
            <a:r>
              <a:rPr lang="en-US" sz="1200" b="0" dirty="0">
                <a:latin typeface="Calibri"/>
                <a:ea typeface="Calibri"/>
                <a:cs typeface="Calibri"/>
                <a:sym typeface="Calibri"/>
              </a:rPr>
              <a:t> [2705] </a:t>
            </a:r>
            <a:r>
              <a:rPr lang="en-US" sz="1200" b="0" dirty="0" err="1">
                <a:latin typeface="Calibri"/>
                <a:ea typeface="Calibri"/>
                <a:cs typeface="Calibri"/>
                <a:sym typeface="Calibri"/>
              </a:rPr>
              <a:t>juguete</a:t>
            </a:r>
            <a:r>
              <a:rPr lang="en-US" sz="1200" b="0" dirty="0">
                <a:latin typeface="Calibri"/>
                <a:ea typeface="Calibri"/>
                <a:cs typeface="Calibri"/>
                <a:sym typeface="Calibri"/>
              </a:rPr>
              <a:t> [3162] </a:t>
            </a:r>
            <a:endParaRPr lang="en-US" dirty="0"/>
          </a:p>
          <a:p>
            <a:pPr marL="0" marR="0" lvl="0" indent="0" algn="l" rtl="0">
              <a:lnSpc>
                <a:spcPct val="100000"/>
              </a:lnSpc>
              <a:spcBef>
                <a:spcPts val="0"/>
              </a:spcBef>
              <a:spcAft>
                <a:spcPts val="0"/>
              </a:spcAft>
              <a:buClr>
                <a:srgbClr val="1F3864"/>
              </a:buClr>
              <a:buSzPts val="1200"/>
              <a:buFont typeface="Century Gothic"/>
              <a:buNone/>
            </a:pPr>
            <a:r>
              <a:rPr lang="en-US" sz="1200" b="0" i="0" u="none" strike="noStrike" dirty="0">
                <a:solidFill>
                  <a:srgbClr val="1F3864"/>
                </a:solidFill>
                <a:latin typeface="Century Gothic"/>
                <a:ea typeface="Century Gothic"/>
                <a:cs typeface="Century Gothic"/>
                <a:sym typeface="Century Gothic"/>
              </a:rPr>
              <a:t>Vocabulary: </a:t>
            </a:r>
            <a:r>
              <a:rPr lang="en-US" sz="1200" b="1" i="0" u="none" strike="noStrike" dirty="0" err="1">
                <a:solidFill>
                  <a:srgbClr val="002060"/>
                </a:solidFill>
                <a:latin typeface="Century Gothic"/>
                <a:ea typeface="Century Gothic"/>
                <a:cs typeface="Century Gothic"/>
                <a:sym typeface="Century Gothic"/>
              </a:rPr>
              <a:t>él</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[9]</a:t>
            </a:r>
            <a:r>
              <a:rPr lang="en-US" sz="1200" b="1" i="0" u="none" strike="noStrike" dirty="0">
                <a:solidFill>
                  <a:srgbClr val="002060"/>
                </a:solidFill>
                <a:latin typeface="Century Gothic"/>
                <a:ea typeface="Century Gothic"/>
                <a:cs typeface="Century Gothic"/>
                <a:sym typeface="Century Gothic"/>
              </a:rPr>
              <a:t> </a:t>
            </a:r>
            <a:r>
              <a:rPr lang="en-US" sz="1200" b="1" i="0" u="none" strike="noStrike" dirty="0" err="1">
                <a:solidFill>
                  <a:srgbClr val="002060"/>
                </a:solidFill>
                <a:latin typeface="Century Gothic"/>
                <a:ea typeface="Century Gothic"/>
                <a:cs typeface="Century Gothic"/>
                <a:sym typeface="Century Gothic"/>
              </a:rPr>
              <a:t>ella</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[72]</a:t>
            </a:r>
            <a:r>
              <a:rPr lang="en-US" sz="1200" b="1" i="0" u="none" strike="noStrike" dirty="0">
                <a:solidFill>
                  <a:srgbClr val="002060"/>
                </a:solidFill>
                <a:latin typeface="Century Gothic"/>
                <a:ea typeface="Century Gothic"/>
                <a:cs typeface="Century Gothic"/>
                <a:sym typeface="Century Gothic"/>
              </a:rPr>
              <a:t> </a:t>
            </a:r>
            <a:r>
              <a:rPr lang="en-US" sz="1200" b="1" i="0" u="none" strike="noStrike" dirty="0" err="1">
                <a:solidFill>
                  <a:srgbClr val="002060"/>
                </a:solidFill>
                <a:latin typeface="Century Gothic"/>
                <a:ea typeface="Century Gothic"/>
                <a:cs typeface="Century Gothic"/>
                <a:sym typeface="Century Gothic"/>
              </a:rPr>
              <a:t>tú</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[184] </a:t>
            </a:r>
            <a:r>
              <a:rPr lang="en-US" sz="1200" b="1" i="0" u="none" strike="noStrike" dirty="0" err="1">
                <a:solidFill>
                  <a:srgbClr val="002060"/>
                </a:solidFill>
                <a:latin typeface="Century Gothic"/>
                <a:ea typeface="Century Gothic"/>
                <a:cs typeface="Century Gothic"/>
                <a:sym typeface="Century Gothic"/>
              </a:rPr>
              <a:t>yo</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[28] </a:t>
            </a:r>
            <a:r>
              <a:rPr lang="en-US" sz="1200" b="1" i="0" u="none" strike="noStrike" dirty="0">
                <a:solidFill>
                  <a:srgbClr val="002060"/>
                </a:solidFill>
                <a:latin typeface="Century Gothic"/>
                <a:ea typeface="Century Gothic"/>
                <a:cs typeface="Century Gothic"/>
                <a:sym typeface="Century Gothic"/>
              </a:rPr>
              <a:t>chico</a:t>
            </a:r>
            <a:r>
              <a:rPr lang="en-US" sz="1200" b="0" i="0" u="none" strike="noStrike" dirty="0">
                <a:solidFill>
                  <a:srgbClr val="002060"/>
                </a:solidFill>
                <a:latin typeface="Century Gothic"/>
                <a:ea typeface="Century Gothic"/>
                <a:cs typeface="Century Gothic"/>
                <a:sym typeface="Century Gothic"/>
              </a:rPr>
              <a:t> [727] </a:t>
            </a:r>
            <a:r>
              <a:rPr lang="en-US" sz="1200" b="1" i="0" u="none" strike="noStrike" dirty="0" err="1">
                <a:solidFill>
                  <a:srgbClr val="002060"/>
                </a:solidFill>
                <a:latin typeface="Century Gothic"/>
                <a:ea typeface="Century Gothic"/>
                <a:cs typeface="Century Gothic"/>
                <a:sym typeface="Century Gothic"/>
              </a:rPr>
              <a:t>chica</a:t>
            </a:r>
            <a:r>
              <a:rPr lang="en-US" sz="1200" b="0" i="0" u="none" strike="noStrike" dirty="0">
                <a:solidFill>
                  <a:srgbClr val="002060"/>
                </a:solidFill>
                <a:latin typeface="Century Gothic"/>
                <a:ea typeface="Century Gothic"/>
                <a:cs typeface="Century Gothic"/>
                <a:sym typeface="Century Gothic"/>
              </a:rPr>
              <a:t> [1159] </a:t>
            </a:r>
            <a:r>
              <a:rPr lang="en-US" sz="1200" b="1" i="0" u="none" strike="noStrike" dirty="0" err="1">
                <a:solidFill>
                  <a:srgbClr val="002060"/>
                </a:solidFill>
                <a:latin typeface="Century Gothic"/>
                <a:ea typeface="Century Gothic"/>
                <a:cs typeface="Century Gothic"/>
                <a:sym typeface="Century Gothic"/>
              </a:rPr>
              <a:t>débil</a:t>
            </a:r>
            <a:r>
              <a:rPr lang="en-US" sz="1200" b="0" i="0" u="none" strike="noStrike" dirty="0">
                <a:solidFill>
                  <a:srgbClr val="002060"/>
                </a:solidFill>
                <a:latin typeface="Century Gothic"/>
                <a:ea typeface="Century Gothic"/>
                <a:cs typeface="Century Gothic"/>
                <a:sym typeface="Century Gothic"/>
              </a:rPr>
              <a:t> [1946] </a:t>
            </a:r>
            <a:r>
              <a:rPr lang="en-US" sz="1200" b="1" i="0" u="none" strike="noStrike" dirty="0" err="1">
                <a:solidFill>
                  <a:srgbClr val="002060"/>
                </a:solidFill>
                <a:latin typeface="Century Gothic"/>
                <a:ea typeface="Century Gothic"/>
                <a:cs typeface="Century Gothic"/>
                <a:sym typeface="Century Gothic"/>
              </a:rPr>
              <a:t>fuerte</a:t>
            </a:r>
            <a:r>
              <a:rPr lang="en-US" sz="1200" b="0" i="0" u="none" strike="noStrike" dirty="0">
                <a:solidFill>
                  <a:srgbClr val="002060"/>
                </a:solidFill>
                <a:latin typeface="Century Gothic"/>
                <a:ea typeface="Century Gothic"/>
                <a:cs typeface="Century Gothic"/>
                <a:sym typeface="Century Gothic"/>
              </a:rPr>
              <a:t> [435] </a:t>
            </a:r>
            <a:r>
              <a:rPr lang="en-US" sz="1200" b="1" i="0" u="none" strike="noStrike" dirty="0" err="1">
                <a:solidFill>
                  <a:srgbClr val="002060"/>
                </a:solidFill>
                <a:latin typeface="Century Gothic"/>
                <a:ea typeface="Century Gothic"/>
                <a:cs typeface="Century Gothic"/>
                <a:sym typeface="Century Gothic"/>
              </a:rPr>
              <a:t>grande</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[66] </a:t>
            </a:r>
            <a:r>
              <a:rPr lang="en-US" sz="1200" b="1" i="0" u="none" strike="noStrike" dirty="0" err="1">
                <a:solidFill>
                  <a:srgbClr val="002060"/>
                </a:solidFill>
                <a:latin typeface="Century Gothic"/>
                <a:ea typeface="Century Gothic"/>
                <a:cs typeface="Century Gothic"/>
                <a:sym typeface="Century Gothic"/>
              </a:rPr>
              <a:t>independiente</a:t>
            </a:r>
            <a:r>
              <a:rPr lang="en-US" sz="1200" b="0" i="0" u="none" strike="noStrike" dirty="0">
                <a:solidFill>
                  <a:srgbClr val="002060"/>
                </a:solidFill>
                <a:latin typeface="Century Gothic"/>
                <a:ea typeface="Century Gothic"/>
                <a:cs typeface="Century Gothic"/>
                <a:sym typeface="Century Gothic"/>
              </a:rPr>
              <a:t> [1177] </a:t>
            </a:r>
            <a:r>
              <a:rPr lang="en-US" sz="1200" b="1" i="0" u="none" strike="noStrike" dirty="0" err="1">
                <a:solidFill>
                  <a:srgbClr val="002060"/>
                </a:solidFill>
                <a:latin typeface="Century Gothic"/>
                <a:ea typeface="Century Gothic"/>
                <a:cs typeface="Century Gothic"/>
                <a:sym typeface="Century Gothic"/>
              </a:rPr>
              <a:t>pero</a:t>
            </a:r>
            <a:r>
              <a:rPr lang="en-US" sz="1200" b="0" i="0" u="none" strike="noStrike" dirty="0">
                <a:solidFill>
                  <a:srgbClr val="002060"/>
                </a:solidFill>
                <a:latin typeface="Century Gothic"/>
                <a:ea typeface="Century Gothic"/>
                <a:cs typeface="Century Gothic"/>
                <a:sym typeface="Century Gothic"/>
              </a:rPr>
              <a:t> [30]</a:t>
            </a:r>
            <a:r>
              <a:rPr lang="en-US" sz="1200" b="1" i="0" u="none" strike="noStrike" dirty="0">
                <a:solidFill>
                  <a:srgbClr val="002060"/>
                </a:solidFill>
                <a:latin typeface="Century Gothic"/>
                <a:ea typeface="Century Gothic"/>
                <a:cs typeface="Century Gothic"/>
                <a:sym typeface="Century Gothic"/>
              </a:rPr>
              <a:t> </a:t>
            </a:r>
            <a:br>
              <a:rPr lang="en-US" sz="1200" b="1" i="0" u="none" strike="noStrike" dirty="0">
                <a:solidFill>
                  <a:srgbClr val="1F3864"/>
                </a:solidFill>
                <a:latin typeface="Century Gothic"/>
                <a:ea typeface="Century Gothic"/>
                <a:cs typeface="Century Gothic"/>
                <a:sym typeface="Century Gothic"/>
              </a:rPr>
            </a:br>
            <a:r>
              <a:rPr lang="en-US" sz="1200" b="0" i="0" u="none" strike="noStrike" dirty="0">
                <a:solidFill>
                  <a:srgbClr val="1F3864"/>
                </a:solidFill>
                <a:latin typeface="Century Gothic"/>
                <a:ea typeface="Century Gothic"/>
                <a:cs typeface="Century Gothic"/>
                <a:sym typeface="Century Gothic"/>
              </a:rPr>
              <a:t>Revisit 1: </a:t>
            </a:r>
            <a:r>
              <a:rPr lang="en-US" sz="1800" b="0" i="0" u="none" strike="noStrike" dirty="0">
                <a:solidFill>
                  <a:srgbClr val="002060"/>
                </a:solidFill>
                <a:latin typeface="Century Gothic"/>
                <a:ea typeface="Century Gothic"/>
                <a:cs typeface="Century Gothic"/>
                <a:sym typeface="Century Gothic"/>
              </a:rPr>
              <a:t>hay  [</a:t>
            </a:r>
            <a:r>
              <a:rPr lang="en-US" sz="1800" b="0" i="0" u="none" strike="noStrike" dirty="0" err="1">
                <a:solidFill>
                  <a:srgbClr val="002060"/>
                </a:solidFill>
                <a:latin typeface="Century Gothic"/>
                <a:ea typeface="Century Gothic"/>
                <a:cs typeface="Century Gothic"/>
                <a:sym typeface="Century Gothic"/>
              </a:rPr>
              <a:t>haber</a:t>
            </a:r>
            <a:r>
              <a:rPr lang="en-US" sz="1800" b="0" i="0" u="none" strike="noStrike" dirty="0">
                <a:solidFill>
                  <a:srgbClr val="002060"/>
                </a:solidFill>
                <a:latin typeface="Century Gothic"/>
                <a:ea typeface="Century Gothic"/>
                <a:cs typeface="Century Gothic"/>
                <a:sym typeface="Century Gothic"/>
              </a:rPr>
              <a:t> 13]  </a:t>
            </a:r>
            <a:r>
              <a:rPr lang="en-US" sz="1800" b="0" i="0" u="none" strike="noStrike" dirty="0" err="1">
                <a:solidFill>
                  <a:srgbClr val="002060"/>
                </a:solidFill>
                <a:latin typeface="Century Gothic"/>
                <a:ea typeface="Century Gothic"/>
                <a:cs typeface="Century Gothic"/>
                <a:sym typeface="Century Gothic"/>
              </a:rPr>
              <a:t>cuántos</a:t>
            </a:r>
            <a:r>
              <a:rPr lang="en-US" sz="1800" b="0" i="0" u="none" strike="noStrike" dirty="0">
                <a:solidFill>
                  <a:srgbClr val="002060"/>
                </a:solidFill>
                <a:latin typeface="Century Gothic"/>
                <a:ea typeface="Century Gothic"/>
                <a:cs typeface="Century Gothic"/>
                <a:sym typeface="Century Gothic"/>
              </a:rPr>
              <a:t> [580] </a:t>
            </a:r>
            <a:r>
              <a:rPr lang="en-US" sz="1800" b="0" i="0" u="none" strike="noStrike" dirty="0" err="1">
                <a:solidFill>
                  <a:srgbClr val="002060"/>
                </a:solidFill>
                <a:latin typeface="Century Gothic"/>
                <a:ea typeface="Century Gothic"/>
                <a:cs typeface="Century Gothic"/>
                <a:sym typeface="Century Gothic"/>
              </a:rPr>
              <a:t>cuántas</a:t>
            </a:r>
            <a:r>
              <a:rPr lang="en-US" sz="1800" b="0" i="0" u="none" strike="noStrike" dirty="0">
                <a:solidFill>
                  <a:srgbClr val="002060"/>
                </a:solidFill>
                <a:latin typeface="Century Gothic"/>
                <a:ea typeface="Century Gothic"/>
                <a:cs typeface="Century Gothic"/>
                <a:sym typeface="Century Gothic"/>
              </a:rPr>
              <a:t> [580] </a:t>
            </a:r>
            <a:endParaRPr lang="en-US" sz="1200" b="0" i="0" u="none" strike="noStrik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1200"/>
              <a:buFont typeface="Century Gothic"/>
              <a:buNone/>
            </a:pPr>
            <a:r>
              <a:rPr lang="en-US" sz="1200" b="0" i="0" u="none" strike="noStrike" dirty="0">
                <a:solidFill>
                  <a:srgbClr val="1F3864"/>
                </a:solidFill>
                <a:latin typeface="Century Gothic"/>
                <a:ea typeface="Century Gothic"/>
                <a:cs typeface="Century Gothic"/>
                <a:sym typeface="Century Gothic"/>
              </a:rPr>
              <a:t>Revisit 2: </a:t>
            </a:r>
            <a:r>
              <a:rPr lang="en-US" sz="1800" b="0" i="0" u="none" strike="noStrike" dirty="0" err="1">
                <a:solidFill>
                  <a:srgbClr val="002060"/>
                </a:solidFill>
                <a:latin typeface="Century Gothic"/>
                <a:ea typeface="Century Gothic"/>
                <a:cs typeface="Century Gothic"/>
                <a:sym typeface="Century Gothic"/>
              </a:rPr>
              <a:t>montar</a:t>
            </a:r>
            <a:r>
              <a:rPr lang="en-US" sz="1800" b="0" i="0" u="none" strike="noStrike" dirty="0">
                <a:solidFill>
                  <a:srgbClr val="002060"/>
                </a:solidFill>
                <a:latin typeface="Century Gothic"/>
                <a:ea typeface="Century Gothic"/>
                <a:cs typeface="Century Gothic"/>
                <a:sym typeface="Century Gothic"/>
              </a:rPr>
              <a:t> [1446] </a:t>
            </a:r>
            <a:r>
              <a:rPr lang="en-US" sz="1800" b="0" i="0" u="none" strike="noStrike" dirty="0" err="1">
                <a:solidFill>
                  <a:srgbClr val="002060"/>
                </a:solidFill>
                <a:latin typeface="Century Gothic"/>
                <a:ea typeface="Century Gothic"/>
                <a:cs typeface="Century Gothic"/>
                <a:sym typeface="Century Gothic"/>
              </a:rPr>
              <a:t>pasear</a:t>
            </a:r>
            <a:r>
              <a:rPr lang="en-US" sz="1800" b="0" i="0" u="none" strike="noStrike" dirty="0">
                <a:solidFill>
                  <a:srgbClr val="002060"/>
                </a:solidFill>
                <a:latin typeface="Century Gothic"/>
                <a:ea typeface="Century Gothic"/>
                <a:cs typeface="Century Gothic"/>
                <a:sym typeface="Century Gothic"/>
              </a:rPr>
              <a:t> [1741] </a:t>
            </a:r>
            <a:r>
              <a:rPr lang="en-US" sz="1800" b="0" i="0" u="none" strike="noStrike" dirty="0" err="1">
                <a:solidFill>
                  <a:srgbClr val="002060"/>
                </a:solidFill>
                <a:latin typeface="Century Gothic"/>
                <a:ea typeface="Century Gothic"/>
                <a:cs typeface="Century Gothic"/>
                <a:sym typeface="Century Gothic"/>
              </a:rPr>
              <a:t>bicicleta</a:t>
            </a:r>
            <a:r>
              <a:rPr lang="en-US" sz="1800" b="0" i="0" u="none" strike="noStrike" dirty="0">
                <a:solidFill>
                  <a:srgbClr val="002060"/>
                </a:solidFill>
                <a:latin typeface="Century Gothic"/>
                <a:ea typeface="Century Gothic"/>
                <a:cs typeface="Century Gothic"/>
                <a:sym typeface="Century Gothic"/>
              </a:rPr>
              <a:t> [3684] </a:t>
            </a:r>
            <a:r>
              <a:rPr lang="en-US" sz="1800" b="0" i="0" u="none" strike="noStrike" dirty="0" err="1">
                <a:solidFill>
                  <a:srgbClr val="002060"/>
                </a:solidFill>
                <a:latin typeface="Century Gothic"/>
                <a:ea typeface="Century Gothic"/>
                <a:cs typeface="Century Gothic"/>
                <a:sym typeface="Century Gothic"/>
              </a:rPr>
              <a:t>estadio</a:t>
            </a:r>
            <a:r>
              <a:rPr lang="en-US" sz="1800" b="0" i="0" u="none" strike="noStrike" dirty="0">
                <a:solidFill>
                  <a:srgbClr val="002060"/>
                </a:solidFill>
                <a:latin typeface="Century Gothic"/>
                <a:ea typeface="Century Gothic"/>
                <a:cs typeface="Century Gothic"/>
                <a:sym typeface="Century Gothic"/>
              </a:rPr>
              <a:t> [2581] </a:t>
            </a:r>
            <a:r>
              <a:rPr lang="en-US" sz="1800" b="0" i="0" u="none" strike="noStrike" dirty="0" err="1">
                <a:solidFill>
                  <a:srgbClr val="002060"/>
                </a:solidFill>
                <a:latin typeface="Century Gothic"/>
                <a:ea typeface="Century Gothic"/>
                <a:cs typeface="Century Gothic"/>
                <a:sym typeface="Century Gothic"/>
              </a:rPr>
              <a:t>madre</a:t>
            </a:r>
            <a:r>
              <a:rPr lang="en-US" sz="1800" b="0" i="0" u="none" strike="noStrike" dirty="0">
                <a:solidFill>
                  <a:srgbClr val="002060"/>
                </a:solidFill>
                <a:latin typeface="Century Gothic"/>
                <a:ea typeface="Century Gothic"/>
                <a:cs typeface="Century Gothic"/>
                <a:sym typeface="Century Gothic"/>
              </a:rPr>
              <a:t> [226], padre [162] ciudad [178] </a:t>
            </a:r>
            <a:r>
              <a:rPr lang="en-US" sz="1800" b="0" i="0" u="none" strike="noStrike" dirty="0" err="1">
                <a:solidFill>
                  <a:srgbClr val="002060"/>
                </a:solidFill>
                <a:latin typeface="Century Gothic"/>
                <a:ea typeface="Century Gothic"/>
                <a:cs typeface="Century Gothic"/>
                <a:sym typeface="Century Gothic"/>
              </a:rPr>
              <a:t>el</a:t>
            </a:r>
            <a:r>
              <a:rPr lang="en-US" sz="1800" b="0" i="0" u="none" strike="noStrike" dirty="0">
                <a:solidFill>
                  <a:srgbClr val="002060"/>
                </a:solidFill>
                <a:latin typeface="Century Gothic"/>
                <a:ea typeface="Century Gothic"/>
                <a:cs typeface="Century Gothic"/>
                <a:sym typeface="Century Gothic"/>
              </a:rPr>
              <a:t> [1] la [1] de2 [2] por1 [15]</a:t>
            </a:r>
            <a:r>
              <a:rPr lang="en-US" dirty="0"/>
              <a:t> </a:t>
            </a:r>
            <a:endParaRPr lang="en-US" sz="1200" b="0"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marR="0" lvl="0" indent="0" algn="l" rtl="0">
              <a:lnSpc>
                <a:spcPct val="100000"/>
              </a:lnSpc>
              <a:spcBef>
                <a:spcPts val="0"/>
              </a:spcBef>
              <a:spcAft>
                <a:spcPts val="0"/>
              </a:spcAft>
              <a:buClr>
                <a:srgbClr val="002060"/>
              </a:buClr>
              <a:buSzPts val="1200"/>
              <a:buFont typeface="Century Gothic"/>
              <a:buNone/>
            </a:pPr>
            <a:r>
              <a:rPr lang="en-US" sz="1200" b="1" dirty="0">
                <a:solidFill>
                  <a:srgbClr val="002060"/>
                </a:solidFill>
                <a:latin typeface="Century Gothic"/>
                <a:ea typeface="Century Gothic"/>
                <a:cs typeface="Century Gothic"/>
                <a:sym typeface="Century Gothic"/>
              </a:rPr>
              <a:t>Frequency of unknown words and cognates</a:t>
            </a:r>
            <a:r>
              <a:rPr lang="en-US" sz="1200" b="0" dirty="0">
                <a:solidFill>
                  <a:srgbClr val="002060"/>
                </a:solidFill>
                <a:latin typeface="Century Gothic"/>
                <a:ea typeface="Century Gothic"/>
                <a:cs typeface="Century Gothic"/>
                <a:sym typeface="Century Gothic"/>
              </a:rPr>
              <a:t>:</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b="1" dirty="0" err="1">
                <a:latin typeface="Calibri"/>
                <a:ea typeface="Calibri"/>
                <a:cs typeface="Calibri"/>
                <a:sym typeface="Calibri"/>
              </a:rPr>
              <a:t>seguir</a:t>
            </a:r>
            <a:r>
              <a:rPr lang="en-US" sz="1200" b="0" dirty="0">
                <a:latin typeface="Calibri"/>
                <a:ea typeface="Calibri"/>
                <a:cs typeface="Calibri"/>
                <a:sym typeface="Calibri"/>
              </a:rPr>
              <a:t> [99] </a:t>
            </a:r>
            <a:r>
              <a:rPr lang="en-US" sz="1200" b="1" dirty="0" err="1">
                <a:latin typeface="Calibri"/>
                <a:ea typeface="Calibri"/>
                <a:cs typeface="Calibri"/>
                <a:sym typeface="Calibri"/>
              </a:rPr>
              <a:t>águila</a:t>
            </a:r>
            <a:r>
              <a:rPr lang="en-US" sz="1200" b="0" dirty="0">
                <a:latin typeface="Calibri"/>
                <a:ea typeface="Calibri"/>
                <a:cs typeface="Calibri"/>
                <a:sym typeface="Calibri"/>
              </a:rPr>
              <a:t> [&gt;5000]  </a:t>
            </a:r>
            <a:r>
              <a:rPr lang="en-US" sz="1200" b="1" dirty="0" err="1">
                <a:latin typeface="Calibri"/>
                <a:ea typeface="Calibri"/>
                <a:cs typeface="Calibri"/>
                <a:sym typeface="Calibri"/>
              </a:rPr>
              <a:t>hamburguesa</a:t>
            </a:r>
            <a:r>
              <a:rPr lang="en-US" sz="1200" b="0" dirty="0">
                <a:latin typeface="Calibri"/>
                <a:ea typeface="Calibri"/>
                <a:cs typeface="Calibri"/>
                <a:sym typeface="Calibri"/>
              </a:rPr>
              <a:t> [&gt;5000] </a:t>
            </a:r>
            <a:r>
              <a:rPr lang="en-US" sz="1200" b="1" dirty="0" err="1">
                <a:latin typeface="Calibri"/>
                <a:ea typeface="Calibri"/>
                <a:cs typeface="Calibri"/>
                <a:sym typeface="Calibri"/>
              </a:rPr>
              <a:t>guerra</a:t>
            </a:r>
            <a:r>
              <a:rPr lang="en-US" sz="1200" b="0" dirty="0">
                <a:latin typeface="Calibri"/>
                <a:ea typeface="Calibri"/>
                <a:cs typeface="Calibri"/>
                <a:sym typeface="Calibri"/>
              </a:rPr>
              <a:t> [282] </a:t>
            </a:r>
            <a:r>
              <a:rPr lang="en-US" sz="1200" b="1" dirty="0" err="1">
                <a:latin typeface="Calibri"/>
                <a:ea typeface="Calibri"/>
                <a:cs typeface="Calibri"/>
                <a:sym typeface="Calibri"/>
              </a:rPr>
              <a:t>también</a:t>
            </a:r>
            <a:r>
              <a:rPr lang="en-US" sz="1200" b="0" dirty="0">
                <a:latin typeface="Calibri"/>
                <a:ea typeface="Calibri"/>
                <a:cs typeface="Calibri"/>
                <a:sym typeface="Calibri"/>
              </a:rPr>
              <a:t> [49]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Source: Davies, M. &amp; Davies, K. (2018)</a:t>
            </a:r>
            <a:r>
              <a:rPr lang="en-US" sz="1200" i="1" dirty="0">
                <a:latin typeface="Calibri"/>
                <a:ea typeface="Calibri"/>
                <a:cs typeface="Calibri"/>
                <a:sym typeface="Calibri"/>
              </a:rPr>
              <a:t>. A frequency dictionary of Spanish: Core vocabulary for learners </a:t>
            </a:r>
            <a:r>
              <a:rPr lang="en-US" sz="1200" dirty="0">
                <a:latin typeface="Calibri"/>
                <a:ea typeface="Calibri"/>
                <a:cs typeface="Calibri"/>
                <a:sym typeface="Calibri"/>
              </a:rPr>
              <a:t>(2nd ed.). </a:t>
            </a:r>
            <a:r>
              <a:rPr lang="en-US" sz="1200">
                <a:latin typeface="Calibri"/>
                <a:ea typeface="Calibri"/>
                <a:cs typeface="Calibri"/>
                <a:sym typeface="Calibri"/>
              </a:rPr>
              <a:t>Routledge: London</a:t>
            </a:r>
            <a:endParaRPr lang="en-US"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1 minute</a:t>
            </a:r>
            <a:endParaRPr b="0"/>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SSC </a:t>
            </a:r>
            <a:r>
              <a:rPr lang="en-GB" b="1"/>
              <a:t>[gue].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Introduce and elicit the pronunciation of the </a:t>
            </a:r>
            <a:r>
              <a:rPr lang="en-GB" b="1"/>
              <a:t>individual SSC [gue] </a:t>
            </a:r>
            <a:r>
              <a:rPr lang="en-GB"/>
              <a:t>and then the </a:t>
            </a:r>
            <a:r>
              <a:rPr lang="en-GB" b="1"/>
              <a:t>source</a:t>
            </a:r>
            <a:r>
              <a:rPr lang="en-GB"/>
              <a:t> word </a:t>
            </a:r>
            <a:r>
              <a:rPr lang="en-GB" b="1"/>
              <a:t>‘juguete’</a:t>
            </a:r>
            <a:r>
              <a:rPr lang="en-GB"/>
              <a:t> (with gesture, if using).</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to bring up the picture and get pupils to repeat (with gesture, if using).</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Pupils to practise in pairs.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0" i="1"/>
              <a:t>Gesture suggestion: </a:t>
            </a:r>
            <a:r>
              <a:rPr lang="en-GB" b="0"/>
              <a:t>put hands out in front (as though holding a toy) and do three short movements with the shoulders (right-left-right) to match the number of syllables as you say the word ‘ju-gue-te’.</a:t>
            </a:r>
            <a:endParaRPr/>
          </a:p>
        </p:txBody>
      </p:sp>
      <p:sp>
        <p:nvSpPr>
          <p:cNvPr id="109" name="Google Shape;10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1 minute</a:t>
            </a:r>
            <a:endParaRPr b="0"/>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SSC </a:t>
            </a:r>
            <a:r>
              <a:rPr lang="en-GB" b="1"/>
              <a:t>[gui].</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Introduce and elicit the pronunciation of the </a:t>
            </a:r>
            <a:r>
              <a:rPr lang="en-GB" b="1"/>
              <a:t>individual SSC [gui] </a:t>
            </a:r>
            <a:r>
              <a:rPr lang="en-GB"/>
              <a:t>and then the </a:t>
            </a:r>
            <a:r>
              <a:rPr lang="en-GB" b="1"/>
              <a:t>source</a:t>
            </a:r>
            <a:r>
              <a:rPr lang="en-GB"/>
              <a:t> word </a:t>
            </a:r>
            <a:r>
              <a:rPr lang="en-GB" b="1"/>
              <a:t>‘guitarra’</a:t>
            </a:r>
            <a:r>
              <a:rPr lang="en-GB"/>
              <a:t> (with gesture, if using).</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to bring up the picture and get pupils to repeat (with gesture, if using).</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Pupils to practise in pairs.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0" i="1"/>
              <a:t>Gesture suggestion: </a:t>
            </a:r>
            <a:r>
              <a:rPr lang="en-GB" b="0"/>
              <a:t>mime playing a guitar.</a:t>
            </a: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a:t>
            </a:r>
            <a:r>
              <a:rPr lang="en-GB" b="1" dirty="0"/>
              <a:t>: </a:t>
            </a:r>
            <a:r>
              <a:rPr lang="en-GB" b="0" dirty="0"/>
              <a:t>2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a:t>
            </a:r>
            <a:r>
              <a:rPr lang="en-GB" b="1" dirty="0" err="1"/>
              <a:t>gue</a:t>
            </a:r>
            <a:r>
              <a:rPr lang="en-GB" b="1" dirty="0"/>
              <a:t>] </a:t>
            </a:r>
            <a:r>
              <a:rPr lang="en-GB" b="0" dirty="0"/>
              <a:t>and</a:t>
            </a:r>
            <a:r>
              <a:rPr lang="en-GB" b="1" dirty="0"/>
              <a:t> [</a:t>
            </a:r>
            <a:r>
              <a:rPr lang="en-GB" b="1" dirty="0" err="1"/>
              <a:t>gui</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dirty="0"/>
              <a:t>and then the </a:t>
            </a:r>
            <a:r>
              <a:rPr lang="en-GB" b="1" dirty="0"/>
              <a:t>source</a:t>
            </a:r>
            <a:r>
              <a:rPr lang="en-GB" dirty="0"/>
              <a:t> words </a:t>
            </a:r>
            <a:r>
              <a:rPr lang="en-GB" b="1" dirty="0"/>
              <a:t>‘</a:t>
            </a:r>
            <a:r>
              <a:rPr lang="en-GB" b="1" dirty="0" err="1"/>
              <a:t>juguete</a:t>
            </a:r>
            <a:r>
              <a:rPr lang="en-GB" b="1" dirty="0"/>
              <a:t>’ </a:t>
            </a:r>
            <a:r>
              <a:rPr lang="en-GB" b="0" dirty="0"/>
              <a:t>and</a:t>
            </a:r>
            <a:r>
              <a:rPr lang="en-GB" b="1" dirty="0"/>
              <a:t> </a:t>
            </a:r>
            <a:r>
              <a:rPr lang="en-GB" b="1" dirty="0" err="1"/>
              <a:t>guitarra</a:t>
            </a:r>
            <a:r>
              <a:rPr lang="en-GB" b="1" dirty="0"/>
              <a:t>’</a:t>
            </a:r>
            <a:r>
              <a:rPr lang="en-GB" dirty="0"/>
              <a:t> (with gestures, if using).</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click to bring up two cluster words for each SSC and elicit the pronunciation from pupils.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rgbClr val="002060"/>
              </a:buClr>
              <a:buSzPts val="1200"/>
              <a:buFont typeface="Century Gothic"/>
              <a:buNone/>
            </a:pPr>
            <a:r>
              <a:rPr lang="en-GB" sz="1200" b="1" dirty="0">
                <a:solidFill>
                  <a:srgbClr val="002060"/>
                </a:solidFill>
                <a:latin typeface="Century Gothic"/>
                <a:ea typeface="Century Gothic"/>
                <a:cs typeface="Century Gothic"/>
                <a:sym typeface="Century Gothic"/>
              </a:rPr>
              <a:t>Frequency of unknown words and cognates</a:t>
            </a:r>
            <a:r>
              <a:rPr lang="en-GB" sz="1200" b="0" dirty="0">
                <a:solidFill>
                  <a:srgbClr val="002060"/>
                </a:solidFill>
                <a:latin typeface="Century Gothic"/>
                <a:ea typeface="Century Gothic"/>
                <a:cs typeface="Century Gothic"/>
                <a:sym typeface="Century Gothic"/>
              </a:rPr>
              <a:t>:</a:t>
            </a:r>
            <a:endParaRPr dirty="0"/>
          </a:p>
          <a:p>
            <a:pPr marL="0" marR="0" lvl="0" indent="0" algn="l" rtl="0">
              <a:lnSpc>
                <a:spcPct val="100000"/>
              </a:lnSpc>
              <a:spcBef>
                <a:spcPts val="0"/>
              </a:spcBef>
              <a:spcAft>
                <a:spcPts val="0"/>
              </a:spcAft>
              <a:buClr>
                <a:schemeClr val="dk1"/>
              </a:buClr>
              <a:buSzPts val="1200"/>
              <a:buFont typeface="Calibri"/>
              <a:buNone/>
            </a:pPr>
            <a:r>
              <a:rPr lang="en-GB" sz="1200" b="1" dirty="0" err="1">
                <a:latin typeface="Calibri"/>
                <a:ea typeface="Calibri"/>
                <a:cs typeface="Calibri"/>
                <a:sym typeface="Calibri"/>
              </a:rPr>
              <a:t>seguir</a:t>
            </a:r>
            <a:r>
              <a:rPr lang="en-GB" sz="1200" b="0" dirty="0">
                <a:latin typeface="Calibri"/>
                <a:ea typeface="Calibri"/>
                <a:cs typeface="Calibri"/>
                <a:sym typeface="Calibri"/>
              </a:rPr>
              <a:t> [99] </a:t>
            </a:r>
            <a:r>
              <a:rPr lang="en-GB" sz="1200" b="1" dirty="0" err="1">
                <a:latin typeface="Calibri"/>
                <a:ea typeface="Calibri"/>
                <a:cs typeface="Calibri"/>
                <a:sym typeface="Calibri"/>
              </a:rPr>
              <a:t>águila</a:t>
            </a:r>
            <a:r>
              <a:rPr lang="en-GB" sz="1200" b="0" dirty="0">
                <a:latin typeface="Calibri"/>
                <a:ea typeface="Calibri"/>
                <a:cs typeface="Calibri"/>
                <a:sym typeface="Calibri"/>
              </a:rPr>
              <a:t> [&gt;5000]  </a:t>
            </a:r>
            <a:r>
              <a:rPr lang="en-GB" sz="1200" b="1" dirty="0" err="1">
                <a:latin typeface="Calibri"/>
                <a:ea typeface="Calibri"/>
                <a:cs typeface="Calibri"/>
                <a:sym typeface="Calibri"/>
              </a:rPr>
              <a:t>hamburguesa</a:t>
            </a:r>
            <a:r>
              <a:rPr lang="en-GB" sz="1200" b="0" dirty="0">
                <a:latin typeface="Calibri"/>
                <a:ea typeface="Calibri"/>
                <a:cs typeface="Calibri"/>
                <a:sym typeface="Calibri"/>
              </a:rPr>
              <a:t> [&gt;5000] </a:t>
            </a:r>
            <a:r>
              <a:rPr lang="en-GB" sz="1200" b="1" dirty="0" err="1">
                <a:latin typeface="Calibri"/>
                <a:ea typeface="Calibri"/>
                <a:cs typeface="Calibri"/>
                <a:sym typeface="Calibri"/>
              </a:rPr>
              <a:t>guerra</a:t>
            </a:r>
            <a:r>
              <a:rPr lang="en-GB" sz="1200" b="0" dirty="0">
                <a:latin typeface="Calibri"/>
                <a:ea typeface="Calibri"/>
                <a:cs typeface="Calibri"/>
                <a:sym typeface="Calibri"/>
              </a:rPr>
              <a:t> [282]</a:t>
            </a:r>
            <a:endParaRPr dirty="0"/>
          </a:p>
          <a:p>
            <a:pPr marL="0" marR="0" lvl="0" indent="0" algn="l" rtl="0">
              <a:lnSpc>
                <a:spcPct val="100000"/>
              </a:lnSpc>
              <a:spcBef>
                <a:spcPts val="0"/>
              </a:spcBef>
              <a:spcAft>
                <a:spcPts val="0"/>
              </a:spcAft>
              <a:buClr>
                <a:schemeClr val="dk1"/>
              </a:buClr>
              <a:buSzPts val="1200"/>
              <a:buFont typeface="Calibri"/>
              <a:buNone/>
            </a:pPr>
            <a:endParaRPr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dirty="0">
                <a:latin typeface="Calibri"/>
                <a:ea typeface="Calibri"/>
                <a:cs typeface="Calibri"/>
                <a:sym typeface="Calibri"/>
              </a:rPr>
              <a:t>Source: Davies, M. &amp; Davies, K. (2018)</a:t>
            </a:r>
            <a:r>
              <a:rPr lang="en-GB" sz="1200" i="1" dirty="0">
                <a:latin typeface="Calibri"/>
                <a:ea typeface="Calibri"/>
                <a:cs typeface="Calibri"/>
                <a:sym typeface="Calibri"/>
              </a:rPr>
              <a:t>. A frequency dictionary of Spanish: Core vocabulary for learners </a:t>
            </a:r>
            <a:r>
              <a:rPr lang="en-GB" sz="1200" dirty="0">
                <a:latin typeface="Calibri"/>
                <a:ea typeface="Calibri"/>
                <a:cs typeface="Calibri"/>
                <a:sym typeface="Calibri"/>
              </a:rPr>
              <a:t>(2nd ed.). Routledge: London</a:t>
            </a:r>
            <a:endParaRPr dirty="0"/>
          </a:p>
          <a:p>
            <a:pPr marL="0" marR="0" lvl="0" indent="0" algn="l" rtl="0">
              <a:lnSpc>
                <a:spcPct val="100000"/>
              </a:lnSpc>
              <a:spcBef>
                <a:spcPts val="0"/>
              </a:spcBef>
              <a:spcAft>
                <a:spcPts val="0"/>
              </a:spcAft>
              <a:buClr>
                <a:schemeClr val="dk1"/>
              </a:buClr>
              <a:buSzPts val="1200"/>
              <a:buFont typeface="Calibri"/>
              <a:buNone/>
            </a:pPr>
            <a:endParaRPr b="1" dirty="0"/>
          </a:p>
        </p:txBody>
      </p:sp>
      <p:sp>
        <p:nvSpPr>
          <p:cNvPr id="131" name="Google Shape;13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Timing: 5 minutes</a:t>
            </a:r>
            <a:endParaRPr dirty="0"/>
          </a:p>
          <a:p>
            <a:pPr marL="216000" lvl="0" indent="-215280" algn="l" rtl="0">
              <a:lnSpc>
                <a:spcPct val="100000"/>
              </a:lnSpc>
              <a:spcBef>
                <a:spcPts val="0"/>
              </a:spcBef>
              <a:spcAft>
                <a:spcPts val="0"/>
              </a:spcAft>
              <a:buNone/>
            </a:pPr>
            <a:endParaRPr sz="1200" b="1" strike="noStrike" dirty="0">
              <a:solidFill>
                <a:srgbClr val="000000"/>
              </a:solidFill>
              <a:latin typeface="Calibri"/>
              <a:ea typeface="Calibri"/>
              <a:cs typeface="Calibri"/>
              <a:sym typeface="Calibri"/>
            </a:endParaRPr>
          </a:p>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Aim: </a:t>
            </a:r>
            <a:r>
              <a:rPr lang="en-GB" sz="1200" b="0" strike="noStrike" dirty="0">
                <a:solidFill>
                  <a:srgbClr val="000000"/>
                </a:solidFill>
                <a:latin typeface="Calibri"/>
                <a:ea typeface="Calibri"/>
                <a:cs typeface="Calibri"/>
                <a:sym typeface="Calibri"/>
              </a:rPr>
              <a:t>to present and practise written comprehension and read aloud of previously taught vocabulary and three new words for this week.</a:t>
            </a:r>
            <a:endParaRPr dirty="0"/>
          </a:p>
          <a:p>
            <a:pPr marL="216000" lvl="0" indent="-215280" algn="l" rtl="0">
              <a:lnSpc>
                <a:spcPct val="100000"/>
              </a:lnSpc>
              <a:spcBef>
                <a:spcPts val="0"/>
              </a:spcBef>
              <a:spcAft>
                <a:spcPts val="0"/>
              </a:spcAft>
              <a:buNone/>
            </a:pPr>
            <a:endParaRPr sz="1200" b="0" strike="noStrik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Spanish from pupils.</a:t>
            </a:r>
            <a:endParaRPr dirty="0"/>
          </a:p>
          <a:p>
            <a:pPr marL="0" marR="0" lvl="0" indent="0" algn="l" rtl="0">
              <a:lnSpc>
                <a:spcPct val="100000"/>
              </a:lnSpc>
              <a:spcBef>
                <a:spcPts val="0"/>
              </a:spcBef>
              <a:spcAft>
                <a:spcPts val="0"/>
              </a:spcAft>
              <a:buClr>
                <a:schemeClr val="dk1"/>
              </a:buClr>
              <a:buSzPts val="1200"/>
              <a:buFont typeface="Calibri"/>
              <a:buNone/>
            </a:pPr>
            <a:r>
              <a:rPr lang="en-GB" b="0" dirty="0"/>
              <a:t>2. Click to cover the Spanish word with a picture.</a:t>
            </a:r>
            <a:endParaRPr dirty="0"/>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endParaRPr dirty="0"/>
          </a:p>
          <a:p>
            <a:pPr marL="0" marR="0" lvl="0" indent="0" algn="l" rtl="0">
              <a:lnSpc>
                <a:spcPct val="100000"/>
              </a:lnSpc>
              <a:spcBef>
                <a:spcPts val="0"/>
              </a:spcBef>
              <a:spcAft>
                <a:spcPts val="0"/>
              </a:spcAft>
              <a:buClr>
                <a:schemeClr val="dk1"/>
              </a:buClr>
              <a:buSzPts val="1200"/>
              <a:buFont typeface="Calibri"/>
              <a:buNone/>
            </a:pPr>
            <a:r>
              <a:rPr lang="en-GB" b="0" dirty="0"/>
              <a:t>4. Optional at this stage: elicit the Spanish from pupils.</a:t>
            </a:r>
            <a:endParaRPr sz="1200" b="0" strike="noStrike"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58" name="Google Shape;1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revisit the 3</a:t>
            </a:r>
            <a:r>
              <a:rPr lang="en-GB" b="0" baseline="30000"/>
              <a:t>rd</a:t>
            </a:r>
            <a:r>
              <a:rPr lang="en-GB" b="0"/>
              <a:t> person singular of SER and ESTAR and give a reminder about adjective agreement.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Spanish translations for the English examples provided as this is revision.</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01" name="Google Shape;2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8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practise differentiating between ‘está’ for temporary state and ‘es’ for trait. Adjective agreement is also practised here.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Do the example with pupils to model the first part of the task. Read the sentence and work out if it refers to ‘hoy’ (today) or ‘siempre’ (always). </a:t>
            </a:r>
            <a:endParaRPr/>
          </a:p>
          <a:p>
            <a:pPr marL="228600" lvl="0" indent="-228600" algn="l" rtl="0">
              <a:spcBef>
                <a:spcPts val="0"/>
              </a:spcBef>
              <a:spcAft>
                <a:spcPts val="0"/>
              </a:spcAft>
              <a:buClr>
                <a:schemeClr val="dk1"/>
              </a:buClr>
              <a:buSzPts val="1200"/>
              <a:buFont typeface="Calibri"/>
              <a:buAutoNum type="arabicPeriod"/>
            </a:pPr>
            <a:r>
              <a:rPr lang="en-GB" b="0"/>
              <a:t>Pupils then do items 1-6.</a:t>
            </a:r>
            <a:endParaRPr/>
          </a:p>
          <a:p>
            <a:pPr marL="228600" lvl="0" indent="-228600" algn="l" rtl="0">
              <a:spcBef>
                <a:spcPts val="0"/>
              </a:spcBef>
              <a:spcAft>
                <a:spcPts val="0"/>
              </a:spcAft>
              <a:buClr>
                <a:schemeClr val="dk1"/>
              </a:buClr>
              <a:buSzPts val="1200"/>
              <a:buFont typeface="Calibri"/>
              <a:buAutoNum type="arabicPeriod"/>
            </a:pPr>
            <a:r>
              <a:rPr lang="en-GB" b="0"/>
              <a:t>Teacher elicits answers ‘hoy’ or ‘siempre’ and clicks to reveal.</a:t>
            </a:r>
            <a:endParaRPr/>
          </a:p>
          <a:p>
            <a:pPr marL="228600" lvl="0" indent="-228600" algn="l" rtl="0">
              <a:spcBef>
                <a:spcPts val="0"/>
              </a:spcBef>
              <a:spcAft>
                <a:spcPts val="0"/>
              </a:spcAft>
              <a:buClr>
                <a:schemeClr val="dk1"/>
              </a:buClr>
              <a:buSzPts val="1200"/>
              <a:buFont typeface="Calibri"/>
              <a:buAutoNum type="arabicPeriod"/>
            </a:pPr>
            <a:r>
              <a:rPr lang="en-GB" b="0"/>
              <a:t>The teacher then clicks to bring up the callout reminding pupils about adjective endings. </a:t>
            </a:r>
            <a:endParaRPr/>
          </a:p>
          <a:p>
            <a:pPr marL="228600" lvl="0" indent="-228600" algn="l" rtl="0">
              <a:spcBef>
                <a:spcPts val="0"/>
              </a:spcBef>
              <a:spcAft>
                <a:spcPts val="0"/>
              </a:spcAft>
              <a:buClr>
                <a:schemeClr val="dk1"/>
              </a:buClr>
              <a:buSzPts val="1200"/>
              <a:buFont typeface="Calibri"/>
              <a:buAutoNum type="arabicPeriod"/>
            </a:pPr>
            <a:r>
              <a:rPr lang="en-GB" b="0"/>
              <a:t>Pupils fill in the Rubén or Ángela or ‘either’ column by looking at the ending of the adjective.</a:t>
            </a:r>
            <a:endParaRPr/>
          </a:p>
          <a:p>
            <a:pPr marL="228600" lvl="0" indent="-228600" algn="l" rtl="0">
              <a:spcBef>
                <a:spcPts val="0"/>
              </a:spcBef>
              <a:spcAft>
                <a:spcPts val="0"/>
              </a:spcAft>
              <a:buClr>
                <a:schemeClr val="dk1"/>
              </a:buClr>
              <a:buSzPts val="1200"/>
              <a:buFont typeface="Calibri"/>
              <a:buAutoNum type="arabicPeriod"/>
            </a:pPr>
            <a:r>
              <a:rPr lang="en-GB" b="0"/>
              <a:t>The teacher then goes through the answers.</a:t>
            </a:r>
            <a:endParaRPr/>
          </a:p>
          <a:p>
            <a:pPr marL="228600" lvl="0" indent="-228600" algn="l" rtl="0">
              <a:spcBef>
                <a:spcPts val="0"/>
              </a:spcBef>
              <a:spcAft>
                <a:spcPts val="0"/>
              </a:spcAft>
              <a:buClr>
                <a:schemeClr val="dk1"/>
              </a:buClr>
              <a:buSzPts val="1200"/>
              <a:buFont typeface="Calibri"/>
              <a:buAutoNum type="arabicPeriod"/>
            </a:pPr>
            <a:r>
              <a:rPr lang="en-GB" b="0"/>
              <a:t>The teacher then elicits and reveals the English meanings.</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br>
              <a:rPr lang="en-GB" b="1"/>
            </a:br>
            <a:endParaRPr b="1"/>
          </a:p>
        </p:txBody>
      </p:sp>
      <p:sp>
        <p:nvSpPr>
          <p:cNvPr id="226" name="Google Shape;22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2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the subject pronouns </a:t>
            </a:r>
            <a:r>
              <a:rPr lang="en-GB" b="1"/>
              <a:t>él </a:t>
            </a:r>
            <a:r>
              <a:rPr lang="en-GB" b="0"/>
              <a:t>and </a:t>
            </a:r>
            <a:r>
              <a:rPr lang="en-GB" b="1"/>
              <a:t>ella </a:t>
            </a:r>
            <a:r>
              <a:rPr lang="en-GB" b="0"/>
              <a:t>and one reason for using them.</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Spanish examples provided.</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7" name="Google Shape;27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45.wav"/><Relationship Id="rId3" Type="http://schemas.openxmlformats.org/officeDocument/2006/relationships/audio" Target="../media/audio42.wav"/><Relationship Id="rId7" Type="http://schemas.openxmlformats.org/officeDocument/2006/relationships/audio" Target="../media/audio44.wav"/><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7.gif"/><Relationship Id="rId5" Type="http://schemas.openxmlformats.org/officeDocument/2006/relationships/audio" Target="../media/audio43.wav"/><Relationship Id="rId10" Type="http://schemas.openxmlformats.org/officeDocument/2006/relationships/image" Target="../media/image28.gif"/><Relationship Id="rId4" Type="http://schemas.openxmlformats.org/officeDocument/2006/relationships/image" Target="../media/image26.png"/><Relationship Id="rId9" Type="http://schemas.openxmlformats.org/officeDocument/2006/relationships/image" Target="../media/image27.gif"/></Relationships>
</file>

<file path=ppt/slides/_rels/slide11.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6.wav"/><Relationship Id="rId7"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audio" Target="../media/audio44.wav"/><Relationship Id="rId4" Type="http://schemas.openxmlformats.org/officeDocument/2006/relationships/image" Target="../media/image26.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47.wav"/><Relationship Id="rId7"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audio" Target="../media/audio44.wav"/><Relationship Id="rId4" Type="http://schemas.openxmlformats.org/officeDocument/2006/relationships/image" Target="../media/image26.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48.wav"/><Relationship Id="rId7" Type="http://schemas.openxmlformats.org/officeDocument/2006/relationships/image" Target="../media/image28.gif"/><Relationship Id="rId12"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gif"/><Relationship Id="rId11" Type="http://schemas.openxmlformats.org/officeDocument/2006/relationships/audio" Target="../media/audio44.wav"/><Relationship Id="rId5" Type="http://schemas.openxmlformats.org/officeDocument/2006/relationships/audio" Target="../media/audio49.wav"/><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audio" Target="../media/audio43.wav"/></Relationships>
</file>

<file path=ppt/slides/_rels/slide14.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50.wav"/><Relationship Id="rId7" Type="http://schemas.openxmlformats.org/officeDocument/2006/relationships/image" Target="../media/image28.gif"/><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gif"/><Relationship Id="rId11" Type="http://schemas.openxmlformats.org/officeDocument/2006/relationships/audio" Target="../media/audio44.wav"/><Relationship Id="rId5" Type="http://schemas.openxmlformats.org/officeDocument/2006/relationships/audio" Target="../media/audio51.wav"/><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audio" Target="../media/audio43.wav"/></Relationships>
</file>

<file path=ppt/slides/_rels/slide15.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52.wav"/><Relationship Id="rId7"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gif"/><Relationship Id="rId10" Type="http://schemas.openxmlformats.org/officeDocument/2006/relationships/audio" Target="../media/audio44.wav"/><Relationship Id="rId4" Type="http://schemas.openxmlformats.org/officeDocument/2006/relationships/image" Target="../media/image26.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53.wav"/><Relationship Id="rId7" Type="http://schemas.openxmlformats.org/officeDocument/2006/relationships/image" Target="../media/image28.gif"/><Relationship Id="rId12"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gif"/><Relationship Id="rId11" Type="http://schemas.openxmlformats.org/officeDocument/2006/relationships/audio" Target="../media/audio44.wav"/><Relationship Id="rId5" Type="http://schemas.openxmlformats.org/officeDocument/2006/relationships/audio" Target="../media/audio54.wav"/><Relationship Id="rId10"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audio" Target="../media/audio43.wav"/></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jpg"/><Relationship Id="rId3" Type="http://schemas.openxmlformats.org/officeDocument/2006/relationships/audio" Target="../media/audio55.wav"/><Relationship Id="rId7" Type="http://schemas.openxmlformats.org/officeDocument/2006/relationships/audio" Target="../media/audio59.wav"/><Relationship Id="rId12"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58.wav"/><Relationship Id="rId11" Type="http://schemas.openxmlformats.org/officeDocument/2006/relationships/image" Target="../media/image29.jpg"/><Relationship Id="rId5" Type="http://schemas.openxmlformats.org/officeDocument/2006/relationships/audio" Target="../media/audio57.wav"/><Relationship Id="rId10" Type="http://schemas.openxmlformats.org/officeDocument/2006/relationships/image" Target="../media/image4.jpg"/><Relationship Id="rId4" Type="http://schemas.openxmlformats.org/officeDocument/2006/relationships/audio" Target="../media/audio56.wav"/><Relationship Id="rId9" Type="http://schemas.openxmlformats.org/officeDocument/2006/relationships/audio" Target="../media/audio60.wav"/><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audio" Target="../media/audio10.wav"/><Relationship Id="rId17"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audio" Target="../media/audio9.wav"/><Relationship Id="rId5" Type="http://schemas.openxmlformats.org/officeDocument/2006/relationships/audio" Target="../media/audio1.wav"/><Relationship Id="rId15" Type="http://schemas.openxmlformats.org/officeDocument/2006/relationships/image" Target="../media/image12.png"/><Relationship Id="rId10" Type="http://schemas.openxmlformats.org/officeDocument/2006/relationships/audio" Target="../media/audio8.wav"/><Relationship Id="rId19" Type="http://schemas.openxmlformats.org/officeDocument/2006/relationships/image" Target="../media/image9.png"/><Relationship Id="rId4" Type="http://schemas.openxmlformats.org/officeDocument/2006/relationships/audio" Target="../media/audio4.wav"/><Relationship Id="rId9" Type="http://schemas.openxmlformats.org/officeDocument/2006/relationships/audio" Target="../media/audio7.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17.gif"/><Relationship Id="rId2" Type="http://schemas.openxmlformats.org/officeDocument/2006/relationships/notesSlide" Target="../notesSlides/notesSlide6.xml"/><Relationship Id="rId16" Type="http://schemas.openxmlformats.org/officeDocument/2006/relationships/image" Target="../media/image2.gif"/><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image" Target="../media/image16.png"/><Relationship Id="rId10" Type="http://schemas.openxmlformats.org/officeDocument/2006/relationships/audio" Target="../media/audio18.wav"/><Relationship Id="rId19" Type="http://schemas.openxmlformats.org/officeDocument/2006/relationships/image" Target="../media/image19.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1.wav"/></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2.wav"/><Relationship Id="rId7" Type="http://schemas.openxmlformats.org/officeDocument/2006/relationships/audio" Target="../media/audio26.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25.wav"/><Relationship Id="rId5" Type="http://schemas.openxmlformats.org/officeDocument/2006/relationships/audio" Target="../media/audio24.wav"/><Relationship Id="rId10" Type="http://schemas.openxmlformats.org/officeDocument/2006/relationships/image" Target="../media/image21.png"/><Relationship Id="rId4" Type="http://schemas.openxmlformats.org/officeDocument/2006/relationships/audio" Target="../media/audio23.wav"/><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34.wav"/><Relationship Id="rId3" Type="http://schemas.openxmlformats.org/officeDocument/2006/relationships/audio" Target="../media/audio28.wav"/><Relationship Id="rId7" Type="http://schemas.openxmlformats.org/officeDocument/2006/relationships/image" Target="../media/image16.png"/><Relationship Id="rId12" Type="http://schemas.openxmlformats.org/officeDocument/2006/relationships/audio" Target="../media/audio33.wav"/><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audio" Target="../media/audio37.wav"/><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audio" Target="../media/audio32.wav"/><Relationship Id="rId5" Type="http://schemas.openxmlformats.org/officeDocument/2006/relationships/audio" Target="../media/audio30.wav"/><Relationship Id="rId15" Type="http://schemas.openxmlformats.org/officeDocument/2006/relationships/audio" Target="../media/audio36.wav"/><Relationship Id="rId10" Type="http://schemas.openxmlformats.org/officeDocument/2006/relationships/audio" Target="../media/audio31.wav"/><Relationship Id="rId4" Type="http://schemas.openxmlformats.org/officeDocument/2006/relationships/audio" Target="../media/audio29.wav"/><Relationship Id="rId9" Type="http://schemas.openxmlformats.org/officeDocument/2006/relationships/image" Target="../media/image24.png"/><Relationship Id="rId14" Type="http://schemas.openxmlformats.org/officeDocument/2006/relationships/audio" Target="../media/audio35.wav"/></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8.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41.wav"/><Relationship Id="rId5" Type="http://schemas.openxmlformats.org/officeDocument/2006/relationships/audio" Target="../media/audio40.wav"/><Relationship Id="rId4" Type="http://schemas.openxmlformats.org/officeDocument/2006/relationships/audio" Target="../media/audio3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838198" y="30613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Quattrocento Sans"/>
              <a:buNone/>
            </a:pPr>
            <a:r>
              <a:rPr lang="en-GB" sz="4000" b="1">
                <a:solidFill>
                  <a:srgbClr val="002060"/>
                </a:solidFill>
                <a:latin typeface="Quattrocento Sans"/>
                <a:ea typeface="Quattrocento Sans"/>
                <a:cs typeface="Quattrocento Sans"/>
                <a:sym typeface="Quattrocento Sans"/>
              </a:rPr>
              <a:t>español</a:t>
            </a:r>
            <a:r>
              <a:rPr lang="en-GB" sz="4000">
                <a:solidFill>
                  <a:srgbClr val="002060"/>
                </a:solidFill>
                <a:latin typeface="Quattrocento Sans"/>
                <a:ea typeface="Quattrocento Sans"/>
                <a:cs typeface="Quattrocento Sans"/>
                <a:sym typeface="Quattrocento Sans"/>
              </a:rPr>
              <a:t>, con Quique</a:t>
            </a:r>
            <a:endParaRPr sz="4000">
              <a:solidFill>
                <a:srgbClr val="002060"/>
              </a:solidFill>
              <a:latin typeface="Quattrocento Sans"/>
              <a:ea typeface="Quattrocento Sans"/>
              <a:cs typeface="Quattrocento Sans"/>
              <a:sym typeface="Quattrocento Sans"/>
            </a:endParaRPr>
          </a:p>
        </p:txBody>
      </p:sp>
      <p:pic>
        <p:nvPicPr>
          <p:cNvPr id="89" name="Google Shape;89;p1"/>
          <p:cNvPicPr preferRelativeResize="0"/>
          <p:nvPr/>
        </p:nvPicPr>
        <p:blipFill rotWithShape="1">
          <a:blip r:embed="rId3">
            <a:alphaModFix/>
          </a:blip>
          <a:srcRect/>
          <a:stretch/>
        </p:blipFill>
        <p:spPr>
          <a:xfrm>
            <a:off x="5557520" y="840137"/>
            <a:ext cx="6454748" cy="5534750"/>
          </a:xfrm>
          <a:prstGeom prst="rect">
            <a:avLst/>
          </a:prstGeom>
          <a:noFill/>
          <a:ln>
            <a:noFill/>
          </a:ln>
        </p:spPr>
      </p:pic>
      <p:sp>
        <p:nvSpPr>
          <p:cNvPr id="90" name="Google Shape;90;p1"/>
          <p:cNvSpPr/>
          <p:nvPr/>
        </p:nvSpPr>
        <p:spPr>
          <a:xfrm>
            <a:off x="241159" y="718439"/>
            <a:ext cx="521370" cy="478471"/>
          </a:xfrm>
          <a:prstGeom prst="roundRect">
            <a:avLst>
              <a:gd name="adj" fmla="val 16667"/>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91" name="Google Shape;91;p1" descr="A picture containing text, toy, doll&#10;&#10;Description automatically generated"/>
          <p:cNvPicPr preferRelativeResize="0"/>
          <p:nvPr/>
        </p:nvPicPr>
        <p:blipFill rotWithShape="1">
          <a:blip r:embed="rId4">
            <a:alphaModFix/>
          </a:blip>
          <a:srcRect/>
          <a:stretch/>
        </p:blipFill>
        <p:spPr>
          <a:xfrm>
            <a:off x="653021" y="2724682"/>
            <a:ext cx="2527059" cy="410647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10"/>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02" name="Google Shape;302;p10"/>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03" name="Google Shape;303;p10">
            <a:hlinkClick r:id="" action="ppaction://noaction">
              <a:snd r:embed="rId5"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los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04" name="Google Shape;304;p10" descr="Teacher"/>
          <p:cNvPicPr preferRelativeResize="0"/>
          <p:nvPr/>
        </p:nvPicPr>
        <p:blipFill rotWithShape="1">
          <a:blip r:embed="rId6">
            <a:alphaModFix/>
          </a:blip>
          <a:srcRect/>
          <a:stretch/>
        </p:blipFill>
        <p:spPr>
          <a:xfrm>
            <a:off x="25736" y="514227"/>
            <a:ext cx="1043752" cy="1043752"/>
          </a:xfrm>
          <a:prstGeom prst="rect">
            <a:avLst/>
          </a:prstGeom>
          <a:noFill/>
          <a:ln>
            <a:noFill/>
          </a:ln>
        </p:spPr>
      </p:pic>
      <p:sp>
        <p:nvSpPr>
          <p:cNvPr id="305" name="Google Shape;305;p10">
            <a:hlinkClick r:id="" action="ppaction://noaction">
              <a:snd r:embed="rId7"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06" name="Google Shape;306;p10">
            <a:hlinkClick r:id="" action="ppaction://noaction">
              <a:snd r:embed="rId7"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sp>
        <p:nvSpPr>
          <p:cNvPr id="307" name="Google Shape;307;p10">
            <a:hlinkClick r:id="" action="ppaction://noaction">
              <a:snd r:embed="rId8" name="T3_W4_10.3.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a:t>
            </a:r>
            <a:endParaRPr sz="2400">
              <a:solidFill>
                <a:srgbClr val="FFFFFF"/>
              </a:solidFill>
              <a:latin typeface="Century Gothic"/>
              <a:ea typeface="Century Gothic"/>
              <a:cs typeface="Century Gothic"/>
              <a:sym typeface="Century Gothic"/>
            </a:endParaRPr>
          </a:p>
        </p:txBody>
      </p:sp>
      <p:pic>
        <p:nvPicPr>
          <p:cNvPr id="308" name="Google Shape;308;p10" descr="A picture containing toy, doll&#10;&#10;Description automatically generated"/>
          <p:cNvPicPr preferRelativeResize="0"/>
          <p:nvPr/>
        </p:nvPicPr>
        <p:blipFill rotWithShape="1">
          <a:blip r:embed="rId9">
            <a:alphaModFix/>
          </a:blip>
          <a:srcRect/>
          <a:stretch/>
        </p:blipFill>
        <p:spPr>
          <a:xfrm>
            <a:off x="2574600" y="3081918"/>
            <a:ext cx="1669495" cy="3775349"/>
          </a:xfrm>
          <a:prstGeom prst="rect">
            <a:avLst/>
          </a:prstGeom>
          <a:noFill/>
          <a:ln>
            <a:noFill/>
          </a:ln>
        </p:spPr>
      </p:pic>
      <p:pic>
        <p:nvPicPr>
          <p:cNvPr id="309" name="Google Shape;309;p10" descr="A picture containing text, toy, doll&#10;&#10;Description automatically generated"/>
          <p:cNvPicPr preferRelativeResize="0"/>
          <p:nvPr/>
        </p:nvPicPr>
        <p:blipFill rotWithShape="1">
          <a:blip r:embed="rId10">
            <a:alphaModFix/>
          </a:blip>
          <a:srcRect/>
          <a:stretch/>
        </p:blipFill>
        <p:spPr>
          <a:xfrm>
            <a:off x="5694368" y="3428266"/>
            <a:ext cx="2010312" cy="3429001"/>
          </a:xfrm>
          <a:prstGeom prst="rect">
            <a:avLst/>
          </a:prstGeom>
          <a:noFill/>
          <a:ln>
            <a:noFill/>
          </a:ln>
        </p:spPr>
      </p:pic>
      <p:sp>
        <p:nvSpPr>
          <p:cNvPr id="310" name="Google Shape;310;p10"/>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11" name="Google Shape;311;p10"/>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12" name="Google Shape;312;p10" descr="A picture containing text, toy, doll&#10;&#10;Description automatically generated"/>
          <p:cNvPicPr preferRelativeResize="0"/>
          <p:nvPr/>
        </p:nvPicPr>
        <p:blipFill rotWithShape="1">
          <a:blip r:embed="rId11">
            <a:alphaModFix/>
          </a:blip>
          <a:srcRect/>
          <a:stretch/>
        </p:blipFill>
        <p:spPr>
          <a:xfrm>
            <a:off x="10710239" y="3186003"/>
            <a:ext cx="1578010" cy="4476797"/>
          </a:xfrm>
          <a:prstGeom prst="rect">
            <a:avLst/>
          </a:prstGeom>
          <a:noFill/>
          <a:ln>
            <a:noFill/>
          </a:ln>
        </p:spPr>
      </p:pic>
      <p:sp>
        <p:nvSpPr>
          <p:cNvPr id="313" name="Google Shape;313;p10"/>
          <p:cNvSpPr/>
          <p:nvPr/>
        </p:nvSpPr>
        <p:spPr>
          <a:xfrm>
            <a:off x="8261131" y="1974046"/>
            <a:ext cx="2963917"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Ella es importante.</a:t>
            </a:r>
            <a:endParaRPr/>
          </a:p>
        </p:txBody>
      </p:sp>
      <p:cxnSp>
        <p:nvCxnSpPr>
          <p:cNvPr id="314" name="Google Shape;314;p10"/>
          <p:cNvCxnSpPr/>
          <p:nvPr/>
        </p:nvCxnSpPr>
        <p:spPr>
          <a:xfrm>
            <a:off x="3408218" y="1557979"/>
            <a:ext cx="0" cy="978676"/>
          </a:xfrm>
          <a:prstGeom prst="straightConnector1">
            <a:avLst/>
          </a:prstGeom>
          <a:noFill/>
          <a:ln w="76200" cap="flat" cmpd="sng">
            <a:solidFill>
              <a:srgbClr val="FF0066"/>
            </a:solidFill>
            <a:prstDash val="solid"/>
            <a:miter lim="800000"/>
            <a:headEnd type="none" w="sm" len="sm"/>
            <a:tailEnd type="triangle" w="med" len="med"/>
          </a:ln>
        </p:spPr>
      </p:cxnSp>
      <p:pic>
        <p:nvPicPr>
          <p:cNvPr id="315" name="Google Shape;315;p10"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animEffect transition="in" filter="fade">
                                      <p:cBhvr>
                                        <p:cTn id="11" dur="500"/>
                                        <p:tgtEl>
                                          <p:spTgt spid="3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1"/>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22" name="Google Shape;322;p11"/>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23" name="Google Shape;323;p11">
            <a:hlinkClick r:id="" action="ppaction://noaction">
              <a:snd r:embed="rId3" name="T3_W4_10.5.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1</a:t>
            </a:r>
            <a:endParaRPr sz="2400">
              <a:solidFill>
                <a:srgbClr val="FFFFFF"/>
              </a:solidFill>
              <a:latin typeface="Century Gothic"/>
              <a:ea typeface="Century Gothic"/>
              <a:cs typeface="Century Gothic"/>
              <a:sym typeface="Century Gothic"/>
            </a:endParaRPr>
          </a:p>
        </p:txBody>
      </p:sp>
      <p:pic>
        <p:nvPicPr>
          <p:cNvPr id="324" name="Google Shape;324;p11" descr="A picture containing toy, doll&#10;&#10;Description automatically generated"/>
          <p:cNvPicPr preferRelativeResize="0"/>
          <p:nvPr/>
        </p:nvPicPr>
        <p:blipFill rotWithShape="1">
          <a:blip r:embed="rId5">
            <a:alphaModFix/>
          </a:blip>
          <a:srcRect/>
          <a:stretch/>
        </p:blipFill>
        <p:spPr>
          <a:xfrm>
            <a:off x="2574600" y="3081918"/>
            <a:ext cx="1669495" cy="3775349"/>
          </a:xfrm>
          <a:prstGeom prst="rect">
            <a:avLst/>
          </a:prstGeom>
          <a:noFill/>
          <a:ln>
            <a:noFill/>
          </a:ln>
        </p:spPr>
      </p:pic>
      <p:pic>
        <p:nvPicPr>
          <p:cNvPr id="325" name="Google Shape;325;p11" descr="A picture containing text, toy, doll&#10;&#10;Description automatically generated"/>
          <p:cNvPicPr preferRelativeResize="0"/>
          <p:nvPr/>
        </p:nvPicPr>
        <p:blipFill rotWithShape="1">
          <a:blip r:embed="rId6">
            <a:alphaModFix/>
          </a:blip>
          <a:srcRect/>
          <a:stretch/>
        </p:blipFill>
        <p:spPr>
          <a:xfrm>
            <a:off x="5694368" y="3428266"/>
            <a:ext cx="2010312" cy="3429001"/>
          </a:xfrm>
          <a:prstGeom prst="rect">
            <a:avLst/>
          </a:prstGeom>
          <a:noFill/>
          <a:ln>
            <a:noFill/>
          </a:ln>
        </p:spPr>
      </p:pic>
      <p:sp>
        <p:nvSpPr>
          <p:cNvPr id="326" name="Google Shape;326;p11"/>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27" name="Google Shape;327;p11"/>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28" name="Google Shape;328;p11" descr="A picture containing text, toy, doll&#10;&#10;Description automatically generated"/>
          <p:cNvPicPr preferRelativeResize="0"/>
          <p:nvPr/>
        </p:nvPicPr>
        <p:blipFill rotWithShape="1">
          <a:blip r:embed="rId7">
            <a:alphaModFix/>
          </a:blip>
          <a:srcRect/>
          <a:stretch/>
        </p:blipFill>
        <p:spPr>
          <a:xfrm>
            <a:off x="10710239" y="3186003"/>
            <a:ext cx="1578010" cy="4476797"/>
          </a:xfrm>
          <a:prstGeom prst="rect">
            <a:avLst/>
          </a:prstGeom>
          <a:noFill/>
          <a:ln>
            <a:noFill/>
          </a:ln>
        </p:spPr>
      </p:pic>
      <p:sp>
        <p:nvSpPr>
          <p:cNvPr id="329" name="Google Shape;329;p11"/>
          <p:cNvSpPr/>
          <p:nvPr/>
        </p:nvSpPr>
        <p:spPr>
          <a:xfrm>
            <a:off x="8261131" y="1974046"/>
            <a:ext cx="2963917"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Es bajo.</a:t>
            </a:r>
            <a:endParaRPr/>
          </a:p>
        </p:txBody>
      </p:sp>
      <p:sp>
        <p:nvSpPr>
          <p:cNvPr id="330" name="Google Shape;330;p11"/>
          <p:cNvSpPr/>
          <p:nvPr/>
        </p:nvSpPr>
        <p:spPr>
          <a:xfrm>
            <a:off x="5694368" y="2310937"/>
            <a:ext cx="2010312" cy="4543140"/>
          </a:xfrm>
          <a:prstGeom prst="roundRect">
            <a:avLst>
              <a:gd name="adj" fmla="val 16667"/>
            </a:avLst>
          </a:prstGeom>
          <a:solidFill>
            <a:srgbClr val="68D5C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11">
            <a:hlinkClick r:id="" action="ppaction://noaction">
              <a:snd r:embed="rId8"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32" name="Google Shape;332;p11" descr="Teacher"/>
          <p:cNvPicPr preferRelativeResize="0"/>
          <p:nvPr/>
        </p:nvPicPr>
        <p:blipFill rotWithShape="1">
          <a:blip r:embed="rId9">
            <a:alphaModFix/>
          </a:blip>
          <a:srcRect/>
          <a:stretch/>
        </p:blipFill>
        <p:spPr>
          <a:xfrm>
            <a:off x="25736" y="514227"/>
            <a:ext cx="1043752" cy="1043752"/>
          </a:xfrm>
          <a:prstGeom prst="rect">
            <a:avLst/>
          </a:prstGeom>
          <a:noFill/>
          <a:ln>
            <a:noFill/>
          </a:ln>
        </p:spPr>
      </p:pic>
      <p:sp>
        <p:nvSpPr>
          <p:cNvPr id="333" name="Google Shape;333;p11">
            <a:hlinkClick r:id="" action="ppaction://noaction">
              <a:snd r:embed="rId10"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34" name="Google Shape;334;p11">
            <a:hlinkClick r:id="" action="ppaction://noaction">
              <a:snd r:embed="rId10"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20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4_10.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2"/>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41" name="Google Shape;341;p12"/>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42" name="Google Shape;342;p12">
            <a:hlinkClick r:id="" action="ppaction://noaction">
              <a:snd r:embed="rId3" name="T3_W4_10.6.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2</a:t>
            </a:r>
            <a:endParaRPr sz="2400">
              <a:solidFill>
                <a:srgbClr val="FFFFFF"/>
              </a:solidFill>
              <a:latin typeface="Century Gothic"/>
              <a:ea typeface="Century Gothic"/>
              <a:cs typeface="Century Gothic"/>
              <a:sym typeface="Century Gothic"/>
            </a:endParaRPr>
          </a:p>
        </p:txBody>
      </p:sp>
      <p:pic>
        <p:nvPicPr>
          <p:cNvPr id="343" name="Google Shape;343;p12" descr="A picture containing toy, doll&#10;&#10;Description automatically generated"/>
          <p:cNvPicPr preferRelativeResize="0"/>
          <p:nvPr/>
        </p:nvPicPr>
        <p:blipFill rotWithShape="1">
          <a:blip r:embed="rId5">
            <a:alphaModFix/>
          </a:blip>
          <a:srcRect/>
          <a:stretch/>
        </p:blipFill>
        <p:spPr>
          <a:xfrm>
            <a:off x="2574600" y="3081918"/>
            <a:ext cx="1669495" cy="3775349"/>
          </a:xfrm>
          <a:prstGeom prst="rect">
            <a:avLst/>
          </a:prstGeom>
          <a:noFill/>
          <a:ln>
            <a:noFill/>
          </a:ln>
        </p:spPr>
      </p:pic>
      <p:pic>
        <p:nvPicPr>
          <p:cNvPr id="344" name="Google Shape;344;p12" descr="A picture containing text, toy, doll&#10;&#10;Description automatically generated"/>
          <p:cNvPicPr preferRelativeResize="0"/>
          <p:nvPr/>
        </p:nvPicPr>
        <p:blipFill rotWithShape="1">
          <a:blip r:embed="rId6">
            <a:alphaModFix/>
          </a:blip>
          <a:srcRect/>
          <a:stretch/>
        </p:blipFill>
        <p:spPr>
          <a:xfrm>
            <a:off x="5694368" y="3428266"/>
            <a:ext cx="2010312" cy="3429001"/>
          </a:xfrm>
          <a:prstGeom prst="rect">
            <a:avLst/>
          </a:prstGeom>
          <a:noFill/>
          <a:ln>
            <a:noFill/>
          </a:ln>
        </p:spPr>
      </p:pic>
      <p:sp>
        <p:nvSpPr>
          <p:cNvPr id="345" name="Google Shape;345;p12"/>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46" name="Google Shape;346;p12"/>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47" name="Google Shape;347;p12" descr="A picture containing text, toy, doll&#10;&#10;Description automatically generated"/>
          <p:cNvPicPr preferRelativeResize="0"/>
          <p:nvPr/>
        </p:nvPicPr>
        <p:blipFill rotWithShape="1">
          <a:blip r:embed="rId7">
            <a:alphaModFix/>
          </a:blip>
          <a:srcRect/>
          <a:stretch/>
        </p:blipFill>
        <p:spPr>
          <a:xfrm>
            <a:off x="10710239" y="3186003"/>
            <a:ext cx="1578010" cy="4476797"/>
          </a:xfrm>
          <a:prstGeom prst="rect">
            <a:avLst/>
          </a:prstGeom>
          <a:noFill/>
          <a:ln>
            <a:noFill/>
          </a:ln>
        </p:spPr>
      </p:pic>
      <p:sp>
        <p:nvSpPr>
          <p:cNvPr id="348" name="Google Shape;348;p12"/>
          <p:cNvSpPr/>
          <p:nvPr/>
        </p:nvSpPr>
        <p:spPr>
          <a:xfrm>
            <a:off x="8261131" y="1974046"/>
            <a:ext cx="309405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Es divertida.</a:t>
            </a:r>
            <a:endParaRPr/>
          </a:p>
        </p:txBody>
      </p:sp>
      <p:sp>
        <p:nvSpPr>
          <p:cNvPr id="349" name="Google Shape;349;p12"/>
          <p:cNvSpPr/>
          <p:nvPr/>
        </p:nvSpPr>
        <p:spPr>
          <a:xfrm>
            <a:off x="2459502" y="2314127"/>
            <a:ext cx="2010312" cy="4543140"/>
          </a:xfrm>
          <a:prstGeom prst="roundRect">
            <a:avLst>
              <a:gd name="adj" fmla="val 16667"/>
            </a:avLst>
          </a:prstGeom>
          <a:solidFill>
            <a:srgbClr val="68D5C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12">
            <a:hlinkClick r:id="" action="ppaction://noaction">
              <a:snd r:embed="rId8" name="T3_W4_10.1.wav"/>
            </a:hlinkClick>
          </p:cNvPr>
          <p:cNvSpPr txBox="1"/>
          <p:nvPr/>
        </p:nvSpPr>
        <p:spPr>
          <a:xfrm>
            <a:off x="25736" y="-895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51" name="Google Shape;351;p12" descr="Teacher"/>
          <p:cNvPicPr preferRelativeResize="0"/>
          <p:nvPr/>
        </p:nvPicPr>
        <p:blipFill rotWithShape="1">
          <a:blip r:embed="rId9">
            <a:alphaModFix/>
          </a:blip>
          <a:srcRect/>
          <a:stretch/>
        </p:blipFill>
        <p:spPr>
          <a:xfrm>
            <a:off x="25736" y="514227"/>
            <a:ext cx="1043752" cy="1043752"/>
          </a:xfrm>
          <a:prstGeom prst="rect">
            <a:avLst/>
          </a:prstGeom>
          <a:noFill/>
          <a:ln>
            <a:noFill/>
          </a:ln>
        </p:spPr>
      </p:pic>
      <p:sp>
        <p:nvSpPr>
          <p:cNvPr id="352" name="Google Shape;352;p12">
            <a:hlinkClick r:id="" action="ppaction://noaction">
              <a:snd r:embed="rId10"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53" name="Google Shape;353;p12">
            <a:hlinkClick r:id="" action="ppaction://noaction">
              <a:snd r:embed="rId10"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20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8"/>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4_10.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3"/>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60" name="Google Shape;360;p13"/>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61" name="Google Shape;361;p13">
            <a:hlinkClick r:id="" action="ppaction://noaction">
              <a:snd r:embed="rId5" name="T3_W4_10.7.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3</a:t>
            </a:r>
            <a:endParaRPr sz="2400">
              <a:solidFill>
                <a:srgbClr val="FFFFFF"/>
              </a:solidFill>
              <a:latin typeface="Century Gothic"/>
              <a:ea typeface="Century Gothic"/>
              <a:cs typeface="Century Gothic"/>
              <a:sym typeface="Century Gothic"/>
            </a:endParaRPr>
          </a:p>
        </p:txBody>
      </p:sp>
      <p:pic>
        <p:nvPicPr>
          <p:cNvPr id="362" name="Google Shape;362;p13" descr="A picture containing toy, doll&#10;&#10;Description automatically generated"/>
          <p:cNvPicPr preferRelativeResize="0"/>
          <p:nvPr/>
        </p:nvPicPr>
        <p:blipFill rotWithShape="1">
          <a:blip r:embed="rId6">
            <a:alphaModFix/>
          </a:blip>
          <a:srcRect/>
          <a:stretch/>
        </p:blipFill>
        <p:spPr>
          <a:xfrm>
            <a:off x="2574600" y="3081918"/>
            <a:ext cx="1669495" cy="3775349"/>
          </a:xfrm>
          <a:prstGeom prst="rect">
            <a:avLst/>
          </a:prstGeom>
          <a:noFill/>
          <a:ln>
            <a:noFill/>
          </a:ln>
        </p:spPr>
      </p:pic>
      <p:pic>
        <p:nvPicPr>
          <p:cNvPr id="363" name="Google Shape;363;p13" descr="A picture containing text, toy, doll&#10;&#10;Description automatically generated"/>
          <p:cNvPicPr preferRelativeResize="0"/>
          <p:nvPr/>
        </p:nvPicPr>
        <p:blipFill rotWithShape="1">
          <a:blip r:embed="rId7">
            <a:alphaModFix/>
          </a:blip>
          <a:srcRect/>
          <a:stretch/>
        </p:blipFill>
        <p:spPr>
          <a:xfrm>
            <a:off x="5694368" y="3428266"/>
            <a:ext cx="2010312" cy="3429001"/>
          </a:xfrm>
          <a:prstGeom prst="rect">
            <a:avLst/>
          </a:prstGeom>
          <a:noFill/>
          <a:ln>
            <a:noFill/>
          </a:ln>
        </p:spPr>
      </p:pic>
      <p:sp>
        <p:nvSpPr>
          <p:cNvPr id="364" name="Google Shape;364;p13"/>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65" name="Google Shape;365;p13"/>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66" name="Google Shape;366;p13" descr="A picture containing text, toy, doll&#10;&#10;Description automatically generated"/>
          <p:cNvPicPr preferRelativeResize="0"/>
          <p:nvPr/>
        </p:nvPicPr>
        <p:blipFill rotWithShape="1">
          <a:blip r:embed="rId8">
            <a:alphaModFix/>
          </a:blip>
          <a:srcRect/>
          <a:stretch/>
        </p:blipFill>
        <p:spPr>
          <a:xfrm>
            <a:off x="10710239" y="3186003"/>
            <a:ext cx="1578010" cy="4476797"/>
          </a:xfrm>
          <a:prstGeom prst="rect">
            <a:avLst/>
          </a:prstGeom>
          <a:noFill/>
          <a:ln>
            <a:noFill/>
          </a:ln>
        </p:spPr>
      </p:pic>
      <p:sp>
        <p:nvSpPr>
          <p:cNvPr id="367" name="Google Shape;367;p13"/>
          <p:cNvSpPr/>
          <p:nvPr/>
        </p:nvSpPr>
        <p:spPr>
          <a:xfrm>
            <a:off x="7650689" y="1974046"/>
            <a:ext cx="3704494"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Él es independiente.</a:t>
            </a:r>
            <a:endParaRPr/>
          </a:p>
        </p:txBody>
      </p:sp>
      <p:cxnSp>
        <p:nvCxnSpPr>
          <p:cNvPr id="368" name="Google Shape;368;p13"/>
          <p:cNvCxnSpPr/>
          <p:nvPr/>
        </p:nvCxnSpPr>
        <p:spPr>
          <a:xfrm>
            <a:off x="6699524" y="1589672"/>
            <a:ext cx="0" cy="978676"/>
          </a:xfrm>
          <a:prstGeom prst="straightConnector1">
            <a:avLst/>
          </a:prstGeom>
          <a:noFill/>
          <a:ln w="76200" cap="flat" cmpd="sng">
            <a:solidFill>
              <a:srgbClr val="FF0066"/>
            </a:solidFill>
            <a:prstDash val="solid"/>
            <a:miter lim="800000"/>
            <a:headEnd type="none" w="sm" len="sm"/>
            <a:tailEnd type="triangle" w="med" len="med"/>
          </a:ln>
        </p:spPr>
      </p:cxnSp>
      <p:sp>
        <p:nvSpPr>
          <p:cNvPr id="369" name="Google Shape;369;p13">
            <a:hlinkClick r:id="" action="ppaction://noaction">
              <a:snd r:embed="rId9"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70" name="Google Shape;370;p13" descr="Teacher"/>
          <p:cNvPicPr preferRelativeResize="0"/>
          <p:nvPr/>
        </p:nvPicPr>
        <p:blipFill rotWithShape="1">
          <a:blip r:embed="rId10">
            <a:alphaModFix/>
          </a:blip>
          <a:srcRect/>
          <a:stretch/>
        </p:blipFill>
        <p:spPr>
          <a:xfrm>
            <a:off x="25736" y="514227"/>
            <a:ext cx="1043752" cy="1043752"/>
          </a:xfrm>
          <a:prstGeom prst="rect">
            <a:avLst/>
          </a:prstGeom>
          <a:noFill/>
          <a:ln>
            <a:noFill/>
          </a:ln>
        </p:spPr>
      </p:pic>
      <p:sp>
        <p:nvSpPr>
          <p:cNvPr id="371" name="Google Shape;371;p13">
            <a:hlinkClick r:id="" action="ppaction://noaction">
              <a:snd r:embed="rId11"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72" name="Google Shape;372;p13">
            <a:hlinkClick r:id="" action="ppaction://noaction">
              <a:snd r:embed="rId11"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pic>
        <p:nvPicPr>
          <p:cNvPr id="373" name="Google Shape;373;p13"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8"/>
                                        </p:tgtEl>
                                        <p:attrNameLst>
                                          <p:attrName>style.visibility</p:attrName>
                                        </p:attrNameLst>
                                      </p:cBhvr>
                                      <p:to>
                                        <p:strVal val="visible"/>
                                      </p:to>
                                    </p:set>
                                    <p:animEffect transition="in" filter="fade">
                                      <p:cBhvr>
                                        <p:cTn id="11" dur="500"/>
                                        <p:tgtEl>
                                          <p:spTgt spid="36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4"/>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380" name="Google Shape;380;p14"/>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381" name="Google Shape;381;p14">
            <a:hlinkClick r:id="" action="ppaction://noaction">
              <a:snd r:embed="rId5" name="T3_W4_10.9.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dirty="0">
                <a:solidFill>
                  <a:srgbClr val="FFFFFF"/>
                </a:solidFill>
                <a:latin typeface="Century Gothic"/>
                <a:ea typeface="Century Gothic"/>
                <a:cs typeface="Century Gothic"/>
                <a:sym typeface="Century Gothic"/>
              </a:rPr>
              <a:t>4</a:t>
            </a:r>
            <a:endParaRPr sz="2400" dirty="0">
              <a:solidFill>
                <a:srgbClr val="FFFFFF"/>
              </a:solidFill>
              <a:latin typeface="Century Gothic"/>
              <a:ea typeface="Century Gothic"/>
              <a:cs typeface="Century Gothic"/>
              <a:sym typeface="Century Gothic"/>
            </a:endParaRPr>
          </a:p>
        </p:txBody>
      </p:sp>
      <p:pic>
        <p:nvPicPr>
          <p:cNvPr id="382" name="Google Shape;382;p14" descr="A picture containing toy, doll&#10;&#10;Description automatically generated"/>
          <p:cNvPicPr preferRelativeResize="0"/>
          <p:nvPr/>
        </p:nvPicPr>
        <p:blipFill rotWithShape="1">
          <a:blip r:embed="rId6">
            <a:alphaModFix/>
          </a:blip>
          <a:srcRect/>
          <a:stretch/>
        </p:blipFill>
        <p:spPr>
          <a:xfrm>
            <a:off x="2574600" y="3081918"/>
            <a:ext cx="1669495" cy="3775349"/>
          </a:xfrm>
          <a:prstGeom prst="rect">
            <a:avLst/>
          </a:prstGeom>
          <a:noFill/>
          <a:ln>
            <a:noFill/>
          </a:ln>
        </p:spPr>
      </p:pic>
      <p:pic>
        <p:nvPicPr>
          <p:cNvPr id="383" name="Google Shape;383;p14" descr="A picture containing text, toy, doll&#10;&#10;Description automatically generated"/>
          <p:cNvPicPr preferRelativeResize="0"/>
          <p:nvPr/>
        </p:nvPicPr>
        <p:blipFill rotWithShape="1">
          <a:blip r:embed="rId7">
            <a:alphaModFix/>
          </a:blip>
          <a:srcRect/>
          <a:stretch/>
        </p:blipFill>
        <p:spPr>
          <a:xfrm>
            <a:off x="5694368" y="3428266"/>
            <a:ext cx="2010312" cy="3429001"/>
          </a:xfrm>
          <a:prstGeom prst="rect">
            <a:avLst/>
          </a:prstGeom>
          <a:noFill/>
          <a:ln>
            <a:noFill/>
          </a:ln>
        </p:spPr>
      </p:pic>
      <p:sp>
        <p:nvSpPr>
          <p:cNvPr id="384" name="Google Shape;384;p14"/>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385" name="Google Shape;385;p14"/>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386" name="Google Shape;386;p14" descr="A picture containing text, toy, doll&#10;&#10;Description automatically generated"/>
          <p:cNvPicPr preferRelativeResize="0"/>
          <p:nvPr/>
        </p:nvPicPr>
        <p:blipFill rotWithShape="1">
          <a:blip r:embed="rId8">
            <a:alphaModFix/>
          </a:blip>
          <a:srcRect/>
          <a:stretch/>
        </p:blipFill>
        <p:spPr>
          <a:xfrm>
            <a:off x="10710239" y="3186003"/>
            <a:ext cx="1578010" cy="4476797"/>
          </a:xfrm>
          <a:prstGeom prst="rect">
            <a:avLst/>
          </a:prstGeom>
          <a:noFill/>
          <a:ln>
            <a:noFill/>
          </a:ln>
        </p:spPr>
      </p:pic>
      <p:sp>
        <p:nvSpPr>
          <p:cNvPr id="387" name="Google Shape;387;p14"/>
          <p:cNvSpPr/>
          <p:nvPr/>
        </p:nvSpPr>
        <p:spPr>
          <a:xfrm>
            <a:off x="8229601" y="1974046"/>
            <a:ext cx="312558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Él está feliz.</a:t>
            </a:r>
            <a:endParaRPr/>
          </a:p>
        </p:txBody>
      </p:sp>
      <p:cxnSp>
        <p:nvCxnSpPr>
          <p:cNvPr id="388" name="Google Shape;388;p14"/>
          <p:cNvCxnSpPr/>
          <p:nvPr/>
        </p:nvCxnSpPr>
        <p:spPr>
          <a:xfrm>
            <a:off x="6699524" y="1589672"/>
            <a:ext cx="0" cy="978676"/>
          </a:xfrm>
          <a:prstGeom prst="straightConnector1">
            <a:avLst/>
          </a:prstGeom>
          <a:noFill/>
          <a:ln w="76200" cap="flat" cmpd="sng">
            <a:solidFill>
              <a:srgbClr val="FF0066"/>
            </a:solidFill>
            <a:prstDash val="solid"/>
            <a:miter lim="800000"/>
            <a:headEnd type="none" w="sm" len="sm"/>
            <a:tailEnd type="triangle" w="med" len="med"/>
          </a:ln>
        </p:spPr>
      </p:cxnSp>
      <p:sp>
        <p:nvSpPr>
          <p:cNvPr id="389" name="Google Shape;389;p14">
            <a:hlinkClick r:id="" action="ppaction://noaction">
              <a:snd r:embed="rId9"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390" name="Google Shape;390;p14" descr="Teacher"/>
          <p:cNvPicPr preferRelativeResize="0"/>
          <p:nvPr/>
        </p:nvPicPr>
        <p:blipFill rotWithShape="1">
          <a:blip r:embed="rId10">
            <a:alphaModFix/>
          </a:blip>
          <a:srcRect/>
          <a:stretch/>
        </p:blipFill>
        <p:spPr>
          <a:xfrm>
            <a:off x="25736" y="514227"/>
            <a:ext cx="1043752" cy="1043752"/>
          </a:xfrm>
          <a:prstGeom prst="rect">
            <a:avLst/>
          </a:prstGeom>
          <a:noFill/>
          <a:ln>
            <a:noFill/>
          </a:ln>
        </p:spPr>
      </p:pic>
      <p:sp>
        <p:nvSpPr>
          <p:cNvPr id="391" name="Google Shape;391;p14">
            <a:hlinkClick r:id="" action="ppaction://noaction">
              <a:snd r:embed="rId11"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92" name="Google Shape;392;p14">
            <a:hlinkClick r:id="" action="ppaction://noaction">
              <a:snd r:embed="rId11"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pic>
        <p:nvPicPr>
          <p:cNvPr id="393" name="Google Shape;393;p14"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88"/>
                                        </p:tgtEl>
                                        <p:attrNameLst>
                                          <p:attrName>style.visibility</p:attrName>
                                        </p:attrNameLst>
                                      </p:cBhvr>
                                      <p:to>
                                        <p:strVal val="visible"/>
                                      </p:to>
                                    </p:set>
                                    <p:animEffect transition="in" filter="fade">
                                      <p:cBhvr>
                                        <p:cTn id="11" dur="500"/>
                                        <p:tgtEl>
                                          <p:spTgt spid="38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8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5"/>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400" name="Google Shape;400;p15"/>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401" name="Google Shape;401;p15">
            <a:hlinkClick r:id="" action="ppaction://noaction">
              <a:snd r:embed="rId3" name="T3_W4_10.11.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5</a:t>
            </a:r>
            <a:endParaRPr sz="2400">
              <a:solidFill>
                <a:srgbClr val="FFFFFF"/>
              </a:solidFill>
              <a:latin typeface="Century Gothic"/>
              <a:ea typeface="Century Gothic"/>
              <a:cs typeface="Century Gothic"/>
              <a:sym typeface="Century Gothic"/>
            </a:endParaRPr>
          </a:p>
        </p:txBody>
      </p:sp>
      <p:pic>
        <p:nvPicPr>
          <p:cNvPr id="402" name="Google Shape;402;p15" descr="A picture containing toy, doll&#10;&#10;Description automatically generated"/>
          <p:cNvPicPr preferRelativeResize="0"/>
          <p:nvPr/>
        </p:nvPicPr>
        <p:blipFill rotWithShape="1">
          <a:blip r:embed="rId5">
            <a:alphaModFix/>
          </a:blip>
          <a:srcRect/>
          <a:stretch/>
        </p:blipFill>
        <p:spPr>
          <a:xfrm>
            <a:off x="2574600" y="3081918"/>
            <a:ext cx="1669495" cy="3775349"/>
          </a:xfrm>
          <a:prstGeom prst="rect">
            <a:avLst/>
          </a:prstGeom>
          <a:noFill/>
          <a:ln>
            <a:noFill/>
          </a:ln>
        </p:spPr>
      </p:pic>
      <p:pic>
        <p:nvPicPr>
          <p:cNvPr id="403" name="Google Shape;403;p15" descr="A picture containing text, toy, doll&#10;&#10;Description automatically generated"/>
          <p:cNvPicPr preferRelativeResize="0"/>
          <p:nvPr/>
        </p:nvPicPr>
        <p:blipFill rotWithShape="1">
          <a:blip r:embed="rId6">
            <a:alphaModFix/>
          </a:blip>
          <a:srcRect/>
          <a:stretch/>
        </p:blipFill>
        <p:spPr>
          <a:xfrm>
            <a:off x="5694368" y="3428266"/>
            <a:ext cx="2010312" cy="3429001"/>
          </a:xfrm>
          <a:prstGeom prst="rect">
            <a:avLst/>
          </a:prstGeom>
          <a:noFill/>
          <a:ln>
            <a:noFill/>
          </a:ln>
        </p:spPr>
      </p:pic>
      <p:sp>
        <p:nvSpPr>
          <p:cNvPr id="404" name="Google Shape;404;p15"/>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405" name="Google Shape;405;p15"/>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406" name="Google Shape;406;p15" descr="A picture containing text, toy, doll&#10;&#10;Description automatically generated"/>
          <p:cNvPicPr preferRelativeResize="0"/>
          <p:nvPr/>
        </p:nvPicPr>
        <p:blipFill rotWithShape="1">
          <a:blip r:embed="rId7">
            <a:alphaModFix/>
          </a:blip>
          <a:srcRect/>
          <a:stretch/>
        </p:blipFill>
        <p:spPr>
          <a:xfrm>
            <a:off x="10710239" y="3186003"/>
            <a:ext cx="1578010" cy="4476797"/>
          </a:xfrm>
          <a:prstGeom prst="rect">
            <a:avLst/>
          </a:prstGeom>
          <a:noFill/>
          <a:ln>
            <a:noFill/>
          </a:ln>
        </p:spPr>
      </p:pic>
      <p:sp>
        <p:nvSpPr>
          <p:cNvPr id="407" name="Google Shape;407;p15"/>
          <p:cNvSpPr/>
          <p:nvPr/>
        </p:nvSpPr>
        <p:spPr>
          <a:xfrm>
            <a:off x="8261131" y="1974046"/>
            <a:ext cx="309405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Está perdido.</a:t>
            </a:r>
            <a:endParaRPr/>
          </a:p>
        </p:txBody>
      </p:sp>
      <p:sp>
        <p:nvSpPr>
          <p:cNvPr id="408" name="Google Shape;408;p15"/>
          <p:cNvSpPr/>
          <p:nvPr/>
        </p:nvSpPr>
        <p:spPr>
          <a:xfrm>
            <a:off x="5656164" y="2314127"/>
            <a:ext cx="2010312" cy="4543140"/>
          </a:xfrm>
          <a:prstGeom prst="roundRect">
            <a:avLst>
              <a:gd name="adj" fmla="val 16667"/>
            </a:avLst>
          </a:prstGeom>
          <a:solidFill>
            <a:srgbClr val="68D5C8">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15">
            <a:hlinkClick r:id="" action="ppaction://noaction">
              <a:snd r:embed="rId8" name="T3_W4_10.1.wav"/>
            </a:hlinkClick>
          </p:cNvPr>
          <p:cNvSpPr txBox="1"/>
          <p:nvPr/>
        </p:nvSpPr>
        <p:spPr>
          <a:xfrm>
            <a:off x="75213"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410" name="Google Shape;410;p15" descr="Teacher"/>
          <p:cNvPicPr preferRelativeResize="0"/>
          <p:nvPr/>
        </p:nvPicPr>
        <p:blipFill rotWithShape="1">
          <a:blip r:embed="rId9">
            <a:alphaModFix/>
          </a:blip>
          <a:srcRect/>
          <a:stretch/>
        </p:blipFill>
        <p:spPr>
          <a:xfrm>
            <a:off x="25736" y="514227"/>
            <a:ext cx="1043752" cy="1043752"/>
          </a:xfrm>
          <a:prstGeom prst="rect">
            <a:avLst/>
          </a:prstGeom>
          <a:noFill/>
          <a:ln>
            <a:noFill/>
          </a:ln>
        </p:spPr>
      </p:pic>
      <p:sp>
        <p:nvSpPr>
          <p:cNvPr id="411" name="Google Shape;411;p15">
            <a:hlinkClick r:id="" action="ppaction://noaction">
              <a:snd r:embed="rId10" name="T3_W4_10.2.wav"/>
            </a:hlinkClick>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12" name="Google Shape;412;p15">
            <a:hlinkClick r:id="" action="ppaction://noaction">
              <a:snd r:embed="rId10" name="T3_W4_10.2.wav"/>
            </a:hlinkClick>
          </p:cNvPr>
          <p:cNvSpPr txBox="1"/>
          <p:nvPr/>
        </p:nvSpPr>
        <p:spPr>
          <a:xfrm>
            <a:off x="1080084" y="665624"/>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a:solidFill>
                  <a:srgbClr val="FFFFFF"/>
                </a:solidFill>
                <a:latin typeface="Century Gothic"/>
                <a:ea typeface="Century Gothic"/>
                <a:cs typeface="Century Gothic"/>
                <a:sym typeface="Century Gothic"/>
              </a:rPr>
              <a:t>Escucha. ¿Es necesario ‘él|ella’?</a:t>
            </a:r>
            <a:endParaRPr sz="24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20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3_W4_10.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16"/>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419" name="Google Shape;419;p16"/>
          <p:cNvSpPr txBox="1">
            <a:spLocks noGrp="1"/>
          </p:cNvSpPr>
          <p:nvPr>
            <p:ph type="title"/>
          </p:nvPr>
        </p:nvSpPr>
        <p:spPr>
          <a:xfrm>
            <a:off x="10710239" y="790855"/>
            <a:ext cx="1354845" cy="317988"/>
          </a:xfrm>
          <a:prstGeom prst="rect">
            <a:avLst/>
          </a:prstGeom>
          <a:solidFill>
            <a:srgbClr val="91EAD2"/>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entury Gothic"/>
              <a:buNone/>
            </a:pPr>
            <a:r>
              <a:rPr lang="en-GB" sz="2000" b="1">
                <a:solidFill>
                  <a:schemeClr val="lt1"/>
                </a:solidFill>
                <a:latin typeface="Century Gothic"/>
                <a:ea typeface="Century Gothic"/>
                <a:cs typeface="Century Gothic"/>
                <a:sym typeface="Century Gothic"/>
              </a:rPr>
              <a:t>escuchar</a:t>
            </a:r>
            <a:endParaRPr/>
          </a:p>
        </p:txBody>
      </p:sp>
      <p:sp>
        <p:nvSpPr>
          <p:cNvPr id="420" name="Google Shape;420;p16">
            <a:hlinkClick r:id="" action="ppaction://noaction">
              <a:snd r:embed="rId5" name="T3_W4_10.12.wav"/>
            </a:hlinkClick>
          </p:cNvPr>
          <p:cNvSpPr/>
          <p:nvPr/>
        </p:nvSpPr>
        <p:spPr>
          <a:xfrm>
            <a:off x="298249" y="1697060"/>
            <a:ext cx="498726"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22A7CC"/>
          </a:solidFill>
          <a:ln w="25400" cap="flat" cmpd="sng">
            <a:solidFill>
              <a:srgbClr val="7B7B7B"/>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6</a:t>
            </a:r>
            <a:endParaRPr sz="2400" b="0" i="0" u="none" strike="noStrike" cap="none" dirty="0">
              <a:solidFill>
                <a:srgbClr val="FFFFFF"/>
              </a:solidFill>
              <a:latin typeface="Century Gothic"/>
              <a:ea typeface="Century Gothic"/>
              <a:cs typeface="Century Gothic"/>
              <a:sym typeface="Century Gothic"/>
            </a:endParaRPr>
          </a:p>
        </p:txBody>
      </p:sp>
      <p:pic>
        <p:nvPicPr>
          <p:cNvPr id="421" name="Google Shape;421;p16" descr="A picture containing toy, doll&#10;&#10;Description automatically generated"/>
          <p:cNvPicPr preferRelativeResize="0"/>
          <p:nvPr/>
        </p:nvPicPr>
        <p:blipFill rotWithShape="1">
          <a:blip r:embed="rId6">
            <a:alphaModFix/>
          </a:blip>
          <a:srcRect/>
          <a:stretch/>
        </p:blipFill>
        <p:spPr>
          <a:xfrm>
            <a:off x="2574600" y="3081918"/>
            <a:ext cx="1669495" cy="3775349"/>
          </a:xfrm>
          <a:prstGeom prst="rect">
            <a:avLst/>
          </a:prstGeom>
          <a:noFill/>
          <a:ln>
            <a:noFill/>
          </a:ln>
        </p:spPr>
      </p:pic>
      <p:pic>
        <p:nvPicPr>
          <p:cNvPr id="422" name="Google Shape;422;p16" descr="A picture containing text, toy, doll&#10;&#10;Description automatically generated"/>
          <p:cNvPicPr preferRelativeResize="0"/>
          <p:nvPr/>
        </p:nvPicPr>
        <p:blipFill rotWithShape="1">
          <a:blip r:embed="rId7">
            <a:alphaModFix/>
          </a:blip>
          <a:srcRect/>
          <a:stretch/>
        </p:blipFill>
        <p:spPr>
          <a:xfrm>
            <a:off x="5694368" y="3428266"/>
            <a:ext cx="2010312" cy="3429001"/>
          </a:xfrm>
          <a:prstGeom prst="rect">
            <a:avLst/>
          </a:prstGeom>
          <a:noFill/>
          <a:ln>
            <a:noFill/>
          </a:ln>
        </p:spPr>
      </p:pic>
      <p:sp>
        <p:nvSpPr>
          <p:cNvPr id="423" name="Google Shape;423;p16"/>
          <p:cNvSpPr txBox="1"/>
          <p:nvPr/>
        </p:nvSpPr>
        <p:spPr>
          <a:xfrm>
            <a:off x="2565042" y="2536655"/>
            <a:ext cx="16694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i="0" u="none" strike="noStrike" cap="none">
                <a:solidFill>
                  <a:srgbClr val="002060"/>
                </a:solidFill>
                <a:latin typeface="Century Gothic"/>
                <a:ea typeface="Century Gothic"/>
                <a:cs typeface="Century Gothic"/>
                <a:sym typeface="Century Gothic"/>
              </a:rPr>
              <a:t>Ángela </a:t>
            </a:r>
            <a:endParaRPr sz="2800" b="1" i="0" u="none" strike="noStrike" cap="none">
              <a:solidFill>
                <a:srgbClr val="002060"/>
              </a:solidFill>
              <a:latin typeface="Century Gothic"/>
              <a:ea typeface="Century Gothic"/>
              <a:cs typeface="Century Gothic"/>
              <a:sym typeface="Century Gothic"/>
            </a:endParaRPr>
          </a:p>
        </p:txBody>
      </p:sp>
      <p:sp>
        <p:nvSpPr>
          <p:cNvPr id="424" name="Google Shape;424;p16"/>
          <p:cNvSpPr txBox="1"/>
          <p:nvPr/>
        </p:nvSpPr>
        <p:spPr>
          <a:xfrm>
            <a:off x="5873857" y="2568348"/>
            <a:ext cx="166949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i="0" u="none" strike="noStrike" cap="none">
                <a:solidFill>
                  <a:srgbClr val="002060"/>
                </a:solidFill>
                <a:latin typeface="Century Gothic"/>
                <a:ea typeface="Century Gothic"/>
                <a:cs typeface="Century Gothic"/>
                <a:sym typeface="Century Gothic"/>
              </a:rPr>
              <a:t>Rubén</a:t>
            </a:r>
            <a:endParaRPr sz="2800" b="1" i="0" u="none" strike="noStrike" cap="none">
              <a:solidFill>
                <a:srgbClr val="002060"/>
              </a:solidFill>
              <a:latin typeface="Century Gothic"/>
              <a:ea typeface="Century Gothic"/>
              <a:cs typeface="Century Gothic"/>
              <a:sym typeface="Century Gothic"/>
            </a:endParaRPr>
          </a:p>
        </p:txBody>
      </p:sp>
      <p:pic>
        <p:nvPicPr>
          <p:cNvPr id="425" name="Google Shape;425;p16" descr="A picture containing text, toy, doll&#10;&#10;Description automatically generated"/>
          <p:cNvPicPr preferRelativeResize="0"/>
          <p:nvPr/>
        </p:nvPicPr>
        <p:blipFill rotWithShape="1">
          <a:blip r:embed="rId8">
            <a:alphaModFix/>
          </a:blip>
          <a:srcRect/>
          <a:stretch/>
        </p:blipFill>
        <p:spPr>
          <a:xfrm>
            <a:off x="10710239" y="3186003"/>
            <a:ext cx="1578010" cy="4476797"/>
          </a:xfrm>
          <a:prstGeom prst="rect">
            <a:avLst/>
          </a:prstGeom>
          <a:noFill/>
          <a:ln>
            <a:noFill/>
          </a:ln>
        </p:spPr>
      </p:pic>
      <p:sp>
        <p:nvSpPr>
          <p:cNvPr id="426" name="Google Shape;426;p16"/>
          <p:cNvSpPr/>
          <p:nvPr/>
        </p:nvSpPr>
        <p:spPr>
          <a:xfrm>
            <a:off x="8229601" y="1974046"/>
            <a:ext cx="3125582" cy="1336713"/>
          </a:xfrm>
          <a:prstGeom prst="wedgeRoundRectCallout">
            <a:avLst>
              <a:gd name="adj1" fmla="val 37402"/>
              <a:gd name="adj2" fmla="val 86785"/>
              <a:gd name="adj3" fmla="val 16667"/>
            </a:avLst>
          </a:prstGeom>
          <a:solidFill>
            <a:srgbClr val="68D5C8"/>
          </a:solidFill>
          <a:ln w="12700" cap="flat" cmpd="sng">
            <a:solidFill>
              <a:srgbClr val="EBF1E9"/>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3600"/>
              <a:buFont typeface="Century Gothic"/>
              <a:buNone/>
            </a:pPr>
            <a:r>
              <a:rPr lang="en-GB" sz="3600" b="1" i="0" u="none" strike="noStrike" cap="none">
                <a:solidFill>
                  <a:srgbClr val="002060"/>
                </a:solidFill>
                <a:latin typeface="Century Gothic"/>
                <a:ea typeface="Century Gothic"/>
                <a:cs typeface="Century Gothic"/>
                <a:sym typeface="Century Gothic"/>
              </a:rPr>
              <a:t>Ella está débil.</a:t>
            </a:r>
            <a:endParaRPr/>
          </a:p>
        </p:txBody>
      </p:sp>
      <p:cxnSp>
        <p:nvCxnSpPr>
          <p:cNvPr id="427" name="Google Shape;427;p16"/>
          <p:cNvCxnSpPr/>
          <p:nvPr/>
        </p:nvCxnSpPr>
        <p:spPr>
          <a:xfrm>
            <a:off x="3391059" y="1557979"/>
            <a:ext cx="0" cy="978676"/>
          </a:xfrm>
          <a:prstGeom prst="straightConnector1">
            <a:avLst/>
          </a:prstGeom>
          <a:noFill/>
          <a:ln w="76200" cap="flat" cmpd="sng">
            <a:solidFill>
              <a:srgbClr val="FF0066"/>
            </a:solidFill>
            <a:prstDash val="solid"/>
            <a:miter lim="800000"/>
            <a:headEnd type="none" w="sm" len="sm"/>
            <a:tailEnd type="triangle" w="med" len="med"/>
          </a:ln>
        </p:spPr>
      </p:cxnSp>
      <p:sp>
        <p:nvSpPr>
          <p:cNvPr id="428" name="Google Shape;428;p16">
            <a:hlinkClick r:id="" action="ppaction://noaction">
              <a:snd r:embed="rId9" name="T3_W4_10.1.wav"/>
            </a:hlinkClick>
          </p:cNvPr>
          <p:cNvSpPr txBox="1"/>
          <p:nvPr/>
        </p:nvSpPr>
        <p:spPr>
          <a:xfrm>
            <a:off x="0" y="37173"/>
            <a:ext cx="10817592"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dirty="0">
                <a:solidFill>
                  <a:srgbClr val="002060"/>
                </a:solidFill>
                <a:latin typeface="Century Gothic"/>
                <a:ea typeface="Century Gothic"/>
                <a:cs typeface="Century Gothic"/>
                <a:sym typeface="Century Gothic"/>
              </a:rPr>
              <a:t>Sofía describe a </a:t>
            </a:r>
            <a:r>
              <a:rPr lang="en-GB" sz="2800" b="1" i="0" u="none" strike="noStrike" cap="none" dirty="0" err="1">
                <a:solidFill>
                  <a:srgbClr val="002060"/>
                </a:solidFill>
                <a:latin typeface="Century Gothic"/>
                <a:ea typeface="Century Gothic"/>
                <a:cs typeface="Century Gothic"/>
                <a:sym typeface="Century Gothic"/>
              </a:rPr>
              <a:t>los</a:t>
            </a:r>
            <a:r>
              <a:rPr lang="en-GB" sz="2800" b="1" i="0" u="none" strike="noStrike" cap="none" dirty="0">
                <a:solidFill>
                  <a:srgbClr val="002060"/>
                </a:solidFill>
                <a:latin typeface="Century Gothic"/>
                <a:ea typeface="Century Gothic"/>
                <a:cs typeface="Century Gothic"/>
                <a:sym typeface="Century Gothic"/>
              </a:rPr>
              <a:t> amigos. ¿</a:t>
            </a:r>
            <a:r>
              <a:rPr lang="en-GB" sz="2800" b="1" i="0" u="none" strike="noStrike" cap="none" dirty="0" err="1">
                <a:solidFill>
                  <a:srgbClr val="002060"/>
                </a:solidFill>
                <a:latin typeface="Century Gothic"/>
                <a:ea typeface="Century Gothic"/>
                <a:cs typeface="Century Gothic"/>
                <a:sym typeface="Century Gothic"/>
              </a:rPr>
              <a:t>Quién</a:t>
            </a:r>
            <a:r>
              <a:rPr lang="en-GB" sz="2800" b="1" i="0" u="none" strike="noStrike" cap="none" dirty="0">
                <a:solidFill>
                  <a:srgbClr val="002060"/>
                </a:solidFill>
                <a:latin typeface="Century Gothic"/>
                <a:ea typeface="Century Gothic"/>
                <a:cs typeface="Century Gothic"/>
                <a:sym typeface="Century Gothic"/>
              </a:rPr>
              <a:t> es?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o Rubén? </a:t>
            </a:r>
            <a:endParaRPr sz="2800" b="1" i="0" u="none" strike="noStrike" cap="none" dirty="0">
              <a:solidFill>
                <a:srgbClr val="002060"/>
              </a:solidFill>
              <a:latin typeface="Century Gothic"/>
              <a:ea typeface="Century Gothic"/>
              <a:cs typeface="Century Gothic"/>
              <a:sym typeface="Century Gothic"/>
            </a:endParaRPr>
          </a:p>
        </p:txBody>
      </p:sp>
      <p:pic>
        <p:nvPicPr>
          <p:cNvPr id="429" name="Google Shape;429;p16" descr="Teacher"/>
          <p:cNvPicPr preferRelativeResize="0"/>
          <p:nvPr/>
        </p:nvPicPr>
        <p:blipFill rotWithShape="1">
          <a:blip r:embed="rId10">
            <a:alphaModFix/>
          </a:blip>
          <a:srcRect/>
          <a:stretch/>
        </p:blipFill>
        <p:spPr>
          <a:xfrm>
            <a:off x="25736" y="514227"/>
            <a:ext cx="1043752" cy="1043752"/>
          </a:xfrm>
          <a:prstGeom prst="rect">
            <a:avLst/>
          </a:prstGeom>
          <a:noFill/>
          <a:ln>
            <a:noFill/>
          </a:ln>
        </p:spPr>
      </p:pic>
      <p:sp>
        <p:nvSpPr>
          <p:cNvPr id="430" name="Google Shape;430;p16">
            <a:hlinkClick r:id="" action="ppaction://noaction">
              <a:snd r:embed="rId11" name="T3_W4_10.2.wav"/>
            </a:hlinkClick>
          </p:cNvPr>
          <p:cNvSpPr/>
          <p:nvPr/>
        </p:nvSpPr>
        <p:spPr>
          <a:xfrm>
            <a:off x="1069488" y="719016"/>
            <a:ext cx="5619439"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31" name="Google Shape;431;p16">
            <a:hlinkClick r:id="" action="ppaction://noaction">
              <a:snd r:embed="rId11" name="T3_W4_10.2.wav"/>
            </a:hlinkClick>
          </p:cNvPr>
          <p:cNvSpPr txBox="1"/>
          <p:nvPr/>
        </p:nvSpPr>
        <p:spPr>
          <a:xfrm>
            <a:off x="1095224" y="675936"/>
            <a:ext cx="5273419"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err="1">
                <a:solidFill>
                  <a:srgbClr val="FFFFFF"/>
                </a:solidFill>
                <a:latin typeface="Century Gothic"/>
                <a:ea typeface="Century Gothic"/>
                <a:cs typeface="Century Gothic"/>
                <a:sym typeface="Century Gothic"/>
              </a:rPr>
              <a:t>Escucha</a:t>
            </a:r>
            <a:r>
              <a:rPr lang="en-GB" sz="2400" b="1" dirty="0">
                <a:solidFill>
                  <a:srgbClr val="FFFFFF"/>
                </a:solidFill>
                <a:latin typeface="Century Gothic"/>
                <a:ea typeface="Century Gothic"/>
                <a:cs typeface="Century Gothic"/>
                <a:sym typeface="Century Gothic"/>
              </a:rPr>
              <a:t>. ¿Es </a:t>
            </a:r>
            <a:r>
              <a:rPr lang="en-GB" sz="2400" b="1" dirty="0" err="1">
                <a:solidFill>
                  <a:srgbClr val="FFFFFF"/>
                </a:solidFill>
                <a:latin typeface="Century Gothic"/>
                <a:ea typeface="Century Gothic"/>
                <a:cs typeface="Century Gothic"/>
                <a:sym typeface="Century Gothic"/>
              </a:rPr>
              <a:t>necesario</a:t>
            </a:r>
            <a:r>
              <a:rPr lang="en-GB" sz="2400" b="1" dirty="0">
                <a:solidFill>
                  <a:srgbClr val="FFFFFF"/>
                </a:solidFill>
                <a:latin typeface="Century Gothic"/>
                <a:ea typeface="Century Gothic"/>
                <a:cs typeface="Century Gothic"/>
                <a:sym typeface="Century Gothic"/>
              </a:rPr>
              <a:t> ‘</a:t>
            </a:r>
            <a:r>
              <a:rPr lang="en-GB" sz="2400" b="1" dirty="0" err="1">
                <a:solidFill>
                  <a:srgbClr val="FFFFFF"/>
                </a:solidFill>
                <a:latin typeface="Century Gothic"/>
                <a:ea typeface="Century Gothic"/>
                <a:cs typeface="Century Gothic"/>
                <a:sym typeface="Century Gothic"/>
              </a:rPr>
              <a:t>él|ella</a:t>
            </a:r>
            <a:r>
              <a:rPr lang="en-GB" sz="2400" b="1" dirty="0">
                <a:solidFill>
                  <a:srgbClr val="FFFFFF"/>
                </a:solidFill>
                <a:latin typeface="Century Gothic"/>
                <a:ea typeface="Century Gothic"/>
                <a:cs typeface="Century Gothic"/>
                <a:sym typeface="Century Gothic"/>
              </a:rPr>
              <a:t>’?</a:t>
            </a:r>
            <a:endParaRPr sz="2400" dirty="0">
              <a:solidFill>
                <a:srgbClr val="FFFFFF"/>
              </a:solidFill>
              <a:latin typeface="Calibri"/>
              <a:ea typeface="Calibri"/>
              <a:cs typeface="Calibri"/>
              <a:sym typeface="Calibri"/>
            </a:endParaRPr>
          </a:p>
        </p:txBody>
      </p:sp>
      <p:pic>
        <p:nvPicPr>
          <p:cNvPr id="432" name="Google Shape;432;p16" descr="Badge Question Mark with solid fill"/>
          <p:cNvPicPr preferRelativeResize="0"/>
          <p:nvPr/>
        </p:nvPicPr>
        <p:blipFill rotWithShape="1">
          <a:blip r:embed="rId12">
            <a:alphaModFix/>
          </a:blip>
          <a:srcRect/>
          <a:stretch/>
        </p:blipFill>
        <p:spPr>
          <a:xfrm>
            <a:off x="4612161" y="1326797"/>
            <a:ext cx="1136199" cy="1136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7"/>
                                        </p:tgtEl>
                                        <p:attrNameLst>
                                          <p:attrName>style.visibility</p:attrName>
                                        </p:attrNameLst>
                                      </p:cBhvr>
                                      <p:to>
                                        <p:strVal val="visible"/>
                                      </p:to>
                                    </p:set>
                                    <p:animEffect transition="in" filter="fade">
                                      <p:cBhvr>
                                        <p:cTn id="11" dur="500"/>
                                        <p:tgtEl>
                                          <p:spTgt spid="4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3_W4_10.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17" descr="Brain, Idea, Think, Creativity"/>
          <p:cNvPicPr preferRelativeResize="0"/>
          <p:nvPr/>
        </p:nvPicPr>
        <p:blipFill rotWithShape="1">
          <a:blip r:embed="rId8">
            <a:alphaModFix/>
          </a:blip>
          <a:srcRect/>
          <a:stretch/>
        </p:blipFill>
        <p:spPr>
          <a:xfrm>
            <a:off x="10958286" y="120164"/>
            <a:ext cx="994906" cy="994906"/>
          </a:xfrm>
          <a:prstGeom prst="rect">
            <a:avLst/>
          </a:prstGeom>
          <a:noFill/>
          <a:ln>
            <a:noFill/>
          </a:ln>
        </p:spPr>
      </p:pic>
      <p:sp>
        <p:nvSpPr>
          <p:cNvPr id="439" name="Google Shape;439;p17"/>
          <p:cNvSpPr txBox="1">
            <a:spLocks noGrp="1"/>
          </p:cNvSpPr>
          <p:nvPr>
            <p:ph type="title"/>
          </p:nvPr>
        </p:nvSpPr>
        <p:spPr>
          <a:xfrm>
            <a:off x="10638784" y="1151169"/>
            <a:ext cx="1524185" cy="389277"/>
          </a:xfrm>
          <a:prstGeom prst="rect">
            <a:avLst/>
          </a:prstGeom>
          <a:solidFill>
            <a:srgbClr val="00B0F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1800"/>
              <a:buFont typeface="Century Gothic"/>
              <a:buNone/>
            </a:pPr>
            <a:r>
              <a:rPr lang="en-GB" sz="1800" b="1">
                <a:solidFill>
                  <a:schemeClr val="lt1"/>
                </a:solidFill>
                <a:latin typeface="Century Gothic"/>
                <a:ea typeface="Century Gothic"/>
                <a:cs typeface="Century Gothic"/>
                <a:sym typeface="Century Gothic"/>
              </a:rPr>
              <a:t>vocabulario</a:t>
            </a:r>
            <a:endParaRPr/>
          </a:p>
        </p:txBody>
      </p:sp>
      <p:graphicFrame>
        <p:nvGraphicFramePr>
          <p:cNvPr id="440" name="Google Shape;440;p17"/>
          <p:cNvGraphicFramePr/>
          <p:nvPr>
            <p:extLst>
              <p:ext uri="{D42A27DB-BD31-4B8C-83A1-F6EECF244321}">
                <p14:modId xmlns:p14="http://schemas.microsoft.com/office/powerpoint/2010/main" val="543193152"/>
              </p:ext>
            </p:extLst>
          </p:nvPr>
        </p:nvGraphicFramePr>
        <p:xfrm>
          <a:off x="210365" y="43246"/>
          <a:ext cx="10515600" cy="556578"/>
        </p:xfrm>
        <a:graphic>
          <a:graphicData uri="http://schemas.openxmlformats.org/drawingml/2006/table">
            <a:tbl>
              <a:tblPr>
                <a:noFill/>
                <a:tableStyleId>{A46D1A5E-55A2-4D76-963A-A2B59DCBF1FD}</a:tableStyleId>
              </a:tblPr>
              <a:tblGrid>
                <a:gridCol w="10515600">
                  <a:extLst>
                    <a:ext uri="{9D8B030D-6E8A-4147-A177-3AD203B41FA5}">
                      <a16:colId xmlns:a16="http://schemas.microsoft.com/office/drawing/2014/main" val="20000"/>
                    </a:ext>
                  </a:extLst>
                </a:gridCol>
              </a:tblGrid>
              <a:tr h="457200">
                <a:tc>
                  <a:txBody>
                    <a:bodyPr/>
                    <a:lstStyle/>
                    <a:p>
                      <a:pPr marL="0" marR="0" lvl="0" indent="0" algn="l" rtl="0">
                        <a:lnSpc>
                          <a:spcPct val="107000"/>
                        </a:lnSpc>
                        <a:spcBef>
                          <a:spcPts val="0"/>
                        </a:spcBef>
                        <a:spcAft>
                          <a:spcPts val="0"/>
                        </a:spcAft>
                        <a:buNone/>
                      </a:pPr>
                      <a:r>
                        <a:rPr lang="en-GB" sz="3600" b="1" dirty="0">
                          <a:solidFill>
                            <a:srgbClr val="002060"/>
                          </a:solidFill>
                          <a:latin typeface="Century Gothic"/>
                          <a:ea typeface="Century Gothic"/>
                          <a:cs typeface="Century Gothic"/>
                          <a:sym typeface="Century Gothic"/>
                          <a:hlinkClick r:id="" action="ppaction://noaction">
                            <a:snd r:embed="rId9" name="T3_W4_17.1.wav"/>
                            <a:extLst>
                              <a:ext uri="{A12FA001-AC4F-418D-AE19-62706E023703}">
                                <ahyp:hlinkClr xmlns:ahyp="http://schemas.microsoft.com/office/drawing/2018/hyperlinkcolor" val="tx"/>
                              </a:ext>
                            </a:extLst>
                          </a:hlinkClick>
                        </a:rPr>
                        <a:t>¡A </a:t>
                      </a:r>
                      <a:r>
                        <a:rPr lang="en-GB" sz="3600" b="1" dirty="0" err="1">
                          <a:solidFill>
                            <a:srgbClr val="002060"/>
                          </a:solidFill>
                          <a:latin typeface="Century Gothic"/>
                          <a:ea typeface="Century Gothic"/>
                          <a:cs typeface="Century Gothic"/>
                          <a:sym typeface="Century Gothic"/>
                          <a:hlinkClick r:id="" action="ppaction://noaction">
                            <a:snd r:embed="rId9" name="T3_W4_17.1.wav"/>
                            <a:extLst>
                              <a:ext uri="{A12FA001-AC4F-418D-AE19-62706E023703}">
                                <ahyp:hlinkClr xmlns:ahyp="http://schemas.microsoft.com/office/drawing/2018/hyperlinkcolor" val="tx"/>
                              </a:ext>
                            </a:extLst>
                          </a:hlinkClick>
                        </a:rPr>
                        <a:t>practicar</a:t>
                      </a:r>
                      <a:r>
                        <a:rPr lang="en-GB" sz="3600" b="1" dirty="0">
                          <a:solidFill>
                            <a:srgbClr val="002060"/>
                          </a:solidFill>
                          <a:latin typeface="Century Gothic"/>
                          <a:ea typeface="Century Gothic"/>
                          <a:cs typeface="Century Gothic"/>
                          <a:sym typeface="Century Gothic"/>
                          <a:hlinkClick r:id="" action="ppaction://noaction">
                            <a:snd r:embed="rId9" name="T3_W4_17.1.wav"/>
                            <a:extLst>
                              <a:ext uri="{A12FA001-AC4F-418D-AE19-62706E023703}">
                                <ahyp:hlinkClr xmlns:ahyp="http://schemas.microsoft.com/office/drawing/2018/hyperlinkcolor" val="tx"/>
                              </a:ext>
                            </a:extLst>
                          </a:hlinkClick>
                        </a:rPr>
                        <a:t>!</a:t>
                      </a:r>
                      <a:endParaRPr sz="3600" dirty="0">
                        <a:solidFill>
                          <a:srgbClr val="002060"/>
                        </a:solidFill>
                        <a:latin typeface="Calibri"/>
                        <a:ea typeface="Calibri"/>
                        <a:cs typeface="Calibri"/>
                        <a:sym typeface="Calibri"/>
                      </a:endParaRPr>
                    </a:p>
                  </a:txBody>
                  <a:tcPr marL="114300" marR="114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441" name="Google Shape;441;p17" descr="A picture containing Teams&#10;&#10;Description automatically generated"/>
          <p:cNvPicPr preferRelativeResize="0"/>
          <p:nvPr/>
        </p:nvPicPr>
        <p:blipFill rotWithShape="1">
          <a:blip r:embed="rId10">
            <a:alphaModFix/>
          </a:blip>
          <a:srcRect/>
          <a:stretch/>
        </p:blipFill>
        <p:spPr>
          <a:xfrm>
            <a:off x="6171156" y="4324163"/>
            <a:ext cx="2429332" cy="1667725"/>
          </a:xfrm>
          <a:prstGeom prst="rect">
            <a:avLst/>
          </a:prstGeom>
          <a:noFill/>
          <a:ln>
            <a:noFill/>
          </a:ln>
        </p:spPr>
      </p:pic>
      <p:pic>
        <p:nvPicPr>
          <p:cNvPr id="442" name="Google Shape;442;p17" descr="A group of children's faces&#10;&#10;Description automatically generated with low confidence"/>
          <p:cNvPicPr preferRelativeResize="0"/>
          <p:nvPr/>
        </p:nvPicPr>
        <p:blipFill rotWithShape="1">
          <a:blip r:embed="rId11">
            <a:alphaModFix/>
          </a:blip>
          <a:srcRect/>
          <a:stretch/>
        </p:blipFill>
        <p:spPr>
          <a:xfrm>
            <a:off x="501379" y="4324163"/>
            <a:ext cx="2429331" cy="1667725"/>
          </a:xfrm>
          <a:prstGeom prst="rect">
            <a:avLst/>
          </a:prstGeom>
          <a:noFill/>
          <a:ln>
            <a:noFill/>
          </a:ln>
        </p:spPr>
      </p:pic>
      <p:pic>
        <p:nvPicPr>
          <p:cNvPr id="443" name="Google Shape;443;p17" descr="A picture containing text&#10;&#10;Description automatically generated"/>
          <p:cNvPicPr preferRelativeResize="0"/>
          <p:nvPr/>
        </p:nvPicPr>
        <p:blipFill rotWithShape="1">
          <a:blip r:embed="rId12">
            <a:alphaModFix/>
          </a:blip>
          <a:srcRect/>
          <a:stretch/>
        </p:blipFill>
        <p:spPr>
          <a:xfrm>
            <a:off x="6152165" y="1502006"/>
            <a:ext cx="2429331" cy="1667724"/>
          </a:xfrm>
          <a:prstGeom prst="rect">
            <a:avLst/>
          </a:prstGeom>
          <a:noFill/>
          <a:ln>
            <a:noFill/>
          </a:ln>
        </p:spPr>
      </p:pic>
      <p:pic>
        <p:nvPicPr>
          <p:cNvPr id="444" name="Google Shape;444;p17" descr="A picture containing Teams&#10;&#10;Description automatically generated"/>
          <p:cNvPicPr preferRelativeResize="0"/>
          <p:nvPr/>
        </p:nvPicPr>
        <p:blipFill rotWithShape="1">
          <a:blip r:embed="rId13">
            <a:alphaModFix/>
          </a:blip>
          <a:srcRect/>
          <a:stretch/>
        </p:blipFill>
        <p:spPr>
          <a:xfrm>
            <a:off x="405473" y="1347229"/>
            <a:ext cx="2429332" cy="1667724"/>
          </a:xfrm>
          <a:prstGeom prst="rect">
            <a:avLst/>
          </a:prstGeom>
          <a:noFill/>
          <a:ln>
            <a:noFill/>
          </a:ln>
        </p:spPr>
      </p:pic>
      <p:pic>
        <p:nvPicPr>
          <p:cNvPr id="445" name="Google Shape;445;p17" descr="A picture containing text&#10;&#10;Description automatically generated"/>
          <p:cNvPicPr preferRelativeResize="0"/>
          <p:nvPr/>
        </p:nvPicPr>
        <p:blipFill rotWithShape="1">
          <a:blip r:embed="rId14">
            <a:alphaModFix/>
          </a:blip>
          <a:srcRect/>
          <a:stretch/>
        </p:blipFill>
        <p:spPr>
          <a:xfrm>
            <a:off x="3648174" y="2763541"/>
            <a:ext cx="1560622" cy="1560622"/>
          </a:xfrm>
          <a:prstGeom prst="rect">
            <a:avLst/>
          </a:prstGeom>
          <a:noFill/>
          <a:ln>
            <a:noFill/>
          </a:ln>
        </p:spPr>
      </p:pic>
      <p:sp>
        <p:nvSpPr>
          <p:cNvPr id="446" name="Google Shape;446;p17"/>
          <p:cNvSpPr txBox="1"/>
          <p:nvPr/>
        </p:nvSpPr>
        <p:spPr>
          <a:xfrm>
            <a:off x="501379" y="2806594"/>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ella</a:t>
            </a:r>
            <a:endParaRPr sz="3600" b="1">
              <a:solidFill>
                <a:srgbClr val="002060"/>
              </a:solidFill>
              <a:latin typeface="Century Gothic"/>
              <a:ea typeface="Century Gothic"/>
              <a:cs typeface="Century Gothic"/>
              <a:sym typeface="Century Gothic"/>
            </a:endParaRPr>
          </a:p>
        </p:txBody>
      </p:sp>
      <p:sp>
        <p:nvSpPr>
          <p:cNvPr id="447" name="Google Shape;447;p17"/>
          <p:cNvSpPr txBox="1"/>
          <p:nvPr/>
        </p:nvSpPr>
        <p:spPr>
          <a:xfrm>
            <a:off x="6216473" y="2940103"/>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él</a:t>
            </a:r>
            <a:endParaRPr sz="3600" b="1">
              <a:solidFill>
                <a:srgbClr val="002060"/>
              </a:solidFill>
              <a:latin typeface="Century Gothic"/>
              <a:ea typeface="Century Gothic"/>
              <a:cs typeface="Century Gothic"/>
              <a:sym typeface="Century Gothic"/>
            </a:endParaRPr>
          </a:p>
        </p:txBody>
      </p:sp>
      <p:sp>
        <p:nvSpPr>
          <p:cNvPr id="448" name="Google Shape;448;p17"/>
          <p:cNvSpPr txBox="1"/>
          <p:nvPr/>
        </p:nvSpPr>
        <p:spPr>
          <a:xfrm>
            <a:off x="589471" y="5888319"/>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yo</a:t>
            </a:r>
            <a:endParaRPr sz="3600" b="1">
              <a:solidFill>
                <a:srgbClr val="002060"/>
              </a:solidFill>
              <a:latin typeface="Century Gothic"/>
              <a:ea typeface="Century Gothic"/>
              <a:cs typeface="Century Gothic"/>
              <a:sym typeface="Century Gothic"/>
            </a:endParaRPr>
          </a:p>
        </p:txBody>
      </p:sp>
      <p:sp>
        <p:nvSpPr>
          <p:cNvPr id="449" name="Google Shape;449;p17"/>
          <p:cNvSpPr txBox="1"/>
          <p:nvPr/>
        </p:nvSpPr>
        <p:spPr>
          <a:xfrm>
            <a:off x="6393283" y="5928659"/>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tú</a:t>
            </a:r>
            <a:endParaRPr sz="3600" b="1">
              <a:solidFill>
                <a:srgbClr val="002060"/>
              </a:solidFill>
              <a:latin typeface="Century Gothic"/>
              <a:ea typeface="Century Gothic"/>
              <a:cs typeface="Century Gothic"/>
              <a:sym typeface="Century Gothic"/>
            </a:endParaRPr>
          </a:p>
        </p:txBody>
      </p:sp>
      <p:sp>
        <p:nvSpPr>
          <p:cNvPr id="450" name="Google Shape;450;p17"/>
          <p:cNvSpPr txBox="1"/>
          <p:nvPr/>
        </p:nvSpPr>
        <p:spPr>
          <a:xfrm>
            <a:off x="3305818" y="4324163"/>
            <a:ext cx="224533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600" b="1">
                <a:solidFill>
                  <a:srgbClr val="002060"/>
                </a:solidFill>
                <a:latin typeface="Century Gothic"/>
                <a:ea typeface="Century Gothic"/>
                <a:cs typeface="Century Gothic"/>
                <a:sym typeface="Century Gothic"/>
              </a:rPr>
              <a:t>pero</a:t>
            </a:r>
            <a:endParaRPr sz="3600" b="1">
              <a:solidFill>
                <a:srgbClr val="00206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4_17.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4"/>
                                        </p:tgtEl>
                                        <p:attrNameLst>
                                          <p:attrName>style.visibility</p:attrName>
                                        </p:attrNameLst>
                                      </p:cBhvr>
                                      <p:to>
                                        <p:strVal val="visible"/>
                                      </p:to>
                                    </p:set>
                                    <p:animEffect transition="in" filter="fade">
                                      <p:cBhvr>
                                        <p:cTn id="12" dur="500"/>
                                        <p:tgtEl>
                                          <p:spTgt spid="4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7"/>
                                        </p:tgtEl>
                                        <p:attrNameLst>
                                          <p:attrName>style.visibility</p:attrName>
                                        </p:attrNameLst>
                                      </p:cBhvr>
                                      <p:to>
                                        <p:strVal val="visible"/>
                                      </p:to>
                                    </p:set>
                                    <p:animEffect transition="in" filter="fade">
                                      <p:cBhvr>
                                        <p:cTn id="17" dur="500"/>
                                        <p:tgtEl>
                                          <p:spTgt spid="447"/>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4_17.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Effect transition="in" filter="fade">
                                      <p:cBhvr>
                                        <p:cTn id="22" dur="5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500"/>
                                        <p:tgtEl>
                                          <p:spTgt spid="448"/>
                                        </p:tgtEl>
                                      </p:cBhvr>
                                    </p:animEffect>
                                  </p:childTnLst>
                                  <p:subTnLst>
                                    <p:audio>
                                      <p:cMediaNode>
                                        <p:cTn display="0" masterRel="sameClick">
                                          <p:stCondLst>
                                            <p:cond evt="begin" delay="0">
                                              <p:tn val="25"/>
                                            </p:cond>
                                          </p:stCondLst>
                                          <p:endCondLst>
                                            <p:cond evt="onStopAudio" delay="0">
                                              <p:tgtEl>
                                                <p:sldTgt/>
                                              </p:tgtEl>
                                            </p:cond>
                                          </p:endCondLst>
                                        </p:cTn>
                                        <p:tgtEl>
                                          <p:sndTgt r:embed="rId5" name="T3_W4_17.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2"/>
                                        </p:tgtEl>
                                        <p:attrNameLst>
                                          <p:attrName>style.visibility</p:attrName>
                                        </p:attrNameLst>
                                      </p:cBhvr>
                                      <p:to>
                                        <p:strVal val="visible"/>
                                      </p:to>
                                    </p:set>
                                    <p:animEffect transition="in" filter="fade">
                                      <p:cBhvr>
                                        <p:cTn id="32" dur="500"/>
                                        <p:tgtEl>
                                          <p:spTgt spid="4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9"/>
                                        </p:tgtEl>
                                        <p:attrNameLst>
                                          <p:attrName>style.visibility</p:attrName>
                                        </p:attrNameLst>
                                      </p:cBhvr>
                                      <p:to>
                                        <p:strVal val="visible"/>
                                      </p:to>
                                    </p:set>
                                    <p:animEffect transition="in" filter="fade">
                                      <p:cBhvr>
                                        <p:cTn id="37" dur="500"/>
                                        <p:tgtEl>
                                          <p:spTgt spid="449"/>
                                        </p:tgtEl>
                                      </p:cBhvr>
                                    </p:animEffect>
                                  </p:childTnLst>
                                  <p:subTnLst>
                                    <p:audio>
                                      <p:cMediaNode>
                                        <p:cTn display="0" masterRel="sameClick">
                                          <p:stCondLst>
                                            <p:cond evt="begin" delay="0">
                                              <p:tn val="35"/>
                                            </p:cond>
                                          </p:stCondLst>
                                          <p:endCondLst>
                                            <p:cond evt="onStopAudio" delay="0">
                                              <p:tgtEl>
                                                <p:sldTgt/>
                                              </p:tgtEl>
                                            </p:cond>
                                          </p:endCondLst>
                                        </p:cTn>
                                        <p:tgtEl>
                                          <p:sndTgt r:embed="rId6" name="T3_W4_17.5.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1"/>
                                        </p:tgtEl>
                                        <p:attrNameLst>
                                          <p:attrName>style.visibility</p:attrName>
                                        </p:attrNameLst>
                                      </p:cBhvr>
                                      <p:to>
                                        <p:strVal val="visible"/>
                                      </p:to>
                                    </p:set>
                                    <p:animEffect transition="in" filter="fade">
                                      <p:cBhvr>
                                        <p:cTn id="42" dur="500"/>
                                        <p:tgtEl>
                                          <p:spTgt spid="4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0"/>
                                        </p:tgtEl>
                                        <p:attrNameLst>
                                          <p:attrName>style.visibility</p:attrName>
                                        </p:attrNameLst>
                                      </p:cBhvr>
                                      <p:to>
                                        <p:strVal val="visible"/>
                                      </p:to>
                                    </p:set>
                                    <p:animEffect transition="in" filter="fade">
                                      <p:cBhvr>
                                        <p:cTn id="47" dur="500"/>
                                        <p:tgtEl>
                                          <p:spTgt spid="450"/>
                                        </p:tgtEl>
                                      </p:cBhvr>
                                    </p:animEffect>
                                  </p:childTnLst>
                                  <p:subTnLst>
                                    <p:audio>
                                      <p:cMediaNode>
                                        <p:cTn display="0" masterRel="sameClick">
                                          <p:stCondLst>
                                            <p:cond evt="begin" delay="0">
                                              <p:tn val="45"/>
                                            </p:cond>
                                          </p:stCondLst>
                                          <p:endCondLst>
                                            <p:cond evt="onStopAudio" delay="0">
                                              <p:tgtEl>
                                                <p:sldTgt/>
                                              </p:tgtEl>
                                            </p:cond>
                                          </p:endCondLst>
                                        </p:cTn>
                                        <p:tgtEl>
                                          <p:sndTgt r:embed="rId7" name="T3_W4_17.6.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5"/>
                                        </p:tgtEl>
                                        <p:attrNameLst>
                                          <p:attrName>style.visibility</p:attrName>
                                        </p:attrNameLst>
                                      </p:cBhvr>
                                      <p:to>
                                        <p:strVal val="visible"/>
                                      </p:to>
                                    </p:set>
                                    <p:animEffect transition="in" filter="fade">
                                      <p:cBhvr>
                                        <p:cTn id="52" dur="5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8"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57" name="Google Shape;457;p18"/>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58" name="Google Shape;458;p18"/>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a:solidFill>
                  <a:srgbClr val="FADD2E"/>
                </a:solidFill>
                <a:latin typeface="Arial"/>
                <a:ea typeface="Arial"/>
                <a:cs typeface="Arial"/>
                <a:sym typeface="Arial"/>
              </a:rPr>
              <a:t>amarillo</a:t>
            </a:r>
            <a:endParaRPr sz="1800">
              <a:solidFill>
                <a:srgbClr val="FADD2E"/>
              </a:solidFill>
              <a:latin typeface="Arial"/>
              <a:ea typeface="Arial"/>
              <a:cs typeface="Arial"/>
              <a:sym typeface="Arial"/>
            </a:endParaRPr>
          </a:p>
        </p:txBody>
      </p:sp>
      <p:sp>
        <p:nvSpPr>
          <p:cNvPr id="459" name="Google Shape;459;p18"/>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rgbClr val="FFFFFF"/>
                </a:solidFill>
                <a:latin typeface="Century Gothic" panose="020B0502020202020204" pitchFamily="34" charset="0"/>
                <a:ea typeface="Quattrocento Sans"/>
                <a:cs typeface="Quattrocento Sans"/>
                <a:sym typeface="Quattrocento Sans"/>
              </a:rPr>
              <a:t>¡</a:t>
            </a:r>
            <a:r>
              <a:rPr lang="en-GB" sz="9600" b="1" i="0" u="none" strike="noStrike" cap="none" dirty="0" err="1">
                <a:solidFill>
                  <a:srgbClr val="FFFFFF"/>
                </a:solidFill>
                <a:latin typeface="Century Gothic" panose="020B0502020202020204" pitchFamily="34" charset="0"/>
                <a:ea typeface="Quattrocento Sans"/>
                <a:cs typeface="Quattrocento Sans"/>
                <a:sym typeface="Quattrocento Sans"/>
              </a:rPr>
              <a:t>adiós</a:t>
            </a:r>
            <a:r>
              <a:rPr lang="en-GB" sz="9600" b="1" i="0" u="none" strike="noStrike" cap="none" dirty="0">
                <a:solidFill>
                  <a:srgbClr val="FFFFFF"/>
                </a:solidFill>
                <a:latin typeface="Century Gothic" panose="020B0502020202020204" pitchFamily="34" charset="0"/>
                <a:ea typeface="Quattrocento Sans"/>
                <a:cs typeface="Quattrocento Sans"/>
                <a:sym typeface="Quattrocento Sans"/>
              </a:rPr>
              <a:t>!</a:t>
            </a:r>
            <a:endParaRPr sz="2400" dirty="0">
              <a:solidFill>
                <a:schemeClr val="dk1"/>
              </a:solidFill>
              <a:latin typeface="Century Gothic" panose="020B0502020202020204" pitchFamily="34" charset="0"/>
              <a:ea typeface="Quattrocento Sans"/>
              <a:cs typeface="Quattrocento Sans"/>
              <a:sym typeface="Quattrocento Sans"/>
            </a:endParaRPr>
          </a:p>
        </p:txBody>
      </p:sp>
      <p:sp>
        <p:nvSpPr>
          <p:cNvPr id="460" name="Google Shape;460;p18"/>
          <p:cNvSpPr/>
          <p:nvPr/>
        </p:nvSpPr>
        <p:spPr>
          <a:xfrm>
            <a:off x="732087" y="120934"/>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descr="background rectangle"/>
          <p:cNvSpPr/>
          <p:nvPr/>
        </p:nvSpPr>
        <p:spPr>
          <a:xfrm>
            <a:off x="-34254" y="0"/>
            <a:ext cx="4724400" cy="6858000"/>
          </a:xfrm>
          <a:prstGeom prst="rect">
            <a:avLst/>
          </a:prstGeom>
          <a:solidFill>
            <a:srgbClr val="FADD2E"/>
          </a:solidFill>
          <a:ln w="9525" cap="flat" cmpd="sng">
            <a:solidFill>
              <a:srgbClr val="FADD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8" name="Google Shape;98;p2"/>
          <p:cNvPicPr preferRelativeResize="0"/>
          <p:nvPr/>
        </p:nvPicPr>
        <p:blipFill rotWithShape="1">
          <a:blip r:embed="rId3">
            <a:alphaModFix/>
          </a:blip>
          <a:srcRect/>
          <a:stretch/>
        </p:blipFill>
        <p:spPr>
          <a:xfrm>
            <a:off x="6470623" y="69276"/>
            <a:ext cx="4953631" cy="4247588"/>
          </a:xfrm>
          <a:prstGeom prst="rect">
            <a:avLst/>
          </a:prstGeom>
          <a:noFill/>
          <a:ln>
            <a:noFill/>
          </a:ln>
        </p:spPr>
      </p:pic>
      <p:sp>
        <p:nvSpPr>
          <p:cNvPr id="99" name="Google Shape;99;p2"/>
          <p:cNvSpPr/>
          <p:nvPr/>
        </p:nvSpPr>
        <p:spPr>
          <a:xfrm>
            <a:off x="6470623" y="5336804"/>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a:solidFill>
                  <a:srgbClr val="FADD2E"/>
                </a:solidFill>
                <a:latin typeface="Arial"/>
                <a:ea typeface="Arial"/>
                <a:cs typeface="Arial"/>
                <a:sym typeface="Arial"/>
              </a:rPr>
              <a:t>amarillo</a:t>
            </a:r>
            <a:endParaRPr sz="1400" b="0" i="0" u="none" strike="noStrike" cap="none">
              <a:solidFill>
                <a:srgbClr val="FADD2E"/>
              </a:solidFill>
              <a:latin typeface="Arial"/>
              <a:ea typeface="Arial"/>
              <a:cs typeface="Arial"/>
              <a:sym typeface="Arial"/>
            </a:endParaRPr>
          </a:p>
        </p:txBody>
      </p:sp>
      <p:sp>
        <p:nvSpPr>
          <p:cNvPr id="100" name="Google Shape;100;p2"/>
          <p:cNvSpPr txBox="1"/>
          <p:nvPr/>
        </p:nvSpPr>
        <p:spPr>
          <a:xfrm>
            <a:off x="-63286" y="5224071"/>
            <a:ext cx="4850969" cy="200050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tx1">
                  <a:lumMod val="85000"/>
                  <a:lumOff val="15000"/>
                </a:schemeClr>
              </a:buClr>
              <a:buSzPts val="2800"/>
              <a:buFont typeface="Century Gothic"/>
              <a:buChar char="-"/>
            </a:pPr>
            <a:r>
              <a:rPr lang="en-GB" sz="2400" b="1" i="0" u="none" strike="noStrike" cap="none" dirty="0">
                <a:solidFill>
                  <a:srgbClr val="262626"/>
                </a:solidFill>
                <a:latin typeface="Century Gothic" panose="020B0502020202020204" pitchFamily="34" charset="0"/>
                <a:ea typeface="Century Gothic"/>
                <a:cs typeface="Century Gothic"/>
                <a:sym typeface="Century Gothic"/>
              </a:rPr>
              <a:t>¿</a:t>
            </a:r>
            <a:r>
              <a:rPr lang="en-GB" sz="2400" b="1" i="0" u="none" strike="noStrike" cap="none" dirty="0" err="1">
                <a:solidFill>
                  <a:srgbClr val="262626"/>
                </a:solidFill>
                <a:latin typeface="Century Gothic" panose="020B0502020202020204" pitchFamily="34" charset="0"/>
                <a:ea typeface="Century Gothic"/>
                <a:cs typeface="Century Gothic"/>
                <a:sym typeface="Century Gothic"/>
              </a:rPr>
              <a:t>Cómo</a:t>
            </a:r>
            <a:r>
              <a:rPr lang="en-GB" sz="2400" b="1" i="0" u="none" strike="noStrike" cap="none" dirty="0">
                <a:solidFill>
                  <a:srgbClr val="262626"/>
                </a:solidFill>
                <a:latin typeface="Century Gothic" panose="020B0502020202020204" pitchFamily="34" charset="0"/>
                <a:ea typeface="Century Gothic"/>
                <a:cs typeface="Century Gothic"/>
                <a:sym typeface="Century Gothic"/>
              </a:rPr>
              <a:t> es?</a:t>
            </a:r>
            <a:endParaRPr sz="2400" dirty="0">
              <a:latin typeface="Century Gothic" panose="020B0502020202020204" pitchFamily="34" charset="0"/>
            </a:endParaRPr>
          </a:p>
          <a:p>
            <a:pPr marL="342900" marR="0" lvl="0" indent="-342900" algn="l" rtl="0">
              <a:lnSpc>
                <a:spcPct val="100000"/>
              </a:lnSpc>
              <a:spcBef>
                <a:spcPts val="0"/>
              </a:spcBef>
              <a:spcAft>
                <a:spcPts val="0"/>
              </a:spcAft>
              <a:buClr>
                <a:schemeClr val="tx1">
                  <a:lumMod val="85000"/>
                  <a:lumOff val="15000"/>
                </a:schemeClr>
              </a:buClr>
              <a:buSzPts val="2800"/>
              <a:buFont typeface="Century Gothic"/>
              <a:buChar char="-"/>
            </a:pPr>
            <a:r>
              <a:rPr lang="en-GB" sz="2400" b="1" i="0" u="none" strike="noStrike" cap="none" dirty="0">
                <a:solidFill>
                  <a:srgbClr val="262626"/>
                </a:solidFill>
                <a:latin typeface="Century Gothic" panose="020B0502020202020204" pitchFamily="34" charset="0"/>
                <a:ea typeface="Century Gothic"/>
                <a:cs typeface="Century Gothic"/>
                <a:sym typeface="Century Gothic"/>
              </a:rPr>
              <a:t>adjective agreement</a:t>
            </a:r>
            <a:endParaRPr sz="2400" b="0" i="0" u="none" strike="noStrike" cap="none" dirty="0">
              <a:solidFill>
                <a:srgbClr val="262626"/>
              </a:solidFill>
              <a:latin typeface="Century Gothic" panose="020B0502020202020204" pitchFamily="34" charset="0"/>
              <a:ea typeface="Calibri"/>
              <a:cs typeface="Calibri"/>
              <a:sym typeface="Calibri"/>
            </a:endParaRPr>
          </a:p>
          <a:p>
            <a:pPr marL="342900" marR="0" lvl="0" indent="-342900" algn="l" rtl="0">
              <a:lnSpc>
                <a:spcPct val="100000"/>
              </a:lnSpc>
              <a:spcBef>
                <a:spcPts val="0"/>
              </a:spcBef>
              <a:spcAft>
                <a:spcPts val="0"/>
              </a:spcAft>
              <a:buClr>
                <a:schemeClr val="tx1">
                  <a:lumMod val="85000"/>
                  <a:lumOff val="15000"/>
                </a:schemeClr>
              </a:buClr>
              <a:buSzPts val="2800"/>
              <a:buFont typeface="Century Gothic"/>
              <a:buChar char="-"/>
            </a:pPr>
            <a:r>
              <a:rPr lang="en-GB" sz="2400" b="1" i="0" u="none" strike="noStrike" cap="none" dirty="0">
                <a:solidFill>
                  <a:srgbClr val="262626"/>
                </a:solidFill>
                <a:latin typeface="Century Gothic" panose="020B0502020202020204" pitchFamily="34" charset="0"/>
                <a:ea typeface="Century Gothic"/>
                <a:cs typeface="Century Gothic"/>
                <a:sym typeface="Century Gothic"/>
              </a:rPr>
              <a:t>SSC [ga] [go] [</a:t>
            </a:r>
            <a:r>
              <a:rPr lang="en-GB" sz="2400" b="1" i="0" u="none" strike="noStrike" cap="none" dirty="0" err="1">
                <a:solidFill>
                  <a:srgbClr val="262626"/>
                </a:solidFill>
                <a:latin typeface="Century Gothic" panose="020B0502020202020204" pitchFamily="34" charset="0"/>
                <a:ea typeface="Century Gothic"/>
                <a:cs typeface="Century Gothic"/>
                <a:sym typeface="Century Gothic"/>
              </a:rPr>
              <a:t>gu</a:t>
            </a:r>
            <a:r>
              <a:rPr lang="en-GB" sz="2400" b="1" i="0" u="none" strike="noStrike" cap="none" dirty="0">
                <a:solidFill>
                  <a:srgbClr val="262626"/>
                </a:solidFill>
                <a:latin typeface="Century Gothic" panose="020B0502020202020204" pitchFamily="34" charset="0"/>
                <a:ea typeface="Century Gothic"/>
                <a:cs typeface="Century Gothic"/>
                <a:sym typeface="Century Gothic"/>
              </a:rPr>
              <a:t>] </a:t>
            </a:r>
            <a:br>
              <a:rPr lang="en-GB" sz="2400" b="1" i="0" u="none" strike="noStrike" cap="none" dirty="0">
                <a:solidFill>
                  <a:srgbClr val="262626"/>
                </a:solidFill>
                <a:latin typeface="Century Gothic" panose="020B0502020202020204" pitchFamily="34" charset="0"/>
                <a:ea typeface="Century Gothic"/>
                <a:cs typeface="Century Gothic"/>
                <a:sym typeface="Century Gothic"/>
              </a:rPr>
            </a:br>
            <a:r>
              <a:rPr lang="en-GB" sz="2400" b="1" i="0" u="none" strike="noStrike" cap="none" dirty="0">
                <a:solidFill>
                  <a:srgbClr val="262626"/>
                </a:solidFill>
                <a:latin typeface="Century Gothic" panose="020B0502020202020204" pitchFamily="34" charset="0"/>
                <a:ea typeface="Century Gothic"/>
                <a:cs typeface="Century Gothic"/>
                <a:sym typeface="Century Gothic"/>
              </a:rPr>
              <a:t>[</a:t>
            </a:r>
            <a:r>
              <a:rPr lang="en-GB" sz="2400" b="1" i="0" u="none" strike="noStrike" cap="none" dirty="0" err="1">
                <a:solidFill>
                  <a:srgbClr val="262626"/>
                </a:solidFill>
                <a:latin typeface="Century Gothic" panose="020B0502020202020204" pitchFamily="34" charset="0"/>
                <a:ea typeface="Century Gothic"/>
                <a:cs typeface="Century Gothic"/>
                <a:sym typeface="Century Gothic"/>
              </a:rPr>
              <a:t>ge</a:t>
            </a:r>
            <a:r>
              <a:rPr lang="en-GB" sz="2400" b="1" i="0" u="none" strike="noStrike" cap="none" dirty="0">
                <a:solidFill>
                  <a:srgbClr val="262626"/>
                </a:solidFill>
                <a:latin typeface="Century Gothic" panose="020B0502020202020204" pitchFamily="34" charset="0"/>
                <a:ea typeface="Century Gothic"/>
                <a:cs typeface="Century Gothic"/>
                <a:sym typeface="Century Gothic"/>
              </a:rPr>
              <a:t>] [</a:t>
            </a:r>
            <a:r>
              <a:rPr lang="en-GB" sz="2400" b="1" i="0" u="none" strike="noStrike" cap="none" dirty="0" err="1">
                <a:solidFill>
                  <a:srgbClr val="262626"/>
                </a:solidFill>
                <a:latin typeface="Century Gothic" panose="020B0502020202020204" pitchFamily="34" charset="0"/>
                <a:ea typeface="Century Gothic"/>
                <a:cs typeface="Century Gothic"/>
                <a:sym typeface="Century Gothic"/>
              </a:rPr>
              <a:t>gi</a:t>
            </a:r>
            <a:r>
              <a:rPr lang="en-GB" sz="2400" b="1" i="0" u="none" strike="noStrike" cap="none" dirty="0">
                <a:solidFill>
                  <a:srgbClr val="262626"/>
                </a:solidFill>
                <a:latin typeface="Century Gothic" panose="020B0502020202020204" pitchFamily="34" charset="0"/>
                <a:ea typeface="Century Gothic"/>
                <a:cs typeface="Century Gothic"/>
                <a:sym typeface="Century Gothic"/>
              </a:rPr>
              <a:t>]</a:t>
            </a:r>
            <a:endParaRPr sz="2400" dirty="0">
              <a:latin typeface="Century Gothic" panose="020B0502020202020204" pitchFamily="34" charset="0"/>
            </a:endParaRPr>
          </a:p>
          <a:p>
            <a:pPr marL="342900" marR="0" lvl="0" indent="-165100" algn="l" rtl="0">
              <a:lnSpc>
                <a:spcPct val="100000"/>
              </a:lnSpc>
              <a:spcBef>
                <a:spcPts val="0"/>
              </a:spcBef>
              <a:spcAft>
                <a:spcPts val="0"/>
              </a:spcAft>
              <a:buClr>
                <a:srgbClr val="FFFFFF"/>
              </a:buClr>
              <a:buSzPts val="2800"/>
              <a:buFont typeface="Century Gothic"/>
              <a:buNone/>
            </a:pPr>
            <a:endParaRPr sz="2400" b="0" i="0" u="none" strike="noStrike" cap="none" dirty="0">
              <a:solidFill>
                <a:srgbClr val="262626"/>
              </a:solidFill>
              <a:latin typeface="Calibri"/>
              <a:ea typeface="Calibri"/>
              <a:cs typeface="Calibri"/>
              <a:sym typeface="Calibri"/>
            </a:endParaRPr>
          </a:p>
        </p:txBody>
      </p:sp>
      <p:sp>
        <p:nvSpPr>
          <p:cNvPr id="101" name="Google Shape;101;p2"/>
          <p:cNvSpPr txBox="1">
            <a:spLocks noGrp="1"/>
          </p:cNvSpPr>
          <p:nvPr>
            <p:ph type="title"/>
          </p:nvPr>
        </p:nvSpPr>
        <p:spPr>
          <a:xfrm>
            <a:off x="370668" y="343673"/>
            <a:ext cx="3983064"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3F3F3F"/>
              </a:buClr>
              <a:buSzPts val="4400"/>
              <a:buFont typeface="Century Gothic"/>
              <a:buNone/>
            </a:pPr>
            <a:r>
              <a:rPr lang="en-GB" b="1">
                <a:solidFill>
                  <a:srgbClr val="3F3F3F"/>
                </a:solidFill>
                <a:latin typeface="Century Gothic"/>
                <a:ea typeface="Century Gothic"/>
                <a:cs typeface="Century Gothic"/>
                <a:sym typeface="Century Gothic"/>
              </a:rPr>
              <a:t>Saying what I and others do</a:t>
            </a:r>
            <a:endParaRPr/>
          </a:p>
        </p:txBody>
      </p:sp>
      <p:pic>
        <p:nvPicPr>
          <p:cNvPr id="102" name="Google Shape;102;p2" descr="A picture containing Teams&#10;&#10;Description automatically generated"/>
          <p:cNvPicPr preferRelativeResize="0"/>
          <p:nvPr/>
        </p:nvPicPr>
        <p:blipFill rotWithShape="1">
          <a:blip r:embed="rId4">
            <a:clrChange>
              <a:clrFrom>
                <a:srgbClr val="FFFFFF"/>
              </a:clrFrom>
              <a:clrTo>
                <a:srgbClr val="FFFFFF">
                  <a:alpha val="0"/>
                </a:srgbClr>
              </a:clrTo>
            </a:clrChange>
            <a:alphaModFix/>
          </a:blip>
          <a:srcRect/>
          <a:stretch/>
        </p:blipFill>
        <p:spPr>
          <a:xfrm>
            <a:off x="2628577" y="2057639"/>
            <a:ext cx="1725155" cy="1184311"/>
          </a:xfrm>
          <a:prstGeom prst="rect">
            <a:avLst/>
          </a:prstGeom>
          <a:noFill/>
          <a:ln>
            <a:noFill/>
          </a:ln>
        </p:spPr>
      </p:pic>
      <p:pic>
        <p:nvPicPr>
          <p:cNvPr id="103" name="Google Shape;103;p2" descr="A group of children's faces&#10;&#10;Description automatically generated with low confidence"/>
          <p:cNvPicPr preferRelativeResize="0"/>
          <p:nvPr/>
        </p:nvPicPr>
        <p:blipFill rotWithShape="1">
          <a:blip r:embed="rId5">
            <a:alphaModFix/>
          </a:blip>
          <a:srcRect/>
          <a:stretch/>
        </p:blipFill>
        <p:spPr>
          <a:xfrm>
            <a:off x="432122" y="1966853"/>
            <a:ext cx="1725155" cy="1184311"/>
          </a:xfrm>
          <a:prstGeom prst="rect">
            <a:avLst/>
          </a:prstGeom>
          <a:noFill/>
          <a:ln>
            <a:noFill/>
          </a:ln>
        </p:spPr>
      </p:pic>
      <p:pic>
        <p:nvPicPr>
          <p:cNvPr id="104" name="Google Shape;104;p2" descr="A picture containing text&#10;&#10;Description automatically generated"/>
          <p:cNvPicPr preferRelativeResize="0"/>
          <p:nvPr/>
        </p:nvPicPr>
        <p:blipFill rotWithShape="1">
          <a:blip r:embed="rId6">
            <a:clrChange>
              <a:clrFrom>
                <a:srgbClr val="FFFFFF"/>
              </a:clrFrom>
              <a:clrTo>
                <a:srgbClr val="FFFFFF">
                  <a:alpha val="0"/>
                </a:srgbClr>
              </a:clrTo>
            </a:clrChange>
            <a:alphaModFix/>
          </a:blip>
          <a:srcRect/>
          <a:stretch/>
        </p:blipFill>
        <p:spPr>
          <a:xfrm>
            <a:off x="2649247" y="3498057"/>
            <a:ext cx="1704485" cy="1170121"/>
          </a:xfrm>
          <a:prstGeom prst="rect">
            <a:avLst/>
          </a:prstGeom>
          <a:noFill/>
          <a:ln>
            <a:noFill/>
          </a:ln>
        </p:spPr>
      </p:pic>
      <p:pic>
        <p:nvPicPr>
          <p:cNvPr id="105" name="Google Shape;105;p2" descr="A picture containing Teams&#10;&#10;Description automatically generated"/>
          <p:cNvPicPr preferRelativeResize="0"/>
          <p:nvPr/>
        </p:nvPicPr>
        <p:blipFill rotWithShape="1">
          <a:blip r:embed="rId7">
            <a:clrChange>
              <a:clrFrom>
                <a:srgbClr val="FFFFFF"/>
              </a:clrFrom>
              <a:clrTo>
                <a:srgbClr val="FFFFFF">
                  <a:alpha val="0"/>
                </a:srgbClr>
              </a:clrTo>
            </a:clrChange>
            <a:alphaModFix/>
          </a:blip>
          <a:srcRect/>
          <a:stretch/>
        </p:blipFill>
        <p:spPr>
          <a:xfrm>
            <a:off x="402712" y="3410529"/>
            <a:ext cx="1959487" cy="13451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13" name="Google Shape;113;p3"/>
          <p:cNvSpPr txBox="1"/>
          <p:nvPr/>
        </p:nvSpPr>
        <p:spPr>
          <a:xfrm>
            <a:off x="3833334" y="4323248"/>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0" i="0" u="none" strike="noStrike" cap="none">
                <a:solidFill>
                  <a:srgbClr val="002060"/>
                </a:solidFill>
                <a:latin typeface="Century Gothic"/>
                <a:ea typeface="Century Gothic"/>
                <a:cs typeface="Century Gothic"/>
                <a:sym typeface="Century Gothic"/>
              </a:rPr>
              <a:t>ju</a:t>
            </a:r>
            <a:r>
              <a:rPr lang="en-GB" sz="9600" b="1" i="0" u="none" strike="noStrike" cap="none">
                <a:solidFill>
                  <a:srgbClr val="FF0066"/>
                </a:solidFill>
                <a:latin typeface="Century Gothic"/>
                <a:ea typeface="Century Gothic"/>
                <a:cs typeface="Century Gothic"/>
                <a:sym typeface="Century Gothic"/>
              </a:rPr>
              <a:t>gue</a:t>
            </a:r>
            <a:r>
              <a:rPr lang="en-GB" sz="9600" b="0" i="0" u="none" strike="noStrike" cap="none">
                <a:solidFill>
                  <a:srgbClr val="002060"/>
                </a:solidFill>
                <a:latin typeface="Century Gothic"/>
                <a:ea typeface="Century Gothic"/>
                <a:cs typeface="Century Gothic"/>
                <a:sym typeface="Century Gothic"/>
              </a:rPr>
              <a:t>te</a:t>
            </a:r>
            <a:endParaRPr sz="9600" b="1" i="0" u="none" strike="noStrike" cap="none">
              <a:solidFill>
                <a:srgbClr val="FF0066"/>
              </a:solidFill>
              <a:latin typeface="Calibri"/>
              <a:ea typeface="Calibri"/>
              <a:cs typeface="Calibri"/>
              <a:sym typeface="Calibri"/>
            </a:endParaRPr>
          </a:p>
        </p:txBody>
      </p:sp>
      <p:grpSp>
        <p:nvGrpSpPr>
          <p:cNvPr id="114" name="Google Shape;114;p3"/>
          <p:cNvGrpSpPr/>
          <p:nvPr/>
        </p:nvGrpSpPr>
        <p:grpSpPr>
          <a:xfrm>
            <a:off x="3550023" y="695685"/>
            <a:ext cx="5091954" cy="3828035"/>
            <a:chOff x="3550022" y="321873"/>
            <a:chExt cx="5091954" cy="3828035"/>
          </a:xfrm>
        </p:grpSpPr>
        <p:pic>
          <p:nvPicPr>
            <p:cNvPr id="115" name="Google Shape;115;p3" descr="A picture containing toy, doll&#10;&#10;Description automatically generated"/>
            <p:cNvPicPr preferRelativeResize="0"/>
            <p:nvPr/>
          </p:nvPicPr>
          <p:blipFill rotWithShape="1">
            <a:blip r:embed="rId5">
              <a:alphaModFix/>
            </a:blip>
            <a:srcRect/>
            <a:stretch/>
          </p:blipFill>
          <p:spPr>
            <a:xfrm>
              <a:off x="3550022" y="321873"/>
              <a:ext cx="5091954" cy="3297836"/>
            </a:xfrm>
            <a:prstGeom prst="rect">
              <a:avLst/>
            </a:prstGeom>
            <a:noFill/>
            <a:ln>
              <a:noFill/>
            </a:ln>
          </p:spPr>
        </p:pic>
        <p:sp>
          <p:nvSpPr>
            <p:cNvPr id="116" name="Google Shape;116;p3"/>
            <p:cNvSpPr txBox="1"/>
            <p:nvPr/>
          </p:nvSpPr>
          <p:spPr>
            <a:xfrm>
              <a:off x="4034851" y="3442022"/>
              <a:ext cx="412229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0" i="0" u="none" strike="noStrike" cap="none">
                  <a:solidFill>
                    <a:srgbClr val="002060"/>
                  </a:solidFill>
                  <a:latin typeface="Century Gothic"/>
                  <a:ea typeface="Century Gothic"/>
                  <a:cs typeface="Century Gothic"/>
                  <a:sym typeface="Century Gothic"/>
                </a:rPr>
                <a:t>[</a:t>
              </a:r>
              <a:r>
                <a:rPr lang="en-GB" sz="4000" b="1" i="0" u="none" strike="noStrike" cap="none">
                  <a:solidFill>
                    <a:srgbClr val="002060"/>
                  </a:solidFill>
                  <a:latin typeface="Century Gothic"/>
                  <a:ea typeface="Century Gothic"/>
                  <a:cs typeface="Century Gothic"/>
                  <a:sym typeface="Century Gothic"/>
                </a:rPr>
                <a:t>toy</a:t>
              </a:r>
              <a:r>
                <a:rPr lang="en-GB" sz="4000" b="0" i="0" u="none" strike="noStrike" cap="none">
                  <a:solidFill>
                    <a:srgbClr val="002060"/>
                  </a:solidFill>
                  <a:latin typeface="Century Gothic"/>
                  <a:ea typeface="Century Gothic"/>
                  <a:cs typeface="Century Gothic"/>
                  <a:sym typeface="Century Gothic"/>
                </a:rPr>
                <a:t>]</a:t>
              </a:r>
              <a:endParaRPr/>
            </a:p>
          </p:txBody>
        </p:sp>
      </p:grpSp>
      <p:sp>
        <p:nvSpPr>
          <p:cNvPr id="117" name="Google Shape;117;p3"/>
          <p:cNvSpPr txBox="1">
            <a:spLocks noGrp="1"/>
          </p:cNvSpPr>
          <p:nvPr>
            <p:ph type="title"/>
          </p:nvPr>
        </p:nvSpPr>
        <p:spPr>
          <a:xfrm>
            <a:off x="162644" y="308389"/>
            <a:ext cx="329908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00000"/>
              <a:buFont typeface="Century Gothic"/>
              <a:buNone/>
            </a:pPr>
            <a:r>
              <a:rPr lang="en-GB" sz="10700" b="1" i="0" u="none" strike="noStrike" cap="none" dirty="0">
                <a:solidFill>
                  <a:srgbClr val="002060"/>
                </a:solidFill>
                <a:latin typeface="Century Gothic"/>
                <a:ea typeface="Century Gothic"/>
                <a:cs typeface="Century Gothic"/>
                <a:sym typeface="Century Gothic"/>
                <a:hlinkClick r:id="" action="ppaction://noaction">
                  <a:snd r:embed="rId6" name="T3_W4_3.1.wav"/>
                  <a:extLst>
                    <a:ext uri="{A12FA001-AC4F-418D-AE19-62706E023703}">
                      <ahyp:hlinkClr xmlns:ahyp="http://schemas.microsoft.com/office/drawing/2018/hyperlinkcolor" val="tx"/>
                    </a:ext>
                  </a:extLst>
                </a:hlinkClick>
              </a:rPr>
              <a:t>[</a:t>
            </a:r>
            <a:r>
              <a:rPr lang="en-GB" sz="10700" b="1" i="0" u="none" strike="noStrike" cap="none" dirty="0" err="1">
                <a:solidFill>
                  <a:srgbClr val="002060"/>
                </a:solidFill>
                <a:latin typeface="Century Gothic"/>
                <a:ea typeface="Century Gothic"/>
                <a:cs typeface="Century Gothic"/>
                <a:sym typeface="Century Gothic"/>
                <a:hlinkClick r:id="" action="ppaction://noaction">
                  <a:snd r:embed="rId6" name="T3_W4_3.1.wav"/>
                  <a:extLst>
                    <a:ext uri="{A12FA001-AC4F-418D-AE19-62706E023703}">
                      <ahyp:hlinkClr xmlns:ahyp="http://schemas.microsoft.com/office/drawing/2018/hyperlinkcolor" val="tx"/>
                    </a:ext>
                  </a:extLst>
                </a:hlinkClick>
              </a:rPr>
              <a:t>gue</a:t>
            </a:r>
            <a:r>
              <a:rPr lang="en-GB" sz="10700" b="1" i="0" u="none" strike="noStrike" cap="none" dirty="0">
                <a:solidFill>
                  <a:srgbClr val="002060"/>
                </a:solidFill>
                <a:latin typeface="Century Gothic"/>
                <a:ea typeface="Century Gothic"/>
                <a:cs typeface="Century Gothic"/>
                <a:sym typeface="Century Gothic"/>
                <a:hlinkClick r:id="" action="ppaction://noaction">
                  <a:snd r:embed="rId6" name="T3_W4_3.1.wav"/>
                  <a:extLst>
                    <a:ext uri="{A12FA001-AC4F-418D-AE19-62706E023703}">
                      <ahyp:hlinkClr xmlns:ahyp="http://schemas.microsoft.com/office/drawing/2018/hyperlinkcolor" val="tx"/>
                    </a:ext>
                  </a:extLst>
                </a:hlinkClick>
              </a:rPr>
              <a:t>]</a:t>
            </a:r>
            <a:br>
              <a:rPr lang="en-GB" sz="4400" b="1" i="0" u="none" strike="noStrike" cap="none" dirty="0">
                <a:solidFill>
                  <a:srgbClr val="002060"/>
                </a:solidFill>
                <a:sym typeface="Calibri"/>
                <a:hlinkClick r:id="" action="ppaction://noaction">
                  <a:snd r:embed="rId6" name="T3_W4_3.1.wav"/>
                  <a:extLst>
                    <a:ext uri="{A12FA001-AC4F-418D-AE19-62706E023703}">
                      <ahyp:hlinkClr xmlns:ahyp="http://schemas.microsoft.com/office/drawing/2018/hyperlinkcolor" val="tx"/>
                    </a:ext>
                  </a:extLst>
                </a:hlinkClick>
              </a:rPr>
            </a:br>
            <a:endParaRPr dirty="0">
              <a:solidFill>
                <a:srgbClr val="002060"/>
              </a:solidFill>
              <a:hlinkClick r:id="" action="ppaction://noaction">
                <a:snd r:embed="rId6" name="T3_W4_3.1.wav"/>
                <a:extLst>
                  <a:ext uri="{A12FA001-AC4F-418D-AE19-62706E023703}">
                    <ahyp:hlinkClr xmlns:ahyp="http://schemas.microsoft.com/office/drawing/2018/hyperlinkcolor" val="tx"/>
                  </a:ext>
                </a:extLst>
              </a:hlinkCli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_3.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4"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24" name="Google Shape;124;p4"/>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25" name="Google Shape;125;p4"/>
          <p:cNvSpPr txBox="1"/>
          <p:nvPr/>
        </p:nvSpPr>
        <p:spPr>
          <a:xfrm>
            <a:off x="3833334" y="4278277"/>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a:solidFill>
                  <a:srgbClr val="FF0066"/>
                </a:solidFill>
                <a:latin typeface="Century Gothic"/>
                <a:ea typeface="Century Gothic"/>
                <a:cs typeface="Century Gothic"/>
                <a:sym typeface="Century Gothic"/>
              </a:rPr>
              <a:t>gui</a:t>
            </a:r>
            <a:r>
              <a:rPr lang="en-GB" sz="9600" b="0" i="0" u="none" strike="noStrike" cap="none">
                <a:solidFill>
                  <a:srgbClr val="002060"/>
                </a:solidFill>
                <a:latin typeface="Century Gothic"/>
                <a:ea typeface="Century Gothic"/>
                <a:cs typeface="Century Gothic"/>
                <a:sym typeface="Century Gothic"/>
              </a:rPr>
              <a:t>tarra</a:t>
            </a:r>
            <a:endParaRPr sz="9600" b="1" i="0" u="none" strike="noStrike" cap="none">
              <a:solidFill>
                <a:srgbClr val="FF0066"/>
              </a:solidFill>
              <a:latin typeface="Calibri"/>
              <a:ea typeface="Calibri"/>
              <a:cs typeface="Calibri"/>
              <a:sym typeface="Calibri"/>
            </a:endParaRPr>
          </a:p>
        </p:txBody>
      </p:sp>
      <p:pic>
        <p:nvPicPr>
          <p:cNvPr id="126" name="Google Shape;126;p4" descr="Icon&#10;&#10;Description automatically generated"/>
          <p:cNvPicPr preferRelativeResize="0"/>
          <p:nvPr/>
        </p:nvPicPr>
        <p:blipFill rotWithShape="1">
          <a:blip r:embed="rId5">
            <a:alphaModFix/>
          </a:blip>
          <a:srcRect/>
          <a:stretch/>
        </p:blipFill>
        <p:spPr>
          <a:xfrm rot="1385171">
            <a:off x="4804270" y="1103687"/>
            <a:ext cx="3410341" cy="3543211"/>
          </a:xfrm>
          <a:prstGeom prst="rect">
            <a:avLst/>
          </a:prstGeom>
          <a:noFill/>
          <a:ln>
            <a:noFill/>
          </a:ln>
        </p:spPr>
      </p:pic>
      <p:sp>
        <p:nvSpPr>
          <p:cNvPr id="127" name="Google Shape;127;p4"/>
          <p:cNvSpPr txBox="1">
            <a:spLocks noGrp="1"/>
          </p:cNvSpPr>
          <p:nvPr>
            <p:ph type="title"/>
          </p:nvPr>
        </p:nvSpPr>
        <p:spPr>
          <a:xfrm>
            <a:off x="0" y="265408"/>
            <a:ext cx="3372787"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9600"/>
              <a:buFont typeface="Century Gothic"/>
              <a:buNone/>
            </a:pPr>
            <a:r>
              <a:rPr lang="en-GB" sz="9600" b="1" i="0" u="none" strike="noStrike" cap="none" dirty="0">
                <a:solidFill>
                  <a:srgbClr val="002060"/>
                </a:solidFill>
                <a:latin typeface="Century Gothic"/>
                <a:ea typeface="Century Gothic"/>
                <a:cs typeface="Century Gothic"/>
                <a:sym typeface="Century Gothic"/>
                <a:hlinkClick r:id="" action="ppaction://noaction">
                  <a:snd r:embed="rId6" name="T3_W4_3.3.wav"/>
                  <a:extLst>
                    <a:ext uri="{A12FA001-AC4F-418D-AE19-62706E023703}">
                      <ahyp:hlinkClr xmlns:ahyp="http://schemas.microsoft.com/office/drawing/2018/hyperlinkcolor" val="tx"/>
                    </a:ext>
                  </a:extLst>
                </a:hlinkClick>
              </a:rPr>
              <a:t>[</a:t>
            </a:r>
            <a:r>
              <a:rPr lang="en-GB" sz="9600" b="1" i="0" u="none" strike="noStrike" cap="none" dirty="0" err="1">
                <a:solidFill>
                  <a:srgbClr val="002060"/>
                </a:solidFill>
                <a:latin typeface="Century Gothic"/>
                <a:ea typeface="Century Gothic"/>
                <a:cs typeface="Century Gothic"/>
                <a:sym typeface="Century Gothic"/>
                <a:hlinkClick r:id="" action="ppaction://noaction">
                  <a:snd r:embed="rId6" name="T3_W4_3.3.wav"/>
                  <a:extLst>
                    <a:ext uri="{A12FA001-AC4F-418D-AE19-62706E023703}">
                      <ahyp:hlinkClr xmlns:ahyp="http://schemas.microsoft.com/office/drawing/2018/hyperlinkcolor" val="tx"/>
                    </a:ext>
                  </a:extLst>
                </a:hlinkClick>
              </a:rPr>
              <a:t>gui</a:t>
            </a:r>
            <a:r>
              <a:rPr lang="en-GB" sz="9600" b="1" i="0" u="none" strike="noStrike" cap="none" dirty="0">
                <a:solidFill>
                  <a:srgbClr val="002060"/>
                </a:solidFill>
                <a:latin typeface="Century Gothic"/>
                <a:ea typeface="Century Gothic"/>
                <a:cs typeface="Century Gothic"/>
                <a:sym typeface="Century Gothic"/>
                <a:hlinkClick r:id="" action="ppaction://noaction">
                  <a:snd r:embed="rId6" name="T3_W4_3.3.wav"/>
                  <a:extLst>
                    <a:ext uri="{A12FA001-AC4F-418D-AE19-62706E023703}">
                      <ahyp:hlinkClr xmlns:ahyp="http://schemas.microsoft.com/office/drawing/2018/hyperlinkcolor" val="tx"/>
                    </a:ext>
                  </a:extLst>
                </a:hlinkClick>
              </a:rPr>
              <a:t>]</a:t>
            </a:r>
            <a:br>
              <a:rPr lang="en-GB" sz="9600" b="1" i="0" u="none" strike="noStrike" cap="none" dirty="0">
                <a:solidFill>
                  <a:srgbClr val="002060"/>
                </a:solidFill>
                <a:sym typeface="Calibri"/>
                <a:hlinkClick r:id="" action="ppaction://noaction">
                  <a:snd r:embed="rId6" name="T3_W4_3.3.wav"/>
                  <a:extLst>
                    <a:ext uri="{A12FA001-AC4F-418D-AE19-62706E023703}">
                      <ahyp:hlinkClr xmlns:ahyp="http://schemas.microsoft.com/office/drawing/2018/hyperlinkcolor" val="tx"/>
                    </a:ext>
                  </a:extLst>
                </a:hlinkClick>
              </a:rPr>
            </a:br>
            <a:endParaRPr sz="4800" dirty="0">
              <a:solidFill>
                <a:srgbClr val="002060"/>
              </a:solidFill>
              <a:hlinkClick r:id="" action="ppaction://noaction">
                <a:snd r:embed="rId6" name="T3_W4_3.3.wav"/>
                <a:extLst>
                  <a:ext uri="{A12FA001-AC4F-418D-AE19-62706E023703}">
                    <ahyp:hlinkClr xmlns:ahyp="http://schemas.microsoft.com/office/drawing/2018/hyperlinkcolor" val="tx"/>
                  </a:ext>
                </a:extLst>
              </a:hlinkCli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_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5" descr="Speech Icon, Voice, Talking, Audio, Speech"/>
          <p:cNvPicPr preferRelativeResize="0"/>
          <p:nvPr/>
        </p:nvPicPr>
        <p:blipFill rotWithShape="1">
          <a:blip r:embed="rId13">
            <a:alphaModFix/>
          </a:blip>
          <a:srcRect/>
          <a:stretch/>
        </p:blipFill>
        <p:spPr>
          <a:xfrm>
            <a:off x="10763735" y="152022"/>
            <a:ext cx="776168" cy="776168"/>
          </a:xfrm>
          <a:prstGeom prst="rect">
            <a:avLst/>
          </a:prstGeom>
          <a:noFill/>
          <a:ln>
            <a:noFill/>
          </a:ln>
        </p:spPr>
      </p:pic>
      <p:sp>
        <p:nvSpPr>
          <p:cNvPr id="134" name="Google Shape;134;p5"/>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35" name="Google Shape;135;p5"/>
          <p:cNvSpPr txBox="1"/>
          <p:nvPr/>
        </p:nvSpPr>
        <p:spPr>
          <a:xfrm>
            <a:off x="2863951" y="-92206"/>
            <a:ext cx="45720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8000" b="1" i="0" u="none" strike="noStrike" cap="none">
                <a:solidFill>
                  <a:srgbClr val="002060"/>
                </a:solidFill>
                <a:latin typeface="Century Gothic"/>
                <a:ea typeface="Century Gothic"/>
                <a:cs typeface="Century Gothic"/>
                <a:sym typeface="Century Gothic"/>
              </a:rPr>
              <a:t>[gui]</a:t>
            </a:r>
            <a:endParaRPr sz="8000" b="1" i="0" u="none" strike="noStrike" cap="none">
              <a:solidFill>
                <a:srgbClr val="000000"/>
              </a:solidFill>
              <a:latin typeface="Calibri"/>
              <a:ea typeface="Calibri"/>
              <a:cs typeface="Calibri"/>
              <a:sym typeface="Calibri"/>
            </a:endParaRPr>
          </a:p>
        </p:txBody>
      </p:sp>
      <p:sp>
        <p:nvSpPr>
          <p:cNvPr id="136" name="Google Shape;136;p5"/>
          <p:cNvSpPr txBox="1"/>
          <p:nvPr/>
        </p:nvSpPr>
        <p:spPr>
          <a:xfrm>
            <a:off x="283293" y="5619923"/>
            <a:ext cx="282518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1" i="0" u="none" strike="noStrike" cap="none">
                <a:solidFill>
                  <a:srgbClr val="FF0066"/>
                </a:solidFill>
                <a:latin typeface="Century Gothic"/>
                <a:ea typeface="Century Gothic"/>
                <a:cs typeface="Century Gothic"/>
                <a:sym typeface="Century Gothic"/>
              </a:rPr>
              <a:t>gui</a:t>
            </a:r>
            <a:r>
              <a:rPr lang="en-GB" sz="5400" b="0" i="0" u="none" strike="noStrike" cap="none">
                <a:solidFill>
                  <a:srgbClr val="002060"/>
                </a:solidFill>
                <a:latin typeface="Century Gothic"/>
                <a:ea typeface="Century Gothic"/>
                <a:cs typeface="Century Gothic"/>
                <a:sym typeface="Century Gothic"/>
              </a:rPr>
              <a:t>tarra</a:t>
            </a:r>
            <a:endParaRPr sz="5400" b="1" i="0" u="none" strike="noStrike" cap="none">
              <a:solidFill>
                <a:srgbClr val="FF0066"/>
              </a:solidFill>
              <a:latin typeface="Calibri"/>
              <a:ea typeface="Calibri"/>
              <a:cs typeface="Calibri"/>
              <a:sym typeface="Calibri"/>
            </a:endParaRPr>
          </a:p>
        </p:txBody>
      </p:sp>
      <p:sp>
        <p:nvSpPr>
          <p:cNvPr id="138" name="Google Shape;138;p5"/>
          <p:cNvSpPr txBox="1"/>
          <p:nvPr/>
        </p:nvSpPr>
        <p:spPr>
          <a:xfrm>
            <a:off x="549109" y="2904933"/>
            <a:ext cx="282518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0" i="0" u="none" strike="noStrike" cap="none">
                <a:solidFill>
                  <a:srgbClr val="002060"/>
                </a:solidFill>
                <a:latin typeface="Century Gothic"/>
                <a:ea typeface="Century Gothic"/>
                <a:cs typeface="Century Gothic"/>
                <a:sym typeface="Century Gothic"/>
              </a:rPr>
              <a:t>ju</a:t>
            </a:r>
            <a:r>
              <a:rPr lang="en-GB" sz="5400" b="1" i="0" u="none" strike="noStrike" cap="none">
                <a:solidFill>
                  <a:srgbClr val="FF0066"/>
                </a:solidFill>
                <a:latin typeface="Century Gothic"/>
                <a:ea typeface="Century Gothic"/>
                <a:cs typeface="Century Gothic"/>
                <a:sym typeface="Century Gothic"/>
              </a:rPr>
              <a:t>gue</a:t>
            </a:r>
            <a:r>
              <a:rPr lang="en-GB" sz="5400" b="0" i="0" u="none" strike="noStrike" cap="none">
                <a:solidFill>
                  <a:srgbClr val="002060"/>
                </a:solidFill>
                <a:latin typeface="Century Gothic"/>
                <a:ea typeface="Century Gothic"/>
                <a:cs typeface="Century Gothic"/>
                <a:sym typeface="Century Gothic"/>
              </a:rPr>
              <a:t>te</a:t>
            </a:r>
            <a:endParaRPr sz="5400" b="1" i="0" u="none" strike="noStrike" cap="none">
              <a:solidFill>
                <a:srgbClr val="FF0066"/>
              </a:solidFill>
              <a:latin typeface="Calibri"/>
              <a:ea typeface="Calibri"/>
              <a:cs typeface="Calibri"/>
              <a:sym typeface="Calibri"/>
            </a:endParaRPr>
          </a:p>
        </p:txBody>
      </p:sp>
      <p:sp>
        <p:nvSpPr>
          <p:cNvPr id="142" name="Google Shape;142;p5"/>
          <p:cNvSpPr txBox="1"/>
          <p:nvPr/>
        </p:nvSpPr>
        <p:spPr>
          <a:xfrm>
            <a:off x="3753800" y="2935697"/>
            <a:ext cx="4898393"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0" i="0" u="none" strike="noStrike" cap="none" dirty="0" err="1">
                <a:solidFill>
                  <a:srgbClr val="002060"/>
                </a:solidFill>
                <a:latin typeface="Century Gothic"/>
                <a:ea typeface="Century Gothic"/>
                <a:cs typeface="Century Gothic"/>
                <a:sym typeface="Century Gothic"/>
              </a:rPr>
              <a:t>hambur</a:t>
            </a:r>
            <a:r>
              <a:rPr lang="en-GB" sz="5400" b="1" i="0" u="none" strike="noStrike" cap="none" dirty="0" err="1">
                <a:solidFill>
                  <a:srgbClr val="FF0066"/>
                </a:solidFill>
                <a:latin typeface="Century Gothic"/>
                <a:ea typeface="Century Gothic"/>
                <a:cs typeface="Century Gothic"/>
                <a:sym typeface="Century Gothic"/>
              </a:rPr>
              <a:t>gue</a:t>
            </a:r>
            <a:r>
              <a:rPr lang="en-GB" sz="5400" b="0" i="0" u="none" strike="noStrike" cap="none" dirty="0" err="1">
                <a:solidFill>
                  <a:srgbClr val="002060"/>
                </a:solidFill>
                <a:latin typeface="Century Gothic"/>
                <a:ea typeface="Century Gothic"/>
                <a:cs typeface="Century Gothic"/>
                <a:sym typeface="Century Gothic"/>
              </a:rPr>
              <a:t>sa</a:t>
            </a:r>
            <a:endParaRPr sz="5400" b="1" i="0" u="none" strike="noStrike" cap="none" dirty="0">
              <a:solidFill>
                <a:srgbClr val="FF0066"/>
              </a:solidFill>
              <a:latin typeface="Calibri"/>
              <a:ea typeface="Calibri"/>
              <a:cs typeface="Calibri"/>
              <a:sym typeface="Calibri"/>
            </a:endParaRPr>
          </a:p>
        </p:txBody>
      </p:sp>
      <p:sp>
        <p:nvSpPr>
          <p:cNvPr id="143" name="Google Shape;143;p5"/>
          <p:cNvSpPr txBox="1"/>
          <p:nvPr/>
        </p:nvSpPr>
        <p:spPr>
          <a:xfrm>
            <a:off x="4453063" y="5619922"/>
            <a:ext cx="282518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0" i="0" u="none" strike="noStrike" cap="none">
                <a:solidFill>
                  <a:srgbClr val="002060"/>
                </a:solidFill>
                <a:latin typeface="Century Gothic"/>
                <a:ea typeface="Century Gothic"/>
                <a:cs typeface="Century Gothic"/>
                <a:sym typeface="Century Gothic"/>
              </a:rPr>
              <a:t>se</a:t>
            </a:r>
            <a:r>
              <a:rPr lang="en-GB" sz="5400" b="1" i="0" u="none" strike="noStrike" cap="none">
                <a:solidFill>
                  <a:srgbClr val="FF0066"/>
                </a:solidFill>
                <a:latin typeface="Century Gothic"/>
                <a:ea typeface="Century Gothic"/>
                <a:cs typeface="Century Gothic"/>
                <a:sym typeface="Century Gothic"/>
              </a:rPr>
              <a:t>gui</a:t>
            </a:r>
            <a:r>
              <a:rPr lang="en-GB" sz="5400" b="0" i="0" u="none" strike="noStrike" cap="none">
                <a:solidFill>
                  <a:srgbClr val="002060"/>
                </a:solidFill>
                <a:latin typeface="Century Gothic"/>
                <a:ea typeface="Century Gothic"/>
                <a:cs typeface="Century Gothic"/>
                <a:sym typeface="Century Gothic"/>
              </a:rPr>
              <a:t>r</a:t>
            </a:r>
            <a:endParaRPr sz="5400" b="1" i="0" u="none" strike="noStrike" cap="none">
              <a:solidFill>
                <a:srgbClr val="FF0066"/>
              </a:solidFill>
              <a:latin typeface="Calibri"/>
              <a:ea typeface="Calibri"/>
              <a:cs typeface="Calibri"/>
              <a:sym typeface="Calibri"/>
            </a:endParaRPr>
          </a:p>
        </p:txBody>
      </p:sp>
      <p:grpSp>
        <p:nvGrpSpPr>
          <p:cNvPr id="144" name="Google Shape;144;p5"/>
          <p:cNvGrpSpPr/>
          <p:nvPr/>
        </p:nvGrpSpPr>
        <p:grpSpPr>
          <a:xfrm>
            <a:off x="4572797" y="3828222"/>
            <a:ext cx="3077980" cy="1896178"/>
            <a:chOff x="4572797" y="3828222"/>
            <a:chExt cx="3077980" cy="1896178"/>
          </a:xfrm>
        </p:grpSpPr>
        <p:pic>
          <p:nvPicPr>
            <p:cNvPr id="145" name="Google Shape;145;p5" descr="Shape&#10;&#10;Description automatically generated with medium confidence"/>
            <p:cNvPicPr preferRelativeResize="0"/>
            <p:nvPr/>
          </p:nvPicPr>
          <p:blipFill rotWithShape="1">
            <a:blip r:embed="rId14">
              <a:alphaModFix/>
            </a:blip>
            <a:srcRect/>
            <a:stretch/>
          </p:blipFill>
          <p:spPr>
            <a:xfrm>
              <a:off x="4572797" y="3828222"/>
              <a:ext cx="3077980" cy="1538990"/>
            </a:xfrm>
            <a:prstGeom prst="rect">
              <a:avLst/>
            </a:prstGeom>
            <a:noFill/>
            <a:ln>
              <a:noFill/>
            </a:ln>
          </p:spPr>
        </p:pic>
        <p:sp>
          <p:nvSpPr>
            <p:cNvPr id="146" name="Google Shape;146;p5"/>
            <p:cNvSpPr txBox="1"/>
            <p:nvPr/>
          </p:nvSpPr>
          <p:spPr>
            <a:xfrm>
              <a:off x="4939173" y="5262735"/>
              <a:ext cx="20142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to follow</a:t>
              </a:r>
              <a:r>
                <a:rPr lang="en-GB" sz="2400" b="0" i="0" u="none" strike="noStrike" cap="none">
                  <a:solidFill>
                    <a:srgbClr val="002060"/>
                  </a:solidFill>
                  <a:latin typeface="Century Gothic"/>
                  <a:ea typeface="Century Gothic"/>
                  <a:cs typeface="Century Gothic"/>
                  <a:sym typeface="Century Gothic"/>
                </a:rPr>
                <a:t>]</a:t>
              </a:r>
              <a:endParaRPr/>
            </a:p>
          </p:txBody>
        </p:sp>
      </p:grpSp>
      <p:sp>
        <p:nvSpPr>
          <p:cNvPr id="147" name="Google Shape;147;p5"/>
          <p:cNvSpPr txBox="1"/>
          <p:nvPr/>
        </p:nvSpPr>
        <p:spPr>
          <a:xfrm>
            <a:off x="8671944" y="2913799"/>
            <a:ext cx="3251881"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11500"/>
              <a:buFont typeface="Century Gothic"/>
              <a:buNone/>
            </a:pPr>
            <a:r>
              <a:rPr lang="en-GB" sz="5400" b="1" i="0" u="none" strike="noStrike" cap="none">
                <a:solidFill>
                  <a:srgbClr val="FF0066"/>
                </a:solidFill>
                <a:latin typeface="Century Gothic"/>
                <a:ea typeface="Century Gothic"/>
                <a:cs typeface="Century Gothic"/>
                <a:sym typeface="Century Gothic"/>
              </a:rPr>
              <a:t>gue</a:t>
            </a:r>
            <a:r>
              <a:rPr lang="en-GB" sz="5400" b="0" i="0" u="none" strike="noStrike" cap="none">
                <a:solidFill>
                  <a:srgbClr val="002060"/>
                </a:solidFill>
                <a:latin typeface="Century Gothic"/>
                <a:ea typeface="Century Gothic"/>
                <a:cs typeface="Century Gothic"/>
                <a:sym typeface="Century Gothic"/>
              </a:rPr>
              <a:t>rra</a:t>
            </a:r>
            <a:endParaRPr sz="5400" b="1" i="0" u="none" strike="noStrike" cap="none">
              <a:solidFill>
                <a:srgbClr val="FF0066"/>
              </a:solidFill>
              <a:latin typeface="Calibri"/>
              <a:ea typeface="Calibri"/>
              <a:cs typeface="Calibri"/>
              <a:sym typeface="Calibri"/>
            </a:endParaRPr>
          </a:p>
        </p:txBody>
      </p:sp>
      <p:grpSp>
        <p:nvGrpSpPr>
          <p:cNvPr id="148" name="Google Shape;148;p5"/>
          <p:cNvGrpSpPr/>
          <p:nvPr/>
        </p:nvGrpSpPr>
        <p:grpSpPr>
          <a:xfrm>
            <a:off x="9083619" y="1535407"/>
            <a:ext cx="2428530" cy="1569185"/>
            <a:chOff x="9083619" y="1535407"/>
            <a:chExt cx="2428530" cy="1569185"/>
          </a:xfrm>
        </p:grpSpPr>
        <p:pic>
          <p:nvPicPr>
            <p:cNvPr id="149" name="Google Shape;149;p5" descr="Shape&#10;&#10;Description automatically generated with medium confidence"/>
            <p:cNvPicPr preferRelativeResize="0"/>
            <p:nvPr/>
          </p:nvPicPr>
          <p:blipFill rotWithShape="1">
            <a:blip r:embed="rId15">
              <a:alphaModFix/>
            </a:blip>
            <a:srcRect/>
            <a:stretch/>
          </p:blipFill>
          <p:spPr>
            <a:xfrm>
              <a:off x="9083619" y="1535407"/>
              <a:ext cx="2428530" cy="1214265"/>
            </a:xfrm>
            <a:prstGeom prst="rect">
              <a:avLst/>
            </a:prstGeom>
            <a:noFill/>
            <a:ln>
              <a:noFill/>
            </a:ln>
          </p:spPr>
        </p:pic>
        <p:sp>
          <p:nvSpPr>
            <p:cNvPr id="150" name="Google Shape;150;p5"/>
            <p:cNvSpPr txBox="1"/>
            <p:nvPr/>
          </p:nvSpPr>
          <p:spPr>
            <a:xfrm>
              <a:off x="9326400" y="2642927"/>
              <a:ext cx="20142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t>
              </a:r>
              <a:r>
                <a:rPr lang="en-GB" sz="2400" b="1" i="0" u="none" strike="noStrike" cap="none">
                  <a:solidFill>
                    <a:srgbClr val="002060"/>
                  </a:solidFill>
                  <a:latin typeface="Century Gothic"/>
                  <a:ea typeface="Century Gothic"/>
                  <a:cs typeface="Century Gothic"/>
                  <a:sym typeface="Century Gothic"/>
                </a:rPr>
                <a:t>war</a:t>
              </a:r>
              <a:r>
                <a:rPr lang="en-GB" sz="2400" b="0" i="0" u="none" strike="noStrike" cap="none">
                  <a:solidFill>
                    <a:srgbClr val="002060"/>
                  </a:solidFill>
                  <a:latin typeface="Century Gothic"/>
                  <a:ea typeface="Century Gothic"/>
                  <a:cs typeface="Century Gothic"/>
                  <a:sym typeface="Century Gothic"/>
                </a:rPr>
                <a:t>]</a:t>
              </a:r>
              <a:endParaRPr/>
            </a:p>
          </p:txBody>
        </p:sp>
      </p:grpSp>
      <p:sp>
        <p:nvSpPr>
          <p:cNvPr id="151" name="Google Shape;151;p5"/>
          <p:cNvSpPr txBox="1"/>
          <p:nvPr/>
        </p:nvSpPr>
        <p:spPr>
          <a:xfrm>
            <a:off x="8862848" y="5610195"/>
            <a:ext cx="2825187"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0" i="0" u="none" strike="noStrike" cap="none" dirty="0" err="1">
                <a:solidFill>
                  <a:srgbClr val="002060"/>
                </a:solidFill>
                <a:latin typeface="Century Gothic"/>
                <a:ea typeface="Century Gothic"/>
                <a:cs typeface="Century Gothic"/>
                <a:sym typeface="Century Gothic"/>
              </a:rPr>
              <a:t>á</a:t>
            </a:r>
            <a:r>
              <a:rPr lang="en-GB" sz="5400" b="1" i="0" u="none" strike="noStrike" cap="none" dirty="0" err="1">
                <a:solidFill>
                  <a:srgbClr val="FF0066"/>
                </a:solidFill>
                <a:latin typeface="Century Gothic"/>
                <a:ea typeface="Century Gothic"/>
                <a:cs typeface="Century Gothic"/>
                <a:sym typeface="Century Gothic"/>
              </a:rPr>
              <a:t>gui</a:t>
            </a:r>
            <a:r>
              <a:rPr lang="en-GB" sz="5400" b="0" i="0" u="none" strike="noStrike" cap="none" dirty="0" err="1">
                <a:solidFill>
                  <a:srgbClr val="002060"/>
                </a:solidFill>
                <a:latin typeface="Century Gothic"/>
                <a:ea typeface="Century Gothic"/>
                <a:cs typeface="Century Gothic"/>
                <a:sym typeface="Century Gothic"/>
              </a:rPr>
              <a:t>la</a:t>
            </a:r>
            <a:endParaRPr sz="5400" b="1" i="0" u="none" strike="noStrike" cap="none" dirty="0">
              <a:solidFill>
                <a:srgbClr val="FF0066"/>
              </a:solidFill>
              <a:latin typeface="Calibri"/>
              <a:ea typeface="Calibri"/>
              <a:cs typeface="Calibri"/>
              <a:sym typeface="Calibri"/>
            </a:endParaRPr>
          </a:p>
        </p:txBody>
      </p:sp>
      <p:sp>
        <p:nvSpPr>
          <p:cNvPr id="152" name="Google Shape;152;p5"/>
          <p:cNvSpPr txBox="1">
            <a:spLocks noGrp="1"/>
          </p:cNvSpPr>
          <p:nvPr>
            <p:ph type="title"/>
          </p:nvPr>
        </p:nvSpPr>
        <p:spPr>
          <a:xfrm>
            <a:off x="192424" y="209844"/>
            <a:ext cx="3006923" cy="1325563"/>
          </a:xfrm>
          <a:prstGeom prst="rect">
            <a:avLst/>
          </a:prstGeom>
          <a:noFill/>
          <a:ln>
            <a:noFill/>
          </a:ln>
        </p:spPr>
        <p:txBody>
          <a:bodyPr spcFirstLastPara="1" wrap="square" lIns="91425" tIns="45700" rIns="91425" bIns="45700" anchor="ctr" anchorCtr="0">
            <a:normAutofit fontScale="90000"/>
          </a:bodyPr>
          <a:lstStyle/>
          <a:p>
            <a:pPr marL="0" marR="0" lvl="0" indent="0" algn="l" rtl="0">
              <a:lnSpc>
                <a:spcPct val="100000"/>
              </a:lnSpc>
              <a:spcBef>
                <a:spcPts val="0"/>
              </a:spcBef>
              <a:spcAft>
                <a:spcPts val="0"/>
              </a:spcAft>
              <a:buClr>
                <a:srgbClr val="002060"/>
              </a:buClr>
              <a:buSzPct val="100000"/>
              <a:buFont typeface="Century Gothic"/>
              <a:buNone/>
            </a:pPr>
            <a:r>
              <a:rPr lang="en-GB" sz="8800" b="1" i="0" u="none" strike="noStrike" cap="none">
                <a:solidFill>
                  <a:srgbClr val="002060"/>
                </a:solidFill>
                <a:latin typeface="Century Gothic"/>
                <a:ea typeface="Century Gothic"/>
                <a:cs typeface="Century Gothic"/>
                <a:sym typeface="Century Gothic"/>
              </a:rPr>
              <a:t>[gue]</a:t>
            </a:r>
            <a:br>
              <a:rPr lang="en-GB" sz="8800" b="1" i="0" u="none" strike="noStrike" cap="none">
                <a:solidFill>
                  <a:srgbClr val="000000"/>
                </a:solidFill>
                <a:latin typeface="Calibri"/>
                <a:ea typeface="Calibri"/>
                <a:cs typeface="Calibri"/>
                <a:sym typeface="Calibri"/>
              </a:rPr>
            </a:br>
            <a:endParaRPr/>
          </a:p>
        </p:txBody>
      </p:sp>
      <p:pic>
        <p:nvPicPr>
          <p:cNvPr id="153" name="Google Shape;153;p5" descr="Free Bald Eagle Eagle vector and picture"/>
          <p:cNvPicPr preferRelativeResize="0"/>
          <p:nvPr/>
        </p:nvPicPr>
        <p:blipFill rotWithShape="1">
          <a:blip r:embed="rId16">
            <a:alphaModFix/>
          </a:blip>
          <a:srcRect/>
          <a:stretch/>
        </p:blipFill>
        <p:spPr>
          <a:xfrm>
            <a:off x="8794530" y="3901542"/>
            <a:ext cx="3077981" cy="1843582"/>
          </a:xfrm>
          <a:prstGeom prst="rect">
            <a:avLst/>
          </a:prstGeom>
          <a:noFill/>
          <a:ln>
            <a:noFill/>
          </a:ln>
        </p:spPr>
      </p:pic>
      <p:pic>
        <p:nvPicPr>
          <p:cNvPr id="154" name="Google Shape;154;p5" descr="Free vector graphics of Burger"/>
          <p:cNvPicPr preferRelativeResize="0"/>
          <p:nvPr/>
        </p:nvPicPr>
        <p:blipFill rotWithShape="1">
          <a:blip r:embed="rId17">
            <a:alphaModFix/>
          </a:blip>
          <a:srcRect/>
          <a:stretch/>
        </p:blipFill>
        <p:spPr>
          <a:xfrm>
            <a:off x="4669133" y="1371281"/>
            <a:ext cx="3077982" cy="1590447"/>
          </a:xfrm>
          <a:prstGeom prst="rect">
            <a:avLst/>
          </a:prstGeom>
          <a:noFill/>
          <a:ln>
            <a:noFill/>
          </a:ln>
        </p:spPr>
      </p:pic>
      <p:pic>
        <p:nvPicPr>
          <p:cNvPr id="24" name="Picture 23" descr="Icon&#10;&#10;Description automatically generated">
            <a:extLst>
              <a:ext uri="{FF2B5EF4-FFF2-40B4-BE49-F238E27FC236}">
                <a16:creationId xmlns:a16="http://schemas.microsoft.com/office/drawing/2014/main" id="{FF350906-BB04-45E4-AA72-61E2670E2C9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385171">
            <a:off x="978040" y="3815272"/>
            <a:ext cx="1866992" cy="1939732"/>
          </a:xfrm>
          <a:prstGeom prst="rect">
            <a:avLst/>
          </a:prstGeom>
        </p:spPr>
      </p:pic>
      <p:grpSp>
        <p:nvGrpSpPr>
          <p:cNvPr id="25" name="Group 24">
            <a:extLst>
              <a:ext uri="{FF2B5EF4-FFF2-40B4-BE49-F238E27FC236}">
                <a16:creationId xmlns:a16="http://schemas.microsoft.com/office/drawing/2014/main" id="{09351C4B-AA62-418A-ABC6-2CF57C23C20E}"/>
              </a:ext>
            </a:extLst>
          </p:cNvPr>
          <p:cNvGrpSpPr/>
          <p:nvPr/>
        </p:nvGrpSpPr>
        <p:grpSpPr>
          <a:xfrm>
            <a:off x="549109" y="1187217"/>
            <a:ext cx="2488039" cy="1792456"/>
            <a:chOff x="-7812812" y="-2524691"/>
            <a:chExt cx="5091954" cy="3668392"/>
          </a:xfrm>
        </p:grpSpPr>
        <p:pic>
          <p:nvPicPr>
            <p:cNvPr id="26" name="Picture 25" descr="A picture containing toy, doll&#10;&#10;Description automatically generated">
              <a:extLst>
                <a:ext uri="{FF2B5EF4-FFF2-40B4-BE49-F238E27FC236}">
                  <a16:creationId xmlns:a16="http://schemas.microsoft.com/office/drawing/2014/main" id="{80D0F5B3-8B56-46F9-A7F5-AD2DA566ACD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12812" y="-2524691"/>
              <a:ext cx="5091954" cy="3297835"/>
            </a:xfrm>
            <a:prstGeom prst="rect">
              <a:avLst/>
            </a:prstGeom>
          </p:spPr>
        </p:pic>
        <p:sp>
          <p:nvSpPr>
            <p:cNvPr id="27" name="TextBox 26">
              <a:extLst>
                <a:ext uri="{FF2B5EF4-FFF2-40B4-BE49-F238E27FC236}">
                  <a16:creationId xmlns:a16="http://schemas.microsoft.com/office/drawing/2014/main" id="{F847F00A-029D-4A3E-ACBF-1094ADCDDC98}"/>
                </a:ext>
              </a:extLst>
            </p:cNvPr>
            <p:cNvSpPr txBox="1"/>
            <p:nvPr/>
          </p:nvSpPr>
          <p:spPr>
            <a:xfrm>
              <a:off x="-7316442" y="198870"/>
              <a:ext cx="4122296" cy="944831"/>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toy</a:t>
              </a:r>
              <a:r>
                <a:rPr lang="en-GB" sz="2400" dirty="0">
                  <a:solidFill>
                    <a:srgbClr val="002060"/>
                  </a:solidFill>
                  <a:latin typeface="Century Gothic" panose="020B050202020202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3.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4_3.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4_3.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3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4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3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4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9" name="4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0" name="T3_W4_5.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0" name="T3_W4_5.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1" name="T3_W4_5.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1" name="T3_W4_5.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2" name="aguilav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2" name="aguilav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
          <p:cNvSpPr txBox="1">
            <a:spLocks noGrp="1"/>
          </p:cNvSpPr>
          <p:nvPr>
            <p:ph type="title"/>
          </p:nvPr>
        </p:nvSpPr>
        <p:spPr>
          <a:xfrm>
            <a:off x="10413949" y="1011610"/>
            <a:ext cx="1698356" cy="403881"/>
          </a:xfrm>
          <a:prstGeom prst="rect">
            <a:avLst/>
          </a:prstGeom>
          <a:solidFill>
            <a:srgbClr val="00B0F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vocabulario</a:t>
            </a:r>
            <a:endParaRPr sz="2000" b="1">
              <a:solidFill>
                <a:schemeClr val="lt1"/>
              </a:solidFill>
              <a:latin typeface="Century Gothic"/>
              <a:ea typeface="Century Gothic"/>
              <a:cs typeface="Century Gothic"/>
              <a:sym typeface="Century Gothic"/>
            </a:endParaRPr>
          </a:p>
        </p:txBody>
      </p:sp>
      <p:pic>
        <p:nvPicPr>
          <p:cNvPr id="161" name="Google Shape;161;p6" descr="Brain, Idea, Think, Creativity"/>
          <p:cNvPicPr preferRelativeResize="0"/>
          <p:nvPr/>
        </p:nvPicPr>
        <p:blipFill rotWithShape="1">
          <a:blip r:embed="rId13">
            <a:alphaModFix/>
          </a:blip>
          <a:srcRect/>
          <a:stretch/>
        </p:blipFill>
        <p:spPr>
          <a:xfrm>
            <a:off x="10953187" y="75907"/>
            <a:ext cx="880618" cy="880618"/>
          </a:xfrm>
          <a:prstGeom prst="rect">
            <a:avLst/>
          </a:prstGeom>
          <a:noFill/>
          <a:ln>
            <a:noFill/>
          </a:ln>
        </p:spPr>
      </p:pic>
      <p:sp>
        <p:nvSpPr>
          <p:cNvPr id="162" name="Google Shape;162;p6">
            <a:hlinkClick r:id="" action="ppaction://noaction">
              <a:snd r:embed="rId14" name="T3_W4_6.1.wav"/>
            </a:hlinkClick>
          </p:cNvPr>
          <p:cNvSpPr/>
          <p:nvPr/>
        </p:nvSpPr>
        <p:spPr>
          <a:xfrm>
            <a:off x="964671" y="254168"/>
            <a:ext cx="3743951" cy="518040"/>
          </a:xfrm>
          <a:prstGeom prst="wedgeRoundRectCallout">
            <a:avLst>
              <a:gd name="adj1" fmla="val -54991"/>
              <a:gd name="adj2" fmla="val -7585"/>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a:t>
            </a:r>
            <a:r>
              <a:rPr lang="en-GB" sz="2400" b="1" i="0" u="none" strike="noStrike" cap="none" dirty="0" err="1">
                <a:solidFill>
                  <a:srgbClr val="FFFFFF"/>
                </a:solidFill>
                <a:latin typeface="Century Gothic"/>
                <a:ea typeface="Century Gothic"/>
                <a:cs typeface="Century Gothic"/>
                <a:sym typeface="Century Gothic"/>
              </a:rPr>
              <a:t>Cómo</a:t>
            </a:r>
            <a:r>
              <a:rPr lang="en-GB" sz="2400" b="1" i="0" u="none" strike="noStrike" cap="none" dirty="0">
                <a:solidFill>
                  <a:srgbClr val="FFFFFF"/>
                </a:solidFill>
                <a:latin typeface="Century Gothic"/>
                <a:ea typeface="Century Gothic"/>
                <a:cs typeface="Century Gothic"/>
                <a:sym typeface="Century Gothic"/>
              </a:rPr>
              <a:t> es </a:t>
            </a:r>
            <a:r>
              <a:rPr lang="en-GB" sz="2400" b="1" i="0" u="none" strike="noStrike" cap="none" dirty="0" err="1">
                <a:solidFill>
                  <a:srgbClr val="FFFFFF"/>
                </a:solidFill>
                <a:latin typeface="Century Gothic"/>
                <a:ea typeface="Century Gothic"/>
                <a:cs typeface="Century Gothic"/>
                <a:sym typeface="Century Gothic"/>
              </a:rPr>
              <a:t>en</a:t>
            </a:r>
            <a:r>
              <a:rPr lang="en-GB" sz="2400" b="1" i="0" u="none" strike="noStrike" cap="none" dirty="0">
                <a:solidFill>
                  <a:srgbClr val="FFFFFF"/>
                </a:solidFill>
                <a:latin typeface="Century Gothic"/>
                <a:ea typeface="Century Gothic"/>
                <a:cs typeface="Century Gothic"/>
                <a:sym typeface="Century Gothic"/>
              </a:rPr>
              <a:t> </a:t>
            </a:r>
            <a:r>
              <a:rPr lang="en-GB" sz="2400" b="1" i="0" u="none" strike="noStrike" cap="none" dirty="0" err="1">
                <a:solidFill>
                  <a:srgbClr val="FFFFFF"/>
                </a:solidFill>
                <a:latin typeface="Century Gothic"/>
                <a:ea typeface="Century Gothic"/>
                <a:cs typeface="Century Gothic"/>
                <a:sym typeface="Century Gothic"/>
              </a:rPr>
              <a:t>español</a:t>
            </a:r>
            <a:r>
              <a:rPr lang="en-GB" sz="2400" b="1" i="0" u="none" strike="noStrike" cap="none" dirty="0">
                <a:solidFill>
                  <a:srgbClr val="FFFFFF"/>
                </a:solidFill>
                <a:latin typeface="Century Gothic"/>
                <a:ea typeface="Century Gothic"/>
                <a:cs typeface="Century Gothic"/>
                <a:sym typeface="Century Gothic"/>
              </a:rPr>
              <a:t>?</a:t>
            </a:r>
            <a:endParaRPr dirty="0"/>
          </a:p>
        </p:txBody>
      </p:sp>
      <p:pic>
        <p:nvPicPr>
          <p:cNvPr id="163" name="Google Shape;163;p6" descr="Teacher"/>
          <p:cNvPicPr preferRelativeResize="0"/>
          <p:nvPr/>
        </p:nvPicPr>
        <p:blipFill rotWithShape="1">
          <a:blip r:embed="rId15">
            <a:alphaModFix/>
          </a:blip>
          <a:srcRect/>
          <a:stretch/>
        </p:blipFill>
        <p:spPr>
          <a:xfrm>
            <a:off x="14651" y="75810"/>
            <a:ext cx="914400" cy="914400"/>
          </a:xfrm>
          <a:prstGeom prst="rect">
            <a:avLst/>
          </a:prstGeom>
          <a:noFill/>
          <a:ln>
            <a:noFill/>
          </a:ln>
        </p:spPr>
      </p:pic>
      <p:graphicFrame>
        <p:nvGraphicFramePr>
          <p:cNvPr id="164" name="Google Shape;164;p6"/>
          <p:cNvGraphicFramePr/>
          <p:nvPr/>
        </p:nvGraphicFramePr>
        <p:xfrm>
          <a:off x="479701" y="1580246"/>
          <a:ext cx="11183800" cy="5201850"/>
        </p:xfrm>
        <a:graphic>
          <a:graphicData uri="http://schemas.openxmlformats.org/drawingml/2006/table">
            <a:tbl>
              <a:tblPr firstRow="1" bandRow="1">
                <a:noFill/>
                <a:tableStyleId>{1A4BBE0D-6E34-4B49-9F28-999E6C2B83E6}</a:tableStyleId>
              </a:tblPr>
              <a:tblGrid>
                <a:gridCol w="2795950">
                  <a:extLst>
                    <a:ext uri="{9D8B030D-6E8A-4147-A177-3AD203B41FA5}">
                      <a16:colId xmlns:a16="http://schemas.microsoft.com/office/drawing/2014/main" val="20000"/>
                    </a:ext>
                  </a:extLst>
                </a:gridCol>
                <a:gridCol w="2795950">
                  <a:extLst>
                    <a:ext uri="{9D8B030D-6E8A-4147-A177-3AD203B41FA5}">
                      <a16:colId xmlns:a16="http://schemas.microsoft.com/office/drawing/2014/main" val="20001"/>
                    </a:ext>
                  </a:extLst>
                </a:gridCol>
                <a:gridCol w="2795950">
                  <a:extLst>
                    <a:ext uri="{9D8B030D-6E8A-4147-A177-3AD203B41FA5}">
                      <a16:colId xmlns:a16="http://schemas.microsoft.com/office/drawing/2014/main" val="20002"/>
                    </a:ext>
                  </a:extLst>
                </a:gridCol>
                <a:gridCol w="2795950">
                  <a:extLst>
                    <a:ext uri="{9D8B030D-6E8A-4147-A177-3AD203B41FA5}">
                      <a16:colId xmlns:a16="http://schemas.microsoft.com/office/drawing/2014/main" val="20003"/>
                    </a:ext>
                  </a:extLst>
                </a:gridCol>
              </a:tblGrid>
              <a:tr h="1733950">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extLst>
                  <a:ext uri="{0D108BD9-81ED-4DB2-BD59-A6C34878D82A}">
                    <a16:rowId xmlns:a16="http://schemas.microsoft.com/office/drawing/2014/main" val="10000"/>
                  </a:ext>
                </a:extLst>
              </a:tr>
              <a:tr h="1733950">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gridSpan="2">
                  <a:txBody>
                    <a:bodyPr/>
                    <a:lstStyle/>
                    <a:p>
                      <a:pPr marL="0" marR="0" lvl="0" indent="0" algn="ctr" rtl="0">
                        <a:spcBef>
                          <a:spcPts val="0"/>
                        </a:spcBef>
                        <a:spcAft>
                          <a:spcPts val="0"/>
                        </a:spcAft>
                        <a:buNone/>
                      </a:pPr>
                      <a:endParaRPr sz="1800"/>
                    </a:p>
                  </a:txBody>
                  <a:tcPr marL="91450" marR="91450" marT="45725" marB="45725" anchor="ctr">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hMerge="1">
                  <a:txBody>
                    <a:bodyPr/>
                    <a:lstStyle/>
                    <a:p>
                      <a:endParaRPr lang="en-US"/>
                    </a:p>
                  </a:txBody>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extLst>
                  <a:ext uri="{0D108BD9-81ED-4DB2-BD59-A6C34878D82A}">
                    <a16:rowId xmlns:a16="http://schemas.microsoft.com/office/drawing/2014/main" val="10001"/>
                  </a:ext>
                </a:extLst>
              </a:tr>
              <a:tr h="1733950">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tc>
                  <a:txBody>
                    <a:bodyPr/>
                    <a:lstStyle/>
                    <a:p>
                      <a:pPr marL="0" marR="0" lvl="0" indent="0" algn="l" rtl="0">
                        <a:spcBef>
                          <a:spcPts val="0"/>
                        </a:spcBef>
                        <a:spcAft>
                          <a:spcPts val="0"/>
                        </a:spcAft>
                        <a:buNone/>
                      </a:pPr>
                      <a:endParaRPr sz="1800"/>
                    </a:p>
                  </a:txBody>
                  <a:tcPr marL="91450" marR="91450" marT="45725" marB="45725">
                    <a:lnL w="12700" cap="flat" cmpd="sng">
                      <a:solidFill>
                        <a:srgbClr val="002060"/>
                      </a:solidFill>
                      <a:prstDash val="dashDot"/>
                      <a:round/>
                      <a:headEnd type="none" w="sm" len="sm"/>
                      <a:tailEnd type="none" w="sm" len="sm"/>
                    </a:lnL>
                    <a:lnR w="12700" cap="flat" cmpd="sng">
                      <a:solidFill>
                        <a:srgbClr val="002060"/>
                      </a:solidFill>
                      <a:prstDash val="dashDot"/>
                      <a:round/>
                      <a:headEnd type="none" w="sm" len="sm"/>
                      <a:tailEnd type="none" w="sm" len="sm"/>
                    </a:lnR>
                    <a:lnT w="12700" cap="flat" cmpd="sng">
                      <a:solidFill>
                        <a:srgbClr val="002060"/>
                      </a:solidFill>
                      <a:prstDash val="dashDot"/>
                      <a:round/>
                      <a:headEnd type="none" w="sm" len="sm"/>
                      <a:tailEnd type="none" w="sm" len="sm"/>
                    </a:lnT>
                    <a:lnB w="12700" cap="flat" cmpd="sng">
                      <a:solidFill>
                        <a:srgbClr val="002060"/>
                      </a:solidFill>
                      <a:prstDash val="dashDot"/>
                      <a:round/>
                      <a:headEnd type="none" w="sm" len="sm"/>
                      <a:tailEnd type="none" w="sm" len="sm"/>
                    </a:lnB>
                  </a:tcPr>
                </a:tc>
                <a:extLst>
                  <a:ext uri="{0D108BD9-81ED-4DB2-BD59-A6C34878D82A}">
                    <a16:rowId xmlns:a16="http://schemas.microsoft.com/office/drawing/2014/main" val="10002"/>
                  </a:ext>
                </a:extLst>
              </a:tr>
            </a:tbl>
          </a:graphicData>
        </a:graphic>
      </p:graphicFrame>
      <p:sp>
        <p:nvSpPr>
          <p:cNvPr id="165" name="Google Shape;165;p6"/>
          <p:cNvSpPr txBox="1"/>
          <p:nvPr/>
        </p:nvSpPr>
        <p:spPr>
          <a:xfrm>
            <a:off x="3585591" y="3999155"/>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boy</a:t>
            </a:r>
            <a:endParaRPr/>
          </a:p>
        </p:txBody>
      </p:sp>
      <p:sp>
        <p:nvSpPr>
          <p:cNvPr id="166" name="Google Shape;166;p6"/>
          <p:cNvSpPr txBox="1"/>
          <p:nvPr/>
        </p:nvSpPr>
        <p:spPr>
          <a:xfrm>
            <a:off x="471647" y="5620893"/>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dirty="0" err="1">
                <a:solidFill>
                  <a:srgbClr val="002060"/>
                </a:solidFill>
                <a:latin typeface="Century Gothic"/>
                <a:ea typeface="Century Gothic"/>
                <a:cs typeface="Century Gothic"/>
                <a:sym typeface="Century Gothic"/>
              </a:rPr>
              <a:t>el</a:t>
            </a:r>
            <a:r>
              <a:rPr lang="en-GB" sz="2800" b="0" i="0" u="none" strike="noStrike" cap="none" dirty="0">
                <a:solidFill>
                  <a:srgbClr val="002060"/>
                </a:solidFill>
                <a:latin typeface="Century Gothic"/>
                <a:ea typeface="Century Gothic"/>
                <a:cs typeface="Century Gothic"/>
                <a:sym typeface="Century Gothic"/>
              </a:rPr>
              <a:t> chico</a:t>
            </a:r>
            <a:endParaRPr dirty="0"/>
          </a:p>
        </p:txBody>
      </p:sp>
      <p:pic>
        <p:nvPicPr>
          <p:cNvPr id="167" name="Google Shape;167;p6" descr="A picture containing text, toy, doll&#10;&#10;Description automatically generated"/>
          <p:cNvPicPr preferRelativeResize="0"/>
          <p:nvPr/>
        </p:nvPicPr>
        <p:blipFill rotWithShape="1">
          <a:blip r:embed="rId16">
            <a:alphaModFix/>
          </a:blip>
          <a:srcRect/>
          <a:stretch/>
        </p:blipFill>
        <p:spPr>
          <a:xfrm>
            <a:off x="2254686" y="5096343"/>
            <a:ext cx="988024" cy="1605539"/>
          </a:xfrm>
          <a:prstGeom prst="rect">
            <a:avLst/>
          </a:prstGeom>
          <a:noFill/>
          <a:ln>
            <a:noFill/>
          </a:ln>
        </p:spPr>
      </p:pic>
      <p:sp>
        <p:nvSpPr>
          <p:cNvPr id="168" name="Google Shape;168;p6"/>
          <p:cNvSpPr txBox="1"/>
          <p:nvPr/>
        </p:nvSpPr>
        <p:spPr>
          <a:xfrm>
            <a:off x="5834874" y="2080881"/>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débil</a:t>
            </a:r>
            <a:endParaRPr sz="2800" b="0" i="0" u="none" strike="noStrike" cap="none">
              <a:solidFill>
                <a:srgbClr val="002060"/>
              </a:solidFill>
              <a:latin typeface="Century Gothic"/>
              <a:ea typeface="Century Gothic"/>
              <a:cs typeface="Century Gothic"/>
              <a:sym typeface="Century Gothic"/>
            </a:endParaRPr>
          </a:p>
        </p:txBody>
      </p:sp>
      <p:sp>
        <p:nvSpPr>
          <p:cNvPr id="169" name="Google Shape;169;p6"/>
          <p:cNvSpPr/>
          <p:nvPr/>
        </p:nvSpPr>
        <p:spPr>
          <a:xfrm>
            <a:off x="6107715" y="1880826"/>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weak</a:t>
            </a:r>
            <a:endParaRPr sz="5400" b="1" i="0" u="none" strike="noStrike" cap="none">
              <a:solidFill>
                <a:srgbClr val="FF4B94"/>
              </a:solidFill>
              <a:latin typeface="Arial"/>
              <a:ea typeface="Arial"/>
              <a:cs typeface="Arial"/>
              <a:sym typeface="Arial"/>
            </a:endParaRPr>
          </a:p>
        </p:txBody>
      </p:sp>
      <p:sp>
        <p:nvSpPr>
          <p:cNvPr id="170" name="Google Shape;170;p6"/>
          <p:cNvSpPr txBox="1"/>
          <p:nvPr/>
        </p:nvSpPr>
        <p:spPr>
          <a:xfrm>
            <a:off x="3624193" y="3982196"/>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strong</a:t>
            </a:r>
            <a:endParaRPr/>
          </a:p>
        </p:txBody>
      </p:sp>
      <p:sp>
        <p:nvSpPr>
          <p:cNvPr id="171" name="Google Shape;171;p6"/>
          <p:cNvSpPr txBox="1"/>
          <p:nvPr/>
        </p:nvSpPr>
        <p:spPr>
          <a:xfrm>
            <a:off x="6228741" y="5637502"/>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fuerte</a:t>
            </a:r>
            <a:endParaRPr sz="2800" b="0" i="0" u="none" strike="noStrike" cap="none">
              <a:solidFill>
                <a:srgbClr val="002060"/>
              </a:solidFill>
              <a:latin typeface="Century Gothic"/>
              <a:ea typeface="Century Gothic"/>
              <a:cs typeface="Century Gothic"/>
              <a:sym typeface="Century Gothic"/>
            </a:endParaRPr>
          </a:p>
        </p:txBody>
      </p:sp>
      <p:sp>
        <p:nvSpPr>
          <p:cNvPr id="172" name="Google Shape;172;p6"/>
          <p:cNvSpPr/>
          <p:nvPr/>
        </p:nvSpPr>
        <p:spPr>
          <a:xfrm>
            <a:off x="6121238" y="5386324"/>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strong</a:t>
            </a:r>
            <a:endParaRPr sz="5400" b="1" i="0" u="none" strike="noStrike" cap="none">
              <a:solidFill>
                <a:srgbClr val="FF4B94"/>
              </a:solidFill>
              <a:latin typeface="Arial"/>
              <a:ea typeface="Arial"/>
              <a:cs typeface="Arial"/>
              <a:sym typeface="Arial"/>
            </a:endParaRPr>
          </a:p>
        </p:txBody>
      </p:sp>
      <p:sp>
        <p:nvSpPr>
          <p:cNvPr id="173" name="Google Shape;173;p6"/>
          <p:cNvSpPr txBox="1"/>
          <p:nvPr/>
        </p:nvSpPr>
        <p:spPr>
          <a:xfrm>
            <a:off x="3609974" y="3985380"/>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girl</a:t>
            </a:r>
            <a:endParaRPr/>
          </a:p>
        </p:txBody>
      </p:sp>
      <p:pic>
        <p:nvPicPr>
          <p:cNvPr id="174" name="Google Shape;174;p6" descr="A picture containing text, toy, doll&#10;&#10;Description automatically generated"/>
          <p:cNvPicPr preferRelativeResize="0"/>
          <p:nvPr/>
        </p:nvPicPr>
        <p:blipFill rotWithShape="1">
          <a:blip r:embed="rId17">
            <a:alphaModFix/>
          </a:blip>
          <a:srcRect t="-1" r="17496" b="36073"/>
          <a:stretch/>
        </p:blipFill>
        <p:spPr>
          <a:xfrm>
            <a:off x="10761802" y="1500035"/>
            <a:ext cx="785571" cy="1726861"/>
          </a:xfrm>
          <a:prstGeom prst="rect">
            <a:avLst/>
          </a:prstGeom>
          <a:noFill/>
          <a:ln>
            <a:noFill/>
          </a:ln>
        </p:spPr>
      </p:pic>
      <p:sp>
        <p:nvSpPr>
          <p:cNvPr id="175" name="Google Shape;175;p6"/>
          <p:cNvSpPr txBox="1"/>
          <p:nvPr/>
        </p:nvSpPr>
        <p:spPr>
          <a:xfrm>
            <a:off x="8846591" y="2215440"/>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la chica</a:t>
            </a:r>
            <a:endParaRPr sz="2800" b="0" i="0" u="none" strike="noStrike" cap="none">
              <a:solidFill>
                <a:srgbClr val="002060"/>
              </a:solidFill>
              <a:latin typeface="Century Gothic"/>
              <a:ea typeface="Century Gothic"/>
              <a:cs typeface="Century Gothic"/>
              <a:sym typeface="Century Gothic"/>
            </a:endParaRPr>
          </a:p>
        </p:txBody>
      </p:sp>
      <p:sp>
        <p:nvSpPr>
          <p:cNvPr id="176" name="Google Shape;176;p6"/>
          <p:cNvSpPr txBox="1"/>
          <p:nvPr/>
        </p:nvSpPr>
        <p:spPr>
          <a:xfrm>
            <a:off x="3566963" y="3986589"/>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I</a:t>
            </a:r>
            <a:endParaRPr/>
          </a:p>
        </p:txBody>
      </p:sp>
      <p:sp>
        <p:nvSpPr>
          <p:cNvPr id="177" name="Google Shape;177;p6"/>
          <p:cNvSpPr txBox="1"/>
          <p:nvPr/>
        </p:nvSpPr>
        <p:spPr>
          <a:xfrm>
            <a:off x="473547" y="2099097"/>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yo</a:t>
            </a:r>
            <a:endParaRPr sz="2800" b="0" i="0" u="none" strike="noStrike" cap="none">
              <a:solidFill>
                <a:srgbClr val="002060"/>
              </a:solidFill>
              <a:latin typeface="Century Gothic"/>
              <a:ea typeface="Century Gothic"/>
              <a:cs typeface="Century Gothic"/>
              <a:sym typeface="Century Gothic"/>
            </a:endParaRPr>
          </a:p>
        </p:txBody>
      </p:sp>
      <p:sp>
        <p:nvSpPr>
          <p:cNvPr id="178" name="Google Shape;178;p6"/>
          <p:cNvSpPr/>
          <p:nvPr/>
        </p:nvSpPr>
        <p:spPr>
          <a:xfrm>
            <a:off x="648130" y="1899042"/>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I</a:t>
            </a:r>
            <a:endParaRPr sz="5400" b="1" i="0" u="none" strike="noStrike" cap="none">
              <a:solidFill>
                <a:srgbClr val="FF4B94"/>
              </a:solidFill>
              <a:latin typeface="Arial"/>
              <a:ea typeface="Arial"/>
              <a:cs typeface="Arial"/>
              <a:sym typeface="Arial"/>
            </a:endParaRPr>
          </a:p>
        </p:txBody>
      </p:sp>
      <p:sp>
        <p:nvSpPr>
          <p:cNvPr id="179" name="Google Shape;179;p6"/>
          <p:cNvSpPr txBox="1"/>
          <p:nvPr/>
        </p:nvSpPr>
        <p:spPr>
          <a:xfrm>
            <a:off x="3637534" y="3976443"/>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he</a:t>
            </a:r>
            <a:endParaRPr sz="3200" b="1" i="0" u="none" strike="noStrike" cap="none">
              <a:solidFill>
                <a:srgbClr val="002060"/>
              </a:solidFill>
              <a:latin typeface="Century Gothic"/>
              <a:ea typeface="Century Gothic"/>
              <a:cs typeface="Century Gothic"/>
              <a:sym typeface="Century Gothic"/>
            </a:endParaRPr>
          </a:p>
        </p:txBody>
      </p:sp>
      <p:sp>
        <p:nvSpPr>
          <p:cNvPr id="180" name="Google Shape;180;p6"/>
          <p:cNvSpPr txBox="1"/>
          <p:nvPr/>
        </p:nvSpPr>
        <p:spPr>
          <a:xfrm>
            <a:off x="8793034" y="5622531"/>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él</a:t>
            </a:r>
            <a:endParaRPr sz="2800" b="0" i="0" u="none" strike="noStrike" cap="none">
              <a:solidFill>
                <a:srgbClr val="002060"/>
              </a:solidFill>
              <a:latin typeface="Century Gothic"/>
              <a:ea typeface="Century Gothic"/>
              <a:cs typeface="Century Gothic"/>
              <a:sym typeface="Century Gothic"/>
            </a:endParaRPr>
          </a:p>
        </p:txBody>
      </p:sp>
      <p:sp>
        <p:nvSpPr>
          <p:cNvPr id="181" name="Google Shape;181;p6"/>
          <p:cNvSpPr/>
          <p:nvPr/>
        </p:nvSpPr>
        <p:spPr>
          <a:xfrm>
            <a:off x="8967617" y="5422476"/>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he</a:t>
            </a:r>
            <a:endParaRPr sz="5400" b="1" i="0" u="none" strike="noStrike" cap="none">
              <a:solidFill>
                <a:srgbClr val="FF4B94"/>
              </a:solidFill>
              <a:latin typeface="Arial"/>
              <a:ea typeface="Arial"/>
              <a:cs typeface="Arial"/>
              <a:sym typeface="Arial"/>
            </a:endParaRPr>
          </a:p>
        </p:txBody>
      </p:sp>
      <p:sp>
        <p:nvSpPr>
          <p:cNvPr id="182" name="Google Shape;182;p6"/>
          <p:cNvSpPr txBox="1"/>
          <p:nvPr/>
        </p:nvSpPr>
        <p:spPr>
          <a:xfrm>
            <a:off x="3593645" y="3996735"/>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big</a:t>
            </a:r>
            <a:endParaRPr sz="3200" b="1" i="0" u="none" strike="noStrike" cap="none">
              <a:solidFill>
                <a:srgbClr val="002060"/>
              </a:solidFill>
              <a:latin typeface="Century Gothic"/>
              <a:ea typeface="Century Gothic"/>
              <a:cs typeface="Century Gothic"/>
              <a:sym typeface="Century Gothic"/>
            </a:endParaRPr>
          </a:p>
        </p:txBody>
      </p:sp>
      <p:sp>
        <p:nvSpPr>
          <p:cNvPr id="183" name="Google Shape;183;p6"/>
          <p:cNvSpPr txBox="1"/>
          <p:nvPr/>
        </p:nvSpPr>
        <p:spPr>
          <a:xfrm>
            <a:off x="8860114" y="3902641"/>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grande</a:t>
            </a:r>
            <a:endParaRPr sz="2800" b="0" i="0" u="none" strike="noStrike" cap="none">
              <a:solidFill>
                <a:srgbClr val="002060"/>
              </a:solidFill>
              <a:latin typeface="Century Gothic"/>
              <a:ea typeface="Century Gothic"/>
              <a:cs typeface="Century Gothic"/>
              <a:sym typeface="Century Gothic"/>
            </a:endParaRPr>
          </a:p>
        </p:txBody>
      </p:sp>
      <p:grpSp>
        <p:nvGrpSpPr>
          <p:cNvPr id="184" name="Google Shape;184;p6"/>
          <p:cNvGrpSpPr/>
          <p:nvPr/>
        </p:nvGrpSpPr>
        <p:grpSpPr>
          <a:xfrm>
            <a:off x="9574052" y="3319325"/>
            <a:ext cx="1580535" cy="1610630"/>
            <a:chOff x="1471248" y="2836739"/>
            <a:chExt cx="3386568" cy="3656135"/>
          </a:xfrm>
        </p:grpSpPr>
        <p:pic>
          <p:nvPicPr>
            <p:cNvPr id="185" name="Google Shape;185;p6" descr="Free vector graphics of Elephant"/>
            <p:cNvPicPr preferRelativeResize="0"/>
            <p:nvPr/>
          </p:nvPicPr>
          <p:blipFill rotWithShape="1">
            <a:blip r:embed="rId18">
              <a:alphaModFix/>
            </a:blip>
            <a:srcRect/>
            <a:stretch/>
          </p:blipFill>
          <p:spPr>
            <a:xfrm>
              <a:off x="1471248" y="3858016"/>
              <a:ext cx="3386568" cy="2634858"/>
            </a:xfrm>
            <a:prstGeom prst="rect">
              <a:avLst/>
            </a:prstGeom>
            <a:noFill/>
            <a:ln>
              <a:noFill/>
            </a:ln>
          </p:spPr>
        </p:pic>
        <p:pic>
          <p:nvPicPr>
            <p:cNvPr id="186" name="Google Shape;186;p6" descr="Free vector graphics of Mouse"/>
            <p:cNvPicPr preferRelativeResize="0"/>
            <p:nvPr/>
          </p:nvPicPr>
          <p:blipFill rotWithShape="1">
            <a:blip r:embed="rId19">
              <a:alphaModFix/>
            </a:blip>
            <a:srcRect/>
            <a:stretch/>
          </p:blipFill>
          <p:spPr>
            <a:xfrm>
              <a:off x="3943417" y="5873117"/>
              <a:ext cx="213856" cy="327527"/>
            </a:xfrm>
            <a:prstGeom prst="rect">
              <a:avLst/>
            </a:prstGeom>
            <a:noFill/>
            <a:ln>
              <a:noFill/>
            </a:ln>
          </p:spPr>
        </p:pic>
        <p:cxnSp>
          <p:nvCxnSpPr>
            <p:cNvPr id="187" name="Google Shape;187;p6"/>
            <p:cNvCxnSpPr/>
            <p:nvPr/>
          </p:nvCxnSpPr>
          <p:spPr>
            <a:xfrm>
              <a:off x="2630466" y="2836739"/>
              <a:ext cx="0" cy="1021278"/>
            </a:xfrm>
            <a:prstGeom prst="straightConnector1">
              <a:avLst/>
            </a:prstGeom>
            <a:noFill/>
            <a:ln w="76200" cap="flat" cmpd="sng">
              <a:solidFill>
                <a:srgbClr val="FF3399"/>
              </a:solidFill>
              <a:prstDash val="solid"/>
              <a:miter lim="800000"/>
              <a:headEnd type="none" w="sm" len="sm"/>
              <a:tailEnd type="triangle" w="med" len="med"/>
            </a:ln>
          </p:spPr>
        </p:cxnSp>
      </p:grpSp>
      <p:sp>
        <p:nvSpPr>
          <p:cNvPr id="188" name="Google Shape;188;p6"/>
          <p:cNvSpPr txBox="1"/>
          <p:nvPr/>
        </p:nvSpPr>
        <p:spPr>
          <a:xfrm>
            <a:off x="3585591" y="3987798"/>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independent</a:t>
            </a:r>
            <a:endParaRPr sz="3200" b="1" i="0" u="none" strike="noStrike" cap="none">
              <a:solidFill>
                <a:srgbClr val="002060"/>
              </a:solidFill>
              <a:latin typeface="Century Gothic"/>
              <a:ea typeface="Century Gothic"/>
              <a:cs typeface="Century Gothic"/>
              <a:sym typeface="Century Gothic"/>
            </a:endParaRPr>
          </a:p>
        </p:txBody>
      </p:sp>
      <p:sp>
        <p:nvSpPr>
          <p:cNvPr id="189" name="Google Shape;189;p6"/>
          <p:cNvSpPr txBox="1"/>
          <p:nvPr/>
        </p:nvSpPr>
        <p:spPr>
          <a:xfrm>
            <a:off x="272186" y="3862907"/>
            <a:ext cx="311482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independiente</a:t>
            </a:r>
            <a:endParaRPr sz="2800" b="0" i="0" u="none" strike="noStrike" cap="none">
              <a:solidFill>
                <a:srgbClr val="002060"/>
              </a:solidFill>
              <a:latin typeface="Century Gothic"/>
              <a:ea typeface="Century Gothic"/>
              <a:cs typeface="Century Gothic"/>
              <a:sym typeface="Century Gothic"/>
            </a:endParaRPr>
          </a:p>
        </p:txBody>
      </p:sp>
      <p:sp>
        <p:nvSpPr>
          <p:cNvPr id="190" name="Google Shape;190;p6"/>
          <p:cNvSpPr/>
          <p:nvPr/>
        </p:nvSpPr>
        <p:spPr>
          <a:xfrm>
            <a:off x="420582" y="3831829"/>
            <a:ext cx="273887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dirty="0">
                <a:solidFill>
                  <a:srgbClr val="FF4B94"/>
                </a:solidFill>
                <a:latin typeface="Arial"/>
                <a:ea typeface="Arial"/>
                <a:cs typeface="Arial"/>
                <a:sym typeface="Arial"/>
              </a:rPr>
              <a:t>independent</a:t>
            </a:r>
            <a:endParaRPr sz="3200" b="1" i="0" u="none" strike="noStrike" cap="none" dirty="0">
              <a:solidFill>
                <a:srgbClr val="FF4B94"/>
              </a:solidFill>
              <a:latin typeface="Arial"/>
              <a:ea typeface="Arial"/>
              <a:cs typeface="Arial"/>
              <a:sym typeface="Arial"/>
            </a:endParaRPr>
          </a:p>
        </p:txBody>
      </p:sp>
      <p:sp>
        <p:nvSpPr>
          <p:cNvPr id="191" name="Google Shape;191;p6"/>
          <p:cNvSpPr txBox="1"/>
          <p:nvPr/>
        </p:nvSpPr>
        <p:spPr>
          <a:xfrm>
            <a:off x="3159458" y="2208025"/>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pero</a:t>
            </a:r>
            <a:endParaRPr sz="2800" b="0" i="0" u="none" strike="noStrike" cap="none">
              <a:solidFill>
                <a:srgbClr val="002060"/>
              </a:solidFill>
              <a:latin typeface="Century Gothic"/>
              <a:ea typeface="Century Gothic"/>
              <a:cs typeface="Century Gothic"/>
              <a:sym typeface="Century Gothic"/>
            </a:endParaRPr>
          </a:p>
        </p:txBody>
      </p:sp>
      <p:sp>
        <p:nvSpPr>
          <p:cNvPr id="192" name="Google Shape;192;p6"/>
          <p:cNvSpPr/>
          <p:nvPr/>
        </p:nvSpPr>
        <p:spPr>
          <a:xfrm>
            <a:off x="3247693" y="2007970"/>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but</a:t>
            </a:r>
            <a:endParaRPr sz="5400" b="1" i="0" u="none" strike="noStrike" cap="none">
              <a:solidFill>
                <a:srgbClr val="FF4B94"/>
              </a:solidFill>
              <a:latin typeface="Arial"/>
              <a:ea typeface="Arial"/>
              <a:cs typeface="Arial"/>
              <a:sym typeface="Arial"/>
            </a:endParaRPr>
          </a:p>
        </p:txBody>
      </p:sp>
      <p:sp>
        <p:nvSpPr>
          <p:cNvPr id="193" name="Google Shape;193;p6"/>
          <p:cNvSpPr txBox="1"/>
          <p:nvPr/>
        </p:nvSpPr>
        <p:spPr>
          <a:xfrm>
            <a:off x="3442003" y="5751012"/>
            <a:ext cx="2365000"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0" i="0" u="none" strike="noStrike" cap="none">
                <a:solidFill>
                  <a:srgbClr val="002060"/>
                </a:solidFill>
                <a:latin typeface="Century Gothic"/>
                <a:ea typeface="Century Gothic"/>
                <a:cs typeface="Century Gothic"/>
                <a:sym typeface="Century Gothic"/>
              </a:rPr>
              <a:t>tú</a:t>
            </a:r>
            <a:endParaRPr sz="2800" b="0" i="0" u="none" strike="noStrike" cap="none">
              <a:solidFill>
                <a:srgbClr val="002060"/>
              </a:solidFill>
              <a:latin typeface="Century Gothic"/>
              <a:ea typeface="Century Gothic"/>
              <a:cs typeface="Century Gothic"/>
              <a:sym typeface="Century Gothic"/>
            </a:endParaRPr>
          </a:p>
        </p:txBody>
      </p:sp>
      <p:sp>
        <p:nvSpPr>
          <p:cNvPr id="194" name="Google Shape;194;p6"/>
          <p:cNvSpPr/>
          <p:nvPr/>
        </p:nvSpPr>
        <p:spPr>
          <a:xfrm>
            <a:off x="3141591" y="5451562"/>
            <a:ext cx="273887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a:solidFill>
                  <a:srgbClr val="FF4B94"/>
                </a:solidFill>
                <a:latin typeface="Arial"/>
                <a:ea typeface="Arial"/>
                <a:cs typeface="Arial"/>
                <a:sym typeface="Arial"/>
              </a:rPr>
              <a:t>you</a:t>
            </a:r>
            <a:endParaRPr sz="5400" b="1" i="0" u="none" strike="noStrike" cap="none">
              <a:solidFill>
                <a:srgbClr val="FF4B94"/>
              </a:solidFill>
              <a:latin typeface="Arial"/>
              <a:ea typeface="Arial"/>
              <a:cs typeface="Arial"/>
              <a:sym typeface="Arial"/>
            </a:endParaRPr>
          </a:p>
        </p:txBody>
      </p:sp>
      <p:sp>
        <p:nvSpPr>
          <p:cNvPr id="195" name="Google Shape;195;p6"/>
          <p:cNvSpPr txBox="1"/>
          <p:nvPr/>
        </p:nvSpPr>
        <p:spPr>
          <a:xfrm>
            <a:off x="3585591" y="3976443"/>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but</a:t>
            </a:r>
            <a:endParaRPr sz="3200" b="1" i="0" u="none" strike="noStrike" cap="none">
              <a:solidFill>
                <a:srgbClr val="002060"/>
              </a:solidFill>
              <a:latin typeface="Century Gothic"/>
              <a:ea typeface="Century Gothic"/>
              <a:cs typeface="Century Gothic"/>
              <a:sym typeface="Century Gothic"/>
            </a:endParaRPr>
          </a:p>
        </p:txBody>
      </p:sp>
      <p:sp>
        <p:nvSpPr>
          <p:cNvPr id="196" name="Google Shape;196;p6"/>
          <p:cNvSpPr txBox="1"/>
          <p:nvPr/>
        </p:nvSpPr>
        <p:spPr>
          <a:xfrm>
            <a:off x="3585591" y="3976444"/>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you</a:t>
            </a:r>
            <a:endParaRPr sz="3200" b="1" i="0" u="none" strike="noStrike" cap="none">
              <a:solidFill>
                <a:srgbClr val="002060"/>
              </a:solidFill>
              <a:latin typeface="Century Gothic"/>
              <a:ea typeface="Century Gothic"/>
              <a:cs typeface="Century Gothic"/>
              <a:sym typeface="Century Gothic"/>
            </a:endParaRPr>
          </a:p>
        </p:txBody>
      </p:sp>
      <p:sp>
        <p:nvSpPr>
          <p:cNvPr id="197" name="Google Shape;197;p6"/>
          <p:cNvSpPr txBox="1"/>
          <p:nvPr/>
        </p:nvSpPr>
        <p:spPr>
          <a:xfrm>
            <a:off x="3588443" y="3960523"/>
            <a:ext cx="4972052" cy="584775"/>
          </a:xfrm>
          <a:prstGeom prst="rect">
            <a:avLst/>
          </a:prstGeom>
          <a:solidFill>
            <a:srgbClr val="3DBCDF"/>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2060"/>
              </a:buClr>
              <a:buSzPts val="3200"/>
              <a:buFont typeface="Century Gothic"/>
              <a:buNone/>
            </a:pPr>
            <a:r>
              <a:rPr lang="en-GB" sz="3200" b="1" i="0" u="none" strike="noStrike" cap="none">
                <a:solidFill>
                  <a:srgbClr val="002060"/>
                </a:solidFill>
                <a:latin typeface="Century Gothic"/>
                <a:ea typeface="Century Gothic"/>
                <a:cs typeface="Century Gothic"/>
                <a:sym typeface="Century Gothic"/>
              </a:rPr>
              <a:t>weak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4_6.2.wav"/>
                                        </p:tgtEl>
                                      </p:cMediaNode>
                                    </p:audio>
                                  </p:subTnLst>
                                </p:cTn>
                              </p:par>
                              <p:par>
                                <p:cTn id="13" presetID="10" presetClass="exit" presetSubtype="0" fill="hold" nodeType="withEffect">
                                  <p:stCondLst>
                                    <p:cond delay="0"/>
                                  </p:stCondLst>
                                  <p:childTnLst>
                                    <p:animEffect transition="out" filter="fade">
                                      <p:cBhvr>
                                        <p:cTn id="14" dur="500"/>
                                        <p:tgtEl>
                                          <p:spTgt spid="166"/>
                                        </p:tgtEl>
                                      </p:cBhvr>
                                    </p:animEffect>
                                    <p:set>
                                      <p:cBhvr>
                                        <p:cTn id="15" dur="1" fill="hold">
                                          <p:stCondLst>
                                            <p:cond delay="500"/>
                                          </p:stCondLst>
                                        </p:cTn>
                                        <p:tgtEl>
                                          <p:spTgt spid="16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0"/>
                                        </p:tgtEl>
                                        <p:attrNameLst>
                                          <p:attrName>style.visibility</p:attrName>
                                        </p:attrNameLst>
                                      </p:cBhvr>
                                      <p:to>
                                        <p:strVal val="visible"/>
                                      </p:to>
                                    </p:set>
                                    <p:animEffect transition="in" filter="fade">
                                      <p:cBhvr>
                                        <p:cTn id="20" dur="500"/>
                                        <p:tgtEl>
                                          <p:spTgt spid="17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2"/>
                                        </p:tgtEl>
                                        <p:attrNameLst>
                                          <p:attrName>style.visibility</p:attrName>
                                        </p:attrNameLst>
                                      </p:cBhvr>
                                      <p:to>
                                        <p:strVal val="visible"/>
                                      </p:to>
                                    </p:set>
                                    <p:animEffect transition="in" filter="fade">
                                      <p:cBhvr>
                                        <p:cTn id="25" dur="500"/>
                                        <p:tgtEl>
                                          <p:spTgt spid="172"/>
                                        </p:tgtEl>
                                      </p:cBhvr>
                                    </p:animEffect>
                                  </p:childTnLst>
                                </p:cTn>
                              </p:par>
                              <p:par>
                                <p:cTn id="26" presetID="10" presetClass="exit" presetSubtype="0" fill="hold" nodeType="withEffect">
                                  <p:stCondLst>
                                    <p:cond delay="0"/>
                                  </p:stCondLst>
                                  <p:childTnLst>
                                    <p:animEffect transition="out" filter="fade">
                                      <p:cBhvr>
                                        <p:cTn id="27" dur="500"/>
                                        <p:tgtEl>
                                          <p:spTgt spid="171"/>
                                        </p:tgtEl>
                                      </p:cBhvr>
                                    </p:animEffect>
                                    <p:set>
                                      <p:cBhvr>
                                        <p:cTn id="28" dur="1" fill="hold">
                                          <p:stCondLst>
                                            <p:cond delay="500"/>
                                          </p:stCondLst>
                                        </p:cTn>
                                        <p:tgtEl>
                                          <p:spTgt spid="17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T3_W4_6.3.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3"/>
                                        </p:tgtEl>
                                        <p:attrNameLst>
                                          <p:attrName>style.visibility</p:attrName>
                                        </p:attrNameLst>
                                      </p:cBhvr>
                                      <p:to>
                                        <p:strVal val="visible"/>
                                      </p:to>
                                    </p:set>
                                    <p:animEffect transition="in" filter="fade">
                                      <p:cBhvr>
                                        <p:cTn id="33" dur="500"/>
                                        <p:tgtEl>
                                          <p:spTgt spid="17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4"/>
                                        </p:tgtEl>
                                        <p:attrNameLst>
                                          <p:attrName>style.visibility</p:attrName>
                                        </p:attrNameLst>
                                      </p:cBhvr>
                                      <p:to>
                                        <p:strVal val="visible"/>
                                      </p:to>
                                    </p:set>
                                    <p:animEffect transition="in" filter="fade">
                                      <p:cBhvr>
                                        <p:cTn id="38" dur="500"/>
                                        <p:tgtEl>
                                          <p:spTgt spid="174"/>
                                        </p:tgtEl>
                                      </p:cBhvr>
                                    </p:animEffect>
                                  </p:childTnLst>
                                  <p:subTnLst>
                                    <p:audio>
                                      <p:cMediaNode>
                                        <p:cTn display="0" masterRel="sameClick">
                                          <p:stCondLst>
                                            <p:cond evt="begin" delay="0">
                                              <p:tn val="36"/>
                                            </p:cond>
                                          </p:stCondLst>
                                          <p:endCondLst>
                                            <p:cond evt="onStopAudio" delay="0">
                                              <p:tgtEl>
                                                <p:sldTgt/>
                                              </p:tgtEl>
                                            </p:cond>
                                          </p:endCondLst>
                                        </p:cTn>
                                        <p:tgtEl>
                                          <p:sndTgt r:embed="rId5" name="T3_W4_6.4.wav"/>
                                        </p:tgtEl>
                                      </p:cMediaNode>
                                    </p:audio>
                                  </p:subTnLst>
                                </p:cTn>
                              </p:par>
                              <p:par>
                                <p:cTn id="39" presetID="10" presetClass="exit" presetSubtype="0" fill="hold" nodeType="withEffect">
                                  <p:stCondLst>
                                    <p:cond delay="0"/>
                                  </p:stCondLst>
                                  <p:childTnLst>
                                    <p:animEffect transition="out" filter="fade">
                                      <p:cBhvr>
                                        <p:cTn id="40" dur="500"/>
                                        <p:tgtEl>
                                          <p:spTgt spid="175"/>
                                        </p:tgtEl>
                                      </p:cBhvr>
                                    </p:animEffect>
                                    <p:set>
                                      <p:cBhvr>
                                        <p:cTn id="41" dur="1" fill="hold">
                                          <p:stCondLst>
                                            <p:cond delay="500"/>
                                          </p:stCondLst>
                                        </p:cTn>
                                        <p:tgtEl>
                                          <p:spTgt spid="17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6"/>
                                        </p:tgtEl>
                                        <p:attrNameLst>
                                          <p:attrName>style.visibility</p:attrName>
                                        </p:attrNameLst>
                                      </p:cBhvr>
                                      <p:to>
                                        <p:strVal val="visible"/>
                                      </p:to>
                                    </p:set>
                                    <p:animEffect transition="in" filter="fade">
                                      <p:cBhvr>
                                        <p:cTn id="46" dur="500"/>
                                        <p:tgtEl>
                                          <p:spTgt spid="17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8"/>
                                        </p:tgtEl>
                                        <p:attrNameLst>
                                          <p:attrName>style.visibility</p:attrName>
                                        </p:attrNameLst>
                                      </p:cBhvr>
                                      <p:to>
                                        <p:strVal val="visible"/>
                                      </p:to>
                                    </p:set>
                                    <p:animEffect transition="in" filter="fade">
                                      <p:cBhvr>
                                        <p:cTn id="51" dur="500"/>
                                        <p:tgtEl>
                                          <p:spTgt spid="178"/>
                                        </p:tgtEl>
                                      </p:cBhvr>
                                    </p:animEffect>
                                  </p:childTnLst>
                                </p:cTn>
                              </p:par>
                              <p:par>
                                <p:cTn id="52" presetID="10" presetClass="exit" presetSubtype="0" fill="hold" nodeType="withEffect">
                                  <p:stCondLst>
                                    <p:cond delay="0"/>
                                  </p:stCondLst>
                                  <p:childTnLst>
                                    <p:animEffect transition="out" filter="fade">
                                      <p:cBhvr>
                                        <p:cTn id="53" dur="500"/>
                                        <p:tgtEl>
                                          <p:spTgt spid="177"/>
                                        </p:tgtEl>
                                      </p:cBhvr>
                                    </p:animEffect>
                                    <p:set>
                                      <p:cBhvr>
                                        <p:cTn id="54" dur="1" fill="hold">
                                          <p:stCondLst>
                                            <p:cond delay="500"/>
                                          </p:stCondLst>
                                        </p:cTn>
                                        <p:tgtEl>
                                          <p:spTgt spid="17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6" name="T3_W4_6.5.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9"/>
                                        </p:tgtEl>
                                        <p:attrNameLst>
                                          <p:attrName>style.visibility</p:attrName>
                                        </p:attrNameLst>
                                      </p:cBhvr>
                                      <p:to>
                                        <p:strVal val="visible"/>
                                      </p:to>
                                    </p:set>
                                    <p:animEffect transition="in" filter="fade">
                                      <p:cBhvr>
                                        <p:cTn id="59" dur="500"/>
                                        <p:tgtEl>
                                          <p:spTgt spid="17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81"/>
                                        </p:tgtEl>
                                        <p:attrNameLst>
                                          <p:attrName>style.visibility</p:attrName>
                                        </p:attrNameLst>
                                      </p:cBhvr>
                                      <p:to>
                                        <p:strVal val="visible"/>
                                      </p:to>
                                    </p:set>
                                    <p:animEffect transition="in" filter="fade">
                                      <p:cBhvr>
                                        <p:cTn id="64" dur="500"/>
                                        <p:tgtEl>
                                          <p:spTgt spid="181"/>
                                        </p:tgtEl>
                                      </p:cBhvr>
                                    </p:animEffect>
                                  </p:childTnLst>
                                </p:cTn>
                              </p:par>
                              <p:par>
                                <p:cTn id="65" presetID="10" presetClass="exit" presetSubtype="0" fill="hold" nodeType="withEffect">
                                  <p:stCondLst>
                                    <p:cond delay="0"/>
                                  </p:stCondLst>
                                  <p:childTnLst>
                                    <p:animEffect transition="out" filter="fade">
                                      <p:cBhvr>
                                        <p:cTn id="66" dur="500"/>
                                        <p:tgtEl>
                                          <p:spTgt spid="180"/>
                                        </p:tgtEl>
                                      </p:cBhvr>
                                    </p:animEffect>
                                    <p:set>
                                      <p:cBhvr>
                                        <p:cTn id="67" dur="1" fill="hold">
                                          <p:stCondLst>
                                            <p:cond delay="500"/>
                                          </p:stCondLst>
                                        </p:cTn>
                                        <p:tgtEl>
                                          <p:spTgt spid="18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7" name="T3_W4_6.6.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2"/>
                                        </p:tgtEl>
                                        <p:attrNameLst>
                                          <p:attrName>style.visibility</p:attrName>
                                        </p:attrNameLst>
                                      </p:cBhvr>
                                      <p:to>
                                        <p:strVal val="visible"/>
                                      </p:to>
                                    </p:set>
                                    <p:animEffect transition="in" filter="fade">
                                      <p:cBhvr>
                                        <p:cTn id="72" dur="500"/>
                                        <p:tgtEl>
                                          <p:spTgt spid="18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4"/>
                                        </p:tgtEl>
                                        <p:attrNameLst>
                                          <p:attrName>style.visibility</p:attrName>
                                        </p:attrNameLst>
                                      </p:cBhvr>
                                      <p:to>
                                        <p:strVal val="visible"/>
                                      </p:to>
                                    </p:set>
                                    <p:animEffect transition="in" filter="fade">
                                      <p:cBhvr>
                                        <p:cTn id="77" dur="500"/>
                                        <p:tgtEl>
                                          <p:spTgt spid="184"/>
                                        </p:tgtEl>
                                      </p:cBhvr>
                                    </p:animEffect>
                                  </p:childTnLst>
                                </p:cTn>
                              </p:par>
                              <p:par>
                                <p:cTn id="78" presetID="10" presetClass="exit" presetSubtype="0" fill="hold" nodeType="withEffect">
                                  <p:stCondLst>
                                    <p:cond delay="0"/>
                                  </p:stCondLst>
                                  <p:childTnLst>
                                    <p:animEffect transition="out" filter="fade">
                                      <p:cBhvr>
                                        <p:cTn id="79" dur="500"/>
                                        <p:tgtEl>
                                          <p:spTgt spid="183"/>
                                        </p:tgtEl>
                                      </p:cBhvr>
                                    </p:animEffect>
                                    <p:set>
                                      <p:cBhvr>
                                        <p:cTn id="80" dur="1" fill="hold">
                                          <p:stCondLst>
                                            <p:cond delay="500"/>
                                          </p:stCondLst>
                                        </p:cTn>
                                        <p:tgtEl>
                                          <p:spTgt spid="183"/>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8" name="T3_W4_6.7.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88"/>
                                        </p:tgtEl>
                                        <p:attrNameLst>
                                          <p:attrName>style.visibility</p:attrName>
                                        </p:attrNameLst>
                                      </p:cBhvr>
                                      <p:to>
                                        <p:strVal val="visible"/>
                                      </p:to>
                                    </p:set>
                                    <p:animEffect transition="in" filter="fade">
                                      <p:cBhvr>
                                        <p:cTn id="85" dur="500"/>
                                        <p:tgtEl>
                                          <p:spTgt spid="18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90"/>
                                        </p:tgtEl>
                                        <p:attrNameLst>
                                          <p:attrName>style.visibility</p:attrName>
                                        </p:attrNameLst>
                                      </p:cBhvr>
                                      <p:to>
                                        <p:strVal val="visible"/>
                                      </p:to>
                                    </p:set>
                                    <p:animEffect transition="in" filter="fade">
                                      <p:cBhvr>
                                        <p:cTn id="90" dur="500"/>
                                        <p:tgtEl>
                                          <p:spTgt spid="190"/>
                                        </p:tgtEl>
                                      </p:cBhvr>
                                    </p:animEffect>
                                  </p:childTnLst>
                                </p:cTn>
                              </p:par>
                              <p:par>
                                <p:cTn id="91" presetID="10" presetClass="exit" presetSubtype="0" fill="hold" nodeType="withEffect">
                                  <p:stCondLst>
                                    <p:cond delay="0"/>
                                  </p:stCondLst>
                                  <p:childTnLst>
                                    <p:animEffect transition="out" filter="fade">
                                      <p:cBhvr>
                                        <p:cTn id="92" dur="500"/>
                                        <p:tgtEl>
                                          <p:spTgt spid="189"/>
                                        </p:tgtEl>
                                      </p:cBhvr>
                                    </p:animEffect>
                                    <p:set>
                                      <p:cBhvr>
                                        <p:cTn id="93" dur="1" fill="hold">
                                          <p:stCondLst>
                                            <p:cond delay="500"/>
                                          </p:stCondLst>
                                        </p:cTn>
                                        <p:tgtEl>
                                          <p:spTgt spid="189"/>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9" name="T3_W4_6.8.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95"/>
                                        </p:tgtEl>
                                        <p:attrNameLst>
                                          <p:attrName>style.visibility</p:attrName>
                                        </p:attrNameLst>
                                      </p:cBhvr>
                                      <p:to>
                                        <p:strVal val="visible"/>
                                      </p:to>
                                    </p:set>
                                    <p:animEffect transition="in" filter="fade">
                                      <p:cBhvr>
                                        <p:cTn id="98" dur="500"/>
                                        <p:tgtEl>
                                          <p:spTgt spid="19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92"/>
                                        </p:tgtEl>
                                        <p:attrNameLst>
                                          <p:attrName>style.visibility</p:attrName>
                                        </p:attrNameLst>
                                      </p:cBhvr>
                                      <p:to>
                                        <p:strVal val="visible"/>
                                      </p:to>
                                    </p:set>
                                    <p:animEffect transition="in" filter="fade">
                                      <p:cBhvr>
                                        <p:cTn id="103" dur="500"/>
                                        <p:tgtEl>
                                          <p:spTgt spid="192"/>
                                        </p:tgtEl>
                                      </p:cBhvr>
                                    </p:animEffect>
                                  </p:childTnLst>
                                </p:cTn>
                              </p:par>
                              <p:par>
                                <p:cTn id="104" presetID="10" presetClass="exit" presetSubtype="0" fill="hold" nodeType="withEffect">
                                  <p:stCondLst>
                                    <p:cond delay="0"/>
                                  </p:stCondLst>
                                  <p:childTnLst>
                                    <p:animEffect transition="out" filter="fade">
                                      <p:cBhvr>
                                        <p:cTn id="105" dur="500"/>
                                        <p:tgtEl>
                                          <p:spTgt spid="191"/>
                                        </p:tgtEl>
                                      </p:cBhvr>
                                    </p:animEffect>
                                    <p:set>
                                      <p:cBhvr>
                                        <p:cTn id="106" dur="1" fill="hold">
                                          <p:stCondLst>
                                            <p:cond delay="500"/>
                                          </p:stCondLst>
                                        </p:cTn>
                                        <p:tgtEl>
                                          <p:spTgt spid="191"/>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10" name="T3_W4_6.9.wav"/>
                                        </p:tgtEl>
                                      </p:cMediaNode>
                                    </p:audio>
                                  </p:sub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96"/>
                                        </p:tgtEl>
                                        <p:attrNameLst>
                                          <p:attrName>style.visibility</p:attrName>
                                        </p:attrNameLst>
                                      </p:cBhvr>
                                      <p:to>
                                        <p:strVal val="visible"/>
                                      </p:to>
                                    </p:set>
                                    <p:animEffect transition="in" filter="fade">
                                      <p:cBhvr>
                                        <p:cTn id="111" dur="500"/>
                                        <p:tgtEl>
                                          <p:spTgt spid="19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94"/>
                                        </p:tgtEl>
                                        <p:attrNameLst>
                                          <p:attrName>style.visibility</p:attrName>
                                        </p:attrNameLst>
                                      </p:cBhvr>
                                      <p:to>
                                        <p:strVal val="visible"/>
                                      </p:to>
                                    </p:set>
                                    <p:animEffect transition="in" filter="fade">
                                      <p:cBhvr>
                                        <p:cTn id="116" dur="500"/>
                                        <p:tgtEl>
                                          <p:spTgt spid="194"/>
                                        </p:tgtEl>
                                      </p:cBhvr>
                                    </p:animEffect>
                                  </p:childTnLst>
                                </p:cTn>
                              </p:par>
                              <p:par>
                                <p:cTn id="117" presetID="10" presetClass="exit" presetSubtype="0" fill="hold" nodeType="withEffect">
                                  <p:stCondLst>
                                    <p:cond delay="0"/>
                                  </p:stCondLst>
                                  <p:childTnLst>
                                    <p:animEffect transition="out" filter="fade">
                                      <p:cBhvr>
                                        <p:cTn id="118" dur="500"/>
                                        <p:tgtEl>
                                          <p:spTgt spid="193"/>
                                        </p:tgtEl>
                                      </p:cBhvr>
                                    </p:animEffect>
                                    <p:set>
                                      <p:cBhvr>
                                        <p:cTn id="119" dur="1" fill="hold">
                                          <p:stCondLst>
                                            <p:cond delay="500"/>
                                          </p:stCondLst>
                                        </p:cTn>
                                        <p:tgtEl>
                                          <p:spTgt spid="19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11" name="T3_W4_6.10.wav"/>
                                        </p:tgtEl>
                                      </p:cMediaNode>
                                    </p:audio>
                                  </p:sub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97"/>
                                        </p:tgtEl>
                                        <p:attrNameLst>
                                          <p:attrName>style.visibility</p:attrName>
                                        </p:attrNameLst>
                                      </p:cBhvr>
                                      <p:to>
                                        <p:strVal val="visible"/>
                                      </p:to>
                                    </p:set>
                                    <p:animEffect transition="in" filter="fade">
                                      <p:cBhvr>
                                        <p:cTn id="124" dur="500"/>
                                        <p:tgtEl>
                                          <p:spTgt spid="19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169"/>
                                        </p:tgtEl>
                                        <p:attrNameLst>
                                          <p:attrName>style.visibility</p:attrName>
                                        </p:attrNameLst>
                                      </p:cBhvr>
                                      <p:to>
                                        <p:strVal val="visible"/>
                                      </p:to>
                                    </p:set>
                                    <p:animEffect transition="in" filter="fade">
                                      <p:cBhvr>
                                        <p:cTn id="129" dur="500"/>
                                        <p:tgtEl>
                                          <p:spTgt spid="169"/>
                                        </p:tgtEl>
                                      </p:cBhvr>
                                    </p:animEffect>
                                  </p:childTnLst>
                                </p:cTn>
                              </p:par>
                              <p:par>
                                <p:cTn id="130" presetID="10" presetClass="exit" presetSubtype="0" fill="hold" nodeType="withEffect">
                                  <p:stCondLst>
                                    <p:cond delay="0"/>
                                  </p:stCondLst>
                                  <p:childTnLst>
                                    <p:animEffect transition="out" filter="fade">
                                      <p:cBhvr>
                                        <p:cTn id="131" dur="500"/>
                                        <p:tgtEl>
                                          <p:spTgt spid="168"/>
                                        </p:tgtEl>
                                      </p:cBhvr>
                                    </p:animEffect>
                                    <p:set>
                                      <p:cBhvr>
                                        <p:cTn id="132" dur="1" fill="hold">
                                          <p:stCondLst>
                                            <p:cond delay="500"/>
                                          </p:stCondLst>
                                        </p:cTn>
                                        <p:tgtEl>
                                          <p:spTgt spid="168"/>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12" name="T3_W4_6.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204236" y="124452"/>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a:solidFill>
                  <a:srgbClr val="002060"/>
                </a:solidFill>
                <a:latin typeface="Century Gothic"/>
                <a:ea typeface="Century Gothic"/>
                <a:cs typeface="Century Gothic"/>
                <a:sym typeface="Century Gothic"/>
                <a:hlinkClick r:id="" action="ppaction://noaction">
                  <a:snd r:embed="rId8" name="T3_W4_7.1.wav"/>
                  <a:extLst>
                    <a:ext uri="{A12FA001-AC4F-418D-AE19-62706E023703}">
                      <ahyp:hlinkClr xmlns:ahyp="http://schemas.microsoft.com/office/drawing/2018/hyperlinkcolor" val="tx"/>
                    </a:ext>
                  </a:extLst>
                </a:hlinkClick>
              </a:rPr>
              <a:t>SER | ESTAR</a:t>
            </a:r>
            <a:endParaRPr dirty="0">
              <a:solidFill>
                <a:srgbClr val="002060"/>
              </a:solidFill>
              <a:hlinkClick r:id="" action="ppaction://noaction">
                <a:snd r:embed="rId8" name="T3_W4_7.1.wav"/>
                <a:extLst>
                  <a:ext uri="{A12FA001-AC4F-418D-AE19-62706E023703}">
                    <ahyp:hlinkClr xmlns:ahyp="http://schemas.microsoft.com/office/drawing/2018/hyperlinkcolor" val="tx"/>
                  </a:ext>
                </a:extLst>
              </a:hlinkClick>
            </a:endParaRPr>
          </a:p>
        </p:txBody>
      </p:sp>
      <p:sp>
        <p:nvSpPr>
          <p:cNvPr id="204" name="Google Shape;204;p7"/>
          <p:cNvSpPr txBox="1"/>
          <p:nvPr/>
        </p:nvSpPr>
        <p:spPr>
          <a:xfrm>
            <a:off x="204236" y="1358472"/>
            <a:ext cx="10515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Remember, there are two ways to say ‘is’ in Spanish:</a:t>
            </a:r>
            <a:endParaRPr/>
          </a:p>
        </p:txBody>
      </p:sp>
      <p:pic>
        <p:nvPicPr>
          <p:cNvPr id="205" name="Google Shape;205;p7" descr="Jigsaw, Puzzle, Piece, Game, Concept, Solution"/>
          <p:cNvPicPr preferRelativeResize="0"/>
          <p:nvPr/>
        </p:nvPicPr>
        <p:blipFill rotWithShape="1">
          <a:blip r:embed="rId9">
            <a:alphaModFix/>
          </a:blip>
          <a:srcRect/>
          <a:stretch/>
        </p:blipFill>
        <p:spPr>
          <a:xfrm>
            <a:off x="10657369" y="76217"/>
            <a:ext cx="1330395" cy="1332245"/>
          </a:xfrm>
          <a:prstGeom prst="rect">
            <a:avLst/>
          </a:prstGeom>
          <a:noFill/>
          <a:ln>
            <a:noFill/>
          </a:ln>
        </p:spPr>
      </p:pic>
      <p:pic>
        <p:nvPicPr>
          <p:cNvPr id="206" name="Google Shape;206;p7"/>
          <p:cNvPicPr preferRelativeResize="0"/>
          <p:nvPr/>
        </p:nvPicPr>
        <p:blipFill rotWithShape="1">
          <a:blip r:embed="rId10">
            <a:alphaModFix/>
          </a:blip>
          <a:srcRect/>
          <a:stretch/>
        </p:blipFill>
        <p:spPr>
          <a:xfrm>
            <a:off x="4899351" y="3836654"/>
            <a:ext cx="634523" cy="671647"/>
          </a:xfrm>
          <a:prstGeom prst="rect">
            <a:avLst/>
          </a:prstGeom>
          <a:noFill/>
          <a:ln>
            <a:noFill/>
          </a:ln>
        </p:spPr>
      </p:pic>
      <p:sp>
        <p:nvSpPr>
          <p:cNvPr id="207" name="Google Shape;207;p7"/>
          <p:cNvSpPr/>
          <p:nvPr/>
        </p:nvSpPr>
        <p:spPr>
          <a:xfrm>
            <a:off x="6096000" y="2936468"/>
            <a:ext cx="2977033" cy="801056"/>
          </a:xfrm>
          <a:prstGeom prst="wedgeRoundRectCallout">
            <a:avLst>
              <a:gd name="adj1" fmla="val -40396"/>
              <a:gd name="adj2" fmla="val 74974"/>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a:solidFill>
                  <a:srgbClr val="002060"/>
                </a:solidFill>
                <a:latin typeface="Century Gothic"/>
                <a:ea typeface="Century Gothic"/>
                <a:cs typeface="Century Gothic"/>
                <a:sym typeface="Century Gothic"/>
              </a:rPr>
              <a:t>The adjective ends in –a so we can tell that this means ‘she is’.</a:t>
            </a:r>
            <a:endParaRPr/>
          </a:p>
        </p:txBody>
      </p:sp>
      <p:sp>
        <p:nvSpPr>
          <p:cNvPr id="208" name="Google Shape;208;p7"/>
          <p:cNvSpPr txBox="1"/>
          <p:nvPr/>
        </p:nvSpPr>
        <p:spPr>
          <a:xfrm>
            <a:off x="143158" y="822072"/>
            <a:ext cx="497735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a:solidFill>
                  <a:srgbClr val="1F3864"/>
                </a:solidFill>
                <a:latin typeface="Century Gothic"/>
                <a:ea typeface="Century Gothic"/>
                <a:cs typeface="Century Gothic"/>
                <a:sym typeface="Century Gothic"/>
              </a:rPr>
              <a:t>[</a:t>
            </a:r>
            <a:r>
              <a:rPr lang="en-GB" sz="2000" b="1" i="0" u="none" strike="noStrike" cap="none">
                <a:solidFill>
                  <a:srgbClr val="1F3864"/>
                </a:solidFill>
                <a:latin typeface="Century Gothic"/>
                <a:ea typeface="Century Gothic"/>
                <a:cs typeface="Century Gothic"/>
                <a:sym typeface="Century Gothic"/>
              </a:rPr>
              <a:t>to be </a:t>
            </a:r>
            <a:r>
              <a:rPr lang="en-GB" sz="2000" b="0" i="0" u="none" strike="noStrike" cap="none">
                <a:solidFill>
                  <a:srgbClr val="1F3864"/>
                </a:solidFill>
                <a:latin typeface="Century Gothic"/>
                <a:ea typeface="Century Gothic"/>
                <a:cs typeface="Century Gothic"/>
                <a:sym typeface="Century Gothic"/>
              </a:rPr>
              <a:t>[trait] | </a:t>
            </a:r>
            <a:r>
              <a:rPr lang="en-GB" sz="2000" b="1" i="0" u="none" strike="noStrike" cap="none">
                <a:solidFill>
                  <a:srgbClr val="1F3864"/>
                </a:solidFill>
                <a:latin typeface="Century Gothic"/>
                <a:ea typeface="Century Gothic"/>
                <a:cs typeface="Century Gothic"/>
                <a:sym typeface="Century Gothic"/>
              </a:rPr>
              <a:t>to be </a:t>
            </a:r>
            <a:r>
              <a:rPr lang="en-GB" sz="2000" b="0" i="0" u="none" strike="noStrike" cap="none">
                <a:solidFill>
                  <a:srgbClr val="1F3864"/>
                </a:solidFill>
                <a:latin typeface="Century Gothic"/>
                <a:ea typeface="Century Gothic"/>
                <a:cs typeface="Century Gothic"/>
                <a:sym typeface="Century Gothic"/>
              </a:rPr>
              <a:t>[location, state]</a:t>
            </a:r>
            <a:endParaRPr/>
          </a:p>
        </p:txBody>
      </p:sp>
      <p:sp>
        <p:nvSpPr>
          <p:cNvPr id="209" name="Google Shape;209;p7"/>
          <p:cNvSpPr txBox="1"/>
          <p:nvPr/>
        </p:nvSpPr>
        <p:spPr>
          <a:xfrm>
            <a:off x="204236" y="2162303"/>
            <a:ext cx="10515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Use ______ for </a:t>
            </a:r>
            <a:r>
              <a:rPr lang="en-GB" sz="2800" b="1" i="0" u="none" strike="noStrike" cap="none">
                <a:solidFill>
                  <a:srgbClr val="1F3864"/>
                </a:solidFill>
                <a:latin typeface="Century Gothic"/>
                <a:ea typeface="Century Gothic"/>
                <a:cs typeface="Century Gothic"/>
                <a:sym typeface="Century Gothic"/>
              </a:rPr>
              <a:t>location</a:t>
            </a:r>
            <a:r>
              <a:rPr lang="en-GB" sz="2800" b="0" i="0" u="none" strike="noStrike" cap="none">
                <a:solidFill>
                  <a:srgbClr val="1F3864"/>
                </a:solidFill>
                <a:latin typeface="Century Gothic"/>
                <a:ea typeface="Century Gothic"/>
                <a:cs typeface="Century Gothic"/>
                <a:sym typeface="Century Gothic"/>
              </a:rPr>
              <a:t> or temporary </a:t>
            </a:r>
            <a:r>
              <a:rPr lang="en-GB" sz="2800" b="1" i="0" u="none" strike="noStrike" cap="none">
                <a:solidFill>
                  <a:srgbClr val="1F3864"/>
                </a:solidFill>
                <a:latin typeface="Century Gothic"/>
                <a:ea typeface="Century Gothic"/>
                <a:cs typeface="Century Gothic"/>
                <a:sym typeface="Century Gothic"/>
              </a:rPr>
              <a:t>state</a:t>
            </a:r>
            <a:r>
              <a:rPr lang="en-GB" sz="2800" b="0" i="0" u="none" strike="noStrike" cap="none">
                <a:solidFill>
                  <a:srgbClr val="1F3864"/>
                </a:solidFill>
                <a:latin typeface="Century Gothic"/>
                <a:ea typeface="Century Gothic"/>
                <a:cs typeface="Century Gothic"/>
                <a:sym typeface="Century Gothic"/>
              </a:rPr>
              <a:t>.</a:t>
            </a:r>
            <a:endParaRPr/>
          </a:p>
        </p:txBody>
      </p:sp>
      <p:sp>
        <p:nvSpPr>
          <p:cNvPr id="210" name="Google Shape;210;p7"/>
          <p:cNvSpPr txBox="1"/>
          <p:nvPr/>
        </p:nvSpPr>
        <p:spPr>
          <a:xfrm>
            <a:off x="865062" y="2012292"/>
            <a:ext cx="12142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92D050"/>
                </a:solidFill>
                <a:latin typeface="Century Gothic"/>
                <a:ea typeface="Century Gothic"/>
                <a:cs typeface="Century Gothic"/>
                <a:sym typeface="Century Gothic"/>
              </a:rPr>
              <a:t>está</a:t>
            </a:r>
            <a:endParaRPr sz="3200" b="1" i="0" u="none" strike="noStrike" cap="none">
              <a:solidFill>
                <a:srgbClr val="92D050"/>
              </a:solidFill>
              <a:latin typeface="Century Gothic"/>
              <a:ea typeface="Century Gothic"/>
              <a:cs typeface="Century Gothic"/>
              <a:sym typeface="Century Gothic"/>
            </a:endParaRPr>
          </a:p>
        </p:txBody>
      </p:sp>
      <p:sp>
        <p:nvSpPr>
          <p:cNvPr id="211" name="Google Shape;211;p7"/>
          <p:cNvSpPr txBox="1"/>
          <p:nvPr/>
        </p:nvSpPr>
        <p:spPr>
          <a:xfrm>
            <a:off x="204236" y="2954605"/>
            <a:ext cx="556477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Use ______ for permanent </a:t>
            </a:r>
            <a:r>
              <a:rPr lang="en-GB" sz="2800" b="1" i="0" u="none" strike="noStrike" cap="none">
                <a:solidFill>
                  <a:srgbClr val="1F3864"/>
                </a:solidFill>
                <a:latin typeface="Century Gothic"/>
                <a:ea typeface="Century Gothic"/>
                <a:cs typeface="Century Gothic"/>
                <a:sym typeface="Century Gothic"/>
              </a:rPr>
              <a:t>traits</a:t>
            </a:r>
            <a:r>
              <a:rPr lang="en-GB" sz="2800" b="0" i="0" u="none" strike="noStrike" cap="none">
                <a:solidFill>
                  <a:srgbClr val="1F3864"/>
                </a:solidFill>
                <a:latin typeface="Century Gothic"/>
                <a:ea typeface="Century Gothic"/>
                <a:cs typeface="Century Gothic"/>
                <a:sym typeface="Century Gothic"/>
              </a:rPr>
              <a:t>.</a:t>
            </a:r>
            <a:endParaRPr/>
          </a:p>
        </p:txBody>
      </p:sp>
      <p:sp>
        <p:nvSpPr>
          <p:cNvPr id="212" name="Google Shape;212;p7"/>
          <p:cNvSpPr txBox="1"/>
          <p:nvPr/>
        </p:nvSpPr>
        <p:spPr>
          <a:xfrm>
            <a:off x="890676" y="2835534"/>
            <a:ext cx="12142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rgbClr val="92D050"/>
                </a:solidFill>
                <a:latin typeface="Century Gothic"/>
                <a:ea typeface="Century Gothic"/>
                <a:cs typeface="Century Gothic"/>
                <a:sym typeface="Century Gothic"/>
              </a:rPr>
              <a:t>es</a:t>
            </a:r>
            <a:endParaRPr/>
          </a:p>
        </p:txBody>
      </p:sp>
      <p:sp>
        <p:nvSpPr>
          <p:cNvPr id="213" name="Google Shape;213;p7"/>
          <p:cNvSpPr txBox="1"/>
          <p:nvPr/>
        </p:nvSpPr>
        <p:spPr>
          <a:xfrm>
            <a:off x="204236" y="3910868"/>
            <a:ext cx="49162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She </a:t>
            </a:r>
            <a:r>
              <a:rPr lang="en-GB" sz="2800" b="1" i="0" u="none" strike="noStrike" cap="none">
                <a:solidFill>
                  <a:srgbClr val="92D050"/>
                </a:solidFill>
                <a:latin typeface="Century Gothic"/>
                <a:ea typeface="Century Gothic"/>
                <a:cs typeface="Century Gothic"/>
                <a:sym typeface="Century Gothic"/>
              </a:rPr>
              <a:t>is</a:t>
            </a:r>
            <a:r>
              <a:rPr lang="en-GB" sz="2800" b="0" i="0" u="none" strike="noStrike" cap="none">
                <a:solidFill>
                  <a:srgbClr val="1F3864"/>
                </a:solidFill>
                <a:latin typeface="Century Gothic"/>
                <a:ea typeface="Century Gothic"/>
                <a:cs typeface="Century Gothic"/>
                <a:sym typeface="Century Gothic"/>
              </a:rPr>
              <a:t> tall. (trait) </a:t>
            </a:r>
            <a:endParaRPr/>
          </a:p>
        </p:txBody>
      </p:sp>
      <p:sp>
        <p:nvSpPr>
          <p:cNvPr id="214" name="Google Shape;214;p7"/>
          <p:cNvSpPr txBox="1"/>
          <p:nvPr/>
        </p:nvSpPr>
        <p:spPr>
          <a:xfrm>
            <a:off x="5668221" y="3910868"/>
            <a:ext cx="36332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92D050"/>
                </a:solidFill>
                <a:latin typeface="Century Gothic"/>
                <a:ea typeface="Century Gothic"/>
                <a:cs typeface="Century Gothic"/>
                <a:sym typeface="Century Gothic"/>
              </a:rPr>
              <a:t>Es </a:t>
            </a:r>
            <a:r>
              <a:rPr lang="en-GB" sz="2800" b="0" i="0" u="none" strike="noStrike" cap="none">
                <a:solidFill>
                  <a:srgbClr val="1F3864"/>
                </a:solidFill>
                <a:latin typeface="Century Gothic"/>
                <a:ea typeface="Century Gothic"/>
                <a:cs typeface="Century Gothic"/>
                <a:sym typeface="Century Gothic"/>
              </a:rPr>
              <a:t>alta. </a:t>
            </a:r>
            <a:endParaRPr/>
          </a:p>
        </p:txBody>
      </p:sp>
      <p:sp>
        <p:nvSpPr>
          <p:cNvPr id="215" name="Google Shape;215;p7"/>
          <p:cNvSpPr txBox="1"/>
          <p:nvPr/>
        </p:nvSpPr>
        <p:spPr>
          <a:xfrm>
            <a:off x="204236" y="5210134"/>
            <a:ext cx="50506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dirty="0">
                <a:solidFill>
                  <a:srgbClr val="1F3864"/>
                </a:solidFill>
                <a:latin typeface="Century Gothic"/>
                <a:ea typeface="Century Gothic"/>
                <a:cs typeface="Century Gothic"/>
                <a:sym typeface="Century Gothic"/>
              </a:rPr>
              <a:t>He </a:t>
            </a:r>
            <a:r>
              <a:rPr lang="en-GB" sz="2800" b="1" i="0" u="none" strike="noStrike" cap="none" dirty="0">
                <a:solidFill>
                  <a:srgbClr val="92D050"/>
                </a:solidFill>
                <a:latin typeface="Century Gothic"/>
                <a:ea typeface="Century Gothic"/>
                <a:cs typeface="Century Gothic"/>
                <a:sym typeface="Century Gothic"/>
              </a:rPr>
              <a:t>is</a:t>
            </a:r>
            <a:r>
              <a:rPr lang="en-GB" sz="2800" b="0" i="0" u="none" strike="noStrike" cap="none" dirty="0">
                <a:solidFill>
                  <a:srgbClr val="1F3864"/>
                </a:solidFill>
                <a:latin typeface="Century Gothic"/>
                <a:ea typeface="Century Gothic"/>
                <a:cs typeface="Century Gothic"/>
                <a:sym typeface="Century Gothic"/>
              </a:rPr>
              <a:t> weak. (state) </a:t>
            </a:r>
            <a:endParaRPr dirty="0"/>
          </a:p>
        </p:txBody>
      </p:sp>
      <p:pic>
        <p:nvPicPr>
          <p:cNvPr id="216" name="Google Shape;216;p7"/>
          <p:cNvPicPr preferRelativeResize="0"/>
          <p:nvPr/>
        </p:nvPicPr>
        <p:blipFill rotWithShape="1">
          <a:blip r:embed="rId10">
            <a:alphaModFix/>
          </a:blip>
          <a:srcRect/>
          <a:stretch/>
        </p:blipFill>
        <p:spPr>
          <a:xfrm>
            <a:off x="4870124" y="5095893"/>
            <a:ext cx="634523" cy="671647"/>
          </a:xfrm>
          <a:prstGeom prst="rect">
            <a:avLst/>
          </a:prstGeom>
          <a:noFill/>
          <a:ln>
            <a:noFill/>
          </a:ln>
        </p:spPr>
      </p:pic>
      <p:sp>
        <p:nvSpPr>
          <p:cNvPr id="217" name="Google Shape;217;p7"/>
          <p:cNvSpPr txBox="1"/>
          <p:nvPr/>
        </p:nvSpPr>
        <p:spPr>
          <a:xfrm>
            <a:off x="5638994" y="5136213"/>
            <a:ext cx="36332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92D050"/>
                </a:solidFill>
                <a:latin typeface="Century Gothic"/>
                <a:ea typeface="Century Gothic"/>
                <a:cs typeface="Century Gothic"/>
                <a:sym typeface="Century Gothic"/>
              </a:rPr>
              <a:t>Está </a:t>
            </a:r>
            <a:r>
              <a:rPr lang="en-GB" sz="2800" b="0" i="0" u="none" strike="noStrike" cap="none">
                <a:solidFill>
                  <a:srgbClr val="1F3864"/>
                </a:solidFill>
                <a:latin typeface="Century Gothic"/>
                <a:ea typeface="Century Gothic"/>
                <a:cs typeface="Century Gothic"/>
                <a:sym typeface="Century Gothic"/>
              </a:rPr>
              <a:t>débil.</a:t>
            </a:r>
            <a:endParaRPr/>
          </a:p>
        </p:txBody>
      </p:sp>
      <p:sp>
        <p:nvSpPr>
          <p:cNvPr id="218" name="Google Shape;218;p7"/>
          <p:cNvSpPr/>
          <p:nvPr/>
        </p:nvSpPr>
        <p:spPr>
          <a:xfrm>
            <a:off x="8307092" y="5068091"/>
            <a:ext cx="3759648" cy="1658736"/>
          </a:xfrm>
          <a:prstGeom prst="wedgeRoundRectCallout">
            <a:avLst>
              <a:gd name="adj1" fmla="val -67178"/>
              <a:gd name="adj2" fmla="val -41908"/>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a:solidFill>
                  <a:srgbClr val="002060"/>
                </a:solidFill>
                <a:latin typeface="Century Gothic"/>
                <a:ea typeface="Century Gothic"/>
                <a:cs typeface="Century Gothic"/>
                <a:sym typeface="Century Gothic"/>
              </a:rPr>
              <a:t>When an adjective ends in </a:t>
            </a:r>
            <a:r>
              <a:rPr lang="en-GB" sz="2000" b="1" i="0" u="none" strike="noStrike" cap="none">
                <a:solidFill>
                  <a:srgbClr val="002060"/>
                </a:solidFill>
                <a:latin typeface="Century Gothic"/>
                <a:ea typeface="Century Gothic"/>
                <a:cs typeface="Century Gothic"/>
                <a:sym typeface="Century Gothic"/>
              </a:rPr>
              <a:t>–e</a:t>
            </a:r>
            <a:r>
              <a:rPr lang="en-GB" sz="2000" b="0" i="0" u="none" strike="noStrike" cap="none">
                <a:solidFill>
                  <a:srgbClr val="002060"/>
                </a:solidFill>
                <a:latin typeface="Century Gothic"/>
                <a:ea typeface="Century Gothic"/>
                <a:cs typeface="Century Gothic"/>
                <a:sym typeface="Century Gothic"/>
              </a:rPr>
              <a:t> or </a:t>
            </a:r>
            <a:r>
              <a:rPr lang="en-GB" sz="2000" b="1" i="0" u="none" strike="noStrike" cap="none">
                <a:solidFill>
                  <a:srgbClr val="002060"/>
                </a:solidFill>
                <a:latin typeface="Century Gothic"/>
                <a:ea typeface="Century Gothic"/>
                <a:cs typeface="Century Gothic"/>
                <a:sym typeface="Century Gothic"/>
              </a:rPr>
              <a:t>consonant, </a:t>
            </a:r>
            <a:r>
              <a:rPr lang="en-GB" sz="2000" b="0" i="0" u="none" strike="noStrike" cap="none">
                <a:solidFill>
                  <a:srgbClr val="002060"/>
                </a:solidFill>
                <a:latin typeface="Century Gothic"/>
                <a:ea typeface="Century Gothic"/>
                <a:cs typeface="Century Gothic"/>
                <a:sym typeface="Century Gothic"/>
              </a:rPr>
              <a:t>it can describe a masculine or feminine noun, so we don’t know if it’s she or he.</a:t>
            </a:r>
            <a:endParaRPr/>
          </a:p>
        </p:txBody>
      </p:sp>
      <p:sp>
        <p:nvSpPr>
          <p:cNvPr id="219" name="Google Shape;219;p7"/>
          <p:cNvSpPr/>
          <p:nvPr/>
        </p:nvSpPr>
        <p:spPr>
          <a:xfrm>
            <a:off x="284502" y="6126347"/>
            <a:ext cx="4694670" cy="600480"/>
          </a:xfrm>
          <a:prstGeom prst="wedgeRoundRectCallout">
            <a:avLst>
              <a:gd name="adj1" fmla="val -29622"/>
              <a:gd name="adj2" fmla="val -111091"/>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0" i="0" u="none" strike="noStrike" cap="none" dirty="0">
                <a:solidFill>
                  <a:srgbClr val="002060"/>
                </a:solidFill>
                <a:latin typeface="Century Gothic"/>
                <a:ea typeface="Century Gothic"/>
                <a:cs typeface="Century Gothic"/>
                <a:sym typeface="Century Gothic"/>
              </a:rPr>
              <a:t>With </a:t>
            </a:r>
            <a:r>
              <a:rPr lang="en-GB" sz="2000" b="1" i="0" u="none" strike="noStrike" cap="none" dirty="0" err="1">
                <a:solidFill>
                  <a:srgbClr val="002060"/>
                </a:solidFill>
                <a:latin typeface="Century Gothic"/>
                <a:ea typeface="Century Gothic"/>
                <a:cs typeface="Century Gothic"/>
                <a:sym typeface="Century Gothic"/>
              </a:rPr>
              <a:t>estar</a:t>
            </a:r>
            <a:r>
              <a:rPr lang="en-GB" sz="2000" b="1" i="0" u="none" strike="noStrike" cap="none" dirty="0">
                <a:solidFill>
                  <a:srgbClr val="002060"/>
                </a:solidFill>
                <a:latin typeface="Century Gothic"/>
                <a:ea typeface="Century Gothic"/>
                <a:cs typeface="Century Gothic"/>
                <a:sym typeface="Century Gothic"/>
              </a:rPr>
              <a:t> </a:t>
            </a:r>
            <a:r>
              <a:rPr lang="en-GB" sz="2000" b="0" i="0" u="none" strike="noStrike" cap="none" dirty="0">
                <a:solidFill>
                  <a:srgbClr val="002060"/>
                </a:solidFill>
                <a:latin typeface="Century Gothic"/>
                <a:ea typeface="Century Gothic"/>
                <a:cs typeface="Century Gothic"/>
                <a:sym typeface="Century Gothic"/>
              </a:rPr>
              <a:t>English often uses –</a:t>
            </a:r>
            <a:r>
              <a:rPr lang="en-GB" sz="2000" b="0" i="0" u="none" strike="noStrike" cap="none" dirty="0" err="1">
                <a:solidFill>
                  <a:srgbClr val="002060"/>
                </a:solidFill>
                <a:latin typeface="Century Gothic"/>
                <a:ea typeface="Century Gothic"/>
                <a:cs typeface="Century Gothic"/>
                <a:sym typeface="Century Gothic"/>
              </a:rPr>
              <a:t>ing</a:t>
            </a:r>
            <a:r>
              <a:rPr lang="en-GB" sz="2000" b="0" i="0" u="none" strike="noStrike" cap="none" dirty="0">
                <a:solidFill>
                  <a:srgbClr val="002060"/>
                </a:solidFill>
                <a:latin typeface="Century Gothic"/>
                <a:ea typeface="Century Gothic"/>
                <a:cs typeface="Century Gothic"/>
                <a:sym typeface="Century Gothic"/>
              </a:rPr>
              <a:t>, e.g. </a:t>
            </a:r>
            <a:r>
              <a:rPr lang="en-GB" sz="2000" b="1" i="0" u="none" strike="noStrike" cap="none" dirty="0">
                <a:solidFill>
                  <a:srgbClr val="002060"/>
                </a:solidFill>
                <a:latin typeface="Century Gothic"/>
                <a:ea typeface="Century Gothic"/>
                <a:cs typeface="Century Gothic"/>
                <a:sym typeface="Century Gothic"/>
              </a:rPr>
              <a:t>S/he is feeling </a:t>
            </a:r>
            <a:r>
              <a:rPr lang="en-GB" sz="2000" b="0" i="0" u="none" strike="noStrike" cap="none" dirty="0">
                <a:solidFill>
                  <a:srgbClr val="002060"/>
                </a:solidFill>
                <a:latin typeface="Century Gothic"/>
                <a:ea typeface="Century Gothic"/>
                <a:cs typeface="Century Gothic"/>
                <a:sym typeface="Century Gothic"/>
              </a:rPr>
              <a:t>weak (today). </a:t>
            </a:r>
            <a:endParaRPr dirty="0"/>
          </a:p>
        </p:txBody>
      </p:sp>
      <p:pic>
        <p:nvPicPr>
          <p:cNvPr id="220" name="Google Shape;220;p7"/>
          <p:cNvPicPr preferRelativeResize="0"/>
          <p:nvPr/>
        </p:nvPicPr>
        <p:blipFill rotWithShape="1">
          <a:blip r:embed="rId10">
            <a:alphaModFix/>
          </a:blip>
          <a:srcRect/>
          <a:stretch/>
        </p:blipFill>
        <p:spPr>
          <a:xfrm>
            <a:off x="4870124" y="4375956"/>
            <a:ext cx="634523" cy="671647"/>
          </a:xfrm>
          <a:prstGeom prst="rect">
            <a:avLst/>
          </a:prstGeom>
          <a:noFill/>
          <a:ln>
            <a:noFill/>
          </a:ln>
        </p:spPr>
      </p:pic>
      <p:sp>
        <p:nvSpPr>
          <p:cNvPr id="221" name="Google Shape;221;p7"/>
          <p:cNvSpPr txBox="1"/>
          <p:nvPr/>
        </p:nvSpPr>
        <p:spPr>
          <a:xfrm>
            <a:off x="175009" y="4450170"/>
            <a:ext cx="491628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1F3864"/>
                </a:solidFill>
                <a:latin typeface="Century Gothic"/>
                <a:ea typeface="Century Gothic"/>
                <a:cs typeface="Century Gothic"/>
                <a:sym typeface="Century Gothic"/>
              </a:rPr>
              <a:t>She </a:t>
            </a:r>
            <a:r>
              <a:rPr lang="en-GB" sz="2800" b="1" i="0" u="none" strike="noStrike" cap="none">
                <a:solidFill>
                  <a:srgbClr val="92D050"/>
                </a:solidFill>
                <a:latin typeface="Century Gothic"/>
                <a:ea typeface="Century Gothic"/>
                <a:cs typeface="Century Gothic"/>
                <a:sym typeface="Century Gothic"/>
              </a:rPr>
              <a:t>is</a:t>
            </a:r>
            <a:r>
              <a:rPr lang="en-GB" sz="2800" b="0" i="0" u="none" strike="noStrike" cap="none">
                <a:solidFill>
                  <a:srgbClr val="1F3864"/>
                </a:solidFill>
                <a:latin typeface="Century Gothic"/>
                <a:ea typeface="Century Gothic"/>
                <a:cs typeface="Century Gothic"/>
                <a:sym typeface="Century Gothic"/>
              </a:rPr>
              <a:t> independent. (trait) </a:t>
            </a:r>
            <a:endParaRPr/>
          </a:p>
        </p:txBody>
      </p:sp>
      <p:sp>
        <p:nvSpPr>
          <p:cNvPr id="222" name="Google Shape;222;p7"/>
          <p:cNvSpPr txBox="1"/>
          <p:nvPr/>
        </p:nvSpPr>
        <p:spPr>
          <a:xfrm>
            <a:off x="5638994" y="4450170"/>
            <a:ext cx="363324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0" u="none" strike="noStrike" cap="none">
                <a:solidFill>
                  <a:srgbClr val="92D050"/>
                </a:solidFill>
                <a:latin typeface="Century Gothic"/>
                <a:ea typeface="Century Gothic"/>
                <a:cs typeface="Century Gothic"/>
                <a:sym typeface="Century Gothic"/>
              </a:rPr>
              <a:t>Es </a:t>
            </a:r>
            <a:r>
              <a:rPr lang="en-GB" sz="2800" b="0" i="0" u="none" strike="noStrike" cap="none">
                <a:solidFill>
                  <a:srgbClr val="1F3864"/>
                </a:solidFill>
                <a:latin typeface="Century Gothic"/>
                <a:ea typeface="Century Gothic"/>
                <a:cs typeface="Century Gothic"/>
                <a:sym typeface="Century Gothic"/>
              </a:rPr>
              <a:t>independiente.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4_7.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4_7.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4">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3_W4_7.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2">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T3_W4_7.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7">
                                            <p:txEl>
                                              <p:pRg st="0" end="0"/>
                                            </p:txEl>
                                          </p:spTgt>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T3_W4_7.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a:hlinkClick r:id="" action="ppaction://noaction">
              <a:snd r:embed="rId5" name="T3_W4_8.1.wav"/>
            </a:hlinkClick>
          </p:cNvPr>
          <p:cNvSpPr txBox="1"/>
          <p:nvPr/>
        </p:nvSpPr>
        <p:spPr>
          <a:xfrm>
            <a:off x="0" y="-9629"/>
            <a:ext cx="807945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1" i="0" u="none" strike="noStrike" cap="none" dirty="0">
                <a:solidFill>
                  <a:srgbClr val="002060"/>
                </a:solidFill>
                <a:latin typeface="Century Gothic"/>
                <a:ea typeface="Century Gothic"/>
                <a:cs typeface="Century Gothic"/>
                <a:sym typeface="Century Gothic"/>
              </a:rPr>
              <a:t>Hoy, </a:t>
            </a:r>
            <a:r>
              <a:rPr lang="en-GB" sz="2800" b="1" i="0" u="none" strike="noStrike" cap="none" dirty="0" err="1">
                <a:solidFill>
                  <a:srgbClr val="002060"/>
                </a:solidFill>
                <a:latin typeface="Century Gothic"/>
                <a:ea typeface="Century Gothic"/>
                <a:cs typeface="Century Gothic"/>
                <a:sym typeface="Century Gothic"/>
              </a:rPr>
              <a:t>Ángela</a:t>
            </a:r>
            <a:r>
              <a:rPr lang="en-GB" sz="2800" b="1" i="0" u="none" strike="noStrike" cap="none" dirty="0">
                <a:solidFill>
                  <a:srgbClr val="002060"/>
                </a:solidFill>
                <a:latin typeface="Century Gothic"/>
                <a:ea typeface="Century Gothic"/>
                <a:cs typeface="Century Gothic"/>
                <a:sym typeface="Century Gothic"/>
              </a:rPr>
              <a:t> </a:t>
            </a:r>
            <a:r>
              <a:rPr lang="en-GB" sz="2800" b="1" i="0" u="none" strike="noStrike" cap="none" dirty="0" err="1">
                <a:solidFill>
                  <a:srgbClr val="002060"/>
                </a:solidFill>
                <a:latin typeface="Century Gothic"/>
                <a:ea typeface="Century Gothic"/>
                <a:cs typeface="Century Gothic"/>
                <a:sym typeface="Century Gothic"/>
              </a:rPr>
              <a:t>está</a:t>
            </a:r>
            <a:r>
              <a:rPr lang="en-GB" sz="2800" b="1" i="0" u="none" strike="noStrike" cap="none" dirty="0">
                <a:solidFill>
                  <a:srgbClr val="002060"/>
                </a:solidFill>
                <a:latin typeface="Century Gothic"/>
                <a:ea typeface="Century Gothic"/>
                <a:cs typeface="Century Gothic"/>
                <a:sym typeface="Century Gothic"/>
              </a:rPr>
              <a:t> </a:t>
            </a:r>
            <a:r>
              <a:rPr lang="en-GB" sz="2800" b="1" i="0" u="none" strike="noStrike" cap="none" dirty="0" err="1">
                <a:solidFill>
                  <a:srgbClr val="002060"/>
                </a:solidFill>
                <a:latin typeface="Century Gothic"/>
                <a:ea typeface="Century Gothic"/>
                <a:cs typeface="Century Gothic"/>
                <a:sym typeface="Century Gothic"/>
              </a:rPr>
              <a:t>en</a:t>
            </a:r>
            <a:r>
              <a:rPr lang="en-GB" sz="2800" b="1" i="0" u="none" strike="noStrike" cap="none" dirty="0">
                <a:solidFill>
                  <a:srgbClr val="002060"/>
                </a:solidFill>
                <a:latin typeface="Century Gothic"/>
                <a:ea typeface="Century Gothic"/>
                <a:cs typeface="Century Gothic"/>
                <a:sym typeface="Century Gothic"/>
              </a:rPr>
              <a:t> </a:t>
            </a:r>
            <a:r>
              <a:rPr lang="en-GB" sz="2800" b="1" i="0" u="none" strike="noStrike" cap="none" dirty="0" err="1">
                <a:solidFill>
                  <a:srgbClr val="002060"/>
                </a:solidFill>
                <a:latin typeface="Century Gothic"/>
                <a:ea typeface="Century Gothic"/>
                <a:cs typeface="Century Gothic"/>
                <a:sym typeface="Century Gothic"/>
              </a:rPr>
              <a:t>clase</a:t>
            </a:r>
            <a:r>
              <a:rPr lang="en-GB" sz="2800" b="1" i="0" u="none" strike="noStrike" cap="none" dirty="0">
                <a:solidFill>
                  <a:srgbClr val="002060"/>
                </a:solidFill>
                <a:latin typeface="Century Gothic"/>
                <a:ea typeface="Century Gothic"/>
                <a:cs typeface="Century Gothic"/>
                <a:sym typeface="Century Gothic"/>
              </a:rPr>
              <a:t>.  Rubén, también.*</a:t>
            </a:r>
            <a:endParaRPr sz="2800" b="0" i="0" u="none" strike="noStrike" cap="none" dirty="0">
              <a:solidFill>
                <a:srgbClr val="002060"/>
              </a:solidFill>
              <a:latin typeface="Century Gothic"/>
              <a:ea typeface="Century Gothic"/>
              <a:cs typeface="Century Gothic"/>
              <a:sym typeface="Century Gothic"/>
            </a:endParaRPr>
          </a:p>
        </p:txBody>
      </p:sp>
      <p:sp>
        <p:nvSpPr>
          <p:cNvPr id="229" name="Google Shape;229;p8"/>
          <p:cNvSpPr txBox="1"/>
          <p:nvPr/>
        </p:nvSpPr>
        <p:spPr>
          <a:xfrm>
            <a:off x="11323364" y="958201"/>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pic>
        <p:nvPicPr>
          <p:cNvPr id="230" name="Google Shape;230;p8" descr="Reading, Book, Symbol, Icon, Reader, Man"/>
          <p:cNvPicPr preferRelativeResize="0"/>
          <p:nvPr/>
        </p:nvPicPr>
        <p:blipFill rotWithShape="1">
          <a:blip r:embed="rId6">
            <a:alphaModFix/>
          </a:blip>
          <a:srcRect/>
          <a:stretch/>
        </p:blipFill>
        <p:spPr>
          <a:xfrm>
            <a:off x="11259137" y="110292"/>
            <a:ext cx="782801" cy="782801"/>
          </a:xfrm>
          <a:prstGeom prst="roundRect">
            <a:avLst>
              <a:gd name="adj" fmla="val 16667"/>
            </a:avLst>
          </a:prstGeom>
          <a:solidFill>
            <a:srgbClr val="92D050"/>
          </a:solidFill>
          <a:ln>
            <a:noFill/>
          </a:ln>
        </p:spPr>
      </p:pic>
      <p:sp>
        <p:nvSpPr>
          <p:cNvPr id="231" name="Google Shape;231;p8"/>
          <p:cNvSpPr txBox="1">
            <a:spLocks noGrp="1"/>
          </p:cNvSpPr>
          <p:nvPr>
            <p:ph type="title"/>
          </p:nvPr>
        </p:nvSpPr>
        <p:spPr>
          <a:xfrm>
            <a:off x="11323364" y="913967"/>
            <a:ext cx="654346" cy="5279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leer</a:t>
            </a:r>
            <a:endParaRPr/>
          </a:p>
        </p:txBody>
      </p:sp>
      <p:sp>
        <p:nvSpPr>
          <p:cNvPr id="232" name="Google Shape;232;p8"/>
          <p:cNvSpPr txBox="1"/>
          <p:nvPr/>
        </p:nvSpPr>
        <p:spPr>
          <a:xfrm>
            <a:off x="8171165" y="51284"/>
            <a:ext cx="2980474" cy="400110"/>
          </a:xfrm>
          <a:prstGeom prst="rect">
            <a:avLst/>
          </a:prstGeom>
          <a:solidFill>
            <a:srgbClr val="C4E0B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a:solidFill>
                  <a:srgbClr val="002060"/>
                </a:solidFill>
                <a:latin typeface="Century Gothic"/>
                <a:ea typeface="Century Gothic"/>
                <a:cs typeface="Century Gothic"/>
                <a:sym typeface="Century Gothic"/>
              </a:rPr>
              <a:t>también</a:t>
            </a:r>
            <a:r>
              <a:rPr lang="en-GB" sz="2000" b="0" i="0" u="none" strike="noStrike" cap="none">
                <a:solidFill>
                  <a:srgbClr val="002060"/>
                </a:solidFill>
                <a:latin typeface="Century Gothic"/>
                <a:ea typeface="Century Gothic"/>
                <a:cs typeface="Century Gothic"/>
                <a:sym typeface="Century Gothic"/>
              </a:rPr>
              <a:t> = too, as well</a:t>
            </a:r>
            <a:endParaRPr/>
          </a:p>
        </p:txBody>
      </p:sp>
      <p:pic>
        <p:nvPicPr>
          <p:cNvPr id="233" name="Google Shape;233;p8" descr="Teacher"/>
          <p:cNvPicPr preferRelativeResize="0"/>
          <p:nvPr/>
        </p:nvPicPr>
        <p:blipFill rotWithShape="1">
          <a:blip r:embed="rId7">
            <a:alphaModFix/>
          </a:blip>
          <a:srcRect/>
          <a:stretch/>
        </p:blipFill>
        <p:spPr>
          <a:xfrm>
            <a:off x="55512" y="362194"/>
            <a:ext cx="1043752" cy="1043752"/>
          </a:xfrm>
          <a:prstGeom prst="rect">
            <a:avLst/>
          </a:prstGeom>
          <a:noFill/>
          <a:ln>
            <a:noFill/>
          </a:ln>
        </p:spPr>
      </p:pic>
      <p:sp>
        <p:nvSpPr>
          <p:cNvPr id="234" name="Google Shape;234;p8">
            <a:hlinkClick r:id="" action="ppaction://noaction">
              <a:snd r:embed="rId3" name="T3_W4_8.2.wav"/>
            </a:hlinkClick>
          </p:cNvPr>
          <p:cNvSpPr/>
          <p:nvPr/>
        </p:nvSpPr>
        <p:spPr>
          <a:xfrm>
            <a:off x="1109861" y="524885"/>
            <a:ext cx="10041778"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5" name="Google Shape;235;p8">
            <a:hlinkClick r:id="" action="ppaction://noaction">
              <a:snd r:embed="rId3" name="T3_W4_8.2.wav"/>
            </a:hlinkClick>
          </p:cNvPr>
          <p:cNvSpPr txBox="1"/>
          <p:nvPr/>
        </p:nvSpPr>
        <p:spPr>
          <a:xfrm>
            <a:off x="1109860" y="513591"/>
            <a:ext cx="9278323" cy="4669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a:solidFill>
                  <a:srgbClr val="FFFFFF"/>
                </a:solidFill>
                <a:latin typeface="Century Gothic"/>
                <a:ea typeface="Century Gothic"/>
                <a:cs typeface="Century Gothic"/>
                <a:sym typeface="Century Gothic"/>
              </a:rPr>
              <a:t>Lee las </a:t>
            </a:r>
            <a:r>
              <a:rPr lang="en-GB" sz="2400" b="1" dirty="0" err="1">
                <a:solidFill>
                  <a:srgbClr val="FFFFFF"/>
                </a:solidFill>
                <a:latin typeface="Century Gothic"/>
                <a:ea typeface="Century Gothic"/>
                <a:cs typeface="Century Gothic"/>
                <a:sym typeface="Century Gothic"/>
              </a:rPr>
              <a:t>frases</a:t>
            </a:r>
            <a:r>
              <a:rPr lang="en-GB" sz="2400" b="1" dirty="0">
                <a:solidFill>
                  <a:srgbClr val="FFFFFF"/>
                </a:solidFill>
                <a:latin typeface="Century Gothic"/>
                <a:ea typeface="Century Gothic"/>
                <a:cs typeface="Century Gothic"/>
                <a:sym typeface="Century Gothic"/>
              </a:rPr>
              <a:t>.  ¿Es ‘hoy’ (temporary state) o ‘</a:t>
            </a:r>
            <a:r>
              <a:rPr lang="en-GB" sz="2400" b="1" dirty="0" err="1">
                <a:solidFill>
                  <a:srgbClr val="FFFFFF"/>
                </a:solidFill>
                <a:latin typeface="Century Gothic"/>
                <a:ea typeface="Century Gothic"/>
                <a:cs typeface="Century Gothic"/>
                <a:sym typeface="Century Gothic"/>
              </a:rPr>
              <a:t>siempre</a:t>
            </a:r>
            <a:r>
              <a:rPr lang="en-GB" sz="2400" b="1" dirty="0">
                <a:solidFill>
                  <a:srgbClr val="FFFFFF"/>
                </a:solidFill>
                <a:latin typeface="Century Gothic"/>
                <a:ea typeface="Century Gothic"/>
                <a:cs typeface="Century Gothic"/>
                <a:sym typeface="Century Gothic"/>
              </a:rPr>
              <a:t>’ (trait)?</a:t>
            </a:r>
            <a:endParaRPr sz="2400" dirty="0">
              <a:solidFill>
                <a:srgbClr val="FFFFFF"/>
              </a:solidFill>
              <a:latin typeface="Calibri"/>
              <a:ea typeface="Calibri"/>
              <a:cs typeface="Calibri"/>
              <a:sym typeface="Calibri"/>
            </a:endParaRPr>
          </a:p>
        </p:txBody>
      </p:sp>
      <p:sp>
        <p:nvSpPr>
          <p:cNvPr id="236" name="Google Shape;236;p8">
            <a:hlinkClick r:id="" action="ppaction://noaction">
              <a:snd r:embed="rId4" name="T3_W4_8.3.wav"/>
            </a:hlinkClick>
          </p:cNvPr>
          <p:cNvSpPr/>
          <p:nvPr/>
        </p:nvSpPr>
        <p:spPr>
          <a:xfrm>
            <a:off x="1099265" y="1066859"/>
            <a:ext cx="6111004" cy="461665"/>
          </a:xfrm>
          <a:prstGeom prst="wedgeRoundRectCallout">
            <a:avLst>
              <a:gd name="adj1" fmla="val -54733"/>
              <a:gd name="adj2" fmla="val 7986"/>
              <a:gd name="adj3" fmla="val 16667"/>
            </a:avLst>
          </a:prstGeom>
          <a:solidFill>
            <a:srgbClr val="002060"/>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37" name="Google Shape;237;p8">
            <a:hlinkClick r:id="" action="ppaction://noaction">
              <a:snd r:embed="rId4" name="T3_W4_8.3.wav"/>
            </a:hlinkClick>
          </p:cNvPr>
          <p:cNvSpPr txBox="1"/>
          <p:nvPr/>
        </p:nvSpPr>
        <p:spPr>
          <a:xfrm>
            <a:off x="1099264" y="1055565"/>
            <a:ext cx="6111004" cy="48746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GB" sz="2400" b="1" dirty="0">
                <a:solidFill>
                  <a:srgbClr val="FFFFFF"/>
                </a:solidFill>
                <a:latin typeface="Century Gothic"/>
                <a:ea typeface="Century Gothic"/>
                <a:cs typeface="Century Gothic"/>
                <a:sym typeface="Century Gothic"/>
              </a:rPr>
              <a:t>¿</a:t>
            </a:r>
            <a:r>
              <a:rPr lang="en-GB" sz="2400" b="1" dirty="0" err="1">
                <a:solidFill>
                  <a:srgbClr val="FFFFFF"/>
                </a:solidFill>
                <a:latin typeface="Century Gothic"/>
                <a:ea typeface="Century Gothic"/>
                <a:cs typeface="Century Gothic"/>
                <a:sym typeface="Century Gothic"/>
              </a:rPr>
              <a:t>Quién</a:t>
            </a:r>
            <a:r>
              <a:rPr lang="en-GB" sz="2400" b="1" dirty="0">
                <a:solidFill>
                  <a:srgbClr val="FFFFFF"/>
                </a:solidFill>
                <a:latin typeface="Century Gothic"/>
                <a:ea typeface="Century Gothic"/>
                <a:cs typeface="Century Gothic"/>
                <a:sym typeface="Century Gothic"/>
              </a:rPr>
              <a:t> es? ¿Es </a:t>
            </a:r>
            <a:r>
              <a:rPr lang="en-GB" sz="2400" b="1" dirty="0" err="1">
                <a:solidFill>
                  <a:srgbClr val="FFFFFF"/>
                </a:solidFill>
                <a:latin typeface="Century Gothic"/>
                <a:ea typeface="Century Gothic"/>
                <a:cs typeface="Century Gothic"/>
                <a:sym typeface="Century Gothic"/>
              </a:rPr>
              <a:t>Ángela</a:t>
            </a:r>
            <a:r>
              <a:rPr lang="en-GB" sz="2400" b="1" dirty="0">
                <a:solidFill>
                  <a:srgbClr val="FFFFFF"/>
                </a:solidFill>
                <a:latin typeface="Century Gothic"/>
                <a:ea typeface="Century Gothic"/>
                <a:cs typeface="Century Gothic"/>
                <a:sym typeface="Century Gothic"/>
              </a:rPr>
              <a:t>, Rubén o ‘      ’? </a:t>
            </a:r>
            <a:endParaRPr sz="2400" dirty="0">
              <a:solidFill>
                <a:srgbClr val="FFFFFF"/>
              </a:solidFill>
              <a:latin typeface="Calibri"/>
              <a:ea typeface="Calibri"/>
              <a:cs typeface="Calibri"/>
              <a:sym typeface="Calibri"/>
            </a:endParaRPr>
          </a:p>
        </p:txBody>
      </p:sp>
      <p:pic>
        <p:nvPicPr>
          <p:cNvPr id="238" name="Google Shape;238;p8" descr="Badge Question Mark with solid fill"/>
          <p:cNvPicPr preferRelativeResize="0"/>
          <p:nvPr/>
        </p:nvPicPr>
        <p:blipFill rotWithShape="1">
          <a:blip r:embed="rId8">
            <a:alphaModFix/>
          </a:blip>
          <a:srcRect/>
          <a:stretch/>
        </p:blipFill>
        <p:spPr>
          <a:xfrm>
            <a:off x="6141679" y="1052472"/>
            <a:ext cx="466987" cy="466987"/>
          </a:xfrm>
          <a:prstGeom prst="rect">
            <a:avLst/>
          </a:prstGeom>
          <a:noFill/>
          <a:ln>
            <a:noFill/>
          </a:ln>
        </p:spPr>
      </p:pic>
      <p:graphicFrame>
        <p:nvGraphicFramePr>
          <p:cNvPr id="239" name="Google Shape;239;p8"/>
          <p:cNvGraphicFramePr/>
          <p:nvPr>
            <p:extLst>
              <p:ext uri="{D42A27DB-BD31-4B8C-83A1-F6EECF244321}">
                <p14:modId xmlns:p14="http://schemas.microsoft.com/office/powerpoint/2010/main" val="1481394798"/>
              </p:ext>
            </p:extLst>
          </p:nvPr>
        </p:nvGraphicFramePr>
        <p:xfrm>
          <a:off x="110619" y="2173574"/>
          <a:ext cx="11931300" cy="4574200"/>
        </p:xfrm>
        <a:graphic>
          <a:graphicData uri="http://schemas.openxmlformats.org/drawingml/2006/table">
            <a:tbl>
              <a:tblPr firstRow="1" bandRow="1">
                <a:noFill/>
                <a:tableStyleId>{7E93C2D7-A7AA-45F1-832F-9F23D7761675}</a:tableStyleId>
              </a:tblPr>
              <a:tblGrid>
                <a:gridCol w="533525">
                  <a:extLst>
                    <a:ext uri="{9D8B030D-6E8A-4147-A177-3AD203B41FA5}">
                      <a16:colId xmlns:a16="http://schemas.microsoft.com/office/drawing/2014/main" val="20000"/>
                    </a:ext>
                  </a:extLst>
                </a:gridCol>
                <a:gridCol w="2298700">
                  <a:extLst>
                    <a:ext uri="{9D8B030D-6E8A-4147-A177-3AD203B41FA5}">
                      <a16:colId xmlns:a16="http://schemas.microsoft.com/office/drawing/2014/main" val="20001"/>
                    </a:ext>
                  </a:extLst>
                </a:gridCol>
                <a:gridCol w="1367450">
                  <a:extLst>
                    <a:ext uri="{9D8B030D-6E8A-4147-A177-3AD203B41FA5}">
                      <a16:colId xmlns:a16="http://schemas.microsoft.com/office/drawing/2014/main" val="20002"/>
                    </a:ext>
                  </a:extLst>
                </a:gridCol>
                <a:gridCol w="1539250">
                  <a:extLst>
                    <a:ext uri="{9D8B030D-6E8A-4147-A177-3AD203B41FA5}">
                      <a16:colId xmlns:a16="http://schemas.microsoft.com/office/drawing/2014/main" val="20003"/>
                    </a:ext>
                  </a:extLst>
                </a:gridCol>
                <a:gridCol w="1889750">
                  <a:extLst>
                    <a:ext uri="{9D8B030D-6E8A-4147-A177-3AD203B41FA5}">
                      <a16:colId xmlns:a16="http://schemas.microsoft.com/office/drawing/2014/main" val="20004"/>
                    </a:ext>
                  </a:extLst>
                </a:gridCol>
                <a:gridCol w="4302625">
                  <a:extLst>
                    <a:ext uri="{9D8B030D-6E8A-4147-A177-3AD203B41FA5}">
                      <a16:colId xmlns:a16="http://schemas.microsoft.com/office/drawing/2014/main" val="20005"/>
                    </a:ext>
                  </a:extLst>
                </a:gridCol>
              </a:tblGrid>
              <a:tr h="10096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dirty="0">
                        <a:latin typeface="Century Gothic" panose="020B0502020202020204" pitchFamily="34" charset="0"/>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alibri"/>
                        <a:buNone/>
                      </a:pPr>
                      <a:endParaRPr sz="2000" b="1" u="none" strike="noStrike" cap="none">
                        <a:solidFill>
                          <a:srgbClr val="002060"/>
                        </a:solidFill>
                        <a:latin typeface="Century Gothic" panose="020B0502020202020204" pitchFamily="34" charset="0"/>
                      </a:endParaRPr>
                    </a:p>
                    <a:p>
                      <a:pPr marL="0" marR="0" lvl="0" indent="0" algn="ctr" rtl="0">
                        <a:lnSpc>
                          <a:spcPct val="100000"/>
                        </a:lnSpc>
                        <a:spcBef>
                          <a:spcPts val="0"/>
                        </a:spcBef>
                        <a:spcAft>
                          <a:spcPts val="0"/>
                        </a:spcAft>
                        <a:buClr>
                          <a:srgbClr val="002060"/>
                        </a:buClr>
                        <a:buSzPts val="2000"/>
                        <a:buFont typeface="Calibri"/>
                        <a:buNone/>
                      </a:pPr>
                      <a:r>
                        <a:rPr lang="en-GB" sz="2000" b="1" u="none" strike="noStrike" cap="none">
                          <a:solidFill>
                            <a:srgbClr val="002060"/>
                          </a:solidFill>
                          <a:latin typeface="Century Gothic" panose="020B0502020202020204" pitchFamily="34" charset="0"/>
                        </a:rPr>
                        <a:t>Hoy</a:t>
                      </a:r>
                      <a:endParaRPr>
                        <a:latin typeface="Century Gothic" panose="020B0502020202020204" pitchFamily="34" charset="0"/>
                      </a:endParaRPr>
                    </a:p>
                    <a:p>
                      <a:pPr marL="0" marR="0" lvl="0" indent="0" algn="ctr" rtl="0">
                        <a:lnSpc>
                          <a:spcPct val="100000"/>
                        </a:lnSpc>
                        <a:spcBef>
                          <a:spcPts val="0"/>
                        </a:spcBef>
                        <a:spcAft>
                          <a:spcPts val="0"/>
                        </a:spcAft>
                        <a:buClr>
                          <a:schemeClr val="dk1"/>
                        </a:buClr>
                        <a:buSzPts val="2000"/>
                        <a:buFont typeface="Calibri"/>
                        <a:buNone/>
                      </a:pPr>
                      <a:endParaRPr sz="2000" b="0">
                        <a:solidFill>
                          <a:srgbClr val="002060"/>
                        </a:solidFill>
                        <a:latin typeface="Century Gothic" panose="020B050202020202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2060"/>
                        </a:buClr>
                        <a:buSzPts val="2000"/>
                        <a:buFont typeface="Calibri"/>
                        <a:buNone/>
                      </a:pPr>
                      <a:r>
                        <a:rPr lang="en-GB" sz="2000">
                          <a:solidFill>
                            <a:srgbClr val="002060"/>
                          </a:solidFill>
                          <a:latin typeface="Century Gothic" panose="020B0502020202020204" pitchFamily="34" charset="0"/>
                        </a:rPr>
                        <a:t>Siempre</a:t>
                      </a:r>
                      <a:endParaRPr sz="2000" b="0">
                        <a:solidFill>
                          <a:srgbClr val="002060"/>
                        </a:solidFill>
                        <a:latin typeface="Century Gothic" panose="020B050202020202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400"/>
                        <a:buFont typeface="Calibri"/>
                        <a:buNone/>
                      </a:pPr>
                      <a:endParaRPr sz="2400" b="0">
                        <a:solidFill>
                          <a:srgbClr val="002060"/>
                        </a:solidFill>
                        <a:latin typeface="Century Gothic" panose="020B050202020202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2060"/>
                        </a:buClr>
                        <a:buSzPts val="2000"/>
                        <a:buFont typeface="Calibri"/>
                        <a:buNone/>
                      </a:pPr>
                      <a:r>
                        <a:rPr lang="en-GB" sz="2000" b="1">
                          <a:solidFill>
                            <a:srgbClr val="002060"/>
                          </a:solidFill>
                          <a:latin typeface="Century Gothic" panose="020B0502020202020204" pitchFamily="34" charset="0"/>
                        </a:rPr>
                        <a:t>En inglés</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509225">
                <a:tc>
                  <a:txBody>
                    <a:bodyPr/>
                    <a:lstStyle/>
                    <a:p>
                      <a:pPr marL="0" marR="0" lvl="0" indent="0" algn="ctr" rtl="0">
                        <a:spcBef>
                          <a:spcPts val="0"/>
                        </a:spcBef>
                        <a:spcAft>
                          <a:spcPts val="0"/>
                        </a:spcAft>
                        <a:buNone/>
                      </a:pPr>
                      <a:r>
                        <a:rPr lang="en-GB" sz="2000">
                          <a:solidFill>
                            <a:srgbClr val="1F3864"/>
                          </a:solidFill>
                        </a:rPr>
                        <a:t>E</a:t>
                      </a:r>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Está fuerte.</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S/He is (feeling) strong.</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r h="509225">
                <a:tc>
                  <a:txBody>
                    <a:bodyPr/>
                    <a:lstStyle/>
                    <a:p>
                      <a:pPr marL="0" marR="0" lvl="0" indent="0" algn="ctr" rtl="0">
                        <a:spcBef>
                          <a:spcPts val="0"/>
                        </a:spcBef>
                        <a:spcAft>
                          <a:spcPts val="0"/>
                        </a:spcAft>
                        <a:buNone/>
                      </a:pPr>
                      <a:r>
                        <a:rPr lang="en-GB" sz="2000">
                          <a:solidFill>
                            <a:srgbClr val="1F3864"/>
                          </a:solidFill>
                        </a:rPr>
                        <a:t>1</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 alta.</a:t>
                      </a: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dirty="0" err="1">
                          <a:solidFill>
                            <a:srgbClr val="1F3864"/>
                          </a:solidFill>
                          <a:latin typeface="Century Gothic" panose="020B0502020202020204" pitchFamily="34" charset="0"/>
                        </a:rPr>
                        <a:t>Ángela</a:t>
                      </a:r>
                      <a:endParaRPr sz="2000" b="1" dirty="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She is (a) tall person.</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2"/>
                  </a:ext>
                </a:extLst>
              </a:tr>
              <a:tr h="509225">
                <a:tc>
                  <a:txBody>
                    <a:bodyPr/>
                    <a:lstStyle/>
                    <a:p>
                      <a:pPr marL="0" marR="0" lvl="0" indent="0" algn="ctr" rtl="0">
                        <a:spcBef>
                          <a:spcPts val="0"/>
                        </a:spcBef>
                        <a:spcAft>
                          <a:spcPts val="0"/>
                        </a:spcAft>
                        <a:buNone/>
                      </a:pPr>
                      <a:r>
                        <a:rPr lang="en-GB" sz="2000">
                          <a:solidFill>
                            <a:srgbClr val="1F3864"/>
                          </a:solidFill>
                        </a:rPr>
                        <a:t>2</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 feliz.</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S/he is (a) happy (person).</a:t>
                      </a:r>
                      <a:endParaRPr>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3"/>
                  </a:ext>
                </a:extLst>
              </a:tr>
              <a:tr h="509225">
                <a:tc>
                  <a:txBody>
                    <a:bodyPr/>
                    <a:lstStyle/>
                    <a:p>
                      <a:pPr marL="0" marR="0" lvl="0" indent="0" algn="ctr" rtl="0">
                        <a:spcBef>
                          <a:spcPts val="0"/>
                        </a:spcBef>
                        <a:spcAft>
                          <a:spcPts val="0"/>
                        </a:spcAft>
                        <a:buNone/>
                      </a:pPr>
                      <a:r>
                        <a:rPr lang="en-GB" sz="2000">
                          <a:solidFill>
                            <a:srgbClr val="1F3864"/>
                          </a:solidFill>
                        </a:rPr>
                        <a:t>3</a:t>
                      </a:r>
                      <a:endParaRPr/>
                    </a:p>
                  </a:txBody>
                  <a:tcPr marL="91450" marR="91450" marT="45725" marB="45725"/>
                </a:tc>
                <a:tc>
                  <a:txBody>
                    <a:bodyPr/>
                    <a:lstStyle/>
                    <a:p>
                      <a:pPr marL="0" marR="0" lvl="0" indent="0" algn="l" rtl="0">
                        <a:spcBef>
                          <a:spcPts val="0"/>
                        </a:spcBef>
                        <a:spcAft>
                          <a:spcPts val="0"/>
                        </a:spcAft>
                        <a:buNone/>
                      </a:pPr>
                      <a:r>
                        <a:rPr lang="en-GB" sz="2000">
                          <a:solidFill>
                            <a:srgbClr val="1F3864"/>
                          </a:solidFill>
                          <a:latin typeface="Century Gothic" panose="020B0502020202020204" pitchFamily="34" charset="0"/>
                        </a:rPr>
                        <a:t>Es interesante.</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dirty="0">
                          <a:solidFill>
                            <a:srgbClr val="1F3864"/>
                          </a:solidFill>
                          <a:latin typeface="Century Gothic" panose="020B0502020202020204" pitchFamily="34" charset="0"/>
                        </a:rPr>
                        <a:t>S/he is (an) interesting (person).</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4"/>
                  </a:ext>
                </a:extLst>
              </a:tr>
              <a:tr h="509225">
                <a:tc>
                  <a:txBody>
                    <a:bodyPr/>
                    <a:lstStyle/>
                    <a:p>
                      <a:pPr marL="0" marR="0" lvl="0" indent="0" algn="ctr" rtl="0">
                        <a:spcBef>
                          <a:spcPts val="0"/>
                        </a:spcBef>
                        <a:spcAft>
                          <a:spcPts val="0"/>
                        </a:spcAft>
                        <a:buNone/>
                      </a:pPr>
                      <a:r>
                        <a:rPr lang="en-GB" sz="2000">
                          <a:solidFill>
                            <a:srgbClr val="1F3864"/>
                          </a:solidFill>
                        </a:rPr>
                        <a:t>4</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Está pesada.</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Ángela</a:t>
                      </a:r>
                      <a:endParaRPr sz="2000" b="1">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dirty="0">
                          <a:solidFill>
                            <a:srgbClr val="1F3864"/>
                          </a:solidFill>
                          <a:latin typeface="Century Gothic" panose="020B0502020202020204" pitchFamily="34" charset="0"/>
                        </a:rPr>
                        <a:t>She is (being) annoying.</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5"/>
                  </a:ext>
                </a:extLst>
              </a:tr>
              <a:tr h="509225">
                <a:tc>
                  <a:txBody>
                    <a:bodyPr/>
                    <a:lstStyle/>
                    <a:p>
                      <a:pPr marL="0" marR="0" lvl="0" indent="0" algn="ctr" rtl="0">
                        <a:spcBef>
                          <a:spcPts val="0"/>
                        </a:spcBef>
                        <a:spcAft>
                          <a:spcPts val="0"/>
                        </a:spcAft>
                        <a:buNone/>
                      </a:pPr>
                      <a:r>
                        <a:rPr lang="en-GB" sz="2000">
                          <a:solidFill>
                            <a:srgbClr val="1F3864"/>
                          </a:solidFill>
                        </a:rPr>
                        <a:t>5</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Está perdido.</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Rubén</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dirty="0">
                          <a:solidFill>
                            <a:srgbClr val="1F3864"/>
                          </a:solidFill>
                          <a:latin typeface="Century Gothic" panose="020B0502020202020204" pitchFamily="34" charset="0"/>
                        </a:rPr>
                        <a:t>He is (feeling) lost.</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6"/>
                  </a:ext>
                </a:extLst>
              </a:tr>
              <a:tr h="509225">
                <a:tc>
                  <a:txBody>
                    <a:bodyPr/>
                    <a:lstStyle/>
                    <a:p>
                      <a:pPr marL="0" marR="0" lvl="0" indent="0" algn="ctr" rtl="0">
                        <a:spcBef>
                          <a:spcPts val="0"/>
                        </a:spcBef>
                        <a:spcAft>
                          <a:spcPts val="0"/>
                        </a:spcAft>
                        <a:buNone/>
                      </a:pPr>
                      <a:r>
                        <a:rPr lang="en-GB" sz="2000">
                          <a:solidFill>
                            <a:srgbClr val="1F3864"/>
                          </a:solidFill>
                        </a:rPr>
                        <a:t>6</a:t>
                      </a:r>
                      <a:endParaRPr/>
                    </a:p>
                  </a:txBody>
                  <a:tcPr marL="91450" marR="91450" marT="45725" marB="45725"/>
                </a:tc>
                <a:tc>
                  <a:txBody>
                    <a:bodyPr/>
                    <a:lstStyle/>
                    <a:p>
                      <a:pPr marL="0" marR="0" lvl="0" indent="0" algn="l" rtl="0">
                        <a:lnSpc>
                          <a:spcPct val="100000"/>
                        </a:lnSpc>
                        <a:spcBef>
                          <a:spcPts val="0"/>
                        </a:spcBef>
                        <a:spcAft>
                          <a:spcPts val="0"/>
                        </a:spcAft>
                        <a:buClr>
                          <a:srgbClr val="1F3864"/>
                        </a:buClr>
                        <a:buSzPts val="2000"/>
                        <a:buFont typeface="Calibri"/>
                        <a:buNone/>
                      </a:pPr>
                      <a:r>
                        <a:rPr lang="en-GB" sz="2000">
                          <a:solidFill>
                            <a:srgbClr val="1F3864"/>
                          </a:solidFill>
                          <a:latin typeface="Century Gothic" panose="020B0502020202020204" pitchFamily="34" charset="0"/>
                        </a:rPr>
                        <a:t>Es positivo.</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endParaRPr sz="2000">
                        <a:solidFill>
                          <a:srgbClr val="1F3864"/>
                        </a:solidFill>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000" b="1">
                          <a:solidFill>
                            <a:srgbClr val="1F3864"/>
                          </a:solidFill>
                          <a:latin typeface="Century Gothic" panose="020B0502020202020204" pitchFamily="34" charset="0"/>
                        </a:rPr>
                        <a:t>Rubén</a:t>
                      </a:r>
                      <a:endParaRPr>
                        <a:latin typeface="Century Gothic" panose="020B0502020202020204" pitchFamily="34" charset="0"/>
                      </a:endParaRPr>
                    </a:p>
                  </a:txBody>
                  <a:tcPr marL="91450" marR="91450" marT="45725" marB="45725" anchor="ctr"/>
                </a:tc>
                <a:tc>
                  <a:txBody>
                    <a:bodyPr/>
                    <a:lstStyle/>
                    <a:p>
                      <a:pPr marL="0" marR="0" lvl="0" indent="0" algn="l" rtl="0">
                        <a:spcBef>
                          <a:spcPts val="0"/>
                        </a:spcBef>
                        <a:spcAft>
                          <a:spcPts val="0"/>
                        </a:spcAft>
                        <a:buNone/>
                      </a:pPr>
                      <a:r>
                        <a:rPr lang="en-GB" sz="2000" dirty="0">
                          <a:solidFill>
                            <a:srgbClr val="1F3864"/>
                          </a:solidFill>
                          <a:latin typeface="Century Gothic" panose="020B0502020202020204" pitchFamily="34" charset="0"/>
                        </a:rPr>
                        <a:t>He is (a) positive (person).</a:t>
                      </a:r>
                      <a:endParaRPr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7"/>
                  </a:ext>
                </a:extLst>
              </a:tr>
            </a:tbl>
          </a:graphicData>
        </a:graphic>
      </p:graphicFrame>
      <p:sp>
        <p:nvSpPr>
          <p:cNvPr id="240" name="Google Shape;240;p8"/>
          <p:cNvSpPr/>
          <p:nvPr/>
        </p:nvSpPr>
        <p:spPr>
          <a:xfrm>
            <a:off x="7337816" y="1081721"/>
            <a:ext cx="3314634" cy="587979"/>
          </a:xfrm>
          <a:prstGeom prst="wedgeRoundRectCallout">
            <a:avLst>
              <a:gd name="adj1" fmla="val -40024"/>
              <a:gd name="adj2" fmla="val 145873"/>
              <a:gd name="adj3" fmla="val 16667"/>
            </a:avLst>
          </a:prstGeom>
          <a:solidFill>
            <a:srgbClr val="2BC0C7"/>
          </a:solidFill>
          <a:ln w="57150" cap="flat" cmpd="sng">
            <a:solidFill>
              <a:srgbClr val="2BC0C7"/>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If you can’t tell from the adjective, then put ‘</a:t>
            </a:r>
            <a:r>
              <a:rPr lang="en-GB" sz="2000" b="1" i="0" u="none" strike="noStrike" cap="none">
                <a:solidFill>
                  <a:srgbClr val="002060"/>
                </a:solidFill>
                <a:latin typeface="Century Gothic"/>
                <a:ea typeface="Century Gothic"/>
                <a:cs typeface="Century Gothic"/>
                <a:sym typeface="Century Gothic"/>
              </a:rPr>
              <a:t>?</a:t>
            </a:r>
            <a:r>
              <a:rPr lang="en-GB" sz="2000" b="0" i="0" u="none" strike="noStrike" cap="none">
                <a:solidFill>
                  <a:srgbClr val="002060"/>
                </a:solidFill>
                <a:latin typeface="Century Gothic"/>
                <a:ea typeface="Century Gothic"/>
                <a:cs typeface="Century Gothic"/>
                <a:sym typeface="Century Gothic"/>
              </a:rPr>
              <a:t>’</a:t>
            </a:r>
            <a:endParaRPr sz="2000" b="0" i="0" u="none" strike="noStrike" cap="none">
              <a:solidFill>
                <a:srgbClr val="002060"/>
              </a:solidFill>
              <a:latin typeface="Century Gothic"/>
              <a:ea typeface="Century Gothic"/>
              <a:cs typeface="Century Gothic"/>
              <a:sym typeface="Century Gothic"/>
            </a:endParaRPr>
          </a:p>
        </p:txBody>
      </p:sp>
      <p:pic>
        <p:nvPicPr>
          <p:cNvPr id="241" name="Google Shape;241;p8" descr="Badge Question Mark with solid fill"/>
          <p:cNvPicPr preferRelativeResize="0"/>
          <p:nvPr/>
        </p:nvPicPr>
        <p:blipFill rotWithShape="1">
          <a:blip r:embed="rId9">
            <a:alphaModFix/>
          </a:blip>
          <a:srcRect/>
          <a:stretch/>
        </p:blipFill>
        <p:spPr>
          <a:xfrm>
            <a:off x="7210269" y="2641600"/>
            <a:ext cx="466987" cy="466987"/>
          </a:xfrm>
          <a:prstGeom prst="rect">
            <a:avLst/>
          </a:prstGeom>
          <a:noFill/>
          <a:ln>
            <a:noFill/>
          </a:ln>
        </p:spPr>
      </p:pic>
      <p:sp>
        <p:nvSpPr>
          <p:cNvPr id="242" name="Google Shape;242;p8">
            <a:hlinkClick r:id="" action="ppaction://noaction">
              <a:snd r:embed="rId10" name="T3_W4_8.4.wav"/>
            </a:hlinkClick>
          </p:cNvPr>
          <p:cNvSpPr/>
          <p:nvPr/>
        </p:nvSpPr>
        <p:spPr>
          <a:xfrm>
            <a:off x="150062" y="3229462"/>
            <a:ext cx="421308" cy="399075"/>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dirty="0">
                <a:solidFill>
                  <a:srgbClr val="FFFFFF"/>
                </a:solidFill>
                <a:latin typeface="Century Gothic"/>
                <a:ea typeface="Century Gothic"/>
                <a:cs typeface="Century Gothic"/>
                <a:sym typeface="Century Gothic"/>
              </a:rPr>
              <a:t>E</a:t>
            </a:r>
            <a:endParaRPr dirty="0"/>
          </a:p>
        </p:txBody>
      </p:sp>
      <p:sp>
        <p:nvSpPr>
          <p:cNvPr id="243" name="Google Shape;243;p8">
            <a:hlinkClick r:id="" action="ppaction://noaction">
              <a:snd r:embed="rId11" name="T3_W4_8.5.wav"/>
            </a:hlinkClick>
          </p:cNvPr>
          <p:cNvSpPr/>
          <p:nvPr/>
        </p:nvSpPr>
        <p:spPr>
          <a:xfrm>
            <a:off x="150062" y="3747791"/>
            <a:ext cx="421308" cy="358093"/>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1</a:t>
            </a:r>
            <a:endParaRPr/>
          </a:p>
        </p:txBody>
      </p:sp>
      <p:sp>
        <p:nvSpPr>
          <p:cNvPr id="244" name="Google Shape;244;p8">
            <a:hlinkClick r:id="" action="ppaction://noaction">
              <a:snd r:embed="rId12" name="T3_W4_8.6.wav"/>
            </a:hlinkClick>
          </p:cNvPr>
          <p:cNvSpPr/>
          <p:nvPr/>
        </p:nvSpPr>
        <p:spPr>
          <a:xfrm>
            <a:off x="153233" y="4254545"/>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2</a:t>
            </a:r>
            <a:endParaRPr/>
          </a:p>
        </p:txBody>
      </p:sp>
      <p:sp>
        <p:nvSpPr>
          <p:cNvPr id="245" name="Google Shape;245;p8">
            <a:hlinkClick r:id="" action="ppaction://noaction">
              <a:snd r:embed="rId13" name="T3_W4_8.7.wav"/>
            </a:hlinkClick>
          </p:cNvPr>
          <p:cNvSpPr/>
          <p:nvPr/>
        </p:nvSpPr>
        <p:spPr>
          <a:xfrm>
            <a:off x="150062" y="4764830"/>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3</a:t>
            </a:r>
            <a:endParaRPr/>
          </a:p>
        </p:txBody>
      </p:sp>
      <p:sp>
        <p:nvSpPr>
          <p:cNvPr id="246" name="Google Shape;246;p8">
            <a:hlinkClick r:id="" action="ppaction://noaction">
              <a:snd r:embed="rId14" name="T3_W4_8.8.wav"/>
            </a:hlinkClick>
          </p:cNvPr>
          <p:cNvSpPr/>
          <p:nvPr/>
        </p:nvSpPr>
        <p:spPr>
          <a:xfrm>
            <a:off x="151470" y="5272157"/>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4</a:t>
            </a:r>
            <a:endParaRPr/>
          </a:p>
        </p:txBody>
      </p:sp>
      <p:sp>
        <p:nvSpPr>
          <p:cNvPr id="247" name="Google Shape;247;p8">
            <a:hlinkClick r:id="" action="ppaction://noaction">
              <a:snd r:embed="rId15" name="T3_W4_8.9.wav"/>
            </a:hlinkClick>
          </p:cNvPr>
          <p:cNvSpPr/>
          <p:nvPr/>
        </p:nvSpPr>
        <p:spPr>
          <a:xfrm>
            <a:off x="150062" y="5799413"/>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5</a:t>
            </a:r>
            <a:endParaRPr/>
          </a:p>
        </p:txBody>
      </p:sp>
      <p:sp>
        <p:nvSpPr>
          <p:cNvPr id="248" name="Google Shape;248;p8">
            <a:hlinkClick r:id="" action="ppaction://noaction">
              <a:snd r:embed="rId16" name="T3_W4_8.10.wav"/>
            </a:hlinkClick>
          </p:cNvPr>
          <p:cNvSpPr/>
          <p:nvPr/>
        </p:nvSpPr>
        <p:spPr>
          <a:xfrm>
            <a:off x="150062" y="6295075"/>
            <a:ext cx="421308" cy="375637"/>
          </a:xfrm>
          <a:prstGeom prst="rect">
            <a:avLst/>
          </a:prstGeom>
          <a:solidFill>
            <a:srgbClr val="4A8522"/>
          </a:solidFill>
          <a:ln w="19050" cap="flat" cmpd="sng">
            <a:solidFill>
              <a:srgbClr val="1F785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entury Gothic"/>
              <a:buNone/>
            </a:pPr>
            <a:r>
              <a:rPr lang="en-GB" sz="2800" b="1" i="0" u="none" strike="noStrike" cap="none">
                <a:solidFill>
                  <a:srgbClr val="FFFFFF"/>
                </a:solidFill>
                <a:latin typeface="Century Gothic"/>
                <a:ea typeface="Century Gothic"/>
                <a:cs typeface="Century Gothic"/>
                <a:sym typeface="Century Gothic"/>
              </a:rPr>
              <a:t>6</a:t>
            </a:r>
            <a:endParaRPr/>
          </a:p>
        </p:txBody>
      </p:sp>
      <p:pic>
        <p:nvPicPr>
          <p:cNvPr id="249" name="Google Shape;249;p8" descr="Badge Question Mark with solid fill"/>
          <p:cNvPicPr preferRelativeResize="0"/>
          <p:nvPr/>
        </p:nvPicPr>
        <p:blipFill rotWithShape="1">
          <a:blip r:embed="rId9">
            <a:alphaModFix/>
          </a:blip>
          <a:srcRect/>
          <a:stretch/>
        </p:blipFill>
        <p:spPr>
          <a:xfrm>
            <a:off x="6608666" y="3191283"/>
            <a:ext cx="466987" cy="466987"/>
          </a:xfrm>
          <a:prstGeom prst="rect">
            <a:avLst/>
          </a:prstGeom>
          <a:noFill/>
          <a:ln>
            <a:noFill/>
          </a:ln>
        </p:spPr>
      </p:pic>
      <p:pic>
        <p:nvPicPr>
          <p:cNvPr id="250" name="Google Shape;250;p8" descr="green checkmark"/>
          <p:cNvPicPr preferRelativeResize="0"/>
          <p:nvPr/>
        </p:nvPicPr>
        <p:blipFill rotWithShape="1">
          <a:blip r:embed="rId17">
            <a:alphaModFix/>
          </a:blip>
          <a:srcRect/>
          <a:stretch/>
        </p:blipFill>
        <p:spPr>
          <a:xfrm>
            <a:off x="3478636" y="3273547"/>
            <a:ext cx="282522" cy="294294"/>
          </a:xfrm>
          <a:prstGeom prst="rect">
            <a:avLst/>
          </a:prstGeom>
          <a:noFill/>
          <a:ln>
            <a:noFill/>
          </a:ln>
        </p:spPr>
      </p:pic>
      <p:pic>
        <p:nvPicPr>
          <p:cNvPr id="251" name="Google Shape;251;p8" descr="green checkmark"/>
          <p:cNvPicPr preferRelativeResize="0"/>
          <p:nvPr/>
        </p:nvPicPr>
        <p:blipFill rotWithShape="1">
          <a:blip r:embed="rId17">
            <a:alphaModFix/>
          </a:blip>
          <a:srcRect/>
          <a:stretch/>
        </p:blipFill>
        <p:spPr>
          <a:xfrm>
            <a:off x="4986948" y="3786349"/>
            <a:ext cx="282522" cy="294294"/>
          </a:xfrm>
          <a:prstGeom prst="rect">
            <a:avLst/>
          </a:prstGeom>
          <a:noFill/>
          <a:ln>
            <a:noFill/>
          </a:ln>
        </p:spPr>
      </p:pic>
      <p:pic>
        <p:nvPicPr>
          <p:cNvPr id="252" name="Google Shape;252;p8" descr="green checkmark"/>
          <p:cNvPicPr preferRelativeResize="0"/>
          <p:nvPr/>
        </p:nvPicPr>
        <p:blipFill rotWithShape="1">
          <a:blip r:embed="rId17">
            <a:alphaModFix/>
          </a:blip>
          <a:srcRect/>
          <a:stretch/>
        </p:blipFill>
        <p:spPr>
          <a:xfrm>
            <a:off x="4987368" y="4335888"/>
            <a:ext cx="282522" cy="294294"/>
          </a:xfrm>
          <a:prstGeom prst="rect">
            <a:avLst/>
          </a:prstGeom>
          <a:noFill/>
          <a:ln>
            <a:noFill/>
          </a:ln>
        </p:spPr>
      </p:pic>
      <p:pic>
        <p:nvPicPr>
          <p:cNvPr id="253" name="Google Shape;253;p8" descr="green checkmark"/>
          <p:cNvPicPr preferRelativeResize="0"/>
          <p:nvPr/>
        </p:nvPicPr>
        <p:blipFill rotWithShape="1">
          <a:blip r:embed="rId17">
            <a:alphaModFix/>
          </a:blip>
          <a:srcRect/>
          <a:stretch/>
        </p:blipFill>
        <p:spPr>
          <a:xfrm>
            <a:off x="4987368" y="4764830"/>
            <a:ext cx="282522" cy="294294"/>
          </a:xfrm>
          <a:prstGeom prst="rect">
            <a:avLst/>
          </a:prstGeom>
          <a:noFill/>
          <a:ln>
            <a:noFill/>
          </a:ln>
        </p:spPr>
      </p:pic>
      <p:pic>
        <p:nvPicPr>
          <p:cNvPr id="254" name="Google Shape;254;p8" descr="green checkmark"/>
          <p:cNvPicPr preferRelativeResize="0"/>
          <p:nvPr/>
        </p:nvPicPr>
        <p:blipFill rotWithShape="1">
          <a:blip r:embed="rId17">
            <a:alphaModFix/>
          </a:blip>
          <a:srcRect/>
          <a:stretch/>
        </p:blipFill>
        <p:spPr>
          <a:xfrm>
            <a:off x="3470192" y="5272157"/>
            <a:ext cx="282522" cy="294294"/>
          </a:xfrm>
          <a:prstGeom prst="rect">
            <a:avLst/>
          </a:prstGeom>
          <a:noFill/>
          <a:ln>
            <a:noFill/>
          </a:ln>
        </p:spPr>
      </p:pic>
      <p:pic>
        <p:nvPicPr>
          <p:cNvPr id="255" name="Google Shape;255;p8" descr="green checkmark"/>
          <p:cNvPicPr preferRelativeResize="0"/>
          <p:nvPr/>
        </p:nvPicPr>
        <p:blipFill rotWithShape="1">
          <a:blip r:embed="rId17">
            <a:alphaModFix/>
          </a:blip>
          <a:srcRect/>
          <a:stretch/>
        </p:blipFill>
        <p:spPr>
          <a:xfrm>
            <a:off x="3420261" y="5862785"/>
            <a:ext cx="282522" cy="294294"/>
          </a:xfrm>
          <a:prstGeom prst="rect">
            <a:avLst/>
          </a:prstGeom>
          <a:noFill/>
          <a:ln>
            <a:noFill/>
          </a:ln>
        </p:spPr>
      </p:pic>
      <p:pic>
        <p:nvPicPr>
          <p:cNvPr id="256" name="Google Shape;256;p8" descr="green checkmark"/>
          <p:cNvPicPr preferRelativeResize="0"/>
          <p:nvPr/>
        </p:nvPicPr>
        <p:blipFill rotWithShape="1">
          <a:blip r:embed="rId17">
            <a:alphaModFix/>
          </a:blip>
          <a:srcRect/>
          <a:stretch/>
        </p:blipFill>
        <p:spPr>
          <a:xfrm>
            <a:off x="4990905" y="6333115"/>
            <a:ext cx="282522" cy="294294"/>
          </a:xfrm>
          <a:prstGeom prst="rect">
            <a:avLst/>
          </a:prstGeom>
          <a:noFill/>
          <a:ln>
            <a:noFill/>
          </a:ln>
        </p:spPr>
      </p:pic>
      <p:sp>
        <p:nvSpPr>
          <p:cNvPr id="257" name="Google Shape;257;p8"/>
          <p:cNvSpPr/>
          <p:nvPr/>
        </p:nvSpPr>
        <p:spPr>
          <a:xfrm>
            <a:off x="7801684" y="3211353"/>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8"/>
          <p:cNvSpPr/>
          <p:nvPr/>
        </p:nvSpPr>
        <p:spPr>
          <a:xfrm>
            <a:off x="7793314" y="3715850"/>
            <a:ext cx="4149926"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8"/>
          <p:cNvSpPr/>
          <p:nvPr/>
        </p:nvSpPr>
        <p:spPr>
          <a:xfrm>
            <a:off x="7801684" y="4212998"/>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8"/>
          <p:cNvSpPr/>
          <p:nvPr/>
        </p:nvSpPr>
        <p:spPr>
          <a:xfrm>
            <a:off x="7791125" y="4727403"/>
            <a:ext cx="4149926"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8"/>
          <p:cNvSpPr/>
          <p:nvPr/>
        </p:nvSpPr>
        <p:spPr>
          <a:xfrm>
            <a:off x="7785385" y="5253141"/>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8"/>
          <p:cNvSpPr/>
          <p:nvPr/>
        </p:nvSpPr>
        <p:spPr>
          <a:xfrm>
            <a:off x="7775126" y="5766292"/>
            <a:ext cx="4149926"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8"/>
          <p:cNvSpPr/>
          <p:nvPr/>
        </p:nvSpPr>
        <p:spPr>
          <a:xfrm>
            <a:off x="7801684" y="6240322"/>
            <a:ext cx="4149926"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8"/>
          <p:cNvSpPr txBox="1"/>
          <p:nvPr/>
        </p:nvSpPr>
        <p:spPr>
          <a:xfrm>
            <a:off x="5801523" y="2343787"/>
            <a:ext cx="166927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1">
                <a:solidFill>
                  <a:srgbClr val="002060"/>
                </a:solidFill>
                <a:latin typeface="Century Gothic"/>
                <a:ea typeface="Century Gothic"/>
                <a:cs typeface="Century Gothic"/>
                <a:sym typeface="Century Gothic"/>
              </a:rPr>
              <a:t>Ángela, Rubén o </a:t>
            </a:r>
            <a:endParaRPr sz="2400" b="0">
              <a:solidFill>
                <a:srgbClr val="002060"/>
              </a:solidFill>
              <a:latin typeface="Century Gothic"/>
              <a:ea typeface="Century Gothic"/>
              <a:cs typeface="Century Gothic"/>
              <a:sym typeface="Century Gothic"/>
            </a:endParaRPr>
          </a:p>
        </p:txBody>
      </p:sp>
      <p:pic>
        <p:nvPicPr>
          <p:cNvPr id="265" name="Google Shape;265;p8" descr="Badge Question Mark with solid fill"/>
          <p:cNvPicPr preferRelativeResize="0"/>
          <p:nvPr/>
        </p:nvPicPr>
        <p:blipFill rotWithShape="1">
          <a:blip r:embed="rId9">
            <a:alphaModFix/>
          </a:blip>
          <a:srcRect/>
          <a:stretch/>
        </p:blipFill>
        <p:spPr>
          <a:xfrm>
            <a:off x="6608665" y="4219251"/>
            <a:ext cx="466987" cy="466987"/>
          </a:xfrm>
          <a:prstGeom prst="rect">
            <a:avLst/>
          </a:prstGeom>
          <a:noFill/>
          <a:ln>
            <a:noFill/>
          </a:ln>
        </p:spPr>
      </p:pic>
      <p:pic>
        <p:nvPicPr>
          <p:cNvPr id="266" name="Google Shape;266;p8" descr="Badge Question Mark with solid fill"/>
          <p:cNvPicPr preferRelativeResize="0"/>
          <p:nvPr/>
        </p:nvPicPr>
        <p:blipFill rotWithShape="1">
          <a:blip r:embed="rId9">
            <a:alphaModFix/>
          </a:blip>
          <a:srcRect/>
          <a:stretch/>
        </p:blipFill>
        <p:spPr>
          <a:xfrm>
            <a:off x="6608664" y="4748621"/>
            <a:ext cx="466987" cy="466987"/>
          </a:xfrm>
          <a:prstGeom prst="rect">
            <a:avLst/>
          </a:prstGeom>
          <a:noFill/>
          <a:ln>
            <a:noFill/>
          </a:ln>
        </p:spPr>
      </p:pic>
      <p:sp>
        <p:nvSpPr>
          <p:cNvPr id="267" name="Google Shape;267;p8"/>
          <p:cNvSpPr/>
          <p:nvPr/>
        </p:nvSpPr>
        <p:spPr>
          <a:xfrm>
            <a:off x="6226790" y="3211353"/>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8"/>
          <p:cNvSpPr/>
          <p:nvPr/>
        </p:nvSpPr>
        <p:spPr>
          <a:xfrm>
            <a:off x="6226790" y="3704943"/>
            <a:ext cx="1218512"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8"/>
          <p:cNvSpPr/>
          <p:nvPr/>
        </p:nvSpPr>
        <p:spPr>
          <a:xfrm>
            <a:off x="6226790" y="4251048"/>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8"/>
          <p:cNvSpPr/>
          <p:nvPr/>
        </p:nvSpPr>
        <p:spPr>
          <a:xfrm>
            <a:off x="6252282" y="4789225"/>
            <a:ext cx="1218512"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8"/>
          <p:cNvSpPr/>
          <p:nvPr/>
        </p:nvSpPr>
        <p:spPr>
          <a:xfrm>
            <a:off x="6252282" y="5248719"/>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8"/>
          <p:cNvSpPr/>
          <p:nvPr/>
        </p:nvSpPr>
        <p:spPr>
          <a:xfrm>
            <a:off x="6341121" y="5761623"/>
            <a:ext cx="1218512" cy="399075"/>
          </a:xfrm>
          <a:prstGeom prst="roundRect">
            <a:avLst>
              <a:gd name="adj" fmla="val 16667"/>
            </a:avLst>
          </a:prstGeom>
          <a:solidFill>
            <a:srgbClr val="EBF1E9"/>
          </a:solidFill>
          <a:ln w="12700" cap="flat" cmpd="sng">
            <a:solidFill>
              <a:srgbClr val="EBF1E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8"/>
          <p:cNvSpPr/>
          <p:nvPr/>
        </p:nvSpPr>
        <p:spPr>
          <a:xfrm>
            <a:off x="6226790" y="6315006"/>
            <a:ext cx="1218512" cy="399075"/>
          </a:xfrm>
          <a:prstGeom prst="roundRect">
            <a:avLst>
              <a:gd name="adj" fmla="val 16667"/>
            </a:avLst>
          </a:prstGeom>
          <a:solidFill>
            <a:srgbClr val="D5E3CF"/>
          </a:solidFill>
          <a:ln w="12700" cap="flat" cmpd="sng">
            <a:solidFill>
              <a:srgbClr val="D5E3C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500"/>
                                        <p:tgtEl>
                                          <p:spTgt spid="235"/>
                                        </p:tgtEl>
                                      </p:cBhvr>
                                    </p:animEffect>
                                  </p:childTnLst>
                                  <p:subTnLst>
                                    <p:audio>
                                      <p:cMediaNode>
                                        <p:cTn display="0" masterRel="sameClick">
                                          <p:stCondLst>
                                            <p:cond evt="begin" delay="0">
                                              <p:tn val="5"/>
                                            </p:cond>
                                          </p:stCondLst>
                                          <p:endCondLst>
                                            <p:cond evt="onStopAudio" delay="0">
                                              <p:tgtEl>
                                                <p:sldTgt/>
                                              </p:tgtEl>
                                            </p:cond>
                                          </p:endCondLst>
                                        </p:cTn>
                                        <p:tgtEl>
                                          <p:sndTgt r:embed="rId3" name="T3_W4_8.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5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35"/>
                                        </p:tgtEl>
                                      </p:cBhvr>
                                    </p:animEffect>
                                    <p:set>
                                      <p:cBhvr>
                                        <p:cTn id="40" dur="1" fill="hold">
                                          <p:stCondLst>
                                            <p:cond delay="500"/>
                                          </p:stCondLst>
                                        </p:cTn>
                                        <p:tgtEl>
                                          <p:spTgt spid="23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34"/>
                                        </p:tgtEl>
                                      </p:cBhvr>
                                    </p:animEffect>
                                    <p:set>
                                      <p:cBhvr>
                                        <p:cTn id="43" dur="1" fill="hold">
                                          <p:stCondLst>
                                            <p:cond delay="500"/>
                                          </p:stCondLst>
                                        </p:cTn>
                                        <p:tgtEl>
                                          <p:spTgt spid="234"/>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23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T3_W4_8.3.wav"/>
                                        </p:tgtEl>
                                      </p:cMediaNode>
                                    </p:audio>
                                  </p:subTnLst>
                                </p:cTn>
                              </p:par>
                              <p:par>
                                <p:cTn id="46" presetID="1" presetClass="entr" presetSubtype="0" fill="hold" nodeType="withEffect">
                                  <p:stCondLst>
                                    <p:cond delay="0"/>
                                  </p:stCondLst>
                                  <p:childTnLst>
                                    <p:set>
                                      <p:cBhvr>
                                        <p:cTn id="47" dur="1" fill="hold">
                                          <p:stCondLst>
                                            <p:cond delay="0"/>
                                          </p:stCondLst>
                                        </p:cTn>
                                        <p:tgtEl>
                                          <p:spTgt spid="2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1"/>
                                          </p:stCondLst>
                                        </p:cTn>
                                        <p:tgtEl>
                                          <p:spTgt spid="2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1"/>
                                          </p:stCondLst>
                                        </p:cTn>
                                        <p:tgtEl>
                                          <p:spTgt spid="26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1"/>
                                          </p:stCondLst>
                                        </p:cTn>
                                        <p:tgtEl>
                                          <p:spTgt spid="26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1"/>
                                          </p:stCondLst>
                                        </p:cTn>
                                        <p:tgtEl>
                                          <p:spTgt spid="27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1"/>
                                          </p:stCondLst>
                                        </p:cTn>
                                        <p:tgtEl>
                                          <p:spTgt spid="27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1"/>
                                          </p:stCondLst>
                                        </p:cTn>
                                        <p:tgtEl>
                                          <p:spTgt spid="27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nodeType="clickEffect">
                                  <p:stCondLst>
                                    <p:cond delay="0"/>
                                  </p:stCondLst>
                                  <p:childTnLst>
                                    <p:set>
                                      <p:cBhvr>
                                        <p:cTn id="79" dur="1" fill="hold">
                                          <p:stCondLst>
                                            <p:cond delay="1"/>
                                          </p:stCondLst>
                                        </p:cTn>
                                        <p:tgtEl>
                                          <p:spTgt spid="27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1"/>
                                          </p:stCondLst>
                                        </p:cTn>
                                        <p:tgtEl>
                                          <p:spTgt spid="25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1"/>
                                          </p:stCondLst>
                                        </p:cTn>
                                        <p:tgtEl>
                                          <p:spTgt spid="25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1"/>
                                          </p:stCondLst>
                                        </p:cTn>
                                        <p:tgtEl>
                                          <p:spTgt spid="259"/>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1"/>
                                          </p:stCondLst>
                                        </p:cTn>
                                        <p:tgtEl>
                                          <p:spTgt spid="260"/>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1"/>
                                          </p:stCondLst>
                                        </p:cTn>
                                        <p:tgtEl>
                                          <p:spTgt spid="26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1"/>
                                          </p:stCondLst>
                                        </p:cTn>
                                        <p:tgtEl>
                                          <p:spTgt spid="26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1"/>
                                          </p:stCondLst>
                                        </p:cTn>
                                        <p:tgtEl>
                                          <p:spTgt spid="2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9"/>
          <p:cNvSpPr txBox="1">
            <a:spLocks noGrp="1"/>
          </p:cNvSpPr>
          <p:nvPr>
            <p:ph type="title"/>
          </p:nvPr>
        </p:nvSpPr>
        <p:spPr>
          <a:xfrm>
            <a:off x="204236" y="124452"/>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a:solidFill>
                  <a:srgbClr val="1E4E79"/>
                </a:solidFill>
                <a:latin typeface="Century Gothic"/>
                <a:ea typeface="Century Gothic"/>
                <a:cs typeface="Century Gothic"/>
                <a:sym typeface="Century Gothic"/>
              </a:rPr>
              <a:t>Subject pronouns (she, he)</a:t>
            </a:r>
            <a:endParaRPr/>
          </a:p>
        </p:txBody>
      </p:sp>
      <p:sp>
        <p:nvSpPr>
          <p:cNvPr id="280" name="Google Shape;280;p9"/>
          <p:cNvSpPr txBox="1"/>
          <p:nvPr/>
        </p:nvSpPr>
        <p:spPr>
          <a:xfrm>
            <a:off x="204236" y="997710"/>
            <a:ext cx="955461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Remember, the adjective often tells us if the sentence refers to </a:t>
            </a:r>
            <a:r>
              <a:rPr lang="en-GB" sz="2400" b="1" i="0" u="none" strike="noStrike" cap="none">
                <a:solidFill>
                  <a:srgbClr val="1F3864"/>
                </a:solidFill>
                <a:latin typeface="Century Gothic"/>
                <a:ea typeface="Century Gothic"/>
                <a:cs typeface="Century Gothic"/>
                <a:sym typeface="Century Gothic"/>
              </a:rPr>
              <a:t>she</a:t>
            </a:r>
            <a:r>
              <a:rPr lang="en-GB" sz="2400" b="0" i="0" u="none" strike="noStrike" cap="none">
                <a:solidFill>
                  <a:srgbClr val="1F3864"/>
                </a:solidFill>
                <a:latin typeface="Century Gothic"/>
                <a:ea typeface="Century Gothic"/>
                <a:cs typeface="Century Gothic"/>
                <a:sym typeface="Century Gothic"/>
              </a:rPr>
              <a:t> or </a:t>
            </a:r>
            <a:r>
              <a:rPr lang="en-GB" sz="2400" b="1" i="0" u="none" strike="noStrike" cap="none">
                <a:solidFill>
                  <a:srgbClr val="1F3864"/>
                </a:solidFill>
                <a:latin typeface="Century Gothic"/>
                <a:ea typeface="Century Gothic"/>
                <a:cs typeface="Century Gothic"/>
                <a:sym typeface="Century Gothic"/>
              </a:rPr>
              <a:t>he</a:t>
            </a:r>
            <a:r>
              <a:rPr lang="en-GB" sz="2400" b="0" i="0" u="none" strike="noStrike" cap="none">
                <a:solidFill>
                  <a:srgbClr val="1F3864"/>
                </a:solidFill>
                <a:latin typeface="Century Gothic"/>
                <a:ea typeface="Century Gothic"/>
                <a:cs typeface="Century Gothic"/>
                <a:sym typeface="Century Gothic"/>
              </a:rPr>
              <a:t>:</a:t>
            </a:r>
            <a:endParaRPr/>
          </a:p>
        </p:txBody>
      </p:sp>
      <p:pic>
        <p:nvPicPr>
          <p:cNvPr id="281" name="Google Shape;281;p9" descr="Jigsaw, Puzzle, Piece, Game, Concept, Solution"/>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282" name="Google Shape;282;p9"/>
          <p:cNvPicPr preferRelativeResize="0"/>
          <p:nvPr/>
        </p:nvPicPr>
        <p:blipFill rotWithShape="1">
          <a:blip r:embed="rId8">
            <a:alphaModFix/>
          </a:blip>
          <a:srcRect/>
          <a:stretch/>
        </p:blipFill>
        <p:spPr>
          <a:xfrm>
            <a:off x="4053827" y="1980029"/>
            <a:ext cx="515987" cy="559887"/>
          </a:xfrm>
          <a:prstGeom prst="rect">
            <a:avLst/>
          </a:prstGeom>
          <a:noFill/>
          <a:ln>
            <a:noFill/>
          </a:ln>
        </p:spPr>
      </p:pic>
      <p:sp>
        <p:nvSpPr>
          <p:cNvPr id="283" name="Google Shape;283;p9"/>
          <p:cNvSpPr/>
          <p:nvPr/>
        </p:nvSpPr>
        <p:spPr>
          <a:xfrm>
            <a:off x="9118440" y="4512029"/>
            <a:ext cx="2869324" cy="1503650"/>
          </a:xfrm>
          <a:prstGeom prst="wedgeRoundRectCallout">
            <a:avLst>
              <a:gd name="adj1" fmla="val -69470"/>
              <a:gd name="adj2" fmla="val 30447"/>
              <a:gd name="adj3" fmla="val 16667"/>
            </a:avLst>
          </a:prstGeom>
          <a:solidFill>
            <a:srgbClr val="2BC0C7"/>
          </a:solidFill>
          <a:ln w="5715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We </a:t>
            </a:r>
            <a:r>
              <a:rPr lang="en-GB" sz="2000">
                <a:solidFill>
                  <a:srgbClr val="002060"/>
                </a:solidFill>
                <a:latin typeface="Century Gothic"/>
                <a:ea typeface="Century Gothic"/>
                <a:cs typeface="Century Gothic"/>
                <a:sym typeface="Century Gothic"/>
              </a:rPr>
              <a:t>use the pronouns </a:t>
            </a:r>
            <a:r>
              <a:rPr lang="en-GB" sz="2000" b="0" i="0" u="none" strike="noStrike" cap="none">
                <a:solidFill>
                  <a:srgbClr val="002060"/>
                </a:solidFill>
                <a:latin typeface="Century Gothic"/>
                <a:ea typeface="Century Gothic"/>
                <a:cs typeface="Century Gothic"/>
                <a:sym typeface="Century Gothic"/>
              </a:rPr>
              <a:t>to avoid confusion and make it clear who we are talking about. </a:t>
            </a:r>
            <a:endParaRPr sz="2000" b="0" i="0" u="none" strike="noStrike" cap="none">
              <a:solidFill>
                <a:srgbClr val="002060"/>
              </a:solidFill>
              <a:latin typeface="Century Gothic"/>
              <a:ea typeface="Century Gothic"/>
              <a:cs typeface="Century Gothic"/>
              <a:sym typeface="Century Gothic"/>
            </a:endParaRPr>
          </a:p>
        </p:txBody>
      </p:sp>
      <p:sp>
        <p:nvSpPr>
          <p:cNvPr id="284" name="Google Shape;284;p9"/>
          <p:cNvSpPr txBox="1"/>
          <p:nvPr/>
        </p:nvSpPr>
        <p:spPr>
          <a:xfrm>
            <a:off x="204235" y="2068823"/>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Está </a:t>
            </a:r>
            <a:r>
              <a:rPr lang="en-GB" sz="2400">
                <a:solidFill>
                  <a:srgbClr val="1F3864"/>
                </a:solidFill>
                <a:latin typeface="Century Gothic"/>
                <a:ea typeface="Century Gothic"/>
                <a:cs typeface="Century Gothic"/>
                <a:sym typeface="Century Gothic"/>
              </a:rPr>
              <a:t>preparad</a:t>
            </a:r>
            <a:r>
              <a:rPr lang="en-GB" sz="2400" b="1" i="0" u="none" strike="noStrike" cap="none">
                <a:solidFill>
                  <a:srgbClr val="1F3864"/>
                </a:solidFill>
                <a:latin typeface="Century Gothic"/>
                <a:ea typeface="Century Gothic"/>
                <a:cs typeface="Century Gothic"/>
                <a:sym typeface="Century Gothic"/>
              </a:rPr>
              <a:t>o</a:t>
            </a:r>
            <a:r>
              <a:rPr lang="en-GB" sz="2400" b="0" i="0" u="none" strike="noStrike" cap="none">
                <a:solidFill>
                  <a:srgbClr val="1F3864"/>
                </a:solidFill>
                <a:latin typeface="Century Gothic"/>
                <a:ea typeface="Century Gothic"/>
                <a:cs typeface="Century Gothic"/>
                <a:sym typeface="Century Gothic"/>
              </a:rPr>
              <a:t>.</a:t>
            </a:r>
            <a:endParaRPr/>
          </a:p>
        </p:txBody>
      </p:sp>
      <p:sp>
        <p:nvSpPr>
          <p:cNvPr id="285" name="Google Shape;285;p9"/>
          <p:cNvSpPr txBox="1"/>
          <p:nvPr/>
        </p:nvSpPr>
        <p:spPr>
          <a:xfrm>
            <a:off x="4569814" y="2057335"/>
            <a:ext cx="42204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He</a:t>
            </a:r>
            <a:r>
              <a:rPr lang="en-GB" sz="2400" b="0" i="0" u="none" strike="noStrike" cap="none">
                <a:solidFill>
                  <a:srgbClr val="1F3864"/>
                </a:solidFill>
                <a:latin typeface="Century Gothic"/>
                <a:ea typeface="Century Gothic"/>
                <a:cs typeface="Century Gothic"/>
                <a:sym typeface="Century Gothic"/>
              </a:rPr>
              <a:t> is (feeling) ready.</a:t>
            </a:r>
            <a:endParaRPr sz="2400" b="0" i="0" u="none" strike="noStrike" cap="none">
              <a:solidFill>
                <a:srgbClr val="1F3864"/>
              </a:solidFill>
              <a:latin typeface="Century Gothic"/>
              <a:ea typeface="Century Gothic"/>
              <a:cs typeface="Century Gothic"/>
              <a:sym typeface="Century Gothic"/>
            </a:endParaRPr>
          </a:p>
        </p:txBody>
      </p:sp>
      <p:sp>
        <p:nvSpPr>
          <p:cNvPr id="286" name="Google Shape;286;p9"/>
          <p:cNvSpPr txBox="1"/>
          <p:nvPr/>
        </p:nvSpPr>
        <p:spPr>
          <a:xfrm>
            <a:off x="204235" y="2770604"/>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 </a:t>
            </a:r>
            <a:r>
              <a:rPr lang="en-GB" sz="2400">
                <a:solidFill>
                  <a:srgbClr val="1F3864"/>
                </a:solidFill>
                <a:latin typeface="Century Gothic"/>
                <a:ea typeface="Century Gothic"/>
                <a:cs typeface="Century Gothic"/>
                <a:sym typeface="Century Gothic"/>
              </a:rPr>
              <a:t>postiv</a:t>
            </a:r>
            <a:r>
              <a:rPr lang="en-GB" sz="2400" b="1" i="0" u="none" strike="noStrike" cap="none">
                <a:solidFill>
                  <a:srgbClr val="FF0066"/>
                </a:solidFill>
                <a:latin typeface="Century Gothic"/>
                <a:ea typeface="Century Gothic"/>
                <a:cs typeface="Century Gothic"/>
                <a:sym typeface="Century Gothic"/>
              </a:rPr>
              <a:t>a</a:t>
            </a:r>
            <a:r>
              <a:rPr lang="en-GB" sz="2400" b="0" i="0" u="none" strike="noStrike" cap="none">
                <a:solidFill>
                  <a:srgbClr val="1F3864"/>
                </a:solidFill>
                <a:latin typeface="Century Gothic"/>
                <a:ea typeface="Century Gothic"/>
                <a:cs typeface="Century Gothic"/>
                <a:sym typeface="Century Gothic"/>
              </a:rPr>
              <a:t>.</a:t>
            </a:r>
            <a:endParaRPr/>
          </a:p>
        </p:txBody>
      </p:sp>
      <p:pic>
        <p:nvPicPr>
          <p:cNvPr id="287" name="Google Shape;287;p9"/>
          <p:cNvPicPr preferRelativeResize="0"/>
          <p:nvPr/>
        </p:nvPicPr>
        <p:blipFill rotWithShape="1">
          <a:blip r:embed="rId8">
            <a:alphaModFix/>
          </a:blip>
          <a:srcRect/>
          <a:stretch/>
        </p:blipFill>
        <p:spPr>
          <a:xfrm>
            <a:off x="4053827" y="2717815"/>
            <a:ext cx="515987" cy="559887"/>
          </a:xfrm>
          <a:prstGeom prst="rect">
            <a:avLst/>
          </a:prstGeom>
          <a:noFill/>
          <a:ln>
            <a:noFill/>
          </a:ln>
        </p:spPr>
      </p:pic>
      <p:sp>
        <p:nvSpPr>
          <p:cNvPr id="288" name="Google Shape;288;p9"/>
          <p:cNvSpPr txBox="1"/>
          <p:nvPr/>
        </p:nvSpPr>
        <p:spPr>
          <a:xfrm>
            <a:off x="4569814" y="2775228"/>
            <a:ext cx="51890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She</a:t>
            </a:r>
            <a:r>
              <a:rPr lang="en-GB" sz="2400" b="0" i="0" u="none" strike="noStrike" cap="none">
                <a:solidFill>
                  <a:srgbClr val="1F3864"/>
                </a:solidFill>
                <a:latin typeface="Century Gothic"/>
                <a:ea typeface="Century Gothic"/>
                <a:cs typeface="Century Gothic"/>
                <a:sym typeface="Century Gothic"/>
              </a:rPr>
              <a:t> is (a) positive(person).</a:t>
            </a:r>
            <a:endParaRPr sz="2400" b="0" i="0" u="none" strike="noStrike" cap="none">
              <a:solidFill>
                <a:srgbClr val="1F3864"/>
              </a:solidFill>
              <a:latin typeface="Century Gothic"/>
              <a:ea typeface="Century Gothic"/>
              <a:cs typeface="Century Gothic"/>
              <a:sym typeface="Century Gothic"/>
            </a:endParaRPr>
          </a:p>
        </p:txBody>
      </p:sp>
      <p:sp>
        <p:nvSpPr>
          <p:cNvPr id="289" name="Google Shape;289;p9"/>
          <p:cNvSpPr txBox="1"/>
          <p:nvPr/>
        </p:nvSpPr>
        <p:spPr>
          <a:xfrm>
            <a:off x="204236" y="3577949"/>
            <a:ext cx="1178352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If the adjective doesn’t help us, we can use the pronouns </a:t>
            </a:r>
            <a:r>
              <a:rPr lang="en-GB" sz="2400" b="1" i="0" u="sng" strike="noStrike" cap="none">
                <a:solidFill>
                  <a:srgbClr val="1F3864"/>
                </a:solidFill>
                <a:latin typeface="Century Gothic"/>
                <a:ea typeface="Century Gothic"/>
                <a:cs typeface="Century Gothic"/>
                <a:sym typeface="Century Gothic"/>
              </a:rPr>
              <a:t>ella</a:t>
            </a:r>
            <a:r>
              <a:rPr lang="en-GB" sz="2400" b="0" i="0" u="none" strike="noStrike" cap="none">
                <a:solidFill>
                  <a:srgbClr val="1F3864"/>
                </a:solidFill>
                <a:latin typeface="Century Gothic"/>
                <a:ea typeface="Century Gothic"/>
                <a:cs typeface="Century Gothic"/>
                <a:sym typeface="Century Gothic"/>
              </a:rPr>
              <a:t> (she)and </a:t>
            </a:r>
            <a:r>
              <a:rPr lang="en-GB" sz="2400" b="1" i="0" u="sng" strike="noStrike" cap="none">
                <a:solidFill>
                  <a:srgbClr val="1F3864"/>
                </a:solidFill>
                <a:latin typeface="Century Gothic"/>
                <a:ea typeface="Century Gothic"/>
                <a:cs typeface="Century Gothic"/>
                <a:sym typeface="Century Gothic"/>
              </a:rPr>
              <a:t>él</a:t>
            </a:r>
            <a:r>
              <a:rPr lang="en-GB" sz="2400" b="0" i="0" u="none" strike="noStrike" cap="none">
                <a:solidFill>
                  <a:srgbClr val="1F3864"/>
                </a:solidFill>
                <a:latin typeface="Century Gothic"/>
                <a:ea typeface="Century Gothic"/>
                <a:cs typeface="Century Gothic"/>
                <a:sym typeface="Century Gothic"/>
              </a:rPr>
              <a:t> (he) with the verb, instead:</a:t>
            </a:r>
            <a:endParaRPr sz="2400" b="0" i="0" u="none" strike="noStrike" cap="none">
              <a:solidFill>
                <a:srgbClr val="1F3864"/>
              </a:solidFill>
              <a:latin typeface="Century Gothic"/>
              <a:ea typeface="Century Gothic"/>
              <a:cs typeface="Century Gothic"/>
              <a:sym typeface="Century Gothic"/>
            </a:endParaRPr>
          </a:p>
        </p:txBody>
      </p:sp>
      <p:pic>
        <p:nvPicPr>
          <p:cNvPr id="290" name="Google Shape;290;p9"/>
          <p:cNvPicPr preferRelativeResize="0"/>
          <p:nvPr/>
        </p:nvPicPr>
        <p:blipFill rotWithShape="1">
          <a:blip r:embed="rId8">
            <a:alphaModFix/>
          </a:blip>
          <a:srcRect/>
          <a:stretch/>
        </p:blipFill>
        <p:spPr>
          <a:xfrm>
            <a:off x="4053827" y="4672696"/>
            <a:ext cx="515987" cy="559887"/>
          </a:xfrm>
          <a:prstGeom prst="rect">
            <a:avLst/>
          </a:prstGeom>
          <a:noFill/>
          <a:ln>
            <a:noFill/>
          </a:ln>
        </p:spPr>
      </p:pic>
      <p:sp>
        <p:nvSpPr>
          <p:cNvPr id="291" name="Google Shape;291;p9"/>
          <p:cNvSpPr txBox="1"/>
          <p:nvPr/>
        </p:nvSpPr>
        <p:spPr>
          <a:xfrm>
            <a:off x="204235" y="4761490"/>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Ella</a:t>
            </a:r>
            <a:r>
              <a:rPr lang="en-GB" sz="2400" b="0" i="0" u="none" strike="noStrike" cap="none">
                <a:solidFill>
                  <a:srgbClr val="1F3864"/>
                </a:solidFill>
                <a:latin typeface="Century Gothic"/>
                <a:ea typeface="Century Gothic"/>
                <a:cs typeface="Century Gothic"/>
                <a:sym typeface="Century Gothic"/>
              </a:rPr>
              <a:t> es </a:t>
            </a:r>
            <a:r>
              <a:rPr lang="en-GB" sz="2400">
                <a:solidFill>
                  <a:srgbClr val="1F3864"/>
                </a:solidFill>
                <a:latin typeface="Century Gothic"/>
                <a:ea typeface="Century Gothic"/>
                <a:cs typeface="Century Gothic"/>
                <a:sym typeface="Century Gothic"/>
              </a:rPr>
              <a:t>fuerte</a:t>
            </a:r>
            <a:r>
              <a:rPr lang="en-GB" sz="2400" b="0" i="0" u="none" strike="noStrike" cap="none">
                <a:solidFill>
                  <a:srgbClr val="1F3864"/>
                </a:solidFill>
                <a:latin typeface="Century Gothic"/>
                <a:ea typeface="Century Gothic"/>
                <a:cs typeface="Century Gothic"/>
                <a:sym typeface="Century Gothic"/>
              </a:rPr>
              <a:t>.</a:t>
            </a:r>
            <a:endParaRPr/>
          </a:p>
        </p:txBody>
      </p:sp>
      <p:sp>
        <p:nvSpPr>
          <p:cNvPr id="292" name="Google Shape;292;p9"/>
          <p:cNvSpPr txBox="1"/>
          <p:nvPr/>
        </p:nvSpPr>
        <p:spPr>
          <a:xfrm>
            <a:off x="4569814" y="4750002"/>
            <a:ext cx="42204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She</a:t>
            </a:r>
            <a:r>
              <a:rPr lang="en-GB" sz="2400" b="0" i="0" u="none" strike="noStrike" cap="none">
                <a:solidFill>
                  <a:srgbClr val="1F3864"/>
                </a:solidFill>
                <a:latin typeface="Century Gothic"/>
                <a:ea typeface="Century Gothic"/>
                <a:cs typeface="Century Gothic"/>
                <a:sym typeface="Century Gothic"/>
              </a:rPr>
              <a:t> is (a) strong (person).</a:t>
            </a:r>
            <a:endParaRPr sz="2400" b="0" i="0" u="none" strike="noStrike" cap="none">
              <a:solidFill>
                <a:srgbClr val="1F3864"/>
              </a:solidFill>
              <a:latin typeface="Century Gothic"/>
              <a:ea typeface="Century Gothic"/>
              <a:cs typeface="Century Gothic"/>
              <a:sym typeface="Century Gothic"/>
            </a:endParaRPr>
          </a:p>
        </p:txBody>
      </p:sp>
      <p:sp>
        <p:nvSpPr>
          <p:cNvPr id="293" name="Google Shape;293;p9"/>
          <p:cNvSpPr txBox="1"/>
          <p:nvPr/>
        </p:nvSpPr>
        <p:spPr>
          <a:xfrm>
            <a:off x="204235" y="5463271"/>
            <a:ext cx="296463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Él</a:t>
            </a:r>
            <a:r>
              <a:rPr lang="en-GB" sz="2400" b="0" i="0" u="none" strike="noStrike" cap="none">
                <a:solidFill>
                  <a:srgbClr val="1F3864"/>
                </a:solidFill>
                <a:latin typeface="Century Gothic"/>
                <a:ea typeface="Century Gothic"/>
                <a:cs typeface="Century Gothic"/>
                <a:sym typeface="Century Gothic"/>
              </a:rPr>
              <a:t> está feliz.</a:t>
            </a:r>
            <a:endParaRPr/>
          </a:p>
        </p:txBody>
      </p:sp>
      <p:pic>
        <p:nvPicPr>
          <p:cNvPr id="294" name="Google Shape;294;p9"/>
          <p:cNvPicPr preferRelativeResize="0"/>
          <p:nvPr/>
        </p:nvPicPr>
        <p:blipFill rotWithShape="1">
          <a:blip r:embed="rId8">
            <a:alphaModFix/>
          </a:blip>
          <a:srcRect/>
          <a:stretch/>
        </p:blipFill>
        <p:spPr>
          <a:xfrm>
            <a:off x="4053827" y="5410482"/>
            <a:ext cx="515987" cy="559887"/>
          </a:xfrm>
          <a:prstGeom prst="rect">
            <a:avLst/>
          </a:prstGeom>
          <a:noFill/>
          <a:ln>
            <a:noFill/>
          </a:ln>
        </p:spPr>
      </p:pic>
      <p:sp>
        <p:nvSpPr>
          <p:cNvPr id="295" name="Google Shape;295;p9"/>
          <p:cNvSpPr txBox="1"/>
          <p:nvPr/>
        </p:nvSpPr>
        <p:spPr>
          <a:xfrm>
            <a:off x="4569814" y="5398625"/>
            <a:ext cx="422043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H</a:t>
            </a:r>
            <a:r>
              <a:rPr lang="en-GB" sz="2400" b="1" i="0" u="none" strike="noStrike" cap="none">
                <a:solidFill>
                  <a:srgbClr val="1F3864"/>
                </a:solidFill>
                <a:latin typeface="Century Gothic"/>
                <a:ea typeface="Century Gothic"/>
                <a:cs typeface="Century Gothic"/>
                <a:sym typeface="Century Gothic"/>
              </a:rPr>
              <a:t>e</a:t>
            </a:r>
            <a:r>
              <a:rPr lang="en-GB" sz="2400" b="0" i="0" u="none" strike="noStrike" cap="none">
                <a:solidFill>
                  <a:srgbClr val="1F3864"/>
                </a:solidFill>
                <a:latin typeface="Century Gothic"/>
                <a:ea typeface="Century Gothic"/>
                <a:cs typeface="Century Gothic"/>
                <a:sym typeface="Century Gothic"/>
              </a:rPr>
              <a:t> is (feeling) happy.</a:t>
            </a:r>
            <a:endParaRPr sz="2400" b="0" i="0" u="none" strike="noStrike" cap="none">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_9.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
                                            <p:txEl>
                                              <p:pRg st="0" end="0"/>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4_9.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1">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4_9.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3">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T3_W4_9.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TotalTime>
  <Words>2619</Words>
  <Application>Microsoft Office PowerPoint</Application>
  <PresentationFormat>Widescreen</PresentationFormat>
  <Paragraphs>374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Arial</vt:lpstr>
      <vt:lpstr>Quattrocento Sans</vt:lpstr>
      <vt:lpstr>Century Gothic</vt:lpstr>
      <vt:lpstr>Office Theme</vt:lpstr>
      <vt:lpstr>español, con Quique</vt:lpstr>
      <vt:lpstr>Saying what I and others do</vt:lpstr>
      <vt:lpstr>[gue] </vt:lpstr>
      <vt:lpstr>[gui] </vt:lpstr>
      <vt:lpstr>[gue] </vt:lpstr>
      <vt:lpstr>vocabulario</vt:lpstr>
      <vt:lpstr>SER | ESTAR</vt:lpstr>
      <vt:lpstr>leer</vt:lpstr>
      <vt:lpstr>Subject pronouns (she, he)</vt:lpstr>
      <vt:lpstr>escuchar</vt:lpstr>
      <vt:lpstr>escuchar</vt:lpstr>
      <vt:lpstr>escuchar</vt:lpstr>
      <vt:lpstr>escuchar</vt:lpstr>
      <vt:lpstr>escuchar</vt:lpstr>
      <vt:lpstr>escuchar</vt:lpstr>
      <vt:lpstr>escuchar</vt:lpstr>
      <vt:lpstr>vocabulario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dc:creator>
  <cp:lastModifiedBy>Rachel Hawkes</cp:lastModifiedBy>
  <cp:revision>14</cp:revision>
  <dcterms:created xsi:type="dcterms:W3CDTF">2022-01-14T11:53:29Z</dcterms:created>
  <dcterms:modified xsi:type="dcterms:W3CDTF">2023-04-18T17:24:06Z</dcterms:modified>
</cp:coreProperties>
</file>