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80" r:id="rId9"/>
    <p:sldId id="264" r:id="rId10"/>
    <p:sldId id="274" r:id="rId11"/>
    <p:sldId id="275" r:id="rId12"/>
    <p:sldId id="276" r:id="rId13"/>
    <p:sldId id="277" r:id="rId14"/>
    <p:sldId id="269" r:id="rId15"/>
    <p:sldId id="278" r:id="rId16"/>
    <p:sldId id="279"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Quattrocento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663">
          <p15:clr>
            <a:srgbClr val="A4A3A4"/>
          </p15:clr>
        </p15:guide>
        <p15:guide id="2" orient="horz"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IcmNSmwS1oz/39GNzvPtP/5W9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4BBE0D-6E34-4B49-9F28-999E6C2B83E6}">
  <a:tblStyle styleId="{1A4BBE0D-6E34-4B49-9F28-999E6C2B83E6}"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3C2D7-A7AA-45F1-832F-9F23D7761675}" styleName="Table_1">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F1E8"/>
          </a:solidFill>
        </a:fill>
      </a:tcStyle>
    </a:lastRow>
    <a:seCell>
      <a:tcTxStyle/>
      <a:tcStyle>
        <a:tcBdr/>
      </a:tcStyle>
    </a:seCell>
    <a:swCell>
      <a:tcTxStyle/>
      <a:tcStyle>
        <a:tcBdr/>
      </a:tcStyle>
    </a:swCell>
    <a:firstRow>
      <a:tcTxStyle b="on" i="off"/>
      <a:tcStyle>
        <a:tcBdr/>
        <a:fill>
          <a:solidFill>
            <a:srgbClr val="EBF1E8"/>
          </a:solidFill>
        </a:fill>
      </a:tcStyle>
    </a:firstRow>
    <a:neCell>
      <a:tcTxStyle/>
      <a:tcStyle>
        <a:tcBdr/>
      </a:tcStyle>
    </a:neCell>
    <a:nwCell>
      <a:tcTxStyle/>
      <a:tcStyle>
        <a:tcBdr/>
      </a:tcStyle>
    </a:nwCell>
  </a:tblStyle>
  <a:tblStyle styleId="{A46D1A5E-55A2-4D76-963A-A2B59DCBF1F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14" autoAdjust="0"/>
  </p:normalViewPr>
  <p:slideViewPr>
    <p:cSldViewPr snapToGrid="0">
      <p:cViewPr varScale="1">
        <p:scale>
          <a:sx n="46" d="100"/>
          <a:sy n="46" d="100"/>
        </p:scale>
        <p:origin x="1296" y="38"/>
      </p:cViewPr>
      <p:guideLst>
        <p:guide pos="1663"/>
        <p:guide orient="horz" pos="2160"/>
      </p:guideLst>
    </p:cSldViewPr>
  </p:slideViewPr>
  <p:notesTextViewPr>
    <p:cViewPr>
      <p:scale>
        <a:sx n="1" d="1"/>
        <a:sy n="1" d="1"/>
      </p:scale>
      <p:origin x="0" y="0"/>
    </p:cViewPr>
  </p:notesTextViewPr>
  <p:sorterViewPr>
    <p:cViewPr>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[1/7]</a:t>
            </a:r>
            <a:endParaRPr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9 minutes (7 slides)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a:t>
            </a:r>
            <a:r>
              <a:rPr lang="en-GB" dirty="0"/>
              <a:t>practise aural comprehension of adjectives and connect their gendered forms to the correct subject; the recognise when this is not possible and a subject pronoun can be used.</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Read the context and click to bring up further instruction.</a:t>
            </a:r>
            <a:endParaRPr dirty="0"/>
          </a:p>
          <a:p>
            <a:pPr marL="228600" lvl="0" indent="-228600" algn="l" rtl="0">
              <a:spcBef>
                <a:spcPts val="0"/>
              </a:spcBef>
              <a:spcAft>
                <a:spcPts val="0"/>
              </a:spcAft>
              <a:buClr>
                <a:schemeClr val="dk1"/>
              </a:buClr>
              <a:buSzPts val="1200"/>
              <a:buFont typeface="Calibri"/>
              <a:buAutoNum type="arabicPeriod"/>
            </a:pPr>
            <a:r>
              <a:rPr lang="en-GB" b="0" dirty="0"/>
              <a:t>Pupils write 1-6 in their books.</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a:t>
            </a:r>
            <a:r>
              <a:rPr lang="en-GB" b="0" dirty="0" err="1"/>
              <a:t>Ángela</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ella</a:t>
            </a:r>
            <a:r>
              <a:rPr lang="en-GB" b="0" dirty="0"/>
              <a:t>’ and the rest of the sentence ‘Ella es </a:t>
            </a:r>
            <a:r>
              <a:rPr lang="en-GB" b="0" dirty="0" err="1"/>
              <a:t>amable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 to complete items 1-6.</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Ej</a:t>
            </a:r>
            <a:r>
              <a:rPr lang="en-GB" b="0" dirty="0"/>
              <a:t>. Es </a:t>
            </a:r>
            <a:r>
              <a:rPr lang="en-GB" b="0" dirty="0" err="1"/>
              <a:t>importante</a:t>
            </a:r>
            <a:r>
              <a:rPr lang="en-GB" b="0"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Ella es </a:t>
            </a:r>
            <a:r>
              <a:rPr lang="en-GB" b="0" dirty="0" err="1"/>
              <a:t>importante</a:t>
            </a:r>
            <a:r>
              <a:rPr lang="en-GB" b="0" dirty="0"/>
              <a:t>.</a:t>
            </a:r>
            <a:endParaRPr b="0" dirty="0"/>
          </a:p>
        </p:txBody>
      </p:sp>
      <p:sp>
        <p:nvSpPr>
          <p:cNvPr id="299" name="Google Shape;2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–o.</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bajo.</a:t>
            </a:r>
            <a:endParaRPr dirty="0"/>
          </a:p>
        </p:txBody>
      </p:sp>
      <p:sp>
        <p:nvSpPr>
          <p:cNvPr id="319" name="Google Shape;3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–a.</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divertida</a:t>
            </a:r>
            <a:r>
              <a:rPr lang="en-GB" b="0" dirty="0"/>
              <a:t>.</a:t>
            </a:r>
            <a:endParaRPr dirty="0"/>
          </a:p>
        </p:txBody>
      </p:sp>
      <p:sp>
        <p:nvSpPr>
          <p:cNvPr id="338" name="Google Shape;3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Rubén).</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inteligente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independiente</a:t>
            </a:r>
            <a:r>
              <a:rPr lang="en-GB" b="0" dirty="0"/>
              <a:t>.</a:t>
            </a:r>
            <a:br>
              <a:rPr lang="en-GB" b="0" dirty="0"/>
            </a:br>
            <a:r>
              <a:rPr lang="en-GB" b="0" dirty="0" err="1"/>
              <a:t>Él</a:t>
            </a:r>
            <a:r>
              <a:rPr lang="en-GB" b="0" dirty="0"/>
              <a:t> es </a:t>
            </a:r>
            <a:r>
              <a:rPr lang="en-GB" b="0" dirty="0" err="1"/>
              <a:t>independiente</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357" name="Google Shape;3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Rubén).</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elegante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feliz</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err="1"/>
              <a:t>Él</a:t>
            </a:r>
            <a:r>
              <a:rPr lang="en-GB" b="0" dirty="0"/>
              <a:t> </a:t>
            </a:r>
            <a:r>
              <a:rPr lang="en-GB" b="0" dirty="0" err="1"/>
              <a:t>está</a:t>
            </a:r>
            <a:r>
              <a:rPr lang="en-GB" b="0" dirty="0"/>
              <a:t> </a:t>
            </a:r>
            <a:r>
              <a:rPr lang="en-GB" b="0" dirty="0" err="1"/>
              <a:t>feliz</a:t>
            </a:r>
            <a:endParaRPr b="0"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377" name="Google Shape;37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–o.</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perdido</a:t>
            </a:r>
            <a:r>
              <a:rPr lang="en-GB" b="0" dirty="0"/>
              <a:t>.</a:t>
            </a:r>
            <a:endParaRPr dirty="0"/>
          </a:p>
        </p:txBody>
      </p:sp>
      <p:sp>
        <p:nvSpPr>
          <p:cNvPr id="397" name="Google Shape;39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a:t>
            </a:r>
            <a:r>
              <a:rPr lang="en-GB" b="0" dirty="0" err="1"/>
              <a:t>Ángela</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elle</a:t>
            </a:r>
            <a:r>
              <a:rPr lang="en-GB" b="0" dirty="0"/>
              <a:t>’ and the rest of the sentence ‘</a:t>
            </a:r>
            <a:r>
              <a:rPr lang="en-GB" b="0" dirty="0" err="1"/>
              <a:t>ella</a:t>
            </a:r>
            <a:r>
              <a:rPr lang="en-GB" b="0" dirty="0"/>
              <a:t> </a:t>
            </a:r>
            <a:r>
              <a:rPr lang="en-GB" b="0" dirty="0" err="1"/>
              <a:t>está</a:t>
            </a:r>
            <a:r>
              <a:rPr lang="en-GB" b="0" dirty="0"/>
              <a:t> </a:t>
            </a:r>
            <a:r>
              <a:rPr lang="en-GB" b="0" dirty="0" err="1"/>
              <a:t>feliz</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débil</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a:t>Ella </a:t>
            </a:r>
            <a:r>
              <a:rPr lang="en-GB" b="0" dirty="0" err="1"/>
              <a:t>está</a:t>
            </a:r>
            <a:r>
              <a:rPr lang="en-GB" b="0" dirty="0"/>
              <a:t> </a:t>
            </a:r>
            <a:r>
              <a:rPr lang="en-GB" b="0" dirty="0" err="1"/>
              <a:t>débil</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416" name="Google Shape;41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a:t>
            </a:r>
            <a:r>
              <a:rPr lang="en-GB" b="0" dirty="0" err="1"/>
              <a:t>ella</a:t>
            </a:r>
            <a:r>
              <a:rPr lang="en-GB" b="0" dirty="0"/>
              <a:t>’ and ‘</a:t>
            </a:r>
            <a:r>
              <a:rPr lang="en-GB" b="0" dirty="0" err="1"/>
              <a:t>él</a:t>
            </a:r>
            <a:r>
              <a:rPr lang="en-GB" b="0" dirty="0"/>
              <a:t>’ and practise three other new words from this week.</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Spanish word.  Pupils repeat.</a:t>
            </a:r>
            <a:endParaRPr dirty="0"/>
          </a:p>
          <a:p>
            <a:pPr marL="0" marR="0" lvl="0" indent="0" algn="l" rtl="0">
              <a:lnSpc>
                <a:spcPct val="100000"/>
              </a:lnSpc>
              <a:spcBef>
                <a:spcPts val="0"/>
              </a:spcBef>
              <a:spcAft>
                <a:spcPts val="0"/>
              </a:spcAft>
              <a:buClr>
                <a:schemeClr val="dk1"/>
              </a:buClr>
              <a:buSzPts val="1200"/>
              <a:buFont typeface="Calibri"/>
              <a:buNone/>
            </a:pPr>
            <a:r>
              <a:rPr lang="en-GB" b="0" dirty="0"/>
              <a:t>2. Click for the image. Pupils say the Spanish word. (Pupils may enjoy doing gestures for the pronouns, and teachers can also use gestures to elicit the words from pupils.  The gesture for ‘but’ can be putting the right hand up, palm facing forwards, as if to indicate an objection, say no.)</a:t>
            </a:r>
            <a:br>
              <a:rPr lang="en-GB" b="0" dirty="0"/>
            </a:br>
            <a:r>
              <a:rPr lang="en-GB" b="0" dirty="0"/>
              <a:t>3. After all words have been presented, elicit the English meanings in a jumbled order from pupils (if needed, click on the pictures to hear the audio again).</a:t>
            </a:r>
            <a:endParaRPr dirty="0"/>
          </a:p>
          <a:p>
            <a:pPr marL="0" marR="0" lvl="0" indent="0" algn="l" rtl="0">
              <a:lnSpc>
                <a:spcPct val="100000"/>
              </a:lnSpc>
              <a:spcBef>
                <a:spcPts val="0"/>
              </a:spcBef>
              <a:spcAft>
                <a:spcPts val="0"/>
              </a:spcAft>
              <a:buClr>
                <a:schemeClr val="dk1"/>
              </a:buClr>
              <a:buSzPts val="1200"/>
              <a:buFont typeface="Calibri"/>
              <a:buNone/>
            </a:pPr>
            <a:r>
              <a:rPr lang="en-GB" b="0" dirty="0"/>
              <a:t>4. Then elicit the Spanish, giving pupils the English (again in a jumbled order).</a:t>
            </a:r>
            <a:endParaRPr dirty="0"/>
          </a:p>
          <a:p>
            <a:pPr marL="0" marR="0" lvl="0" indent="0" algn="l" rtl="0">
              <a:lnSpc>
                <a:spcPct val="100000"/>
              </a:lnSpc>
              <a:spcBef>
                <a:spcPts val="0"/>
              </a:spcBef>
              <a:spcAft>
                <a:spcPts val="0"/>
              </a:spcAft>
              <a:buClr>
                <a:schemeClr val="dk1"/>
              </a:buClr>
              <a:buSzPts val="1200"/>
              <a:buFont typeface="Calibri"/>
              <a:buNone/>
            </a:pPr>
            <a:br>
              <a:rPr lang="en-GB" b="0" dirty="0"/>
            </a:br>
            <a:endParaRPr dirty="0"/>
          </a:p>
        </p:txBody>
      </p:sp>
      <p:sp>
        <p:nvSpPr>
          <p:cNvPr id="436" name="Google Shape;43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54" name="Google Shape;4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endParaRPr dirty="0"/>
          </a:p>
          <a:p>
            <a:pPr marL="0" lvl="0" indent="0" algn="l" rtl="0">
              <a:spcBef>
                <a:spcPts val="0"/>
              </a:spcBef>
              <a:spcAft>
                <a:spcPts val="0"/>
              </a:spcAft>
              <a:buClr>
                <a:schemeClr val="dk1"/>
              </a:buClr>
              <a:buSzPts val="1400"/>
              <a:buFont typeface="Arial"/>
              <a:buNone/>
            </a:pPr>
            <a:endParaRPr sz="1200" dirty="0"/>
          </a:p>
          <a:p>
            <a:pPr marL="0" lvl="0" indent="0" algn="l" rtl="0">
              <a:spcBef>
                <a:spcPts val="0"/>
              </a:spcBef>
              <a:spcAft>
                <a:spcPts val="0"/>
              </a:spcAft>
              <a:buClr>
                <a:schemeClr val="dk1"/>
              </a:buClr>
              <a:buSzPts val="1400"/>
              <a:buFont typeface="Arial"/>
              <a:buNone/>
            </a:pPr>
            <a:r>
              <a:rPr lang="en-GB" sz="1200" dirty="0">
                <a:latin typeface="Calibri"/>
                <a:ea typeface="Calibri"/>
                <a:cs typeface="Calibri"/>
                <a:sym typeface="Calibri"/>
              </a:rPr>
              <a:t>The frequency rankings for words that occur in this PowerPoint which have been</a:t>
            </a:r>
            <a:r>
              <a:rPr lang="en-GB" sz="1200" i="1" dirty="0">
                <a:latin typeface="Calibri"/>
                <a:ea typeface="Calibri"/>
                <a:cs typeface="Calibri"/>
                <a:sym typeface="Calibri"/>
              </a:rPr>
              <a:t> previously</a:t>
            </a:r>
            <a:r>
              <a:rPr lang="en-GB" sz="1200" dirty="0">
                <a:latin typeface="Calibri"/>
                <a:ea typeface="Calibri"/>
                <a:cs typeface="Calibri"/>
                <a:sym typeface="Calibri"/>
              </a:rPr>
              <a:t> introduced in the resources are given in the SOW (excel document) and in the resources that first introduced and formally re-visited those words. </a:t>
            </a:r>
            <a:endParaRPr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endParaRPr dirty="0"/>
          </a:p>
          <a:p>
            <a:pPr marL="0" lvl="0" indent="0" algn="l" rtl="0">
              <a:spcBef>
                <a:spcPts val="0"/>
              </a:spcBef>
              <a:spcAft>
                <a:spcPts val="0"/>
              </a:spcAft>
              <a:buClr>
                <a:schemeClr val="dk1"/>
              </a:buClr>
              <a:buSzPts val="1200"/>
              <a:buFont typeface="Calibri"/>
              <a:buNone/>
            </a:pPr>
            <a:endParaRP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dirty="0">
                <a:latin typeface="Calibri"/>
                <a:ea typeface="Calibri"/>
                <a:cs typeface="Calibri"/>
                <a:sym typeface="Calibri"/>
              </a:rPr>
              <a:t>Phonics: revisit SSC [</a:t>
            </a:r>
            <a:r>
              <a:rPr lang="en-GB" sz="1200" b="0" dirty="0" err="1">
                <a:latin typeface="Calibri"/>
                <a:ea typeface="Calibri"/>
                <a:cs typeface="Calibri"/>
                <a:sym typeface="Calibri"/>
              </a:rPr>
              <a:t>gue</a:t>
            </a:r>
            <a:r>
              <a:rPr lang="en-GB" sz="1200" b="0" dirty="0">
                <a:latin typeface="Calibri"/>
                <a:ea typeface="Calibri"/>
                <a:cs typeface="Calibri"/>
                <a:sym typeface="Calibri"/>
              </a:rPr>
              <a:t>] [</a:t>
            </a:r>
            <a:r>
              <a:rPr lang="en-GB" sz="1200" b="0" dirty="0" err="1">
                <a:latin typeface="Calibri"/>
                <a:ea typeface="Calibri"/>
                <a:cs typeface="Calibri"/>
                <a:sym typeface="Calibri"/>
              </a:rPr>
              <a:t>gui</a:t>
            </a:r>
            <a:r>
              <a:rPr lang="en-GB" sz="1200" b="0" dirty="0">
                <a:latin typeface="Calibri"/>
                <a:ea typeface="Calibri"/>
                <a:cs typeface="Calibri"/>
                <a:sym typeface="Calibri"/>
              </a:rPr>
              <a:t>] </a:t>
            </a:r>
            <a:r>
              <a:rPr lang="en-GB" sz="1200" b="0" dirty="0" err="1">
                <a:latin typeface="Calibri"/>
                <a:ea typeface="Calibri"/>
                <a:cs typeface="Calibri"/>
                <a:sym typeface="Calibri"/>
              </a:rPr>
              <a:t>guitarra</a:t>
            </a:r>
            <a:r>
              <a:rPr lang="en-GB" sz="1200" b="0" dirty="0">
                <a:latin typeface="Calibri"/>
                <a:ea typeface="Calibri"/>
                <a:cs typeface="Calibri"/>
                <a:sym typeface="Calibri"/>
              </a:rPr>
              <a:t> [2705] </a:t>
            </a:r>
            <a:r>
              <a:rPr lang="en-GB" sz="1200" b="0" dirty="0" err="1">
                <a:latin typeface="Calibri"/>
                <a:ea typeface="Calibri"/>
                <a:cs typeface="Calibri"/>
                <a:sym typeface="Calibri"/>
              </a:rPr>
              <a:t>juguete</a:t>
            </a:r>
            <a:r>
              <a:rPr lang="en-GB" sz="1200" b="0" dirty="0">
                <a:latin typeface="Calibri"/>
                <a:ea typeface="Calibri"/>
                <a:cs typeface="Calibri"/>
                <a:sym typeface="Calibri"/>
              </a:rPr>
              <a:t> [3162] </a:t>
            </a:r>
            <a:endParaRPr dirty="0"/>
          </a:p>
          <a:p>
            <a:pPr marL="0" marR="0" lvl="0" indent="0" algn="l" rtl="0">
              <a:lnSpc>
                <a:spcPct val="100000"/>
              </a:lnSpc>
              <a:spcBef>
                <a:spcPts val="0"/>
              </a:spcBef>
              <a:spcAft>
                <a:spcPts val="0"/>
              </a:spcAft>
              <a:buClr>
                <a:srgbClr val="1F3864"/>
              </a:buClr>
              <a:buSzPts val="1200"/>
              <a:buFont typeface="Century Gothic"/>
              <a:buNone/>
            </a:pPr>
            <a:r>
              <a:rPr lang="en-GB" sz="1200" b="0" i="0" u="none" strike="noStrike" dirty="0">
                <a:solidFill>
                  <a:srgbClr val="1F3864"/>
                </a:solidFill>
                <a:latin typeface="Century Gothic"/>
                <a:ea typeface="Century Gothic"/>
                <a:cs typeface="Century Gothic"/>
                <a:sym typeface="Century Gothic"/>
              </a:rPr>
              <a:t>Vocabulary: </a:t>
            </a:r>
            <a:r>
              <a:rPr lang="en-GB" sz="1200" b="1" i="0" u="none" strike="noStrike" dirty="0" err="1">
                <a:solidFill>
                  <a:srgbClr val="002060"/>
                </a:solidFill>
                <a:latin typeface="Century Gothic"/>
                <a:ea typeface="Century Gothic"/>
                <a:cs typeface="Century Gothic"/>
                <a:sym typeface="Century Gothic"/>
              </a:rPr>
              <a:t>él</a:t>
            </a:r>
            <a:r>
              <a:rPr lang="en-GB" sz="1200" b="1" i="0" u="none" strike="noStrike" dirty="0">
                <a:solidFill>
                  <a:srgbClr val="002060"/>
                </a:solidFill>
                <a:latin typeface="Century Gothic"/>
                <a:ea typeface="Century Gothic"/>
                <a:cs typeface="Century Gothic"/>
                <a:sym typeface="Century Gothic"/>
              </a:rPr>
              <a:t> </a:t>
            </a:r>
            <a:r>
              <a:rPr lang="en-GB" sz="1200" b="0" i="0" u="none" strike="noStrike" dirty="0">
                <a:solidFill>
                  <a:srgbClr val="002060"/>
                </a:solidFill>
                <a:latin typeface="Century Gothic"/>
                <a:ea typeface="Century Gothic"/>
                <a:cs typeface="Century Gothic"/>
                <a:sym typeface="Century Gothic"/>
              </a:rPr>
              <a:t>[9]</a:t>
            </a:r>
            <a:r>
              <a:rPr lang="en-GB" sz="1200" b="1" i="0" u="none" strike="noStrike" dirty="0">
                <a:solidFill>
                  <a:srgbClr val="002060"/>
                </a:solidFill>
                <a:latin typeface="Century Gothic"/>
                <a:ea typeface="Century Gothic"/>
                <a:cs typeface="Century Gothic"/>
                <a:sym typeface="Century Gothic"/>
              </a:rPr>
              <a:t> </a:t>
            </a:r>
            <a:r>
              <a:rPr lang="en-GB" sz="1200" b="1" i="0" u="none" strike="noStrike" dirty="0" err="1">
                <a:solidFill>
                  <a:srgbClr val="002060"/>
                </a:solidFill>
                <a:latin typeface="Century Gothic"/>
                <a:ea typeface="Century Gothic"/>
                <a:cs typeface="Century Gothic"/>
                <a:sym typeface="Century Gothic"/>
              </a:rPr>
              <a:t>ella</a:t>
            </a:r>
            <a:r>
              <a:rPr lang="en-GB" sz="1200" b="1" i="0" u="none" strike="noStrike" dirty="0">
                <a:solidFill>
                  <a:srgbClr val="002060"/>
                </a:solidFill>
                <a:latin typeface="Century Gothic"/>
                <a:ea typeface="Century Gothic"/>
                <a:cs typeface="Century Gothic"/>
                <a:sym typeface="Century Gothic"/>
              </a:rPr>
              <a:t> </a:t>
            </a:r>
            <a:r>
              <a:rPr lang="en-GB" sz="1200" b="0" i="0" u="none" strike="noStrike" dirty="0">
                <a:solidFill>
                  <a:srgbClr val="002060"/>
                </a:solidFill>
                <a:latin typeface="Century Gothic"/>
                <a:ea typeface="Century Gothic"/>
                <a:cs typeface="Century Gothic"/>
                <a:sym typeface="Century Gothic"/>
              </a:rPr>
              <a:t>[72]</a:t>
            </a:r>
            <a:r>
              <a:rPr lang="en-GB" sz="1200" b="1" i="0" u="none" strike="noStrike" dirty="0">
                <a:solidFill>
                  <a:srgbClr val="002060"/>
                </a:solidFill>
                <a:latin typeface="Century Gothic"/>
                <a:ea typeface="Century Gothic"/>
                <a:cs typeface="Century Gothic"/>
                <a:sym typeface="Century Gothic"/>
              </a:rPr>
              <a:t> </a:t>
            </a:r>
            <a:r>
              <a:rPr lang="en-GB" sz="1200" b="1" i="0" u="none" strike="noStrike" dirty="0" err="1">
                <a:solidFill>
                  <a:srgbClr val="002060"/>
                </a:solidFill>
                <a:latin typeface="Century Gothic"/>
                <a:ea typeface="Century Gothic"/>
                <a:cs typeface="Century Gothic"/>
                <a:sym typeface="Century Gothic"/>
              </a:rPr>
              <a:t>tú</a:t>
            </a:r>
            <a:r>
              <a:rPr lang="en-GB" sz="1200" b="1" i="0" u="none" strike="noStrike" dirty="0">
                <a:solidFill>
                  <a:srgbClr val="002060"/>
                </a:solidFill>
                <a:latin typeface="Century Gothic"/>
                <a:ea typeface="Century Gothic"/>
                <a:cs typeface="Century Gothic"/>
                <a:sym typeface="Century Gothic"/>
              </a:rPr>
              <a:t> </a:t>
            </a:r>
            <a:r>
              <a:rPr lang="en-GB" sz="1200" b="0" i="0" u="none" strike="noStrike" dirty="0">
                <a:solidFill>
                  <a:srgbClr val="002060"/>
                </a:solidFill>
                <a:latin typeface="Century Gothic"/>
                <a:ea typeface="Century Gothic"/>
                <a:cs typeface="Century Gothic"/>
                <a:sym typeface="Century Gothic"/>
              </a:rPr>
              <a:t>[184] </a:t>
            </a:r>
            <a:r>
              <a:rPr lang="en-GB" sz="1200" b="1" i="0" u="none" strike="noStrike" dirty="0" err="1">
                <a:solidFill>
                  <a:srgbClr val="002060"/>
                </a:solidFill>
                <a:latin typeface="Century Gothic"/>
                <a:ea typeface="Century Gothic"/>
                <a:cs typeface="Century Gothic"/>
                <a:sym typeface="Century Gothic"/>
              </a:rPr>
              <a:t>yo</a:t>
            </a:r>
            <a:r>
              <a:rPr lang="en-GB" sz="1200" b="1" i="0" u="none" strike="noStrike" dirty="0">
                <a:solidFill>
                  <a:srgbClr val="002060"/>
                </a:solidFill>
                <a:latin typeface="Century Gothic"/>
                <a:ea typeface="Century Gothic"/>
                <a:cs typeface="Century Gothic"/>
                <a:sym typeface="Century Gothic"/>
              </a:rPr>
              <a:t> </a:t>
            </a:r>
            <a:r>
              <a:rPr lang="en-GB" sz="1200" b="0" i="0" u="none" strike="noStrike" dirty="0">
                <a:solidFill>
                  <a:srgbClr val="002060"/>
                </a:solidFill>
                <a:latin typeface="Century Gothic"/>
                <a:ea typeface="Century Gothic"/>
                <a:cs typeface="Century Gothic"/>
                <a:sym typeface="Century Gothic"/>
              </a:rPr>
              <a:t>[28] </a:t>
            </a:r>
            <a:r>
              <a:rPr lang="en-GB" sz="1200" b="1" i="0" u="none" strike="noStrike" dirty="0">
                <a:solidFill>
                  <a:srgbClr val="002060"/>
                </a:solidFill>
                <a:latin typeface="Century Gothic"/>
                <a:ea typeface="Century Gothic"/>
                <a:cs typeface="Century Gothic"/>
                <a:sym typeface="Century Gothic"/>
              </a:rPr>
              <a:t>chico</a:t>
            </a:r>
            <a:r>
              <a:rPr lang="en-GB" sz="1200" b="0" i="0" u="none" strike="noStrike" dirty="0">
                <a:solidFill>
                  <a:srgbClr val="002060"/>
                </a:solidFill>
                <a:latin typeface="Century Gothic"/>
                <a:ea typeface="Century Gothic"/>
                <a:cs typeface="Century Gothic"/>
                <a:sym typeface="Century Gothic"/>
              </a:rPr>
              <a:t> [727] </a:t>
            </a:r>
            <a:r>
              <a:rPr lang="en-GB" sz="1200" b="1" i="0" u="none" strike="noStrike" dirty="0" err="1">
                <a:solidFill>
                  <a:srgbClr val="002060"/>
                </a:solidFill>
                <a:latin typeface="Century Gothic"/>
                <a:ea typeface="Century Gothic"/>
                <a:cs typeface="Century Gothic"/>
                <a:sym typeface="Century Gothic"/>
              </a:rPr>
              <a:t>chica</a:t>
            </a:r>
            <a:r>
              <a:rPr lang="en-GB" sz="1200" b="0" i="0" u="none" strike="noStrike" dirty="0">
                <a:solidFill>
                  <a:srgbClr val="002060"/>
                </a:solidFill>
                <a:latin typeface="Century Gothic"/>
                <a:ea typeface="Century Gothic"/>
                <a:cs typeface="Century Gothic"/>
                <a:sym typeface="Century Gothic"/>
              </a:rPr>
              <a:t> [1159] </a:t>
            </a:r>
            <a:r>
              <a:rPr lang="en-GB" sz="1200" b="1" i="0" u="none" strike="noStrike" dirty="0" err="1">
                <a:solidFill>
                  <a:srgbClr val="002060"/>
                </a:solidFill>
                <a:latin typeface="Century Gothic"/>
                <a:ea typeface="Century Gothic"/>
                <a:cs typeface="Century Gothic"/>
                <a:sym typeface="Century Gothic"/>
              </a:rPr>
              <a:t>débil</a:t>
            </a:r>
            <a:r>
              <a:rPr lang="en-GB" sz="1200" b="0" i="0" u="none" strike="noStrike" dirty="0">
                <a:solidFill>
                  <a:srgbClr val="002060"/>
                </a:solidFill>
                <a:latin typeface="Century Gothic"/>
                <a:ea typeface="Century Gothic"/>
                <a:cs typeface="Century Gothic"/>
                <a:sym typeface="Century Gothic"/>
              </a:rPr>
              <a:t> [1946] </a:t>
            </a:r>
            <a:r>
              <a:rPr lang="en-GB" sz="1200" b="1" i="0" u="none" strike="noStrike" dirty="0" err="1">
                <a:solidFill>
                  <a:srgbClr val="002060"/>
                </a:solidFill>
                <a:latin typeface="Century Gothic"/>
                <a:ea typeface="Century Gothic"/>
                <a:cs typeface="Century Gothic"/>
                <a:sym typeface="Century Gothic"/>
              </a:rPr>
              <a:t>fuerte</a:t>
            </a:r>
            <a:r>
              <a:rPr lang="en-GB" sz="1200" b="0" i="0" u="none" strike="noStrike" dirty="0">
                <a:solidFill>
                  <a:srgbClr val="002060"/>
                </a:solidFill>
                <a:latin typeface="Century Gothic"/>
                <a:ea typeface="Century Gothic"/>
                <a:cs typeface="Century Gothic"/>
                <a:sym typeface="Century Gothic"/>
              </a:rPr>
              <a:t> [435] </a:t>
            </a:r>
            <a:r>
              <a:rPr lang="en-GB" sz="1200" b="1" i="0" u="none" strike="noStrike" dirty="0" err="1">
                <a:solidFill>
                  <a:srgbClr val="002060"/>
                </a:solidFill>
                <a:latin typeface="Century Gothic"/>
                <a:ea typeface="Century Gothic"/>
                <a:cs typeface="Century Gothic"/>
                <a:sym typeface="Century Gothic"/>
              </a:rPr>
              <a:t>grande</a:t>
            </a:r>
            <a:r>
              <a:rPr lang="en-GB" sz="1200" b="1" i="0" u="none" strike="noStrike" dirty="0">
                <a:solidFill>
                  <a:srgbClr val="002060"/>
                </a:solidFill>
                <a:latin typeface="Century Gothic"/>
                <a:ea typeface="Century Gothic"/>
                <a:cs typeface="Century Gothic"/>
                <a:sym typeface="Century Gothic"/>
              </a:rPr>
              <a:t> </a:t>
            </a:r>
            <a:r>
              <a:rPr lang="en-GB" sz="1200" b="0" i="0" u="none" strike="noStrike" dirty="0">
                <a:solidFill>
                  <a:srgbClr val="002060"/>
                </a:solidFill>
                <a:latin typeface="Century Gothic"/>
                <a:ea typeface="Century Gothic"/>
                <a:cs typeface="Century Gothic"/>
                <a:sym typeface="Century Gothic"/>
              </a:rPr>
              <a:t>[66] </a:t>
            </a:r>
            <a:r>
              <a:rPr lang="en-GB" sz="1200" b="1" i="0" u="none" strike="noStrike" dirty="0" err="1">
                <a:solidFill>
                  <a:srgbClr val="002060"/>
                </a:solidFill>
                <a:latin typeface="Century Gothic"/>
                <a:ea typeface="Century Gothic"/>
                <a:cs typeface="Century Gothic"/>
                <a:sym typeface="Century Gothic"/>
              </a:rPr>
              <a:t>independiente</a:t>
            </a:r>
            <a:r>
              <a:rPr lang="en-GB" sz="1200" b="0" i="0" u="none" strike="noStrike" dirty="0">
                <a:solidFill>
                  <a:srgbClr val="002060"/>
                </a:solidFill>
                <a:latin typeface="Century Gothic"/>
                <a:ea typeface="Century Gothic"/>
                <a:cs typeface="Century Gothic"/>
                <a:sym typeface="Century Gothic"/>
              </a:rPr>
              <a:t> [1177] </a:t>
            </a:r>
            <a:r>
              <a:rPr lang="en-GB" sz="1200" b="1" i="0" u="none" strike="noStrike" dirty="0" err="1">
                <a:solidFill>
                  <a:srgbClr val="002060"/>
                </a:solidFill>
                <a:latin typeface="Century Gothic"/>
                <a:ea typeface="Century Gothic"/>
                <a:cs typeface="Century Gothic"/>
                <a:sym typeface="Century Gothic"/>
              </a:rPr>
              <a:t>pero</a:t>
            </a:r>
            <a:r>
              <a:rPr lang="en-GB" sz="1200" b="0" i="0" u="none" strike="noStrike" dirty="0">
                <a:solidFill>
                  <a:srgbClr val="002060"/>
                </a:solidFill>
                <a:latin typeface="Century Gothic"/>
                <a:ea typeface="Century Gothic"/>
                <a:cs typeface="Century Gothic"/>
                <a:sym typeface="Century Gothic"/>
              </a:rPr>
              <a:t> [30]</a:t>
            </a:r>
            <a:r>
              <a:rPr lang="en-GB" sz="1200" b="1" i="0" u="none" strike="noStrike" dirty="0">
                <a:solidFill>
                  <a:srgbClr val="002060"/>
                </a:solidFill>
                <a:latin typeface="Century Gothic"/>
                <a:ea typeface="Century Gothic"/>
                <a:cs typeface="Century Gothic"/>
                <a:sym typeface="Century Gothic"/>
              </a:rPr>
              <a:t> </a:t>
            </a:r>
            <a:br>
              <a:rPr lang="en-GB" sz="1200" b="1" i="0" u="none" strike="noStrike" dirty="0">
                <a:solidFill>
                  <a:srgbClr val="1F3864"/>
                </a:solidFill>
                <a:latin typeface="Century Gothic"/>
                <a:ea typeface="Century Gothic"/>
                <a:cs typeface="Century Gothic"/>
                <a:sym typeface="Century Gothic"/>
              </a:rPr>
            </a:br>
            <a:r>
              <a:rPr lang="en-GB" sz="1200" b="0" i="0" u="none" strike="noStrike" dirty="0">
                <a:solidFill>
                  <a:srgbClr val="1F3864"/>
                </a:solidFill>
                <a:latin typeface="Century Gothic"/>
                <a:ea typeface="Century Gothic"/>
                <a:cs typeface="Century Gothic"/>
                <a:sym typeface="Century Gothic"/>
              </a:rPr>
              <a:t>Revisit 1: </a:t>
            </a:r>
            <a:r>
              <a:rPr lang="en-GB" sz="1800" b="0" i="0" u="none" strike="noStrike" dirty="0">
                <a:solidFill>
                  <a:srgbClr val="002060"/>
                </a:solidFill>
                <a:latin typeface="Century Gothic"/>
                <a:ea typeface="Century Gothic"/>
                <a:cs typeface="Century Gothic"/>
                <a:sym typeface="Century Gothic"/>
              </a:rPr>
              <a:t>hay  [</a:t>
            </a:r>
            <a:r>
              <a:rPr lang="en-GB" sz="1800" b="0" i="0" u="none" strike="noStrike" dirty="0" err="1">
                <a:solidFill>
                  <a:srgbClr val="002060"/>
                </a:solidFill>
                <a:latin typeface="Century Gothic"/>
                <a:ea typeface="Century Gothic"/>
                <a:cs typeface="Century Gothic"/>
                <a:sym typeface="Century Gothic"/>
              </a:rPr>
              <a:t>haber</a:t>
            </a:r>
            <a:r>
              <a:rPr lang="en-GB" sz="1800" b="0" i="0" u="none" strike="noStrike" dirty="0">
                <a:solidFill>
                  <a:srgbClr val="002060"/>
                </a:solidFill>
                <a:latin typeface="Century Gothic"/>
                <a:ea typeface="Century Gothic"/>
                <a:cs typeface="Century Gothic"/>
                <a:sym typeface="Century Gothic"/>
              </a:rPr>
              <a:t> 13]  </a:t>
            </a:r>
            <a:r>
              <a:rPr lang="en-GB" sz="1800" b="0" i="0" u="none" strike="noStrike" dirty="0" err="1">
                <a:solidFill>
                  <a:srgbClr val="002060"/>
                </a:solidFill>
                <a:latin typeface="Century Gothic"/>
                <a:ea typeface="Century Gothic"/>
                <a:cs typeface="Century Gothic"/>
                <a:sym typeface="Century Gothic"/>
              </a:rPr>
              <a:t>cuántos</a:t>
            </a:r>
            <a:r>
              <a:rPr lang="en-GB" sz="1800" b="0" i="0" u="none" strike="noStrike" dirty="0">
                <a:solidFill>
                  <a:srgbClr val="002060"/>
                </a:solidFill>
                <a:latin typeface="Century Gothic"/>
                <a:ea typeface="Century Gothic"/>
                <a:cs typeface="Century Gothic"/>
                <a:sym typeface="Century Gothic"/>
              </a:rPr>
              <a:t> [580] </a:t>
            </a:r>
            <a:r>
              <a:rPr lang="en-GB" sz="1800" b="0" i="0" u="none" strike="noStrike" dirty="0" err="1">
                <a:solidFill>
                  <a:srgbClr val="002060"/>
                </a:solidFill>
                <a:latin typeface="Century Gothic"/>
                <a:ea typeface="Century Gothic"/>
                <a:cs typeface="Century Gothic"/>
                <a:sym typeface="Century Gothic"/>
              </a:rPr>
              <a:t>cuántas</a:t>
            </a:r>
            <a:r>
              <a:rPr lang="en-GB" sz="1800" b="0" i="0" u="none" strike="noStrike" dirty="0">
                <a:solidFill>
                  <a:srgbClr val="002060"/>
                </a:solidFill>
                <a:latin typeface="Century Gothic"/>
                <a:ea typeface="Century Gothic"/>
                <a:cs typeface="Century Gothic"/>
                <a:sym typeface="Century Gothic"/>
              </a:rPr>
              <a:t> [580] </a:t>
            </a:r>
            <a:endParaRPr sz="1200" b="0" i="0" u="none" strike="noStrik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1200"/>
              <a:buFont typeface="Century Gothic"/>
              <a:buNone/>
            </a:pPr>
            <a:r>
              <a:rPr lang="en-GB" sz="1200" b="0" i="0" u="none" strike="noStrike" dirty="0">
                <a:solidFill>
                  <a:srgbClr val="1F3864"/>
                </a:solidFill>
                <a:latin typeface="Century Gothic"/>
                <a:ea typeface="Century Gothic"/>
                <a:cs typeface="Century Gothic"/>
                <a:sym typeface="Century Gothic"/>
              </a:rPr>
              <a:t>Revisit 2: </a:t>
            </a:r>
            <a:r>
              <a:rPr lang="en-GB" sz="1800" b="0" i="0" u="none" strike="noStrike" dirty="0" err="1">
                <a:solidFill>
                  <a:srgbClr val="002060"/>
                </a:solidFill>
                <a:latin typeface="Century Gothic"/>
                <a:ea typeface="Century Gothic"/>
                <a:cs typeface="Century Gothic"/>
                <a:sym typeface="Century Gothic"/>
              </a:rPr>
              <a:t>montar</a:t>
            </a:r>
            <a:r>
              <a:rPr lang="en-GB" sz="1800" b="0" i="0" u="none" strike="noStrike" dirty="0">
                <a:solidFill>
                  <a:srgbClr val="002060"/>
                </a:solidFill>
                <a:latin typeface="Century Gothic"/>
                <a:ea typeface="Century Gothic"/>
                <a:cs typeface="Century Gothic"/>
                <a:sym typeface="Century Gothic"/>
              </a:rPr>
              <a:t> [1446] </a:t>
            </a:r>
            <a:r>
              <a:rPr lang="en-GB" sz="1800" b="0" i="0" u="none" strike="noStrike" dirty="0" err="1">
                <a:solidFill>
                  <a:srgbClr val="002060"/>
                </a:solidFill>
                <a:latin typeface="Century Gothic"/>
                <a:ea typeface="Century Gothic"/>
                <a:cs typeface="Century Gothic"/>
                <a:sym typeface="Century Gothic"/>
              </a:rPr>
              <a:t>pasear</a:t>
            </a:r>
            <a:r>
              <a:rPr lang="en-GB" sz="1800" b="0" i="0" u="none" strike="noStrike" dirty="0">
                <a:solidFill>
                  <a:srgbClr val="002060"/>
                </a:solidFill>
                <a:latin typeface="Century Gothic"/>
                <a:ea typeface="Century Gothic"/>
                <a:cs typeface="Century Gothic"/>
                <a:sym typeface="Century Gothic"/>
              </a:rPr>
              <a:t> [1741] </a:t>
            </a:r>
            <a:r>
              <a:rPr lang="en-GB" sz="1800" b="0" i="0" u="none" strike="noStrike" dirty="0" err="1">
                <a:solidFill>
                  <a:srgbClr val="002060"/>
                </a:solidFill>
                <a:latin typeface="Century Gothic"/>
                <a:ea typeface="Century Gothic"/>
                <a:cs typeface="Century Gothic"/>
                <a:sym typeface="Century Gothic"/>
              </a:rPr>
              <a:t>bicicleta</a:t>
            </a:r>
            <a:r>
              <a:rPr lang="en-GB" sz="1800" b="0" i="0" u="none" strike="noStrike" dirty="0">
                <a:solidFill>
                  <a:srgbClr val="002060"/>
                </a:solidFill>
                <a:latin typeface="Century Gothic"/>
                <a:ea typeface="Century Gothic"/>
                <a:cs typeface="Century Gothic"/>
                <a:sym typeface="Century Gothic"/>
              </a:rPr>
              <a:t> [3684] </a:t>
            </a:r>
            <a:r>
              <a:rPr lang="en-GB" sz="1800" b="0" i="0" u="none" strike="noStrike" dirty="0" err="1">
                <a:solidFill>
                  <a:srgbClr val="002060"/>
                </a:solidFill>
                <a:latin typeface="Century Gothic"/>
                <a:ea typeface="Century Gothic"/>
                <a:cs typeface="Century Gothic"/>
                <a:sym typeface="Century Gothic"/>
              </a:rPr>
              <a:t>estadio</a:t>
            </a:r>
            <a:r>
              <a:rPr lang="en-GB" sz="1800" b="0" i="0" u="none" strike="noStrike" dirty="0">
                <a:solidFill>
                  <a:srgbClr val="002060"/>
                </a:solidFill>
                <a:latin typeface="Century Gothic"/>
                <a:ea typeface="Century Gothic"/>
                <a:cs typeface="Century Gothic"/>
                <a:sym typeface="Century Gothic"/>
              </a:rPr>
              <a:t> [2581] </a:t>
            </a:r>
            <a:r>
              <a:rPr lang="en-GB" sz="1800" b="0" i="0" u="none" strike="noStrike" dirty="0" err="1">
                <a:solidFill>
                  <a:srgbClr val="002060"/>
                </a:solidFill>
                <a:latin typeface="Century Gothic"/>
                <a:ea typeface="Century Gothic"/>
                <a:cs typeface="Century Gothic"/>
                <a:sym typeface="Century Gothic"/>
              </a:rPr>
              <a:t>madre</a:t>
            </a:r>
            <a:r>
              <a:rPr lang="en-GB" sz="1800" b="0" i="0" u="none" strike="noStrike" dirty="0">
                <a:solidFill>
                  <a:srgbClr val="002060"/>
                </a:solidFill>
                <a:latin typeface="Century Gothic"/>
                <a:ea typeface="Century Gothic"/>
                <a:cs typeface="Century Gothic"/>
                <a:sym typeface="Century Gothic"/>
              </a:rPr>
              <a:t> [226], padre [162] ciudad [178] </a:t>
            </a:r>
            <a:r>
              <a:rPr lang="en-GB" sz="1800" b="0" i="0" u="none" strike="noStrike" dirty="0" err="1">
                <a:solidFill>
                  <a:srgbClr val="002060"/>
                </a:solidFill>
                <a:latin typeface="Century Gothic"/>
                <a:ea typeface="Century Gothic"/>
                <a:cs typeface="Century Gothic"/>
                <a:sym typeface="Century Gothic"/>
              </a:rPr>
              <a:t>el</a:t>
            </a:r>
            <a:r>
              <a:rPr lang="en-GB" sz="1800" b="0" i="0" u="none" strike="noStrike" dirty="0">
                <a:solidFill>
                  <a:srgbClr val="002060"/>
                </a:solidFill>
                <a:latin typeface="Century Gothic"/>
                <a:ea typeface="Century Gothic"/>
                <a:cs typeface="Century Gothic"/>
                <a:sym typeface="Century Gothic"/>
              </a:rPr>
              <a:t> [1] la [1] de2 [2] por1 [15]</a:t>
            </a:r>
            <a:r>
              <a:rPr lang="en-GB" dirty="0"/>
              <a:t> </a:t>
            </a:r>
            <a:endParaRPr sz="1200" b="0"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200"/>
              <a:buFont typeface="Century Gothic"/>
              <a:buNone/>
            </a:pPr>
            <a:r>
              <a:rPr lang="en-GB" sz="1200" b="1" dirty="0">
                <a:solidFill>
                  <a:srgbClr val="002060"/>
                </a:solidFill>
                <a:latin typeface="Century Gothic"/>
                <a:ea typeface="Century Gothic"/>
                <a:cs typeface="Century Gothic"/>
                <a:sym typeface="Century Gothic"/>
              </a:rPr>
              <a:t>Frequency of unknown words and cognates</a:t>
            </a:r>
            <a:r>
              <a:rPr lang="en-GB" sz="1200" b="0" dirty="0">
                <a:solidFill>
                  <a:srgbClr val="002060"/>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chemeClr val="dk1"/>
              </a:buClr>
              <a:buSzPts val="1200"/>
              <a:buFont typeface="Calibri"/>
              <a:buNone/>
            </a:pPr>
            <a:r>
              <a:rPr lang="en-GB" sz="1200" b="1" dirty="0" err="1">
                <a:latin typeface="Calibri"/>
                <a:ea typeface="Calibri"/>
                <a:cs typeface="Calibri"/>
                <a:sym typeface="Calibri"/>
              </a:rPr>
              <a:t>seguir</a:t>
            </a:r>
            <a:r>
              <a:rPr lang="en-GB" sz="1200" b="0" dirty="0">
                <a:latin typeface="Calibri"/>
                <a:ea typeface="Calibri"/>
                <a:cs typeface="Calibri"/>
                <a:sym typeface="Calibri"/>
              </a:rPr>
              <a:t> [99] </a:t>
            </a:r>
            <a:r>
              <a:rPr lang="en-GB" sz="1200" b="1" dirty="0" err="1">
                <a:latin typeface="Calibri"/>
                <a:ea typeface="Calibri"/>
                <a:cs typeface="Calibri"/>
                <a:sym typeface="Calibri"/>
              </a:rPr>
              <a:t>águila</a:t>
            </a:r>
            <a:r>
              <a:rPr lang="en-GB" sz="1200" b="0" dirty="0">
                <a:latin typeface="Calibri"/>
                <a:ea typeface="Calibri"/>
                <a:cs typeface="Calibri"/>
                <a:sym typeface="Calibri"/>
              </a:rPr>
              <a:t> [&gt;5000]  </a:t>
            </a:r>
            <a:r>
              <a:rPr lang="en-GB" sz="1200" b="1" dirty="0" err="1">
                <a:latin typeface="Calibri"/>
                <a:ea typeface="Calibri"/>
                <a:cs typeface="Calibri"/>
                <a:sym typeface="Calibri"/>
              </a:rPr>
              <a:t>hamburguesa</a:t>
            </a:r>
            <a:r>
              <a:rPr lang="en-GB" sz="1200" b="0" dirty="0">
                <a:latin typeface="Calibri"/>
                <a:ea typeface="Calibri"/>
                <a:cs typeface="Calibri"/>
                <a:sym typeface="Calibri"/>
              </a:rPr>
              <a:t> [&gt;5000] </a:t>
            </a:r>
            <a:r>
              <a:rPr lang="en-GB" sz="1200" b="1" dirty="0" err="1">
                <a:latin typeface="Calibri"/>
                <a:ea typeface="Calibri"/>
                <a:cs typeface="Calibri"/>
                <a:sym typeface="Calibri"/>
              </a:rPr>
              <a:t>guerra</a:t>
            </a:r>
            <a:r>
              <a:rPr lang="en-GB" sz="1200" b="0" dirty="0">
                <a:latin typeface="Calibri"/>
                <a:ea typeface="Calibri"/>
                <a:cs typeface="Calibri"/>
                <a:sym typeface="Calibri"/>
              </a:rPr>
              <a:t> [282] </a:t>
            </a:r>
            <a:r>
              <a:rPr lang="en-GB" sz="1200" b="1" dirty="0" err="1">
                <a:latin typeface="Calibri"/>
                <a:ea typeface="Calibri"/>
                <a:cs typeface="Calibri"/>
                <a:sym typeface="Calibri"/>
              </a:rPr>
              <a:t>también</a:t>
            </a:r>
            <a:r>
              <a:rPr lang="en-GB" sz="1200" b="0" dirty="0">
                <a:latin typeface="Calibri"/>
                <a:ea typeface="Calibri"/>
                <a:cs typeface="Calibri"/>
                <a:sym typeface="Calibri"/>
              </a:rPr>
              <a:t> [49] </a:t>
            </a:r>
            <a:endParaRPr dirty="0"/>
          </a:p>
          <a:p>
            <a:pPr marL="0" marR="0" lvl="0" indent="0" algn="l" rtl="0">
              <a:lnSpc>
                <a:spcPct val="100000"/>
              </a:lnSpc>
              <a:spcBef>
                <a:spcPts val="0"/>
              </a:spcBef>
              <a:spcAft>
                <a:spcPts val="0"/>
              </a:spcAft>
              <a:buClr>
                <a:schemeClr val="dk1"/>
              </a:buClr>
              <a:buSzPts val="1200"/>
              <a:buFont typeface="Calibri"/>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latin typeface="Calibri"/>
                <a:ea typeface="Calibri"/>
                <a:cs typeface="Calibri"/>
                <a:sym typeface="Calibri"/>
              </a:rPr>
              <a:t>Source</a:t>
            </a:r>
            <a:r>
              <a:rPr lang="en-GB" sz="1200" dirty="0">
                <a:latin typeface="Calibri"/>
                <a:ea typeface="Calibri"/>
                <a:cs typeface="Calibri"/>
                <a:sym typeface="Calibri"/>
              </a:rPr>
              <a:t>: Davies, M. &amp; Davies, K. (2018)</a:t>
            </a:r>
            <a:r>
              <a:rPr lang="en-GB" sz="1200" i="1" dirty="0">
                <a:latin typeface="Calibri"/>
                <a:ea typeface="Calibri"/>
                <a:cs typeface="Calibri"/>
                <a:sym typeface="Calibri"/>
              </a:rPr>
              <a:t>. A frequency dictionary of Spanish: Core vocabulary for learners </a:t>
            </a:r>
            <a:r>
              <a:rPr lang="en-GB" sz="1200" dirty="0">
                <a:latin typeface="Calibri"/>
                <a:ea typeface="Calibri"/>
                <a:cs typeface="Calibri"/>
                <a:sym typeface="Calibri"/>
              </a:rPr>
              <a:t>(2nd ed.). Routledge: London</a:t>
            </a: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gue</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gue</a:t>
            </a:r>
            <a:r>
              <a:rPr lang="en-GB" b="1" dirty="0"/>
              <a:t>] </a:t>
            </a:r>
            <a:r>
              <a:rPr lang="en-GB" dirty="0"/>
              <a:t>and then the </a:t>
            </a:r>
            <a:r>
              <a:rPr lang="en-GB" b="1" dirty="0"/>
              <a:t>source</a:t>
            </a:r>
            <a:r>
              <a:rPr lang="en-GB" dirty="0"/>
              <a:t> word </a:t>
            </a:r>
            <a:r>
              <a:rPr lang="en-GB" b="1" dirty="0"/>
              <a:t>‘</a:t>
            </a:r>
            <a:r>
              <a:rPr lang="en-GB" b="1" dirty="0" err="1"/>
              <a:t>juguete</a:t>
            </a:r>
            <a:r>
              <a:rPr lang="en-GB" b="1" dirty="0"/>
              <a:t>’</a:t>
            </a:r>
            <a:r>
              <a:rPr lang="en-GB" dirty="0"/>
              <a:t> (with gesture, if using).</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and get pupils to repeat (with gesture, if using).</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put hands out in front (as though holding a toy) and do three short movements with the shoulders (right-left-right) to match the number of syllables as you say the word ‘</a:t>
            </a:r>
            <a:r>
              <a:rPr lang="en-GB" b="0" dirty="0" err="1"/>
              <a:t>ju-gue-te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rgbClr val="002060"/>
              </a:buClr>
              <a:buSzPts val="1200"/>
              <a:buFont typeface="Century Gothic"/>
              <a:buNone/>
            </a:pPr>
            <a:r>
              <a:rPr lang="en-US" sz="1200" b="1" dirty="0">
                <a:solidFill>
                  <a:srgbClr val="002060"/>
                </a:solidFill>
                <a:latin typeface="Century Gothic"/>
                <a:ea typeface="Century Gothic"/>
                <a:cs typeface="Century Gothic"/>
                <a:sym typeface="Century Gothic"/>
              </a:rPr>
              <a:t>Frequency of unknown words and cognates</a:t>
            </a:r>
            <a:r>
              <a:rPr lang="en-US" sz="1200" b="0" dirty="0">
                <a:solidFill>
                  <a:srgbClr val="002060"/>
                </a:solidFill>
                <a:latin typeface="Century Gothic"/>
                <a:ea typeface="Century Gothic"/>
                <a:cs typeface="Century Gothic"/>
                <a:sym typeface="Century Gothic"/>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1" dirty="0" err="1">
                <a:latin typeface="Calibri"/>
                <a:ea typeface="Calibri"/>
                <a:cs typeface="Calibri"/>
                <a:sym typeface="Calibri"/>
              </a:rPr>
              <a:t>juguete</a:t>
            </a:r>
            <a:r>
              <a:rPr lang="en-US" sz="1200" b="1" dirty="0">
                <a:latin typeface="Calibri"/>
                <a:ea typeface="Calibri"/>
                <a:cs typeface="Calibri"/>
                <a:sym typeface="Calibri"/>
              </a:rPr>
              <a:t> </a:t>
            </a:r>
            <a:r>
              <a:rPr lang="en-US" sz="1200" b="0" dirty="0">
                <a:latin typeface="Calibri"/>
                <a:ea typeface="Calibri"/>
                <a:cs typeface="Calibri"/>
                <a:sym typeface="Calibri"/>
              </a:rPr>
              <a:t>[3162]</a:t>
            </a: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Source: Davies, M. &amp; Davies, K. (2018)</a:t>
            </a:r>
            <a:r>
              <a:rPr lang="en-US" sz="1200" i="1" dirty="0">
                <a:latin typeface="Calibri"/>
                <a:ea typeface="Calibri"/>
                <a:cs typeface="Calibri"/>
                <a:sym typeface="Calibri"/>
              </a:rPr>
              <a:t>. A frequency dictionary of Spanish: Core vocabulary for learners </a:t>
            </a:r>
            <a:r>
              <a:rPr lang="en-US" sz="1200" dirty="0">
                <a:latin typeface="Calibri"/>
                <a:ea typeface="Calibri"/>
                <a:cs typeface="Calibri"/>
                <a:sym typeface="Calibri"/>
              </a:rPr>
              <a:t>(2nd ed.). Routledge: London</a:t>
            </a: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gui</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gui</a:t>
            </a:r>
            <a:r>
              <a:rPr lang="en-GB" b="1" dirty="0"/>
              <a:t>] </a:t>
            </a:r>
            <a:r>
              <a:rPr lang="en-GB" dirty="0"/>
              <a:t>and then the </a:t>
            </a:r>
            <a:r>
              <a:rPr lang="en-GB" b="1" dirty="0"/>
              <a:t>source</a:t>
            </a:r>
            <a:r>
              <a:rPr lang="en-GB" dirty="0"/>
              <a:t> word </a:t>
            </a:r>
            <a:r>
              <a:rPr lang="en-GB" b="1" dirty="0"/>
              <a:t>‘</a:t>
            </a:r>
            <a:r>
              <a:rPr lang="en-GB" b="1" dirty="0" err="1"/>
              <a:t>guitarra</a:t>
            </a:r>
            <a:r>
              <a:rPr lang="en-GB" b="1" dirty="0"/>
              <a:t>’</a:t>
            </a:r>
            <a:r>
              <a:rPr lang="en-GB" dirty="0"/>
              <a:t> (with gesture, if using).</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and get pupils to repeat (with gesture, if using).</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mime playing a guitar.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rgbClr val="002060"/>
              </a:buClr>
              <a:buSzPts val="1200"/>
              <a:buFont typeface="Century Gothic"/>
              <a:buNone/>
            </a:pPr>
            <a:r>
              <a:rPr lang="en-US" sz="1200" b="1" dirty="0">
                <a:solidFill>
                  <a:srgbClr val="002060"/>
                </a:solidFill>
                <a:latin typeface="Century Gothic"/>
                <a:ea typeface="Century Gothic"/>
                <a:cs typeface="Century Gothic"/>
                <a:sym typeface="Century Gothic"/>
              </a:rPr>
              <a:t>Frequency of unknown words and cognates</a:t>
            </a:r>
            <a:r>
              <a:rPr lang="en-US" sz="1200" b="0" dirty="0">
                <a:solidFill>
                  <a:srgbClr val="002060"/>
                </a:solidFill>
                <a:latin typeface="Century Gothic"/>
                <a:ea typeface="Century Gothic"/>
                <a:cs typeface="Century Gothic"/>
                <a:sym typeface="Century Gothic"/>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1" dirty="0" err="1">
                <a:latin typeface="Calibri"/>
                <a:ea typeface="Calibri"/>
                <a:cs typeface="Calibri"/>
                <a:sym typeface="Calibri"/>
              </a:rPr>
              <a:t>guitarra</a:t>
            </a:r>
            <a:r>
              <a:rPr lang="en-US" sz="1200" b="1" dirty="0">
                <a:latin typeface="Calibri"/>
                <a:ea typeface="Calibri"/>
                <a:cs typeface="Calibri"/>
                <a:sym typeface="Calibri"/>
              </a:rPr>
              <a:t> </a:t>
            </a:r>
            <a:r>
              <a:rPr lang="en-US" sz="1200" b="0" dirty="0">
                <a:latin typeface="Calibri"/>
                <a:ea typeface="Calibri"/>
                <a:cs typeface="Calibri"/>
                <a:sym typeface="Calibri"/>
              </a:rPr>
              <a:t>[2705]</a:t>
            </a: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Source: Davies, M. &amp; Davies, K. (2018)</a:t>
            </a:r>
            <a:r>
              <a:rPr lang="en-US" sz="1200" i="1" dirty="0">
                <a:latin typeface="Calibri"/>
                <a:ea typeface="Calibri"/>
                <a:cs typeface="Calibri"/>
                <a:sym typeface="Calibri"/>
              </a:rPr>
              <a:t>. A frequency dictionary of Spanish: Core vocabulary for learners </a:t>
            </a:r>
            <a:r>
              <a:rPr lang="en-US" sz="1200" dirty="0">
                <a:latin typeface="Calibri"/>
                <a:ea typeface="Calibri"/>
                <a:cs typeface="Calibri"/>
                <a:sym typeface="Calibri"/>
              </a:rPr>
              <a:t>(2nd ed.). Routledge: London</a:t>
            </a: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 minutes</a:t>
            </a:r>
            <a:endParaRPr b="0"/>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consolidate SSC </a:t>
            </a:r>
            <a:r>
              <a:rPr lang="en-GB" b="1"/>
              <a:t>[gue] </a:t>
            </a:r>
            <a:r>
              <a:rPr lang="en-GB" b="0"/>
              <a:t>and</a:t>
            </a:r>
            <a:r>
              <a:rPr lang="en-GB" b="1"/>
              <a:t> [gui].</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Introduce and elicit the pronunciation of the </a:t>
            </a:r>
            <a:r>
              <a:rPr lang="en-GB" b="1"/>
              <a:t>individual SSC </a:t>
            </a:r>
            <a:r>
              <a:rPr lang="en-GB"/>
              <a:t>and then the </a:t>
            </a:r>
            <a:r>
              <a:rPr lang="en-GB" b="1"/>
              <a:t>source</a:t>
            </a:r>
            <a:r>
              <a:rPr lang="en-GB"/>
              <a:t> words </a:t>
            </a:r>
            <a:r>
              <a:rPr lang="en-GB" b="1"/>
              <a:t>‘juguete’ </a:t>
            </a:r>
            <a:r>
              <a:rPr lang="en-GB" b="0"/>
              <a:t>and</a:t>
            </a:r>
            <a:r>
              <a:rPr lang="en-GB" b="1"/>
              <a:t> guitarra’</a:t>
            </a:r>
            <a:r>
              <a:rPr lang="en-GB"/>
              <a:t> (with gestures, if using).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Then click to bring up two cluster words for each SSC and elicit the pronunciation from pupils.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Pupils to practise in pairs.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rgbClr val="002060"/>
              </a:buClr>
              <a:buSzPts val="1200"/>
              <a:buFont typeface="Century Gothic"/>
              <a:buNone/>
            </a:pPr>
            <a:r>
              <a:rPr lang="en-GB" sz="1200" b="1">
                <a:solidFill>
                  <a:srgbClr val="002060"/>
                </a:solidFill>
                <a:latin typeface="Century Gothic"/>
                <a:ea typeface="Century Gothic"/>
                <a:cs typeface="Century Gothic"/>
                <a:sym typeface="Century Gothic"/>
              </a:rPr>
              <a:t>Frequency of unknown words and cognates</a:t>
            </a:r>
            <a:r>
              <a:rPr lang="en-GB" sz="1200" b="0">
                <a:solidFill>
                  <a:srgbClr val="00206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1200"/>
              <a:buFont typeface="Calibri"/>
              <a:buNone/>
            </a:pPr>
            <a:r>
              <a:rPr lang="en-GB" sz="1200" b="1">
                <a:latin typeface="Calibri"/>
                <a:ea typeface="Calibri"/>
                <a:cs typeface="Calibri"/>
                <a:sym typeface="Calibri"/>
              </a:rPr>
              <a:t>seguir</a:t>
            </a:r>
            <a:r>
              <a:rPr lang="en-GB" sz="1200" b="0">
                <a:latin typeface="Calibri"/>
                <a:ea typeface="Calibri"/>
                <a:cs typeface="Calibri"/>
                <a:sym typeface="Calibri"/>
              </a:rPr>
              <a:t> [99] </a:t>
            </a:r>
            <a:r>
              <a:rPr lang="en-GB" sz="1200" b="1">
                <a:latin typeface="Calibri"/>
                <a:ea typeface="Calibri"/>
                <a:cs typeface="Calibri"/>
                <a:sym typeface="Calibri"/>
              </a:rPr>
              <a:t>águila</a:t>
            </a:r>
            <a:r>
              <a:rPr lang="en-GB" sz="1200" b="0">
                <a:latin typeface="Calibri"/>
                <a:ea typeface="Calibri"/>
                <a:cs typeface="Calibri"/>
                <a:sym typeface="Calibri"/>
              </a:rPr>
              <a:t> [&gt;5000]  </a:t>
            </a:r>
            <a:r>
              <a:rPr lang="en-GB" sz="1200" b="1">
                <a:latin typeface="Calibri"/>
                <a:ea typeface="Calibri"/>
                <a:cs typeface="Calibri"/>
                <a:sym typeface="Calibri"/>
              </a:rPr>
              <a:t>hamburguesa</a:t>
            </a:r>
            <a:r>
              <a:rPr lang="en-GB" sz="1200" b="0">
                <a:latin typeface="Calibri"/>
                <a:ea typeface="Calibri"/>
                <a:cs typeface="Calibri"/>
                <a:sym typeface="Calibri"/>
              </a:rPr>
              <a:t> [&gt;5000] </a:t>
            </a:r>
            <a:r>
              <a:rPr lang="en-GB" sz="1200" b="1">
                <a:latin typeface="Calibri"/>
                <a:ea typeface="Calibri"/>
                <a:cs typeface="Calibri"/>
                <a:sym typeface="Calibri"/>
              </a:rPr>
              <a:t>guerra</a:t>
            </a:r>
            <a:r>
              <a:rPr lang="en-GB" sz="1200" b="0">
                <a:latin typeface="Calibri"/>
                <a:ea typeface="Calibri"/>
                <a:cs typeface="Calibri"/>
                <a:sym typeface="Calibri"/>
              </a:rPr>
              <a:t> [282]</a:t>
            </a:r>
            <a:endParaRPr/>
          </a:p>
          <a:p>
            <a:pPr marL="0" marR="0" lvl="0" indent="0" algn="l" rtl="0">
              <a:lnSpc>
                <a:spcPct val="100000"/>
              </a:lnSpc>
              <a:spcBef>
                <a:spcPts val="0"/>
              </a:spcBef>
              <a:spcAft>
                <a:spcPts val="0"/>
              </a:spcAft>
              <a:buClr>
                <a:schemeClr val="dk1"/>
              </a:buClr>
              <a:buSzPts val="1200"/>
              <a:buFont typeface="Calibri"/>
              <a:buNone/>
            </a:pPr>
            <a:endParaRPr sz="1200" b="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latin typeface="Calibri"/>
                <a:ea typeface="Calibri"/>
                <a:cs typeface="Calibri"/>
                <a:sym typeface="Calibri"/>
              </a:rPr>
              <a:t>Source: Davies, M. &amp; Davies, K. (2018)</a:t>
            </a:r>
            <a:r>
              <a:rPr lang="en-GB" sz="1200" i="1">
                <a:latin typeface="Calibri"/>
                <a:ea typeface="Calibri"/>
                <a:cs typeface="Calibri"/>
                <a:sym typeface="Calibri"/>
              </a:rPr>
              <a:t>. A frequency dictionary of Spanish: Core vocabulary for learners </a:t>
            </a:r>
            <a:r>
              <a:rPr lang="en-GB" sz="1200">
                <a:latin typeface="Calibri"/>
                <a:ea typeface="Calibri"/>
                <a:cs typeface="Calibri"/>
                <a:sym typeface="Calibri"/>
              </a:rPr>
              <a:t>(2nd ed.). Routledge: London</a:t>
            </a:r>
            <a:endParaRPr/>
          </a:p>
          <a:p>
            <a:pPr marL="0" marR="0" lvl="0" indent="0" algn="l" rtl="0">
              <a:lnSpc>
                <a:spcPct val="100000"/>
              </a:lnSpc>
              <a:spcBef>
                <a:spcPts val="0"/>
              </a:spcBef>
              <a:spcAft>
                <a:spcPts val="0"/>
              </a:spcAft>
              <a:buClr>
                <a:schemeClr val="dk1"/>
              </a:buClr>
              <a:buSzPts val="1200"/>
              <a:buFont typeface="Calibri"/>
              <a:buNone/>
            </a:pPr>
            <a:endParaRPr b="1"/>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en-GB" sz="1200" b="1" strike="noStrike">
                <a:solidFill>
                  <a:srgbClr val="000000"/>
                </a:solidFill>
                <a:latin typeface="Calibri"/>
                <a:ea typeface="Calibri"/>
                <a:cs typeface="Calibri"/>
                <a:sym typeface="Calibri"/>
              </a:rPr>
              <a:t>Timing: 5 minutes</a:t>
            </a:r>
            <a:endParaRPr/>
          </a:p>
          <a:p>
            <a:pPr marL="216000" lvl="0" indent="-215280" algn="l" rtl="0">
              <a:lnSpc>
                <a:spcPct val="100000"/>
              </a:lnSpc>
              <a:spcBef>
                <a:spcPts val="0"/>
              </a:spcBef>
              <a:spcAft>
                <a:spcPts val="0"/>
              </a:spcAft>
              <a:buNone/>
            </a:pPr>
            <a:endParaRPr sz="1200" b="1" strike="noStrike">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a:solidFill>
                  <a:srgbClr val="000000"/>
                </a:solidFill>
                <a:latin typeface="Calibri"/>
                <a:ea typeface="Calibri"/>
                <a:cs typeface="Calibri"/>
                <a:sym typeface="Calibri"/>
              </a:rPr>
              <a:t>Aim: </a:t>
            </a:r>
            <a:r>
              <a:rPr lang="en-GB" sz="1200" b="0" strike="noStrike">
                <a:solidFill>
                  <a:srgbClr val="000000"/>
                </a:solidFill>
                <a:latin typeface="Calibri"/>
                <a:ea typeface="Calibri"/>
                <a:cs typeface="Calibri"/>
                <a:sym typeface="Calibri"/>
              </a:rPr>
              <a:t>to present and practise written comprehension and read aloud of previously taught vocabulary and three new words for this week.</a:t>
            </a:r>
            <a:endParaRPr/>
          </a:p>
          <a:p>
            <a:pPr marL="216000" lvl="0" indent="-215280" algn="l" rtl="0">
              <a:lnSpc>
                <a:spcPct val="100000"/>
              </a:lnSpc>
              <a:spcBef>
                <a:spcPts val="0"/>
              </a:spcBef>
              <a:spcAft>
                <a:spcPts val="0"/>
              </a:spcAft>
              <a:buNone/>
            </a:pPr>
            <a:endParaRPr sz="1200" b="0"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Click for an English item. Elicit pronunciation of the Spanish from pupils.</a:t>
            </a:r>
            <a:endParaRPr/>
          </a:p>
          <a:p>
            <a:pPr marL="0" marR="0" lvl="0" indent="0" algn="l" rtl="0">
              <a:lnSpc>
                <a:spcPct val="100000"/>
              </a:lnSpc>
              <a:spcBef>
                <a:spcPts val="0"/>
              </a:spcBef>
              <a:spcAft>
                <a:spcPts val="0"/>
              </a:spcAft>
              <a:buClr>
                <a:schemeClr val="dk1"/>
              </a:buClr>
              <a:buSzPts val="1200"/>
              <a:buFont typeface="Calibri"/>
              <a:buNone/>
            </a:pPr>
            <a:r>
              <a:rPr lang="en-GB" b="0"/>
              <a:t>2. Click to cover the Spanish word with a picture.</a:t>
            </a:r>
            <a:endParaRPr/>
          </a:p>
          <a:p>
            <a:pPr marL="0" marR="0" lvl="0" indent="0" algn="l" rtl="0">
              <a:lnSpc>
                <a:spcPct val="100000"/>
              </a:lnSpc>
              <a:spcBef>
                <a:spcPts val="0"/>
              </a:spcBef>
              <a:spcAft>
                <a:spcPts val="0"/>
              </a:spcAft>
              <a:buClr>
                <a:schemeClr val="dk1"/>
              </a:buClr>
              <a:buSzPts val="1200"/>
              <a:buFont typeface="Calibri"/>
              <a:buNone/>
            </a:pPr>
            <a:r>
              <a:rPr lang="en-GB" b="0"/>
              <a:t>3. Continue with the remaining items.</a:t>
            </a:r>
            <a:endParaRPr/>
          </a:p>
          <a:p>
            <a:pPr marL="0" marR="0" lvl="0" indent="0" algn="l" rtl="0">
              <a:lnSpc>
                <a:spcPct val="100000"/>
              </a:lnSpc>
              <a:spcBef>
                <a:spcPts val="0"/>
              </a:spcBef>
              <a:spcAft>
                <a:spcPts val="0"/>
              </a:spcAft>
              <a:buClr>
                <a:schemeClr val="dk1"/>
              </a:buClr>
              <a:buSzPts val="1200"/>
              <a:buFont typeface="Calibri"/>
              <a:buNone/>
            </a:pPr>
            <a:r>
              <a:rPr lang="en-GB" b="0"/>
              <a:t>4. Optional at this stage: elicit the Spanish from pupils.</a:t>
            </a:r>
            <a:endParaRPr sz="1200" b="0" strike="noStrike">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revisit the 3</a:t>
            </a:r>
            <a:r>
              <a:rPr lang="en-GB" b="0" baseline="30000"/>
              <a:t>rd</a:t>
            </a:r>
            <a:r>
              <a:rPr lang="en-GB" b="0"/>
              <a:t> person singular of SER and ESTAR and give a reminder about adjective agreement.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Spanish translations for the English examples provided as this is revision.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01" name="Google Shape;2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8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differentiating between ‘está’ for temporary state and ‘es’ for trait. Adjective agreement is also practised here.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Do the example with pupils to model the first part of the task. Read the sentence and work out if it refers to ‘hoy’ (today) or ‘siempre’ (always). </a:t>
            </a:r>
            <a:endParaRPr/>
          </a:p>
          <a:p>
            <a:pPr marL="228600" lvl="0" indent="-228600" algn="l" rtl="0">
              <a:spcBef>
                <a:spcPts val="0"/>
              </a:spcBef>
              <a:spcAft>
                <a:spcPts val="0"/>
              </a:spcAft>
              <a:buClr>
                <a:schemeClr val="dk1"/>
              </a:buClr>
              <a:buSzPts val="1200"/>
              <a:buFont typeface="Calibri"/>
              <a:buAutoNum type="arabicPeriod"/>
            </a:pPr>
            <a:r>
              <a:rPr lang="en-GB" b="0"/>
              <a:t>Pupils then do items 1-6.</a:t>
            </a:r>
            <a:endParaRPr/>
          </a:p>
          <a:p>
            <a:pPr marL="228600" lvl="0" indent="-228600" algn="l" rtl="0">
              <a:spcBef>
                <a:spcPts val="0"/>
              </a:spcBef>
              <a:spcAft>
                <a:spcPts val="0"/>
              </a:spcAft>
              <a:buClr>
                <a:schemeClr val="dk1"/>
              </a:buClr>
              <a:buSzPts val="1200"/>
              <a:buFont typeface="Calibri"/>
              <a:buAutoNum type="arabicPeriod"/>
            </a:pPr>
            <a:r>
              <a:rPr lang="en-GB" b="0"/>
              <a:t>Teacher elicits answers ‘hoy’ or ‘siempre’ and clicks to reveal.</a:t>
            </a:r>
            <a:endParaRPr/>
          </a:p>
          <a:p>
            <a:pPr marL="228600" lvl="0" indent="-228600" algn="l" rtl="0">
              <a:spcBef>
                <a:spcPts val="0"/>
              </a:spcBef>
              <a:spcAft>
                <a:spcPts val="0"/>
              </a:spcAft>
              <a:buClr>
                <a:schemeClr val="dk1"/>
              </a:buClr>
              <a:buSzPts val="1200"/>
              <a:buFont typeface="Calibri"/>
              <a:buAutoNum type="arabicPeriod"/>
            </a:pPr>
            <a:r>
              <a:rPr lang="en-GB" b="0"/>
              <a:t>The teacher then clicks to bring up the callout reminding pupils about adjective endings. </a:t>
            </a:r>
            <a:endParaRPr/>
          </a:p>
          <a:p>
            <a:pPr marL="228600" lvl="0" indent="-228600" algn="l" rtl="0">
              <a:spcBef>
                <a:spcPts val="0"/>
              </a:spcBef>
              <a:spcAft>
                <a:spcPts val="0"/>
              </a:spcAft>
              <a:buClr>
                <a:schemeClr val="dk1"/>
              </a:buClr>
              <a:buSzPts val="1200"/>
              <a:buFont typeface="Calibri"/>
              <a:buAutoNum type="arabicPeriod"/>
            </a:pPr>
            <a:r>
              <a:rPr lang="en-GB" b="0"/>
              <a:t>Pupils fill in the Rubén or Ángela or ‘either’ column by looking at the ending of the adjective.</a:t>
            </a:r>
            <a:endParaRPr/>
          </a:p>
          <a:p>
            <a:pPr marL="228600" lvl="0" indent="-228600" algn="l" rtl="0">
              <a:spcBef>
                <a:spcPts val="0"/>
              </a:spcBef>
              <a:spcAft>
                <a:spcPts val="0"/>
              </a:spcAft>
              <a:buClr>
                <a:schemeClr val="dk1"/>
              </a:buClr>
              <a:buSzPts val="1200"/>
              <a:buFont typeface="Calibri"/>
              <a:buAutoNum type="arabicPeriod"/>
            </a:pPr>
            <a:r>
              <a:rPr lang="en-GB" b="0"/>
              <a:t>The teacher then goes through the answers.</a:t>
            </a:r>
            <a:endParaRPr/>
          </a:p>
          <a:p>
            <a:pPr marL="228600" lvl="0" indent="-228600" algn="l" rtl="0">
              <a:spcBef>
                <a:spcPts val="0"/>
              </a:spcBef>
              <a:spcAft>
                <a:spcPts val="0"/>
              </a:spcAft>
              <a:buClr>
                <a:schemeClr val="dk1"/>
              </a:buClr>
              <a:buSzPts val="1200"/>
              <a:buFont typeface="Calibri"/>
              <a:buAutoNum type="arabicPeriod"/>
            </a:pPr>
            <a:r>
              <a:rPr lang="en-GB" b="0"/>
              <a:t>The teacher then elicits and reveals the English meanings.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br>
              <a:rPr lang="en-GB" b="1"/>
            </a:br>
            <a:endParaRPr b="1"/>
          </a:p>
        </p:txBody>
      </p:sp>
      <p:sp>
        <p:nvSpPr>
          <p:cNvPr id="226" name="Google Shape;2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the subject pronouns </a:t>
            </a:r>
            <a:r>
              <a:rPr lang="en-GB" b="1"/>
              <a:t>él </a:t>
            </a:r>
            <a:r>
              <a:rPr lang="en-GB" b="0"/>
              <a:t>and </a:t>
            </a:r>
            <a:r>
              <a:rPr lang="en-GB" b="1"/>
              <a:t>ella </a:t>
            </a:r>
            <a:r>
              <a:rPr lang="en-GB" b="0"/>
              <a:t>and one reason for using them.</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Spanish examples provided.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7" name="Google Shape;2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1.wav"/><Relationship Id="rId7" Type="http://schemas.openxmlformats.org/officeDocument/2006/relationships/audio" Target="../media/audio13.wav"/><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7.gif"/><Relationship Id="rId5" Type="http://schemas.openxmlformats.org/officeDocument/2006/relationships/audio" Target="../media/audio12.wav"/><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image" Target="../media/image27.gif"/></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15.wav"/><Relationship Id="rId7"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13.wav"/><Relationship Id="rId4" Type="http://schemas.openxmlformats.org/officeDocument/2006/relationships/image" Target="../media/image26.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16.wav"/><Relationship Id="rId7"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13.wav"/><Relationship Id="rId4" Type="http://schemas.openxmlformats.org/officeDocument/2006/relationships/image" Target="../media/image26.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7.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13.wav"/><Relationship Id="rId5" Type="http://schemas.openxmlformats.org/officeDocument/2006/relationships/audio" Target="../media/audio18.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12.wav"/></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9.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13.wav"/><Relationship Id="rId5" Type="http://schemas.openxmlformats.org/officeDocument/2006/relationships/audio" Target="../media/audio20.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12.wav"/></Relationships>
</file>

<file path=ppt/slides/_rels/slide1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21.wav"/><Relationship Id="rId7"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13.wav"/><Relationship Id="rId4" Type="http://schemas.openxmlformats.org/officeDocument/2006/relationships/image" Target="../media/image26.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2.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13.wav"/><Relationship Id="rId5" Type="http://schemas.openxmlformats.org/officeDocument/2006/relationships/audio" Target="../media/audio23.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12.wav"/></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29.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2.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audio" Target="../media/audio6.wav"/><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838198" y="30613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Quattrocento Sans"/>
              <a:buNone/>
            </a:pPr>
            <a:r>
              <a:rPr lang="en-GB" sz="4000" b="1">
                <a:solidFill>
                  <a:srgbClr val="002060"/>
                </a:solidFill>
                <a:latin typeface="Quattrocento Sans"/>
                <a:ea typeface="Quattrocento Sans"/>
                <a:cs typeface="Quattrocento Sans"/>
                <a:sym typeface="Quattrocento Sans"/>
              </a:rPr>
              <a:t>español</a:t>
            </a:r>
            <a:r>
              <a:rPr lang="en-GB" sz="4000">
                <a:solidFill>
                  <a:srgbClr val="002060"/>
                </a:solidFill>
                <a:latin typeface="Quattrocento Sans"/>
                <a:ea typeface="Quattrocento Sans"/>
                <a:cs typeface="Quattrocento Sans"/>
                <a:sym typeface="Quattrocento Sans"/>
              </a:rPr>
              <a:t>, con Quique</a:t>
            </a:r>
            <a:endParaRPr sz="4000">
              <a:solidFill>
                <a:srgbClr val="002060"/>
              </a:solidFill>
              <a:latin typeface="Quattrocento Sans"/>
              <a:ea typeface="Quattrocento Sans"/>
              <a:cs typeface="Quattrocento Sans"/>
              <a:sym typeface="Quattrocento Sans"/>
            </a:endParaRPr>
          </a:p>
        </p:txBody>
      </p:sp>
      <p:pic>
        <p:nvPicPr>
          <p:cNvPr id="89" name="Google Shape;89;p1"/>
          <p:cNvPicPr preferRelativeResize="0"/>
          <p:nvPr/>
        </p:nvPicPr>
        <p:blipFill rotWithShape="1">
          <a:blip r:embed="rId3">
            <a:alphaModFix/>
          </a:blip>
          <a:srcRect/>
          <a:stretch/>
        </p:blipFill>
        <p:spPr>
          <a:xfrm>
            <a:off x="5557520" y="840137"/>
            <a:ext cx="6454748" cy="5534750"/>
          </a:xfrm>
          <a:prstGeom prst="rect">
            <a:avLst/>
          </a:prstGeom>
          <a:noFill/>
          <a:ln>
            <a:noFill/>
          </a:ln>
        </p:spPr>
      </p:pic>
      <p:sp>
        <p:nvSpPr>
          <p:cNvPr id="90" name="Google Shape;90;p1"/>
          <p:cNvSpPr/>
          <p:nvPr/>
        </p:nvSpPr>
        <p:spPr>
          <a:xfrm>
            <a:off x="241159" y="718439"/>
            <a:ext cx="521370" cy="478471"/>
          </a:xfrm>
          <a:prstGeom prst="roundRect">
            <a:avLst>
              <a:gd name="adj" fmla="val 16667"/>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1" name="Google Shape;91;p1" descr="A picture containing text, toy, doll&#10;&#10;Description automatically generated"/>
          <p:cNvPicPr preferRelativeResize="0"/>
          <p:nvPr/>
        </p:nvPicPr>
        <p:blipFill rotWithShape="1">
          <a:blip r:embed="rId4">
            <a:alphaModFix/>
          </a:blip>
          <a:srcRect/>
          <a:stretch/>
        </p:blipFill>
        <p:spPr>
          <a:xfrm>
            <a:off x="653021" y="2724682"/>
            <a:ext cx="2527059" cy="41064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0"/>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02" name="Google Shape;302;p10"/>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03" name="Google Shape;303;p10">
            <a:hlinkClick r:id="" action="ppaction://noaction">
              <a:snd r:embed="rId5"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los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04" name="Google Shape;304;p10" descr="Teacher"/>
          <p:cNvPicPr preferRelativeResize="0"/>
          <p:nvPr/>
        </p:nvPicPr>
        <p:blipFill rotWithShape="1">
          <a:blip r:embed="rId6">
            <a:alphaModFix/>
          </a:blip>
          <a:srcRect/>
          <a:stretch/>
        </p:blipFill>
        <p:spPr>
          <a:xfrm>
            <a:off x="25736" y="514227"/>
            <a:ext cx="1043752" cy="1043752"/>
          </a:xfrm>
          <a:prstGeom prst="rect">
            <a:avLst/>
          </a:prstGeom>
          <a:noFill/>
          <a:ln>
            <a:noFill/>
          </a:ln>
        </p:spPr>
      </p:pic>
      <p:sp>
        <p:nvSpPr>
          <p:cNvPr id="305" name="Google Shape;305;p10">
            <a:hlinkClick r:id="" action="ppaction://noaction">
              <a:snd r:embed="rId7"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06" name="Google Shape;306;p10">
            <a:hlinkClick r:id="" action="ppaction://noaction">
              <a:snd r:embed="rId7"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
        <p:nvSpPr>
          <p:cNvPr id="307" name="Google Shape;307;p10">
            <a:hlinkClick r:id="" action="ppaction://noaction">
              <a:snd r:embed="rId8" name="T3_W4_10.3.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a:t>
            </a:r>
            <a:endParaRPr sz="2400">
              <a:solidFill>
                <a:srgbClr val="FFFFFF"/>
              </a:solidFill>
              <a:latin typeface="Century Gothic"/>
              <a:ea typeface="Century Gothic"/>
              <a:cs typeface="Century Gothic"/>
              <a:sym typeface="Century Gothic"/>
            </a:endParaRPr>
          </a:p>
        </p:txBody>
      </p:sp>
      <p:pic>
        <p:nvPicPr>
          <p:cNvPr id="308" name="Google Shape;308;p10" descr="A picture containing toy, doll&#10;&#10;Description automatically generated"/>
          <p:cNvPicPr preferRelativeResize="0"/>
          <p:nvPr/>
        </p:nvPicPr>
        <p:blipFill rotWithShape="1">
          <a:blip r:embed="rId9">
            <a:alphaModFix/>
          </a:blip>
          <a:srcRect/>
          <a:stretch/>
        </p:blipFill>
        <p:spPr>
          <a:xfrm>
            <a:off x="2574600" y="3081918"/>
            <a:ext cx="1669495" cy="3775349"/>
          </a:xfrm>
          <a:prstGeom prst="rect">
            <a:avLst/>
          </a:prstGeom>
          <a:noFill/>
          <a:ln>
            <a:noFill/>
          </a:ln>
        </p:spPr>
      </p:pic>
      <p:pic>
        <p:nvPicPr>
          <p:cNvPr id="309" name="Google Shape;309;p10" descr="A picture containing text, toy, doll&#10;&#10;Description automatically generated"/>
          <p:cNvPicPr preferRelativeResize="0"/>
          <p:nvPr/>
        </p:nvPicPr>
        <p:blipFill rotWithShape="1">
          <a:blip r:embed="rId10">
            <a:alphaModFix/>
          </a:blip>
          <a:srcRect/>
          <a:stretch/>
        </p:blipFill>
        <p:spPr>
          <a:xfrm>
            <a:off x="5694368" y="3428266"/>
            <a:ext cx="2010312" cy="3429001"/>
          </a:xfrm>
          <a:prstGeom prst="rect">
            <a:avLst/>
          </a:prstGeom>
          <a:noFill/>
          <a:ln>
            <a:noFill/>
          </a:ln>
        </p:spPr>
      </p:pic>
      <p:sp>
        <p:nvSpPr>
          <p:cNvPr id="310" name="Google Shape;310;p10"/>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11" name="Google Shape;311;p10"/>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12" name="Google Shape;312;p10" descr="A picture containing text, toy, doll&#10;&#10;Description automatically generated"/>
          <p:cNvPicPr preferRelativeResize="0"/>
          <p:nvPr/>
        </p:nvPicPr>
        <p:blipFill rotWithShape="1">
          <a:blip r:embed="rId11">
            <a:alphaModFix/>
          </a:blip>
          <a:srcRect/>
          <a:stretch/>
        </p:blipFill>
        <p:spPr>
          <a:xfrm>
            <a:off x="10710239" y="3186003"/>
            <a:ext cx="1578010" cy="4476797"/>
          </a:xfrm>
          <a:prstGeom prst="rect">
            <a:avLst/>
          </a:prstGeom>
          <a:noFill/>
          <a:ln>
            <a:noFill/>
          </a:ln>
        </p:spPr>
      </p:pic>
      <p:sp>
        <p:nvSpPr>
          <p:cNvPr id="313" name="Google Shape;313;p10"/>
          <p:cNvSpPr/>
          <p:nvPr/>
        </p:nvSpPr>
        <p:spPr>
          <a:xfrm>
            <a:off x="8261131" y="1974046"/>
            <a:ext cx="2963917"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Ella es importante.</a:t>
            </a:r>
            <a:endParaRPr/>
          </a:p>
        </p:txBody>
      </p:sp>
      <p:cxnSp>
        <p:nvCxnSpPr>
          <p:cNvPr id="314" name="Google Shape;314;p10"/>
          <p:cNvCxnSpPr/>
          <p:nvPr/>
        </p:nvCxnSpPr>
        <p:spPr>
          <a:xfrm>
            <a:off x="3408218" y="1557979"/>
            <a:ext cx="0" cy="978676"/>
          </a:xfrm>
          <a:prstGeom prst="straightConnector1">
            <a:avLst/>
          </a:prstGeom>
          <a:noFill/>
          <a:ln w="76200" cap="flat" cmpd="sng">
            <a:solidFill>
              <a:srgbClr val="FF0066"/>
            </a:solidFill>
            <a:prstDash val="solid"/>
            <a:miter lim="800000"/>
            <a:headEnd type="none" w="sm" len="sm"/>
            <a:tailEnd type="triangle" w="med" len="med"/>
          </a:ln>
        </p:spPr>
      </p:cxnSp>
      <p:pic>
        <p:nvPicPr>
          <p:cNvPr id="315" name="Google Shape;315;p10"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animEffect transition="in" filter="fade">
                                      <p:cBhvr>
                                        <p:cTn id="11" dur="500"/>
                                        <p:tgtEl>
                                          <p:spTgt spid="3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1"/>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22" name="Google Shape;322;p11"/>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23" name="Google Shape;323;p11">
            <a:hlinkClick r:id="" action="ppaction://noaction">
              <a:snd r:embed="rId3" name="T3_W4_10.5.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1</a:t>
            </a:r>
            <a:endParaRPr sz="2400">
              <a:solidFill>
                <a:srgbClr val="FFFFFF"/>
              </a:solidFill>
              <a:latin typeface="Century Gothic"/>
              <a:ea typeface="Century Gothic"/>
              <a:cs typeface="Century Gothic"/>
              <a:sym typeface="Century Gothic"/>
            </a:endParaRPr>
          </a:p>
        </p:txBody>
      </p:sp>
      <p:pic>
        <p:nvPicPr>
          <p:cNvPr id="324" name="Google Shape;324;p11"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325" name="Google Shape;325;p11"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326" name="Google Shape;326;p11"/>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27" name="Google Shape;327;p11"/>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28" name="Google Shape;328;p11"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329" name="Google Shape;329;p11"/>
          <p:cNvSpPr/>
          <p:nvPr/>
        </p:nvSpPr>
        <p:spPr>
          <a:xfrm>
            <a:off x="8261131" y="1974046"/>
            <a:ext cx="2963917"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 bajo.</a:t>
            </a:r>
            <a:endParaRPr/>
          </a:p>
        </p:txBody>
      </p:sp>
      <p:sp>
        <p:nvSpPr>
          <p:cNvPr id="330" name="Google Shape;330;p11"/>
          <p:cNvSpPr/>
          <p:nvPr/>
        </p:nvSpPr>
        <p:spPr>
          <a:xfrm>
            <a:off x="5694368" y="231093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1">
            <a:hlinkClick r:id="" action="ppaction://noaction">
              <a:snd r:embed="rId8"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32" name="Google Shape;332;p11"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333" name="Google Shape;333;p11">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34" name="Google Shape;334;p11">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20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2"/>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41" name="Google Shape;341;p12"/>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42" name="Google Shape;342;p12">
            <a:hlinkClick r:id="" action="ppaction://noaction">
              <a:snd r:embed="rId3" name="T3_W4_10.6.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2</a:t>
            </a:r>
            <a:endParaRPr sz="2400">
              <a:solidFill>
                <a:srgbClr val="FFFFFF"/>
              </a:solidFill>
              <a:latin typeface="Century Gothic"/>
              <a:ea typeface="Century Gothic"/>
              <a:cs typeface="Century Gothic"/>
              <a:sym typeface="Century Gothic"/>
            </a:endParaRPr>
          </a:p>
        </p:txBody>
      </p:sp>
      <p:pic>
        <p:nvPicPr>
          <p:cNvPr id="343" name="Google Shape;343;p12"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344" name="Google Shape;344;p12"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345" name="Google Shape;345;p12"/>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46" name="Google Shape;346;p12"/>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47" name="Google Shape;347;p12"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348" name="Google Shape;348;p12"/>
          <p:cNvSpPr/>
          <p:nvPr/>
        </p:nvSpPr>
        <p:spPr>
          <a:xfrm>
            <a:off x="8261131" y="1974046"/>
            <a:ext cx="309405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 divertida.</a:t>
            </a:r>
            <a:endParaRPr/>
          </a:p>
        </p:txBody>
      </p:sp>
      <p:sp>
        <p:nvSpPr>
          <p:cNvPr id="349" name="Google Shape;349;p12"/>
          <p:cNvSpPr/>
          <p:nvPr/>
        </p:nvSpPr>
        <p:spPr>
          <a:xfrm>
            <a:off x="2459502" y="231412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12">
            <a:hlinkClick r:id="" action="ppaction://noaction">
              <a:snd r:embed="rId8" name="T3_W4_10.1.wav"/>
            </a:hlinkClick>
          </p:cNvPr>
          <p:cNvSpPr txBox="1"/>
          <p:nvPr/>
        </p:nvSpPr>
        <p:spPr>
          <a:xfrm>
            <a:off x="25736" y="-895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51" name="Google Shape;351;p12"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352" name="Google Shape;352;p12">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53" name="Google Shape;353;p12">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3"/>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60" name="Google Shape;360;p13"/>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61" name="Google Shape;361;p13">
            <a:hlinkClick r:id="" action="ppaction://noaction">
              <a:snd r:embed="rId5" name="T3_W4_10.7.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3</a:t>
            </a:r>
            <a:endParaRPr sz="2400">
              <a:solidFill>
                <a:srgbClr val="FFFFFF"/>
              </a:solidFill>
              <a:latin typeface="Century Gothic"/>
              <a:ea typeface="Century Gothic"/>
              <a:cs typeface="Century Gothic"/>
              <a:sym typeface="Century Gothic"/>
            </a:endParaRPr>
          </a:p>
        </p:txBody>
      </p:sp>
      <p:pic>
        <p:nvPicPr>
          <p:cNvPr id="362" name="Google Shape;362;p13"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363" name="Google Shape;363;p13"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364" name="Google Shape;364;p13"/>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65" name="Google Shape;365;p13"/>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66" name="Google Shape;366;p13"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367" name="Google Shape;367;p13"/>
          <p:cNvSpPr/>
          <p:nvPr/>
        </p:nvSpPr>
        <p:spPr>
          <a:xfrm>
            <a:off x="7650689" y="1974046"/>
            <a:ext cx="3704494"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 es independiente.</a:t>
            </a:r>
            <a:endParaRPr/>
          </a:p>
        </p:txBody>
      </p:sp>
      <p:cxnSp>
        <p:nvCxnSpPr>
          <p:cNvPr id="368" name="Google Shape;368;p13"/>
          <p:cNvCxnSpPr/>
          <p:nvPr/>
        </p:nvCxnSpPr>
        <p:spPr>
          <a:xfrm>
            <a:off x="6699524" y="1589672"/>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369" name="Google Shape;369;p13">
            <a:hlinkClick r:id="" action="ppaction://noaction">
              <a:snd r:embed="rId9"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70" name="Google Shape;370;p13"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371" name="Google Shape;371;p13">
            <a:hlinkClick r:id="" action="ppaction://noaction">
              <a:snd r:embed="rId11"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72" name="Google Shape;372;p13">
            <a:hlinkClick r:id="" action="ppaction://noaction">
              <a:snd r:embed="rId11"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373" name="Google Shape;373;p13"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animEffect transition="in" filter="fade">
                                      <p:cBhvr>
                                        <p:cTn id="11" dur="500"/>
                                        <p:tgtEl>
                                          <p:spTgt spid="36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4"/>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80" name="Google Shape;380;p14"/>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81" name="Google Shape;381;p14">
            <a:hlinkClick r:id="" action="ppaction://noaction">
              <a:snd r:embed="rId5" name="T3_W4_10.9.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dirty="0">
                <a:solidFill>
                  <a:srgbClr val="FFFFFF"/>
                </a:solidFill>
                <a:latin typeface="Century Gothic"/>
                <a:ea typeface="Century Gothic"/>
                <a:cs typeface="Century Gothic"/>
                <a:sym typeface="Century Gothic"/>
              </a:rPr>
              <a:t>4</a:t>
            </a:r>
            <a:endParaRPr sz="2400" dirty="0">
              <a:solidFill>
                <a:srgbClr val="FFFFFF"/>
              </a:solidFill>
              <a:latin typeface="Century Gothic"/>
              <a:ea typeface="Century Gothic"/>
              <a:cs typeface="Century Gothic"/>
              <a:sym typeface="Century Gothic"/>
            </a:endParaRPr>
          </a:p>
        </p:txBody>
      </p:sp>
      <p:pic>
        <p:nvPicPr>
          <p:cNvPr id="382" name="Google Shape;382;p14"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383" name="Google Shape;383;p14"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384" name="Google Shape;384;p14"/>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85" name="Google Shape;385;p14"/>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86" name="Google Shape;386;p14"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387" name="Google Shape;387;p14"/>
          <p:cNvSpPr/>
          <p:nvPr/>
        </p:nvSpPr>
        <p:spPr>
          <a:xfrm>
            <a:off x="8229601" y="1974046"/>
            <a:ext cx="312558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 está feliz.</a:t>
            </a:r>
            <a:endParaRPr/>
          </a:p>
        </p:txBody>
      </p:sp>
      <p:cxnSp>
        <p:nvCxnSpPr>
          <p:cNvPr id="388" name="Google Shape;388;p14"/>
          <p:cNvCxnSpPr/>
          <p:nvPr/>
        </p:nvCxnSpPr>
        <p:spPr>
          <a:xfrm>
            <a:off x="6699524" y="1589672"/>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389" name="Google Shape;389;p14">
            <a:hlinkClick r:id="" action="ppaction://noaction">
              <a:snd r:embed="rId9"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90" name="Google Shape;390;p14"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391" name="Google Shape;391;p14">
            <a:hlinkClick r:id="" action="ppaction://noaction">
              <a:snd r:embed="rId11"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2" name="Google Shape;392;p14">
            <a:hlinkClick r:id="" action="ppaction://noaction">
              <a:snd r:embed="rId11"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393" name="Google Shape;393;p14"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500"/>
                                        <p:tgtEl>
                                          <p:spTgt spid="3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5"/>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00" name="Google Shape;400;p15"/>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401" name="Google Shape;401;p15">
            <a:hlinkClick r:id="" action="ppaction://noaction">
              <a:snd r:embed="rId3" name="T3_W4_10.11.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5</a:t>
            </a:r>
            <a:endParaRPr sz="2400">
              <a:solidFill>
                <a:srgbClr val="FFFFFF"/>
              </a:solidFill>
              <a:latin typeface="Century Gothic"/>
              <a:ea typeface="Century Gothic"/>
              <a:cs typeface="Century Gothic"/>
              <a:sym typeface="Century Gothic"/>
            </a:endParaRPr>
          </a:p>
        </p:txBody>
      </p:sp>
      <p:pic>
        <p:nvPicPr>
          <p:cNvPr id="402" name="Google Shape;402;p15"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403" name="Google Shape;403;p15"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404" name="Google Shape;404;p15"/>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405" name="Google Shape;405;p15"/>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406" name="Google Shape;406;p15"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407" name="Google Shape;407;p15"/>
          <p:cNvSpPr/>
          <p:nvPr/>
        </p:nvSpPr>
        <p:spPr>
          <a:xfrm>
            <a:off x="8261131" y="1974046"/>
            <a:ext cx="309405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Está perdido.</a:t>
            </a:r>
            <a:endParaRPr/>
          </a:p>
        </p:txBody>
      </p:sp>
      <p:sp>
        <p:nvSpPr>
          <p:cNvPr id="408" name="Google Shape;408;p15"/>
          <p:cNvSpPr/>
          <p:nvPr/>
        </p:nvSpPr>
        <p:spPr>
          <a:xfrm>
            <a:off x="5656164" y="231412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15">
            <a:hlinkClick r:id="" action="ppaction://noaction">
              <a:snd r:embed="rId8"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410" name="Google Shape;410;p15"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411" name="Google Shape;411;p15">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12" name="Google Shape;412;p15">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a:solidFill>
                  <a:srgbClr val="FFFFFF"/>
                </a:solidFill>
                <a:latin typeface="Century Gothic"/>
                <a:ea typeface="Century Gothic"/>
                <a:cs typeface="Century Gothic"/>
                <a:sym typeface="Century Gothic"/>
              </a:rPr>
              <a:t>Escucha. ¿Es necesario ‘él|ella’?</a:t>
            </a:r>
            <a:endParaRPr sz="24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20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6"/>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19" name="Google Shape;419;p16"/>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420" name="Google Shape;420;p16">
            <a:hlinkClick r:id="" action="ppaction://noaction">
              <a:snd r:embed="rId5" name="T3_W4_10.12.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6</a:t>
            </a:r>
            <a:endParaRPr sz="2400" b="0" i="0" u="none" strike="noStrike" cap="none" dirty="0">
              <a:solidFill>
                <a:srgbClr val="FFFFFF"/>
              </a:solidFill>
              <a:latin typeface="Century Gothic"/>
              <a:ea typeface="Century Gothic"/>
              <a:cs typeface="Century Gothic"/>
              <a:sym typeface="Century Gothic"/>
            </a:endParaRPr>
          </a:p>
        </p:txBody>
      </p:sp>
      <p:pic>
        <p:nvPicPr>
          <p:cNvPr id="421" name="Google Shape;421;p16"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422" name="Google Shape;422;p16"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423" name="Google Shape;423;p16"/>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424" name="Google Shape;424;p16"/>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425" name="Google Shape;425;p16"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426" name="Google Shape;426;p16"/>
          <p:cNvSpPr/>
          <p:nvPr/>
        </p:nvSpPr>
        <p:spPr>
          <a:xfrm>
            <a:off x="8229601" y="1974046"/>
            <a:ext cx="312558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entury Gothic"/>
              <a:buNone/>
            </a:pPr>
            <a:r>
              <a:rPr lang="en-GB" sz="3600" b="1" i="0" u="none" strike="noStrike" cap="none">
                <a:solidFill>
                  <a:srgbClr val="002060"/>
                </a:solidFill>
                <a:latin typeface="Century Gothic"/>
                <a:ea typeface="Century Gothic"/>
                <a:cs typeface="Century Gothic"/>
                <a:sym typeface="Century Gothic"/>
              </a:rPr>
              <a:t>Ella está débil.</a:t>
            </a:r>
            <a:endParaRPr/>
          </a:p>
        </p:txBody>
      </p:sp>
      <p:cxnSp>
        <p:nvCxnSpPr>
          <p:cNvPr id="427" name="Google Shape;427;p16"/>
          <p:cNvCxnSpPr/>
          <p:nvPr/>
        </p:nvCxnSpPr>
        <p:spPr>
          <a:xfrm>
            <a:off x="3391059" y="1557979"/>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428" name="Google Shape;428;p16">
            <a:hlinkClick r:id="" action="ppaction://noaction">
              <a:snd r:embed="rId9" name="T3_W4_10.1.wav"/>
            </a:hlinkClick>
          </p:cNvPr>
          <p:cNvSpPr txBox="1"/>
          <p:nvPr/>
        </p:nvSpPr>
        <p:spPr>
          <a:xfrm>
            <a:off x="0"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429" name="Google Shape;429;p16"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430" name="Google Shape;430;p16">
            <a:hlinkClick r:id="" action="ppaction://noaction">
              <a:snd r:embed="rId11" name="T3_W4_10.2.wav"/>
            </a:hlinkClick>
          </p:cNvPr>
          <p:cNvSpPr/>
          <p:nvPr/>
        </p:nvSpPr>
        <p:spPr>
          <a:xfrm>
            <a:off x="1069488" y="719016"/>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31" name="Google Shape;431;p16">
            <a:hlinkClick r:id="" action="ppaction://noaction">
              <a:snd r:embed="rId11" name="T3_W4_10.2.wav"/>
            </a:hlinkClick>
          </p:cNvPr>
          <p:cNvSpPr txBox="1"/>
          <p:nvPr/>
        </p:nvSpPr>
        <p:spPr>
          <a:xfrm>
            <a:off x="1095224" y="675936"/>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432" name="Google Shape;432;p16"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500"/>
                                        <p:tgtEl>
                                          <p:spTgt spid="4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7" descr="Brain, Idea, Think, Creativity"/>
          <p:cNvPicPr preferRelativeResize="0"/>
          <p:nvPr/>
        </p:nvPicPr>
        <p:blipFill rotWithShape="1">
          <a:blip r:embed="rId3">
            <a:alphaModFix/>
          </a:blip>
          <a:srcRect/>
          <a:stretch/>
        </p:blipFill>
        <p:spPr>
          <a:xfrm>
            <a:off x="10958286" y="120164"/>
            <a:ext cx="994906" cy="994906"/>
          </a:xfrm>
          <a:prstGeom prst="rect">
            <a:avLst/>
          </a:prstGeom>
          <a:noFill/>
          <a:ln>
            <a:noFill/>
          </a:ln>
        </p:spPr>
      </p:pic>
      <p:sp>
        <p:nvSpPr>
          <p:cNvPr id="439" name="Google Shape;439;p17"/>
          <p:cNvSpPr txBox="1">
            <a:spLocks noGrp="1"/>
          </p:cNvSpPr>
          <p:nvPr>
            <p:ph type="title"/>
          </p:nvPr>
        </p:nvSpPr>
        <p:spPr>
          <a:xfrm>
            <a:off x="10638784" y="1151169"/>
            <a:ext cx="1524185" cy="389277"/>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Font typeface="Century Gothic"/>
              <a:buNone/>
            </a:pPr>
            <a:r>
              <a:rPr lang="en-GB" sz="1800" b="1">
                <a:solidFill>
                  <a:schemeClr val="lt1"/>
                </a:solidFill>
                <a:latin typeface="Century Gothic"/>
                <a:ea typeface="Century Gothic"/>
                <a:cs typeface="Century Gothic"/>
                <a:sym typeface="Century Gothic"/>
              </a:rPr>
              <a:t>vocabulario</a:t>
            </a:r>
            <a:endParaRPr/>
          </a:p>
        </p:txBody>
      </p:sp>
      <p:graphicFrame>
        <p:nvGraphicFramePr>
          <p:cNvPr id="440" name="Google Shape;440;p17"/>
          <p:cNvGraphicFramePr/>
          <p:nvPr/>
        </p:nvGraphicFramePr>
        <p:xfrm>
          <a:off x="210365" y="43246"/>
          <a:ext cx="10515600" cy="556578"/>
        </p:xfrm>
        <a:graphic>
          <a:graphicData uri="http://schemas.openxmlformats.org/drawingml/2006/table">
            <a:tbl>
              <a:tblPr>
                <a:noFill/>
                <a:tableStyleId>{A46D1A5E-55A2-4D76-963A-A2B59DCBF1FD}</a:tableStyleId>
              </a:tblPr>
              <a:tblGrid>
                <a:gridCol w="10515600">
                  <a:extLst>
                    <a:ext uri="{9D8B030D-6E8A-4147-A177-3AD203B41FA5}">
                      <a16:colId xmlns:a16="http://schemas.microsoft.com/office/drawing/2014/main" val="20000"/>
                    </a:ext>
                  </a:extLst>
                </a:gridCol>
              </a:tblGrid>
              <a:tr h="457200">
                <a:tc>
                  <a:txBody>
                    <a:bodyPr/>
                    <a:lstStyle/>
                    <a:p>
                      <a:pPr marL="0" marR="0" lvl="0" indent="0" algn="l" rtl="0">
                        <a:lnSpc>
                          <a:spcPct val="107000"/>
                        </a:lnSpc>
                        <a:spcBef>
                          <a:spcPts val="0"/>
                        </a:spcBef>
                        <a:spcAft>
                          <a:spcPts val="0"/>
                        </a:spcAft>
                        <a:buNone/>
                      </a:pPr>
                      <a:r>
                        <a:rPr lang="en-GB" sz="3600" b="1">
                          <a:solidFill>
                            <a:srgbClr val="1F4E79"/>
                          </a:solidFill>
                          <a:latin typeface="Century Gothic"/>
                          <a:ea typeface="Century Gothic"/>
                          <a:cs typeface="Century Gothic"/>
                          <a:sym typeface="Century Gothic"/>
                        </a:rPr>
                        <a:t>¡A practicar!</a:t>
                      </a:r>
                      <a:endParaRPr sz="360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441" name="Google Shape;441;p17" descr="A picture containing Teams&#10;&#10;Description automatically generated"/>
          <p:cNvPicPr preferRelativeResize="0"/>
          <p:nvPr/>
        </p:nvPicPr>
        <p:blipFill rotWithShape="1">
          <a:blip r:embed="rId4">
            <a:alphaModFix/>
          </a:blip>
          <a:srcRect/>
          <a:stretch/>
        </p:blipFill>
        <p:spPr>
          <a:xfrm>
            <a:off x="6171156" y="4324163"/>
            <a:ext cx="2429332" cy="1667725"/>
          </a:xfrm>
          <a:prstGeom prst="rect">
            <a:avLst/>
          </a:prstGeom>
          <a:noFill/>
          <a:ln>
            <a:noFill/>
          </a:ln>
        </p:spPr>
      </p:pic>
      <p:pic>
        <p:nvPicPr>
          <p:cNvPr id="442" name="Google Shape;442;p17" descr="A group of children's faces&#10;&#10;Description automatically generated with low confidence"/>
          <p:cNvPicPr preferRelativeResize="0"/>
          <p:nvPr/>
        </p:nvPicPr>
        <p:blipFill rotWithShape="1">
          <a:blip r:embed="rId5">
            <a:alphaModFix/>
          </a:blip>
          <a:srcRect/>
          <a:stretch/>
        </p:blipFill>
        <p:spPr>
          <a:xfrm>
            <a:off x="501379" y="4324163"/>
            <a:ext cx="2429331" cy="1667725"/>
          </a:xfrm>
          <a:prstGeom prst="rect">
            <a:avLst/>
          </a:prstGeom>
          <a:noFill/>
          <a:ln>
            <a:noFill/>
          </a:ln>
        </p:spPr>
      </p:pic>
      <p:pic>
        <p:nvPicPr>
          <p:cNvPr id="443" name="Google Shape;443;p17" descr="A picture containing text&#10;&#10;Description automatically generated"/>
          <p:cNvPicPr preferRelativeResize="0"/>
          <p:nvPr/>
        </p:nvPicPr>
        <p:blipFill rotWithShape="1">
          <a:blip r:embed="rId6">
            <a:alphaModFix/>
          </a:blip>
          <a:srcRect/>
          <a:stretch/>
        </p:blipFill>
        <p:spPr>
          <a:xfrm>
            <a:off x="6152165" y="1502006"/>
            <a:ext cx="2429331" cy="1667724"/>
          </a:xfrm>
          <a:prstGeom prst="rect">
            <a:avLst/>
          </a:prstGeom>
          <a:noFill/>
          <a:ln>
            <a:noFill/>
          </a:ln>
        </p:spPr>
      </p:pic>
      <p:pic>
        <p:nvPicPr>
          <p:cNvPr id="444" name="Google Shape;444;p17" descr="A picture containing Teams&#10;&#10;Description automatically generated"/>
          <p:cNvPicPr preferRelativeResize="0"/>
          <p:nvPr/>
        </p:nvPicPr>
        <p:blipFill rotWithShape="1">
          <a:blip r:embed="rId7">
            <a:alphaModFix/>
          </a:blip>
          <a:srcRect/>
          <a:stretch/>
        </p:blipFill>
        <p:spPr>
          <a:xfrm>
            <a:off x="405473" y="1347229"/>
            <a:ext cx="2429332" cy="1667724"/>
          </a:xfrm>
          <a:prstGeom prst="rect">
            <a:avLst/>
          </a:prstGeom>
          <a:noFill/>
          <a:ln>
            <a:noFill/>
          </a:ln>
        </p:spPr>
      </p:pic>
      <p:pic>
        <p:nvPicPr>
          <p:cNvPr id="445" name="Google Shape;445;p17" descr="A picture containing text&#10;&#10;Description automatically generated"/>
          <p:cNvPicPr preferRelativeResize="0"/>
          <p:nvPr/>
        </p:nvPicPr>
        <p:blipFill rotWithShape="1">
          <a:blip r:embed="rId8">
            <a:alphaModFix/>
          </a:blip>
          <a:srcRect/>
          <a:stretch/>
        </p:blipFill>
        <p:spPr>
          <a:xfrm>
            <a:off x="3648174" y="2763541"/>
            <a:ext cx="1560622" cy="1560622"/>
          </a:xfrm>
          <a:prstGeom prst="rect">
            <a:avLst/>
          </a:prstGeom>
          <a:noFill/>
          <a:ln>
            <a:noFill/>
          </a:ln>
        </p:spPr>
      </p:pic>
      <p:sp>
        <p:nvSpPr>
          <p:cNvPr id="446" name="Google Shape;446;p17"/>
          <p:cNvSpPr txBox="1"/>
          <p:nvPr/>
        </p:nvSpPr>
        <p:spPr>
          <a:xfrm>
            <a:off x="501379" y="2806594"/>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ella</a:t>
            </a:r>
            <a:endParaRPr sz="3600" b="1">
              <a:solidFill>
                <a:srgbClr val="002060"/>
              </a:solidFill>
              <a:latin typeface="Century Gothic"/>
              <a:ea typeface="Century Gothic"/>
              <a:cs typeface="Century Gothic"/>
              <a:sym typeface="Century Gothic"/>
            </a:endParaRPr>
          </a:p>
        </p:txBody>
      </p:sp>
      <p:sp>
        <p:nvSpPr>
          <p:cNvPr id="447" name="Google Shape;447;p17"/>
          <p:cNvSpPr txBox="1"/>
          <p:nvPr/>
        </p:nvSpPr>
        <p:spPr>
          <a:xfrm>
            <a:off x="6216473" y="2940103"/>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a:t>
            </a:r>
            <a:endParaRPr sz="3600" b="1">
              <a:solidFill>
                <a:srgbClr val="002060"/>
              </a:solidFill>
              <a:latin typeface="Century Gothic"/>
              <a:ea typeface="Century Gothic"/>
              <a:cs typeface="Century Gothic"/>
              <a:sym typeface="Century Gothic"/>
            </a:endParaRPr>
          </a:p>
        </p:txBody>
      </p:sp>
      <p:sp>
        <p:nvSpPr>
          <p:cNvPr id="448" name="Google Shape;448;p17"/>
          <p:cNvSpPr txBox="1"/>
          <p:nvPr/>
        </p:nvSpPr>
        <p:spPr>
          <a:xfrm>
            <a:off x="589471" y="5888319"/>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yo</a:t>
            </a:r>
            <a:endParaRPr sz="3600" b="1">
              <a:solidFill>
                <a:srgbClr val="002060"/>
              </a:solidFill>
              <a:latin typeface="Century Gothic"/>
              <a:ea typeface="Century Gothic"/>
              <a:cs typeface="Century Gothic"/>
              <a:sym typeface="Century Gothic"/>
            </a:endParaRPr>
          </a:p>
        </p:txBody>
      </p:sp>
      <p:sp>
        <p:nvSpPr>
          <p:cNvPr id="449" name="Google Shape;449;p17"/>
          <p:cNvSpPr txBox="1"/>
          <p:nvPr/>
        </p:nvSpPr>
        <p:spPr>
          <a:xfrm>
            <a:off x="6393283" y="5928659"/>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tú</a:t>
            </a:r>
            <a:endParaRPr sz="3600" b="1">
              <a:solidFill>
                <a:srgbClr val="002060"/>
              </a:solidFill>
              <a:latin typeface="Century Gothic"/>
              <a:ea typeface="Century Gothic"/>
              <a:cs typeface="Century Gothic"/>
              <a:sym typeface="Century Gothic"/>
            </a:endParaRPr>
          </a:p>
        </p:txBody>
      </p:sp>
      <p:sp>
        <p:nvSpPr>
          <p:cNvPr id="450" name="Google Shape;450;p17"/>
          <p:cNvSpPr txBox="1"/>
          <p:nvPr/>
        </p:nvSpPr>
        <p:spPr>
          <a:xfrm>
            <a:off x="3305818" y="4324163"/>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pero</a:t>
            </a:r>
            <a:endParaRPr sz="3600" b="1">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500"/>
                                        <p:tgtEl>
                                          <p:spTgt spid="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7"/>
                                        </p:tgtEl>
                                        <p:attrNameLst>
                                          <p:attrName>style.visibility</p:attrName>
                                        </p:attrNameLst>
                                      </p:cBhvr>
                                      <p:to>
                                        <p:strVal val="visible"/>
                                      </p:to>
                                    </p:set>
                                    <p:animEffect transition="in" filter="fade">
                                      <p:cBhvr>
                                        <p:cTn id="17" dur="500"/>
                                        <p:tgtEl>
                                          <p:spTgt spid="4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5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500"/>
                                        <p:tgtEl>
                                          <p:spTgt spid="4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2"/>
                                        </p:tgtEl>
                                        <p:attrNameLst>
                                          <p:attrName>style.visibility</p:attrName>
                                        </p:attrNameLst>
                                      </p:cBhvr>
                                      <p:to>
                                        <p:strVal val="visible"/>
                                      </p:to>
                                    </p:set>
                                    <p:animEffect transition="in" filter="fade">
                                      <p:cBhvr>
                                        <p:cTn id="32" dur="500"/>
                                        <p:tgtEl>
                                          <p:spTgt spid="4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9"/>
                                        </p:tgtEl>
                                        <p:attrNameLst>
                                          <p:attrName>style.visibility</p:attrName>
                                        </p:attrNameLst>
                                      </p:cBhvr>
                                      <p:to>
                                        <p:strVal val="visible"/>
                                      </p:to>
                                    </p:set>
                                    <p:animEffect transition="in" filter="fade">
                                      <p:cBhvr>
                                        <p:cTn id="37" dur="500"/>
                                        <p:tgtEl>
                                          <p:spTgt spid="4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1"/>
                                        </p:tgtEl>
                                        <p:attrNameLst>
                                          <p:attrName>style.visibility</p:attrName>
                                        </p:attrNameLst>
                                      </p:cBhvr>
                                      <p:to>
                                        <p:strVal val="visible"/>
                                      </p:to>
                                    </p:set>
                                    <p:animEffect transition="in" filter="fade">
                                      <p:cBhvr>
                                        <p:cTn id="42" dur="500"/>
                                        <p:tgtEl>
                                          <p:spTgt spid="4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0"/>
                                        </p:tgtEl>
                                        <p:attrNameLst>
                                          <p:attrName>style.visibility</p:attrName>
                                        </p:attrNameLst>
                                      </p:cBhvr>
                                      <p:to>
                                        <p:strVal val="visible"/>
                                      </p:to>
                                    </p:set>
                                    <p:animEffect transition="in" filter="fade">
                                      <p:cBhvr>
                                        <p:cTn id="47" dur="500"/>
                                        <p:tgtEl>
                                          <p:spTgt spid="4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5"/>
                                        </p:tgtEl>
                                        <p:attrNameLst>
                                          <p:attrName>style.visibility</p:attrName>
                                        </p:attrNameLst>
                                      </p:cBhvr>
                                      <p:to>
                                        <p:strVal val="visible"/>
                                      </p:to>
                                    </p:set>
                                    <p:animEffect transition="in" filter="fade">
                                      <p:cBhvr>
                                        <p:cTn id="52" dur="5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8"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57" name="Google Shape;457;p18"/>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58" name="Google Shape;458;p18"/>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a:solidFill>
                  <a:srgbClr val="FADD2E"/>
                </a:solidFill>
                <a:latin typeface="Arial"/>
                <a:ea typeface="Arial"/>
                <a:cs typeface="Arial"/>
                <a:sym typeface="Arial"/>
              </a:rPr>
              <a:t>amarillo</a:t>
            </a:r>
            <a:endParaRPr sz="1800">
              <a:solidFill>
                <a:srgbClr val="FADD2E"/>
              </a:solidFill>
              <a:latin typeface="Arial"/>
              <a:ea typeface="Arial"/>
              <a:cs typeface="Arial"/>
              <a:sym typeface="Arial"/>
            </a:endParaRPr>
          </a:p>
        </p:txBody>
      </p:sp>
      <p:sp>
        <p:nvSpPr>
          <p:cNvPr id="459" name="Google Shape;459;p18"/>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Century Gothic" panose="020B0502020202020204" pitchFamily="34" charset="0"/>
                <a:ea typeface="Quattrocento Sans"/>
                <a:cs typeface="Quattrocento Sans"/>
                <a:sym typeface="Quattrocento Sans"/>
              </a:rPr>
              <a:t>¡</a:t>
            </a:r>
            <a:r>
              <a:rPr lang="en-GB" sz="9600" b="1" i="0" u="none" strike="noStrike" cap="none" dirty="0" err="1">
                <a:solidFill>
                  <a:srgbClr val="FFFFFF"/>
                </a:solidFill>
                <a:latin typeface="Century Gothic" panose="020B0502020202020204" pitchFamily="34" charset="0"/>
                <a:ea typeface="Quattrocento Sans"/>
                <a:cs typeface="Quattrocento Sans"/>
                <a:sym typeface="Quattrocento Sans"/>
              </a:rPr>
              <a:t>adiós</a:t>
            </a:r>
            <a:r>
              <a:rPr lang="en-GB" sz="9600" b="1" i="0" u="none" strike="noStrike" cap="none" dirty="0">
                <a:solidFill>
                  <a:srgbClr val="FFFFFF"/>
                </a:solidFill>
                <a:latin typeface="Century Gothic" panose="020B0502020202020204" pitchFamily="34" charset="0"/>
                <a:ea typeface="Quattrocento Sans"/>
                <a:cs typeface="Quattrocento Sans"/>
                <a:sym typeface="Quattrocento Sans"/>
              </a:rPr>
              <a:t>!</a:t>
            </a:r>
            <a:endParaRPr sz="2400" dirty="0">
              <a:solidFill>
                <a:schemeClr val="dk1"/>
              </a:solidFill>
              <a:latin typeface="Century Gothic" panose="020B0502020202020204" pitchFamily="34" charset="0"/>
              <a:ea typeface="Quattrocento Sans"/>
              <a:cs typeface="Quattrocento Sans"/>
              <a:sym typeface="Quattrocento Sans"/>
            </a:endParaRPr>
          </a:p>
        </p:txBody>
      </p:sp>
      <p:sp>
        <p:nvSpPr>
          <p:cNvPr id="460" name="Google Shape;460;p18"/>
          <p:cNvSpPr/>
          <p:nvPr/>
        </p:nvSpPr>
        <p:spPr>
          <a:xfrm>
            <a:off x="732087" y="12093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descr="background rectangle"/>
          <p:cNvSpPr/>
          <p:nvPr/>
        </p:nvSpPr>
        <p:spPr>
          <a:xfrm>
            <a:off x="-34254" y="0"/>
            <a:ext cx="4724400" cy="6858000"/>
          </a:xfrm>
          <a:prstGeom prst="rect">
            <a:avLst/>
          </a:prstGeom>
          <a:solidFill>
            <a:srgbClr val="FADD2E"/>
          </a:solidFill>
          <a:ln w="9525" cap="flat" cmpd="sng">
            <a:solidFill>
              <a:srgbClr val="FADD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8" name="Google Shape;98;p2"/>
          <p:cNvPicPr preferRelativeResize="0"/>
          <p:nvPr/>
        </p:nvPicPr>
        <p:blipFill rotWithShape="1">
          <a:blip r:embed="rId3">
            <a:alphaModFix/>
          </a:blip>
          <a:srcRect/>
          <a:stretch/>
        </p:blipFill>
        <p:spPr>
          <a:xfrm>
            <a:off x="6470623" y="69276"/>
            <a:ext cx="4953631" cy="4247588"/>
          </a:xfrm>
          <a:prstGeom prst="rect">
            <a:avLst/>
          </a:prstGeom>
          <a:noFill/>
          <a:ln>
            <a:noFill/>
          </a:ln>
        </p:spPr>
      </p:pic>
      <p:sp>
        <p:nvSpPr>
          <p:cNvPr id="99" name="Google Shape;99;p2"/>
          <p:cNvSpPr/>
          <p:nvPr/>
        </p:nvSpPr>
        <p:spPr>
          <a:xfrm>
            <a:off x="6470623" y="5336804"/>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a:solidFill>
                  <a:srgbClr val="FADD2E"/>
                </a:solidFill>
                <a:latin typeface="Arial"/>
                <a:ea typeface="Arial"/>
                <a:cs typeface="Arial"/>
                <a:sym typeface="Arial"/>
              </a:rPr>
              <a:t>amarillo</a:t>
            </a:r>
            <a:endParaRPr sz="1400" b="0" i="0" u="none" strike="noStrike" cap="none">
              <a:solidFill>
                <a:srgbClr val="FADD2E"/>
              </a:solidFill>
              <a:latin typeface="Arial"/>
              <a:ea typeface="Arial"/>
              <a:cs typeface="Arial"/>
              <a:sym typeface="Arial"/>
            </a:endParaRPr>
          </a:p>
        </p:txBody>
      </p:sp>
      <p:sp>
        <p:nvSpPr>
          <p:cNvPr id="100" name="Google Shape;100;p2"/>
          <p:cNvSpPr txBox="1"/>
          <p:nvPr/>
        </p:nvSpPr>
        <p:spPr>
          <a:xfrm>
            <a:off x="-63286" y="5224071"/>
            <a:ext cx="4850969" cy="15696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Cómo</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 es?</a:t>
            </a:r>
            <a:endParaRPr sz="2400" dirty="0">
              <a:latin typeface="Century Gothic" panose="020B0502020202020204" pitchFamily="34" charset="0"/>
            </a:endParaRPr>
          </a:p>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adjective agreement</a:t>
            </a:r>
            <a:endParaRPr sz="2400" b="0" i="0" u="none" strike="noStrike" cap="none" dirty="0">
              <a:solidFill>
                <a:srgbClr val="262626"/>
              </a:solidFill>
              <a:latin typeface="Century Gothic" panose="020B0502020202020204" pitchFamily="34" charset="0"/>
              <a:ea typeface="Calibri"/>
              <a:cs typeface="Calibri"/>
              <a:sym typeface="Calibri"/>
            </a:endParaRPr>
          </a:p>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SSC [</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gue</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 [</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gui</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a:t>
            </a:r>
            <a:endParaRPr sz="2400" dirty="0">
              <a:latin typeface="Century Gothic" panose="020B0502020202020204" pitchFamily="34" charset="0"/>
            </a:endParaRPr>
          </a:p>
          <a:p>
            <a:pPr marL="342900" marR="0" lvl="0" indent="-165100" algn="l" rtl="0">
              <a:lnSpc>
                <a:spcPct val="100000"/>
              </a:lnSpc>
              <a:spcBef>
                <a:spcPts val="0"/>
              </a:spcBef>
              <a:spcAft>
                <a:spcPts val="0"/>
              </a:spcAft>
              <a:buClr>
                <a:srgbClr val="FFFFFF"/>
              </a:buClr>
              <a:buSzPts val="2800"/>
              <a:buFont typeface="Century Gothic"/>
              <a:buNone/>
            </a:pPr>
            <a:endParaRPr sz="2400" b="0" i="0" u="none" strike="noStrike" cap="none" dirty="0">
              <a:solidFill>
                <a:srgbClr val="262626"/>
              </a:solidFill>
              <a:latin typeface="Calibri"/>
              <a:ea typeface="Calibri"/>
              <a:cs typeface="Calibri"/>
              <a:sym typeface="Calibri"/>
            </a:endParaRPr>
          </a:p>
        </p:txBody>
      </p:sp>
      <p:sp>
        <p:nvSpPr>
          <p:cNvPr id="101" name="Google Shape;101;p2"/>
          <p:cNvSpPr txBox="1">
            <a:spLocks noGrp="1"/>
          </p:cNvSpPr>
          <p:nvPr>
            <p:ph type="title"/>
          </p:nvPr>
        </p:nvSpPr>
        <p:spPr>
          <a:xfrm>
            <a:off x="370668" y="343673"/>
            <a:ext cx="398306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3F3F"/>
              </a:buClr>
              <a:buSzPts val="4400"/>
              <a:buFont typeface="Century Gothic"/>
              <a:buNone/>
            </a:pPr>
            <a:r>
              <a:rPr lang="en-GB" b="1">
                <a:solidFill>
                  <a:srgbClr val="3F3F3F"/>
                </a:solidFill>
                <a:latin typeface="Century Gothic"/>
                <a:ea typeface="Century Gothic"/>
                <a:cs typeface="Century Gothic"/>
                <a:sym typeface="Century Gothic"/>
              </a:rPr>
              <a:t>Saying what I and others do</a:t>
            </a:r>
            <a:endParaRPr/>
          </a:p>
        </p:txBody>
      </p:sp>
      <p:pic>
        <p:nvPicPr>
          <p:cNvPr id="102" name="Google Shape;102;p2" descr="A picture containing Teams&#10;&#10;Description automatically generated"/>
          <p:cNvPicPr preferRelativeResize="0"/>
          <p:nvPr/>
        </p:nvPicPr>
        <p:blipFill rotWithShape="1">
          <a:blip r:embed="rId4">
            <a:clrChange>
              <a:clrFrom>
                <a:srgbClr val="FFFFFF"/>
              </a:clrFrom>
              <a:clrTo>
                <a:srgbClr val="FFFFFF">
                  <a:alpha val="0"/>
                </a:srgbClr>
              </a:clrTo>
            </a:clrChange>
            <a:alphaModFix/>
          </a:blip>
          <a:srcRect/>
          <a:stretch/>
        </p:blipFill>
        <p:spPr>
          <a:xfrm>
            <a:off x="2628577" y="2057639"/>
            <a:ext cx="1725155" cy="1184311"/>
          </a:xfrm>
          <a:prstGeom prst="rect">
            <a:avLst/>
          </a:prstGeom>
          <a:noFill/>
          <a:ln>
            <a:noFill/>
          </a:ln>
        </p:spPr>
      </p:pic>
      <p:pic>
        <p:nvPicPr>
          <p:cNvPr id="103" name="Google Shape;103;p2" descr="A group of children's faces&#10;&#10;Description automatically generated with low confidence"/>
          <p:cNvPicPr preferRelativeResize="0"/>
          <p:nvPr/>
        </p:nvPicPr>
        <p:blipFill rotWithShape="1">
          <a:blip r:embed="rId5">
            <a:alphaModFix/>
          </a:blip>
          <a:srcRect/>
          <a:stretch/>
        </p:blipFill>
        <p:spPr>
          <a:xfrm>
            <a:off x="432122" y="1966853"/>
            <a:ext cx="1725155" cy="1184311"/>
          </a:xfrm>
          <a:prstGeom prst="rect">
            <a:avLst/>
          </a:prstGeom>
          <a:noFill/>
          <a:ln>
            <a:noFill/>
          </a:ln>
        </p:spPr>
      </p:pic>
      <p:pic>
        <p:nvPicPr>
          <p:cNvPr id="104" name="Google Shape;104;p2" descr="A picture containing text&#10;&#10;Description automatically generated"/>
          <p:cNvPicPr preferRelativeResize="0"/>
          <p:nvPr/>
        </p:nvPicPr>
        <p:blipFill rotWithShape="1">
          <a:blip r:embed="rId6">
            <a:clrChange>
              <a:clrFrom>
                <a:srgbClr val="FFFFFF"/>
              </a:clrFrom>
              <a:clrTo>
                <a:srgbClr val="FFFFFF">
                  <a:alpha val="0"/>
                </a:srgbClr>
              </a:clrTo>
            </a:clrChange>
            <a:alphaModFix/>
          </a:blip>
          <a:srcRect/>
          <a:stretch/>
        </p:blipFill>
        <p:spPr>
          <a:xfrm>
            <a:off x="2649247" y="3498057"/>
            <a:ext cx="1704485" cy="1170121"/>
          </a:xfrm>
          <a:prstGeom prst="rect">
            <a:avLst/>
          </a:prstGeom>
          <a:noFill/>
          <a:ln>
            <a:noFill/>
          </a:ln>
        </p:spPr>
      </p:pic>
      <p:pic>
        <p:nvPicPr>
          <p:cNvPr id="105" name="Google Shape;105;p2" descr="A picture containing Teams&#10;&#10;Description automatically generated"/>
          <p:cNvPicPr preferRelativeResize="0"/>
          <p:nvPr/>
        </p:nvPicPr>
        <p:blipFill rotWithShape="1">
          <a:blip r:embed="rId7">
            <a:clrChange>
              <a:clrFrom>
                <a:srgbClr val="FFFFFF"/>
              </a:clrFrom>
              <a:clrTo>
                <a:srgbClr val="FFFFFF">
                  <a:alpha val="0"/>
                </a:srgbClr>
              </a:clrTo>
            </a:clrChange>
            <a:alphaModFix/>
          </a:blip>
          <a:srcRect/>
          <a:stretch/>
        </p:blipFill>
        <p:spPr>
          <a:xfrm>
            <a:off x="402712" y="3410529"/>
            <a:ext cx="1959487" cy="1345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13" name="Google Shape;113;p3"/>
          <p:cNvSpPr txBox="1"/>
          <p:nvPr/>
        </p:nvSpPr>
        <p:spPr>
          <a:xfrm>
            <a:off x="3833334" y="4323248"/>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0" i="0" u="none" strike="noStrike" cap="none">
                <a:solidFill>
                  <a:srgbClr val="002060"/>
                </a:solidFill>
                <a:latin typeface="Century Gothic"/>
                <a:ea typeface="Century Gothic"/>
                <a:cs typeface="Century Gothic"/>
                <a:sym typeface="Century Gothic"/>
              </a:rPr>
              <a:t>ju</a:t>
            </a:r>
            <a:r>
              <a:rPr lang="en-GB" sz="9600" b="1" i="0" u="none" strike="noStrike" cap="none">
                <a:solidFill>
                  <a:srgbClr val="FF0066"/>
                </a:solidFill>
                <a:latin typeface="Century Gothic"/>
                <a:ea typeface="Century Gothic"/>
                <a:cs typeface="Century Gothic"/>
                <a:sym typeface="Century Gothic"/>
              </a:rPr>
              <a:t>gue</a:t>
            </a:r>
            <a:r>
              <a:rPr lang="en-GB" sz="9600" b="0" i="0" u="none" strike="noStrike" cap="none">
                <a:solidFill>
                  <a:srgbClr val="002060"/>
                </a:solidFill>
                <a:latin typeface="Century Gothic"/>
                <a:ea typeface="Century Gothic"/>
                <a:cs typeface="Century Gothic"/>
                <a:sym typeface="Century Gothic"/>
              </a:rPr>
              <a:t>te</a:t>
            </a:r>
            <a:endParaRPr sz="9600" b="1" i="0" u="none" strike="noStrike" cap="none">
              <a:solidFill>
                <a:srgbClr val="FF0066"/>
              </a:solidFill>
              <a:latin typeface="Calibri"/>
              <a:ea typeface="Calibri"/>
              <a:cs typeface="Calibri"/>
              <a:sym typeface="Calibri"/>
            </a:endParaRPr>
          </a:p>
        </p:txBody>
      </p:sp>
      <p:grpSp>
        <p:nvGrpSpPr>
          <p:cNvPr id="114" name="Google Shape;114;p3"/>
          <p:cNvGrpSpPr/>
          <p:nvPr/>
        </p:nvGrpSpPr>
        <p:grpSpPr>
          <a:xfrm>
            <a:off x="3550023" y="695685"/>
            <a:ext cx="5091954" cy="3828035"/>
            <a:chOff x="3550022" y="321873"/>
            <a:chExt cx="5091954" cy="3828035"/>
          </a:xfrm>
        </p:grpSpPr>
        <p:pic>
          <p:nvPicPr>
            <p:cNvPr id="115" name="Google Shape;115;p3" descr="A picture containing toy, doll&#10;&#10;Description automatically generated"/>
            <p:cNvPicPr preferRelativeResize="0"/>
            <p:nvPr/>
          </p:nvPicPr>
          <p:blipFill rotWithShape="1">
            <a:blip r:embed="rId4">
              <a:alphaModFix/>
            </a:blip>
            <a:srcRect/>
            <a:stretch/>
          </p:blipFill>
          <p:spPr>
            <a:xfrm>
              <a:off x="3550022" y="321873"/>
              <a:ext cx="5091954" cy="3297836"/>
            </a:xfrm>
            <a:prstGeom prst="rect">
              <a:avLst/>
            </a:prstGeom>
            <a:noFill/>
            <a:ln>
              <a:noFill/>
            </a:ln>
          </p:spPr>
        </p:pic>
        <p:sp>
          <p:nvSpPr>
            <p:cNvPr id="116" name="Google Shape;116;p3"/>
            <p:cNvSpPr txBox="1"/>
            <p:nvPr/>
          </p:nvSpPr>
          <p:spPr>
            <a:xfrm>
              <a:off x="4034851" y="3442022"/>
              <a:ext cx="412229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rgbClr val="002060"/>
                  </a:solidFill>
                  <a:latin typeface="Century Gothic"/>
                  <a:ea typeface="Century Gothic"/>
                  <a:cs typeface="Century Gothic"/>
                  <a:sym typeface="Century Gothic"/>
                </a:rPr>
                <a:t>[</a:t>
              </a:r>
              <a:r>
                <a:rPr lang="en-GB" sz="4000" b="1" i="0" u="none" strike="noStrike" cap="none">
                  <a:solidFill>
                    <a:srgbClr val="002060"/>
                  </a:solidFill>
                  <a:latin typeface="Century Gothic"/>
                  <a:ea typeface="Century Gothic"/>
                  <a:cs typeface="Century Gothic"/>
                  <a:sym typeface="Century Gothic"/>
                </a:rPr>
                <a:t>toy</a:t>
              </a:r>
              <a:r>
                <a:rPr lang="en-GB" sz="4000" b="0" i="0" u="none" strike="noStrike" cap="none">
                  <a:solidFill>
                    <a:srgbClr val="002060"/>
                  </a:solidFill>
                  <a:latin typeface="Century Gothic"/>
                  <a:ea typeface="Century Gothic"/>
                  <a:cs typeface="Century Gothic"/>
                  <a:sym typeface="Century Gothic"/>
                </a:rPr>
                <a:t>]</a:t>
              </a:r>
              <a:endParaRPr/>
            </a:p>
          </p:txBody>
        </p:sp>
      </p:grpSp>
      <p:sp>
        <p:nvSpPr>
          <p:cNvPr id="117" name="Google Shape;117;p3"/>
          <p:cNvSpPr txBox="1">
            <a:spLocks noGrp="1"/>
          </p:cNvSpPr>
          <p:nvPr>
            <p:ph type="title"/>
          </p:nvPr>
        </p:nvSpPr>
        <p:spPr>
          <a:xfrm>
            <a:off x="162644" y="308389"/>
            <a:ext cx="329908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Century Gothic"/>
              <a:buNone/>
            </a:pPr>
            <a:r>
              <a:rPr lang="en-GB" sz="10700" b="1" i="0" u="none" strike="noStrike" cap="none">
                <a:solidFill>
                  <a:srgbClr val="002060"/>
                </a:solidFill>
                <a:latin typeface="Century Gothic"/>
                <a:ea typeface="Century Gothic"/>
                <a:cs typeface="Century Gothic"/>
                <a:sym typeface="Century Gothic"/>
              </a:rPr>
              <a:t>[gue]</a:t>
            </a:r>
            <a:br>
              <a:rPr lang="en-GB" sz="4400" b="1" i="0" u="none" strike="noStrike" cap="none">
                <a:solidFill>
                  <a:srgbClr val="000000"/>
                </a:solidFill>
                <a:latin typeface="Calibri"/>
                <a:ea typeface="Calibri"/>
                <a:cs typeface="Calibri"/>
                <a:sym typeface="Calibri"/>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4"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24" name="Google Shape;124;p4"/>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25" name="Google Shape;125;p4"/>
          <p:cNvSpPr txBox="1"/>
          <p:nvPr/>
        </p:nvSpPr>
        <p:spPr>
          <a:xfrm>
            <a:off x="3833334" y="4278277"/>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a:solidFill>
                  <a:srgbClr val="FF0066"/>
                </a:solidFill>
                <a:latin typeface="Century Gothic"/>
                <a:ea typeface="Century Gothic"/>
                <a:cs typeface="Century Gothic"/>
                <a:sym typeface="Century Gothic"/>
              </a:rPr>
              <a:t>gui</a:t>
            </a:r>
            <a:r>
              <a:rPr lang="en-GB" sz="9600" b="0" i="0" u="none" strike="noStrike" cap="none">
                <a:solidFill>
                  <a:srgbClr val="002060"/>
                </a:solidFill>
                <a:latin typeface="Century Gothic"/>
                <a:ea typeface="Century Gothic"/>
                <a:cs typeface="Century Gothic"/>
                <a:sym typeface="Century Gothic"/>
              </a:rPr>
              <a:t>tarra</a:t>
            </a:r>
            <a:endParaRPr sz="9600" b="1" i="0" u="none" strike="noStrike" cap="none">
              <a:solidFill>
                <a:srgbClr val="FF0066"/>
              </a:solidFill>
              <a:latin typeface="Calibri"/>
              <a:ea typeface="Calibri"/>
              <a:cs typeface="Calibri"/>
              <a:sym typeface="Calibri"/>
            </a:endParaRPr>
          </a:p>
        </p:txBody>
      </p:sp>
      <p:pic>
        <p:nvPicPr>
          <p:cNvPr id="126" name="Google Shape;126;p4" descr="Icon&#10;&#10;Description automatically generated"/>
          <p:cNvPicPr preferRelativeResize="0"/>
          <p:nvPr/>
        </p:nvPicPr>
        <p:blipFill rotWithShape="1">
          <a:blip r:embed="rId4">
            <a:alphaModFix/>
          </a:blip>
          <a:srcRect/>
          <a:stretch/>
        </p:blipFill>
        <p:spPr>
          <a:xfrm rot="1385171">
            <a:off x="4804270" y="1103687"/>
            <a:ext cx="3410341" cy="3543211"/>
          </a:xfrm>
          <a:prstGeom prst="rect">
            <a:avLst/>
          </a:prstGeom>
          <a:noFill/>
          <a:ln>
            <a:noFill/>
          </a:ln>
        </p:spPr>
      </p:pic>
      <p:sp>
        <p:nvSpPr>
          <p:cNvPr id="127" name="Google Shape;127;p4"/>
          <p:cNvSpPr txBox="1">
            <a:spLocks noGrp="1"/>
          </p:cNvSpPr>
          <p:nvPr>
            <p:ph type="title"/>
          </p:nvPr>
        </p:nvSpPr>
        <p:spPr>
          <a:xfrm>
            <a:off x="-1" y="265408"/>
            <a:ext cx="3372787"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9600"/>
              <a:buFont typeface="Century Gothic"/>
              <a:buNone/>
            </a:pPr>
            <a:r>
              <a:rPr lang="en-GB" sz="9600" b="1" i="0" u="none" strike="noStrike" cap="none">
                <a:solidFill>
                  <a:srgbClr val="002060"/>
                </a:solidFill>
                <a:latin typeface="Century Gothic"/>
                <a:ea typeface="Century Gothic"/>
                <a:cs typeface="Century Gothic"/>
                <a:sym typeface="Century Gothic"/>
              </a:rPr>
              <a:t>[gui]</a:t>
            </a:r>
            <a:br>
              <a:rPr lang="en-GB" sz="9600" b="1" i="0" u="none" strike="noStrike" cap="none">
                <a:solidFill>
                  <a:srgbClr val="000000"/>
                </a:solidFill>
                <a:latin typeface="Calibri"/>
                <a:ea typeface="Calibri"/>
                <a:cs typeface="Calibri"/>
                <a:sym typeface="Calibri"/>
              </a:rPr>
            </a:br>
            <a:endParaRPr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5"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34" name="Google Shape;134;p5"/>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35" name="Google Shape;135;p5"/>
          <p:cNvSpPr txBox="1"/>
          <p:nvPr/>
        </p:nvSpPr>
        <p:spPr>
          <a:xfrm>
            <a:off x="2863951" y="-92206"/>
            <a:ext cx="45720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000" b="1" i="0" u="none" strike="noStrike" cap="none">
                <a:solidFill>
                  <a:srgbClr val="002060"/>
                </a:solidFill>
                <a:latin typeface="Century Gothic"/>
                <a:ea typeface="Century Gothic"/>
                <a:cs typeface="Century Gothic"/>
                <a:sym typeface="Century Gothic"/>
              </a:rPr>
              <a:t>[gui]</a:t>
            </a:r>
            <a:endParaRPr sz="8000" b="1" i="0" u="none" strike="noStrike" cap="none">
              <a:solidFill>
                <a:srgbClr val="000000"/>
              </a:solidFill>
              <a:latin typeface="Calibri"/>
              <a:ea typeface="Calibri"/>
              <a:cs typeface="Calibri"/>
              <a:sym typeface="Calibri"/>
            </a:endParaRPr>
          </a:p>
        </p:txBody>
      </p:sp>
      <p:sp>
        <p:nvSpPr>
          <p:cNvPr id="136" name="Google Shape;136;p5"/>
          <p:cNvSpPr txBox="1"/>
          <p:nvPr/>
        </p:nvSpPr>
        <p:spPr>
          <a:xfrm>
            <a:off x="283293" y="5619923"/>
            <a:ext cx="28251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1" i="0" u="none" strike="noStrike" cap="none">
                <a:solidFill>
                  <a:srgbClr val="FF0066"/>
                </a:solidFill>
                <a:latin typeface="Century Gothic"/>
                <a:ea typeface="Century Gothic"/>
                <a:cs typeface="Century Gothic"/>
                <a:sym typeface="Century Gothic"/>
              </a:rPr>
              <a:t>gui</a:t>
            </a:r>
            <a:r>
              <a:rPr lang="en-GB" sz="5400" b="0" i="0" u="none" strike="noStrike" cap="none">
                <a:solidFill>
                  <a:srgbClr val="002060"/>
                </a:solidFill>
                <a:latin typeface="Century Gothic"/>
                <a:ea typeface="Century Gothic"/>
                <a:cs typeface="Century Gothic"/>
                <a:sym typeface="Century Gothic"/>
              </a:rPr>
              <a:t>tarra</a:t>
            </a:r>
            <a:endParaRPr sz="5400" b="1" i="0" u="none" strike="noStrike" cap="none">
              <a:solidFill>
                <a:srgbClr val="FF0066"/>
              </a:solidFill>
              <a:latin typeface="Calibri"/>
              <a:ea typeface="Calibri"/>
              <a:cs typeface="Calibri"/>
              <a:sym typeface="Calibri"/>
            </a:endParaRPr>
          </a:p>
        </p:txBody>
      </p:sp>
      <p:pic>
        <p:nvPicPr>
          <p:cNvPr id="137" name="Google Shape;137;p5" descr="Icon&#10;&#10;Description automatically generated"/>
          <p:cNvPicPr preferRelativeResize="0"/>
          <p:nvPr/>
        </p:nvPicPr>
        <p:blipFill rotWithShape="1">
          <a:blip r:embed="rId4">
            <a:alphaModFix/>
          </a:blip>
          <a:srcRect/>
          <a:stretch/>
        </p:blipFill>
        <p:spPr>
          <a:xfrm rot="1385171">
            <a:off x="1095077" y="3853467"/>
            <a:ext cx="1866992" cy="1939732"/>
          </a:xfrm>
          <a:prstGeom prst="rect">
            <a:avLst/>
          </a:prstGeom>
          <a:noFill/>
          <a:ln>
            <a:noFill/>
          </a:ln>
        </p:spPr>
      </p:pic>
      <p:sp>
        <p:nvSpPr>
          <p:cNvPr id="138" name="Google Shape;138;p5"/>
          <p:cNvSpPr txBox="1"/>
          <p:nvPr/>
        </p:nvSpPr>
        <p:spPr>
          <a:xfrm>
            <a:off x="549109" y="2904933"/>
            <a:ext cx="28251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0" i="0" u="none" strike="noStrike" cap="none">
                <a:solidFill>
                  <a:srgbClr val="002060"/>
                </a:solidFill>
                <a:latin typeface="Century Gothic"/>
                <a:ea typeface="Century Gothic"/>
                <a:cs typeface="Century Gothic"/>
                <a:sym typeface="Century Gothic"/>
              </a:rPr>
              <a:t>ju</a:t>
            </a:r>
            <a:r>
              <a:rPr lang="en-GB" sz="5400" b="1" i="0" u="none" strike="noStrike" cap="none">
                <a:solidFill>
                  <a:srgbClr val="FF0066"/>
                </a:solidFill>
                <a:latin typeface="Century Gothic"/>
                <a:ea typeface="Century Gothic"/>
                <a:cs typeface="Century Gothic"/>
                <a:sym typeface="Century Gothic"/>
              </a:rPr>
              <a:t>gue</a:t>
            </a:r>
            <a:r>
              <a:rPr lang="en-GB" sz="5400" b="0" i="0" u="none" strike="noStrike" cap="none">
                <a:solidFill>
                  <a:srgbClr val="002060"/>
                </a:solidFill>
                <a:latin typeface="Century Gothic"/>
                <a:ea typeface="Century Gothic"/>
                <a:cs typeface="Century Gothic"/>
                <a:sym typeface="Century Gothic"/>
              </a:rPr>
              <a:t>te</a:t>
            </a:r>
            <a:endParaRPr sz="5400" b="1" i="0" u="none" strike="noStrike" cap="none">
              <a:solidFill>
                <a:srgbClr val="FF0066"/>
              </a:solidFill>
              <a:latin typeface="Calibri"/>
              <a:ea typeface="Calibri"/>
              <a:cs typeface="Calibri"/>
              <a:sym typeface="Calibri"/>
            </a:endParaRPr>
          </a:p>
        </p:txBody>
      </p:sp>
      <p:grpSp>
        <p:nvGrpSpPr>
          <p:cNvPr id="139" name="Google Shape;139;p5"/>
          <p:cNvGrpSpPr/>
          <p:nvPr/>
        </p:nvGrpSpPr>
        <p:grpSpPr>
          <a:xfrm>
            <a:off x="601810" y="1262366"/>
            <a:ext cx="2488039" cy="1792456"/>
            <a:chOff x="-7812812" y="-2524691"/>
            <a:chExt cx="5091954" cy="3668392"/>
          </a:xfrm>
        </p:grpSpPr>
        <p:pic>
          <p:nvPicPr>
            <p:cNvPr id="140" name="Google Shape;140;p5" descr="A picture containing toy, doll&#10;&#10;Description automatically generated"/>
            <p:cNvPicPr preferRelativeResize="0"/>
            <p:nvPr/>
          </p:nvPicPr>
          <p:blipFill rotWithShape="1">
            <a:blip r:embed="rId5">
              <a:alphaModFix/>
            </a:blip>
            <a:srcRect/>
            <a:stretch/>
          </p:blipFill>
          <p:spPr>
            <a:xfrm>
              <a:off x="-7812812" y="-2524691"/>
              <a:ext cx="5091954" cy="3297835"/>
            </a:xfrm>
            <a:prstGeom prst="rect">
              <a:avLst/>
            </a:prstGeom>
            <a:noFill/>
            <a:ln>
              <a:noFill/>
            </a:ln>
          </p:spPr>
        </p:pic>
        <p:sp>
          <p:nvSpPr>
            <p:cNvPr id="141" name="Google Shape;141;p5"/>
            <p:cNvSpPr txBox="1"/>
            <p:nvPr/>
          </p:nvSpPr>
          <p:spPr>
            <a:xfrm>
              <a:off x="-7316442" y="198870"/>
              <a:ext cx="4122296" cy="944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toy</a:t>
              </a:r>
              <a:r>
                <a:rPr lang="en-GB" sz="2400" b="0" i="0" u="none" strike="noStrike" cap="none">
                  <a:solidFill>
                    <a:srgbClr val="002060"/>
                  </a:solidFill>
                  <a:latin typeface="Century Gothic"/>
                  <a:ea typeface="Century Gothic"/>
                  <a:cs typeface="Century Gothic"/>
                  <a:sym typeface="Century Gothic"/>
                </a:rPr>
                <a:t>]</a:t>
              </a:r>
              <a:endParaRPr/>
            </a:p>
          </p:txBody>
        </p:sp>
      </p:grpSp>
      <p:sp>
        <p:nvSpPr>
          <p:cNvPr id="142" name="Google Shape;142;p5"/>
          <p:cNvSpPr txBox="1"/>
          <p:nvPr/>
        </p:nvSpPr>
        <p:spPr>
          <a:xfrm>
            <a:off x="3753800" y="2935697"/>
            <a:ext cx="4898393"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0" i="0" u="none" strike="noStrike" cap="none">
                <a:solidFill>
                  <a:srgbClr val="002060"/>
                </a:solidFill>
                <a:latin typeface="Century Gothic"/>
                <a:ea typeface="Century Gothic"/>
                <a:cs typeface="Century Gothic"/>
                <a:sym typeface="Century Gothic"/>
              </a:rPr>
              <a:t>hambur</a:t>
            </a:r>
            <a:r>
              <a:rPr lang="en-GB" sz="5400" b="1" i="0" u="none" strike="noStrike" cap="none">
                <a:solidFill>
                  <a:srgbClr val="FF0066"/>
                </a:solidFill>
                <a:latin typeface="Century Gothic"/>
                <a:ea typeface="Century Gothic"/>
                <a:cs typeface="Century Gothic"/>
                <a:sym typeface="Century Gothic"/>
              </a:rPr>
              <a:t>gue</a:t>
            </a:r>
            <a:r>
              <a:rPr lang="en-GB" sz="5400" b="0" i="0" u="none" strike="noStrike" cap="none">
                <a:solidFill>
                  <a:srgbClr val="002060"/>
                </a:solidFill>
                <a:latin typeface="Century Gothic"/>
                <a:ea typeface="Century Gothic"/>
                <a:cs typeface="Century Gothic"/>
                <a:sym typeface="Century Gothic"/>
              </a:rPr>
              <a:t>sa</a:t>
            </a:r>
            <a:endParaRPr sz="5400" b="1" i="0" u="none" strike="noStrike" cap="none">
              <a:solidFill>
                <a:srgbClr val="FF0066"/>
              </a:solidFill>
              <a:latin typeface="Calibri"/>
              <a:ea typeface="Calibri"/>
              <a:cs typeface="Calibri"/>
              <a:sym typeface="Calibri"/>
            </a:endParaRPr>
          </a:p>
        </p:txBody>
      </p:sp>
      <p:sp>
        <p:nvSpPr>
          <p:cNvPr id="143" name="Google Shape;143;p5"/>
          <p:cNvSpPr txBox="1"/>
          <p:nvPr/>
        </p:nvSpPr>
        <p:spPr>
          <a:xfrm>
            <a:off x="4453063" y="5619922"/>
            <a:ext cx="28251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0" i="0" u="none" strike="noStrike" cap="none">
                <a:solidFill>
                  <a:srgbClr val="002060"/>
                </a:solidFill>
                <a:latin typeface="Century Gothic"/>
                <a:ea typeface="Century Gothic"/>
                <a:cs typeface="Century Gothic"/>
                <a:sym typeface="Century Gothic"/>
              </a:rPr>
              <a:t>se</a:t>
            </a:r>
            <a:r>
              <a:rPr lang="en-GB" sz="5400" b="1" i="0" u="none" strike="noStrike" cap="none">
                <a:solidFill>
                  <a:srgbClr val="FF0066"/>
                </a:solidFill>
                <a:latin typeface="Century Gothic"/>
                <a:ea typeface="Century Gothic"/>
                <a:cs typeface="Century Gothic"/>
                <a:sym typeface="Century Gothic"/>
              </a:rPr>
              <a:t>gui</a:t>
            </a:r>
            <a:r>
              <a:rPr lang="en-GB" sz="5400" b="0" i="0" u="none" strike="noStrike" cap="none">
                <a:solidFill>
                  <a:srgbClr val="002060"/>
                </a:solidFill>
                <a:latin typeface="Century Gothic"/>
                <a:ea typeface="Century Gothic"/>
                <a:cs typeface="Century Gothic"/>
                <a:sym typeface="Century Gothic"/>
              </a:rPr>
              <a:t>r</a:t>
            </a:r>
            <a:endParaRPr sz="5400" b="1" i="0" u="none" strike="noStrike" cap="none">
              <a:solidFill>
                <a:srgbClr val="FF0066"/>
              </a:solidFill>
              <a:latin typeface="Calibri"/>
              <a:ea typeface="Calibri"/>
              <a:cs typeface="Calibri"/>
              <a:sym typeface="Calibri"/>
            </a:endParaRPr>
          </a:p>
        </p:txBody>
      </p:sp>
      <p:grpSp>
        <p:nvGrpSpPr>
          <p:cNvPr id="144" name="Google Shape;144;p5"/>
          <p:cNvGrpSpPr/>
          <p:nvPr/>
        </p:nvGrpSpPr>
        <p:grpSpPr>
          <a:xfrm>
            <a:off x="4572797" y="3828222"/>
            <a:ext cx="3077980" cy="1896178"/>
            <a:chOff x="4572797" y="3828222"/>
            <a:chExt cx="3077980" cy="1896178"/>
          </a:xfrm>
        </p:grpSpPr>
        <p:pic>
          <p:nvPicPr>
            <p:cNvPr id="145" name="Google Shape;145;p5" descr="Shape&#10;&#10;Description automatically generated with medium confidence"/>
            <p:cNvPicPr preferRelativeResize="0"/>
            <p:nvPr/>
          </p:nvPicPr>
          <p:blipFill rotWithShape="1">
            <a:blip r:embed="rId6">
              <a:alphaModFix/>
            </a:blip>
            <a:srcRect/>
            <a:stretch/>
          </p:blipFill>
          <p:spPr>
            <a:xfrm>
              <a:off x="4572797" y="3828222"/>
              <a:ext cx="3077980" cy="1538990"/>
            </a:xfrm>
            <a:prstGeom prst="rect">
              <a:avLst/>
            </a:prstGeom>
            <a:noFill/>
            <a:ln>
              <a:noFill/>
            </a:ln>
          </p:spPr>
        </p:pic>
        <p:sp>
          <p:nvSpPr>
            <p:cNvPr id="146" name="Google Shape;146;p5"/>
            <p:cNvSpPr txBox="1"/>
            <p:nvPr/>
          </p:nvSpPr>
          <p:spPr>
            <a:xfrm>
              <a:off x="4939173" y="5262735"/>
              <a:ext cx="20142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to follow</a:t>
              </a:r>
              <a:r>
                <a:rPr lang="en-GB" sz="2400" b="0" i="0" u="none" strike="noStrike" cap="none">
                  <a:solidFill>
                    <a:srgbClr val="002060"/>
                  </a:solidFill>
                  <a:latin typeface="Century Gothic"/>
                  <a:ea typeface="Century Gothic"/>
                  <a:cs typeface="Century Gothic"/>
                  <a:sym typeface="Century Gothic"/>
                </a:rPr>
                <a:t>]</a:t>
              </a:r>
              <a:endParaRPr/>
            </a:p>
          </p:txBody>
        </p:sp>
      </p:grpSp>
      <p:sp>
        <p:nvSpPr>
          <p:cNvPr id="147" name="Google Shape;147;p5"/>
          <p:cNvSpPr txBox="1"/>
          <p:nvPr/>
        </p:nvSpPr>
        <p:spPr>
          <a:xfrm>
            <a:off x="8671944" y="2913799"/>
            <a:ext cx="325188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1" i="0" u="none" strike="noStrike" cap="none">
                <a:solidFill>
                  <a:srgbClr val="FF0066"/>
                </a:solidFill>
                <a:latin typeface="Century Gothic"/>
                <a:ea typeface="Century Gothic"/>
                <a:cs typeface="Century Gothic"/>
                <a:sym typeface="Century Gothic"/>
              </a:rPr>
              <a:t>gue</a:t>
            </a:r>
            <a:r>
              <a:rPr lang="en-GB" sz="5400" b="0" i="0" u="none" strike="noStrike" cap="none">
                <a:solidFill>
                  <a:srgbClr val="002060"/>
                </a:solidFill>
                <a:latin typeface="Century Gothic"/>
                <a:ea typeface="Century Gothic"/>
                <a:cs typeface="Century Gothic"/>
                <a:sym typeface="Century Gothic"/>
              </a:rPr>
              <a:t>rra</a:t>
            </a:r>
            <a:endParaRPr sz="5400" b="1" i="0" u="none" strike="noStrike" cap="none">
              <a:solidFill>
                <a:srgbClr val="FF0066"/>
              </a:solidFill>
              <a:latin typeface="Calibri"/>
              <a:ea typeface="Calibri"/>
              <a:cs typeface="Calibri"/>
              <a:sym typeface="Calibri"/>
            </a:endParaRPr>
          </a:p>
        </p:txBody>
      </p:sp>
      <p:grpSp>
        <p:nvGrpSpPr>
          <p:cNvPr id="148" name="Google Shape;148;p5"/>
          <p:cNvGrpSpPr/>
          <p:nvPr/>
        </p:nvGrpSpPr>
        <p:grpSpPr>
          <a:xfrm>
            <a:off x="9083619" y="1535407"/>
            <a:ext cx="2428530" cy="1569185"/>
            <a:chOff x="9083619" y="1535407"/>
            <a:chExt cx="2428530" cy="1569185"/>
          </a:xfrm>
        </p:grpSpPr>
        <p:pic>
          <p:nvPicPr>
            <p:cNvPr id="149" name="Google Shape;149;p5" descr="Shape&#10;&#10;Description automatically generated with medium confidence"/>
            <p:cNvPicPr preferRelativeResize="0"/>
            <p:nvPr/>
          </p:nvPicPr>
          <p:blipFill rotWithShape="1">
            <a:blip r:embed="rId7">
              <a:alphaModFix/>
            </a:blip>
            <a:srcRect/>
            <a:stretch/>
          </p:blipFill>
          <p:spPr>
            <a:xfrm>
              <a:off x="9083619" y="1535407"/>
              <a:ext cx="2428530" cy="1214265"/>
            </a:xfrm>
            <a:prstGeom prst="rect">
              <a:avLst/>
            </a:prstGeom>
            <a:noFill/>
            <a:ln>
              <a:noFill/>
            </a:ln>
          </p:spPr>
        </p:pic>
        <p:sp>
          <p:nvSpPr>
            <p:cNvPr id="150" name="Google Shape;150;p5"/>
            <p:cNvSpPr txBox="1"/>
            <p:nvPr/>
          </p:nvSpPr>
          <p:spPr>
            <a:xfrm>
              <a:off x="9326400" y="2642927"/>
              <a:ext cx="20142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war</a:t>
              </a:r>
              <a:r>
                <a:rPr lang="en-GB" sz="2400" b="0" i="0" u="none" strike="noStrike" cap="none">
                  <a:solidFill>
                    <a:srgbClr val="002060"/>
                  </a:solidFill>
                  <a:latin typeface="Century Gothic"/>
                  <a:ea typeface="Century Gothic"/>
                  <a:cs typeface="Century Gothic"/>
                  <a:sym typeface="Century Gothic"/>
                </a:rPr>
                <a:t>]</a:t>
              </a:r>
              <a:endParaRPr/>
            </a:p>
          </p:txBody>
        </p:sp>
      </p:grpSp>
      <p:sp>
        <p:nvSpPr>
          <p:cNvPr id="151" name="Google Shape;151;p5"/>
          <p:cNvSpPr txBox="1"/>
          <p:nvPr/>
        </p:nvSpPr>
        <p:spPr>
          <a:xfrm>
            <a:off x="8862848" y="5610195"/>
            <a:ext cx="28251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0" i="0" u="none" strike="noStrike" cap="none">
                <a:solidFill>
                  <a:srgbClr val="002060"/>
                </a:solidFill>
                <a:latin typeface="Century Gothic"/>
                <a:ea typeface="Century Gothic"/>
                <a:cs typeface="Century Gothic"/>
                <a:sym typeface="Century Gothic"/>
              </a:rPr>
              <a:t>á</a:t>
            </a:r>
            <a:r>
              <a:rPr lang="en-GB" sz="5400" b="1" i="0" u="none" strike="noStrike" cap="none">
                <a:solidFill>
                  <a:srgbClr val="FF0066"/>
                </a:solidFill>
                <a:latin typeface="Century Gothic"/>
                <a:ea typeface="Century Gothic"/>
                <a:cs typeface="Century Gothic"/>
                <a:sym typeface="Century Gothic"/>
              </a:rPr>
              <a:t>gui</a:t>
            </a:r>
            <a:r>
              <a:rPr lang="en-GB" sz="5400" b="0" i="0" u="none" strike="noStrike" cap="none">
                <a:solidFill>
                  <a:srgbClr val="002060"/>
                </a:solidFill>
                <a:latin typeface="Century Gothic"/>
                <a:ea typeface="Century Gothic"/>
                <a:cs typeface="Century Gothic"/>
                <a:sym typeface="Century Gothic"/>
              </a:rPr>
              <a:t>la</a:t>
            </a:r>
            <a:endParaRPr sz="5400" b="1" i="0" u="none" strike="noStrike" cap="none">
              <a:solidFill>
                <a:srgbClr val="FF0066"/>
              </a:solidFill>
              <a:latin typeface="Calibri"/>
              <a:ea typeface="Calibri"/>
              <a:cs typeface="Calibri"/>
              <a:sym typeface="Calibri"/>
            </a:endParaRPr>
          </a:p>
        </p:txBody>
      </p:sp>
      <p:sp>
        <p:nvSpPr>
          <p:cNvPr id="152" name="Google Shape;152;p5"/>
          <p:cNvSpPr txBox="1">
            <a:spLocks noGrp="1"/>
          </p:cNvSpPr>
          <p:nvPr>
            <p:ph type="title"/>
          </p:nvPr>
        </p:nvSpPr>
        <p:spPr>
          <a:xfrm>
            <a:off x="192424" y="209844"/>
            <a:ext cx="3006923" cy="1325563"/>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100000"/>
              </a:lnSpc>
              <a:spcBef>
                <a:spcPts val="0"/>
              </a:spcBef>
              <a:spcAft>
                <a:spcPts val="0"/>
              </a:spcAft>
              <a:buClr>
                <a:srgbClr val="002060"/>
              </a:buClr>
              <a:buSzPct val="100000"/>
              <a:buFont typeface="Century Gothic"/>
              <a:buNone/>
            </a:pPr>
            <a:r>
              <a:rPr lang="en-GB" sz="8800" b="1" i="0" u="none" strike="noStrike" cap="none">
                <a:solidFill>
                  <a:srgbClr val="002060"/>
                </a:solidFill>
                <a:latin typeface="Century Gothic"/>
                <a:ea typeface="Century Gothic"/>
                <a:cs typeface="Century Gothic"/>
                <a:sym typeface="Century Gothic"/>
              </a:rPr>
              <a:t>[gue]</a:t>
            </a:r>
            <a:br>
              <a:rPr lang="en-GB" sz="8800" b="1" i="0" u="none" strike="noStrike" cap="none">
                <a:solidFill>
                  <a:srgbClr val="000000"/>
                </a:solidFill>
                <a:latin typeface="Calibri"/>
                <a:ea typeface="Calibri"/>
                <a:cs typeface="Calibri"/>
                <a:sym typeface="Calibri"/>
              </a:rPr>
            </a:br>
            <a:endParaRPr/>
          </a:p>
        </p:txBody>
      </p:sp>
      <p:pic>
        <p:nvPicPr>
          <p:cNvPr id="153" name="Google Shape;153;p5" descr="Free Bald Eagle Eagle vector and picture"/>
          <p:cNvPicPr preferRelativeResize="0"/>
          <p:nvPr/>
        </p:nvPicPr>
        <p:blipFill rotWithShape="1">
          <a:blip r:embed="rId8">
            <a:alphaModFix/>
          </a:blip>
          <a:srcRect/>
          <a:stretch/>
        </p:blipFill>
        <p:spPr>
          <a:xfrm>
            <a:off x="8794530" y="3901542"/>
            <a:ext cx="3077981" cy="1843582"/>
          </a:xfrm>
          <a:prstGeom prst="rect">
            <a:avLst/>
          </a:prstGeom>
          <a:noFill/>
          <a:ln>
            <a:noFill/>
          </a:ln>
        </p:spPr>
      </p:pic>
      <p:pic>
        <p:nvPicPr>
          <p:cNvPr id="154" name="Google Shape;154;p5" descr="Free vector graphics of Burger"/>
          <p:cNvPicPr preferRelativeResize="0"/>
          <p:nvPr/>
        </p:nvPicPr>
        <p:blipFill rotWithShape="1">
          <a:blip r:embed="rId9">
            <a:alphaModFix/>
          </a:blip>
          <a:srcRect/>
          <a:stretch/>
        </p:blipFill>
        <p:spPr>
          <a:xfrm>
            <a:off x="4669133" y="1371281"/>
            <a:ext cx="3077982" cy="15904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10413949" y="1011610"/>
            <a:ext cx="1698356" cy="403881"/>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vocabulario</a:t>
            </a:r>
            <a:endParaRPr sz="2000" b="1">
              <a:solidFill>
                <a:schemeClr val="lt1"/>
              </a:solidFill>
              <a:latin typeface="Century Gothic"/>
              <a:ea typeface="Century Gothic"/>
              <a:cs typeface="Century Gothic"/>
              <a:sym typeface="Century Gothic"/>
            </a:endParaRPr>
          </a:p>
        </p:txBody>
      </p:sp>
      <p:pic>
        <p:nvPicPr>
          <p:cNvPr id="161" name="Google Shape;161;p6" descr="Brain, Idea, Think, Creativity"/>
          <p:cNvPicPr preferRelativeResize="0"/>
          <p:nvPr/>
        </p:nvPicPr>
        <p:blipFill rotWithShape="1">
          <a:blip r:embed="rId3">
            <a:alphaModFix/>
          </a:blip>
          <a:srcRect/>
          <a:stretch/>
        </p:blipFill>
        <p:spPr>
          <a:xfrm>
            <a:off x="10953187" y="75907"/>
            <a:ext cx="880618" cy="880618"/>
          </a:xfrm>
          <a:prstGeom prst="rect">
            <a:avLst/>
          </a:prstGeom>
          <a:noFill/>
          <a:ln>
            <a:noFill/>
          </a:ln>
        </p:spPr>
      </p:pic>
      <p:sp>
        <p:nvSpPr>
          <p:cNvPr id="162" name="Google Shape;162;p6"/>
          <p:cNvSpPr/>
          <p:nvPr/>
        </p:nvSpPr>
        <p:spPr>
          <a:xfrm>
            <a:off x="964671" y="254168"/>
            <a:ext cx="3743951" cy="518040"/>
          </a:xfrm>
          <a:prstGeom prst="wedgeRoundRectCallout">
            <a:avLst>
              <a:gd name="adj1" fmla="val -54991"/>
              <a:gd name="adj2" fmla="val -758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¿Cómo es en español?</a:t>
            </a:r>
            <a:endParaRPr/>
          </a:p>
        </p:txBody>
      </p:sp>
      <p:pic>
        <p:nvPicPr>
          <p:cNvPr id="163" name="Google Shape;163;p6" descr="Teacher"/>
          <p:cNvPicPr preferRelativeResize="0"/>
          <p:nvPr/>
        </p:nvPicPr>
        <p:blipFill rotWithShape="1">
          <a:blip r:embed="rId4">
            <a:alphaModFix/>
          </a:blip>
          <a:srcRect/>
          <a:stretch/>
        </p:blipFill>
        <p:spPr>
          <a:xfrm>
            <a:off x="14651" y="75810"/>
            <a:ext cx="914400" cy="914400"/>
          </a:xfrm>
          <a:prstGeom prst="rect">
            <a:avLst/>
          </a:prstGeom>
          <a:noFill/>
          <a:ln>
            <a:noFill/>
          </a:ln>
        </p:spPr>
      </p:pic>
      <p:graphicFrame>
        <p:nvGraphicFramePr>
          <p:cNvPr id="164" name="Google Shape;164;p6"/>
          <p:cNvGraphicFramePr/>
          <p:nvPr/>
        </p:nvGraphicFramePr>
        <p:xfrm>
          <a:off x="479701" y="1580246"/>
          <a:ext cx="11183800" cy="5201850"/>
        </p:xfrm>
        <a:graphic>
          <a:graphicData uri="http://schemas.openxmlformats.org/drawingml/2006/table">
            <a:tbl>
              <a:tblPr firstRow="1" bandRow="1">
                <a:noFill/>
                <a:tableStyleId>{1A4BBE0D-6E34-4B49-9F28-999E6C2B83E6}</a:tableStyleId>
              </a:tblPr>
              <a:tblGrid>
                <a:gridCol w="2795950">
                  <a:extLst>
                    <a:ext uri="{9D8B030D-6E8A-4147-A177-3AD203B41FA5}">
                      <a16:colId xmlns:a16="http://schemas.microsoft.com/office/drawing/2014/main" val="20000"/>
                    </a:ext>
                  </a:extLst>
                </a:gridCol>
                <a:gridCol w="2795950">
                  <a:extLst>
                    <a:ext uri="{9D8B030D-6E8A-4147-A177-3AD203B41FA5}">
                      <a16:colId xmlns:a16="http://schemas.microsoft.com/office/drawing/2014/main" val="20001"/>
                    </a:ext>
                  </a:extLst>
                </a:gridCol>
                <a:gridCol w="2795950">
                  <a:extLst>
                    <a:ext uri="{9D8B030D-6E8A-4147-A177-3AD203B41FA5}">
                      <a16:colId xmlns:a16="http://schemas.microsoft.com/office/drawing/2014/main" val="20002"/>
                    </a:ext>
                  </a:extLst>
                </a:gridCol>
                <a:gridCol w="2795950">
                  <a:extLst>
                    <a:ext uri="{9D8B030D-6E8A-4147-A177-3AD203B41FA5}">
                      <a16:colId xmlns:a16="http://schemas.microsoft.com/office/drawing/2014/main" val="20003"/>
                    </a:ext>
                  </a:extLst>
                </a:gridCol>
              </a:tblGrid>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0"/>
                  </a:ext>
                </a:extLst>
              </a:tr>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gridSpan="2">
                  <a:txBody>
                    <a:bodyPr/>
                    <a:lstStyle/>
                    <a:p>
                      <a:pPr marL="0" marR="0" lvl="0" indent="0" algn="ctr" rtl="0">
                        <a:spcBef>
                          <a:spcPts val="0"/>
                        </a:spcBef>
                        <a:spcAft>
                          <a:spcPts val="0"/>
                        </a:spcAft>
                        <a:buNone/>
                      </a:pPr>
                      <a:endParaRPr sz="1800"/>
                    </a:p>
                  </a:txBody>
                  <a:tcPr marL="91450" marR="91450" marT="45725" marB="45725" anchor="ctr">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1"/>
                  </a:ext>
                </a:extLst>
              </a:tr>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2"/>
                  </a:ext>
                </a:extLst>
              </a:tr>
            </a:tbl>
          </a:graphicData>
        </a:graphic>
      </p:graphicFrame>
      <p:sp>
        <p:nvSpPr>
          <p:cNvPr id="165" name="Google Shape;165;p6"/>
          <p:cNvSpPr txBox="1"/>
          <p:nvPr/>
        </p:nvSpPr>
        <p:spPr>
          <a:xfrm>
            <a:off x="3585591" y="3999155"/>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boy</a:t>
            </a:r>
            <a:endParaRPr/>
          </a:p>
        </p:txBody>
      </p:sp>
      <p:sp>
        <p:nvSpPr>
          <p:cNvPr id="166" name="Google Shape;166;p6"/>
          <p:cNvSpPr txBox="1"/>
          <p:nvPr/>
        </p:nvSpPr>
        <p:spPr>
          <a:xfrm>
            <a:off x="471647" y="5620893"/>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el chico</a:t>
            </a:r>
            <a:endParaRPr/>
          </a:p>
        </p:txBody>
      </p:sp>
      <p:pic>
        <p:nvPicPr>
          <p:cNvPr id="167" name="Google Shape;167;p6" descr="A picture containing text, toy, doll&#10;&#10;Description automatically generated"/>
          <p:cNvPicPr preferRelativeResize="0"/>
          <p:nvPr/>
        </p:nvPicPr>
        <p:blipFill rotWithShape="1">
          <a:blip r:embed="rId5">
            <a:alphaModFix/>
          </a:blip>
          <a:srcRect/>
          <a:stretch/>
        </p:blipFill>
        <p:spPr>
          <a:xfrm>
            <a:off x="2254686" y="5096343"/>
            <a:ext cx="988024" cy="1605539"/>
          </a:xfrm>
          <a:prstGeom prst="rect">
            <a:avLst/>
          </a:prstGeom>
          <a:noFill/>
          <a:ln>
            <a:noFill/>
          </a:ln>
        </p:spPr>
      </p:pic>
      <p:sp>
        <p:nvSpPr>
          <p:cNvPr id="168" name="Google Shape;168;p6"/>
          <p:cNvSpPr txBox="1"/>
          <p:nvPr/>
        </p:nvSpPr>
        <p:spPr>
          <a:xfrm>
            <a:off x="5834874" y="208088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débil</a:t>
            </a:r>
            <a:endParaRPr sz="2800" b="0" i="0" u="none" strike="noStrike" cap="none">
              <a:solidFill>
                <a:srgbClr val="002060"/>
              </a:solidFill>
              <a:latin typeface="Century Gothic"/>
              <a:ea typeface="Century Gothic"/>
              <a:cs typeface="Century Gothic"/>
              <a:sym typeface="Century Gothic"/>
            </a:endParaRPr>
          </a:p>
        </p:txBody>
      </p:sp>
      <p:sp>
        <p:nvSpPr>
          <p:cNvPr id="169" name="Google Shape;169;p6"/>
          <p:cNvSpPr/>
          <p:nvPr/>
        </p:nvSpPr>
        <p:spPr>
          <a:xfrm>
            <a:off x="6107715" y="1880826"/>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weak</a:t>
            </a:r>
            <a:endParaRPr sz="5400" b="1" i="0" u="none" strike="noStrike" cap="none">
              <a:solidFill>
                <a:srgbClr val="FF4B94"/>
              </a:solidFill>
              <a:latin typeface="Arial"/>
              <a:ea typeface="Arial"/>
              <a:cs typeface="Arial"/>
              <a:sym typeface="Arial"/>
            </a:endParaRPr>
          </a:p>
        </p:txBody>
      </p:sp>
      <p:sp>
        <p:nvSpPr>
          <p:cNvPr id="170" name="Google Shape;170;p6"/>
          <p:cNvSpPr txBox="1"/>
          <p:nvPr/>
        </p:nvSpPr>
        <p:spPr>
          <a:xfrm>
            <a:off x="3624193" y="3982196"/>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strong</a:t>
            </a:r>
            <a:endParaRPr/>
          </a:p>
        </p:txBody>
      </p:sp>
      <p:sp>
        <p:nvSpPr>
          <p:cNvPr id="171" name="Google Shape;171;p6"/>
          <p:cNvSpPr txBox="1"/>
          <p:nvPr/>
        </p:nvSpPr>
        <p:spPr>
          <a:xfrm>
            <a:off x="6228741" y="5637502"/>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fuerte</a:t>
            </a:r>
            <a:endParaRPr sz="2800" b="0" i="0" u="none" strike="noStrike" cap="none">
              <a:solidFill>
                <a:srgbClr val="002060"/>
              </a:solidFill>
              <a:latin typeface="Century Gothic"/>
              <a:ea typeface="Century Gothic"/>
              <a:cs typeface="Century Gothic"/>
              <a:sym typeface="Century Gothic"/>
            </a:endParaRPr>
          </a:p>
        </p:txBody>
      </p:sp>
      <p:sp>
        <p:nvSpPr>
          <p:cNvPr id="172" name="Google Shape;172;p6"/>
          <p:cNvSpPr/>
          <p:nvPr/>
        </p:nvSpPr>
        <p:spPr>
          <a:xfrm>
            <a:off x="6121238" y="5386324"/>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strong</a:t>
            </a:r>
            <a:endParaRPr sz="5400" b="1" i="0" u="none" strike="noStrike" cap="none">
              <a:solidFill>
                <a:srgbClr val="FF4B94"/>
              </a:solidFill>
              <a:latin typeface="Arial"/>
              <a:ea typeface="Arial"/>
              <a:cs typeface="Arial"/>
              <a:sym typeface="Arial"/>
            </a:endParaRPr>
          </a:p>
        </p:txBody>
      </p:sp>
      <p:sp>
        <p:nvSpPr>
          <p:cNvPr id="173" name="Google Shape;173;p6"/>
          <p:cNvSpPr txBox="1"/>
          <p:nvPr/>
        </p:nvSpPr>
        <p:spPr>
          <a:xfrm>
            <a:off x="3609974" y="3985380"/>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girl</a:t>
            </a:r>
            <a:endParaRPr/>
          </a:p>
        </p:txBody>
      </p:sp>
      <p:pic>
        <p:nvPicPr>
          <p:cNvPr id="174" name="Google Shape;174;p6" descr="A picture containing text, toy, doll&#10;&#10;Description automatically generated"/>
          <p:cNvPicPr preferRelativeResize="0"/>
          <p:nvPr/>
        </p:nvPicPr>
        <p:blipFill rotWithShape="1">
          <a:blip r:embed="rId6">
            <a:alphaModFix/>
          </a:blip>
          <a:srcRect t="-1" r="17496" b="36073"/>
          <a:stretch/>
        </p:blipFill>
        <p:spPr>
          <a:xfrm>
            <a:off x="10761802" y="1500035"/>
            <a:ext cx="785571" cy="1726861"/>
          </a:xfrm>
          <a:prstGeom prst="rect">
            <a:avLst/>
          </a:prstGeom>
          <a:noFill/>
          <a:ln>
            <a:noFill/>
          </a:ln>
        </p:spPr>
      </p:pic>
      <p:sp>
        <p:nvSpPr>
          <p:cNvPr id="175" name="Google Shape;175;p6"/>
          <p:cNvSpPr txBox="1"/>
          <p:nvPr/>
        </p:nvSpPr>
        <p:spPr>
          <a:xfrm>
            <a:off x="8846591" y="2215440"/>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la chica</a:t>
            </a:r>
            <a:endParaRPr sz="2800" b="0" i="0" u="none" strike="noStrike" cap="none">
              <a:solidFill>
                <a:srgbClr val="002060"/>
              </a:solidFill>
              <a:latin typeface="Century Gothic"/>
              <a:ea typeface="Century Gothic"/>
              <a:cs typeface="Century Gothic"/>
              <a:sym typeface="Century Gothic"/>
            </a:endParaRPr>
          </a:p>
        </p:txBody>
      </p:sp>
      <p:sp>
        <p:nvSpPr>
          <p:cNvPr id="176" name="Google Shape;176;p6"/>
          <p:cNvSpPr txBox="1"/>
          <p:nvPr/>
        </p:nvSpPr>
        <p:spPr>
          <a:xfrm>
            <a:off x="3566963" y="3986589"/>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I</a:t>
            </a:r>
            <a:endParaRPr/>
          </a:p>
        </p:txBody>
      </p:sp>
      <p:sp>
        <p:nvSpPr>
          <p:cNvPr id="177" name="Google Shape;177;p6"/>
          <p:cNvSpPr txBox="1"/>
          <p:nvPr/>
        </p:nvSpPr>
        <p:spPr>
          <a:xfrm>
            <a:off x="473547" y="2099097"/>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yo</a:t>
            </a:r>
            <a:endParaRPr sz="2800" b="0" i="0" u="none" strike="noStrike" cap="none">
              <a:solidFill>
                <a:srgbClr val="002060"/>
              </a:solidFill>
              <a:latin typeface="Century Gothic"/>
              <a:ea typeface="Century Gothic"/>
              <a:cs typeface="Century Gothic"/>
              <a:sym typeface="Century Gothic"/>
            </a:endParaRPr>
          </a:p>
        </p:txBody>
      </p:sp>
      <p:sp>
        <p:nvSpPr>
          <p:cNvPr id="178" name="Google Shape;178;p6"/>
          <p:cNvSpPr/>
          <p:nvPr/>
        </p:nvSpPr>
        <p:spPr>
          <a:xfrm>
            <a:off x="648130" y="1899042"/>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I</a:t>
            </a:r>
            <a:endParaRPr sz="5400" b="1" i="0" u="none" strike="noStrike" cap="none">
              <a:solidFill>
                <a:srgbClr val="FF4B94"/>
              </a:solidFill>
              <a:latin typeface="Arial"/>
              <a:ea typeface="Arial"/>
              <a:cs typeface="Arial"/>
              <a:sym typeface="Arial"/>
            </a:endParaRPr>
          </a:p>
        </p:txBody>
      </p:sp>
      <p:sp>
        <p:nvSpPr>
          <p:cNvPr id="179" name="Google Shape;179;p6"/>
          <p:cNvSpPr txBox="1"/>
          <p:nvPr/>
        </p:nvSpPr>
        <p:spPr>
          <a:xfrm>
            <a:off x="3637534" y="397644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he</a:t>
            </a:r>
            <a:endParaRPr sz="3200" b="1" i="0" u="none" strike="noStrike" cap="none">
              <a:solidFill>
                <a:srgbClr val="002060"/>
              </a:solidFill>
              <a:latin typeface="Century Gothic"/>
              <a:ea typeface="Century Gothic"/>
              <a:cs typeface="Century Gothic"/>
              <a:sym typeface="Century Gothic"/>
            </a:endParaRPr>
          </a:p>
        </p:txBody>
      </p:sp>
      <p:sp>
        <p:nvSpPr>
          <p:cNvPr id="180" name="Google Shape;180;p6"/>
          <p:cNvSpPr txBox="1"/>
          <p:nvPr/>
        </p:nvSpPr>
        <p:spPr>
          <a:xfrm>
            <a:off x="8793034" y="562253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él</a:t>
            </a:r>
            <a:endParaRPr sz="2800" b="0" i="0" u="none" strike="noStrike" cap="none">
              <a:solidFill>
                <a:srgbClr val="002060"/>
              </a:solidFill>
              <a:latin typeface="Century Gothic"/>
              <a:ea typeface="Century Gothic"/>
              <a:cs typeface="Century Gothic"/>
              <a:sym typeface="Century Gothic"/>
            </a:endParaRPr>
          </a:p>
        </p:txBody>
      </p:sp>
      <p:sp>
        <p:nvSpPr>
          <p:cNvPr id="181" name="Google Shape;181;p6"/>
          <p:cNvSpPr/>
          <p:nvPr/>
        </p:nvSpPr>
        <p:spPr>
          <a:xfrm>
            <a:off x="8967617" y="5422476"/>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he</a:t>
            </a:r>
            <a:endParaRPr sz="5400" b="1" i="0" u="none" strike="noStrike" cap="none">
              <a:solidFill>
                <a:srgbClr val="FF4B94"/>
              </a:solidFill>
              <a:latin typeface="Arial"/>
              <a:ea typeface="Arial"/>
              <a:cs typeface="Arial"/>
              <a:sym typeface="Arial"/>
            </a:endParaRPr>
          </a:p>
        </p:txBody>
      </p:sp>
      <p:sp>
        <p:nvSpPr>
          <p:cNvPr id="182" name="Google Shape;182;p6"/>
          <p:cNvSpPr txBox="1"/>
          <p:nvPr/>
        </p:nvSpPr>
        <p:spPr>
          <a:xfrm>
            <a:off x="3593645" y="3996735"/>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big</a:t>
            </a:r>
            <a:endParaRPr sz="3200" b="1" i="0" u="none" strike="noStrike" cap="none">
              <a:solidFill>
                <a:srgbClr val="002060"/>
              </a:solidFill>
              <a:latin typeface="Century Gothic"/>
              <a:ea typeface="Century Gothic"/>
              <a:cs typeface="Century Gothic"/>
              <a:sym typeface="Century Gothic"/>
            </a:endParaRPr>
          </a:p>
        </p:txBody>
      </p:sp>
      <p:sp>
        <p:nvSpPr>
          <p:cNvPr id="183" name="Google Shape;183;p6"/>
          <p:cNvSpPr txBox="1"/>
          <p:nvPr/>
        </p:nvSpPr>
        <p:spPr>
          <a:xfrm>
            <a:off x="8860114" y="390264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grande</a:t>
            </a:r>
            <a:endParaRPr sz="2800" b="0" i="0" u="none" strike="noStrike" cap="none">
              <a:solidFill>
                <a:srgbClr val="002060"/>
              </a:solidFill>
              <a:latin typeface="Century Gothic"/>
              <a:ea typeface="Century Gothic"/>
              <a:cs typeface="Century Gothic"/>
              <a:sym typeface="Century Gothic"/>
            </a:endParaRPr>
          </a:p>
        </p:txBody>
      </p:sp>
      <p:grpSp>
        <p:nvGrpSpPr>
          <p:cNvPr id="184" name="Google Shape;184;p6"/>
          <p:cNvGrpSpPr/>
          <p:nvPr/>
        </p:nvGrpSpPr>
        <p:grpSpPr>
          <a:xfrm>
            <a:off x="9574052" y="3319325"/>
            <a:ext cx="1580535" cy="1610630"/>
            <a:chOff x="1471248" y="2836739"/>
            <a:chExt cx="3386568" cy="3656135"/>
          </a:xfrm>
        </p:grpSpPr>
        <p:pic>
          <p:nvPicPr>
            <p:cNvPr id="185" name="Google Shape;185;p6" descr="Free vector graphics of Elephant"/>
            <p:cNvPicPr preferRelativeResize="0"/>
            <p:nvPr/>
          </p:nvPicPr>
          <p:blipFill rotWithShape="1">
            <a:blip r:embed="rId7">
              <a:alphaModFix/>
            </a:blip>
            <a:srcRect/>
            <a:stretch/>
          </p:blipFill>
          <p:spPr>
            <a:xfrm>
              <a:off x="1471248" y="3858016"/>
              <a:ext cx="3386568" cy="2634858"/>
            </a:xfrm>
            <a:prstGeom prst="rect">
              <a:avLst/>
            </a:prstGeom>
            <a:noFill/>
            <a:ln>
              <a:noFill/>
            </a:ln>
          </p:spPr>
        </p:pic>
        <p:pic>
          <p:nvPicPr>
            <p:cNvPr id="186" name="Google Shape;186;p6" descr="Free vector graphics of Mouse"/>
            <p:cNvPicPr preferRelativeResize="0"/>
            <p:nvPr/>
          </p:nvPicPr>
          <p:blipFill rotWithShape="1">
            <a:blip r:embed="rId8">
              <a:alphaModFix/>
            </a:blip>
            <a:srcRect/>
            <a:stretch/>
          </p:blipFill>
          <p:spPr>
            <a:xfrm>
              <a:off x="3943417" y="5873117"/>
              <a:ext cx="213856" cy="327527"/>
            </a:xfrm>
            <a:prstGeom prst="rect">
              <a:avLst/>
            </a:prstGeom>
            <a:noFill/>
            <a:ln>
              <a:noFill/>
            </a:ln>
          </p:spPr>
        </p:pic>
        <p:cxnSp>
          <p:nvCxnSpPr>
            <p:cNvPr id="187" name="Google Shape;187;p6"/>
            <p:cNvCxnSpPr/>
            <p:nvPr/>
          </p:nvCxnSpPr>
          <p:spPr>
            <a:xfrm>
              <a:off x="2630466" y="2836739"/>
              <a:ext cx="0" cy="1021278"/>
            </a:xfrm>
            <a:prstGeom prst="straightConnector1">
              <a:avLst/>
            </a:prstGeom>
            <a:noFill/>
            <a:ln w="76200" cap="flat" cmpd="sng">
              <a:solidFill>
                <a:srgbClr val="FF3399"/>
              </a:solidFill>
              <a:prstDash val="solid"/>
              <a:miter lim="800000"/>
              <a:headEnd type="none" w="sm" len="sm"/>
              <a:tailEnd type="triangle" w="med" len="med"/>
            </a:ln>
          </p:spPr>
        </p:cxnSp>
      </p:grpSp>
      <p:sp>
        <p:nvSpPr>
          <p:cNvPr id="188" name="Google Shape;188;p6"/>
          <p:cNvSpPr txBox="1"/>
          <p:nvPr/>
        </p:nvSpPr>
        <p:spPr>
          <a:xfrm>
            <a:off x="3585591" y="3987798"/>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independent</a:t>
            </a:r>
            <a:endParaRPr sz="3200" b="1" i="0" u="none" strike="noStrike" cap="none">
              <a:solidFill>
                <a:srgbClr val="002060"/>
              </a:solidFill>
              <a:latin typeface="Century Gothic"/>
              <a:ea typeface="Century Gothic"/>
              <a:cs typeface="Century Gothic"/>
              <a:sym typeface="Century Gothic"/>
            </a:endParaRPr>
          </a:p>
        </p:txBody>
      </p:sp>
      <p:sp>
        <p:nvSpPr>
          <p:cNvPr id="189" name="Google Shape;189;p6"/>
          <p:cNvSpPr txBox="1"/>
          <p:nvPr/>
        </p:nvSpPr>
        <p:spPr>
          <a:xfrm>
            <a:off x="272186" y="3862907"/>
            <a:ext cx="31148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independiente</a:t>
            </a:r>
            <a:endParaRPr sz="2800" b="0" i="0" u="none" strike="noStrike" cap="none">
              <a:solidFill>
                <a:srgbClr val="002060"/>
              </a:solidFill>
              <a:latin typeface="Century Gothic"/>
              <a:ea typeface="Century Gothic"/>
              <a:cs typeface="Century Gothic"/>
              <a:sym typeface="Century Gothic"/>
            </a:endParaRPr>
          </a:p>
        </p:txBody>
      </p:sp>
      <p:sp>
        <p:nvSpPr>
          <p:cNvPr id="190" name="Google Shape;190;p6"/>
          <p:cNvSpPr/>
          <p:nvPr/>
        </p:nvSpPr>
        <p:spPr>
          <a:xfrm>
            <a:off x="420582" y="3831829"/>
            <a:ext cx="273887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dirty="0">
                <a:solidFill>
                  <a:srgbClr val="FF4B94"/>
                </a:solidFill>
                <a:latin typeface="Arial"/>
                <a:ea typeface="Arial"/>
                <a:cs typeface="Arial"/>
                <a:sym typeface="Arial"/>
              </a:rPr>
              <a:t>independent</a:t>
            </a:r>
            <a:endParaRPr sz="3200" b="1" i="0" u="none" strike="noStrike" cap="none" dirty="0">
              <a:solidFill>
                <a:srgbClr val="FF4B94"/>
              </a:solidFill>
              <a:latin typeface="Arial"/>
              <a:ea typeface="Arial"/>
              <a:cs typeface="Arial"/>
              <a:sym typeface="Arial"/>
            </a:endParaRPr>
          </a:p>
        </p:txBody>
      </p:sp>
      <p:sp>
        <p:nvSpPr>
          <p:cNvPr id="191" name="Google Shape;191;p6"/>
          <p:cNvSpPr txBox="1"/>
          <p:nvPr/>
        </p:nvSpPr>
        <p:spPr>
          <a:xfrm>
            <a:off x="3159458" y="2208025"/>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pero</a:t>
            </a:r>
            <a:endParaRPr sz="2800" b="0" i="0" u="none" strike="noStrike" cap="none">
              <a:solidFill>
                <a:srgbClr val="002060"/>
              </a:solidFill>
              <a:latin typeface="Century Gothic"/>
              <a:ea typeface="Century Gothic"/>
              <a:cs typeface="Century Gothic"/>
              <a:sym typeface="Century Gothic"/>
            </a:endParaRPr>
          </a:p>
        </p:txBody>
      </p:sp>
      <p:sp>
        <p:nvSpPr>
          <p:cNvPr id="192" name="Google Shape;192;p6"/>
          <p:cNvSpPr/>
          <p:nvPr/>
        </p:nvSpPr>
        <p:spPr>
          <a:xfrm>
            <a:off x="3247693" y="2007970"/>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but</a:t>
            </a:r>
            <a:endParaRPr sz="5400" b="1" i="0" u="none" strike="noStrike" cap="none">
              <a:solidFill>
                <a:srgbClr val="FF4B94"/>
              </a:solidFill>
              <a:latin typeface="Arial"/>
              <a:ea typeface="Arial"/>
              <a:cs typeface="Arial"/>
              <a:sym typeface="Arial"/>
            </a:endParaRPr>
          </a:p>
        </p:txBody>
      </p:sp>
      <p:sp>
        <p:nvSpPr>
          <p:cNvPr id="193" name="Google Shape;193;p6"/>
          <p:cNvSpPr txBox="1"/>
          <p:nvPr/>
        </p:nvSpPr>
        <p:spPr>
          <a:xfrm>
            <a:off x="3442003" y="5751012"/>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tú</a:t>
            </a:r>
            <a:endParaRPr sz="2800" b="0" i="0" u="none" strike="noStrike" cap="none">
              <a:solidFill>
                <a:srgbClr val="002060"/>
              </a:solidFill>
              <a:latin typeface="Century Gothic"/>
              <a:ea typeface="Century Gothic"/>
              <a:cs typeface="Century Gothic"/>
              <a:sym typeface="Century Gothic"/>
            </a:endParaRPr>
          </a:p>
        </p:txBody>
      </p:sp>
      <p:sp>
        <p:nvSpPr>
          <p:cNvPr id="194" name="Google Shape;194;p6"/>
          <p:cNvSpPr/>
          <p:nvPr/>
        </p:nvSpPr>
        <p:spPr>
          <a:xfrm>
            <a:off x="3141591" y="5451562"/>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you</a:t>
            </a:r>
            <a:endParaRPr sz="5400" b="1" i="0" u="none" strike="noStrike" cap="none">
              <a:solidFill>
                <a:srgbClr val="FF4B94"/>
              </a:solidFill>
              <a:latin typeface="Arial"/>
              <a:ea typeface="Arial"/>
              <a:cs typeface="Arial"/>
              <a:sym typeface="Arial"/>
            </a:endParaRPr>
          </a:p>
        </p:txBody>
      </p:sp>
      <p:sp>
        <p:nvSpPr>
          <p:cNvPr id="195" name="Google Shape;195;p6"/>
          <p:cNvSpPr txBox="1"/>
          <p:nvPr/>
        </p:nvSpPr>
        <p:spPr>
          <a:xfrm>
            <a:off x="3585591" y="397644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but</a:t>
            </a:r>
            <a:endParaRPr sz="3200" b="1" i="0" u="none" strike="noStrike" cap="none">
              <a:solidFill>
                <a:srgbClr val="002060"/>
              </a:solidFill>
              <a:latin typeface="Century Gothic"/>
              <a:ea typeface="Century Gothic"/>
              <a:cs typeface="Century Gothic"/>
              <a:sym typeface="Century Gothic"/>
            </a:endParaRPr>
          </a:p>
        </p:txBody>
      </p:sp>
      <p:sp>
        <p:nvSpPr>
          <p:cNvPr id="196" name="Google Shape;196;p6"/>
          <p:cNvSpPr txBox="1"/>
          <p:nvPr/>
        </p:nvSpPr>
        <p:spPr>
          <a:xfrm>
            <a:off x="3585591" y="3976444"/>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you</a:t>
            </a:r>
            <a:endParaRPr sz="3200" b="1" i="0" u="none" strike="noStrike" cap="none">
              <a:solidFill>
                <a:srgbClr val="002060"/>
              </a:solidFill>
              <a:latin typeface="Century Gothic"/>
              <a:ea typeface="Century Gothic"/>
              <a:cs typeface="Century Gothic"/>
              <a:sym typeface="Century Gothic"/>
            </a:endParaRPr>
          </a:p>
        </p:txBody>
      </p:sp>
      <p:sp>
        <p:nvSpPr>
          <p:cNvPr id="197" name="Google Shape;197;p6"/>
          <p:cNvSpPr txBox="1"/>
          <p:nvPr/>
        </p:nvSpPr>
        <p:spPr>
          <a:xfrm>
            <a:off x="3588443" y="396052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weak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par>
                                <p:cTn id="13" presetID="10" presetClass="exit" presetSubtype="0" fill="hold" nodeType="withEffect">
                                  <p:stCondLst>
                                    <p:cond delay="0"/>
                                  </p:stCondLst>
                                  <p:childTnLst>
                                    <p:animEffect transition="out" filter="fade">
                                      <p:cBhvr>
                                        <p:cTn id="14" dur="500"/>
                                        <p:tgtEl>
                                          <p:spTgt spid="166"/>
                                        </p:tgtEl>
                                      </p:cBhvr>
                                    </p:animEffect>
                                    <p:set>
                                      <p:cBhvr>
                                        <p:cTn id="15" dur="1" fill="hold">
                                          <p:stCondLst>
                                            <p:cond delay="500"/>
                                          </p:stCondLst>
                                        </p:cTn>
                                        <p:tgtEl>
                                          <p:spTgt spid="16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500"/>
                                        <p:tgtEl>
                                          <p:spTgt spid="1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par>
                                <p:cTn id="26" presetID="10" presetClass="exit" presetSubtype="0" fill="hold" nodeType="withEffect">
                                  <p:stCondLst>
                                    <p:cond delay="0"/>
                                  </p:stCondLst>
                                  <p:childTnLst>
                                    <p:animEffect transition="out" filter="fade">
                                      <p:cBhvr>
                                        <p:cTn id="27" dur="500"/>
                                        <p:tgtEl>
                                          <p:spTgt spid="171"/>
                                        </p:tgtEl>
                                      </p:cBhvr>
                                    </p:animEffect>
                                    <p:set>
                                      <p:cBhvr>
                                        <p:cTn id="28" dur="1" fill="hold">
                                          <p:stCondLst>
                                            <p:cond delay="500"/>
                                          </p:stCondLst>
                                        </p:cTn>
                                        <p:tgtEl>
                                          <p:spTgt spid="17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fade">
                                      <p:cBhvr>
                                        <p:cTn id="33" dur="500"/>
                                        <p:tgtEl>
                                          <p:spTgt spid="1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4"/>
                                        </p:tgtEl>
                                        <p:attrNameLst>
                                          <p:attrName>style.visibility</p:attrName>
                                        </p:attrNameLst>
                                      </p:cBhvr>
                                      <p:to>
                                        <p:strVal val="visible"/>
                                      </p:to>
                                    </p:set>
                                    <p:animEffect transition="in" filter="fade">
                                      <p:cBhvr>
                                        <p:cTn id="38" dur="500"/>
                                        <p:tgtEl>
                                          <p:spTgt spid="174"/>
                                        </p:tgtEl>
                                      </p:cBhvr>
                                    </p:animEffect>
                                  </p:childTnLst>
                                </p:cTn>
                              </p:par>
                              <p:par>
                                <p:cTn id="39" presetID="10" presetClass="exit" presetSubtype="0" fill="hold" nodeType="withEffect">
                                  <p:stCondLst>
                                    <p:cond delay="0"/>
                                  </p:stCondLst>
                                  <p:childTnLst>
                                    <p:animEffect transition="out" filter="fade">
                                      <p:cBhvr>
                                        <p:cTn id="40" dur="500"/>
                                        <p:tgtEl>
                                          <p:spTgt spid="175"/>
                                        </p:tgtEl>
                                      </p:cBhvr>
                                    </p:animEffect>
                                    <p:set>
                                      <p:cBhvr>
                                        <p:cTn id="41" dur="1" fill="hold">
                                          <p:stCondLst>
                                            <p:cond delay="500"/>
                                          </p:stCondLst>
                                        </p:cTn>
                                        <p:tgtEl>
                                          <p:spTgt spid="17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6"/>
                                        </p:tgtEl>
                                        <p:attrNameLst>
                                          <p:attrName>style.visibility</p:attrName>
                                        </p:attrNameLst>
                                      </p:cBhvr>
                                      <p:to>
                                        <p:strVal val="visible"/>
                                      </p:to>
                                    </p:set>
                                    <p:animEffect transition="in" filter="fade">
                                      <p:cBhvr>
                                        <p:cTn id="46" dur="500"/>
                                        <p:tgtEl>
                                          <p:spTgt spid="1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8"/>
                                        </p:tgtEl>
                                        <p:attrNameLst>
                                          <p:attrName>style.visibility</p:attrName>
                                        </p:attrNameLst>
                                      </p:cBhvr>
                                      <p:to>
                                        <p:strVal val="visible"/>
                                      </p:to>
                                    </p:set>
                                    <p:animEffect transition="in" filter="fade">
                                      <p:cBhvr>
                                        <p:cTn id="51" dur="500"/>
                                        <p:tgtEl>
                                          <p:spTgt spid="178"/>
                                        </p:tgtEl>
                                      </p:cBhvr>
                                    </p:animEffect>
                                  </p:childTnLst>
                                </p:cTn>
                              </p:par>
                              <p:par>
                                <p:cTn id="52" presetID="10" presetClass="exit" presetSubtype="0" fill="hold" nodeType="withEffect">
                                  <p:stCondLst>
                                    <p:cond delay="0"/>
                                  </p:stCondLst>
                                  <p:childTnLst>
                                    <p:animEffect transition="out" filter="fade">
                                      <p:cBhvr>
                                        <p:cTn id="53" dur="500"/>
                                        <p:tgtEl>
                                          <p:spTgt spid="177"/>
                                        </p:tgtEl>
                                      </p:cBhvr>
                                    </p:animEffect>
                                    <p:set>
                                      <p:cBhvr>
                                        <p:cTn id="54" dur="1" fill="hold">
                                          <p:stCondLst>
                                            <p:cond delay="500"/>
                                          </p:stCondLst>
                                        </p:cTn>
                                        <p:tgtEl>
                                          <p:spTgt spid="1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9"/>
                                        </p:tgtEl>
                                        <p:attrNameLst>
                                          <p:attrName>style.visibility</p:attrName>
                                        </p:attrNameLst>
                                      </p:cBhvr>
                                      <p:to>
                                        <p:strVal val="visible"/>
                                      </p:to>
                                    </p:set>
                                    <p:animEffect transition="in" filter="fade">
                                      <p:cBhvr>
                                        <p:cTn id="59" dur="500"/>
                                        <p:tgtEl>
                                          <p:spTgt spid="1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1"/>
                                        </p:tgtEl>
                                        <p:attrNameLst>
                                          <p:attrName>style.visibility</p:attrName>
                                        </p:attrNameLst>
                                      </p:cBhvr>
                                      <p:to>
                                        <p:strVal val="visible"/>
                                      </p:to>
                                    </p:set>
                                    <p:animEffect transition="in" filter="fade">
                                      <p:cBhvr>
                                        <p:cTn id="64" dur="500"/>
                                        <p:tgtEl>
                                          <p:spTgt spid="181"/>
                                        </p:tgtEl>
                                      </p:cBhvr>
                                    </p:animEffect>
                                  </p:childTnLst>
                                </p:cTn>
                              </p:par>
                              <p:par>
                                <p:cTn id="65" presetID="10" presetClass="exit" presetSubtype="0" fill="hold" nodeType="withEffect">
                                  <p:stCondLst>
                                    <p:cond delay="0"/>
                                  </p:stCondLst>
                                  <p:childTnLst>
                                    <p:animEffect transition="out" filter="fade">
                                      <p:cBhvr>
                                        <p:cTn id="66" dur="500"/>
                                        <p:tgtEl>
                                          <p:spTgt spid="180"/>
                                        </p:tgtEl>
                                      </p:cBhvr>
                                    </p:animEffect>
                                    <p:set>
                                      <p:cBhvr>
                                        <p:cTn id="67" dur="1" fill="hold">
                                          <p:stCondLst>
                                            <p:cond delay="500"/>
                                          </p:stCondLst>
                                        </p:cTn>
                                        <p:tgtEl>
                                          <p:spTgt spid="18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500"/>
                                        <p:tgtEl>
                                          <p:spTgt spid="18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childTnLst>
                                </p:cTn>
                              </p:par>
                              <p:par>
                                <p:cTn id="78" presetID="10" presetClass="exit" presetSubtype="0" fill="hold" nodeType="withEffect">
                                  <p:stCondLst>
                                    <p:cond delay="0"/>
                                  </p:stCondLst>
                                  <p:childTnLst>
                                    <p:animEffect transition="out" filter="fade">
                                      <p:cBhvr>
                                        <p:cTn id="79" dur="500"/>
                                        <p:tgtEl>
                                          <p:spTgt spid="183"/>
                                        </p:tgtEl>
                                      </p:cBhvr>
                                    </p:animEffect>
                                    <p:set>
                                      <p:cBhvr>
                                        <p:cTn id="80" dur="1" fill="hold">
                                          <p:stCondLst>
                                            <p:cond delay="500"/>
                                          </p:stCondLst>
                                        </p:cTn>
                                        <p:tgtEl>
                                          <p:spTgt spid="18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fade">
                                      <p:cBhvr>
                                        <p:cTn id="85" dur="500"/>
                                        <p:tgtEl>
                                          <p:spTgt spid="18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90"/>
                                        </p:tgtEl>
                                        <p:attrNameLst>
                                          <p:attrName>style.visibility</p:attrName>
                                        </p:attrNameLst>
                                      </p:cBhvr>
                                      <p:to>
                                        <p:strVal val="visible"/>
                                      </p:to>
                                    </p:set>
                                    <p:animEffect transition="in" filter="fade">
                                      <p:cBhvr>
                                        <p:cTn id="90" dur="500"/>
                                        <p:tgtEl>
                                          <p:spTgt spid="190"/>
                                        </p:tgtEl>
                                      </p:cBhvr>
                                    </p:animEffect>
                                  </p:childTnLst>
                                </p:cTn>
                              </p:par>
                              <p:par>
                                <p:cTn id="91" presetID="10" presetClass="exit" presetSubtype="0" fill="hold" nodeType="withEffect">
                                  <p:stCondLst>
                                    <p:cond delay="0"/>
                                  </p:stCondLst>
                                  <p:childTnLst>
                                    <p:animEffect transition="out" filter="fade">
                                      <p:cBhvr>
                                        <p:cTn id="92" dur="500"/>
                                        <p:tgtEl>
                                          <p:spTgt spid="189"/>
                                        </p:tgtEl>
                                      </p:cBhvr>
                                    </p:animEffect>
                                    <p:set>
                                      <p:cBhvr>
                                        <p:cTn id="93" dur="1" fill="hold">
                                          <p:stCondLst>
                                            <p:cond delay="500"/>
                                          </p:stCondLst>
                                        </p:cTn>
                                        <p:tgtEl>
                                          <p:spTgt spid="18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95"/>
                                        </p:tgtEl>
                                        <p:attrNameLst>
                                          <p:attrName>style.visibility</p:attrName>
                                        </p:attrNameLst>
                                      </p:cBhvr>
                                      <p:to>
                                        <p:strVal val="visible"/>
                                      </p:to>
                                    </p:set>
                                    <p:animEffect transition="in" filter="fade">
                                      <p:cBhvr>
                                        <p:cTn id="98" dur="500"/>
                                        <p:tgtEl>
                                          <p:spTgt spid="19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92"/>
                                        </p:tgtEl>
                                        <p:attrNameLst>
                                          <p:attrName>style.visibility</p:attrName>
                                        </p:attrNameLst>
                                      </p:cBhvr>
                                      <p:to>
                                        <p:strVal val="visible"/>
                                      </p:to>
                                    </p:set>
                                    <p:animEffect transition="in" filter="fade">
                                      <p:cBhvr>
                                        <p:cTn id="103" dur="500"/>
                                        <p:tgtEl>
                                          <p:spTgt spid="192"/>
                                        </p:tgtEl>
                                      </p:cBhvr>
                                    </p:animEffect>
                                  </p:childTnLst>
                                </p:cTn>
                              </p:par>
                              <p:par>
                                <p:cTn id="104" presetID="10" presetClass="exit" presetSubtype="0" fill="hold" nodeType="withEffect">
                                  <p:stCondLst>
                                    <p:cond delay="0"/>
                                  </p:stCondLst>
                                  <p:childTnLst>
                                    <p:animEffect transition="out" filter="fade">
                                      <p:cBhvr>
                                        <p:cTn id="105" dur="500"/>
                                        <p:tgtEl>
                                          <p:spTgt spid="191"/>
                                        </p:tgtEl>
                                      </p:cBhvr>
                                    </p:animEffect>
                                    <p:set>
                                      <p:cBhvr>
                                        <p:cTn id="106" dur="1" fill="hold">
                                          <p:stCondLst>
                                            <p:cond delay="500"/>
                                          </p:stCondLst>
                                        </p:cTn>
                                        <p:tgtEl>
                                          <p:spTgt spid="19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96"/>
                                        </p:tgtEl>
                                        <p:attrNameLst>
                                          <p:attrName>style.visibility</p:attrName>
                                        </p:attrNameLst>
                                      </p:cBhvr>
                                      <p:to>
                                        <p:strVal val="visible"/>
                                      </p:to>
                                    </p:set>
                                    <p:animEffect transition="in" filter="fade">
                                      <p:cBhvr>
                                        <p:cTn id="111" dur="500"/>
                                        <p:tgtEl>
                                          <p:spTgt spid="19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94"/>
                                        </p:tgtEl>
                                        <p:attrNameLst>
                                          <p:attrName>style.visibility</p:attrName>
                                        </p:attrNameLst>
                                      </p:cBhvr>
                                      <p:to>
                                        <p:strVal val="visible"/>
                                      </p:to>
                                    </p:set>
                                    <p:animEffect transition="in" filter="fade">
                                      <p:cBhvr>
                                        <p:cTn id="116" dur="500"/>
                                        <p:tgtEl>
                                          <p:spTgt spid="194"/>
                                        </p:tgtEl>
                                      </p:cBhvr>
                                    </p:animEffect>
                                  </p:childTnLst>
                                </p:cTn>
                              </p:par>
                              <p:par>
                                <p:cTn id="117" presetID="10" presetClass="exit" presetSubtype="0" fill="hold" nodeType="withEffect">
                                  <p:stCondLst>
                                    <p:cond delay="0"/>
                                  </p:stCondLst>
                                  <p:childTnLst>
                                    <p:animEffect transition="out" filter="fade">
                                      <p:cBhvr>
                                        <p:cTn id="118" dur="500"/>
                                        <p:tgtEl>
                                          <p:spTgt spid="193"/>
                                        </p:tgtEl>
                                      </p:cBhvr>
                                    </p:animEffect>
                                    <p:set>
                                      <p:cBhvr>
                                        <p:cTn id="119" dur="1" fill="hold">
                                          <p:stCondLst>
                                            <p:cond delay="500"/>
                                          </p:stCondLst>
                                        </p:cTn>
                                        <p:tgtEl>
                                          <p:spTgt spid="19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97"/>
                                        </p:tgtEl>
                                        <p:attrNameLst>
                                          <p:attrName>style.visibility</p:attrName>
                                        </p:attrNameLst>
                                      </p:cBhvr>
                                      <p:to>
                                        <p:strVal val="visible"/>
                                      </p:to>
                                    </p:set>
                                    <p:animEffect transition="in" filter="fade">
                                      <p:cBhvr>
                                        <p:cTn id="124" dur="500"/>
                                        <p:tgtEl>
                                          <p:spTgt spid="19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69"/>
                                        </p:tgtEl>
                                        <p:attrNameLst>
                                          <p:attrName>style.visibility</p:attrName>
                                        </p:attrNameLst>
                                      </p:cBhvr>
                                      <p:to>
                                        <p:strVal val="visible"/>
                                      </p:to>
                                    </p:set>
                                    <p:animEffect transition="in" filter="fade">
                                      <p:cBhvr>
                                        <p:cTn id="129" dur="500"/>
                                        <p:tgtEl>
                                          <p:spTgt spid="169"/>
                                        </p:tgtEl>
                                      </p:cBhvr>
                                    </p:animEffect>
                                  </p:childTnLst>
                                </p:cTn>
                              </p:par>
                              <p:par>
                                <p:cTn id="130" presetID="10" presetClass="exit" presetSubtype="0" fill="hold" nodeType="withEffect">
                                  <p:stCondLst>
                                    <p:cond delay="0"/>
                                  </p:stCondLst>
                                  <p:childTnLst>
                                    <p:animEffect transition="out" filter="fade">
                                      <p:cBhvr>
                                        <p:cTn id="131" dur="500"/>
                                        <p:tgtEl>
                                          <p:spTgt spid="168"/>
                                        </p:tgtEl>
                                      </p:cBhvr>
                                    </p:animEffect>
                                    <p:set>
                                      <p:cBhvr>
                                        <p:cTn id="132" dur="1" fill="hold">
                                          <p:stCondLst>
                                            <p:cond delay="500"/>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204236" y="1244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a:solidFill>
                  <a:srgbClr val="002060"/>
                </a:solidFill>
                <a:latin typeface="Century Gothic"/>
                <a:ea typeface="Century Gothic"/>
                <a:cs typeface="Century Gothic"/>
                <a:sym typeface="Century Gothic"/>
              </a:rPr>
              <a:t>SER | ESTAR</a:t>
            </a:r>
            <a:endParaRPr/>
          </a:p>
        </p:txBody>
      </p:sp>
      <p:sp>
        <p:nvSpPr>
          <p:cNvPr id="204" name="Google Shape;204;p7"/>
          <p:cNvSpPr txBox="1"/>
          <p:nvPr/>
        </p:nvSpPr>
        <p:spPr>
          <a:xfrm>
            <a:off x="204236" y="1358472"/>
            <a:ext cx="10515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Remember, there are two ways to say ‘is’ in Spanish:</a:t>
            </a:r>
            <a:endParaRPr/>
          </a:p>
        </p:txBody>
      </p:sp>
      <p:pic>
        <p:nvPicPr>
          <p:cNvPr id="205" name="Google Shape;205;p7"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206" name="Google Shape;206;p7"/>
          <p:cNvPicPr preferRelativeResize="0"/>
          <p:nvPr/>
        </p:nvPicPr>
        <p:blipFill rotWithShape="1">
          <a:blip r:embed="rId4">
            <a:alphaModFix/>
          </a:blip>
          <a:srcRect/>
          <a:stretch/>
        </p:blipFill>
        <p:spPr>
          <a:xfrm>
            <a:off x="4840897" y="3800536"/>
            <a:ext cx="546841" cy="678701"/>
          </a:xfrm>
          <a:prstGeom prst="rect">
            <a:avLst/>
          </a:prstGeom>
          <a:noFill/>
          <a:ln>
            <a:noFill/>
          </a:ln>
        </p:spPr>
      </p:pic>
      <p:sp>
        <p:nvSpPr>
          <p:cNvPr id="207" name="Google Shape;207;p7"/>
          <p:cNvSpPr/>
          <p:nvPr/>
        </p:nvSpPr>
        <p:spPr>
          <a:xfrm>
            <a:off x="6096000" y="2936468"/>
            <a:ext cx="2977033" cy="801056"/>
          </a:xfrm>
          <a:prstGeom prst="wedgeRoundRectCallout">
            <a:avLst>
              <a:gd name="adj1" fmla="val -40396"/>
              <a:gd name="adj2" fmla="val 74974"/>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The adjective ends in –a so we can tell that this means ‘she is’.</a:t>
            </a:r>
            <a:endParaRPr/>
          </a:p>
        </p:txBody>
      </p:sp>
      <p:sp>
        <p:nvSpPr>
          <p:cNvPr id="208" name="Google Shape;208;p7"/>
          <p:cNvSpPr txBox="1"/>
          <p:nvPr/>
        </p:nvSpPr>
        <p:spPr>
          <a:xfrm>
            <a:off x="143158" y="822072"/>
            <a:ext cx="4977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a:t>
            </a:r>
            <a:r>
              <a:rPr lang="en-GB" sz="2000" b="1" i="0" u="none" strike="noStrike" cap="none">
                <a:solidFill>
                  <a:srgbClr val="1F3864"/>
                </a:solidFill>
                <a:latin typeface="Century Gothic"/>
                <a:ea typeface="Century Gothic"/>
                <a:cs typeface="Century Gothic"/>
                <a:sym typeface="Century Gothic"/>
              </a:rPr>
              <a:t>to be </a:t>
            </a:r>
            <a:r>
              <a:rPr lang="en-GB" sz="2000" b="0" i="0" u="none" strike="noStrike" cap="none">
                <a:solidFill>
                  <a:srgbClr val="1F3864"/>
                </a:solidFill>
                <a:latin typeface="Century Gothic"/>
                <a:ea typeface="Century Gothic"/>
                <a:cs typeface="Century Gothic"/>
                <a:sym typeface="Century Gothic"/>
              </a:rPr>
              <a:t>[trait] | </a:t>
            </a:r>
            <a:r>
              <a:rPr lang="en-GB" sz="2000" b="1" i="0" u="none" strike="noStrike" cap="none">
                <a:solidFill>
                  <a:srgbClr val="1F3864"/>
                </a:solidFill>
                <a:latin typeface="Century Gothic"/>
                <a:ea typeface="Century Gothic"/>
                <a:cs typeface="Century Gothic"/>
                <a:sym typeface="Century Gothic"/>
              </a:rPr>
              <a:t>to be </a:t>
            </a:r>
            <a:r>
              <a:rPr lang="en-GB" sz="2000" b="0" i="0" u="none" strike="noStrike" cap="none">
                <a:solidFill>
                  <a:srgbClr val="1F3864"/>
                </a:solidFill>
                <a:latin typeface="Century Gothic"/>
                <a:ea typeface="Century Gothic"/>
                <a:cs typeface="Century Gothic"/>
                <a:sym typeface="Century Gothic"/>
              </a:rPr>
              <a:t>[location, state]</a:t>
            </a:r>
            <a:endParaRPr/>
          </a:p>
        </p:txBody>
      </p:sp>
      <p:sp>
        <p:nvSpPr>
          <p:cNvPr id="209" name="Google Shape;209;p7"/>
          <p:cNvSpPr txBox="1"/>
          <p:nvPr/>
        </p:nvSpPr>
        <p:spPr>
          <a:xfrm>
            <a:off x="204236" y="2162303"/>
            <a:ext cx="10515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Use ______ for </a:t>
            </a:r>
            <a:r>
              <a:rPr lang="en-GB" sz="2800" b="1" i="0" u="none" strike="noStrike" cap="none">
                <a:solidFill>
                  <a:srgbClr val="1F3864"/>
                </a:solidFill>
                <a:latin typeface="Century Gothic"/>
                <a:ea typeface="Century Gothic"/>
                <a:cs typeface="Century Gothic"/>
                <a:sym typeface="Century Gothic"/>
              </a:rPr>
              <a:t>location</a:t>
            </a:r>
            <a:r>
              <a:rPr lang="en-GB" sz="2800" b="0" i="0" u="none" strike="noStrike" cap="none">
                <a:solidFill>
                  <a:srgbClr val="1F3864"/>
                </a:solidFill>
                <a:latin typeface="Century Gothic"/>
                <a:ea typeface="Century Gothic"/>
                <a:cs typeface="Century Gothic"/>
                <a:sym typeface="Century Gothic"/>
              </a:rPr>
              <a:t> or temporary </a:t>
            </a:r>
            <a:r>
              <a:rPr lang="en-GB" sz="2800" b="1" i="0" u="none" strike="noStrike" cap="none">
                <a:solidFill>
                  <a:srgbClr val="1F3864"/>
                </a:solidFill>
                <a:latin typeface="Century Gothic"/>
                <a:ea typeface="Century Gothic"/>
                <a:cs typeface="Century Gothic"/>
                <a:sym typeface="Century Gothic"/>
              </a:rPr>
              <a:t>state</a:t>
            </a:r>
            <a:r>
              <a:rPr lang="en-GB" sz="2800" b="0" i="0" u="none" strike="noStrike" cap="none">
                <a:solidFill>
                  <a:srgbClr val="1F3864"/>
                </a:solidFill>
                <a:latin typeface="Century Gothic"/>
                <a:ea typeface="Century Gothic"/>
                <a:cs typeface="Century Gothic"/>
                <a:sym typeface="Century Gothic"/>
              </a:rPr>
              <a:t>.</a:t>
            </a:r>
            <a:endParaRPr/>
          </a:p>
        </p:txBody>
      </p:sp>
      <p:sp>
        <p:nvSpPr>
          <p:cNvPr id="210" name="Google Shape;210;p7"/>
          <p:cNvSpPr txBox="1"/>
          <p:nvPr/>
        </p:nvSpPr>
        <p:spPr>
          <a:xfrm>
            <a:off x="865062" y="2012292"/>
            <a:ext cx="12142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92D050"/>
                </a:solidFill>
                <a:latin typeface="Century Gothic"/>
                <a:ea typeface="Century Gothic"/>
                <a:cs typeface="Century Gothic"/>
                <a:sym typeface="Century Gothic"/>
              </a:rPr>
              <a:t>está</a:t>
            </a:r>
            <a:endParaRPr sz="3200" b="1" i="0" u="none" strike="noStrike" cap="none">
              <a:solidFill>
                <a:srgbClr val="92D050"/>
              </a:solidFill>
              <a:latin typeface="Century Gothic"/>
              <a:ea typeface="Century Gothic"/>
              <a:cs typeface="Century Gothic"/>
              <a:sym typeface="Century Gothic"/>
            </a:endParaRPr>
          </a:p>
        </p:txBody>
      </p:sp>
      <p:sp>
        <p:nvSpPr>
          <p:cNvPr id="211" name="Google Shape;211;p7"/>
          <p:cNvSpPr txBox="1"/>
          <p:nvPr/>
        </p:nvSpPr>
        <p:spPr>
          <a:xfrm>
            <a:off x="204236" y="2954605"/>
            <a:ext cx="55647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Use ______ for permanent </a:t>
            </a:r>
            <a:r>
              <a:rPr lang="en-GB" sz="2800" b="1" i="0" u="none" strike="noStrike" cap="none">
                <a:solidFill>
                  <a:srgbClr val="1F3864"/>
                </a:solidFill>
                <a:latin typeface="Century Gothic"/>
                <a:ea typeface="Century Gothic"/>
                <a:cs typeface="Century Gothic"/>
                <a:sym typeface="Century Gothic"/>
              </a:rPr>
              <a:t>traits</a:t>
            </a:r>
            <a:r>
              <a:rPr lang="en-GB" sz="2800" b="0" i="0" u="none" strike="noStrike" cap="none">
                <a:solidFill>
                  <a:srgbClr val="1F3864"/>
                </a:solidFill>
                <a:latin typeface="Century Gothic"/>
                <a:ea typeface="Century Gothic"/>
                <a:cs typeface="Century Gothic"/>
                <a:sym typeface="Century Gothic"/>
              </a:rPr>
              <a:t>.</a:t>
            </a:r>
            <a:endParaRPr/>
          </a:p>
        </p:txBody>
      </p:sp>
      <p:sp>
        <p:nvSpPr>
          <p:cNvPr id="212" name="Google Shape;212;p7"/>
          <p:cNvSpPr txBox="1"/>
          <p:nvPr/>
        </p:nvSpPr>
        <p:spPr>
          <a:xfrm>
            <a:off x="890676" y="2835534"/>
            <a:ext cx="12142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92D050"/>
                </a:solidFill>
                <a:latin typeface="Century Gothic"/>
                <a:ea typeface="Century Gothic"/>
                <a:cs typeface="Century Gothic"/>
                <a:sym typeface="Century Gothic"/>
              </a:rPr>
              <a:t>es</a:t>
            </a:r>
            <a:endParaRPr/>
          </a:p>
        </p:txBody>
      </p:sp>
      <p:sp>
        <p:nvSpPr>
          <p:cNvPr id="213" name="Google Shape;213;p7"/>
          <p:cNvSpPr txBox="1"/>
          <p:nvPr/>
        </p:nvSpPr>
        <p:spPr>
          <a:xfrm>
            <a:off x="204236" y="3910868"/>
            <a:ext cx="49162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She </a:t>
            </a:r>
            <a:r>
              <a:rPr lang="en-GB" sz="2800" b="1" i="0" u="none" strike="noStrike" cap="none">
                <a:solidFill>
                  <a:srgbClr val="92D050"/>
                </a:solidFill>
                <a:latin typeface="Century Gothic"/>
                <a:ea typeface="Century Gothic"/>
                <a:cs typeface="Century Gothic"/>
                <a:sym typeface="Century Gothic"/>
              </a:rPr>
              <a:t>is</a:t>
            </a:r>
            <a:r>
              <a:rPr lang="en-GB" sz="2800" b="0" i="0" u="none" strike="noStrike" cap="none">
                <a:solidFill>
                  <a:srgbClr val="1F3864"/>
                </a:solidFill>
                <a:latin typeface="Century Gothic"/>
                <a:ea typeface="Century Gothic"/>
                <a:cs typeface="Century Gothic"/>
                <a:sym typeface="Century Gothic"/>
              </a:rPr>
              <a:t> tall. (trait) </a:t>
            </a:r>
            <a:endParaRPr/>
          </a:p>
        </p:txBody>
      </p:sp>
      <p:sp>
        <p:nvSpPr>
          <p:cNvPr id="214" name="Google Shape;214;p7"/>
          <p:cNvSpPr txBox="1"/>
          <p:nvPr/>
        </p:nvSpPr>
        <p:spPr>
          <a:xfrm>
            <a:off x="5462036" y="3899687"/>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92D050"/>
                </a:solidFill>
                <a:latin typeface="Century Gothic"/>
                <a:ea typeface="Century Gothic"/>
                <a:cs typeface="Century Gothic"/>
                <a:sym typeface="Century Gothic"/>
              </a:rPr>
              <a:t>Es </a:t>
            </a:r>
            <a:r>
              <a:rPr lang="en-GB" sz="2800" b="0" i="0" u="none" strike="noStrike" cap="none" dirty="0" err="1">
                <a:solidFill>
                  <a:srgbClr val="1F3864"/>
                </a:solidFill>
                <a:latin typeface="Century Gothic"/>
                <a:ea typeface="Century Gothic"/>
                <a:cs typeface="Century Gothic"/>
                <a:sym typeface="Century Gothic"/>
              </a:rPr>
              <a:t>alta.</a:t>
            </a:r>
            <a:r>
              <a:rPr lang="en-GB" sz="2800" b="0" i="0" u="none" strike="noStrike" cap="none" dirty="0">
                <a:solidFill>
                  <a:srgbClr val="1F3864"/>
                </a:solidFill>
                <a:latin typeface="Century Gothic"/>
                <a:ea typeface="Century Gothic"/>
                <a:cs typeface="Century Gothic"/>
                <a:sym typeface="Century Gothic"/>
              </a:rPr>
              <a:t> </a:t>
            </a:r>
            <a:endParaRPr dirty="0"/>
          </a:p>
        </p:txBody>
      </p:sp>
      <p:sp>
        <p:nvSpPr>
          <p:cNvPr id="215" name="Google Shape;215;p7"/>
          <p:cNvSpPr txBox="1"/>
          <p:nvPr/>
        </p:nvSpPr>
        <p:spPr>
          <a:xfrm>
            <a:off x="165985" y="5063685"/>
            <a:ext cx="50506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rgbClr val="1F3864"/>
                </a:solidFill>
                <a:latin typeface="Century Gothic"/>
                <a:ea typeface="Century Gothic"/>
                <a:cs typeface="Century Gothic"/>
                <a:sym typeface="Century Gothic"/>
              </a:rPr>
              <a:t>He </a:t>
            </a:r>
            <a:r>
              <a:rPr lang="en-GB" sz="2800" b="1" i="0" u="none" strike="noStrike" cap="none" dirty="0">
                <a:solidFill>
                  <a:srgbClr val="92D050"/>
                </a:solidFill>
                <a:latin typeface="Century Gothic"/>
                <a:ea typeface="Century Gothic"/>
                <a:cs typeface="Century Gothic"/>
                <a:sym typeface="Century Gothic"/>
              </a:rPr>
              <a:t>is</a:t>
            </a:r>
            <a:r>
              <a:rPr lang="en-GB" sz="2800" b="0" i="0" u="none" strike="noStrike" cap="none" dirty="0">
                <a:solidFill>
                  <a:srgbClr val="1F3864"/>
                </a:solidFill>
                <a:latin typeface="Century Gothic"/>
                <a:ea typeface="Century Gothic"/>
                <a:cs typeface="Century Gothic"/>
                <a:sym typeface="Century Gothic"/>
              </a:rPr>
              <a:t> weak. (state) </a:t>
            </a:r>
            <a:endParaRPr dirty="0"/>
          </a:p>
        </p:txBody>
      </p:sp>
      <p:pic>
        <p:nvPicPr>
          <p:cNvPr id="216" name="Google Shape;216;p7"/>
          <p:cNvPicPr preferRelativeResize="0"/>
          <p:nvPr/>
        </p:nvPicPr>
        <p:blipFill rotWithShape="1">
          <a:blip r:embed="rId4">
            <a:alphaModFix/>
          </a:blip>
          <a:srcRect/>
          <a:stretch/>
        </p:blipFill>
        <p:spPr>
          <a:xfrm>
            <a:off x="4840897" y="5161205"/>
            <a:ext cx="413967" cy="573997"/>
          </a:xfrm>
          <a:prstGeom prst="rect">
            <a:avLst/>
          </a:prstGeom>
          <a:noFill/>
          <a:ln>
            <a:noFill/>
          </a:ln>
        </p:spPr>
      </p:pic>
      <p:sp>
        <p:nvSpPr>
          <p:cNvPr id="217" name="Google Shape;217;p7"/>
          <p:cNvSpPr txBox="1"/>
          <p:nvPr/>
        </p:nvSpPr>
        <p:spPr>
          <a:xfrm>
            <a:off x="5439787" y="5090454"/>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err="1">
                <a:solidFill>
                  <a:srgbClr val="92D050"/>
                </a:solidFill>
                <a:latin typeface="Century Gothic"/>
                <a:ea typeface="Century Gothic"/>
                <a:cs typeface="Century Gothic"/>
                <a:sym typeface="Century Gothic"/>
              </a:rPr>
              <a:t>Está</a:t>
            </a:r>
            <a:r>
              <a:rPr lang="en-GB" sz="2800" b="1" i="0" u="none" strike="noStrike" cap="none" dirty="0">
                <a:solidFill>
                  <a:srgbClr val="92D050"/>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débil</a:t>
            </a:r>
            <a:r>
              <a:rPr lang="en-GB" sz="2800" b="0" i="0" u="none" strike="noStrike" cap="none" dirty="0">
                <a:solidFill>
                  <a:srgbClr val="1F3864"/>
                </a:solidFill>
                <a:latin typeface="Century Gothic"/>
                <a:ea typeface="Century Gothic"/>
                <a:cs typeface="Century Gothic"/>
                <a:sym typeface="Century Gothic"/>
              </a:rPr>
              <a:t>.</a:t>
            </a:r>
            <a:endParaRPr dirty="0"/>
          </a:p>
        </p:txBody>
      </p:sp>
      <p:sp>
        <p:nvSpPr>
          <p:cNvPr id="218" name="Google Shape;218;p7"/>
          <p:cNvSpPr/>
          <p:nvPr/>
        </p:nvSpPr>
        <p:spPr>
          <a:xfrm>
            <a:off x="7799555" y="5068091"/>
            <a:ext cx="4267185" cy="1658736"/>
          </a:xfrm>
          <a:prstGeom prst="wedgeRoundRectCallout">
            <a:avLst>
              <a:gd name="adj1" fmla="val -58702"/>
              <a:gd name="adj2" fmla="val -28402"/>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When an adjective ends in </a:t>
            </a:r>
            <a:r>
              <a:rPr lang="en-GB" sz="2000" b="1" i="0" u="none" strike="noStrike" cap="none">
                <a:solidFill>
                  <a:srgbClr val="002060"/>
                </a:solidFill>
                <a:latin typeface="Century Gothic"/>
                <a:ea typeface="Century Gothic"/>
                <a:cs typeface="Century Gothic"/>
                <a:sym typeface="Century Gothic"/>
              </a:rPr>
              <a:t>–e</a:t>
            </a:r>
            <a:r>
              <a:rPr lang="en-GB" sz="2000" b="0" i="0" u="none" strike="noStrike" cap="none">
                <a:solidFill>
                  <a:srgbClr val="002060"/>
                </a:solidFill>
                <a:latin typeface="Century Gothic"/>
                <a:ea typeface="Century Gothic"/>
                <a:cs typeface="Century Gothic"/>
                <a:sym typeface="Century Gothic"/>
              </a:rPr>
              <a:t> or </a:t>
            </a:r>
            <a:r>
              <a:rPr lang="en-GB" sz="2000" b="1" i="0" u="none" strike="noStrike" cap="none">
                <a:solidFill>
                  <a:srgbClr val="002060"/>
                </a:solidFill>
                <a:latin typeface="Century Gothic"/>
                <a:ea typeface="Century Gothic"/>
                <a:cs typeface="Century Gothic"/>
                <a:sym typeface="Century Gothic"/>
              </a:rPr>
              <a:t>consonant, </a:t>
            </a:r>
            <a:r>
              <a:rPr lang="en-GB" sz="2000" b="0" i="0" u="none" strike="noStrike" cap="none">
                <a:solidFill>
                  <a:srgbClr val="002060"/>
                </a:solidFill>
                <a:latin typeface="Century Gothic"/>
                <a:ea typeface="Century Gothic"/>
                <a:cs typeface="Century Gothic"/>
                <a:sym typeface="Century Gothic"/>
              </a:rPr>
              <a:t>it can describe a masculine or feminine noun, so we don’t know if it’s she or he.</a:t>
            </a:r>
            <a:endParaRPr/>
          </a:p>
        </p:txBody>
      </p:sp>
      <p:sp>
        <p:nvSpPr>
          <p:cNvPr id="219" name="Google Shape;219;p7"/>
          <p:cNvSpPr/>
          <p:nvPr/>
        </p:nvSpPr>
        <p:spPr>
          <a:xfrm>
            <a:off x="204236" y="5889127"/>
            <a:ext cx="4694670" cy="600480"/>
          </a:xfrm>
          <a:prstGeom prst="wedgeRoundRectCallout">
            <a:avLst>
              <a:gd name="adj1" fmla="val -31213"/>
              <a:gd name="adj2" fmla="val -108886"/>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dirty="0">
                <a:solidFill>
                  <a:srgbClr val="002060"/>
                </a:solidFill>
                <a:latin typeface="Century Gothic"/>
                <a:ea typeface="Century Gothic"/>
                <a:cs typeface="Century Gothic"/>
                <a:sym typeface="Century Gothic"/>
              </a:rPr>
              <a:t>With </a:t>
            </a:r>
            <a:r>
              <a:rPr lang="en-GB" sz="2000" b="1" i="0" u="none" strike="noStrike" cap="none" dirty="0" err="1">
                <a:solidFill>
                  <a:srgbClr val="002060"/>
                </a:solidFill>
                <a:latin typeface="Century Gothic"/>
                <a:ea typeface="Century Gothic"/>
                <a:cs typeface="Century Gothic"/>
                <a:sym typeface="Century Gothic"/>
              </a:rPr>
              <a:t>estar</a:t>
            </a:r>
            <a:r>
              <a:rPr lang="en-GB" sz="2000" b="1"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002060"/>
                </a:solidFill>
                <a:latin typeface="Century Gothic"/>
                <a:ea typeface="Century Gothic"/>
                <a:cs typeface="Century Gothic"/>
                <a:sym typeface="Century Gothic"/>
              </a:rPr>
              <a:t>English often uses –</a:t>
            </a:r>
            <a:r>
              <a:rPr lang="en-GB" sz="2000" b="0" i="0" u="none" strike="noStrike" cap="none" dirty="0" err="1">
                <a:solidFill>
                  <a:srgbClr val="002060"/>
                </a:solidFill>
                <a:latin typeface="Century Gothic"/>
                <a:ea typeface="Century Gothic"/>
                <a:cs typeface="Century Gothic"/>
                <a:sym typeface="Century Gothic"/>
              </a:rPr>
              <a:t>ing</a:t>
            </a:r>
            <a:r>
              <a:rPr lang="en-GB" sz="2000" b="0" i="0" u="none" strike="noStrike" cap="none" dirty="0">
                <a:solidFill>
                  <a:srgbClr val="002060"/>
                </a:solidFill>
                <a:latin typeface="Century Gothic"/>
                <a:ea typeface="Century Gothic"/>
                <a:cs typeface="Century Gothic"/>
                <a:sym typeface="Century Gothic"/>
              </a:rPr>
              <a:t>, e.g. </a:t>
            </a:r>
            <a:r>
              <a:rPr lang="en-GB" sz="2000" b="1" i="0" u="none" strike="noStrike" cap="none" dirty="0">
                <a:solidFill>
                  <a:srgbClr val="002060"/>
                </a:solidFill>
                <a:latin typeface="Century Gothic"/>
                <a:ea typeface="Century Gothic"/>
                <a:cs typeface="Century Gothic"/>
                <a:sym typeface="Century Gothic"/>
              </a:rPr>
              <a:t>S/he is feeling </a:t>
            </a:r>
            <a:r>
              <a:rPr lang="en-GB" sz="2000" b="0" i="0" u="none" strike="noStrike" cap="none" dirty="0">
                <a:solidFill>
                  <a:srgbClr val="002060"/>
                </a:solidFill>
                <a:latin typeface="Century Gothic"/>
                <a:ea typeface="Century Gothic"/>
                <a:cs typeface="Century Gothic"/>
                <a:sym typeface="Century Gothic"/>
              </a:rPr>
              <a:t>weak (today). </a:t>
            </a:r>
            <a:endParaRPr dirty="0"/>
          </a:p>
        </p:txBody>
      </p:sp>
      <p:pic>
        <p:nvPicPr>
          <p:cNvPr id="220" name="Google Shape;220;p7"/>
          <p:cNvPicPr preferRelativeResize="0"/>
          <p:nvPr/>
        </p:nvPicPr>
        <p:blipFill rotWithShape="1">
          <a:blip r:embed="rId4">
            <a:alphaModFix/>
          </a:blip>
          <a:srcRect/>
          <a:stretch/>
        </p:blipFill>
        <p:spPr>
          <a:xfrm>
            <a:off x="4870124" y="4368904"/>
            <a:ext cx="413967" cy="678700"/>
          </a:xfrm>
          <a:prstGeom prst="rect">
            <a:avLst/>
          </a:prstGeom>
          <a:noFill/>
          <a:ln>
            <a:noFill/>
          </a:ln>
        </p:spPr>
      </p:pic>
      <p:sp>
        <p:nvSpPr>
          <p:cNvPr id="221" name="Google Shape;221;p7"/>
          <p:cNvSpPr txBox="1"/>
          <p:nvPr/>
        </p:nvSpPr>
        <p:spPr>
          <a:xfrm>
            <a:off x="175009" y="4450170"/>
            <a:ext cx="49162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She </a:t>
            </a:r>
            <a:r>
              <a:rPr lang="en-GB" sz="2800" b="1" i="0" u="none" strike="noStrike" cap="none">
                <a:solidFill>
                  <a:srgbClr val="92D050"/>
                </a:solidFill>
                <a:latin typeface="Century Gothic"/>
                <a:ea typeface="Century Gothic"/>
                <a:cs typeface="Century Gothic"/>
                <a:sym typeface="Century Gothic"/>
              </a:rPr>
              <a:t>is</a:t>
            </a:r>
            <a:r>
              <a:rPr lang="en-GB" sz="2800" b="0" i="0" u="none" strike="noStrike" cap="none">
                <a:solidFill>
                  <a:srgbClr val="1F3864"/>
                </a:solidFill>
                <a:latin typeface="Century Gothic"/>
                <a:ea typeface="Century Gothic"/>
                <a:cs typeface="Century Gothic"/>
                <a:sym typeface="Century Gothic"/>
              </a:rPr>
              <a:t> independent. (trait) </a:t>
            </a:r>
            <a:endParaRPr/>
          </a:p>
        </p:txBody>
      </p:sp>
      <p:sp>
        <p:nvSpPr>
          <p:cNvPr id="222" name="Google Shape;222;p7"/>
          <p:cNvSpPr txBox="1"/>
          <p:nvPr/>
        </p:nvSpPr>
        <p:spPr>
          <a:xfrm>
            <a:off x="5439787" y="4434088"/>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92D050"/>
                </a:solidFill>
                <a:latin typeface="Century Gothic"/>
                <a:ea typeface="Century Gothic"/>
                <a:cs typeface="Century Gothic"/>
                <a:sym typeface="Century Gothic"/>
              </a:rPr>
              <a:t>Es </a:t>
            </a:r>
            <a:r>
              <a:rPr lang="en-GB" sz="2800" b="0" i="0" u="none" strike="noStrike" cap="none">
                <a:solidFill>
                  <a:srgbClr val="1F3864"/>
                </a:solidFill>
                <a:latin typeface="Century Gothic"/>
                <a:ea typeface="Century Gothic"/>
                <a:cs typeface="Century Gothic"/>
                <a:sym typeface="Century Gothic"/>
              </a:rPr>
              <a:t>independiente.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a:hlinkClick r:id="" action="ppaction://noaction">
              <a:snd r:embed="rId5" name="T3_W4_8.1.wav"/>
            </a:hlinkClick>
          </p:cNvPr>
          <p:cNvSpPr txBox="1"/>
          <p:nvPr/>
        </p:nvSpPr>
        <p:spPr>
          <a:xfrm>
            <a:off x="0" y="-9629"/>
            <a:ext cx="80794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Hoy,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clase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Rubén, también.*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29" name="Google Shape;229;p8"/>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230" name="Google Shape;230;p8" descr="Reading, Book, Symbol, Icon, Reader, Man"/>
          <p:cNvPicPr preferRelativeResize="0"/>
          <p:nvPr/>
        </p:nvPicPr>
        <p:blipFill rotWithShape="1">
          <a:blip r:embed="rId6">
            <a:alphaModFix/>
          </a:blip>
          <a:srcRect/>
          <a:stretch/>
        </p:blipFill>
        <p:spPr>
          <a:xfrm>
            <a:off x="11259137" y="110292"/>
            <a:ext cx="782801" cy="782801"/>
          </a:xfrm>
          <a:prstGeom prst="roundRect">
            <a:avLst>
              <a:gd name="adj" fmla="val 16667"/>
            </a:avLst>
          </a:prstGeom>
          <a:solidFill>
            <a:srgbClr val="92D050"/>
          </a:solidFill>
          <a:ln>
            <a:noFill/>
          </a:ln>
        </p:spPr>
      </p:pic>
      <p:sp>
        <p:nvSpPr>
          <p:cNvPr id="231" name="Google Shape;231;p8"/>
          <p:cNvSpPr txBox="1">
            <a:spLocks noGrp="1"/>
          </p:cNvSpPr>
          <p:nvPr>
            <p:ph type="title"/>
          </p:nvPr>
        </p:nvSpPr>
        <p:spPr>
          <a:xfrm>
            <a:off x="11323364" y="913967"/>
            <a:ext cx="654346" cy="527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leer</a:t>
            </a:r>
            <a:endParaRPr/>
          </a:p>
        </p:txBody>
      </p:sp>
      <p:sp>
        <p:nvSpPr>
          <p:cNvPr id="232" name="Google Shape;232;p8"/>
          <p:cNvSpPr txBox="1"/>
          <p:nvPr/>
        </p:nvSpPr>
        <p:spPr>
          <a:xfrm>
            <a:off x="8171165" y="51284"/>
            <a:ext cx="2980474"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también</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 too, as well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3" name="Google Shape;233;p8" descr="Teacher"/>
          <p:cNvPicPr preferRelativeResize="0"/>
          <p:nvPr/>
        </p:nvPicPr>
        <p:blipFill rotWithShape="1">
          <a:blip r:embed="rId7">
            <a:alphaModFix/>
          </a:blip>
          <a:srcRect/>
          <a:stretch/>
        </p:blipFill>
        <p:spPr>
          <a:xfrm>
            <a:off x="55512" y="362194"/>
            <a:ext cx="1043752" cy="1043752"/>
          </a:xfrm>
          <a:prstGeom prst="rect">
            <a:avLst/>
          </a:prstGeom>
          <a:noFill/>
          <a:ln>
            <a:noFill/>
          </a:ln>
        </p:spPr>
      </p:pic>
      <p:sp>
        <p:nvSpPr>
          <p:cNvPr id="234" name="Google Shape;234;p8">
            <a:hlinkClick r:id="" action="ppaction://noaction">
              <a:snd r:embed="rId3" name="T3_W4_8.2.wav"/>
            </a:hlinkClick>
          </p:cNvPr>
          <p:cNvSpPr/>
          <p:nvPr/>
        </p:nvSpPr>
        <p:spPr>
          <a:xfrm>
            <a:off x="1109861" y="524885"/>
            <a:ext cx="10041778"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 name="Google Shape;235;p8">
            <a:hlinkClick r:id="" action="ppaction://noaction">
              <a:snd r:embed="rId3" name="T3_W4_8.2.wav"/>
            </a:hlinkClick>
          </p:cNvPr>
          <p:cNvSpPr txBox="1"/>
          <p:nvPr/>
        </p:nvSpPr>
        <p:spPr>
          <a:xfrm>
            <a:off x="1109860" y="513591"/>
            <a:ext cx="9278323" cy="4669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Lee las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frases</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¿Es ‘hoy’ (temporary state) o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siempre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(trait)?</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36" name="Google Shape;236;p8">
            <a:hlinkClick r:id="" action="ppaction://noaction">
              <a:snd r:embed="rId4" name="T3_W4_8.3.wav"/>
            </a:hlinkClick>
          </p:cNvPr>
          <p:cNvSpPr/>
          <p:nvPr/>
        </p:nvSpPr>
        <p:spPr>
          <a:xfrm>
            <a:off x="1099265" y="1066859"/>
            <a:ext cx="6111004"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7" name="Google Shape;237;p8">
            <a:hlinkClick r:id="" action="ppaction://noaction">
              <a:snd r:embed="rId4" name="T3_W4_8.3.wav"/>
            </a:hlinkClick>
          </p:cNvPr>
          <p:cNvSpPr txBox="1"/>
          <p:nvPr/>
        </p:nvSpPr>
        <p:spPr>
          <a:xfrm>
            <a:off x="1099264" y="1055565"/>
            <a:ext cx="6111004" cy="4874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Quién</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es? ¿Es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Ángela</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Rubén o ‘      ’? </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38" name="Google Shape;238;p8" descr="Badge Question Mark with solid fill"/>
          <p:cNvPicPr preferRelativeResize="0"/>
          <p:nvPr/>
        </p:nvPicPr>
        <p:blipFill rotWithShape="1">
          <a:blip r:embed="rId8">
            <a:alphaModFix/>
          </a:blip>
          <a:srcRect/>
          <a:stretch/>
        </p:blipFill>
        <p:spPr>
          <a:xfrm>
            <a:off x="6141679" y="1052472"/>
            <a:ext cx="466987" cy="466987"/>
          </a:xfrm>
          <a:prstGeom prst="rect">
            <a:avLst/>
          </a:prstGeom>
          <a:noFill/>
          <a:ln>
            <a:noFill/>
          </a:ln>
        </p:spPr>
      </p:pic>
      <p:graphicFrame>
        <p:nvGraphicFramePr>
          <p:cNvPr id="239" name="Google Shape;239;p8"/>
          <p:cNvGraphicFramePr/>
          <p:nvPr/>
        </p:nvGraphicFramePr>
        <p:xfrm>
          <a:off x="110619" y="2173574"/>
          <a:ext cx="11931300" cy="4574200"/>
        </p:xfrm>
        <a:graphic>
          <a:graphicData uri="http://schemas.openxmlformats.org/drawingml/2006/table">
            <a:tbl>
              <a:tblPr firstRow="1" bandRow="1">
                <a:noFill/>
                <a:tableStyleId>{7E93C2D7-A7AA-45F1-832F-9F23D7761675}</a:tableStyleId>
              </a:tblPr>
              <a:tblGrid>
                <a:gridCol w="533525">
                  <a:extLst>
                    <a:ext uri="{9D8B030D-6E8A-4147-A177-3AD203B41FA5}">
                      <a16:colId xmlns:a16="http://schemas.microsoft.com/office/drawing/2014/main" val="20000"/>
                    </a:ext>
                  </a:extLst>
                </a:gridCol>
                <a:gridCol w="2298700">
                  <a:extLst>
                    <a:ext uri="{9D8B030D-6E8A-4147-A177-3AD203B41FA5}">
                      <a16:colId xmlns:a16="http://schemas.microsoft.com/office/drawing/2014/main" val="20001"/>
                    </a:ext>
                  </a:extLst>
                </a:gridCol>
                <a:gridCol w="1367450">
                  <a:extLst>
                    <a:ext uri="{9D8B030D-6E8A-4147-A177-3AD203B41FA5}">
                      <a16:colId xmlns:a16="http://schemas.microsoft.com/office/drawing/2014/main" val="20002"/>
                    </a:ext>
                  </a:extLst>
                </a:gridCol>
                <a:gridCol w="1539250">
                  <a:extLst>
                    <a:ext uri="{9D8B030D-6E8A-4147-A177-3AD203B41FA5}">
                      <a16:colId xmlns:a16="http://schemas.microsoft.com/office/drawing/2014/main" val="20003"/>
                    </a:ext>
                  </a:extLst>
                </a:gridCol>
                <a:gridCol w="1889750">
                  <a:extLst>
                    <a:ext uri="{9D8B030D-6E8A-4147-A177-3AD203B41FA5}">
                      <a16:colId xmlns:a16="http://schemas.microsoft.com/office/drawing/2014/main" val="20004"/>
                    </a:ext>
                  </a:extLst>
                </a:gridCol>
                <a:gridCol w="4302625">
                  <a:extLst>
                    <a:ext uri="{9D8B030D-6E8A-4147-A177-3AD203B41FA5}">
                      <a16:colId xmlns:a16="http://schemas.microsoft.com/office/drawing/2014/main" val="20005"/>
                    </a:ext>
                  </a:extLst>
                </a:gridCol>
              </a:tblGrid>
              <a:tr h="1009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latin typeface="Century Gothic" panose="020B0502020202020204" pitchFamily="34" charset="0"/>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endParaRPr sz="2000" b="1" u="none" strike="noStrike" cap="none">
                        <a:solidFill>
                          <a:srgbClr val="002060"/>
                        </a:solidFill>
                        <a:latin typeface="Century Gothic" panose="020B0502020202020204" pitchFamily="34" charset="0"/>
                      </a:endParaRPr>
                    </a:p>
                    <a:p>
                      <a:pPr marL="0" marR="0" lvl="0" indent="0" algn="ctr" rtl="0">
                        <a:lnSpc>
                          <a:spcPct val="100000"/>
                        </a:lnSpc>
                        <a:spcBef>
                          <a:spcPts val="0"/>
                        </a:spcBef>
                        <a:spcAft>
                          <a:spcPts val="0"/>
                        </a:spcAft>
                        <a:buClr>
                          <a:srgbClr val="002060"/>
                        </a:buClr>
                        <a:buSzPts val="2000"/>
                        <a:buFont typeface="Calibri"/>
                        <a:buNone/>
                      </a:pPr>
                      <a:r>
                        <a:rPr lang="en-GB" sz="2000" b="1" u="none" strike="noStrike" cap="none">
                          <a:solidFill>
                            <a:srgbClr val="002060"/>
                          </a:solidFill>
                          <a:latin typeface="Century Gothic" panose="020B0502020202020204" pitchFamily="34" charset="0"/>
                        </a:rPr>
                        <a:t>Hoy</a:t>
                      </a:r>
                      <a:endParaRPr>
                        <a:latin typeface="Century Gothic" panose="020B0502020202020204" pitchFamily="34" charset="0"/>
                      </a:endParaRPr>
                    </a:p>
                    <a:p>
                      <a:pPr marL="0" marR="0" lvl="0" indent="0" algn="ctr" rtl="0">
                        <a:lnSpc>
                          <a:spcPct val="100000"/>
                        </a:lnSpc>
                        <a:spcBef>
                          <a:spcPts val="0"/>
                        </a:spcBef>
                        <a:spcAft>
                          <a:spcPts val="0"/>
                        </a:spcAft>
                        <a:buClr>
                          <a:schemeClr val="dk1"/>
                        </a:buClr>
                        <a:buSzPts val="2000"/>
                        <a:buFont typeface="Calibri"/>
                        <a:buNone/>
                      </a:pPr>
                      <a:endParaRPr sz="20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2060"/>
                        </a:buClr>
                        <a:buSzPts val="2000"/>
                        <a:buFont typeface="Calibri"/>
                        <a:buNone/>
                      </a:pPr>
                      <a:r>
                        <a:rPr lang="en-GB" sz="2000">
                          <a:solidFill>
                            <a:srgbClr val="002060"/>
                          </a:solidFill>
                          <a:latin typeface="Century Gothic" panose="020B0502020202020204" pitchFamily="34" charset="0"/>
                        </a:rPr>
                        <a:t>Siempre</a:t>
                      </a:r>
                      <a:endParaRPr sz="20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alibri"/>
                        <a:buNone/>
                      </a:pPr>
                      <a:endParaRPr sz="24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2060"/>
                        </a:buClr>
                        <a:buSzPts val="2000"/>
                        <a:buFont typeface="Calibri"/>
                        <a:buNone/>
                      </a:pPr>
                      <a:r>
                        <a:rPr lang="en-GB" sz="2000" b="1">
                          <a:solidFill>
                            <a:srgbClr val="002060"/>
                          </a:solidFill>
                          <a:latin typeface="Century Gothic" panose="020B0502020202020204" pitchFamily="34" charset="0"/>
                        </a:rPr>
                        <a:t>En inglés</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509225">
                <a:tc>
                  <a:txBody>
                    <a:bodyPr/>
                    <a:lstStyle/>
                    <a:p>
                      <a:pPr marL="0" marR="0" lvl="0" indent="0" algn="ctr" rtl="0">
                        <a:spcBef>
                          <a:spcPts val="0"/>
                        </a:spcBef>
                        <a:spcAft>
                          <a:spcPts val="0"/>
                        </a:spcAft>
                        <a:buNone/>
                      </a:pPr>
                      <a:r>
                        <a:rPr lang="en-GB" sz="2000">
                          <a:solidFill>
                            <a:srgbClr val="1F3864"/>
                          </a:solidFill>
                        </a:rPr>
                        <a:t>E</a:t>
                      </a:r>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Está fuerte.</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S/He is (feeling) strong.</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09225">
                <a:tc>
                  <a:txBody>
                    <a:bodyPr/>
                    <a:lstStyle/>
                    <a:p>
                      <a:pPr marL="0" marR="0" lvl="0" indent="0" algn="ctr" rtl="0">
                        <a:spcBef>
                          <a:spcPts val="0"/>
                        </a:spcBef>
                        <a:spcAft>
                          <a:spcPts val="0"/>
                        </a:spcAft>
                        <a:buNone/>
                      </a:pPr>
                      <a:r>
                        <a:rPr lang="en-GB" sz="2000">
                          <a:solidFill>
                            <a:srgbClr val="1F3864"/>
                          </a:solidFill>
                        </a:rPr>
                        <a:t>1</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alta.</a:t>
                      </a: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err="1">
                          <a:solidFill>
                            <a:srgbClr val="1F3864"/>
                          </a:solidFill>
                          <a:latin typeface="Century Gothic" panose="020B0502020202020204" pitchFamily="34" charset="0"/>
                        </a:rPr>
                        <a:t>Ángela</a:t>
                      </a:r>
                      <a:endParaRPr sz="2000" b="1" dirty="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She is (a) tall person.</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09225">
                <a:tc>
                  <a:txBody>
                    <a:bodyPr/>
                    <a:lstStyle/>
                    <a:p>
                      <a:pPr marL="0" marR="0" lvl="0" indent="0" algn="ctr" rtl="0">
                        <a:spcBef>
                          <a:spcPts val="0"/>
                        </a:spcBef>
                        <a:spcAft>
                          <a:spcPts val="0"/>
                        </a:spcAft>
                        <a:buNone/>
                      </a:pPr>
                      <a:r>
                        <a:rPr lang="en-GB" sz="2000">
                          <a:solidFill>
                            <a:srgbClr val="1F3864"/>
                          </a:solidFill>
                        </a:rPr>
                        <a:t>2</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feliz.</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S/he is (a) happy (person).</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3"/>
                  </a:ext>
                </a:extLst>
              </a:tr>
              <a:tr h="509225">
                <a:tc>
                  <a:txBody>
                    <a:bodyPr/>
                    <a:lstStyle/>
                    <a:p>
                      <a:pPr marL="0" marR="0" lvl="0" indent="0" algn="ctr" rtl="0">
                        <a:spcBef>
                          <a:spcPts val="0"/>
                        </a:spcBef>
                        <a:spcAft>
                          <a:spcPts val="0"/>
                        </a:spcAft>
                        <a:buNone/>
                      </a:pPr>
                      <a:r>
                        <a:rPr lang="en-GB" sz="2000">
                          <a:solidFill>
                            <a:srgbClr val="1F3864"/>
                          </a:solidFill>
                        </a:rPr>
                        <a:t>3</a:t>
                      </a:r>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Es interesante.</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dirty="0">
                          <a:solidFill>
                            <a:srgbClr val="1F3864"/>
                          </a:solidFill>
                          <a:latin typeface="Century Gothic" panose="020B0502020202020204" pitchFamily="34" charset="0"/>
                        </a:rPr>
                        <a:t>S/he is (an) interesting (person).</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4"/>
                  </a:ext>
                </a:extLst>
              </a:tr>
              <a:tr h="509225">
                <a:tc>
                  <a:txBody>
                    <a:bodyPr/>
                    <a:lstStyle/>
                    <a:p>
                      <a:pPr marL="0" marR="0" lvl="0" indent="0" algn="ctr" rtl="0">
                        <a:spcBef>
                          <a:spcPts val="0"/>
                        </a:spcBef>
                        <a:spcAft>
                          <a:spcPts val="0"/>
                        </a:spcAft>
                        <a:buNone/>
                      </a:pPr>
                      <a:r>
                        <a:rPr lang="en-GB" sz="2000">
                          <a:solidFill>
                            <a:srgbClr val="1F3864"/>
                          </a:solidFill>
                        </a:rPr>
                        <a:t>4</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Está pesada.</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Ángela</a:t>
                      </a:r>
                      <a:endParaRPr sz="2000" b="1">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She is (being) annoying.</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5"/>
                  </a:ext>
                </a:extLst>
              </a:tr>
              <a:tr h="509225">
                <a:tc>
                  <a:txBody>
                    <a:bodyPr/>
                    <a:lstStyle/>
                    <a:p>
                      <a:pPr marL="0" marR="0" lvl="0" indent="0" algn="ctr" rtl="0">
                        <a:spcBef>
                          <a:spcPts val="0"/>
                        </a:spcBef>
                        <a:spcAft>
                          <a:spcPts val="0"/>
                        </a:spcAft>
                        <a:buNone/>
                      </a:pPr>
                      <a:r>
                        <a:rPr lang="en-GB" sz="2000">
                          <a:solidFill>
                            <a:srgbClr val="1F3864"/>
                          </a:solidFill>
                        </a:rPr>
                        <a:t>5</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Está perdido.</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Rubén</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He is (feeling) lost.</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6"/>
                  </a:ext>
                </a:extLst>
              </a:tr>
              <a:tr h="509225">
                <a:tc>
                  <a:txBody>
                    <a:bodyPr/>
                    <a:lstStyle/>
                    <a:p>
                      <a:pPr marL="0" marR="0" lvl="0" indent="0" algn="ctr" rtl="0">
                        <a:spcBef>
                          <a:spcPts val="0"/>
                        </a:spcBef>
                        <a:spcAft>
                          <a:spcPts val="0"/>
                        </a:spcAft>
                        <a:buNone/>
                      </a:pPr>
                      <a:r>
                        <a:rPr lang="en-GB" sz="2000">
                          <a:solidFill>
                            <a:srgbClr val="1F3864"/>
                          </a:solidFill>
                        </a:rPr>
                        <a:t>6</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positivo.</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Rubén</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He is (a) positive (person).</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240" name="Google Shape;240;p8"/>
          <p:cNvSpPr/>
          <p:nvPr/>
        </p:nvSpPr>
        <p:spPr>
          <a:xfrm>
            <a:off x="7337816" y="1081721"/>
            <a:ext cx="3314634" cy="587979"/>
          </a:xfrm>
          <a:prstGeom prst="wedgeRoundRectCallout">
            <a:avLst>
              <a:gd name="adj1" fmla="val -40024"/>
              <a:gd name="adj2" fmla="val 145873"/>
              <a:gd name="adj3" fmla="val 16667"/>
            </a:avLst>
          </a:prstGeom>
          <a:solidFill>
            <a:srgbClr val="2BC0C7"/>
          </a:solidFill>
          <a:ln w="57150" cap="flat" cmpd="sng">
            <a:solidFill>
              <a:srgbClr val="2BC0C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If you can’t tell from the adjective, then put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pic>
        <p:nvPicPr>
          <p:cNvPr id="241" name="Google Shape;241;p8" descr="Badge Question Mark with solid fill"/>
          <p:cNvPicPr preferRelativeResize="0"/>
          <p:nvPr/>
        </p:nvPicPr>
        <p:blipFill rotWithShape="1">
          <a:blip r:embed="rId9">
            <a:alphaModFix/>
          </a:blip>
          <a:srcRect/>
          <a:stretch/>
        </p:blipFill>
        <p:spPr>
          <a:xfrm>
            <a:off x="7210269" y="2641600"/>
            <a:ext cx="466987" cy="466987"/>
          </a:xfrm>
          <a:prstGeom prst="rect">
            <a:avLst/>
          </a:prstGeom>
          <a:noFill/>
          <a:ln>
            <a:noFill/>
          </a:ln>
        </p:spPr>
      </p:pic>
      <p:sp>
        <p:nvSpPr>
          <p:cNvPr id="242" name="Google Shape;242;p8">
            <a:hlinkClick r:id="" action="ppaction://noaction">
              <a:snd r:embed="rId10" name="T3_W4_8.4.wav"/>
            </a:hlinkClick>
          </p:cNvPr>
          <p:cNvSpPr/>
          <p:nvPr/>
        </p:nvSpPr>
        <p:spPr>
          <a:xfrm>
            <a:off x="150062" y="3229462"/>
            <a:ext cx="421308" cy="399075"/>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3" name="Google Shape;243;p8">
            <a:hlinkClick r:id="" action="ppaction://noaction">
              <a:snd r:embed="rId11" name="T3_W4_8.5.wav"/>
            </a:hlinkClick>
          </p:cNvPr>
          <p:cNvSpPr/>
          <p:nvPr/>
        </p:nvSpPr>
        <p:spPr>
          <a:xfrm>
            <a:off x="150062" y="3747791"/>
            <a:ext cx="421308" cy="358093"/>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a:hlinkClick r:id="" action="ppaction://noaction">
              <a:snd r:embed="rId12" name="T3_W4_8.6.wav"/>
            </a:hlinkClick>
          </p:cNvPr>
          <p:cNvSpPr/>
          <p:nvPr/>
        </p:nvSpPr>
        <p:spPr>
          <a:xfrm>
            <a:off x="153233" y="4254545"/>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a:hlinkClick r:id="" action="ppaction://noaction">
              <a:snd r:embed="rId13" name="T3_W4_8.7.wav"/>
            </a:hlinkClick>
          </p:cNvPr>
          <p:cNvSpPr/>
          <p:nvPr/>
        </p:nvSpPr>
        <p:spPr>
          <a:xfrm>
            <a:off x="150062" y="4764830"/>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a:hlinkClick r:id="" action="ppaction://noaction">
              <a:snd r:embed="rId14" name="T3_W4_8.8.wav"/>
            </a:hlinkClick>
          </p:cNvPr>
          <p:cNvSpPr/>
          <p:nvPr/>
        </p:nvSpPr>
        <p:spPr>
          <a:xfrm>
            <a:off x="151470" y="5272157"/>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a:hlinkClick r:id="" action="ppaction://noaction">
              <a:snd r:embed="rId15" name="T3_W4_8.9.wav"/>
            </a:hlinkClick>
          </p:cNvPr>
          <p:cNvSpPr/>
          <p:nvPr/>
        </p:nvSpPr>
        <p:spPr>
          <a:xfrm>
            <a:off x="150062" y="5799413"/>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a:hlinkClick r:id="" action="ppaction://noaction">
              <a:snd r:embed="rId16" name="T3_W4_8.10.wav"/>
            </a:hlinkClick>
          </p:cNvPr>
          <p:cNvSpPr/>
          <p:nvPr/>
        </p:nvSpPr>
        <p:spPr>
          <a:xfrm>
            <a:off x="150062" y="6295075"/>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entury Gothic"/>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49" name="Google Shape;249;p8" descr="Badge Question Mark with solid fill"/>
          <p:cNvPicPr preferRelativeResize="0"/>
          <p:nvPr/>
        </p:nvPicPr>
        <p:blipFill rotWithShape="1">
          <a:blip r:embed="rId9">
            <a:alphaModFix/>
          </a:blip>
          <a:srcRect/>
          <a:stretch/>
        </p:blipFill>
        <p:spPr>
          <a:xfrm>
            <a:off x="6608666" y="3191283"/>
            <a:ext cx="466987" cy="466987"/>
          </a:xfrm>
          <a:prstGeom prst="rect">
            <a:avLst/>
          </a:prstGeom>
          <a:noFill/>
          <a:ln>
            <a:noFill/>
          </a:ln>
        </p:spPr>
      </p:pic>
      <p:pic>
        <p:nvPicPr>
          <p:cNvPr id="250" name="Google Shape;250;p8" descr="green checkmark"/>
          <p:cNvPicPr preferRelativeResize="0"/>
          <p:nvPr/>
        </p:nvPicPr>
        <p:blipFill rotWithShape="1">
          <a:blip r:embed="rId17">
            <a:alphaModFix/>
          </a:blip>
          <a:srcRect/>
          <a:stretch/>
        </p:blipFill>
        <p:spPr>
          <a:xfrm>
            <a:off x="3478636" y="3273547"/>
            <a:ext cx="282522" cy="294294"/>
          </a:xfrm>
          <a:prstGeom prst="rect">
            <a:avLst/>
          </a:prstGeom>
          <a:noFill/>
          <a:ln>
            <a:noFill/>
          </a:ln>
        </p:spPr>
      </p:pic>
      <p:pic>
        <p:nvPicPr>
          <p:cNvPr id="251" name="Google Shape;251;p8" descr="green checkmark"/>
          <p:cNvPicPr preferRelativeResize="0"/>
          <p:nvPr/>
        </p:nvPicPr>
        <p:blipFill rotWithShape="1">
          <a:blip r:embed="rId17">
            <a:alphaModFix/>
          </a:blip>
          <a:srcRect/>
          <a:stretch/>
        </p:blipFill>
        <p:spPr>
          <a:xfrm>
            <a:off x="4986948" y="3786349"/>
            <a:ext cx="282522" cy="294294"/>
          </a:xfrm>
          <a:prstGeom prst="rect">
            <a:avLst/>
          </a:prstGeom>
          <a:noFill/>
          <a:ln>
            <a:noFill/>
          </a:ln>
        </p:spPr>
      </p:pic>
      <p:pic>
        <p:nvPicPr>
          <p:cNvPr id="252" name="Google Shape;252;p8" descr="green checkmark"/>
          <p:cNvPicPr preferRelativeResize="0"/>
          <p:nvPr/>
        </p:nvPicPr>
        <p:blipFill rotWithShape="1">
          <a:blip r:embed="rId17">
            <a:alphaModFix/>
          </a:blip>
          <a:srcRect/>
          <a:stretch/>
        </p:blipFill>
        <p:spPr>
          <a:xfrm>
            <a:off x="4987368" y="4335888"/>
            <a:ext cx="282522" cy="294294"/>
          </a:xfrm>
          <a:prstGeom prst="rect">
            <a:avLst/>
          </a:prstGeom>
          <a:noFill/>
          <a:ln>
            <a:noFill/>
          </a:ln>
        </p:spPr>
      </p:pic>
      <p:pic>
        <p:nvPicPr>
          <p:cNvPr id="253" name="Google Shape;253;p8" descr="green checkmark"/>
          <p:cNvPicPr preferRelativeResize="0"/>
          <p:nvPr/>
        </p:nvPicPr>
        <p:blipFill rotWithShape="1">
          <a:blip r:embed="rId17">
            <a:alphaModFix/>
          </a:blip>
          <a:srcRect/>
          <a:stretch/>
        </p:blipFill>
        <p:spPr>
          <a:xfrm>
            <a:off x="4987368" y="4764830"/>
            <a:ext cx="282522" cy="294294"/>
          </a:xfrm>
          <a:prstGeom prst="rect">
            <a:avLst/>
          </a:prstGeom>
          <a:noFill/>
          <a:ln>
            <a:noFill/>
          </a:ln>
        </p:spPr>
      </p:pic>
      <p:pic>
        <p:nvPicPr>
          <p:cNvPr id="254" name="Google Shape;254;p8" descr="green checkmark"/>
          <p:cNvPicPr preferRelativeResize="0"/>
          <p:nvPr/>
        </p:nvPicPr>
        <p:blipFill rotWithShape="1">
          <a:blip r:embed="rId17">
            <a:alphaModFix/>
          </a:blip>
          <a:srcRect/>
          <a:stretch/>
        </p:blipFill>
        <p:spPr>
          <a:xfrm>
            <a:off x="3470192" y="5272157"/>
            <a:ext cx="282522" cy="294294"/>
          </a:xfrm>
          <a:prstGeom prst="rect">
            <a:avLst/>
          </a:prstGeom>
          <a:noFill/>
          <a:ln>
            <a:noFill/>
          </a:ln>
        </p:spPr>
      </p:pic>
      <p:pic>
        <p:nvPicPr>
          <p:cNvPr id="255" name="Google Shape;255;p8" descr="green checkmark"/>
          <p:cNvPicPr preferRelativeResize="0"/>
          <p:nvPr/>
        </p:nvPicPr>
        <p:blipFill rotWithShape="1">
          <a:blip r:embed="rId17">
            <a:alphaModFix/>
          </a:blip>
          <a:srcRect/>
          <a:stretch/>
        </p:blipFill>
        <p:spPr>
          <a:xfrm>
            <a:off x="3420261" y="5862785"/>
            <a:ext cx="282522" cy="294294"/>
          </a:xfrm>
          <a:prstGeom prst="rect">
            <a:avLst/>
          </a:prstGeom>
          <a:noFill/>
          <a:ln>
            <a:noFill/>
          </a:ln>
        </p:spPr>
      </p:pic>
      <p:pic>
        <p:nvPicPr>
          <p:cNvPr id="256" name="Google Shape;256;p8" descr="green checkmark"/>
          <p:cNvPicPr preferRelativeResize="0"/>
          <p:nvPr/>
        </p:nvPicPr>
        <p:blipFill rotWithShape="1">
          <a:blip r:embed="rId17">
            <a:alphaModFix/>
          </a:blip>
          <a:srcRect/>
          <a:stretch/>
        </p:blipFill>
        <p:spPr>
          <a:xfrm>
            <a:off x="4990905" y="6333115"/>
            <a:ext cx="282522" cy="294294"/>
          </a:xfrm>
          <a:prstGeom prst="rect">
            <a:avLst/>
          </a:prstGeom>
          <a:noFill/>
          <a:ln>
            <a:noFill/>
          </a:ln>
        </p:spPr>
      </p:pic>
      <p:sp>
        <p:nvSpPr>
          <p:cNvPr id="257" name="Google Shape;257;p8"/>
          <p:cNvSpPr/>
          <p:nvPr/>
        </p:nvSpPr>
        <p:spPr>
          <a:xfrm>
            <a:off x="7801684" y="3211353"/>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8" name="Google Shape;258;p8"/>
          <p:cNvSpPr/>
          <p:nvPr/>
        </p:nvSpPr>
        <p:spPr>
          <a:xfrm>
            <a:off x="7793314" y="3715850"/>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9" name="Google Shape;259;p8"/>
          <p:cNvSpPr/>
          <p:nvPr/>
        </p:nvSpPr>
        <p:spPr>
          <a:xfrm>
            <a:off x="7801684" y="4212998"/>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p8"/>
          <p:cNvSpPr/>
          <p:nvPr/>
        </p:nvSpPr>
        <p:spPr>
          <a:xfrm>
            <a:off x="7791125" y="4727403"/>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1" name="Google Shape;261;p8"/>
          <p:cNvSpPr/>
          <p:nvPr/>
        </p:nvSpPr>
        <p:spPr>
          <a:xfrm>
            <a:off x="7785385" y="5253141"/>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8"/>
          <p:cNvSpPr/>
          <p:nvPr/>
        </p:nvSpPr>
        <p:spPr>
          <a:xfrm>
            <a:off x="7775126" y="5766292"/>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8"/>
          <p:cNvSpPr/>
          <p:nvPr/>
        </p:nvSpPr>
        <p:spPr>
          <a:xfrm>
            <a:off x="7801684" y="6240322"/>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8"/>
          <p:cNvSpPr txBox="1"/>
          <p:nvPr/>
        </p:nvSpPr>
        <p:spPr>
          <a:xfrm>
            <a:off x="5801523" y="2343787"/>
            <a:ext cx="1669271"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Ángela, Rubén o </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pic>
        <p:nvPicPr>
          <p:cNvPr id="265" name="Google Shape;265;p8" descr="Badge Question Mark with solid fill"/>
          <p:cNvPicPr preferRelativeResize="0"/>
          <p:nvPr/>
        </p:nvPicPr>
        <p:blipFill rotWithShape="1">
          <a:blip r:embed="rId9">
            <a:alphaModFix/>
          </a:blip>
          <a:srcRect/>
          <a:stretch/>
        </p:blipFill>
        <p:spPr>
          <a:xfrm>
            <a:off x="6608665" y="4219251"/>
            <a:ext cx="466987" cy="466987"/>
          </a:xfrm>
          <a:prstGeom prst="rect">
            <a:avLst/>
          </a:prstGeom>
          <a:noFill/>
          <a:ln>
            <a:noFill/>
          </a:ln>
        </p:spPr>
      </p:pic>
      <p:pic>
        <p:nvPicPr>
          <p:cNvPr id="266" name="Google Shape;266;p8" descr="Badge Question Mark with solid fill"/>
          <p:cNvPicPr preferRelativeResize="0"/>
          <p:nvPr/>
        </p:nvPicPr>
        <p:blipFill rotWithShape="1">
          <a:blip r:embed="rId9">
            <a:alphaModFix/>
          </a:blip>
          <a:srcRect/>
          <a:stretch/>
        </p:blipFill>
        <p:spPr>
          <a:xfrm>
            <a:off x="6608664" y="4748621"/>
            <a:ext cx="466987" cy="466987"/>
          </a:xfrm>
          <a:prstGeom prst="rect">
            <a:avLst/>
          </a:prstGeom>
          <a:noFill/>
          <a:ln>
            <a:noFill/>
          </a:ln>
        </p:spPr>
      </p:pic>
      <p:sp>
        <p:nvSpPr>
          <p:cNvPr id="267" name="Google Shape;267;p8"/>
          <p:cNvSpPr/>
          <p:nvPr/>
        </p:nvSpPr>
        <p:spPr>
          <a:xfrm>
            <a:off x="6226790" y="3211353"/>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8" name="Google Shape;268;p8"/>
          <p:cNvSpPr/>
          <p:nvPr/>
        </p:nvSpPr>
        <p:spPr>
          <a:xfrm>
            <a:off x="6226790" y="3704943"/>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9" name="Google Shape;269;p8"/>
          <p:cNvSpPr/>
          <p:nvPr/>
        </p:nvSpPr>
        <p:spPr>
          <a:xfrm>
            <a:off x="6226790" y="4251048"/>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0" name="Google Shape;270;p8"/>
          <p:cNvSpPr/>
          <p:nvPr/>
        </p:nvSpPr>
        <p:spPr>
          <a:xfrm>
            <a:off x="6252282" y="4789225"/>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1" name="Google Shape;271;p8"/>
          <p:cNvSpPr/>
          <p:nvPr/>
        </p:nvSpPr>
        <p:spPr>
          <a:xfrm>
            <a:off x="6252282" y="5248719"/>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2" name="Google Shape;272;p8"/>
          <p:cNvSpPr/>
          <p:nvPr/>
        </p:nvSpPr>
        <p:spPr>
          <a:xfrm>
            <a:off x="6341121" y="5761623"/>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3" name="Google Shape;273;p8"/>
          <p:cNvSpPr/>
          <p:nvPr/>
        </p:nvSpPr>
        <p:spPr>
          <a:xfrm>
            <a:off x="6226790" y="6315006"/>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4_8.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35"/>
                                        </p:tgtEl>
                                      </p:cBhvr>
                                    </p:animEffect>
                                    <p:set>
                                      <p:cBhvr>
                                        <p:cTn id="40" dur="1" fill="hold">
                                          <p:stCondLst>
                                            <p:cond delay="500"/>
                                          </p:stCondLst>
                                        </p:cTn>
                                        <p:tgtEl>
                                          <p:spTgt spid="23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34"/>
                                        </p:tgtEl>
                                      </p:cBhvr>
                                    </p:animEffect>
                                    <p:set>
                                      <p:cBhvr>
                                        <p:cTn id="43" dur="1" fill="hold">
                                          <p:stCondLst>
                                            <p:cond delay="500"/>
                                          </p:stCondLst>
                                        </p:cTn>
                                        <p:tgtEl>
                                          <p:spTgt spid="234"/>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3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T3_W4_8.3.wav"/>
                                        </p:tgtEl>
                                      </p:cMediaNode>
                                    </p:audio>
                                  </p:subTnLst>
                                </p:cTn>
                              </p:par>
                              <p:par>
                                <p:cTn id="46" presetID="1" presetClass="entr" presetSubtype="0" fill="hold" nodeType="withEffect">
                                  <p:stCondLst>
                                    <p:cond delay="0"/>
                                  </p:stCondLst>
                                  <p:childTnLst>
                                    <p:set>
                                      <p:cBhvr>
                                        <p:cTn id="47" dur="1" fill="hold">
                                          <p:stCondLst>
                                            <p:cond delay="0"/>
                                          </p:stCondLst>
                                        </p:cTn>
                                        <p:tgtEl>
                                          <p:spTgt spid="2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1"/>
                                          </p:stCondLst>
                                        </p:cTn>
                                        <p:tgtEl>
                                          <p:spTgt spid="2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1"/>
                                          </p:stCondLst>
                                        </p:cTn>
                                        <p:tgtEl>
                                          <p:spTgt spid="26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1"/>
                                          </p:stCondLst>
                                        </p:cTn>
                                        <p:tgtEl>
                                          <p:spTgt spid="26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1"/>
                                          </p:stCondLst>
                                        </p:cTn>
                                        <p:tgtEl>
                                          <p:spTgt spid="27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1"/>
                                          </p:stCondLst>
                                        </p:cTn>
                                        <p:tgtEl>
                                          <p:spTgt spid="27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1"/>
                                          </p:stCondLst>
                                        </p:cTn>
                                        <p:tgtEl>
                                          <p:spTgt spid="27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1"/>
                                          </p:stCondLst>
                                        </p:cTn>
                                        <p:tgtEl>
                                          <p:spTgt spid="27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1"/>
                                          </p:stCondLst>
                                        </p:cTn>
                                        <p:tgtEl>
                                          <p:spTgt spid="25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1"/>
                                          </p:stCondLst>
                                        </p:cTn>
                                        <p:tgtEl>
                                          <p:spTgt spid="25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1"/>
                                          </p:stCondLst>
                                        </p:cTn>
                                        <p:tgtEl>
                                          <p:spTgt spid="25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1"/>
                                          </p:stCondLst>
                                        </p:cTn>
                                        <p:tgtEl>
                                          <p:spTgt spid="26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1"/>
                                          </p:stCondLst>
                                        </p:cTn>
                                        <p:tgtEl>
                                          <p:spTgt spid="26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1"/>
                                          </p:stCondLst>
                                        </p:cTn>
                                        <p:tgtEl>
                                          <p:spTgt spid="26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1"/>
                                          </p:stCondLst>
                                        </p:cTn>
                                        <p:tgtEl>
                                          <p:spTgt spid="2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9"/>
          <p:cNvSpPr txBox="1">
            <a:spLocks noGrp="1"/>
          </p:cNvSpPr>
          <p:nvPr>
            <p:ph type="title"/>
          </p:nvPr>
        </p:nvSpPr>
        <p:spPr>
          <a:xfrm>
            <a:off x="204236" y="1244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a:solidFill>
                  <a:srgbClr val="1E4E79"/>
                </a:solidFill>
                <a:latin typeface="Century Gothic"/>
                <a:ea typeface="Century Gothic"/>
                <a:cs typeface="Century Gothic"/>
                <a:sym typeface="Century Gothic"/>
              </a:rPr>
              <a:t>Subject pronouns (she, he)</a:t>
            </a:r>
            <a:endParaRPr/>
          </a:p>
        </p:txBody>
      </p:sp>
      <p:sp>
        <p:nvSpPr>
          <p:cNvPr id="280" name="Google Shape;280;p9"/>
          <p:cNvSpPr txBox="1"/>
          <p:nvPr/>
        </p:nvSpPr>
        <p:spPr>
          <a:xfrm>
            <a:off x="204236" y="997710"/>
            <a:ext cx="955461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Remember, the adjective often tells us if the sentence refers to </a:t>
            </a: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or </a:t>
            </a:r>
            <a:r>
              <a:rPr lang="en-GB" sz="2400" b="1" i="0" u="none" strike="noStrike" cap="none">
                <a:solidFill>
                  <a:srgbClr val="1F3864"/>
                </a:solidFill>
                <a:latin typeface="Century Gothic"/>
                <a:ea typeface="Century Gothic"/>
                <a:cs typeface="Century Gothic"/>
                <a:sym typeface="Century Gothic"/>
              </a:rPr>
              <a:t>he</a:t>
            </a:r>
            <a:r>
              <a:rPr lang="en-GB" sz="2400" b="0" i="0" u="none" strike="noStrike" cap="none">
                <a:solidFill>
                  <a:srgbClr val="1F3864"/>
                </a:solidFill>
                <a:latin typeface="Century Gothic"/>
                <a:ea typeface="Century Gothic"/>
                <a:cs typeface="Century Gothic"/>
                <a:sym typeface="Century Gothic"/>
              </a:rPr>
              <a:t>:</a:t>
            </a:r>
            <a:endParaRPr/>
          </a:p>
        </p:txBody>
      </p:sp>
      <p:pic>
        <p:nvPicPr>
          <p:cNvPr id="281" name="Google Shape;281;p9"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282" name="Google Shape;282;p9"/>
          <p:cNvPicPr preferRelativeResize="0"/>
          <p:nvPr/>
        </p:nvPicPr>
        <p:blipFill rotWithShape="1">
          <a:blip r:embed="rId4">
            <a:alphaModFix/>
          </a:blip>
          <a:srcRect/>
          <a:stretch/>
        </p:blipFill>
        <p:spPr>
          <a:xfrm>
            <a:off x="4053827" y="1980029"/>
            <a:ext cx="515987" cy="559887"/>
          </a:xfrm>
          <a:prstGeom prst="rect">
            <a:avLst/>
          </a:prstGeom>
          <a:noFill/>
          <a:ln>
            <a:noFill/>
          </a:ln>
        </p:spPr>
      </p:pic>
      <p:sp>
        <p:nvSpPr>
          <p:cNvPr id="283" name="Google Shape;283;p9"/>
          <p:cNvSpPr/>
          <p:nvPr/>
        </p:nvSpPr>
        <p:spPr>
          <a:xfrm>
            <a:off x="9118440" y="4512029"/>
            <a:ext cx="2869324" cy="1503650"/>
          </a:xfrm>
          <a:prstGeom prst="wedgeRoundRectCallout">
            <a:avLst>
              <a:gd name="adj1" fmla="val -69470"/>
              <a:gd name="adj2" fmla="val 30447"/>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We </a:t>
            </a:r>
            <a:r>
              <a:rPr lang="en-GB" sz="2000">
                <a:solidFill>
                  <a:srgbClr val="002060"/>
                </a:solidFill>
                <a:latin typeface="Century Gothic"/>
                <a:ea typeface="Century Gothic"/>
                <a:cs typeface="Century Gothic"/>
                <a:sym typeface="Century Gothic"/>
              </a:rPr>
              <a:t>use the pronouns </a:t>
            </a:r>
            <a:r>
              <a:rPr lang="en-GB" sz="2000" b="0" i="0" u="none" strike="noStrike" cap="none">
                <a:solidFill>
                  <a:srgbClr val="002060"/>
                </a:solidFill>
                <a:latin typeface="Century Gothic"/>
                <a:ea typeface="Century Gothic"/>
                <a:cs typeface="Century Gothic"/>
                <a:sym typeface="Century Gothic"/>
              </a:rPr>
              <a:t>to avoid confusion and make it clear who we are talking about. </a:t>
            </a:r>
            <a:endParaRPr sz="2000" b="0" i="0" u="none" strike="noStrike" cap="none">
              <a:solidFill>
                <a:srgbClr val="002060"/>
              </a:solidFill>
              <a:latin typeface="Century Gothic"/>
              <a:ea typeface="Century Gothic"/>
              <a:cs typeface="Century Gothic"/>
              <a:sym typeface="Century Gothic"/>
            </a:endParaRPr>
          </a:p>
        </p:txBody>
      </p:sp>
      <p:sp>
        <p:nvSpPr>
          <p:cNvPr id="284" name="Google Shape;284;p9"/>
          <p:cNvSpPr txBox="1"/>
          <p:nvPr/>
        </p:nvSpPr>
        <p:spPr>
          <a:xfrm>
            <a:off x="204235" y="2068823"/>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Está </a:t>
            </a:r>
            <a:r>
              <a:rPr lang="en-GB" sz="2400">
                <a:solidFill>
                  <a:srgbClr val="1F3864"/>
                </a:solidFill>
                <a:latin typeface="Century Gothic"/>
                <a:ea typeface="Century Gothic"/>
                <a:cs typeface="Century Gothic"/>
                <a:sym typeface="Century Gothic"/>
              </a:rPr>
              <a:t>preparad</a:t>
            </a:r>
            <a:r>
              <a:rPr lang="en-GB" sz="2400" b="1" i="0" u="none" strike="noStrike" cap="none">
                <a:solidFill>
                  <a:srgbClr val="1F3864"/>
                </a:solidFill>
                <a:latin typeface="Century Gothic"/>
                <a:ea typeface="Century Gothic"/>
                <a:cs typeface="Century Gothic"/>
                <a:sym typeface="Century Gothic"/>
              </a:rPr>
              <a:t>o</a:t>
            </a:r>
            <a:r>
              <a:rPr lang="en-GB" sz="2400" b="0" i="0" u="none" strike="noStrike" cap="none">
                <a:solidFill>
                  <a:srgbClr val="1F3864"/>
                </a:solidFill>
                <a:latin typeface="Century Gothic"/>
                <a:ea typeface="Century Gothic"/>
                <a:cs typeface="Century Gothic"/>
                <a:sym typeface="Century Gothic"/>
              </a:rPr>
              <a:t>.</a:t>
            </a:r>
            <a:endParaRPr/>
          </a:p>
        </p:txBody>
      </p:sp>
      <p:sp>
        <p:nvSpPr>
          <p:cNvPr id="285" name="Google Shape;285;p9"/>
          <p:cNvSpPr txBox="1"/>
          <p:nvPr/>
        </p:nvSpPr>
        <p:spPr>
          <a:xfrm>
            <a:off x="4569814" y="2057335"/>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He</a:t>
            </a:r>
            <a:r>
              <a:rPr lang="en-GB" sz="2400" b="0" i="0" u="none" strike="noStrike" cap="none">
                <a:solidFill>
                  <a:srgbClr val="1F3864"/>
                </a:solidFill>
                <a:latin typeface="Century Gothic"/>
                <a:ea typeface="Century Gothic"/>
                <a:cs typeface="Century Gothic"/>
                <a:sym typeface="Century Gothic"/>
              </a:rPr>
              <a:t> is (feeling) ready.</a:t>
            </a:r>
            <a:endParaRPr sz="2400" b="0" i="0" u="none" strike="noStrike" cap="none">
              <a:solidFill>
                <a:srgbClr val="1F3864"/>
              </a:solidFill>
              <a:latin typeface="Century Gothic"/>
              <a:ea typeface="Century Gothic"/>
              <a:cs typeface="Century Gothic"/>
              <a:sym typeface="Century Gothic"/>
            </a:endParaRPr>
          </a:p>
        </p:txBody>
      </p:sp>
      <p:sp>
        <p:nvSpPr>
          <p:cNvPr id="286" name="Google Shape;286;p9"/>
          <p:cNvSpPr txBox="1"/>
          <p:nvPr/>
        </p:nvSpPr>
        <p:spPr>
          <a:xfrm>
            <a:off x="204235" y="2770604"/>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 </a:t>
            </a:r>
            <a:r>
              <a:rPr lang="en-GB" sz="2400">
                <a:solidFill>
                  <a:srgbClr val="1F3864"/>
                </a:solidFill>
                <a:latin typeface="Century Gothic"/>
                <a:ea typeface="Century Gothic"/>
                <a:cs typeface="Century Gothic"/>
                <a:sym typeface="Century Gothic"/>
              </a:rPr>
              <a:t>postiv</a:t>
            </a:r>
            <a:r>
              <a:rPr lang="en-GB" sz="2400" b="1" i="0" u="none" strike="noStrike" cap="none">
                <a:solidFill>
                  <a:srgbClr val="FF0066"/>
                </a:solidFill>
                <a:latin typeface="Century Gothic"/>
                <a:ea typeface="Century Gothic"/>
                <a:cs typeface="Century Gothic"/>
                <a:sym typeface="Century Gothic"/>
              </a:rPr>
              <a:t>a</a:t>
            </a:r>
            <a:r>
              <a:rPr lang="en-GB" sz="2400" b="0" i="0" u="none" strike="noStrike" cap="none">
                <a:solidFill>
                  <a:srgbClr val="1F3864"/>
                </a:solidFill>
                <a:latin typeface="Century Gothic"/>
                <a:ea typeface="Century Gothic"/>
                <a:cs typeface="Century Gothic"/>
                <a:sym typeface="Century Gothic"/>
              </a:rPr>
              <a:t>.</a:t>
            </a:r>
            <a:endParaRPr/>
          </a:p>
        </p:txBody>
      </p:sp>
      <p:pic>
        <p:nvPicPr>
          <p:cNvPr id="287" name="Google Shape;287;p9"/>
          <p:cNvPicPr preferRelativeResize="0"/>
          <p:nvPr/>
        </p:nvPicPr>
        <p:blipFill rotWithShape="1">
          <a:blip r:embed="rId4">
            <a:alphaModFix/>
          </a:blip>
          <a:srcRect/>
          <a:stretch/>
        </p:blipFill>
        <p:spPr>
          <a:xfrm>
            <a:off x="4053827" y="2717815"/>
            <a:ext cx="515987" cy="559887"/>
          </a:xfrm>
          <a:prstGeom prst="rect">
            <a:avLst/>
          </a:prstGeom>
          <a:noFill/>
          <a:ln>
            <a:noFill/>
          </a:ln>
        </p:spPr>
      </p:pic>
      <p:sp>
        <p:nvSpPr>
          <p:cNvPr id="288" name="Google Shape;288;p9"/>
          <p:cNvSpPr txBox="1"/>
          <p:nvPr/>
        </p:nvSpPr>
        <p:spPr>
          <a:xfrm>
            <a:off x="4569814" y="2775228"/>
            <a:ext cx="51890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is (a) positive(person).</a:t>
            </a:r>
            <a:endParaRPr sz="2400" b="0" i="0" u="none" strike="noStrike" cap="none">
              <a:solidFill>
                <a:srgbClr val="1F3864"/>
              </a:solidFill>
              <a:latin typeface="Century Gothic"/>
              <a:ea typeface="Century Gothic"/>
              <a:cs typeface="Century Gothic"/>
              <a:sym typeface="Century Gothic"/>
            </a:endParaRPr>
          </a:p>
        </p:txBody>
      </p:sp>
      <p:sp>
        <p:nvSpPr>
          <p:cNvPr id="289" name="Google Shape;289;p9"/>
          <p:cNvSpPr txBox="1"/>
          <p:nvPr/>
        </p:nvSpPr>
        <p:spPr>
          <a:xfrm>
            <a:off x="204236" y="3577949"/>
            <a:ext cx="1178352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If the adjective doesn’t help us, we can use the pronouns </a:t>
            </a:r>
            <a:r>
              <a:rPr lang="en-GB" sz="2400" b="1" i="0" u="sng" strike="noStrike" cap="none">
                <a:solidFill>
                  <a:srgbClr val="1F3864"/>
                </a:solidFill>
                <a:latin typeface="Century Gothic"/>
                <a:ea typeface="Century Gothic"/>
                <a:cs typeface="Century Gothic"/>
                <a:sym typeface="Century Gothic"/>
              </a:rPr>
              <a:t>ella</a:t>
            </a:r>
            <a:r>
              <a:rPr lang="en-GB" sz="2400" b="0" i="0" u="none" strike="noStrike" cap="none">
                <a:solidFill>
                  <a:srgbClr val="1F3864"/>
                </a:solidFill>
                <a:latin typeface="Century Gothic"/>
                <a:ea typeface="Century Gothic"/>
                <a:cs typeface="Century Gothic"/>
                <a:sym typeface="Century Gothic"/>
              </a:rPr>
              <a:t> (she)and </a:t>
            </a:r>
            <a:r>
              <a:rPr lang="en-GB" sz="2400" b="1" i="0" u="sng" strike="noStrike" cap="none">
                <a:solidFill>
                  <a:srgbClr val="1F3864"/>
                </a:solidFill>
                <a:latin typeface="Century Gothic"/>
                <a:ea typeface="Century Gothic"/>
                <a:cs typeface="Century Gothic"/>
                <a:sym typeface="Century Gothic"/>
              </a:rPr>
              <a:t>él</a:t>
            </a:r>
            <a:r>
              <a:rPr lang="en-GB" sz="2400" b="0" i="0" u="none" strike="noStrike" cap="none">
                <a:solidFill>
                  <a:srgbClr val="1F3864"/>
                </a:solidFill>
                <a:latin typeface="Century Gothic"/>
                <a:ea typeface="Century Gothic"/>
                <a:cs typeface="Century Gothic"/>
                <a:sym typeface="Century Gothic"/>
              </a:rPr>
              <a:t> (he) with the verb, instead:</a:t>
            </a:r>
            <a:endParaRPr sz="2400" b="0" i="0" u="none" strike="noStrike" cap="none">
              <a:solidFill>
                <a:srgbClr val="1F3864"/>
              </a:solidFill>
              <a:latin typeface="Century Gothic"/>
              <a:ea typeface="Century Gothic"/>
              <a:cs typeface="Century Gothic"/>
              <a:sym typeface="Century Gothic"/>
            </a:endParaRPr>
          </a:p>
        </p:txBody>
      </p:sp>
      <p:pic>
        <p:nvPicPr>
          <p:cNvPr id="290" name="Google Shape;290;p9"/>
          <p:cNvPicPr preferRelativeResize="0"/>
          <p:nvPr/>
        </p:nvPicPr>
        <p:blipFill rotWithShape="1">
          <a:blip r:embed="rId4">
            <a:alphaModFix/>
          </a:blip>
          <a:srcRect/>
          <a:stretch/>
        </p:blipFill>
        <p:spPr>
          <a:xfrm>
            <a:off x="4053827" y="4672696"/>
            <a:ext cx="515987" cy="559887"/>
          </a:xfrm>
          <a:prstGeom prst="rect">
            <a:avLst/>
          </a:prstGeom>
          <a:noFill/>
          <a:ln>
            <a:noFill/>
          </a:ln>
        </p:spPr>
      </p:pic>
      <p:sp>
        <p:nvSpPr>
          <p:cNvPr id="291" name="Google Shape;291;p9"/>
          <p:cNvSpPr txBox="1"/>
          <p:nvPr/>
        </p:nvSpPr>
        <p:spPr>
          <a:xfrm>
            <a:off x="204235" y="4761490"/>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Ella</a:t>
            </a:r>
            <a:r>
              <a:rPr lang="en-GB" sz="2400" b="0" i="0" u="none" strike="noStrike" cap="none">
                <a:solidFill>
                  <a:srgbClr val="1F3864"/>
                </a:solidFill>
                <a:latin typeface="Century Gothic"/>
                <a:ea typeface="Century Gothic"/>
                <a:cs typeface="Century Gothic"/>
                <a:sym typeface="Century Gothic"/>
              </a:rPr>
              <a:t> es </a:t>
            </a:r>
            <a:r>
              <a:rPr lang="en-GB" sz="2400">
                <a:solidFill>
                  <a:srgbClr val="1F3864"/>
                </a:solidFill>
                <a:latin typeface="Century Gothic"/>
                <a:ea typeface="Century Gothic"/>
                <a:cs typeface="Century Gothic"/>
                <a:sym typeface="Century Gothic"/>
              </a:rPr>
              <a:t>fuerte</a:t>
            </a:r>
            <a:r>
              <a:rPr lang="en-GB" sz="2400" b="0" i="0" u="none" strike="noStrike" cap="none">
                <a:solidFill>
                  <a:srgbClr val="1F3864"/>
                </a:solidFill>
                <a:latin typeface="Century Gothic"/>
                <a:ea typeface="Century Gothic"/>
                <a:cs typeface="Century Gothic"/>
                <a:sym typeface="Century Gothic"/>
              </a:rPr>
              <a:t>.</a:t>
            </a:r>
            <a:endParaRPr/>
          </a:p>
        </p:txBody>
      </p:sp>
      <p:sp>
        <p:nvSpPr>
          <p:cNvPr id="292" name="Google Shape;292;p9"/>
          <p:cNvSpPr txBox="1"/>
          <p:nvPr/>
        </p:nvSpPr>
        <p:spPr>
          <a:xfrm>
            <a:off x="4569814" y="4750002"/>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is (a) strong (person).</a:t>
            </a:r>
            <a:endParaRPr sz="2400" b="0" i="0" u="none" strike="noStrike" cap="none">
              <a:solidFill>
                <a:srgbClr val="1F3864"/>
              </a:solidFill>
              <a:latin typeface="Century Gothic"/>
              <a:ea typeface="Century Gothic"/>
              <a:cs typeface="Century Gothic"/>
              <a:sym typeface="Century Gothic"/>
            </a:endParaRPr>
          </a:p>
        </p:txBody>
      </p:sp>
      <p:sp>
        <p:nvSpPr>
          <p:cNvPr id="293" name="Google Shape;293;p9"/>
          <p:cNvSpPr txBox="1"/>
          <p:nvPr/>
        </p:nvSpPr>
        <p:spPr>
          <a:xfrm>
            <a:off x="204235" y="5463271"/>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Él</a:t>
            </a:r>
            <a:r>
              <a:rPr lang="en-GB" sz="2400" b="0" i="0" u="none" strike="noStrike" cap="none">
                <a:solidFill>
                  <a:srgbClr val="1F3864"/>
                </a:solidFill>
                <a:latin typeface="Century Gothic"/>
                <a:ea typeface="Century Gothic"/>
                <a:cs typeface="Century Gothic"/>
                <a:sym typeface="Century Gothic"/>
              </a:rPr>
              <a:t> está feliz.</a:t>
            </a:r>
            <a:endParaRPr/>
          </a:p>
        </p:txBody>
      </p:sp>
      <p:pic>
        <p:nvPicPr>
          <p:cNvPr id="294" name="Google Shape;294;p9"/>
          <p:cNvPicPr preferRelativeResize="0"/>
          <p:nvPr/>
        </p:nvPicPr>
        <p:blipFill rotWithShape="1">
          <a:blip r:embed="rId4">
            <a:alphaModFix/>
          </a:blip>
          <a:srcRect/>
          <a:stretch/>
        </p:blipFill>
        <p:spPr>
          <a:xfrm>
            <a:off x="4053827" y="5410482"/>
            <a:ext cx="515987" cy="559887"/>
          </a:xfrm>
          <a:prstGeom prst="rect">
            <a:avLst/>
          </a:prstGeom>
          <a:noFill/>
          <a:ln>
            <a:noFill/>
          </a:ln>
        </p:spPr>
      </p:pic>
      <p:sp>
        <p:nvSpPr>
          <p:cNvPr id="295" name="Google Shape;295;p9"/>
          <p:cNvSpPr txBox="1"/>
          <p:nvPr/>
        </p:nvSpPr>
        <p:spPr>
          <a:xfrm>
            <a:off x="4569814" y="5398625"/>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H</a:t>
            </a:r>
            <a:r>
              <a:rPr lang="en-GB" sz="2400" b="1" i="0" u="none" strike="noStrike" cap="none">
                <a:solidFill>
                  <a:srgbClr val="1F3864"/>
                </a:solidFill>
                <a:latin typeface="Century Gothic"/>
                <a:ea typeface="Century Gothic"/>
                <a:cs typeface="Century Gothic"/>
                <a:sym typeface="Century Gothic"/>
              </a:rPr>
              <a:t>e</a:t>
            </a:r>
            <a:r>
              <a:rPr lang="en-GB" sz="2400" b="0" i="0" u="none" strike="noStrike" cap="none">
                <a:solidFill>
                  <a:srgbClr val="1F3864"/>
                </a:solidFill>
                <a:latin typeface="Century Gothic"/>
                <a:ea typeface="Century Gothic"/>
                <a:cs typeface="Century Gothic"/>
                <a:sym typeface="Century Gothic"/>
              </a:rPr>
              <a:t> is (feeling) happy.</a:t>
            </a:r>
            <a:endParaRPr sz="2400" b="0"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2693</Words>
  <Application>Microsoft Office PowerPoint</Application>
  <PresentationFormat>Widescreen</PresentationFormat>
  <Paragraphs>382</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Arial</vt:lpstr>
      <vt:lpstr>Century Gothic</vt:lpstr>
      <vt:lpstr>Quattrocento Sans</vt:lpstr>
      <vt:lpstr>Office Theme</vt:lpstr>
      <vt:lpstr>español, con Quique</vt:lpstr>
      <vt:lpstr>Saying what I and others do</vt:lpstr>
      <vt:lpstr>[gue] </vt:lpstr>
      <vt:lpstr>[gui] </vt:lpstr>
      <vt:lpstr>[gue] </vt:lpstr>
      <vt:lpstr>vocabulario</vt:lpstr>
      <vt:lpstr>SER | ESTAR</vt:lpstr>
      <vt:lpstr>leer</vt:lpstr>
      <vt:lpstr>Subject pronouns (she, he)</vt:lpstr>
      <vt:lpstr>escuchar</vt:lpstr>
      <vt:lpstr>escuchar</vt:lpstr>
      <vt:lpstr>escuchar</vt:lpstr>
      <vt:lpstr>escuchar</vt:lpstr>
      <vt:lpstr>escuchar</vt:lpstr>
      <vt:lpstr>escuchar</vt:lpstr>
      <vt:lpstr>escuchar</vt:lpstr>
      <vt:lpstr>vocabulario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Rachel Hawkes</cp:lastModifiedBy>
  <cp:revision>7</cp:revision>
  <dcterms:created xsi:type="dcterms:W3CDTF">2022-01-14T11:53:29Z</dcterms:created>
  <dcterms:modified xsi:type="dcterms:W3CDTF">2023-04-17T03:31:06Z</dcterms:modified>
</cp:coreProperties>
</file>