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83" r:id="rId2"/>
    <p:sldId id="382" r:id="rId3"/>
    <p:sldId id="350" r:id="rId4"/>
    <p:sldId id="1085" r:id="rId5"/>
    <p:sldId id="1086" r:id="rId6"/>
    <p:sldId id="1087" r:id="rId7"/>
    <p:sldId id="816" r:id="rId8"/>
    <p:sldId id="1088"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663"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CF2B6"/>
    <a:srgbClr val="FFFFCC"/>
    <a:srgbClr val="FFCCCC"/>
    <a:srgbClr val="FF3399"/>
    <a:srgbClr val="604900"/>
    <a:srgbClr val="85CFE1"/>
    <a:srgbClr val="FF0066"/>
    <a:srgbClr val="CAE8AA"/>
    <a:srgbClr val="22A7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9C2373-4C07-47BD-B545-B77568543A9D}" v="1" dt="2023-05-19T19:53:45.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74691" autoAdjust="0"/>
  </p:normalViewPr>
  <p:slideViewPr>
    <p:cSldViewPr snapToGrid="0">
      <p:cViewPr varScale="1">
        <p:scale>
          <a:sx n="81" d="100"/>
          <a:sy n="81" d="100"/>
        </p:scale>
        <p:origin x="1992" y="72"/>
      </p:cViewPr>
      <p:guideLst>
        <p:guide pos="1663"/>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B79C2373-4C07-47BD-B545-B77568543A9D}"/>
    <pc:docChg chg="addSld modSld">
      <pc:chgData name="Paula Vázquez-Valero" userId="3a0e46d7-2099-40af-a155-aa45b68bfff3" providerId="ADAL" clId="{B79C2373-4C07-47BD-B545-B77568543A9D}" dt="2023-05-19T19:53:45.695" v="0"/>
      <pc:docMkLst>
        <pc:docMk/>
      </pc:docMkLst>
      <pc:sldChg chg="add">
        <pc:chgData name="Paula Vázquez-Valero" userId="3a0e46d7-2099-40af-a155-aa45b68bfff3" providerId="ADAL" clId="{B79C2373-4C07-47BD-B545-B77568543A9D}" dt="2023-05-19T19:53:45.695" v="0"/>
        <pc:sldMkLst>
          <pc:docMk/>
          <pc:sldMk cId="1369365379" sldId="816"/>
        </pc:sldMkLst>
      </pc:sldChg>
      <pc:sldChg chg="add">
        <pc:chgData name="Paula Vázquez-Valero" userId="3a0e46d7-2099-40af-a155-aa45b68bfff3" providerId="ADAL" clId="{B79C2373-4C07-47BD-B545-B77568543A9D}" dt="2023-05-19T19:53:45.695" v="0"/>
        <pc:sldMkLst>
          <pc:docMk/>
          <pc:sldMk cId="3542922070" sldId="10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08/07/2023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Phonics: </a:t>
            </a:r>
            <a:r>
              <a:rPr lang="en-GB" sz="1200" b="0" i="0" u="none" strike="noStrike" dirty="0">
                <a:solidFill>
                  <a:srgbClr val="002060"/>
                </a:solidFill>
                <a:effectLst/>
                <a:latin typeface="Century Gothic" panose="020B0502020202020204" pitchFamily="34" charset="0"/>
              </a:rPr>
              <a:t>Source: </a:t>
            </a:r>
            <a:r>
              <a:rPr lang="en-GB" sz="1200" b="1"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helado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[3024]</a:t>
            </a: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n-GB" b="1" dirty="0">
                <a:solidFill>
                  <a:srgbClr val="002060"/>
                </a:solidFill>
                <a:latin typeface="Century Gothic" panose="020B0502020202020204" pitchFamily="34" charset="0"/>
              </a:rPr>
              <a:t>escuchar </a:t>
            </a:r>
            <a:r>
              <a:rPr lang="en-GB" b="0" dirty="0">
                <a:solidFill>
                  <a:srgbClr val="002060"/>
                </a:solidFill>
                <a:latin typeface="Century Gothic" panose="020B0502020202020204" pitchFamily="34" charset="0"/>
              </a:rPr>
              <a:t>[281]</a:t>
            </a:r>
            <a:r>
              <a:rPr lang="en-GB" b="1" dirty="0">
                <a:solidFill>
                  <a:srgbClr val="002060"/>
                </a:solidFill>
                <a:latin typeface="Century Gothic" panose="020B0502020202020204" pitchFamily="34" charset="0"/>
              </a:rPr>
              <a:t> hablar </a:t>
            </a:r>
            <a:r>
              <a:rPr lang="en-GB" b="0" dirty="0">
                <a:solidFill>
                  <a:srgbClr val="002060"/>
                </a:solidFill>
                <a:latin typeface="Century Gothic" panose="020B0502020202020204" pitchFamily="34" charset="0"/>
              </a:rPr>
              <a:t>[90]</a:t>
            </a:r>
            <a:r>
              <a:rPr lang="en-GB" b="1"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lugar</a:t>
            </a:r>
            <a:r>
              <a:rPr lang="en-GB" b="1" dirty="0">
                <a:solidFill>
                  <a:srgbClr val="002060"/>
                </a:solidFill>
                <a:latin typeface="Century Gothic" panose="020B0502020202020204" pitchFamily="34" charset="0"/>
              </a:rPr>
              <a:t> </a:t>
            </a:r>
            <a:r>
              <a:rPr lang="en-GB" b="0" dirty="0">
                <a:solidFill>
                  <a:srgbClr val="002060"/>
                </a:solidFill>
                <a:latin typeface="Century Gothic" panose="020B0502020202020204" pitchFamily="34" charset="0"/>
              </a:rPr>
              <a:t>[144] </a:t>
            </a:r>
            <a:r>
              <a:rPr lang="en-GB" b="1" dirty="0" err="1">
                <a:solidFill>
                  <a:srgbClr val="002060"/>
                </a:solidFill>
                <a:latin typeface="Century Gothic" panose="020B0502020202020204" pitchFamily="34" charset="0"/>
              </a:rPr>
              <a:t>música</a:t>
            </a:r>
            <a:r>
              <a:rPr lang="en-GB" b="1" dirty="0">
                <a:solidFill>
                  <a:srgbClr val="002060"/>
                </a:solidFill>
                <a:latin typeface="Century Gothic" panose="020B0502020202020204" pitchFamily="34" charset="0"/>
              </a:rPr>
              <a:t> </a:t>
            </a:r>
            <a:r>
              <a:rPr lang="en-GB" b="0" dirty="0">
                <a:solidFill>
                  <a:srgbClr val="002060"/>
                </a:solidFill>
                <a:latin typeface="Century Gothic" panose="020B0502020202020204" pitchFamily="34" charset="0"/>
              </a:rPr>
              <a:t>[380] </a:t>
            </a:r>
            <a:r>
              <a:rPr lang="en-GB" b="1" dirty="0" err="1">
                <a:solidFill>
                  <a:srgbClr val="002060"/>
                </a:solidFill>
                <a:latin typeface="Century Gothic" panose="020B0502020202020204" pitchFamily="34" charset="0"/>
              </a:rPr>
              <a:t>famoso</a:t>
            </a:r>
            <a:r>
              <a:rPr lang="en-GB" b="1" dirty="0">
                <a:solidFill>
                  <a:srgbClr val="002060"/>
                </a:solidFill>
                <a:latin typeface="Century Gothic" panose="020B0502020202020204" pitchFamily="34" charset="0"/>
              </a:rPr>
              <a:t> </a:t>
            </a:r>
            <a:r>
              <a:rPr lang="en-GB" b="0" dirty="0">
                <a:solidFill>
                  <a:srgbClr val="002060"/>
                </a:solidFill>
                <a:latin typeface="Century Gothic" panose="020B0502020202020204" pitchFamily="34" charset="0"/>
              </a:rPr>
              <a:t>[997]</a:t>
            </a:r>
            <a:r>
              <a:rPr lang="en-GB" b="1" dirty="0">
                <a:solidFill>
                  <a:srgbClr val="002060"/>
                </a:solidFill>
                <a:latin typeface="Century Gothic" panose="020B0502020202020204" pitchFamily="34" charset="0"/>
              </a:rPr>
              <a:t> típico </a:t>
            </a:r>
            <a:r>
              <a:rPr lang="en-GB" b="0" dirty="0">
                <a:solidFill>
                  <a:srgbClr val="002060"/>
                </a:solidFill>
                <a:latin typeface="Century Gothic" panose="020B0502020202020204" pitchFamily="34" charset="0"/>
              </a:rPr>
              <a:t>[1934]</a:t>
            </a:r>
            <a:endParaRPr lang="en-GB" b="1" dirty="0">
              <a:solidFill>
                <a:srgbClr val="002060"/>
              </a:solidFill>
              <a:latin typeface="Century Gothic" panose="020B050202020202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Revisit 1: </a:t>
            </a:r>
            <a:r>
              <a:rPr lang="en-GB" sz="1800" b="0" i="0" u="none" strike="noStrike" dirty="0" err="1">
                <a:solidFill>
                  <a:srgbClr val="002060"/>
                </a:solidFill>
                <a:effectLst/>
                <a:latin typeface="Century Gothic" panose="020B0502020202020204" pitchFamily="34" charset="0"/>
              </a:rPr>
              <a:t>calor</a:t>
            </a:r>
            <a:r>
              <a:rPr lang="en-GB" sz="1800" b="0" i="0" u="none" strike="noStrike" dirty="0">
                <a:solidFill>
                  <a:srgbClr val="002060"/>
                </a:solidFill>
                <a:effectLst/>
                <a:latin typeface="Century Gothic" panose="020B0502020202020204" pitchFamily="34" charset="0"/>
              </a:rPr>
              <a:t> [1852] </a:t>
            </a:r>
            <a:r>
              <a:rPr lang="en-GB" sz="1800" b="0" i="0" u="none" strike="noStrike" dirty="0" err="1">
                <a:solidFill>
                  <a:srgbClr val="002060"/>
                </a:solidFill>
                <a:effectLst/>
                <a:latin typeface="Century Gothic" panose="020B0502020202020204" pitchFamily="34" charset="0"/>
              </a:rPr>
              <a:t>frío</a:t>
            </a:r>
            <a:r>
              <a:rPr lang="en-GB" sz="1800" b="0" i="0" u="none" strike="noStrike" dirty="0">
                <a:solidFill>
                  <a:srgbClr val="002060"/>
                </a:solidFill>
                <a:effectLst/>
                <a:latin typeface="Century Gothic" panose="020B0502020202020204" pitchFamily="34" charset="0"/>
              </a:rPr>
              <a:t> [1307] </a:t>
            </a:r>
            <a:r>
              <a:rPr lang="en-GB" sz="1800" b="0" i="0" u="none" strike="noStrike" dirty="0" err="1">
                <a:solidFill>
                  <a:srgbClr val="002060"/>
                </a:solidFill>
                <a:effectLst/>
                <a:latin typeface="Century Gothic" panose="020B0502020202020204" pitchFamily="34" charset="0"/>
              </a:rPr>
              <a:t>miedo</a:t>
            </a:r>
            <a:r>
              <a:rPr lang="en-GB" sz="1800" b="0" i="0" u="none" strike="noStrike" dirty="0">
                <a:solidFill>
                  <a:srgbClr val="002060"/>
                </a:solidFill>
                <a:effectLst/>
                <a:latin typeface="Century Gothic" panose="020B0502020202020204" pitchFamily="34" charset="0"/>
              </a:rPr>
              <a:t> [755] sueño [460]</a:t>
            </a:r>
            <a:r>
              <a:rPr lang="en-GB" dirty="0"/>
              <a:t> </a:t>
            </a:r>
            <a:endParaRPr lang="en-GB" sz="1200" b="0" i="0" u="none" strike="noStrike" dirty="0">
              <a:solidFill>
                <a:srgbClr val="1F3864"/>
              </a:solidFill>
              <a:effectLst/>
              <a:latin typeface="docs-Century Gothic"/>
            </a:endParaRPr>
          </a:p>
          <a:p>
            <a:pPr marL="0" lvl="0" indent="0" algn="l" rtl="0">
              <a:spcBef>
                <a:spcPts val="0"/>
              </a:spcBef>
              <a:spcAft>
                <a:spcPts val="0"/>
              </a:spcAft>
              <a:buNone/>
            </a:pPr>
            <a:r>
              <a:rPr lang="en-GB" sz="1200" b="0" i="0" u="none" strike="noStrike" dirty="0">
                <a:solidFill>
                  <a:srgbClr val="1F3864"/>
                </a:solidFill>
                <a:effectLst/>
                <a:latin typeface="docs-Century Gothic"/>
              </a:rPr>
              <a:t>Revisit 2: </a:t>
            </a:r>
            <a:r>
              <a:rPr lang="en-GB" sz="1800" b="0" i="0" u="none" strike="noStrike" dirty="0">
                <a:solidFill>
                  <a:srgbClr val="002060"/>
                </a:solidFill>
                <a:effectLst/>
                <a:latin typeface="Century Gothic" panose="020B0502020202020204" pitchFamily="34" charset="0"/>
              </a:rPr>
              <a:t>hay [</a:t>
            </a:r>
            <a:r>
              <a:rPr lang="en-GB" sz="1800" b="0" i="0" u="none" strike="noStrike" dirty="0" err="1">
                <a:solidFill>
                  <a:srgbClr val="002060"/>
                </a:solidFill>
                <a:effectLst/>
                <a:latin typeface="Century Gothic" panose="020B0502020202020204" pitchFamily="34" charset="0"/>
              </a:rPr>
              <a:t>haber</a:t>
            </a:r>
            <a:r>
              <a:rPr lang="en-GB" sz="1800" b="0" i="0" u="none" strike="noStrike" dirty="0">
                <a:solidFill>
                  <a:srgbClr val="002060"/>
                </a:solidFill>
                <a:effectLst/>
                <a:latin typeface="Century Gothic" panose="020B0502020202020204" pitchFamily="34" charset="0"/>
              </a:rPr>
              <a:t> 13] </a:t>
            </a:r>
            <a:r>
              <a:rPr lang="en-GB" sz="1800" b="0" i="0" u="none" strike="noStrike" dirty="0" err="1">
                <a:solidFill>
                  <a:srgbClr val="002060"/>
                </a:solidFill>
                <a:effectLst/>
                <a:latin typeface="Century Gothic" panose="020B0502020202020204" pitchFamily="34" charset="0"/>
              </a:rPr>
              <a:t>cuántos</a:t>
            </a:r>
            <a:r>
              <a:rPr lang="en-GB" sz="1800" b="0" i="0" u="none" strike="noStrike" dirty="0">
                <a:solidFill>
                  <a:srgbClr val="002060"/>
                </a:solidFill>
                <a:effectLst/>
                <a:latin typeface="Century Gothic" panose="020B0502020202020204" pitchFamily="34" charset="0"/>
              </a:rPr>
              <a:t> [580] </a:t>
            </a:r>
            <a:r>
              <a:rPr lang="en-GB" sz="1800" b="0" i="0" u="none" strike="noStrike" dirty="0" err="1">
                <a:solidFill>
                  <a:srgbClr val="002060"/>
                </a:solidFill>
                <a:effectLst/>
                <a:latin typeface="Century Gothic" panose="020B0502020202020204" pitchFamily="34" charset="0"/>
              </a:rPr>
              <a:t>cuántas</a:t>
            </a:r>
            <a:r>
              <a:rPr lang="en-GB" sz="1800" b="0" i="0" u="none" strike="noStrike" dirty="0">
                <a:solidFill>
                  <a:srgbClr val="002060"/>
                </a:solidFill>
                <a:effectLst/>
                <a:latin typeface="Century Gothic" panose="020B0502020202020204" pitchFamily="34" charset="0"/>
              </a:rPr>
              <a:t> [580]</a:t>
            </a:r>
            <a:r>
              <a:rPr lang="en-GB" dirty="0"/>
              <a:t> </a:t>
            </a:r>
            <a:endParaRPr lang="en-GB" sz="1200" b="0" i="0" u="none" strike="noStrike" dirty="0">
              <a:solidFill>
                <a:srgbClr val="1F3864"/>
              </a:solidFill>
              <a:effectLst/>
              <a:latin typeface="docs-Century Gothic"/>
            </a:endParaRP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almohada</a:t>
            </a:r>
            <a:r>
              <a:rPr lang="en-GB" dirty="0"/>
              <a:t> [4267] </a:t>
            </a:r>
            <a:r>
              <a:rPr lang="en-GB" b="1" dirty="0" err="1"/>
              <a:t>cohete</a:t>
            </a:r>
            <a:r>
              <a:rPr lang="en-GB" dirty="0"/>
              <a:t> [&gt;5000] </a:t>
            </a:r>
            <a:r>
              <a:rPr lang="en-GB" b="1" dirty="0" err="1"/>
              <a:t>hambre</a:t>
            </a:r>
            <a:r>
              <a:rPr lang="en-GB" dirty="0"/>
              <a:t> [1262] </a:t>
            </a:r>
            <a:r>
              <a:rPr lang="en-GB" b="1" dirty="0"/>
              <a:t>hospital</a:t>
            </a:r>
            <a:r>
              <a:rPr lang="en-GB" dirty="0"/>
              <a:t> [1050] </a:t>
            </a:r>
            <a:r>
              <a:rPr lang="en-GB" b="1" dirty="0" err="1"/>
              <a:t>humano</a:t>
            </a:r>
            <a:r>
              <a:rPr lang="en-GB" dirty="0"/>
              <a:t> [243] </a:t>
            </a:r>
            <a:r>
              <a:rPr lang="en-GB" b="1" dirty="0" err="1"/>
              <a:t>moneda</a:t>
            </a:r>
            <a:r>
              <a:rPr lang="en-GB" dirty="0"/>
              <a:t> [1577] </a:t>
            </a:r>
            <a:r>
              <a:rPr lang="en-GB" b="1" dirty="0" err="1"/>
              <a:t>ruta</a:t>
            </a:r>
            <a:r>
              <a:rPr lang="en-GB" dirty="0"/>
              <a:t> [1845] </a:t>
            </a:r>
            <a:r>
              <a:rPr lang="en-GB" b="1" i="0" dirty="0" err="1">
                <a:solidFill>
                  <a:srgbClr val="222222"/>
                </a:solidFill>
                <a:effectLst/>
                <a:latin typeface="Effra"/>
              </a:rPr>
              <a:t>verano</a:t>
            </a:r>
            <a:r>
              <a:rPr lang="en-GB" b="1" i="0" dirty="0">
                <a:solidFill>
                  <a:srgbClr val="222222"/>
                </a:solidFill>
                <a:effectLst/>
                <a:latin typeface="Effra"/>
              </a:rPr>
              <a:t> </a:t>
            </a:r>
            <a:r>
              <a:rPr lang="en-GB" b="0" i="0" dirty="0">
                <a:solidFill>
                  <a:srgbClr val="222222"/>
                </a:solidFill>
                <a:effectLst/>
                <a:latin typeface="Effra"/>
              </a:rPr>
              <a:t>[1139] </a:t>
            </a:r>
            <a:r>
              <a:rPr lang="en-GB" b="1" i="0" dirty="0" err="1">
                <a:solidFill>
                  <a:srgbClr val="222222"/>
                </a:solidFill>
                <a:effectLst/>
                <a:latin typeface="Effra"/>
              </a:rPr>
              <a:t>su</a:t>
            </a:r>
            <a:r>
              <a:rPr lang="en-GB" b="1" i="0" dirty="0">
                <a:solidFill>
                  <a:srgbClr val="222222"/>
                </a:solidFill>
                <a:effectLst/>
                <a:latin typeface="Effra"/>
              </a:rPr>
              <a:t> </a:t>
            </a:r>
            <a:r>
              <a:rPr lang="en-GB" b="0" i="0" dirty="0">
                <a:solidFill>
                  <a:srgbClr val="222222"/>
                </a:solidFill>
                <a:effectLst/>
                <a:latin typeface="Effra"/>
              </a:rPr>
              <a:t>[12]</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 minutes</a:t>
            </a:r>
          </a:p>
          <a:p>
            <a:endParaRPr lang="en-GB" b="0" dirty="0"/>
          </a:p>
          <a:p>
            <a:r>
              <a:rPr lang="en-GB" b="1" dirty="0"/>
              <a:t>Aim: </a:t>
            </a:r>
            <a:r>
              <a:rPr lang="en-GB" b="0" dirty="0"/>
              <a:t>Speaking and pronunciation practice, involving some ‘acting’ of tones </a:t>
            </a:r>
          </a:p>
          <a:p>
            <a:endParaRPr lang="en-GB" b="0" dirty="0"/>
          </a:p>
          <a:p>
            <a:r>
              <a:rPr lang="en-GB" b="1" dirty="0"/>
              <a:t>Procedure:</a:t>
            </a:r>
          </a:p>
          <a:p>
            <a:pPr marL="228600" indent="-228600">
              <a:buAutoNum type="arabicPeriod"/>
            </a:pPr>
            <a:r>
              <a:rPr lang="en-GB" baseline="0" dirty="0"/>
              <a:t>Read the instruction and bring up the first animation: ‘con </a:t>
            </a:r>
            <a:r>
              <a:rPr lang="en-GB" baseline="0" dirty="0" err="1"/>
              <a:t>voz</a:t>
            </a:r>
            <a:r>
              <a:rPr lang="en-GB" baseline="0" dirty="0"/>
              <a:t> </a:t>
            </a:r>
            <a:r>
              <a:rPr lang="en-GB" baseline="0" dirty="0" err="1"/>
              <a:t>alegre</a:t>
            </a:r>
            <a:r>
              <a:rPr lang="en-GB" baseline="0" dirty="0"/>
              <a:t>’. </a:t>
            </a:r>
          </a:p>
          <a:p>
            <a:pPr marL="228600" indent="-228600">
              <a:buAutoNum type="arabicPeriod"/>
            </a:pPr>
            <a:r>
              <a:rPr lang="en-GB" baseline="0" dirty="0"/>
              <a:t>Students the poem together with each of the tones provided. </a:t>
            </a:r>
          </a:p>
          <a:p>
            <a:pPr marL="0" indent="0">
              <a:buNone/>
            </a:pPr>
            <a:r>
              <a:rPr lang="en-GB" b="1" baseline="0" dirty="0"/>
              <a:t>NB.</a:t>
            </a:r>
            <a:r>
              <a:rPr lang="en-GB" b="0" baseline="0" dirty="0"/>
              <a:t> Depending on time</a:t>
            </a:r>
          </a:p>
          <a:p>
            <a:pPr marL="228600" indent="-228600">
              <a:buAutoNum type="alphaLcParenR"/>
            </a:pPr>
            <a:r>
              <a:rPr lang="en-GB" b="0" baseline="0" dirty="0"/>
              <a:t>Teachers clarify the meaning of each tone and allow pupils to practise in pairs choosing one, two or three different tones.</a:t>
            </a:r>
          </a:p>
          <a:p>
            <a:pPr marL="228600" indent="-228600">
              <a:buAutoNum type="alphaLcParenR"/>
            </a:pPr>
            <a:r>
              <a:rPr lang="en-GB" b="0" baseline="0" dirty="0"/>
              <a:t>Teachers allocate time to practise each tone individually.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r>
              <a:rPr lang="en-GB" b="1" dirty="0" err="1"/>
              <a:t>voz</a:t>
            </a:r>
            <a:r>
              <a:rPr lang="en-GB" b="1" dirty="0"/>
              <a:t> </a:t>
            </a:r>
            <a:r>
              <a:rPr lang="en-GB" dirty="0"/>
              <a:t>[252] </a:t>
            </a:r>
            <a:r>
              <a:rPr lang="en-GB" b="1" dirty="0" err="1"/>
              <a:t>alegre</a:t>
            </a:r>
            <a:r>
              <a:rPr lang="en-GB" dirty="0"/>
              <a:t> [2081] </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rtl="0">
              <a:lnSpc>
                <a:spcPct val="100000"/>
              </a:lnSpc>
              <a:spcBef>
                <a:spcPts val="0"/>
              </a:spcBef>
              <a:spcAft>
                <a:spcPts val="0"/>
              </a:spcAft>
              <a:buClr>
                <a:schemeClr val="dk1"/>
              </a:buClr>
              <a:buSzPts val="1200"/>
              <a:buFont typeface="Calibri"/>
              <a:buNone/>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95FAA6D-8055-400A-BBF5-68275BAEE523}" type="slidenum">
              <a:rPr lang="en-GB" smtClean="0"/>
              <a:t>3</a:t>
            </a:fld>
            <a:endParaRPr lang="en-GB"/>
          </a:p>
        </p:txBody>
      </p:sp>
    </p:spTree>
    <p:extLst>
      <p:ext uri="{BB962C8B-B14F-4D97-AF65-F5344CB8AC3E}">
        <p14:creationId xmlns:p14="http://schemas.microsoft.com/office/powerpoint/2010/main" val="13324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a:t>
            </a:r>
            <a:r>
              <a:rPr lang="en-GB" b="0" baseline="0" dirty="0"/>
              <a:t> minutes</a:t>
            </a:r>
            <a:endParaRPr lang="en-GB" b="1" dirty="0"/>
          </a:p>
          <a:p>
            <a:endParaRPr lang="en-GB" b="1" dirty="0"/>
          </a:p>
          <a:p>
            <a:r>
              <a:rPr lang="en-GB" b="1" dirty="0"/>
              <a:t>Aim: </a:t>
            </a:r>
            <a:r>
              <a:rPr lang="en-GB" b="0" dirty="0"/>
              <a:t>s</a:t>
            </a:r>
            <a:r>
              <a:rPr lang="en-GB" b="0" baseline="0" dirty="0"/>
              <a:t>peaking exercise using pictures to practice articles and nouns. </a:t>
            </a:r>
          </a:p>
          <a:p>
            <a:endParaRPr lang="en-GB" b="0" baseline="0" dirty="0"/>
          </a:p>
          <a:p>
            <a:r>
              <a:rPr lang="en-GB" b="1" baseline="0" dirty="0"/>
              <a:t>NB. </a:t>
            </a:r>
            <a:r>
              <a:rPr lang="en-GB" b="0" baseline="0" dirty="0"/>
              <a:t>There is an alternative task with more support. This could be done instead of this task or before this task (next slide).</a:t>
            </a:r>
            <a:endParaRPr lang="en-GB" b="1" dirty="0"/>
          </a:p>
          <a:p>
            <a:endParaRPr lang="en-GB" b="1" dirty="0"/>
          </a:p>
          <a:p>
            <a:r>
              <a:rPr lang="en-GB" b="1" dirty="0"/>
              <a:t>Procedure:</a:t>
            </a:r>
          </a:p>
          <a:p>
            <a:pPr marL="228600" indent="-228600">
              <a:buAutoNum type="arabicPeriod"/>
            </a:pPr>
            <a:r>
              <a:rPr lang="en-GB" baseline="0" dirty="0"/>
              <a:t>Students do a read aloud, aided by the picture prompts.</a:t>
            </a:r>
          </a:p>
          <a:p>
            <a:pPr marL="228600" indent="-228600">
              <a:buAutoNum type="arabicPeriod"/>
            </a:pPr>
            <a:endParaRPr lang="en-GB" baseline="0"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r>
              <a:rPr lang="en-GB" b="1" dirty="0"/>
              <a:t>curioso </a:t>
            </a:r>
            <a:r>
              <a:rPr lang="en-GB" b="0" dirty="0"/>
              <a:t>[1811] </a:t>
            </a:r>
            <a:r>
              <a:rPr lang="en-GB" b="1" dirty="0" err="1"/>
              <a:t>rápido</a:t>
            </a:r>
            <a:r>
              <a:rPr lang="en-GB" b="1" dirty="0"/>
              <a:t> </a:t>
            </a:r>
            <a:r>
              <a:rPr lang="en-GB" dirty="0"/>
              <a:t>[870] </a:t>
            </a:r>
          </a:p>
          <a:p>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720" indent="0">
              <a:lnSpc>
                <a:spcPct val="100000"/>
              </a:lnSpc>
              <a:buNone/>
            </a:pPr>
            <a:endParaRPr lang="en-GB" sz="1200" b="0" strike="noStrike" spc="-1" dirty="0">
              <a:latin typeface="Arial"/>
            </a:endParaRPr>
          </a:p>
          <a:p>
            <a:pPr marL="228600" indent="-228600">
              <a:buAutoNum type="arabicPeriod"/>
            </a:pPr>
            <a:endParaRPr lang="en-GB" baseline="0" dirty="0"/>
          </a:p>
          <a:p>
            <a:pPr marL="216000" indent="-215280">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95FAA6D-8055-400A-BBF5-68275BAEE523}" type="slidenum">
              <a:rPr lang="en-GB" smtClean="0"/>
              <a:t>4</a:t>
            </a:fld>
            <a:endParaRPr lang="en-GB"/>
          </a:p>
        </p:txBody>
      </p:sp>
    </p:spTree>
    <p:extLst>
      <p:ext uri="{BB962C8B-B14F-4D97-AF65-F5344CB8AC3E}">
        <p14:creationId xmlns:p14="http://schemas.microsoft.com/office/powerpoint/2010/main" val="38308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a:t>
            </a:r>
            <a:r>
              <a:rPr lang="en-GB" b="0" baseline="0" dirty="0"/>
              <a:t> minutes</a:t>
            </a:r>
            <a:endParaRPr lang="en-GB" b="1" dirty="0"/>
          </a:p>
          <a:p>
            <a:endParaRPr lang="en-GB" b="1" dirty="0"/>
          </a:p>
          <a:p>
            <a:r>
              <a:rPr lang="en-GB" b="1" dirty="0"/>
              <a:t>Aim: </a:t>
            </a:r>
            <a:r>
              <a:rPr lang="en-GB" b="0" dirty="0"/>
              <a:t>s</a:t>
            </a:r>
            <a:r>
              <a:rPr lang="en-GB" b="0" baseline="0" dirty="0"/>
              <a:t>peaking exercise using pictures to practice articles and nouns. </a:t>
            </a:r>
          </a:p>
          <a:p>
            <a:endParaRPr lang="en-GB" b="0" baseline="0" dirty="0"/>
          </a:p>
          <a:p>
            <a:r>
              <a:rPr lang="en-GB" b="1" baseline="0" dirty="0"/>
              <a:t>This is an alternative task with more support. This could be done instead of this task or before this task (next slide).</a:t>
            </a:r>
            <a:endParaRPr lang="en-GB" b="1" dirty="0"/>
          </a:p>
          <a:p>
            <a:endParaRPr lang="en-GB" b="1" dirty="0"/>
          </a:p>
          <a:p>
            <a:r>
              <a:rPr lang="en-GB" b="1" dirty="0"/>
              <a:t>Procedure:</a:t>
            </a:r>
          </a:p>
          <a:p>
            <a:pPr marL="228600" indent="-228600">
              <a:buAutoNum type="arabicPeriod"/>
            </a:pPr>
            <a:r>
              <a:rPr lang="en-GB" baseline="0" dirty="0"/>
              <a:t>Students do a read aloud, aided by the picture prompts.</a:t>
            </a:r>
          </a:p>
          <a:p>
            <a:pPr marL="216000" indent="-215280">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95FAA6D-8055-400A-BBF5-68275BAEE523}" type="slidenum">
              <a:rPr lang="en-GB" smtClean="0"/>
              <a:t>5</a:t>
            </a:fld>
            <a:endParaRPr lang="en-GB"/>
          </a:p>
        </p:txBody>
      </p:sp>
    </p:spTree>
    <p:extLst>
      <p:ext uri="{BB962C8B-B14F-4D97-AF65-F5344CB8AC3E}">
        <p14:creationId xmlns:p14="http://schemas.microsoft.com/office/powerpoint/2010/main" val="429119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with the answers</a:t>
            </a:r>
            <a:endParaRPr lang="en-US" b="1" dirty="0"/>
          </a:p>
        </p:txBody>
      </p:sp>
      <p:sp>
        <p:nvSpPr>
          <p:cNvPr id="4" name="Slide Number Placeholder 3"/>
          <p:cNvSpPr>
            <a:spLocks noGrp="1"/>
          </p:cNvSpPr>
          <p:nvPr>
            <p:ph type="sldNum" sz="quarter" idx="5"/>
          </p:nvPr>
        </p:nvSpPr>
        <p:spPr/>
        <p:txBody>
          <a:bodyPr/>
          <a:lstStyle/>
          <a:p>
            <a:fld id="{D95FAA6D-8055-400A-BBF5-68275BAEE523}" type="slidenum">
              <a:rPr lang="en-GB" smtClean="0"/>
              <a:t>6</a:t>
            </a:fld>
            <a:endParaRPr lang="en-GB"/>
          </a:p>
        </p:txBody>
      </p:sp>
    </p:spTree>
    <p:extLst>
      <p:ext uri="{BB962C8B-B14F-4D97-AF65-F5344CB8AC3E}">
        <p14:creationId xmlns:p14="http://schemas.microsoft.com/office/powerpoint/2010/main" val="138634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sz="1800" dirty="0">
                <a:effectLst/>
                <a:latin typeface="Calibri" panose="020F0502020204030204" pitchFamily="34" charset="0"/>
                <a:ea typeface="Calibri" panose="020F0502020204030204" pitchFamily="34" charset="0"/>
              </a:rPr>
              <a:t> to teach reference skills – understanding codes in a dictionary in order to find out the gender of a noun.</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aseline="0" dirty="0"/>
              <a:t>1. Teachers click to go through the slide.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0" baseline="0" dirty="0"/>
              <a:t>2. If they have access to paper dictionaries in the classroom, teachers can allocate time for pupils to familiarise themselves with the two sections of the dictionary before moving to the next slide.</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8415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sz="1200" dirty="0">
                <a:effectLst/>
                <a:latin typeface="Calibri" panose="020F0502020204030204" pitchFamily="34" charset="0"/>
                <a:ea typeface="Calibri" panose="020F0502020204030204" pitchFamily="34" charset="0"/>
              </a:rPr>
              <a:t> to teach reference skills – applying understanding of codes in a dictionary in order to find out the gender of a noun.</a:t>
            </a:r>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Calibri" panose="020F0502020204030204" pitchFamily="34" charset="0"/>
              </a:rPr>
              <a:t>Procedure:</a:t>
            </a:r>
            <a:endParaRPr lang="en-GB" sz="1200" b="0" dirty="0">
              <a:effectLst/>
              <a:latin typeface="Calibri" panose="020F0502020204030204" pitchFamily="34" charset="0"/>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will need paper dictionaries or access to laptops / tablets to access an online dictionary.</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Read the instruction and check understanding.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x1 to bring up further instruction.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x1 to bring up speech bubble that reminds pupils about choosing the correct default language.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Encourage pupils to look some more nouns.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through the answers. </a:t>
            </a:r>
          </a:p>
        </p:txBody>
      </p:sp>
      <p:sp>
        <p:nvSpPr>
          <p:cNvPr id="4" name="Slide Number Placeholder 3"/>
          <p:cNvSpPr>
            <a:spLocks noGrp="1"/>
          </p:cNvSpPr>
          <p:nvPr>
            <p:ph type="sldNum" sz="quarter" idx="5"/>
          </p:nvPr>
        </p:nvSpPr>
        <p:spPr/>
        <p:txBody>
          <a:bodyPr/>
          <a:lstStyle/>
          <a:p>
            <a:fld id="{D95FAA6D-8055-400A-BBF5-68275BAEE523}" type="slidenum">
              <a:rPr lang="en-GB" smtClean="0"/>
              <a:t>8</a:t>
            </a:fld>
            <a:endParaRPr lang="en-GB"/>
          </a:p>
        </p:txBody>
      </p:sp>
    </p:spTree>
    <p:extLst>
      <p:ext uri="{BB962C8B-B14F-4D97-AF65-F5344CB8AC3E}">
        <p14:creationId xmlns:p14="http://schemas.microsoft.com/office/powerpoint/2010/main" val="76215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5200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9.sv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www.wordreference.com/"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11" descr="A picture containing text, toy, doll&#10;&#10;Description automatically generated">
            <a:extLst>
              <a:ext uri="{FF2B5EF4-FFF2-40B4-BE49-F238E27FC236}">
                <a16:creationId xmlns:a16="http://schemas.microsoft.com/office/drawing/2014/main" id="{225A8E78-5186-4A2D-99DA-2FE345788DAA}"/>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9583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Title 3">
            <a:extLst>
              <a:ext uri="{FF2B5EF4-FFF2-40B4-BE49-F238E27FC236}">
                <a16:creationId xmlns:a16="http://schemas.microsoft.com/office/drawing/2014/main" id="{08A55B26-0FD0-01B5-F4EA-E633ED63492A}"/>
              </a:ext>
            </a:extLst>
          </p:cNvPr>
          <p:cNvSpPr>
            <a:spLocks noGrp="1"/>
          </p:cNvSpPr>
          <p:nvPr>
            <p:ph type="title"/>
          </p:nvPr>
        </p:nvSpPr>
        <p:spPr>
          <a:xfrm>
            <a:off x="838200" y="365125"/>
            <a:ext cx="3731674" cy="1325563"/>
          </a:xfrm>
        </p:spPr>
        <p:txBody>
          <a:bodyPr>
            <a:noAutofit/>
          </a:bodyPr>
          <a:lstStyle/>
          <a:p>
            <a:r>
              <a:rPr lang="en-GB" sz="1600" b="1" dirty="0">
                <a:solidFill>
                  <a:schemeClr val="bg1"/>
                </a:solidFill>
                <a:latin typeface="Century Gothic" panose="020B0502020202020204" pitchFamily="34" charset="0"/>
              </a:rPr>
              <a:t>Expressing likes and saying what I and others do</a:t>
            </a:r>
            <a:endParaRPr lang="en-GB" sz="1600" dirty="0"/>
          </a:p>
        </p:txBody>
      </p:sp>
      <p:sp>
        <p:nvSpPr>
          <p:cNvPr id="98" name="Google Shape;98;p2" descr="background rectangle"/>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2" name="Title 1">
            <a:extLst>
              <a:ext uri="{FF2B5EF4-FFF2-40B4-BE49-F238E27FC236}">
                <a16:creationId xmlns:a16="http://schemas.microsoft.com/office/drawing/2014/main" id="{AFB292D9-DF42-95DF-6471-41F4DEF06226}"/>
              </a:ext>
            </a:extLst>
          </p:cNvPr>
          <p:cNvSpPr txBox="1">
            <a:spLocks/>
          </p:cNvSpPr>
          <p:nvPr/>
        </p:nvSpPr>
        <p:spPr>
          <a:xfrm>
            <a:off x="0" y="151819"/>
            <a:ext cx="4350984"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2">
                    <a:lumMod val="25000"/>
                  </a:schemeClr>
                </a:solidFill>
                <a:latin typeface="Century Gothic" panose="020B0502020202020204" pitchFamily="34" charset="0"/>
              </a:rPr>
              <a:t>Un </a:t>
            </a:r>
            <a:r>
              <a:rPr lang="en-GB" sz="4000" b="1" dirty="0" err="1">
                <a:solidFill>
                  <a:schemeClr val="bg2">
                    <a:lumMod val="25000"/>
                  </a:schemeClr>
                </a:solidFill>
                <a:latin typeface="Century Gothic" panose="020B0502020202020204" pitchFamily="34" charset="0"/>
              </a:rPr>
              <a:t>poema</a:t>
            </a:r>
            <a:endParaRPr lang="en-GB" sz="4000" dirty="0">
              <a:solidFill>
                <a:schemeClr val="bg2">
                  <a:lumMod val="25000"/>
                </a:schemeClr>
              </a:solidFill>
            </a:endParaRPr>
          </a:p>
        </p:txBody>
      </p:sp>
      <p:pic>
        <p:nvPicPr>
          <p:cNvPr id="3" name="Picture 2" descr="A picture containing text, toy, doll&#10;&#10;Description automatically generated">
            <a:extLst>
              <a:ext uri="{FF2B5EF4-FFF2-40B4-BE49-F238E27FC236}">
                <a16:creationId xmlns:a16="http://schemas.microsoft.com/office/drawing/2014/main" id="{1C9E905E-ADDF-ACD2-EA40-FCD1D8033F1A}"/>
              </a:ext>
            </a:extLst>
          </p:cNvPr>
          <p:cNvPicPr>
            <a:picLocks noChangeAspect="1"/>
          </p:cNvPicPr>
          <p:nvPr/>
        </p:nvPicPr>
        <p:blipFill>
          <a:blip r:embed="rId4"/>
          <a:stretch>
            <a:fillRect/>
          </a:stretch>
        </p:blipFill>
        <p:spPr>
          <a:xfrm>
            <a:off x="3985573" y="4527598"/>
            <a:ext cx="1434093" cy="2330402"/>
          </a:xfrm>
          <a:prstGeom prst="rect">
            <a:avLst/>
          </a:prstGeom>
        </p:spPr>
      </p:pic>
      <p:pic>
        <p:nvPicPr>
          <p:cNvPr id="12" name="Picture 11">
            <a:extLst>
              <a:ext uri="{FF2B5EF4-FFF2-40B4-BE49-F238E27FC236}">
                <a16:creationId xmlns:a16="http://schemas.microsoft.com/office/drawing/2014/main" id="{D0922A73-BB05-1117-0D74-DB33E3D601B5}"/>
              </a:ext>
            </a:extLst>
          </p:cNvPr>
          <p:cNvPicPr>
            <a:picLocks noChangeAspect="1"/>
          </p:cNvPicPr>
          <p:nvPr/>
        </p:nvPicPr>
        <p:blipFill>
          <a:blip r:embed="rId5"/>
          <a:stretch>
            <a:fillRect/>
          </a:stretch>
        </p:blipFill>
        <p:spPr>
          <a:xfrm>
            <a:off x="838200" y="4314292"/>
            <a:ext cx="3058421" cy="940929"/>
          </a:xfrm>
          <a:prstGeom prst="rect">
            <a:avLst/>
          </a:prstGeom>
        </p:spPr>
      </p:pic>
      <p:grpSp>
        <p:nvGrpSpPr>
          <p:cNvPr id="13" name="Group 12">
            <a:extLst>
              <a:ext uri="{FF2B5EF4-FFF2-40B4-BE49-F238E27FC236}">
                <a16:creationId xmlns:a16="http://schemas.microsoft.com/office/drawing/2014/main" id="{7084FDD0-E935-3FDA-907A-B61AEF766347}"/>
              </a:ext>
            </a:extLst>
          </p:cNvPr>
          <p:cNvGrpSpPr/>
          <p:nvPr/>
        </p:nvGrpSpPr>
        <p:grpSpPr>
          <a:xfrm>
            <a:off x="227174" y="2863091"/>
            <a:ext cx="4350984" cy="1735543"/>
            <a:chOff x="-123142" y="3064818"/>
            <a:chExt cx="4350984" cy="1735543"/>
          </a:xfrm>
        </p:grpSpPr>
        <p:pic>
          <p:nvPicPr>
            <p:cNvPr id="3074" name="Picture 2" descr="Free Scroll Roll vector and picture">
              <a:extLst>
                <a:ext uri="{FF2B5EF4-FFF2-40B4-BE49-F238E27FC236}">
                  <a16:creationId xmlns:a16="http://schemas.microsoft.com/office/drawing/2014/main" id="{C37A66B8-1A55-5DF2-958A-47B5BA2D9C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08" y="3064818"/>
              <a:ext cx="3471085" cy="173554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01;p2">
              <a:extLst>
                <a:ext uri="{FF2B5EF4-FFF2-40B4-BE49-F238E27FC236}">
                  <a16:creationId xmlns:a16="http://schemas.microsoft.com/office/drawing/2014/main" id="{3B847FBA-03BD-0C16-644D-548AA9956A5A}"/>
                </a:ext>
              </a:extLst>
            </p:cNvPr>
            <p:cNvSpPr txBox="1"/>
            <p:nvPr/>
          </p:nvSpPr>
          <p:spPr>
            <a:xfrm>
              <a:off x="-123142" y="3470944"/>
              <a:ext cx="4350984" cy="923289"/>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FFFFFF"/>
                </a:buClr>
                <a:buSzPts val="2800"/>
              </a:pPr>
              <a:r>
                <a:rPr lang="en-GB" sz="5400" b="1" dirty="0">
                  <a:solidFill>
                    <a:srgbClr val="604900"/>
                  </a:solidFill>
                  <a:latin typeface="Baguet Script" panose="00000500000000000000" pitchFamily="2" charset="0"/>
                  <a:ea typeface="Century Gothic"/>
                  <a:cs typeface="Century Gothic"/>
                  <a:sym typeface="Century Gothic"/>
                </a:rPr>
                <a:t>Un </a:t>
              </a:r>
              <a:r>
                <a:rPr lang="en-GB" sz="5400" b="1" dirty="0" err="1">
                  <a:solidFill>
                    <a:srgbClr val="604900"/>
                  </a:solidFill>
                  <a:latin typeface="Baguet Script" panose="00000500000000000000" pitchFamily="2" charset="0"/>
                  <a:ea typeface="Century Gothic"/>
                  <a:cs typeface="Century Gothic"/>
                  <a:sym typeface="Century Gothic"/>
                </a:rPr>
                <a:t>poema</a:t>
              </a:r>
              <a:endParaRPr lang="en-GB" sz="5400" b="1" i="0" u="none" strike="noStrike" cap="none" dirty="0">
                <a:solidFill>
                  <a:srgbClr val="604900"/>
                </a:solidFill>
                <a:latin typeface="Baguet Script" panose="00000500000000000000" pitchFamily="2" charset="0"/>
                <a:ea typeface="Century Gothic"/>
                <a:cs typeface="Century Gothic"/>
                <a:sym typeface="Century Gothic"/>
              </a:endParaRPr>
            </a:p>
          </p:txBody>
        </p:sp>
      </p:grpSp>
      <p:sp>
        <p:nvSpPr>
          <p:cNvPr id="14" name="TextBox 4">
            <a:extLst>
              <a:ext uri="{FF2B5EF4-FFF2-40B4-BE49-F238E27FC236}">
                <a16:creationId xmlns:a16="http://schemas.microsoft.com/office/drawing/2014/main" id="{068E4450-033A-4607-9EFF-B7A6D00420FB}"/>
              </a:ext>
            </a:extLst>
          </p:cNvPr>
          <p:cNvSpPr txBox="1"/>
          <p:nvPr/>
        </p:nvSpPr>
        <p:spPr>
          <a:xfrm>
            <a:off x="9678390" y="6457890"/>
            <a:ext cx="251361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000" dirty="0">
                <a:solidFill>
                  <a:srgbClr val="002060"/>
                </a:solidFill>
                <a:latin typeface="Century Gothic" panose="020B0502020202020204" pitchFamily="34" charset="0"/>
              </a:rPr>
              <a:t>Term 3 Week 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E062028-EECC-4CED-0992-3B7D842A15CA}"/>
              </a:ext>
            </a:extLst>
          </p:cNvPr>
          <p:cNvSpPr>
            <a:spLocks noGrp="1"/>
          </p:cNvSpPr>
          <p:nvPr>
            <p:ph type="title"/>
          </p:nvPr>
        </p:nvSpPr>
        <p:spPr>
          <a:xfrm>
            <a:off x="10434522" y="1003138"/>
            <a:ext cx="1153457" cy="635114"/>
          </a:xfrm>
        </p:spPr>
        <p:txBody>
          <a:bodyPr>
            <a:normAutofit/>
          </a:bodyPr>
          <a:lstStyle/>
          <a:p>
            <a:r>
              <a:rPr lang="en-GB" sz="1200" dirty="0">
                <a:solidFill>
                  <a:schemeClr val="bg1"/>
                </a:solidFill>
              </a:rPr>
              <a:t>Leer y hablar</a:t>
            </a:r>
          </a:p>
        </p:txBody>
      </p:sp>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3">
            <a:alphaModFix/>
          </a:blip>
          <a:srcRect/>
          <a:stretch/>
        </p:blipFill>
        <p:spPr>
          <a:xfrm>
            <a:off x="11032154" y="226970"/>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0923147"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14" name="Google Shape;283;p13">
            <a:extLst>
              <a:ext uri="{FF2B5EF4-FFF2-40B4-BE49-F238E27FC236}">
                <a16:creationId xmlns:a16="http://schemas.microsoft.com/office/drawing/2014/main" id="{305ECFDA-7EDC-4E62-8FFB-4B91E8B1E848}"/>
              </a:ext>
            </a:extLst>
          </p:cNvPr>
          <p:cNvSpPr txBox="1"/>
          <p:nvPr/>
        </p:nvSpPr>
        <p:spPr>
          <a:xfrm>
            <a:off x="10204573" y="1087777"/>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leer</a:t>
            </a:r>
            <a:endParaRPr sz="2000" b="1" i="0" u="none" strike="noStrike" cap="none">
              <a:solidFill>
                <a:srgbClr val="FFFFFF"/>
              </a:solidFill>
              <a:latin typeface="Century Gothic"/>
              <a:ea typeface="Century Gothic"/>
              <a:cs typeface="Century Gothic"/>
              <a:sym typeface="Century Gothic"/>
            </a:endParaRPr>
          </a:p>
        </p:txBody>
      </p:sp>
      <p:pic>
        <p:nvPicPr>
          <p:cNvPr id="10" name="Google Shape;282;p13" descr="Reading, Book, Symbol, Icon, Reader, Man">
            <a:extLst>
              <a:ext uri="{FF2B5EF4-FFF2-40B4-BE49-F238E27FC236}">
                <a16:creationId xmlns:a16="http://schemas.microsoft.com/office/drawing/2014/main" id="{E937FB71-4B9D-DA51-92A1-EA718DE79560}"/>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140345" y="220337"/>
            <a:ext cx="782801" cy="782801"/>
          </a:xfrm>
          <a:prstGeom prst="roundRect">
            <a:avLst/>
          </a:prstGeom>
          <a:solidFill>
            <a:srgbClr val="92D050"/>
          </a:solidFill>
          <a:ln>
            <a:noFill/>
          </a:ln>
        </p:spPr>
      </p:pic>
      <p:sp>
        <p:nvSpPr>
          <p:cNvPr id="46" name="Speech Bubble: Rectangle with Corners Rounded 45">
            <a:extLst>
              <a:ext uri="{FF2B5EF4-FFF2-40B4-BE49-F238E27FC236}">
                <a16:creationId xmlns:a16="http://schemas.microsoft.com/office/drawing/2014/main" id="{F6AC15AB-817F-FD97-C4CC-E85D3BC5AC07}"/>
              </a:ext>
            </a:extLst>
          </p:cNvPr>
          <p:cNvSpPr/>
          <p:nvPr/>
        </p:nvSpPr>
        <p:spPr>
          <a:xfrm>
            <a:off x="1053033" y="157979"/>
            <a:ext cx="5334487"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Con </a:t>
            </a:r>
            <a:r>
              <a:rPr lang="en-GB" sz="2800" b="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compañero</a:t>
            </a:r>
            <a:r>
              <a:rPr lang="en-GB" sz="2800" b="1">
                <a:solidFill>
                  <a:schemeClr val="bg1"/>
                </a:solidFill>
                <a:latin typeface="Century Gothic" panose="020B0502020202020204" pitchFamily="34" charset="0"/>
              </a:rPr>
              <a:t>/a</a:t>
            </a:r>
            <a:r>
              <a:rPr lang="en-GB" sz="2800" b="1" dirty="0">
                <a:solidFill>
                  <a:schemeClr val="bg1"/>
                </a:solidFill>
                <a:latin typeface="Century Gothic" panose="020B0502020202020204" pitchFamily="34" charset="0"/>
              </a:rPr>
              <a:t>, lee </a:t>
            </a:r>
            <a:endParaRPr lang="en-US" sz="2800" b="1" dirty="0">
              <a:solidFill>
                <a:schemeClr val="bg1"/>
              </a:solidFill>
              <a:latin typeface="Century Gothic" panose="020B0502020202020204" pitchFamily="34" charset="0"/>
            </a:endParaRPr>
          </a:p>
        </p:txBody>
      </p:sp>
      <p:pic>
        <p:nvPicPr>
          <p:cNvPr id="47" name="Graphic 46" descr="Teacher">
            <a:extLst>
              <a:ext uri="{FF2B5EF4-FFF2-40B4-BE49-F238E27FC236}">
                <a16:creationId xmlns:a16="http://schemas.microsoft.com/office/drawing/2014/main" id="{7FE7C0DE-0CDC-A18A-AA44-8F459A38AB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874" y="8701"/>
            <a:ext cx="914400" cy="914400"/>
          </a:xfrm>
          <a:prstGeom prst="rect">
            <a:avLst/>
          </a:prstGeom>
        </p:spPr>
      </p:pic>
      <p:sp>
        <p:nvSpPr>
          <p:cNvPr id="50" name="TextBox 49">
            <a:extLst>
              <a:ext uri="{FF2B5EF4-FFF2-40B4-BE49-F238E27FC236}">
                <a16:creationId xmlns:a16="http://schemas.microsoft.com/office/drawing/2014/main" id="{7F8830A8-E523-0CA9-EA35-37B799A2C674}"/>
              </a:ext>
            </a:extLst>
          </p:cNvPr>
          <p:cNvSpPr txBox="1"/>
          <p:nvPr/>
        </p:nvSpPr>
        <p:spPr>
          <a:xfrm>
            <a:off x="4988462" y="5882313"/>
            <a:ext cx="3048000" cy="923330"/>
          </a:xfrm>
          <a:prstGeom prst="rect">
            <a:avLst/>
          </a:prstGeom>
          <a:solidFill>
            <a:srgbClr val="CAE8AA"/>
          </a:solidFill>
        </p:spPr>
        <p:txBody>
          <a:bodyPr wrap="square">
            <a:spAutoFit/>
          </a:bodyPr>
          <a:lstStyle/>
          <a:p>
            <a:pPr algn="ctr"/>
            <a:r>
              <a:rPr lang="en-GB" sz="1800" dirty="0">
                <a:solidFill>
                  <a:srgbClr val="002060"/>
                </a:solidFill>
                <a:latin typeface="Century Gothic" panose="020B0502020202020204" pitchFamily="34" charset="0"/>
              </a:rPr>
              <a:t>(la)</a:t>
            </a:r>
            <a:r>
              <a:rPr lang="en-GB" sz="1800" b="1" dirty="0">
                <a:solidFill>
                  <a:srgbClr val="002060"/>
                </a:solidFill>
                <a:latin typeface="Century Gothic" panose="020B0502020202020204" pitchFamily="34" charset="0"/>
              </a:rPr>
              <a:t> </a:t>
            </a:r>
            <a:r>
              <a:rPr lang="en-GB" sz="1800" b="1" dirty="0" err="1">
                <a:solidFill>
                  <a:srgbClr val="002060"/>
                </a:solidFill>
                <a:latin typeface="Century Gothic" panose="020B0502020202020204" pitchFamily="34" charset="0"/>
              </a:rPr>
              <a:t>voz</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voice</a:t>
            </a:r>
          </a:p>
          <a:p>
            <a:pPr algn="ctr"/>
            <a:r>
              <a:rPr lang="en-GB" b="1" dirty="0" err="1">
                <a:solidFill>
                  <a:srgbClr val="002060"/>
                </a:solidFill>
                <a:latin typeface="Century Gothic" panose="020B0502020202020204" pitchFamily="34" charset="0"/>
              </a:rPr>
              <a:t>alegre</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happy, lively</a:t>
            </a:r>
          </a:p>
          <a:p>
            <a:pPr algn="ctr"/>
            <a:r>
              <a:rPr lang="en-GB" b="1" dirty="0">
                <a:solidFill>
                  <a:srgbClr val="002060"/>
                </a:solidFill>
                <a:latin typeface="Century Gothic" panose="020B0502020202020204" pitchFamily="34" charset="0"/>
              </a:rPr>
              <a:t>en </a:t>
            </a:r>
            <a:r>
              <a:rPr lang="en-GB" b="1" dirty="0" err="1">
                <a:solidFill>
                  <a:srgbClr val="002060"/>
                </a:solidFill>
                <a:latin typeface="Century Gothic" panose="020B0502020202020204" pitchFamily="34" charset="0"/>
              </a:rPr>
              <a:t>voz</a:t>
            </a:r>
            <a:r>
              <a:rPr lang="en-GB" b="1"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baja</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quietly</a:t>
            </a:r>
            <a:endParaRPr lang="en-GB" dirty="0"/>
          </a:p>
        </p:txBody>
      </p:sp>
      <p:sp>
        <p:nvSpPr>
          <p:cNvPr id="51" name="TextBox 50">
            <a:extLst>
              <a:ext uri="{FF2B5EF4-FFF2-40B4-BE49-F238E27FC236}">
                <a16:creationId xmlns:a16="http://schemas.microsoft.com/office/drawing/2014/main" id="{C3F899EF-9940-C584-9644-5B8AC6613D52}"/>
              </a:ext>
            </a:extLst>
          </p:cNvPr>
          <p:cNvSpPr txBox="1"/>
          <p:nvPr/>
        </p:nvSpPr>
        <p:spPr>
          <a:xfrm>
            <a:off x="377693" y="857175"/>
            <a:ext cx="5008360" cy="5868338"/>
          </a:xfrm>
          <a:prstGeom prst="rect">
            <a:avLst/>
          </a:prstGeom>
          <a:noFill/>
        </p:spPr>
        <p:txBody>
          <a:bodyPr wrap="square" rtlCol="0">
            <a:spAutoFit/>
          </a:bodyPr>
          <a:lstStyle/>
          <a:p>
            <a:pPr>
              <a:lnSpc>
                <a:spcPct val="150000"/>
              </a:lnSpc>
            </a:pPr>
            <a:r>
              <a:rPr lang="en-GB" sz="1400" dirty="0">
                <a:solidFill>
                  <a:srgbClr val="002060"/>
                </a:solidFill>
                <a:latin typeface="Century Gothic" panose="020B0502020202020204" pitchFamily="34" charset="0"/>
              </a:rPr>
              <a:t>La </a:t>
            </a:r>
            <a:r>
              <a:rPr lang="en-GB" sz="1400" dirty="0" err="1">
                <a:solidFill>
                  <a:srgbClr val="002060"/>
                </a:solidFill>
                <a:latin typeface="Century Gothic" panose="020B0502020202020204" pitchFamily="34" charset="0"/>
              </a:rPr>
              <a:t>pantera</a:t>
            </a:r>
            <a:r>
              <a:rPr lang="en-GB" sz="1400" dirty="0">
                <a:solidFill>
                  <a:srgbClr val="002060"/>
                </a:solidFill>
                <a:latin typeface="Century Gothic" panose="020B0502020202020204" pitchFamily="34" charset="0"/>
              </a:rPr>
              <a:t> es </a:t>
            </a:r>
            <a:r>
              <a:rPr lang="en-GB" sz="1400" dirty="0" err="1">
                <a:solidFill>
                  <a:srgbClr val="002060"/>
                </a:solidFill>
                <a:latin typeface="Century Gothic" panose="020B0502020202020204" pitchFamily="34" charset="0"/>
              </a:rPr>
              <a:t>negra</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como</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el</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carbón</a:t>
            </a:r>
            <a:r>
              <a:rPr lang="en-GB" sz="1400" dirty="0">
                <a:solidFill>
                  <a:srgbClr val="002060"/>
                </a:solidFill>
                <a:latin typeface="Century Gothic" panose="020B0502020202020204" pitchFamily="34" charset="0"/>
              </a:rPr>
              <a:t>.</a:t>
            </a:r>
          </a:p>
          <a:p>
            <a:pPr>
              <a:lnSpc>
                <a:spcPct val="150000"/>
              </a:lnSpc>
            </a:pPr>
            <a:r>
              <a:rPr lang="en-GB" sz="1400" dirty="0">
                <a:solidFill>
                  <a:srgbClr val="002060"/>
                </a:solidFill>
                <a:latin typeface="Century Gothic" panose="020B0502020202020204" pitchFamily="34" charset="0"/>
              </a:rPr>
              <a:t>Cuando </a:t>
            </a:r>
            <a:r>
              <a:rPr lang="en-GB" sz="1400" dirty="0" err="1">
                <a:solidFill>
                  <a:srgbClr val="002060"/>
                </a:solidFill>
                <a:latin typeface="Century Gothic" panose="020B0502020202020204" pitchFamily="34" charset="0"/>
              </a:rPr>
              <a:t>tiene</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miedo</a:t>
            </a:r>
            <a:r>
              <a:rPr lang="en-GB" sz="1400" dirty="0">
                <a:solidFill>
                  <a:srgbClr val="002060"/>
                </a:solidFill>
                <a:latin typeface="Century Gothic" panose="020B0502020202020204" pitchFamily="34" charset="0"/>
              </a:rPr>
              <a:t> o </a:t>
            </a:r>
            <a:r>
              <a:rPr lang="en-GB" sz="1400" dirty="0" err="1">
                <a:solidFill>
                  <a:srgbClr val="002060"/>
                </a:solidFill>
                <a:latin typeface="Century Gothic" panose="020B0502020202020204" pitchFamily="34" charset="0"/>
              </a:rPr>
              <a:t>frío</a:t>
            </a:r>
            <a:r>
              <a:rPr lang="en-GB" sz="1400" dirty="0">
                <a:solidFill>
                  <a:srgbClr val="002060"/>
                </a:solidFill>
                <a:latin typeface="Century Gothic" panose="020B0502020202020204" pitchFamily="34" charset="0"/>
              </a:rPr>
              <a:t>, </a:t>
            </a:r>
          </a:p>
          <a:p>
            <a:pPr>
              <a:lnSpc>
                <a:spcPct val="150000"/>
              </a:lnSpc>
            </a:pPr>
            <a:r>
              <a:rPr lang="en-GB" sz="1400" dirty="0" err="1">
                <a:solidFill>
                  <a:srgbClr val="002060"/>
                </a:solidFill>
                <a:latin typeface="Century Gothic" panose="020B0502020202020204" pitchFamily="34" charset="0"/>
              </a:rPr>
              <a:t>su</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color</a:t>
            </a:r>
            <a:r>
              <a:rPr lang="en-GB" sz="1400" dirty="0">
                <a:solidFill>
                  <a:srgbClr val="002060"/>
                </a:solidFill>
                <a:latin typeface="Century Gothic" panose="020B0502020202020204" pitchFamily="34" charset="0"/>
              </a:rPr>
              <a:t> no es </a:t>
            </a:r>
            <a:r>
              <a:rPr lang="en-GB" sz="1400" dirty="0" err="1">
                <a:solidFill>
                  <a:srgbClr val="002060"/>
                </a:solidFill>
                <a:latin typeface="Century Gothic" panose="020B0502020202020204" pitchFamily="34" charset="0"/>
              </a:rPr>
              <a:t>diferente</a:t>
            </a:r>
            <a:r>
              <a:rPr lang="en-GB" sz="1400" dirty="0">
                <a:solidFill>
                  <a:srgbClr val="002060"/>
                </a:solidFill>
                <a:latin typeface="Century Gothic" panose="020B0502020202020204" pitchFamily="34" charset="0"/>
              </a:rPr>
              <a:t>,</a:t>
            </a:r>
          </a:p>
          <a:p>
            <a:pPr>
              <a:lnSpc>
                <a:spcPct val="150000"/>
              </a:lnSpc>
            </a:pPr>
            <a:r>
              <a:rPr lang="en-GB" sz="1400" dirty="0" err="1">
                <a:solidFill>
                  <a:srgbClr val="002060"/>
                </a:solidFill>
                <a:latin typeface="Century Gothic" panose="020B0502020202020204" pitchFamily="34" charset="0"/>
              </a:rPr>
              <a:t>pero</a:t>
            </a:r>
            <a:r>
              <a:rPr lang="en-GB" sz="1400" dirty="0">
                <a:solidFill>
                  <a:srgbClr val="002060"/>
                </a:solidFill>
                <a:latin typeface="Century Gothic" panose="020B0502020202020204" pitchFamily="34" charset="0"/>
              </a:rPr>
              <a:t> es </a:t>
            </a:r>
            <a:r>
              <a:rPr lang="en-GB" sz="1400" dirty="0" err="1">
                <a:solidFill>
                  <a:srgbClr val="002060"/>
                </a:solidFill>
                <a:latin typeface="Century Gothic" panose="020B0502020202020204" pitchFamily="34" charset="0"/>
              </a:rPr>
              <a:t>rápid</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como</a:t>
            </a:r>
            <a:r>
              <a:rPr lang="en-GB" sz="1400" dirty="0">
                <a:solidFill>
                  <a:srgbClr val="002060"/>
                </a:solidFill>
                <a:latin typeface="Century Gothic" panose="020B0502020202020204" pitchFamily="34" charset="0"/>
              </a:rPr>
              <a:t> un </a:t>
            </a:r>
            <a:r>
              <a:rPr lang="en-GB" sz="1400" dirty="0" err="1">
                <a:solidFill>
                  <a:srgbClr val="002060"/>
                </a:solidFill>
                <a:latin typeface="Century Gothic" panose="020B0502020202020204" pitchFamily="34" charset="0"/>
              </a:rPr>
              <a:t>avión</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La </a:t>
            </a:r>
            <a:r>
              <a:rPr lang="en-GB" sz="1400" dirty="0" err="1">
                <a:solidFill>
                  <a:srgbClr val="002060"/>
                </a:solidFill>
                <a:latin typeface="Century Gothic" panose="020B0502020202020204" pitchFamily="34" charset="0"/>
              </a:rPr>
              <a:t>pantera</a:t>
            </a:r>
            <a:r>
              <a:rPr lang="en-GB" sz="1400" dirty="0">
                <a:solidFill>
                  <a:srgbClr val="002060"/>
                </a:solidFill>
                <a:latin typeface="Century Gothic" panose="020B0502020202020204" pitchFamily="34" charset="0"/>
              </a:rPr>
              <a:t> es </a:t>
            </a:r>
            <a:r>
              <a:rPr lang="en-GB" sz="1400" dirty="0" err="1">
                <a:solidFill>
                  <a:srgbClr val="002060"/>
                </a:solidFill>
                <a:latin typeface="Century Gothic" panose="020B0502020202020204" pitchFamily="34" charset="0"/>
              </a:rPr>
              <a:t>única</a:t>
            </a:r>
            <a:r>
              <a:rPr lang="en-GB" sz="1400" dirty="0">
                <a:solidFill>
                  <a:srgbClr val="002060"/>
                </a:solidFill>
                <a:latin typeface="Century Gothic" panose="020B0502020202020204" pitchFamily="34" charset="0"/>
              </a:rPr>
              <a:t> y especial.</a:t>
            </a:r>
          </a:p>
          <a:p>
            <a:pPr>
              <a:lnSpc>
                <a:spcPct val="150000"/>
              </a:lnSpc>
            </a:pPr>
            <a:r>
              <a:rPr lang="en-GB" sz="1400" dirty="0">
                <a:solidFill>
                  <a:srgbClr val="002060"/>
                </a:solidFill>
                <a:latin typeface="Century Gothic" panose="020B0502020202020204" pitchFamily="34" charset="0"/>
              </a:rPr>
              <a:t>El flamenco es </a:t>
            </a:r>
            <a:r>
              <a:rPr lang="en-GB" sz="1400" dirty="0" err="1">
                <a:solidFill>
                  <a:srgbClr val="002060"/>
                </a:solidFill>
                <a:latin typeface="Century Gothic" panose="020B0502020202020204" pitchFamily="34" charset="0"/>
              </a:rPr>
              <a:t>blanco</a:t>
            </a:r>
            <a:r>
              <a:rPr lang="en-GB" sz="1400" dirty="0">
                <a:solidFill>
                  <a:srgbClr val="002060"/>
                </a:solidFill>
                <a:latin typeface="Century Gothic" panose="020B0502020202020204" pitchFamily="34" charset="0"/>
              </a:rPr>
              <a:t> primero</a:t>
            </a:r>
          </a:p>
          <a:p>
            <a:pPr>
              <a:lnSpc>
                <a:spcPct val="150000"/>
              </a:lnSpc>
            </a:pPr>
            <a:r>
              <a:rPr lang="en-GB" sz="1400" dirty="0">
                <a:solidFill>
                  <a:srgbClr val="002060"/>
                </a:solidFill>
                <a:latin typeface="Century Gothic" panose="020B0502020202020204" pitchFamily="34" charset="0"/>
              </a:rPr>
              <a:t>y cuando es mayor,</a:t>
            </a:r>
          </a:p>
          <a:p>
            <a:pPr>
              <a:lnSpc>
                <a:spcPct val="150000"/>
              </a:lnSpc>
            </a:pPr>
            <a:r>
              <a:rPr lang="en-GB" sz="1400" dirty="0">
                <a:solidFill>
                  <a:srgbClr val="002060"/>
                </a:solidFill>
                <a:latin typeface="Century Gothic" panose="020B0502020202020204" pitchFamily="34" charset="0"/>
              </a:rPr>
              <a:t>es rosa </a:t>
            </a:r>
            <a:r>
              <a:rPr lang="en-GB" sz="1400" dirty="0" err="1">
                <a:solidFill>
                  <a:srgbClr val="002060"/>
                </a:solidFill>
                <a:latin typeface="Century Gothic" panose="020B0502020202020204" pitchFamily="34" charset="0"/>
              </a:rPr>
              <a:t>como</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una</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flor</a:t>
            </a:r>
            <a:r>
              <a:rPr lang="en-GB" sz="1400" dirty="0">
                <a:solidFill>
                  <a:srgbClr val="002060"/>
                </a:solidFill>
                <a:latin typeface="Century Gothic" panose="020B0502020202020204" pitchFamily="34" charset="0"/>
              </a:rPr>
              <a:t>.</a:t>
            </a:r>
          </a:p>
          <a:p>
            <a:pPr>
              <a:lnSpc>
                <a:spcPct val="150000"/>
              </a:lnSpc>
            </a:pPr>
            <a:r>
              <a:rPr lang="en-GB" sz="1400" dirty="0">
                <a:solidFill>
                  <a:srgbClr val="002060"/>
                </a:solidFill>
                <a:latin typeface="Century Gothic" panose="020B0502020202020204" pitchFamily="34" charset="0"/>
              </a:rPr>
              <a:t>Como la </a:t>
            </a:r>
            <a:r>
              <a:rPr lang="en-GB" sz="1400" dirty="0" err="1">
                <a:solidFill>
                  <a:srgbClr val="002060"/>
                </a:solidFill>
                <a:latin typeface="Century Gothic" panose="020B0502020202020204" pitchFamily="34" charset="0"/>
              </a:rPr>
              <a:t>pantera</a:t>
            </a:r>
            <a:r>
              <a:rPr lang="en-GB" sz="1400" dirty="0">
                <a:solidFill>
                  <a:srgbClr val="002060"/>
                </a:solidFill>
                <a:latin typeface="Century Gothic" panose="020B0502020202020204" pitchFamily="34" charset="0"/>
              </a:rPr>
              <a:t>, </a:t>
            </a:r>
          </a:p>
          <a:p>
            <a:pPr>
              <a:lnSpc>
                <a:spcPct val="150000"/>
              </a:lnSpc>
            </a:pPr>
            <a:r>
              <a:rPr lang="en-GB" sz="1400" dirty="0" err="1">
                <a:solidFill>
                  <a:srgbClr val="002060"/>
                </a:solidFill>
                <a:latin typeface="Century Gothic" panose="020B0502020202020204" pitchFamily="34" charset="0"/>
              </a:rPr>
              <a:t>el</a:t>
            </a:r>
            <a:r>
              <a:rPr lang="en-GB" sz="1400" dirty="0">
                <a:solidFill>
                  <a:srgbClr val="002060"/>
                </a:solidFill>
                <a:latin typeface="Century Gothic" panose="020B0502020202020204" pitchFamily="34" charset="0"/>
              </a:rPr>
              <a:t> flamenco, es </a:t>
            </a:r>
            <a:r>
              <a:rPr lang="en-GB" sz="1400" dirty="0" err="1">
                <a:solidFill>
                  <a:srgbClr val="002060"/>
                </a:solidFill>
                <a:latin typeface="Century Gothic" panose="020B0502020202020204" pitchFamily="34" charset="0"/>
              </a:rPr>
              <a:t>único</a:t>
            </a:r>
            <a:r>
              <a:rPr lang="en-GB" sz="1400" dirty="0">
                <a:solidFill>
                  <a:srgbClr val="002060"/>
                </a:solidFill>
                <a:latin typeface="Century Gothic" panose="020B0502020202020204" pitchFamily="34" charset="0"/>
              </a:rPr>
              <a:t> y especial</a:t>
            </a:r>
          </a:p>
          <a:p>
            <a:pPr>
              <a:lnSpc>
                <a:spcPct val="150000"/>
              </a:lnSpc>
            </a:pPr>
            <a:r>
              <a:rPr lang="en-GB" sz="1400" dirty="0">
                <a:solidFill>
                  <a:srgbClr val="002060"/>
                </a:solidFill>
                <a:latin typeface="Century Gothic" panose="020B0502020202020204" pitchFamily="34" charset="0"/>
              </a:rPr>
              <a:t>La </a:t>
            </a:r>
            <a:r>
              <a:rPr lang="en-GB" sz="1400" dirty="0" err="1">
                <a:solidFill>
                  <a:srgbClr val="002060"/>
                </a:solidFill>
                <a:latin typeface="Century Gothic" panose="020B0502020202020204" pitchFamily="34" charset="0"/>
              </a:rPr>
              <a:t>ballena</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azul</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es </a:t>
            </a:r>
            <a:r>
              <a:rPr lang="en-GB" sz="1400" dirty="0" err="1">
                <a:solidFill>
                  <a:srgbClr val="002060"/>
                </a:solidFill>
                <a:latin typeface="Century Gothic" panose="020B0502020202020204" pitchFamily="34" charset="0"/>
              </a:rPr>
              <a:t>grande</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como</a:t>
            </a:r>
            <a:r>
              <a:rPr lang="en-GB" sz="1400" dirty="0">
                <a:solidFill>
                  <a:srgbClr val="002060"/>
                </a:solidFill>
                <a:latin typeface="Century Gothic" panose="020B0502020202020204" pitchFamily="34" charset="0"/>
              </a:rPr>
              <a:t> un </a:t>
            </a:r>
            <a:r>
              <a:rPr lang="en-GB" sz="1400" dirty="0" err="1">
                <a:solidFill>
                  <a:srgbClr val="002060"/>
                </a:solidFill>
                <a:latin typeface="Century Gothic" panose="020B0502020202020204" pitchFamily="34" charset="0"/>
              </a:rPr>
              <a:t>autobús</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Porque es </a:t>
            </a:r>
            <a:r>
              <a:rPr lang="en-GB" sz="1400" dirty="0" err="1">
                <a:solidFill>
                  <a:srgbClr val="002060"/>
                </a:solidFill>
                <a:latin typeface="Century Gothic" panose="020B0502020202020204" pitchFamily="34" charset="0"/>
              </a:rPr>
              <a:t>enorme</a:t>
            </a:r>
            <a:r>
              <a:rPr lang="en-GB" sz="1400" dirty="0">
                <a:solidFill>
                  <a:srgbClr val="002060"/>
                </a:solidFill>
                <a:latin typeface="Century Gothic" panose="020B0502020202020204" pitchFamily="34" charset="0"/>
              </a:rPr>
              <a:t> y </a:t>
            </a:r>
            <a:r>
              <a:rPr lang="en-GB" sz="1400" dirty="0" err="1">
                <a:solidFill>
                  <a:srgbClr val="002060"/>
                </a:solidFill>
                <a:latin typeface="Century Gothic" panose="020B0502020202020204" pitchFamily="34" charset="0"/>
              </a:rPr>
              <a:t>vive</a:t>
            </a:r>
            <a:r>
              <a:rPr lang="en-GB" sz="1400" dirty="0">
                <a:solidFill>
                  <a:srgbClr val="002060"/>
                </a:solidFill>
                <a:latin typeface="Century Gothic" panose="020B0502020202020204" pitchFamily="34" charset="0"/>
              </a:rPr>
              <a:t> en </a:t>
            </a:r>
            <a:r>
              <a:rPr lang="en-GB" sz="1400" dirty="0" err="1">
                <a:solidFill>
                  <a:srgbClr val="002060"/>
                </a:solidFill>
                <a:latin typeface="Century Gothic" panose="020B0502020202020204" pitchFamily="34" charset="0"/>
              </a:rPr>
              <a:t>el</a:t>
            </a:r>
            <a:r>
              <a:rPr lang="en-GB" sz="1400" dirty="0">
                <a:solidFill>
                  <a:srgbClr val="002060"/>
                </a:solidFill>
                <a:latin typeface="Century Gothic" panose="020B0502020202020204" pitchFamily="34" charset="0"/>
              </a:rPr>
              <a:t> mar 🌊</a:t>
            </a:r>
          </a:p>
          <a:p>
            <a:pPr>
              <a:lnSpc>
                <a:spcPct val="150000"/>
              </a:lnSpc>
            </a:pPr>
            <a:r>
              <a:rPr lang="en-GB" sz="1400" dirty="0">
                <a:solidFill>
                  <a:srgbClr val="002060"/>
                </a:solidFill>
                <a:latin typeface="Century Gothic" panose="020B0502020202020204" pitchFamily="34" charset="0"/>
              </a:rPr>
              <a:t>La </a:t>
            </a:r>
            <a:r>
              <a:rPr lang="en-GB" sz="1400" dirty="0" err="1">
                <a:solidFill>
                  <a:srgbClr val="002060"/>
                </a:solidFill>
                <a:latin typeface="Century Gothic" panose="020B0502020202020204" pitchFamily="34" charset="0"/>
              </a:rPr>
              <a:t>ballena</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azul</a:t>
            </a:r>
            <a:r>
              <a:rPr lang="en-GB" sz="1400" dirty="0">
                <a:solidFill>
                  <a:srgbClr val="002060"/>
                </a:solidFill>
                <a:latin typeface="Century Gothic" panose="020B0502020202020204" pitchFamily="34" charset="0"/>
              </a:rPr>
              <a:t> es </a:t>
            </a:r>
            <a:r>
              <a:rPr lang="en-GB" sz="1400" dirty="0" err="1">
                <a:solidFill>
                  <a:srgbClr val="002060"/>
                </a:solidFill>
                <a:latin typeface="Century Gothic" panose="020B0502020202020204" pitchFamily="34" charset="0"/>
              </a:rPr>
              <a:t>única</a:t>
            </a:r>
            <a:r>
              <a:rPr lang="en-GB" sz="1400" dirty="0">
                <a:solidFill>
                  <a:srgbClr val="002060"/>
                </a:solidFill>
                <a:latin typeface="Century Gothic" panose="020B0502020202020204" pitchFamily="34" charset="0"/>
              </a:rPr>
              <a:t> y especial.</a:t>
            </a:r>
          </a:p>
          <a:p>
            <a:pPr>
              <a:lnSpc>
                <a:spcPct val="150000"/>
              </a:lnSpc>
            </a:pPr>
            <a:r>
              <a:rPr lang="en-GB" sz="1400" dirty="0">
                <a:solidFill>
                  <a:srgbClr val="002060"/>
                </a:solidFill>
                <a:latin typeface="Century Gothic" panose="020B0502020202020204" pitchFamily="34" charset="0"/>
              </a:rPr>
              <a:t>El </a:t>
            </a:r>
            <a:r>
              <a:rPr lang="en-GB" sz="1400" dirty="0" err="1">
                <a:solidFill>
                  <a:srgbClr val="002060"/>
                </a:solidFill>
                <a:latin typeface="Century Gothic" panose="020B0502020202020204" pitchFamily="34" charset="0"/>
              </a:rPr>
              <a:t>pulpo</a:t>
            </a:r>
            <a:r>
              <a:rPr lang="en-GB" sz="1400" dirty="0">
                <a:solidFill>
                  <a:srgbClr val="002060"/>
                </a:solidFill>
                <a:latin typeface="Century Gothic" panose="020B0502020202020204" pitchFamily="34" charset="0"/>
              </a:rPr>
              <a:t> es curioso </a:t>
            </a:r>
            <a:r>
              <a:rPr lang="en-GB" sz="1400" dirty="0" err="1">
                <a:solidFill>
                  <a:srgbClr val="002060"/>
                </a:solidFill>
                <a:latin typeface="Century Gothic" panose="020B0502020202020204" pitchFamily="34" charset="0"/>
              </a:rPr>
              <a:t>como</a:t>
            </a:r>
            <a:r>
              <a:rPr lang="en-GB" sz="1400" dirty="0">
                <a:solidFill>
                  <a:srgbClr val="002060"/>
                </a:solidFill>
                <a:latin typeface="Century Gothic" panose="020B0502020202020204" pitchFamily="34" charset="0"/>
              </a:rPr>
              <a:t> un </a:t>
            </a:r>
            <a:r>
              <a:rPr lang="en-GB" sz="1400" dirty="0" err="1">
                <a:solidFill>
                  <a:srgbClr val="002060"/>
                </a:solidFill>
                <a:latin typeface="Century Gothic" panose="020B0502020202020204" pitchFamily="34" charset="0"/>
              </a:rPr>
              <a:t>oso</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y con sus </a:t>
            </a:r>
            <a:r>
              <a:rPr lang="en-GB" sz="1400" dirty="0" err="1">
                <a:solidFill>
                  <a:srgbClr val="002060"/>
                </a:solidFill>
                <a:latin typeface="Century Gothic" panose="020B0502020202020204" pitchFamily="34" charset="0"/>
              </a:rPr>
              <a:t>ocho</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brazos</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Y </a:t>
            </a:r>
            <a:r>
              <a:rPr lang="en-GB" sz="1400" dirty="0" err="1">
                <a:solidFill>
                  <a:srgbClr val="002060"/>
                </a:solidFill>
                <a:latin typeface="Century Gothic" panose="020B0502020202020204" pitchFamily="34" charset="0"/>
              </a:rPr>
              <a:t>tres</a:t>
            </a:r>
            <a:r>
              <a:rPr lang="en-GB" sz="1400" dirty="0">
                <a:solidFill>
                  <a:srgbClr val="002060"/>
                </a:solidFill>
                <a:latin typeface="Century Gothic" panose="020B0502020202020204" pitchFamily="34" charset="0"/>
              </a:rPr>
              <a:t> </a:t>
            </a:r>
            <a:r>
              <a:rPr lang="en-GB" sz="1400" dirty="0" err="1">
                <a:solidFill>
                  <a:srgbClr val="002060"/>
                </a:solidFill>
                <a:latin typeface="Century Gothic" panose="020B0502020202020204" pitchFamily="34" charset="0"/>
              </a:rPr>
              <a:t>corazones</a:t>
            </a:r>
            <a:r>
              <a:rPr lang="en-GB" sz="1400" dirty="0">
                <a:solidFill>
                  <a:srgbClr val="002060"/>
                </a:solidFill>
                <a:latin typeface="Century Gothic" panose="020B0502020202020204" pitchFamily="34" charset="0"/>
              </a:rPr>
              <a:t> 💗</a:t>
            </a:r>
          </a:p>
          <a:p>
            <a:pPr>
              <a:lnSpc>
                <a:spcPct val="150000"/>
              </a:lnSpc>
            </a:pPr>
            <a:r>
              <a:rPr lang="en-GB" sz="1400" dirty="0">
                <a:solidFill>
                  <a:srgbClr val="002060"/>
                </a:solidFill>
                <a:latin typeface="Century Gothic" panose="020B0502020202020204" pitchFamily="34" charset="0"/>
              </a:rPr>
              <a:t>El </a:t>
            </a:r>
            <a:r>
              <a:rPr lang="en-GB" sz="1400" dirty="0" err="1">
                <a:solidFill>
                  <a:srgbClr val="002060"/>
                </a:solidFill>
                <a:latin typeface="Century Gothic" panose="020B0502020202020204" pitchFamily="34" charset="0"/>
              </a:rPr>
              <a:t>pulpo</a:t>
            </a:r>
            <a:r>
              <a:rPr lang="en-GB" sz="1400" dirty="0">
                <a:solidFill>
                  <a:srgbClr val="002060"/>
                </a:solidFill>
                <a:latin typeface="Century Gothic" panose="020B0502020202020204" pitchFamily="34" charset="0"/>
              </a:rPr>
              <a:t> también es </a:t>
            </a:r>
            <a:r>
              <a:rPr lang="en-GB" sz="1400" dirty="0" err="1">
                <a:solidFill>
                  <a:srgbClr val="002060"/>
                </a:solidFill>
                <a:latin typeface="Century Gothic" panose="020B0502020202020204" pitchFamily="34" charset="0"/>
              </a:rPr>
              <a:t>único</a:t>
            </a:r>
            <a:r>
              <a:rPr lang="en-GB" sz="1400" dirty="0">
                <a:solidFill>
                  <a:srgbClr val="002060"/>
                </a:solidFill>
                <a:latin typeface="Century Gothic" panose="020B0502020202020204" pitchFamily="34" charset="0"/>
              </a:rPr>
              <a:t> y especial.  </a:t>
            </a:r>
          </a:p>
        </p:txBody>
      </p:sp>
      <p:sp>
        <p:nvSpPr>
          <p:cNvPr id="52" name="TextBox 51">
            <a:extLst>
              <a:ext uri="{FF2B5EF4-FFF2-40B4-BE49-F238E27FC236}">
                <a16:creationId xmlns:a16="http://schemas.microsoft.com/office/drawing/2014/main" id="{FA72D0BE-FF6C-7BE3-1310-716684F316F4}"/>
              </a:ext>
            </a:extLst>
          </p:cNvPr>
          <p:cNvSpPr txBox="1"/>
          <p:nvPr/>
        </p:nvSpPr>
        <p:spPr>
          <a:xfrm>
            <a:off x="5844913" y="1237365"/>
            <a:ext cx="6096000"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con </a:t>
            </a:r>
            <a:r>
              <a:rPr lang="en-GB" sz="2400" b="1" dirty="0" err="1">
                <a:solidFill>
                  <a:srgbClr val="002060"/>
                </a:solidFill>
                <a:latin typeface="Century Gothic" panose="020B0502020202020204" pitchFamily="34" charset="0"/>
              </a:rPr>
              <a:t>voz</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alegre</a:t>
            </a:r>
            <a:r>
              <a:rPr lang="en-GB" sz="2400" b="1" dirty="0">
                <a:solidFill>
                  <a:srgbClr val="002060"/>
                </a:solidFill>
                <a:latin typeface="Century Gothic" panose="020B0502020202020204" pitchFamily="34" charset="0"/>
              </a:rPr>
              <a:t> 😊</a:t>
            </a:r>
          </a:p>
        </p:txBody>
      </p:sp>
      <p:sp>
        <p:nvSpPr>
          <p:cNvPr id="53" name="TextBox 52">
            <a:extLst>
              <a:ext uri="{FF2B5EF4-FFF2-40B4-BE49-F238E27FC236}">
                <a16:creationId xmlns:a16="http://schemas.microsoft.com/office/drawing/2014/main" id="{68A800CD-301F-1B48-26FF-262023A606B8}"/>
              </a:ext>
            </a:extLst>
          </p:cNvPr>
          <p:cNvSpPr txBox="1"/>
          <p:nvPr/>
        </p:nvSpPr>
        <p:spPr>
          <a:xfrm>
            <a:off x="8373566" y="2031391"/>
            <a:ext cx="2976597"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con </a:t>
            </a:r>
            <a:r>
              <a:rPr lang="en-GB" sz="2400" b="1" dirty="0" err="1">
                <a:solidFill>
                  <a:srgbClr val="002060"/>
                </a:solidFill>
                <a:latin typeface="Century Gothic" panose="020B0502020202020204" pitchFamily="34" charset="0"/>
              </a:rPr>
              <a:t>voz</a:t>
            </a:r>
            <a:r>
              <a:rPr lang="en-GB" sz="2400" b="1" dirty="0">
                <a:solidFill>
                  <a:srgbClr val="002060"/>
                </a:solidFill>
                <a:latin typeface="Century Gothic" panose="020B0502020202020204" pitchFamily="34" charset="0"/>
              </a:rPr>
              <a:t> triste 🙁</a:t>
            </a:r>
            <a:endParaRPr lang="en-GB" sz="2400" b="1" dirty="0"/>
          </a:p>
        </p:txBody>
      </p:sp>
      <p:sp>
        <p:nvSpPr>
          <p:cNvPr id="54" name="TextBox 53">
            <a:extLst>
              <a:ext uri="{FF2B5EF4-FFF2-40B4-BE49-F238E27FC236}">
                <a16:creationId xmlns:a16="http://schemas.microsoft.com/office/drawing/2014/main" id="{EC8C5CE4-7C0B-3F34-7DD7-F269DE6F460C}"/>
              </a:ext>
            </a:extLst>
          </p:cNvPr>
          <p:cNvSpPr txBox="1"/>
          <p:nvPr/>
        </p:nvSpPr>
        <p:spPr>
          <a:xfrm>
            <a:off x="5844913" y="2423827"/>
            <a:ext cx="2528652"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lento 🐌</a:t>
            </a:r>
            <a:endParaRPr lang="en-GB" sz="2400" b="1" dirty="0"/>
          </a:p>
        </p:txBody>
      </p:sp>
      <p:sp>
        <p:nvSpPr>
          <p:cNvPr id="55" name="TextBox 54">
            <a:extLst>
              <a:ext uri="{FF2B5EF4-FFF2-40B4-BE49-F238E27FC236}">
                <a16:creationId xmlns:a16="http://schemas.microsoft.com/office/drawing/2014/main" id="{C162B250-7E8D-3179-7518-E613F50257FB}"/>
              </a:ext>
            </a:extLst>
          </p:cNvPr>
          <p:cNvSpPr txBox="1"/>
          <p:nvPr/>
        </p:nvSpPr>
        <p:spPr>
          <a:xfrm>
            <a:off x="8105513" y="2861986"/>
            <a:ext cx="3244650" cy="461665"/>
          </a:xfrm>
          <a:prstGeom prst="rect">
            <a:avLst/>
          </a:prstGeom>
          <a:noFill/>
        </p:spPr>
        <p:txBody>
          <a:bodyPr wrap="square">
            <a:spAutoFit/>
          </a:bodyPr>
          <a:lstStyle/>
          <a:p>
            <a:r>
              <a:rPr lang="en-GB" sz="2400" b="1" dirty="0" err="1">
                <a:solidFill>
                  <a:srgbClr val="002060"/>
                </a:solidFill>
                <a:latin typeface="Century Gothic" panose="020B0502020202020204" pitchFamily="34" charset="0"/>
              </a:rPr>
              <a:t>rápido</a:t>
            </a:r>
            <a:r>
              <a:rPr lang="en-GB" sz="2400" b="1" dirty="0">
                <a:solidFill>
                  <a:srgbClr val="002060"/>
                </a:solidFill>
                <a:latin typeface="Century Gothic" panose="020B0502020202020204" pitchFamily="34" charset="0"/>
              </a:rPr>
              <a:t> 🌠</a:t>
            </a:r>
            <a:endParaRPr lang="en-GB" sz="2400" b="1" dirty="0"/>
          </a:p>
        </p:txBody>
      </p:sp>
      <p:sp>
        <p:nvSpPr>
          <p:cNvPr id="56" name="TextBox 55">
            <a:extLst>
              <a:ext uri="{FF2B5EF4-FFF2-40B4-BE49-F238E27FC236}">
                <a16:creationId xmlns:a16="http://schemas.microsoft.com/office/drawing/2014/main" id="{4AD2CD63-FD31-5AF5-202E-524CAB8437FD}"/>
              </a:ext>
            </a:extLst>
          </p:cNvPr>
          <p:cNvSpPr txBox="1"/>
          <p:nvPr/>
        </p:nvSpPr>
        <p:spPr>
          <a:xfrm>
            <a:off x="5844913" y="3539524"/>
            <a:ext cx="2528653"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en </a:t>
            </a:r>
            <a:r>
              <a:rPr lang="en-GB" sz="2400" b="1" dirty="0" err="1">
                <a:solidFill>
                  <a:srgbClr val="002060"/>
                </a:solidFill>
                <a:latin typeface="Century Gothic" panose="020B0502020202020204" pitchFamily="34" charset="0"/>
              </a:rPr>
              <a:t>voz</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baja</a:t>
            </a:r>
            <a:r>
              <a:rPr lang="en-GB" sz="2400" b="1" dirty="0">
                <a:solidFill>
                  <a:srgbClr val="002060"/>
                </a:solidFill>
                <a:latin typeface="Century Gothic" panose="020B0502020202020204" pitchFamily="34" charset="0"/>
              </a:rPr>
              <a:t> 🤫 </a:t>
            </a:r>
            <a:endParaRPr lang="en-GB" sz="2400" b="1" dirty="0"/>
          </a:p>
        </p:txBody>
      </p:sp>
      <p:sp>
        <p:nvSpPr>
          <p:cNvPr id="57" name="TextBox 56">
            <a:extLst>
              <a:ext uri="{FF2B5EF4-FFF2-40B4-BE49-F238E27FC236}">
                <a16:creationId xmlns:a16="http://schemas.microsoft.com/office/drawing/2014/main" id="{46F5C562-0F20-633C-4A70-E834E653A8AF}"/>
              </a:ext>
            </a:extLst>
          </p:cNvPr>
          <p:cNvSpPr txBox="1"/>
          <p:nvPr/>
        </p:nvSpPr>
        <p:spPr>
          <a:xfrm>
            <a:off x="7710563" y="4158373"/>
            <a:ext cx="7670800"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con </a:t>
            </a:r>
            <a:r>
              <a:rPr lang="en-GB" sz="2400" b="1" dirty="0" err="1">
                <a:solidFill>
                  <a:srgbClr val="002060"/>
                </a:solidFill>
                <a:latin typeface="Century Gothic" panose="020B0502020202020204" pitchFamily="34" charset="0"/>
              </a:rPr>
              <a:t>voz</a:t>
            </a:r>
            <a:r>
              <a:rPr lang="en-GB" sz="2400" b="1" dirty="0">
                <a:solidFill>
                  <a:srgbClr val="002060"/>
                </a:solidFill>
                <a:latin typeface="Century Gothic" panose="020B0502020202020204" pitchFamily="34" charset="0"/>
              </a:rPr>
              <a:t> de </a:t>
            </a:r>
            <a:r>
              <a:rPr lang="en-GB" sz="2400" b="1" dirty="0" err="1">
                <a:solidFill>
                  <a:srgbClr val="002060"/>
                </a:solidFill>
                <a:latin typeface="Century Gothic" panose="020B0502020202020204" pitchFamily="34" charset="0"/>
              </a:rPr>
              <a:t>abeja</a:t>
            </a:r>
            <a:r>
              <a:rPr lang="en-GB" sz="2400" b="1" dirty="0">
                <a:solidFill>
                  <a:srgbClr val="002060"/>
                </a:solidFill>
                <a:latin typeface="Century Gothic" panose="020B0502020202020204" pitchFamily="34" charset="0"/>
              </a:rPr>
              <a:t> 🐝</a:t>
            </a:r>
          </a:p>
        </p:txBody>
      </p:sp>
      <p:sp>
        <p:nvSpPr>
          <p:cNvPr id="58" name="Google Shape;387;p19">
            <a:extLst>
              <a:ext uri="{FF2B5EF4-FFF2-40B4-BE49-F238E27FC236}">
                <a16:creationId xmlns:a16="http://schemas.microsoft.com/office/drawing/2014/main" id="{A8CA447C-18B9-D742-187A-A5711FB74F99}"/>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59" name="Google Shape;389;p19">
            <a:extLst>
              <a:ext uri="{FF2B5EF4-FFF2-40B4-BE49-F238E27FC236}">
                <a16:creationId xmlns:a16="http://schemas.microsoft.com/office/drawing/2014/main" id="{D361DD38-1A51-0F33-E427-06930F98CD31}"/>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60" name="Google Shape;390;p19">
            <a:extLst>
              <a:ext uri="{FF2B5EF4-FFF2-40B4-BE49-F238E27FC236}">
                <a16:creationId xmlns:a16="http://schemas.microsoft.com/office/drawing/2014/main" id="{A1A20682-DF65-3FB0-8DBC-CB963D217158}"/>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61" name="Google Shape;391;p19">
            <a:extLst>
              <a:ext uri="{FF2B5EF4-FFF2-40B4-BE49-F238E27FC236}">
                <a16:creationId xmlns:a16="http://schemas.microsoft.com/office/drawing/2014/main" id="{19113707-09A5-44B2-C288-AD003526731C}"/>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62" name="Google Shape;395;p19">
            <a:extLst>
              <a:ext uri="{FF2B5EF4-FFF2-40B4-BE49-F238E27FC236}">
                <a16:creationId xmlns:a16="http://schemas.microsoft.com/office/drawing/2014/main" id="{B97F41B4-4B90-922B-EDE4-D4261367570B}"/>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63" name="Google Shape;388;p19">
            <a:extLst>
              <a:ext uri="{FF2B5EF4-FFF2-40B4-BE49-F238E27FC236}">
                <a16:creationId xmlns:a16="http://schemas.microsoft.com/office/drawing/2014/main" id="{2F0CF601-E2D4-E803-2358-9A28639D9EE2}"/>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64" name="TextBox 63">
            <a:extLst>
              <a:ext uri="{FF2B5EF4-FFF2-40B4-BE49-F238E27FC236}">
                <a16:creationId xmlns:a16="http://schemas.microsoft.com/office/drawing/2014/main" id="{ABA803E9-B34A-D07C-D95C-7EA98F6FE08A}"/>
              </a:ext>
            </a:extLst>
          </p:cNvPr>
          <p:cNvSpPr txBox="1"/>
          <p:nvPr/>
        </p:nvSpPr>
        <p:spPr>
          <a:xfrm>
            <a:off x="10935264" y="2435574"/>
            <a:ext cx="1186543"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 </a:t>
            </a:r>
            <a:r>
              <a:rPr lang="en-GB" sz="1600" dirty="0" err="1">
                <a:solidFill>
                  <a:srgbClr val="002060"/>
                </a:solidFill>
                <a:latin typeface="Century Gothic" panose="020B0502020202020204" pitchFamily="34" charset="0"/>
              </a:rPr>
              <a:t>minuto</a:t>
            </a:r>
            <a:r>
              <a:rPr lang="en-GB" sz="16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396149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34" presetClass="emph" presetSubtype="0" fill="hold" grpId="1" nodeType="afterEffect">
                                  <p:stCondLst>
                                    <p:cond delay="0"/>
                                  </p:stCondLst>
                                  <p:iterate type="lt">
                                    <p:tmPct val="10000"/>
                                  </p:iterate>
                                  <p:childTnLst>
                                    <p:animMotion origin="layout" path="M 2.91667E-6 1.11111E-6 L 2.91667E-6 -0.07222 " pathEditMode="relative" rAng="0" ptsTypes="AA">
                                      <p:cBhvr>
                                        <p:cTn id="10" dur="250" accel="50000" decel="50000" autoRev="1" fill="hold">
                                          <p:stCondLst>
                                            <p:cond delay="0"/>
                                          </p:stCondLst>
                                        </p:cTn>
                                        <p:tgtEl>
                                          <p:spTgt spid="52"/>
                                        </p:tgtEl>
                                        <p:attrNameLst>
                                          <p:attrName>ppt_x</p:attrName>
                                          <p:attrName>ppt_y</p:attrName>
                                        </p:attrNameLst>
                                      </p:cBhvr>
                                      <p:rCtr x="0" y="-3611"/>
                                    </p:animMotion>
                                    <p:animRot by="1500000">
                                      <p:cBhvr>
                                        <p:cTn id="11" dur="125" fill="hold">
                                          <p:stCondLst>
                                            <p:cond delay="0"/>
                                          </p:stCondLst>
                                        </p:cTn>
                                        <p:tgtEl>
                                          <p:spTgt spid="52"/>
                                        </p:tgtEl>
                                        <p:attrNameLst>
                                          <p:attrName>r</p:attrName>
                                        </p:attrNameLst>
                                      </p:cBhvr>
                                    </p:animRot>
                                    <p:animRot by="-1500000">
                                      <p:cBhvr>
                                        <p:cTn id="12" dur="125" fill="hold">
                                          <p:stCondLst>
                                            <p:cond delay="125"/>
                                          </p:stCondLst>
                                        </p:cTn>
                                        <p:tgtEl>
                                          <p:spTgt spid="52"/>
                                        </p:tgtEl>
                                        <p:attrNameLst>
                                          <p:attrName>r</p:attrName>
                                        </p:attrNameLst>
                                      </p:cBhvr>
                                    </p:animRot>
                                    <p:animRot by="-1500000">
                                      <p:cBhvr>
                                        <p:cTn id="13" dur="125" fill="hold">
                                          <p:stCondLst>
                                            <p:cond delay="250"/>
                                          </p:stCondLst>
                                        </p:cTn>
                                        <p:tgtEl>
                                          <p:spTgt spid="52"/>
                                        </p:tgtEl>
                                        <p:attrNameLst>
                                          <p:attrName>r</p:attrName>
                                        </p:attrNameLst>
                                      </p:cBhvr>
                                    </p:animRot>
                                    <p:animRot by="1500000">
                                      <p:cBhvr>
                                        <p:cTn id="14" dur="125" fill="hold">
                                          <p:stCondLst>
                                            <p:cond delay="375"/>
                                          </p:stCondLst>
                                        </p:cTn>
                                        <p:tgtEl>
                                          <p:spTgt spid="5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lt">
                                    <p:tmPct val="0"/>
                                  </p:iterate>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500"/>
                            </p:stCondLst>
                            <p:childTnLst>
                              <p:par>
                                <p:cTn id="21" presetID="34" presetClass="emph" presetSubtype="0" fill="hold" grpId="1" nodeType="afterEffect">
                                  <p:stCondLst>
                                    <p:cond delay="0"/>
                                  </p:stCondLst>
                                  <p:iterate type="lt">
                                    <p:tmPct val="10000"/>
                                  </p:iterate>
                                  <p:childTnLst>
                                    <p:animMotion origin="layout" path="M -4.16667E-6 -1.11111E-6 L -4.16667E-6 -0.07222 " pathEditMode="relative" rAng="0" ptsTypes="AA">
                                      <p:cBhvr>
                                        <p:cTn id="22" dur="250" accel="50000" decel="50000" autoRev="1" fill="hold">
                                          <p:stCondLst>
                                            <p:cond delay="0"/>
                                          </p:stCondLst>
                                        </p:cTn>
                                        <p:tgtEl>
                                          <p:spTgt spid="53"/>
                                        </p:tgtEl>
                                        <p:attrNameLst>
                                          <p:attrName>ppt_x</p:attrName>
                                          <p:attrName>ppt_y</p:attrName>
                                        </p:attrNameLst>
                                      </p:cBhvr>
                                      <p:rCtr x="0" y="-3611"/>
                                    </p:animMotion>
                                    <p:animRot by="1500000">
                                      <p:cBhvr>
                                        <p:cTn id="23" dur="125" fill="hold">
                                          <p:stCondLst>
                                            <p:cond delay="0"/>
                                          </p:stCondLst>
                                        </p:cTn>
                                        <p:tgtEl>
                                          <p:spTgt spid="53"/>
                                        </p:tgtEl>
                                        <p:attrNameLst>
                                          <p:attrName>r</p:attrName>
                                        </p:attrNameLst>
                                      </p:cBhvr>
                                    </p:animRot>
                                    <p:animRot by="-1500000">
                                      <p:cBhvr>
                                        <p:cTn id="24" dur="125" fill="hold">
                                          <p:stCondLst>
                                            <p:cond delay="125"/>
                                          </p:stCondLst>
                                        </p:cTn>
                                        <p:tgtEl>
                                          <p:spTgt spid="53"/>
                                        </p:tgtEl>
                                        <p:attrNameLst>
                                          <p:attrName>r</p:attrName>
                                        </p:attrNameLst>
                                      </p:cBhvr>
                                    </p:animRot>
                                    <p:animRot by="-1500000">
                                      <p:cBhvr>
                                        <p:cTn id="25" dur="125" fill="hold">
                                          <p:stCondLst>
                                            <p:cond delay="250"/>
                                          </p:stCondLst>
                                        </p:cTn>
                                        <p:tgtEl>
                                          <p:spTgt spid="53"/>
                                        </p:tgtEl>
                                        <p:attrNameLst>
                                          <p:attrName>r</p:attrName>
                                        </p:attrNameLst>
                                      </p:cBhvr>
                                    </p:animRot>
                                    <p:animRot by="1500000">
                                      <p:cBhvr>
                                        <p:cTn id="26" dur="125" fill="hold">
                                          <p:stCondLst>
                                            <p:cond delay="375"/>
                                          </p:stCondLst>
                                        </p:cTn>
                                        <p:tgtEl>
                                          <p:spTgt spid="5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iterate type="lt">
                                    <p:tmPct val="0"/>
                                  </p:iterate>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par>
                          <p:cTn id="32" fill="hold">
                            <p:stCondLst>
                              <p:cond delay="500"/>
                            </p:stCondLst>
                            <p:childTnLst>
                              <p:par>
                                <p:cTn id="33" presetID="34" presetClass="emph" presetSubtype="0" fill="hold" grpId="1" nodeType="afterEffect">
                                  <p:stCondLst>
                                    <p:cond delay="0"/>
                                  </p:stCondLst>
                                  <p:iterate type="lt">
                                    <p:tmPct val="10000"/>
                                  </p:iterate>
                                  <p:childTnLst>
                                    <p:animMotion origin="layout" path="M -2.91667E-6 2.96296E-6 L -2.91667E-6 -0.07223 " pathEditMode="relative" rAng="0" ptsTypes="AA">
                                      <p:cBhvr>
                                        <p:cTn id="34" dur="250" accel="50000" decel="50000" autoRev="1" fill="hold">
                                          <p:stCondLst>
                                            <p:cond delay="0"/>
                                          </p:stCondLst>
                                        </p:cTn>
                                        <p:tgtEl>
                                          <p:spTgt spid="54"/>
                                        </p:tgtEl>
                                        <p:attrNameLst>
                                          <p:attrName>ppt_x</p:attrName>
                                          <p:attrName>ppt_y</p:attrName>
                                        </p:attrNameLst>
                                      </p:cBhvr>
                                      <p:rCtr x="0" y="-3611"/>
                                    </p:animMotion>
                                    <p:animRot by="1500000">
                                      <p:cBhvr>
                                        <p:cTn id="35" dur="125" fill="hold">
                                          <p:stCondLst>
                                            <p:cond delay="0"/>
                                          </p:stCondLst>
                                        </p:cTn>
                                        <p:tgtEl>
                                          <p:spTgt spid="54"/>
                                        </p:tgtEl>
                                        <p:attrNameLst>
                                          <p:attrName>r</p:attrName>
                                        </p:attrNameLst>
                                      </p:cBhvr>
                                    </p:animRot>
                                    <p:animRot by="-1500000">
                                      <p:cBhvr>
                                        <p:cTn id="36" dur="125" fill="hold">
                                          <p:stCondLst>
                                            <p:cond delay="125"/>
                                          </p:stCondLst>
                                        </p:cTn>
                                        <p:tgtEl>
                                          <p:spTgt spid="54"/>
                                        </p:tgtEl>
                                        <p:attrNameLst>
                                          <p:attrName>r</p:attrName>
                                        </p:attrNameLst>
                                      </p:cBhvr>
                                    </p:animRot>
                                    <p:animRot by="-1500000">
                                      <p:cBhvr>
                                        <p:cTn id="37" dur="125" fill="hold">
                                          <p:stCondLst>
                                            <p:cond delay="250"/>
                                          </p:stCondLst>
                                        </p:cTn>
                                        <p:tgtEl>
                                          <p:spTgt spid="54"/>
                                        </p:tgtEl>
                                        <p:attrNameLst>
                                          <p:attrName>r</p:attrName>
                                        </p:attrNameLst>
                                      </p:cBhvr>
                                    </p:animRot>
                                    <p:animRot by="1500000">
                                      <p:cBhvr>
                                        <p:cTn id="38" dur="125" fill="hold">
                                          <p:stCondLst>
                                            <p:cond delay="375"/>
                                          </p:stCondLst>
                                        </p:cTn>
                                        <p:tgtEl>
                                          <p:spTgt spid="5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0"/>
                                  </p:iterate>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par>
                          <p:cTn id="44" fill="hold">
                            <p:stCondLst>
                              <p:cond delay="500"/>
                            </p:stCondLst>
                            <p:childTnLst>
                              <p:par>
                                <p:cTn id="45" presetID="34" presetClass="emph" presetSubtype="0" fill="hold" grpId="1" nodeType="afterEffect">
                                  <p:stCondLst>
                                    <p:cond delay="0"/>
                                  </p:stCondLst>
                                  <p:iterate type="lt">
                                    <p:tmPct val="10000"/>
                                  </p:iterate>
                                  <p:childTnLst>
                                    <p:animMotion origin="layout" path="M 3.33333E-6 4.07407E-6 L 3.33333E-6 -0.07223 " pathEditMode="relative" rAng="0" ptsTypes="AA">
                                      <p:cBhvr>
                                        <p:cTn id="46" dur="250" accel="50000" decel="50000" autoRev="1" fill="hold">
                                          <p:stCondLst>
                                            <p:cond delay="0"/>
                                          </p:stCondLst>
                                        </p:cTn>
                                        <p:tgtEl>
                                          <p:spTgt spid="55"/>
                                        </p:tgtEl>
                                        <p:attrNameLst>
                                          <p:attrName>ppt_x</p:attrName>
                                          <p:attrName>ppt_y</p:attrName>
                                        </p:attrNameLst>
                                      </p:cBhvr>
                                      <p:rCtr x="0" y="-3611"/>
                                    </p:animMotion>
                                    <p:animRot by="1500000">
                                      <p:cBhvr>
                                        <p:cTn id="47" dur="125" fill="hold">
                                          <p:stCondLst>
                                            <p:cond delay="0"/>
                                          </p:stCondLst>
                                        </p:cTn>
                                        <p:tgtEl>
                                          <p:spTgt spid="55"/>
                                        </p:tgtEl>
                                        <p:attrNameLst>
                                          <p:attrName>r</p:attrName>
                                        </p:attrNameLst>
                                      </p:cBhvr>
                                    </p:animRot>
                                    <p:animRot by="-1500000">
                                      <p:cBhvr>
                                        <p:cTn id="48" dur="125" fill="hold">
                                          <p:stCondLst>
                                            <p:cond delay="125"/>
                                          </p:stCondLst>
                                        </p:cTn>
                                        <p:tgtEl>
                                          <p:spTgt spid="55"/>
                                        </p:tgtEl>
                                        <p:attrNameLst>
                                          <p:attrName>r</p:attrName>
                                        </p:attrNameLst>
                                      </p:cBhvr>
                                    </p:animRot>
                                    <p:animRot by="-1500000">
                                      <p:cBhvr>
                                        <p:cTn id="49" dur="125" fill="hold">
                                          <p:stCondLst>
                                            <p:cond delay="250"/>
                                          </p:stCondLst>
                                        </p:cTn>
                                        <p:tgtEl>
                                          <p:spTgt spid="55"/>
                                        </p:tgtEl>
                                        <p:attrNameLst>
                                          <p:attrName>r</p:attrName>
                                        </p:attrNameLst>
                                      </p:cBhvr>
                                    </p:animRot>
                                    <p:animRot by="1500000">
                                      <p:cBhvr>
                                        <p:cTn id="50" dur="125" fill="hold">
                                          <p:stCondLst>
                                            <p:cond delay="375"/>
                                          </p:stCondLst>
                                        </p:cTn>
                                        <p:tgtEl>
                                          <p:spTgt spid="5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iterate type="lt">
                                    <p:tmPct val="0"/>
                                  </p:iterate>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500"/>
                            </p:stCondLst>
                            <p:childTnLst>
                              <p:par>
                                <p:cTn id="57" presetID="34" presetClass="emph" presetSubtype="0" fill="hold" grpId="1" nodeType="afterEffect">
                                  <p:stCondLst>
                                    <p:cond delay="0"/>
                                  </p:stCondLst>
                                  <p:iterate type="lt">
                                    <p:tmPct val="10000"/>
                                  </p:iterate>
                                  <p:childTnLst>
                                    <p:animMotion origin="layout" path="M -2.91667E-6 1.48148E-6 L -2.91667E-6 -0.07222 " pathEditMode="relative" rAng="0" ptsTypes="AA">
                                      <p:cBhvr>
                                        <p:cTn id="58" dur="250" accel="50000" decel="50000" autoRev="1" fill="hold">
                                          <p:stCondLst>
                                            <p:cond delay="0"/>
                                          </p:stCondLst>
                                        </p:cTn>
                                        <p:tgtEl>
                                          <p:spTgt spid="56"/>
                                        </p:tgtEl>
                                        <p:attrNameLst>
                                          <p:attrName>ppt_x</p:attrName>
                                          <p:attrName>ppt_y</p:attrName>
                                        </p:attrNameLst>
                                      </p:cBhvr>
                                      <p:rCtr x="0" y="-3611"/>
                                    </p:animMotion>
                                    <p:animRot by="1500000">
                                      <p:cBhvr>
                                        <p:cTn id="59" dur="125" fill="hold">
                                          <p:stCondLst>
                                            <p:cond delay="0"/>
                                          </p:stCondLst>
                                        </p:cTn>
                                        <p:tgtEl>
                                          <p:spTgt spid="56"/>
                                        </p:tgtEl>
                                        <p:attrNameLst>
                                          <p:attrName>r</p:attrName>
                                        </p:attrNameLst>
                                      </p:cBhvr>
                                    </p:animRot>
                                    <p:animRot by="-1500000">
                                      <p:cBhvr>
                                        <p:cTn id="60" dur="125" fill="hold">
                                          <p:stCondLst>
                                            <p:cond delay="125"/>
                                          </p:stCondLst>
                                        </p:cTn>
                                        <p:tgtEl>
                                          <p:spTgt spid="56"/>
                                        </p:tgtEl>
                                        <p:attrNameLst>
                                          <p:attrName>r</p:attrName>
                                        </p:attrNameLst>
                                      </p:cBhvr>
                                    </p:animRot>
                                    <p:animRot by="-1500000">
                                      <p:cBhvr>
                                        <p:cTn id="61" dur="125" fill="hold">
                                          <p:stCondLst>
                                            <p:cond delay="250"/>
                                          </p:stCondLst>
                                        </p:cTn>
                                        <p:tgtEl>
                                          <p:spTgt spid="56"/>
                                        </p:tgtEl>
                                        <p:attrNameLst>
                                          <p:attrName>r</p:attrName>
                                        </p:attrNameLst>
                                      </p:cBhvr>
                                    </p:animRot>
                                    <p:animRot by="1500000">
                                      <p:cBhvr>
                                        <p:cTn id="62" dur="125" fill="hold">
                                          <p:stCondLst>
                                            <p:cond delay="375"/>
                                          </p:stCondLst>
                                        </p:cTn>
                                        <p:tgtEl>
                                          <p:spTgt spid="56"/>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iterate type="lt">
                                    <p:tmPct val="0"/>
                                  </p:iterate>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childTnLst>
                          </p:cTn>
                        </p:par>
                        <p:par>
                          <p:cTn id="68" fill="hold">
                            <p:stCondLst>
                              <p:cond delay="500"/>
                            </p:stCondLst>
                            <p:childTnLst>
                              <p:par>
                                <p:cTn id="69" presetID="34" presetClass="emph" presetSubtype="0" fill="hold" grpId="1" nodeType="afterEffect">
                                  <p:stCondLst>
                                    <p:cond delay="0"/>
                                  </p:stCondLst>
                                  <p:iterate type="lt">
                                    <p:tmPct val="10000"/>
                                  </p:iterate>
                                  <p:childTnLst>
                                    <p:animMotion origin="layout" path="M 4.79167E-6 -4.81481E-6 L 4.79167E-6 -0.07222 " pathEditMode="relative" rAng="0" ptsTypes="AA">
                                      <p:cBhvr>
                                        <p:cTn id="70" dur="250" accel="50000" decel="50000" autoRev="1" fill="hold">
                                          <p:stCondLst>
                                            <p:cond delay="0"/>
                                          </p:stCondLst>
                                        </p:cTn>
                                        <p:tgtEl>
                                          <p:spTgt spid="57"/>
                                        </p:tgtEl>
                                        <p:attrNameLst>
                                          <p:attrName>ppt_x</p:attrName>
                                          <p:attrName>ppt_y</p:attrName>
                                        </p:attrNameLst>
                                      </p:cBhvr>
                                      <p:rCtr x="0" y="-3611"/>
                                    </p:animMotion>
                                    <p:animRot by="1500000">
                                      <p:cBhvr>
                                        <p:cTn id="71" dur="125" fill="hold">
                                          <p:stCondLst>
                                            <p:cond delay="0"/>
                                          </p:stCondLst>
                                        </p:cTn>
                                        <p:tgtEl>
                                          <p:spTgt spid="57"/>
                                        </p:tgtEl>
                                        <p:attrNameLst>
                                          <p:attrName>r</p:attrName>
                                        </p:attrNameLst>
                                      </p:cBhvr>
                                    </p:animRot>
                                    <p:animRot by="-1500000">
                                      <p:cBhvr>
                                        <p:cTn id="72" dur="125" fill="hold">
                                          <p:stCondLst>
                                            <p:cond delay="125"/>
                                          </p:stCondLst>
                                        </p:cTn>
                                        <p:tgtEl>
                                          <p:spTgt spid="57"/>
                                        </p:tgtEl>
                                        <p:attrNameLst>
                                          <p:attrName>r</p:attrName>
                                        </p:attrNameLst>
                                      </p:cBhvr>
                                    </p:animRot>
                                    <p:animRot by="-1500000">
                                      <p:cBhvr>
                                        <p:cTn id="73" dur="125" fill="hold">
                                          <p:stCondLst>
                                            <p:cond delay="250"/>
                                          </p:stCondLst>
                                        </p:cTn>
                                        <p:tgtEl>
                                          <p:spTgt spid="57"/>
                                        </p:tgtEl>
                                        <p:attrNameLst>
                                          <p:attrName>r</p:attrName>
                                        </p:attrNameLst>
                                      </p:cBhvr>
                                    </p:animRot>
                                    <p:animRot by="1500000">
                                      <p:cBhvr>
                                        <p:cTn id="74" dur="125" fill="hold">
                                          <p:stCondLst>
                                            <p:cond delay="375"/>
                                          </p:stCondLst>
                                        </p:cTn>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62"/>
                    </p:tgtEl>
                  </p:cond>
                </p:stCondLst>
                <p:endSync evt="end" delay="0">
                  <p:rtn val="all"/>
                </p:endSync>
                <p:childTnLst>
                  <p:par>
                    <p:cTn id="76" fill="hold">
                      <p:stCondLst>
                        <p:cond delay="0"/>
                      </p:stCondLst>
                      <p:childTnLst>
                        <p:par>
                          <p:cTn id="77" fill="hold">
                            <p:stCondLst>
                              <p:cond delay="0"/>
                            </p:stCondLst>
                            <p:childTnLst>
                              <p:par>
                                <p:cTn id="78" presetID="12" presetClass="exit" presetSubtype="4" fill="hold" grpId="0" nodeType="clickEffect">
                                  <p:stCondLst>
                                    <p:cond delay="0"/>
                                  </p:stCondLst>
                                  <p:childTnLst>
                                    <p:anim calcmode="lin" valueType="num">
                                      <p:cBhvr additive="base">
                                        <p:cTn id="79" dur="59000"/>
                                        <p:tgtEl>
                                          <p:spTgt spid="63"/>
                                        </p:tgtEl>
                                        <p:attrNameLst>
                                          <p:attrName>ppt_y</p:attrName>
                                        </p:attrNameLst>
                                      </p:cBhvr>
                                      <p:tavLst>
                                        <p:tav tm="0">
                                          <p:val>
                                            <p:strVal val="#ppt_y"/>
                                          </p:val>
                                        </p:tav>
                                        <p:tav tm="100000">
                                          <p:val>
                                            <p:strVal val="#ppt_y+#ppt_h*1.125000"/>
                                          </p:val>
                                        </p:tav>
                                      </p:tavLst>
                                    </p:anim>
                                    <p:animEffect transition="out" filter="wipe(down)">
                                      <p:cBhvr>
                                        <p:cTn id="80" dur="59000"/>
                                        <p:tgtEl>
                                          <p:spTgt spid="63"/>
                                        </p:tgtEl>
                                      </p:cBhvr>
                                    </p:animEffect>
                                    <p:set>
                                      <p:cBhvr>
                                        <p:cTn id="81" dur="1" fill="hold">
                                          <p:stCondLst>
                                            <p:cond delay="58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2" grpId="0"/>
      <p:bldP spid="52" grpId="1"/>
      <p:bldP spid="53" grpId="0"/>
      <p:bldP spid="53" grpId="1"/>
      <p:bldP spid="54" grpId="0"/>
      <p:bldP spid="54" grpId="1"/>
      <p:bldP spid="55" grpId="0"/>
      <p:bldP spid="55" grpId="1"/>
      <p:bldP spid="56" grpId="0"/>
      <p:bldP spid="56" grpId="1"/>
      <p:bldP spid="57" grpId="0"/>
      <p:bldP spid="57" grpId="1"/>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E062028-EECC-4CED-0992-3B7D842A15CA}"/>
              </a:ext>
            </a:extLst>
          </p:cNvPr>
          <p:cNvSpPr>
            <a:spLocks noGrp="1"/>
          </p:cNvSpPr>
          <p:nvPr>
            <p:ph type="title"/>
          </p:nvPr>
        </p:nvSpPr>
        <p:spPr>
          <a:xfrm>
            <a:off x="10841586" y="187800"/>
            <a:ext cx="1153457" cy="715151"/>
          </a:xfrm>
        </p:spPr>
        <p:txBody>
          <a:bodyPr>
            <a:normAutofit/>
          </a:bodyPr>
          <a:lstStyle/>
          <a:p>
            <a:r>
              <a:rPr lang="en-GB" sz="1200" dirty="0">
                <a:solidFill>
                  <a:schemeClr val="bg1"/>
                </a:solidFill>
              </a:rPr>
              <a:t>Leer y hablar</a:t>
            </a:r>
          </a:p>
        </p:txBody>
      </p:sp>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3">
            <a:alphaModFix/>
          </a:blip>
          <a:srcRect/>
          <a:stretch/>
        </p:blipFill>
        <p:spPr>
          <a:xfrm>
            <a:off x="11236631" y="74875"/>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1127624" y="935682"/>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14" name="Google Shape;283;p13">
            <a:extLst>
              <a:ext uri="{FF2B5EF4-FFF2-40B4-BE49-F238E27FC236}">
                <a16:creationId xmlns:a16="http://schemas.microsoft.com/office/drawing/2014/main" id="{305ECFDA-7EDC-4E62-8FFB-4B91E8B1E848}"/>
              </a:ext>
            </a:extLst>
          </p:cNvPr>
          <p:cNvSpPr txBox="1"/>
          <p:nvPr/>
        </p:nvSpPr>
        <p:spPr>
          <a:xfrm>
            <a:off x="10409050" y="935682"/>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leer</a:t>
            </a:r>
            <a:endParaRPr sz="2000" b="1" i="0" u="none" strike="noStrike" cap="none">
              <a:solidFill>
                <a:srgbClr val="FFFFFF"/>
              </a:solidFill>
              <a:latin typeface="Century Gothic"/>
              <a:ea typeface="Century Gothic"/>
              <a:cs typeface="Century Gothic"/>
              <a:sym typeface="Century Gothic"/>
            </a:endParaRPr>
          </a:p>
        </p:txBody>
      </p:sp>
      <p:pic>
        <p:nvPicPr>
          <p:cNvPr id="10" name="Google Shape;282;p13" descr="Reading, Book, Symbol, Icon, Reader, Man">
            <a:extLst>
              <a:ext uri="{FF2B5EF4-FFF2-40B4-BE49-F238E27FC236}">
                <a16:creationId xmlns:a16="http://schemas.microsoft.com/office/drawing/2014/main" id="{E937FB71-4B9D-DA51-92A1-EA718DE79560}"/>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344822" y="68242"/>
            <a:ext cx="782801" cy="782801"/>
          </a:xfrm>
          <a:prstGeom prst="roundRect">
            <a:avLst/>
          </a:prstGeom>
          <a:solidFill>
            <a:srgbClr val="92D050"/>
          </a:solidFill>
          <a:ln>
            <a:noFill/>
          </a:ln>
        </p:spPr>
      </p:pic>
      <p:pic>
        <p:nvPicPr>
          <p:cNvPr id="2" name="Graphic 1" descr="Teacher">
            <a:extLst>
              <a:ext uri="{FF2B5EF4-FFF2-40B4-BE49-F238E27FC236}">
                <a16:creationId xmlns:a16="http://schemas.microsoft.com/office/drawing/2014/main" id="{CE9800C5-6182-A29E-E81D-748AD2B462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21" y="-45428"/>
            <a:ext cx="914400" cy="914400"/>
          </a:xfrm>
          <a:prstGeom prst="rect">
            <a:avLst/>
          </a:prstGeom>
        </p:spPr>
      </p:pic>
      <p:sp>
        <p:nvSpPr>
          <p:cNvPr id="3" name="Speech Bubble: Rectangle with Corners Rounded 2">
            <a:extLst>
              <a:ext uri="{FF2B5EF4-FFF2-40B4-BE49-F238E27FC236}">
                <a16:creationId xmlns:a16="http://schemas.microsoft.com/office/drawing/2014/main" id="{3C01EF57-6E5B-FA80-AF32-ADF46261E1A8}"/>
              </a:ext>
            </a:extLst>
          </p:cNvPr>
          <p:cNvSpPr/>
          <p:nvPr/>
        </p:nvSpPr>
        <p:spPr>
          <a:xfrm>
            <a:off x="948593" y="156957"/>
            <a:ext cx="5941639" cy="508626"/>
          </a:xfrm>
          <a:prstGeom prst="wedgeRoundRectCallout">
            <a:avLst>
              <a:gd name="adj1" fmla="val -53990"/>
              <a:gd name="adj2" fmla="val 160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002060"/>
                </a:solidFill>
                <a:latin typeface="Century Gothic" panose="020B0502020202020204" pitchFamily="34" charset="0"/>
              </a:rPr>
              <a:t>Lee </a:t>
            </a:r>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poema</a:t>
            </a:r>
            <a:r>
              <a:rPr lang="en-GB" sz="2800" b="1" dirty="0">
                <a:solidFill>
                  <a:srgbClr val="002060"/>
                </a:solidFill>
                <a:latin typeface="Century Gothic" panose="020B0502020202020204" pitchFamily="34" charset="0"/>
              </a:rPr>
              <a:t>. ¡De </a:t>
            </a:r>
            <a:r>
              <a:rPr lang="en-GB" sz="2800" b="1" dirty="0" err="1">
                <a:solidFill>
                  <a:srgbClr val="002060"/>
                </a:solidFill>
                <a:latin typeface="Century Gothic" panose="020B0502020202020204" pitchFamily="34" charset="0"/>
              </a:rPr>
              <a:t>memoria</a:t>
            </a:r>
            <a:r>
              <a:rPr lang="en-GB" sz="2800" b="1" dirty="0">
                <a:solidFill>
                  <a:srgbClr val="002060"/>
                </a:solidFill>
                <a:latin typeface="Century Gothic" panose="020B0502020202020204" pitchFamily="34" charset="0"/>
              </a:rPr>
              <a:t>! 🧠</a:t>
            </a:r>
          </a:p>
        </p:txBody>
      </p:sp>
      <p:sp>
        <p:nvSpPr>
          <p:cNvPr id="4" name="TextBox 3">
            <a:extLst>
              <a:ext uri="{FF2B5EF4-FFF2-40B4-BE49-F238E27FC236}">
                <a16:creationId xmlns:a16="http://schemas.microsoft.com/office/drawing/2014/main" id="{49B0E0B8-9C10-8A8A-7E01-E462FE3DD158}"/>
              </a:ext>
            </a:extLst>
          </p:cNvPr>
          <p:cNvSpPr txBox="1"/>
          <p:nvPr/>
        </p:nvSpPr>
        <p:spPr>
          <a:xfrm>
            <a:off x="9870423" y="5772899"/>
            <a:ext cx="2334701" cy="707886"/>
          </a:xfrm>
          <a:prstGeom prst="rect">
            <a:avLst/>
          </a:prstGeom>
          <a:solidFill>
            <a:schemeClr val="accent6">
              <a:lumMod val="40000"/>
              <a:lumOff val="60000"/>
            </a:schemeClr>
          </a:solidFill>
        </p:spPr>
        <p:txBody>
          <a:bodyPr wrap="square" rtlCol="0">
            <a:spAutoFit/>
          </a:bodyPr>
          <a:lstStyle/>
          <a:p>
            <a:pPr algn="ctr"/>
            <a:r>
              <a:rPr lang="en-GB" sz="2000" b="1" dirty="0" err="1">
                <a:solidFill>
                  <a:srgbClr val="002060"/>
                </a:solidFill>
                <a:latin typeface="Century Gothic" panose="020B0502020202020204" pitchFamily="34" charset="0"/>
              </a:rPr>
              <a:t>rápido</a:t>
            </a:r>
            <a:r>
              <a:rPr lang="en-GB" sz="2000" dirty="0">
                <a:solidFill>
                  <a:srgbClr val="002060"/>
                </a:solidFill>
                <a:latin typeface="Century Gothic" panose="020B0502020202020204" pitchFamily="34" charset="0"/>
              </a:rPr>
              <a:t> – fast</a:t>
            </a:r>
          </a:p>
          <a:p>
            <a:pPr algn="ctr"/>
            <a:r>
              <a:rPr lang="en-GB" sz="2000" b="1" dirty="0">
                <a:solidFill>
                  <a:srgbClr val="002060"/>
                </a:solidFill>
                <a:latin typeface="Century Gothic" panose="020B0502020202020204" pitchFamily="34" charset="0"/>
              </a:rPr>
              <a:t>curioso</a:t>
            </a:r>
            <a:r>
              <a:rPr lang="en-GB" sz="2000" dirty="0">
                <a:solidFill>
                  <a:srgbClr val="002060"/>
                </a:solidFill>
                <a:latin typeface="Century Gothic" panose="020B0502020202020204" pitchFamily="34" charset="0"/>
              </a:rPr>
              <a:t> = curious</a:t>
            </a:r>
          </a:p>
        </p:txBody>
      </p:sp>
      <p:sp>
        <p:nvSpPr>
          <p:cNvPr id="5" name="TextBox 4">
            <a:extLst>
              <a:ext uri="{FF2B5EF4-FFF2-40B4-BE49-F238E27FC236}">
                <a16:creationId xmlns:a16="http://schemas.microsoft.com/office/drawing/2014/main" id="{8B165EE3-B50C-1500-C937-31242CF8DAB7}"/>
              </a:ext>
            </a:extLst>
          </p:cNvPr>
          <p:cNvSpPr txBox="1"/>
          <p:nvPr/>
        </p:nvSpPr>
        <p:spPr>
          <a:xfrm>
            <a:off x="332310" y="758381"/>
            <a:ext cx="6265576" cy="6068328"/>
          </a:xfrm>
          <a:prstGeom prst="rect">
            <a:avLst/>
          </a:prstGeom>
          <a:noFill/>
        </p:spPr>
        <p:txBody>
          <a:bodyPr wrap="square">
            <a:spAutoFit/>
          </a:bodyPr>
          <a:lstStyle/>
          <a:p>
            <a:pPr marL="180000">
              <a:spcBef>
                <a:spcPts val="20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carbón</a:t>
            </a:r>
            <a:r>
              <a:rPr lang="en-GB" sz="2000" dirty="0">
                <a:solidFill>
                  <a:srgbClr val="002060"/>
                </a:solidFill>
                <a:latin typeface="Century Gothic" panose="020B0502020202020204" pitchFamily="34" charset="0"/>
              </a:rPr>
              <a:t>.</a:t>
            </a:r>
          </a:p>
          <a:p>
            <a:pPr marL="180000">
              <a:spcBef>
                <a:spcPts val="200"/>
              </a:spcBef>
            </a:pPr>
            <a:r>
              <a:rPr lang="en-GB" sz="2000" dirty="0">
                <a:solidFill>
                  <a:srgbClr val="002060"/>
                </a:solidFill>
                <a:latin typeface="Century Gothic" panose="020B0502020202020204" pitchFamily="34" charset="0"/>
              </a:rPr>
              <a:t>Cuando </a:t>
            </a:r>
            <a:r>
              <a:rPr lang="en-GB" sz="2000" dirty="0" err="1">
                <a:solidFill>
                  <a:srgbClr val="002060"/>
                </a:solidFill>
                <a:latin typeface="Century Gothic" panose="020B0502020202020204" pitchFamily="34" charset="0"/>
              </a:rPr>
              <a:t>tiene</a:t>
            </a:r>
            <a:r>
              <a:rPr lang="en-GB" sz="2000" dirty="0">
                <a:solidFill>
                  <a:srgbClr val="002060"/>
                </a:solidFill>
                <a:latin typeface="Century Gothic" panose="020B0502020202020204" pitchFamily="34" charset="0"/>
              </a:rPr>
              <a:t> __________  o __________, </a:t>
            </a:r>
          </a:p>
          <a:p>
            <a:pPr marL="180000">
              <a:spcBef>
                <a:spcPts val="200"/>
              </a:spcBef>
            </a:pPr>
            <a:r>
              <a:rPr lang="en-GB" sz="2000"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color</a:t>
            </a:r>
            <a:r>
              <a:rPr lang="en-GB" sz="2000" dirty="0">
                <a:solidFill>
                  <a:srgbClr val="002060"/>
                </a:solidFill>
                <a:latin typeface="Century Gothic" panose="020B0502020202020204" pitchFamily="34" charset="0"/>
              </a:rPr>
              <a:t> no es __________,</a:t>
            </a:r>
          </a:p>
          <a:p>
            <a:pPr marL="180000">
              <a:spcBef>
                <a:spcPts val="200"/>
              </a:spcBef>
            </a:pPr>
            <a:r>
              <a:rPr lang="en-GB" sz="2000" dirty="0" err="1">
                <a:solidFill>
                  <a:srgbClr val="002060"/>
                </a:solidFill>
                <a:latin typeface="Century Gothic" panose="020B0502020202020204" pitchFamily="34" charset="0"/>
              </a:rPr>
              <a:t>pero</a:t>
            </a:r>
            <a:r>
              <a:rPr lang="en-GB" sz="2000" dirty="0">
                <a:solidFill>
                  <a:srgbClr val="002060"/>
                </a:solidFill>
                <a:latin typeface="Century Gothic" panose="020B0502020202020204" pitchFamily="34" charset="0"/>
              </a:rPr>
              <a:t>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avión</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__________ es __________ y __________.</a:t>
            </a:r>
          </a:p>
          <a:p>
            <a:pPr marL="180000">
              <a:spcBef>
                <a:spcPts val="200"/>
              </a:spcBef>
            </a:pPr>
            <a:r>
              <a:rPr lang="en-GB" sz="2000" dirty="0">
                <a:solidFill>
                  <a:srgbClr val="002060"/>
                </a:solidFill>
                <a:latin typeface="Century Gothic" panose="020B0502020202020204" pitchFamily="34" charset="0"/>
              </a:rPr>
              <a:t>__________ es __________ primero</a:t>
            </a:r>
          </a:p>
          <a:p>
            <a:pPr marL="180000">
              <a:spcBef>
                <a:spcPts val="200"/>
              </a:spcBef>
            </a:pPr>
            <a:r>
              <a:rPr lang="en-GB" sz="2000" dirty="0">
                <a:solidFill>
                  <a:srgbClr val="002060"/>
                </a:solidFill>
                <a:latin typeface="Century Gothic" panose="020B0502020202020204" pitchFamily="34" charset="0"/>
              </a:rPr>
              <a:t>y cuando es mayor,</a:t>
            </a:r>
          </a:p>
          <a:p>
            <a:pPr marL="180000">
              <a:spcBef>
                <a:spcPts val="20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__________.</a:t>
            </a:r>
          </a:p>
          <a:p>
            <a:pPr marL="180000">
              <a:spcBef>
                <a:spcPts val="200"/>
              </a:spcBef>
            </a:pPr>
            <a:r>
              <a:rPr lang="en-GB" sz="2000" dirty="0">
                <a:solidFill>
                  <a:srgbClr val="002060"/>
                </a:solidFill>
                <a:latin typeface="Century Gothic" panose="020B0502020202020204" pitchFamily="34" charset="0"/>
              </a:rPr>
              <a:t>Como __________, </a:t>
            </a:r>
          </a:p>
          <a:p>
            <a:pPr marL="180000">
              <a:spcBef>
                <a:spcPts val="200"/>
              </a:spcBef>
            </a:pPr>
            <a:r>
              <a:rPr lang="en-GB" sz="2000" dirty="0">
                <a:solidFill>
                  <a:srgbClr val="002060"/>
                </a:solidFill>
                <a:latin typeface="Century Gothic" panose="020B0502020202020204" pitchFamily="34" charset="0"/>
              </a:rPr>
              <a:t>__________, es __________ y __________</a:t>
            </a:r>
          </a:p>
          <a:p>
            <a:pPr marL="180000">
              <a:spcBef>
                <a:spcPts val="200"/>
              </a:spcBef>
            </a:pPr>
            <a:r>
              <a:rPr lang="en-GB" sz="2000" dirty="0">
                <a:solidFill>
                  <a:srgbClr val="002060"/>
                </a:solidFill>
                <a:latin typeface="Century Gothic" panose="020B0502020202020204" pitchFamily="34" charset="0"/>
              </a:rPr>
              <a:t>__________ __________</a:t>
            </a:r>
          </a:p>
          <a:p>
            <a:pPr marL="180000">
              <a:spcBef>
                <a:spcPts val="20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autobús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Porque es </a:t>
            </a:r>
            <a:r>
              <a:rPr lang="en-GB" sz="2000" dirty="0" err="1">
                <a:solidFill>
                  <a:srgbClr val="002060"/>
                </a:solidFill>
                <a:latin typeface="Century Gothic" panose="020B0502020202020204" pitchFamily="34" charset="0"/>
              </a:rPr>
              <a:t>enorme</a:t>
            </a:r>
            <a:r>
              <a:rPr lang="en-GB" sz="2000" dirty="0">
                <a:solidFill>
                  <a:srgbClr val="002060"/>
                </a:solidFill>
                <a:latin typeface="Century Gothic" panose="020B0502020202020204" pitchFamily="34" charset="0"/>
              </a:rPr>
              <a:t> y </a:t>
            </a:r>
            <a:r>
              <a:rPr lang="en-GB" sz="2000" dirty="0" err="1">
                <a:solidFill>
                  <a:srgbClr val="002060"/>
                </a:solidFill>
                <a:latin typeface="Century Gothic" panose="020B0502020202020204" pitchFamily="34" charset="0"/>
              </a:rPr>
              <a:t>vive</a:t>
            </a:r>
            <a:r>
              <a:rPr lang="en-GB" sz="2000" dirty="0">
                <a:solidFill>
                  <a:srgbClr val="002060"/>
                </a:solidFill>
                <a:latin typeface="Century Gothic" panose="020B0502020202020204" pitchFamily="34" charset="0"/>
              </a:rPr>
              <a:t> en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mar 🌊</a:t>
            </a:r>
          </a:p>
          <a:p>
            <a:pPr marL="180000">
              <a:spcBef>
                <a:spcPts val="200"/>
              </a:spcBef>
            </a:pPr>
            <a:r>
              <a:rPr lang="en-GB" sz="2000" dirty="0">
                <a:solidFill>
                  <a:srgbClr val="002060"/>
                </a:solidFill>
                <a:latin typeface="Century Gothic" panose="020B0502020202020204" pitchFamily="34" charset="0"/>
              </a:rPr>
              <a:t>__________ __________ es __________ y __________.</a:t>
            </a:r>
          </a:p>
          <a:p>
            <a:pPr marL="180000">
              <a:spcBef>
                <a:spcPts val="20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oso</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y con sus __________ </a:t>
            </a:r>
            <a:r>
              <a:rPr lang="en-GB" sz="2000" dirty="0" err="1">
                <a:solidFill>
                  <a:srgbClr val="002060"/>
                </a:solidFill>
                <a:latin typeface="Century Gothic" panose="020B0502020202020204" pitchFamily="34" charset="0"/>
              </a:rPr>
              <a:t>brazos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Y __________ </a:t>
            </a:r>
            <a:r>
              <a:rPr lang="en-GB" sz="2000" dirty="0" err="1">
                <a:solidFill>
                  <a:srgbClr val="002060"/>
                </a:solidFill>
                <a:latin typeface="Century Gothic" panose="020B0502020202020204" pitchFamily="34" charset="0"/>
              </a:rPr>
              <a:t>corazones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__________ también es __________ y __________.  </a:t>
            </a:r>
          </a:p>
        </p:txBody>
      </p:sp>
      <p:graphicFrame>
        <p:nvGraphicFramePr>
          <p:cNvPr id="6" name="Table 18">
            <a:extLst>
              <a:ext uri="{FF2B5EF4-FFF2-40B4-BE49-F238E27FC236}">
                <a16:creationId xmlns:a16="http://schemas.microsoft.com/office/drawing/2014/main" id="{ED92E226-281D-6F21-7B63-2C9AA4E24DD9}"/>
              </a:ext>
            </a:extLst>
          </p:cNvPr>
          <p:cNvGraphicFramePr>
            <a:graphicFrameLocks noGrp="1"/>
          </p:cNvGraphicFramePr>
          <p:nvPr>
            <p:extLst>
              <p:ext uri="{D42A27DB-BD31-4B8C-83A1-F6EECF244321}">
                <p14:modId xmlns:p14="http://schemas.microsoft.com/office/powerpoint/2010/main" val="3138864011"/>
              </p:ext>
            </p:extLst>
          </p:nvPr>
        </p:nvGraphicFramePr>
        <p:xfrm>
          <a:off x="8565156" y="1931991"/>
          <a:ext cx="3568787" cy="2493572"/>
        </p:xfrm>
        <a:graphic>
          <a:graphicData uri="http://schemas.openxmlformats.org/drawingml/2006/table">
            <a:tbl>
              <a:tblPr firstRow="1" bandRow="1">
                <a:tableStyleId>{5940675A-B579-460E-94D1-54222C63F5DA}</a:tableStyleId>
              </a:tblPr>
              <a:tblGrid>
                <a:gridCol w="1175032">
                  <a:extLst>
                    <a:ext uri="{9D8B030D-6E8A-4147-A177-3AD203B41FA5}">
                      <a16:colId xmlns:a16="http://schemas.microsoft.com/office/drawing/2014/main" val="1481774429"/>
                    </a:ext>
                  </a:extLst>
                </a:gridCol>
                <a:gridCol w="2393755">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bl>
          </a:graphicData>
        </a:graphic>
      </p:graphicFrame>
      <p:sp>
        <p:nvSpPr>
          <p:cNvPr id="7" name="TextBox 6">
            <a:extLst>
              <a:ext uri="{FF2B5EF4-FFF2-40B4-BE49-F238E27FC236}">
                <a16:creationId xmlns:a16="http://schemas.microsoft.com/office/drawing/2014/main" id="{0C6CEB38-DA65-8144-0A8E-6BD28D3CEA77}"/>
              </a:ext>
            </a:extLst>
          </p:cNvPr>
          <p:cNvSpPr txBox="1"/>
          <p:nvPr/>
        </p:nvSpPr>
        <p:spPr>
          <a:xfrm>
            <a:off x="9724276" y="2032896"/>
            <a:ext cx="235673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f_ _ m _ _ c _</a:t>
            </a:r>
          </a:p>
        </p:txBody>
      </p:sp>
      <p:sp>
        <p:nvSpPr>
          <p:cNvPr id="8" name="TextBox 7">
            <a:extLst>
              <a:ext uri="{FF2B5EF4-FFF2-40B4-BE49-F238E27FC236}">
                <a16:creationId xmlns:a16="http://schemas.microsoft.com/office/drawing/2014/main" id="{1F4CFB46-0A15-55F2-1997-06DFDBDCCCF1}"/>
              </a:ext>
            </a:extLst>
          </p:cNvPr>
          <p:cNvSpPr txBox="1"/>
          <p:nvPr/>
        </p:nvSpPr>
        <p:spPr>
          <a:xfrm>
            <a:off x="9909699" y="2637089"/>
            <a:ext cx="194636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p_ _ t _ _ _</a:t>
            </a:r>
          </a:p>
        </p:txBody>
      </p:sp>
      <p:sp>
        <p:nvSpPr>
          <p:cNvPr id="9" name="TextBox 8">
            <a:extLst>
              <a:ext uri="{FF2B5EF4-FFF2-40B4-BE49-F238E27FC236}">
                <a16:creationId xmlns:a16="http://schemas.microsoft.com/office/drawing/2014/main" id="{FDB75C68-DFC9-E771-CEE9-854A4EB3C28B}"/>
              </a:ext>
            </a:extLst>
          </p:cNvPr>
          <p:cNvSpPr txBox="1"/>
          <p:nvPr/>
        </p:nvSpPr>
        <p:spPr>
          <a:xfrm>
            <a:off x="9917219" y="3268729"/>
            <a:ext cx="1511952"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p_ _ p _</a:t>
            </a:r>
          </a:p>
        </p:txBody>
      </p:sp>
      <p:sp>
        <p:nvSpPr>
          <p:cNvPr id="13" name="TextBox 12">
            <a:extLst>
              <a:ext uri="{FF2B5EF4-FFF2-40B4-BE49-F238E27FC236}">
                <a16:creationId xmlns:a16="http://schemas.microsoft.com/office/drawing/2014/main" id="{D4D6E3E8-FDFD-4B7B-6DCA-8A2558787A08}"/>
              </a:ext>
            </a:extLst>
          </p:cNvPr>
          <p:cNvSpPr txBox="1"/>
          <p:nvPr/>
        </p:nvSpPr>
        <p:spPr>
          <a:xfrm>
            <a:off x="9924006" y="3840608"/>
            <a:ext cx="171713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b_ </a:t>
            </a:r>
            <a:r>
              <a:rPr lang="en-GB" sz="2800" b="1" dirty="0" err="1">
                <a:solidFill>
                  <a:srgbClr val="002060"/>
                </a:solidFill>
                <a:latin typeface="Century Gothic" panose="020B0502020202020204" pitchFamily="34" charset="0"/>
              </a:rPr>
              <a:t>ll</a:t>
            </a:r>
            <a:r>
              <a:rPr lang="en-GB" sz="2800" b="1" dirty="0">
                <a:solidFill>
                  <a:srgbClr val="002060"/>
                </a:solidFill>
                <a:latin typeface="Century Gothic" panose="020B0502020202020204" pitchFamily="34" charset="0"/>
              </a:rPr>
              <a:t> _ _ _</a:t>
            </a:r>
          </a:p>
        </p:txBody>
      </p:sp>
      <p:pic>
        <p:nvPicPr>
          <p:cNvPr id="16" name="Picture 12" descr="Free Whale Blue vector and picture">
            <a:extLst>
              <a:ext uri="{FF2B5EF4-FFF2-40B4-BE49-F238E27FC236}">
                <a16:creationId xmlns:a16="http://schemas.microsoft.com/office/drawing/2014/main" id="{307198FD-488A-5660-210A-F97B41C963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8527" y="3888794"/>
            <a:ext cx="937984" cy="5232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Free Cartoon Octopus vector and picture">
            <a:extLst>
              <a:ext uri="{FF2B5EF4-FFF2-40B4-BE49-F238E27FC236}">
                <a16:creationId xmlns:a16="http://schemas.microsoft.com/office/drawing/2014/main" id="{951CA58D-4DA1-944C-B8BD-3834FD55D1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1093" y="3285187"/>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ree Black Panther Panther illustration and picture">
            <a:extLst>
              <a:ext uri="{FF2B5EF4-FFF2-40B4-BE49-F238E27FC236}">
                <a16:creationId xmlns:a16="http://schemas.microsoft.com/office/drawing/2014/main" id="{88D1275A-87D3-993C-C990-F29D86F132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966384" y="2556192"/>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Free Bird Flamingo vector and picture">
            <a:extLst>
              <a:ext uri="{FF2B5EF4-FFF2-40B4-BE49-F238E27FC236}">
                <a16:creationId xmlns:a16="http://schemas.microsoft.com/office/drawing/2014/main" id="{FD1D365B-50EF-E7B3-6FFD-E416E84933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66384" y="1991673"/>
            <a:ext cx="383201" cy="53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10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E062028-EECC-4CED-0992-3B7D842A15CA}"/>
              </a:ext>
            </a:extLst>
          </p:cNvPr>
          <p:cNvSpPr>
            <a:spLocks noGrp="1"/>
          </p:cNvSpPr>
          <p:nvPr>
            <p:ph type="title"/>
          </p:nvPr>
        </p:nvSpPr>
        <p:spPr>
          <a:xfrm>
            <a:off x="10841586" y="187800"/>
            <a:ext cx="1153457" cy="715151"/>
          </a:xfrm>
        </p:spPr>
        <p:txBody>
          <a:bodyPr>
            <a:normAutofit/>
          </a:bodyPr>
          <a:lstStyle/>
          <a:p>
            <a:r>
              <a:rPr lang="en-GB" sz="1200" dirty="0">
                <a:solidFill>
                  <a:schemeClr val="bg1"/>
                </a:solidFill>
              </a:rPr>
              <a:t>Leer y hablar</a:t>
            </a:r>
          </a:p>
        </p:txBody>
      </p:sp>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3">
            <a:alphaModFix/>
          </a:blip>
          <a:srcRect/>
          <a:stretch/>
        </p:blipFill>
        <p:spPr>
          <a:xfrm>
            <a:off x="11236631" y="74875"/>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1127624" y="935682"/>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14" name="Google Shape;283;p13">
            <a:extLst>
              <a:ext uri="{FF2B5EF4-FFF2-40B4-BE49-F238E27FC236}">
                <a16:creationId xmlns:a16="http://schemas.microsoft.com/office/drawing/2014/main" id="{305ECFDA-7EDC-4E62-8FFB-4B91E8B1E848}"/>
              </a:ext>
            </a:extLst>
          </p:cNvPr>
          <p:cNvSpPr txBox="1"/>
          <p:nvPr/>
        </p:nvSpPr>
        <p:spPr>
          <a:xfrm>
            <a:off x="10409050" y="935682"/>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leer</a:t>
            </a:r>
            <a:endParaRPr sz="2000" b="1" i="0" u="none" strike="noStrike" cap="none">
              <a:solidFill>
                <a:srgbClr val="FFFFFF"/>
              </a:solidFill>
              <a:latin typeface="Century Gothic"/>
              <a:ea typeface="Century Gothic"/>
              <a:cs typeface="Century Gothic"/>
              <a:sym typeface="Century Gothic"/>
            </a:endParaRPr>
          </a:p>
        </p:txBody>
      </p:sp>
      <p:pic>
        <p:nvPicPr>
          <p:cNvPr id="10" name="Google Shape;282;p13" descr="Reading, Book, Symbol, Icon, Reader, Man">
            <a:extLst>
              <a:ext uri="{FF2B5EF4-FFF2-40B4-BE49-F238E27FC236}">
                <a16:creationId xmlns:a16="http://schemas.microsoft.com/office/drawing/2014/main" id="{E937FB71-4B9D-DA51-92A1-EA718DE79560}"/>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344822" y="68242"/>
            <a:ext cx="782801" cy="782801"/>
          </a:xfrm>
          <a:prstGeom prst="roundRect">
            <a:avLst/>
          </a:prstGeom>
          <a:solidFill>
            <a:srgbClr val="92D050"/>
          </a:solidFill>
          <a:ln>
            <a:noFill/>
          </a:ln>
        </p:spPr>
      </p:pic>
      <p:pic>
        <p:nvPicPr>
          <p:cNvPr id="2" name="Graphic 1" descr="Teacher">
            <a:extLst>
              <a:ext uri="{FF2B5EF4-FFF2-40B4-BE49-F238E27FC236}">
                <a16:creationId xmlns:a16="http://schemas.microsoft.com/office/drawing/2014/main" id="{CE9800C5-6182-A29E-E81D-748AD2B462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21" y="-45428"/>
            <a:ext cx="914400" cy="914400"/>
          </a:xfrm>
          <a:prstGeom prst="rect">
            <a:avLst/>
          </a:prstGeom>
        </p:spPr>
      </p:pic>
      <p:sp>
        <p:nvSpPr>
          <p:cNvPr id="3" name="Speech Bubble: Rectangle with Corners Rounded 2">
            <a:extLst>
              <a:ext uri="{FF2B5EF4-FFF2-40B4-BE49-F238E27FC236}">
                <a16:creationId xmlns:a16="http://schemas.microsoft.com/office/drawing/2014/main" id="{3C01EF57-6E5B-FA80-AF32-ADF46261E1A8}"/>
              </a:ext>
            </a:extLst>
          </p:cNvPr>
          <p:cNvSpPr/>
          <p:nvPr/>
        </p:nvSpPr>
        <p:spPr>
          <a:xfrm>
            <a:off x="948593" y="156957"/>
            <a:ext cx="5941639" cy="508626"/>
          </a:xfrm>
          <a:prstGeom prst="wedgeRoundRectCallout">
            <a:avLst>
              <a:gd name="adj1" fmla="val -53990"/>
              <a:gd name="adj2" fmla="val 160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002060"/>
                </a:solidFill>
                <a:latin typeface="Century Gothic" panose="020B0502020202020204" pitchFamily="34" charset="0"/>
              </a:rPr>
              <a:t>Lee </a:t>
            </a:r>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poema</a:t>
            </a:r>
            <a:r>
              <a:rPr lang="en-GB" sz="2800" b="1" dirty="0">
                <a:solidFill>
                  <a:srgbClr val="002060"/>
                </a:solidFill>
                <a:latin typeface="Century Gothic" panose="020B0502020202020204" pitchFamily="34" charset="0"/>
              </a:rPr>
              <a:t>. ¡De </a:t>
            </a:r>
            <a:r>
              <a:rPr lang="en-GB" sz="2800" b="1" dirty="0" err="1">
                <a:solidFill>
                  <a:srgbClr val="002060"/>
                </a:solidFill>
                <a:latin typeface="Century Gothic" panose="020B0502020202020204" pitchFamily="34" charset="0"/>
              </a:rPr>
              <a:t>memoria</a:t>
            </a:r>
            <a:r>
              <a:rPr lang="en-GB" sz="2800" b="1" dirty="0">
                <a:solidFill>
                  <a:srgbClr val="002060"/>
                </a:solidFill>
                <a:latin typeface="Century Gothic" panose="020B0502020202020204" pitchFamily="34" charset="0"/>
              </a:rPr>
              <a:t>! 🧠</a:t>
            </a:r>
          </a:p>
        </p:txBody>
      </p:sp>
      <p:sp>
        <p:nvSpPr>
          <p:cNvPr id="20" name="TextBox 19">
            <a:extLst>
              <a:ext uri="{FF2B5EF4-FFF2-40B4-BE49-F238E27FC236}">
                <a16:creationId xmlns:a16="http://schemas.microsoft.com/office/drawing/2014/main" id="{3910E750-E856-688B-CC6F-C340C5399EF7}"/>
              </a:ext>
            </a:extLst>
          </p:cNvPr>
          <p:cNvSpPr txBox="1"/>
          <p:nvPr/>
        </p:nvSpPr>
        <p:spPr>
          <a:xfrm>
            <a:off x="9870423" y="5772899"/>
            <a:ext cx="2334701" cy="707886"/>
          </a:xfrm>
          <a:prstGeom prst="rect">
            <a:avLst/>
          </a:prstGeom>
          <a:solidFill>
            <a:schemeClr val="accent6">
              <a:lumMod val="40000"/>
              <a:lumOff val="60000"/>
            </a:schemeClr>
          </a:solidFill>
        </p:spPr>
        <p:txBody>
          <a:bodyPr wrap="square" rtlCol="0">
            <a:spAutoFit/>
          </a:bodyPr>
          <a:lstStyle/>
          <a:p>
            <a:pPr algn="ctr"/>
            <a:r>
              <a:rPr lang="en-GB" sz="2000" b="1" dirty="0" err="1">
                <a:solidFill>
                  <a:srgbClr val="002060"/>
                </a:solidFill>
                <a:latin typeface="Century Gothic" panose="020B0502020202020204" pitchFamily="34" charset="0"/>
              </a:rPr>
              <a:t>rápido</a:t>
            </a:r>
            <a:r>
              <a:rPr lang="en-GB" sz="2000" dirty="0">
                <a:solidFill>
                  <a:srgbClr val="002060"/>
                </a:solidFill>
                <a:latin typeface="Century Gothic" panose="020B0502020202020204" pitchFamily="34" charset="0"/>
              </a:rPr>
              <a:t> – fast</a:t>
            </a:r>
          </a:p>
          <a:p>
            <a:pPr algn="ctr"/>
            <a:r>
              <a:rPr lang="en-GB" sz="2000" b="1" dirty="0">
                <a:solidFill>
                  <a:srgbClr val="002060"/>
                </a:solidFill>
                <a:latin typeface="Century Gothic" panose="020B0502020202020204" pitchFamily="34" charset="0"/>
              </a:rPr>
              <a:t>curioso</a:t>
            </a:r>
            <a:r>
              <a:rPr lang="en-GB" sz="2000" dirty="0">
                <a:solidFill>
                  <a:srgbClr val="002060"/>
                </a:solidFill>
                <a:latin typeface="Century Gothic" panose="020B0502020202020204" pitchFamily="34" charset="0"/>
              </a:rPr>
              <a:t> = curious</a:t>
            </a:r>
          </a:p>
        </p:txBody>
      </p:sp>
      <p:sp>
        <p:nvSpPr>
          <p:cNvPr id="21" name="TextBox 20">
            <a:extLst>
              <a:ext uri="{FF2B5EF4-FFF2-40B4-BE49-F238E27FC236}">
                <a16:creationId xmlns:a16="http://schemas.microsoft.com/office/drawing/2014/main" id="{46CE7B07-0505-D6FA-9AF8-BA5923817AB9}"/>
              </a:ext>
            </a:extLst>
          </p:cNvPr>
          <p:cNvSpPr txBox="1"/>
          <p:nvPr/>
        </p:nvSpPr>
        <p:spPr>
          <a:xfrm>
            <a:off x="332309" y="741128"/>
            <a:ext cx="7031233" cy="6068328"/>
          </a:xfrm>
          <a:prstGeom prst="rect">
            <a:avLst/>
          </a:prstGeom>
          <a:noFill/>
        </p:spPr>
        <p:txBody>
          <a:bodyPr wrap="square">
            <a:spAutoFit/>
          </a:bodyPr>
          <a:lstStyle/>
          <a:p>
            <a:pPr marL="360000">
              <a:spcBef>
                <a:spcPts val="15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carbón</a:t>
            </a:r>
            <a:r>
              <a:rPr lang="en-GB" sz="2000" dirty="0">
                <a:solidFill>
                  <a:srgbClr val="002060"/>
                </a:solidFill>
                <a:latin typeface="Century Gothic" panose="020B0502020202020204" pitchFamily="34" charset="0"/>
              </a:rPr>
              <a:t>.</a:t>
            </a:r>
          </a:p>
          <a:p>
            <a:pPr marL="360000">
              <a:spcBef>
                <a:spcPts val="150"/>
              </a:spcBef>
            </a:pPr>
            <a:r>
              <a:rPr lang="en-GB" sz="2000" dirty="0">
                <a:solidFill>
                  <a:srgbClr val="002060"/>
                </a:solidFill>
                <a:latin typeface="Century Gothic" panose="020B0502020202020204" pitchFamily="34" charset="0"/>
              </a:rPr>
              <a:t>Cuando </a:t>
            </a:r>
            <a:r>
              <a:rPr lang="en-GB" sz="2000" dirty="0" err="1">
                <a:solidFill>
                  <a:srgbClr val="002060"/>
                </a:solidFill>
                <a:latin typeface="Century Gothic" panose="020B0502020202020204" pitchFamily="34" charset="0"/>
              </a:rPr>
              <a:t>tiene</a:t>
            </a:r>
            <a:r>
              <a:rPr lang="en-GB" sz="2000" dirty="0">
                <a:solidFill>
                  <a:srgbClr val="002060"/>
                </a:solidFill>
                <a:latin typeface="Century Gothic" panose="020B0502020202020204" pitchFamily="34" charset="0"/>
              </a:rPr>
              <a:t> __________  o __________, </a:t>
            </a:r>
          </a:p>
          <a:p>
            <a:pPr marL="360000">
              <a:spcBef>
                <a:spcPts val="150"/>
              </a:spcBef>
            </a:pPr>
            <a:r>
              <a:rPr lang="en-GB" sz="2000"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color</a:t>
            </a:r>
            <a:r>
              <a:rPr lang="en-GB" sz="2000" dirty="0">
                <a:solidFill>
                  <a:srgbClr val="002060"/>
                </a:solidFill>
                <a:latin typeface="Century Gothic" panose="020B0502020202020204" pitchFamily="34" charset="0"/>
              </a:rPr>
              <a:t> no es __________,</a:t>
            </a:r>
          </a:p>
          <a:p>
            <a:pPr marL="360000">
              <a:spcBef>
                <a:spcPts val="150"/>
              </a:spcBef>
            </a:pPr>
            <a:r>
              <a:rPr lang="en-GB" sz="2000" dirty="0" err="1">
                <a:solidFill>
                  <a:srgbClr val="002060"/>
                </a:solidFill>
                <a:latin typeface="Century Gothic" panose="020B0502020202020204" pitchFamily="34" charset="0"/>
              </a:rPr>
              <a:t>pero</a:t>
            </a:r>
            <a:r>
              <a:rPr lang="en-GB" sz="2000" dirty="0">
                <a:solidFill>
                  <a:srgbClr val="002060"/>
                </a:solidFill>
                <a:latin typeface="Century Gothic" panose="020B0502020202020204" pitchFamily="34" charset="0"/>
              </a:rPr>
              <a:t>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avión</a:t>
            </a:r>
            <a:r>
              <a:rPr lang="en-GB" sz="2000" dirty="0">
                <a:solidFill>
                  <a:srgbClr val="002060"/>
                </a:solidFill>
                <a:latin typeface="Century Gothic" panose="020B0502020202020204" pitchFamily="34" charset="0"/>
              </a:rPr>
              <a:t> 🛫.</a:t>
            </a:r>
          </a:p>
          <a:p>
            <a:pPr marL="360000">
              <a:spcBef>
                <a:spcPts val="150"/>
              </a:spcBef>
            </a:pPr>
            <a:r>
              <a:rPr lang="en-GB" sz="2000" dirty="0">
                <a:solidFill>
                  <a:srgbClr val="002060"/>
                </a:solidFill>
                <a:latin typeface="Century Gothic" panose="020B0502020202020204" pitchFamily="34" charset="0"/>
              </a:rPr>
              <a:t>__________ es __________ y __________.</a:t>
            </a:r>
          </a:p>
          <a:p>
            <a:pPr marL="360000">
              <a:spcBef>
                <a:spcPts val="150"/>
              </a:spcBef>
            </a:pPr>
            <a:r>
              <a:rPr lang="en-GB" sz="2000" dirty="0">
                <a:solidFill>
                  <a:srgbClr val="002060"/>
                </a:solidFill>
                <a:latin typeface="Century Gothic" panose="020B0502020202020204" pitchFamily="34" charset="0"/>
              </a:rPr>
              <a:t>__________ es __________ primero</a:t>
            </a:r>
          </a:p>
          <a:p>
            <a:pPr marL="360000">
              <a:spcBef>
                <a:spcPts val="150"/>
              </a:spcBef>
            </a:pPr>
            <a:r>
              <a:rPr lang="en-GB" sz="2000" dirty="0">
                <a:solidFill>
                  <a:srgbClr val="002060"/>
                </a:solidFill>
                <a:latin typeface="Century Gothic" panose="020B0502020202020204" pitchFamily="34" charset="0"/>
              </a:rPr>
              <a:t>y cuando es mayor,</a:t>
            </a:r>
          </a:p>
          <a:p>
            <a:pPr marL="360000">
              <a:spcBef>
                <a:spcPts val="15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__________.</a:t>
            </a:r>
          </a:p>
          <a:p>
            <a:pPr marL="360000">
              <a:spcBef>
                <a:spcPts val="150"/>
              </a:spcBef>
            </a:pPr>
            <a:r>
              <a:rPr lang="en-GB" sz="2000" dirty="0">
                <a:solidFill>
                  <a:srgbClr val="002060"/>
                </a:solidFill>
                <a:latin typeface="Century Gothic" panose="020B0502020202020204" pitchFamily="34" charset="0"/>
              </a:rPr>
              <a:t>Como __________, </a:t>
            </a:r>
          </a:p>
          <a:p>
            <a:pPr marL="360000">
              <a:spcBef>
                <a:spcPts val="150"/>
              </a:spcBef>
            </a:pPr>
            <a:r>
              <a:rPr lang="en-GB" sz="2000" dirty="0">
                <a:solidFill>
                  <a:srgbClr val="002060"/>
                </a:solidFill>
                <a:latin typeface="Century Gothic" panose="020B0502020202020204" pitchFamily="34" charset="0"/>
              </a:rPr>
              <a:t>__________, es __________ y __________</a:t>
            </a:r>
          </a:p>
          <a:p>
            <a:pPr marL="360000">
              <a:spcBef>
                <a:spcPts val="150"/>
              </a:spcBef>
            </a:pPr>
            <a:r>
              <a:rPr lang="en-GB" sz="2000" dirty="0">
                <a:solidFill>
                  <a:srgbClr val="002060"/>
                </a:solidFill>
                <a:latin typeface="Century Gothic" panose="020B0502020202020204" pitchFamily="34" charset="0"/>
              </a:rPr>
              <a:t>__________ __________</a:t>
            </a:r>
          </a:p>
          <a:p>
            <a:pPr marL="360000">
              <a:spcBef>
                <a:spcPts val="15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autobús</a:t>
            </a:r>
            <a:r>
              <a:rPr lang="en-GB" sz="2000" dirty="0">
                <a:solidFill>
                  <a:srgbClr val="002060"/>
                </a:solidFill>
                <a:latin typeface="Century Gothic" panose="020B0502020202020204" pitchFamily="34" charset="0"/>
              </a:rPr>
              <a:t> 🚌.</a:t>
            </a:r>
          </a:p>
          <a:p>
            <a:pPr marL="360000">
              <a:spcBef>
                <a:spcPts val="150"/>
              </a:spcBef>
            </a:pPr>
            <a:r>
              <a:rPr lang="en-GB" sz="2000" dirty="0">
                <a:solidFill>
                  <a:srgbClr val="002060"/>
                </a:solidFill>
                <a:latin typeface="Century Gothic" panose="020B0502020202020204" pitchFamily="34" charset="0"/>
              </a:rPr>
              <a:t>Porque es </a:t>
            </a:r>
            <a:r>
              <a:rPr lang="en-GB" sz="2000" dirty="0" err="1">
                <a:solidFill>
                  <a:srgbClr val="002060"/>
                </a:solidFill>
                <a:latin typeface="Century Gothic" panose="020B0502020202020204" pitchFamily="34" charset="0"/>
              </a:rPr>
              <a:t>enorme</a:t>
            </a:r>
            <a:r>
              <a:rPr lang="en-GB" sz="2000" dirty="0">
                <a:solidFill>
                  <a:srgbClr val="002060"/>
                </a:solidFill>
                <a:latin typeface="Century Gothic" panose="020B0502020202020204" pitchFamily="34" charset="0"/>
              </a:rPr>
              <a:t> y </a:t>
            </a:r>
            <a:r>
              <a:rPr lang="en-GB" sz="2000" dirty="0" err="1">
                <a:solidFill>
                  <a:srgbClr val="002060"/>
                </a:solidFill>
                <a:latin typeface="Century Gothic" panose="020B0502020202020204" pitchFamily="34" charset="0"/>
              </a:rPr>
              <a:t>vive</a:t>
            </a:r>
            <a:r>
              <a:rPr lang="en-GB" sz="2000" dirty="0">
                <a:solidFill>
                  <a:srgbClr val="002060"/>
                </a:solidFill>
                <a:latin typeface="Century Gothic" panose="020B0502020202020204" pitchFamily="34" charset="0"/>
              </a:rPr>
              <a:t> en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mar 🌊</a:t>
            </a:r>
          </a:p>
          <a:p>
            <a:pPr marL="360000">
              <a:spcBef>
                <a:spcPts val="150"/>
              </a:spcBef>
            </a:pPr>
            <a:r>
              <a:rPr lang="en-GB" sz="2000" dirty="0">
                <a:solidFill>
                  <a:srgbClr val="002060"/>
                </a:solidFill>
                <a:latin typeface="Century Gothic" panose="020B0502020202020204" pitchFamily="34" charset="0"/>
              </a:rPr>
              <a:t>__________ __________ es __________ y__________.</a:t>
            </a:r>
          </a:p>
          <a:p>
            <a:pPr marL="360000">
              <a:spcBef>
                <a:spcPts val="15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oso</a:t>
            </a:r>
            <a:r>
              <a:rPr lang="en-GB" sz="2000" dirty="0">
                <a:solidFill>
                  <a:srgbClr val="002060"/>
                </a:solidFill>
                <a:latin typeface="Century Gothic" panose="020B0502020202020204" pitchFamily="34" charset="0"/>
              </a:rPr>
              <a:t> 🐻</a:t>
            </a:r>
          </a:p>
          <a:p>
            <a:pPr marL="360000">
              <a:spcBef>
                <a:spcPts val="150"/>
              </a:spcBef>
            </a:pPr>
            <a:r>
              <a:rPr lang="en-GB" sz="2000" dirty="0">
                <a:solidFill>
                  <a:srgbClr val="002060"/>
                </a:solidFill>
                <a:latin typeface="Century Gothic" panose="020B0502020202020204" pitchFamily="34" charset="0"/>
              </a:rPr>
              <a:t>y con sus __________ </a:t>
            </a:r>
            <a:r>
              <a:rPr lang="en-GB" sz="2000" dirty="0" err="1">
                <a:solidFill>
                  <a:srgbClr val="002060"/>
                </a:solidFill>
                <a:latin typeface="Century Gothic" panose="020B0502020202020204" pitchFamily="34" charset="0"/>
              </a:rPr>
              <a:t>brazos</a:t>
            </a:r>
            <a:r>
              <a:rPr lang="en-GB" sz="2000" dirty="0">
                <a:solidFill>
                  <a:srgbClr val="002060"/>
                </a:solidFill>
                <a:latin typeface="Century Gothic" panose="020B0502020202020204" pitchFamily="34" charset="0"/>
              </a:rPr>
              <a:t> 💪</a:t>
            </a:r>
          </a:p>
          <a:p>
            <a:pPr marL="360000">
              <a:spcBef>
                <a:spcPts val="150"/>
              </a:spcBef>
            </a:pPr>
            <a:r>
              <a:rPr lang="en-GB" sz="2000" dirty="0">
                <a:solidFill>
                  <a:srgbClr val="002060"/>
                </a:solidFill>
                <a:latin typeface="Century Gothic" panose="020B0502020202020204" pitchFamily="34" charset="0"/>
              </a:rPr>
              <a:t>Y __________ </a:t>
            </a:r>
            <a:r>
              <a:rPr lang="en-GB" sz="2000" dirty="0" err="1">
                <a:solidFill>
                  <a:srgbClr val="002060"/>
                </a:solidFill>
                <a:latin typeface="Century Gothic" panose="020B0502020202020204" pitchFamily="34" charset="0"/>
              </a:rPr>
              <a:t>corazones</a:t>
            </a:r>
            <a:r>
              <a:rPr lang="en-GB" sz="2000" dirty="0">
                <a:solidFill>
                  <a:srgbClr val="002060"/>
                </a:solidFill>
                <a:latin typeface="Century Gothic" panose="020B0502020202020204" pitchFamily="34" charset="0"/>
              </a:rPr>
              <a:t> 💗</a:t>
            </a:r>
          </a:p>
          <a:p>
            <a:pPr marL="360000">
              <a:spcBef>
                <a:spcPts val="150"/>
              </a:spcBef>
            </a:pPr>
            <a:r>
              <a:rPr lang="en-GB" sz="2000" dirty="0">
                <a:solidFill>
                  <a:srgbClr val="002060"/>
                </a:solidFill>
                <a:latin typeface="Century Gothic" panose="020B0502020202020204" pitchFamily="34" charset="0"/>
              </a:rPr>
              <a:t>__________ también es __________ y __________.  </a:t>
            </a:r>
          </a:p>
        </p:txBody>
      </p:sp>
      <p:graphicFrame>
        <p:nvGraphicFramePr>
          <p:cNvPr id="22" name="Table 18">
            <a:extLst>
              <a:ext uri="{FF2B5EF4-FFF2-40B4-BE49-F238E27FC236}">
                <a16:creationId xmlns:a16="http://schemas.microsoft.com/office/drawing/2014/main" id="{01BA5EF6-4A48-5665-3635-7450BDA419DD}"/>
              </a:ext>
            </a:extLst>
          </p:cNvPr>
          <p:cNvGraphicFramePr>
            <a:graphicFrameLocks noGrp="1"/>
          </p:cNvGraphicFramePr>
          <p:nvPr>
            <p:extLst>
              <p:ext uri="{D42A27DB-BD31-4B8C-83A1-F6EECF244321}">
                <p14:modId xmlns:p14="http://schemas.microsoft.com/office/powerpoint/2010/main" val="2791618022"/>
              </p:ext>
            </p:extLst>
          </p:nvPr>
        </p:nvGraphicFramePr>
        <p:xfrm>
          <a:off x="9154165" y="1990248"/>
          <a:ext cx="2964500" cy="2493572"/>
        </p:xfrm>
        <a:graphic>
          <a:graphicData uri="http://schemas.openxmlformats.org/drawingml/2006/table">
            <a:tbl>
              <a:tblPr firstRow="1" bandRow="1">
                <a:tableStyleId>{5940675A-B579-460E-94D1-54222C63F5DA}</a:tableStyleId>
              </a:tblPr>
              <a:tblGrid>
                <a:gridCol w="1150978">
                  <a:extLst>
                    <a:ext uri="{9D8B030D-6E8A-4147-A177-3AD203B41FA5}">
                      <a16:colId xmlns:a16="http://schemas.microsoft.com/office/drawing/2014/main" val="1481774429"/>
                    </a:ext>
                  </a:extLst>
                </a:gridCol>
                <a:gridCol w="1813522">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bl>
          </a:graphicData>
        </a:graphic>
      </p:graphicFrame>
      <p:sp>
        <p:nvSpPr>
          <p:cNvPr id="23" name="TextBox 22">
            <a:extLst>
              <a:ext uri="{FF2B5EF4-FFF2-40B4-BE49-F238E27FC236}">
                <a16:creationId xmlns:a16="http://schemas.microsoft.com/office/drawing/2014/main" id="{9D2E632A-B499-28C9-5BA7-F440ECDB4BBC}"/>
              </a:ext>
            </a:extLst>
          </p:cNvPr>
          <p:cNvSpPr txBox="1"/>
          <p:nvPr/>
        </p:nvSpPr>
        <p:spPr>
          <a:xfrm>
            <a:off x="10296873" y="2055276"/>
            <a:ext cx="1872629"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flamenco</a:t>
            </a:r>
          </a:p>
        </p:txBody>
      </p:sp>
      <p:sp>
        <p:nvSpPr>
          <p:cNvPr id="24" name="TextBox 23">
            <a:extLst>
              <a:ext uri="{FF2B5EF4-FFF2-40B4-BE49-F238E27FC236}">
                <a16:creationId xmlns:a16="http://schemas.microsoft.com/office/drawing/2014/main" id="{2A74D57B-071B-78AE-FECA-741EACC00D2E}"/>
              </a:ext>
            </a:extLst>
          </p:cNvPr>
          <p:cNvSpPr txBox="1"/>
          <p:nvPr/>
        </p:nvSpPr>
        <p:spPr>
          <a:xfrm>
            <a:off x="10327019" y="2659469"/>
            <a:ext cx="1603324"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pantera</a:t>
            </a:r>
            <a:endParaRPr lang="en-GB" sz="2800" dirty="0">
              <a:solidFill>
                <a:srgbClr val="002060"/>
              </a:solidFill>
              <a:latin typeface="Century Gothic" panose="020B0502020202020204" pitchFamily="34" charset="0"/>
            </a:endParaRPr>
          </a:p>
        </p:txBody>
      </p:sp>
      <p:sp>
        <p:nvSpPr>
          <p:cNvPr id="25" name="TextBox 24">
            <a:extLst>
              <a:ext uri="{FF2B5EF4-FFF2-40B4-BE49-F238E27FC236}">
                <a16:creationId xmlns:a16="http://schemas.microsoft.com/office/drawing/2014/main" id="{CAC8BA1D-03B3-A75C-4118-BEDFEBCC6C5C}"/>
              </a:ext>
            </a:extLst>
          </p:cNvPr>
          <p:cNvSpPr txBox="1"/>
          <p:nvPr/>
        </p:nvSpPr>
        <p:spPr>
          <a:xfrm>
            <a:off x="10334539" y="3291109"/>
            <a:ext cx="1200970"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pulpo</a:t>
            </a:r>
            <a:endParaRPr lang="en-GB" sz="2800" dirty="0">
              <a:solidFill>
                <a:srgbClr val="002060"/>
              </a:solidFill>
              <a:latin typeface="Century Gothic" panose="020B0502020202020204" pitchFamily="34" charset="0"/>
            </a:endParaRPr>
          </a:p>
        </p:txBody>
      </p:sp>
      <p:sp>
        <p:nvSpPr>
          <p:cNvPr id="26" name="TextBox 25">
            <a:extLst>
              <a:ext uri="{FF2B5EF4-FFF2-40B4-BE49-F238E27FC236}">
                <a16:creationId xmlns:a16="http://schemas.microsoft.com/office/drawing/2014/main" id="{6828BA81-6679-DABF-5062-F86FC0599BC6}"/>
              </a:ext>
            </a:extLst>
          </p:cNvPr>
          <p:cNvSpPr txBox="1"/>
          <p:nvPr/>
        </p:nvSpPr>
        <p:spPr>
          <a:xfrm>
            <a:off x="10341326" y="3862988"/>
            <a:ext cx="1518364"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ballena</a:t>
            </a:r>
            <a:endParaRPr lang="en-GB" sz="2800" dirty="0">
              <a:solidFill>
                <a:srgbClr val="002060"/>
              </a:solidFill>
              <a:latin typeface="Century Gothic" panose="020B0502020202020204" pitchFamily="34" charset="0"/>
            </a:endParaRPr>
          </a:p>
        </p:txBody>
      </p:sp>
      <p:pic>
        <p:nvPicPr>
          <p:cNvPr id="27" name="Picture 12" descr="Free Whale Blue vector and picture">
            <a:extLst>
              <a:ext uri="{FF2B5EF4-FFF2-40B4-BE49-F238E27FC236}">
                <a16:creationId xmlns:a16="http://schemas.microsoft.com/office/drawing/2014/main" id="{E2F67685-B5A5-FCE5-9FCC-3150A7F97C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2112" y="3911174"/>
            <a:ext cx="937984" cy="52321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Free Cartoon Octopus vector and picture">
            <a:extLst>
              <a:ext uri="{FF2B5EF4-FFF2-40B4-BE49-F238E27FC236}">
                <a16:creationId xmlns:a16="http://schemas.microsoft.com/office/drawing/2014/main" id="{030C0174-690A-6A35-F5A9-1533688A8E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4678" y="3307567"/>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ree Black Panther Panther illustration and picture">
            <a:extLst>
              <a:ext uri="{FF2B5EF4-FFF2-40B4-BE49-F238E27FC236}">
                <a16:creationId xmlns:a16="http://schemas.microsoft.com/office/drawing/2014/main" id="{4CBD69DB-016C-BDAB-ABA2-20EC1EECDB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469969" y="2578572"/>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Free Bird Flamingo vector and picture">
            <a:extLst>
              <a:ext uri="{FF2B5EF4-FFF2-40B4-BE49-F238E27FC236}">
                <a16:creationId xmlns:a16="http://schemas.microsoft.com/office/drawing/2014/main" id="{62482394-4294-000F-17EE-2DC51F6EE0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69969" y="2014053"/>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ree Black Panther Panther illustration and picture">
            <a:extLst>
              <a:ext uri="{FF2B5EF4-FFF2-40B4-BE49-F238E27FC236}">
                <a16:creationId xmlns:a16="http://schemas.microsoft.com/office/drawing/2014/main" id="{B063DCEE-38F2-915A-A636-870DFDF290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78701" y="578062"/>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Frozen, Emoji, Emoticon, Emotion, Winter">
            <a:extLst>
              <a:ext uri="{FF2B5EF4-FFF2-40B4-BE49-F238E27FC236}">
                <a16:creationId xmlns:a16="http://schemas.microsoft.com/office/drawing/2014/main" id="{334BCED2-3B3E-8EDB-C42F-CD463B20316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9913" y="1148498"/>
            <a:ext cx="326883" cy="3036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82CBB924-81CD-4BA2-C40D-9A2421478247}"/>
              </a:ext>
            </a:extLst>
          </p:cNvPr>
          <p:cNvPicPr>
            <a:picLocks noChangeAspect="1"/>
          </p:cNvPicPr>
          <p:nvPr/>
        </p:nvPicPr>
        <p:blipFill>
          <a:blip r:embed="rId13"/>
          <a:stretch>
            <a:fillRect/>
          </a:stretch>
        </p:blipFill>
        <p:spPr>
          <a:xfrm>
            <a:off x="4663921" y="1050415"/>
            <a:ext cx="361623" cy="414445"/>
          </a:xfrm>
          <a:prstGeom prst="rect">
            <a:avLst/>
          </a:prstGeom>
        </p:spPr>
      </p:pic>
      <p:sp>
        <p:nvSpPr>
          <p:cNvPr id="34" name="TextBox 33">
            <a:extLst>
              <a:ext uri="{FF2B5EF4-FFF2-40B4-BE49-F238E27FC236}">
                <a16:creationId xmlns:a16="http://schemas.microsoft.com/office/drawing/2014/main" id="{920DF61D-7A5A-3A9E-4765-D67F82F91D9D}"/>
              </a:ext>
            </a:extLst>
          </p:cNvPr>
          <p:cNvSpPr txBox="1"/>
          <p:nvPr/>
        </p:nvSpPr>
        <p:spPr>
          <a:xfrm>
            <a:off x="2759559" y="1484411"/>
            <a:ext cx="1039067"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[different]</a:t>
            </a:r>
          </a:p>
        </p:txBody>
      </p:sp>
      <p:sp>
        <p:nvSpPr>
          <p:cNvPr id="35" name="TextBox 34">
            <a:extLst>
              <a:ext uri="{FF2B5EF4-FFF2-40B4-BE49-F238E27FC236}">
                <a16:creationId xmlns:a16="http://schemas.microsoft.com/office/drawing/2014/main" id="{B3F1D606-70EC-DEDB-5542-EB9FFF407873}"/>
              </a:ext>
            </a:extLst>
          </p:cNvPr>
          <p:cNvSpPr txBox="1"/>
          <p:nvPr/>
        </p:nvSpPr>
        <p:spPr>
          <a:xfrm>
            <a:off x="2015132" y="1779488"/>
            <a:ext cx="601447"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[fast]</a:t>
            </a:r>
          </a:p>
        </p:txBody>
      </p:sp>
      <p:pic>
        <p:nvPicPr>
          <p:cNvPr id="36" name="Picture 8" descr="Free Bird Flamingo vector and picture">
            <a:extLst>
              <a:ext uri="{FF2B5EF4-FFF2-40B4-BE49-F238E27FC236}">
                <a16:creationId xmlns:a16="http://schemas.microsoft.com/office/drawing/2014/main" id="{2F06D378-EF15-6257-4FDD-2CC1926AA5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8806" y="2473653"/>
            <a:ext cx="220641" cy="3076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Free Black Panther Panther illustration and picture">
            <a:extLst>
              <a:ext uri="{FF2B5EF4-FFF2-40B4-BE49-F238E27FC236}">
                <a16:creationId xmlns:a16="http://schemas.microsoft.com/office/drawing/2014/main" id="{CCD45E48-3645-08BF-7F62-4C4EB91540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309447" y="2043083"/>
            <a:ext cx="310610" cy="46786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FA5CD93F-894B-4187-88D5-D0FEEEEA35F8}"/>
              </a:ext>
            </a:extLst>
          </p:cNvPr>
          <p:cNvSpPr txBox="1"/>
          <p:nvPr/>
        </p:nvSpPr>
        <p:spPr>
          <a:xfrm>
            <a:off x="4180033" y="2111238"/>
            <a:ext cx="933269"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[special]</a:t>
            </a:r>
          </a:p>
        </p:txBody>
      </p:sp>
      <p:sp>
        <p:nvSpPr>
          <p:cNvPr id="39" name="TextBox 38">
            <a:extLst>
              <a:ext uri="{FF2B5EF4-FFF2-40B4-BE49-F238E27FC236}">
                <a16:creationId xmlns:a16="http://schemas.microsoft.com/office/drawing/2014/main" id="{F58926FF-0146-A396-354E-35A81280AE07}"/>
              </a:ext>
            </a:extLst>
          </p:cNvPr>
          <p:cNvSpPr txBox="1"/>
          <p:nvPr/>
        </p:nvSpPr>
        <p:spPr>
          <a:xfrm>
            <a:off x="2626298" y="2111238"/>
            <a:ext cx="899605"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[unique]</a:t>
            </a:r>
          </a:p>
        </p:txBody>
      </p:sp>
      <p:pic>
        <p:nvPicPr>
          <p:cNvPr id="40" name="Picture 2" descr="Free Flower Pink Flower vector and picture">
            <a:extLst>
              <a:ext uri="{FF2B5EF4-FFF2-40B4-BE49-F238E27FC236}">
                <a16:creationId xmlns:a16="http://schemas.microsoft.com/office/drawing/2014/main" id="{7B6E2511-6C30-6981-0EBA-865E9DF9B55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63676" y="3105210"/>
            <a:ext cx="469900" cy="32379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Free Black Panther Panther illustration and picture">
            <a:extLst>
              <a:ext uri="{FF2B5EF4-FFF2-40B4-BE49-F238E27FC236}">
                <a16:creationId xmlns:a16="http://schemas.microsoft.com/office/drawing/2014/main" id="{57CCFAA5-B43F-2FDC-DAA5-54232C3C35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898059" y="3365531"/>
            <a:ext cx="310610" cy="4678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Free Bird Flamingo vector and picture">
            <a:extLst>
              <a:ext uri="{FF2B5EF4-FFF2-40B4-BE49-F238E27FC236}">
                <a16:creationId xmlns:a16="http://schemas.microsoft.com/office/drawing/2014/main" id="{361162AE-C769-CEA7-7780-EE68297635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1128" y="3833396"/>
            <a:ext cx="220641" cy="307647"/>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0B113B0-27BC-3679-93C7-9A47492F8756}"/>
              </a:ext>
            </a:extLst>
          </p:cNvPr>
          <p:cNvSpPr txBox="1"/>
          <p:nvPr/>
        </p:nvSpPr>
        <p:spPr>
          <a:xfrm>
            <a:off x="4197286" y="3798989"/>
            <a:ext cx="933269"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[special]</a:t>
            </a:r>
          </a:p>
        </p:txBody>
      </p:sp>
      <p:sp>
        <p:nvSpPr>
          <p:cNvPr id="44" name="TextBox 43">
            <a:extLst>
              <a:ext uri="{FF2B5EF4-FFF2-40B4-BE49-F238E27FC236}">
                <a16:creationId xmlns:a16="http://schemas.microsoft.com/office/drawing/2014/main" id="{AE003666-C6FB-B524-8436-87E415084B70}"/>
              </a:ext>
            </a:extLst>
          </p:cNvPr>
          <p:cNvSpPr txBox="1"/>
          <p:nvPr/>
        </p:nvSpPr>
        <p:spPr>
          <a:xfrm>
            <a:off x="2643551" y="3798989"/>
            <a:ext cx="899605"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[unique]</a:t>
            </a:r>
          </a:p>
        </p:txBody>
      </p:sp>
      <p:pic>
        <p:nvPicPr>
          <p:cNvPr id="45" name="Picture 12" descr="Free Whale Blue vector and picture">
            <a:extLst>
              <a:ext uri="{FF2B5EF4-FFF2-40B4-BE49-F238E27FC236}">
                <a16:creationId xmlns:a16="http://schemas.microsoft.com/office/drawing/2014/main" id="{5489C8B8-7EC6-7D81-1308-977FFCCEE3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368" y="4169732"/>
            <a:ext cx="492938" cy="27496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A50799B4-8F04-6038-AC91-AF35725174E5}"/>
              </a:ext>
            </a:extLst>
          </p:cNvPr>
          <p:cNvSpPr txBox="1"/>
          <p:nvPr/>
        </p:nvSpPr>
        <p:spPr>
          <a:xfrm>
            <a:off x="1464752" y="4418528"/>
            <a:ext cx="580608"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[big]</a:t>
            </a:r>
          </a:p>
        </p:txBody>
      </p:sp>
      <p:pic>
        <p:nvPicPr>
          <p:cNvPr id="47" name="Picture 12" descr="Free Whale Blue vector and picture">
            <a:extLst>
              <a:ext uri="{FF2B5EF4-FFF2-40B4-BE49-F238E27FC236}">
                <a16:creationId xmlns:a16="http://schemas.microsoft.com/office/drawing/2014/main" id="{7703F5CA-DBAC-35D8-BF5B-486729292D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5413" y="5129031"/>
            <a:ext cx="492938" cy="27496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1C10D0FC-0D95-7AD3-5F0B-22C849CCA44D}"/>
              </a:ext>
            </a:extLst>
          </p:cNvPr>
          <p:cNvSpPr txBox="1"/>
          <p:nvPr/>
        </p:nvSpPr>
        <p:spPr>
          <a:xfrm>
            <a:off x="5427029" y="5094869"/>
            <a:ext cx="933269"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[special]</a:t>
            </a:r>
          </a:p>
        </p:txBody>
      </p:sp>
      <p:sp>
        <p:nvSpPr>
          <p:cNvPr id="49" name="TextBox 48">
            <a:extLst>
              <a:ext uri="{FF2B5EF4-FFF2-40B4-BE49-F238E27FC236}">
                <a16:creationId xmlns:a16="http://schemas.microsoft.com/office/drawing/2014/main" id="{22E5B575-EC31-C418-97D0-EA857289F513}"/>
              </a:ext>
            </a:extLst>
          </p:cNvPr>
          <p:cNvSpPr txBox="1"/>
          <p:nvPr/>
        </p:nvSpPr>
        <p:spPr>
          <a:xfrm>
            <a:off x="3873294" y="5094869"/>
            <a:ext cx="899605"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[unique]</a:t>
            </a:r>
          </a:p>
        </p:txBody>
      </p:sp>
      <p:pic>
        <p:nvPicPr>
          <p:cNvPr id="50" name="Picture 14" descr="Free Cartoon Octopus vector and picture">
            <a:extLst>
              <a:ext uri="{FF2B5EF4-FFF2-40B4-BE49-F238E27FC236}">
                <a16:creationId xmlns:a16="http://schemas.microsoft.com/office/drawing/2014/main" id="{5D5E7684-C883-2FEB-CDFB-7A528D0190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1644" y="5432687"/>
            <a:ext cx="366623" cy="274967"/>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509A64B9-76C2-610C-2F50-C76025C7C064}"/>
              </a:ext>
            </a:extLst>
          </p:cNvPr>
          <p:cNvSpPr txBox="1"/>
          <p:nvPr/>
        </p:nvSpPr>
        <p:spPr>
          <a:xfrm>
            <a:off x="2640296" y="5381787"/>
            <a:ext cx="925253"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[curious]</a:t>
            </a:r>
          </a:p>
        </p:txBody>
      </p:sp>
      <p:sp>
        <p:nvSpPr>
          <p:cNvPr id="52" name="TextBox 51">
            <a:extLst>
              <a:ext uri="{FF2B5EF4-FFF2-40B4-BE49-F238E27FC236}">
                <a16:creationId xmlns:a16="http://schemas.microsoft.com/office/drawing/2014/main" id="{8022E8B0-639C-8123-66E6-8506C0D281A8}"/>
              </a:ext>
            </a:extLst>
          </p:cNvPr>
          <p:cNvSpPr txBox="1"/>
          <p:nvPr/>
        </p:nvSpPr>
        <p:spPr>
          <a:xfrm>
            <a:off x="2234123" y="5690401"/>
            <a:ext cx="431528" cy="338554"/>
          </a:xfrm>
          <a:prstGeom prst="rect">
            <a:avLst/>
          </a:prstGeom>
          <a:noFill/>
        </p:spPr>
        <p:txBody>
          <a:bodyPr wrap="none" rtlCol="0">
            <a:spAutoFit/>
          </a:bodyPr>
          <a:lstStyle/>
          <a:p>
            <a:r>
              <a:rPr lang="en-GB" sz="1600" b="1" dirty="0">
                <a:solidFill>
                  <a:srgbClr val="002060"/>
                </a:solidFill>
                <a:latin typeface="Century Gothic" panose="020B0502020202020204" pitchFamily="34" charset="0"/>
              </a:rPr>
              <a:t>[8]</a:t>
            </a:r>
          </a:p>
        </p:txBody>
      </p:sp>
      <p:sp>
        <p:nvSpPr>
          <p:cNvPr id="53" name="TextBox 52">
            <a:extLst>
              <a:ext uri="{FF2B5EF4-FFF2-40B4-BE49-F238E27FC236}">
                <a16:creationId xmlns:a16="http://schemas.microsoft.com/office/drawing/2014/main" id="{6C2C51C1-7A26-AEF8-4E82-156E6D497B26}"/>
              </a:ext>
            </a:extLst>
          </p:cNvPr>
          <p:cNvSpPr txBox="1"/>
          <p:nvPr/>
        </p:nvSpPr>
        <p:spPr>
          <a:xfrm>
            <a:off x="1388837" y="6015623"/>
            <a:ext cx="431528" cy="338554"/>
          </a:xfrm>
          <a:prstGeom prst="rect">
            <a:avLst/>
          </a:prstGeom>
          <a:noFill/>
        </p:spPr>
        <p:txBody>
          <a:bodyPr wrap="none" rtlCol="0">
            <a:spAutoFit/>
          </a:bodyPr>
          <a:lstStyle/>
          <a:p>
            <a:r>
              <a:rPr lang="en-GB" sz="1600" b="1" dirty="0">
                <a:solidFill>
                  <a:srgbClr val="002060"/>
                </a:solidFill>
                <a:latin typeface="Century Gothic" panose="020B0502020202020204" pitchFamily="34" charset="0"/>
              </a:rPr>
              <a:t>[3]</a:t>
            </a:r>
          </a:p>
        </p:txBody>
      </p:sp>
      <p:pic>
        <p:nvPicPr>
          <p:cNvPr id="54" name="Picture 14" descr="Free Cartoon Octopus vector and picture">
            <a:extLst>
              <a:ext uri="{FF2B5EF4-FFF2-40B4-BE49-F238E27FC236}">
                <a16:creationId xmlns:a16="http://schemas.microsoft.com/office/drawing/2014/main" id="{BC182754-CCBD-0F52-86D8-529A211B0E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0066" y="6414265"/>
            <a:ext cx="366623" cy="27496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98A51EDC-5C48-A2AA-825F-440319263479}"/>
              </a:ext>
            </a:extLst>
          </p:cNvPr>
          <p:cNvSpPr txBox="1"/>
          <p:nvPr/>
        </p:nvSpPr>
        <p:spPr>
          <a:xfrm>
            <a:off x="5294484" y="6402713"/>
            <a:ext cx="933269"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[special]</a:t>
            </a:r>
          </a:p>
        </p:txBody>
      </p:sp>
      <p:sp>
        <p:nvSpPr>
          <p:cNvPr id="56" name="TextBox 55">
            <a:extLst>
              <a:ext uri="{FF2B5EF4-FFF2-40B4-BE49-F238E27FC236}">
                <a16:creationId xmlns:a16="http://schemas.microsoft.com/office/drawing/2014/main" id="{6525A8E3-E4F4-F1DA-A566-44903297217C}"/>
              </a:ext>
            </a:extLst>
          </p:cNvPr>
          <p:cNvSpPr txBox="1"/>
          <p:nvPr/>
        </p:nvSpPr>
        <p:spPr>
          <a:xfrm>
            <a:off x="3740749" y="6402713"/>
            <a:ext cx="899605"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[unique]</a:t>
            </a:r>
          </a:p>
        </p:txBody>
      </p:sp>
      <p:pic>
        <p:nvPicPr>
          <p:cNvPr id="57" name="Picture 2" descr="Free Watercolor Paint illustration and picture">
            <a:extLst>
              <a:ext uri="{FF2B5EF4-FFF2-40B4-BE49-F238E27FC236}">
                <a16:creationId xmlns:a16="http://schemas.microsoft.com/office/drawing/2014/main" id="{4AFB76B8-103B-9C3E-3BE2-4A57A85AC3B7}"/>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l="20067" t="8345" r="52049" b="71915"/>
          <a:stretch/>
        </p:blipFill>
        <p:spPr bwMode="auto">
          <a:xfrm>
            <a:off x="2891361" y="789131"/>
            <a:ext cx="375937" cy="37646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Free Watercolor Paint illustration and picture">
            <a:extLst>
              <a:ext uri="{FF2B5EF4-FFF2-40B4-BE49-F238E27FC236}">
                <a16:creationId xmlns:a16="http://schemas.microsoft.com/office/drawing/2014/main" id="{8B0A99F5-9AC8-6B1C-7CE1-FB44FC681AA4}"/>
              </a:ext>
            </a:extLst>
          </p:cNvPr>
          <p:cNvPicPr>
            <a:picLocks noChangeAspect="1" noChangeArrowheads="1"/>
          </p:cNvPicPr>
          <p:nvPr/>
        </p:nvPicPr>
        <p:blipFill rotWithShape="1">
          <a:blip r:embed="rId17">
            <a:lum bright="70000" contrast="-70000"/>
            <a:extLst>
              <a:ext uri="{28A0092B-C50C-407E-A947-70E740481C1C}">
                <a14:useLocalDpi xmlns:a14="http://schemas.microsoft.com/office/drawing/2010/main" val="0"/>
              </a:ext>
            </a:extLst>
          </a:blip>
          <a:srcRect l="17585" t="27532" r="54531" b="52728"/>
          <a:stretch/>
        </p:blipFill>
        <p:spPr bwMode="auto">
          <a:xfrm>
            <a:off x="1593714" y="3134379"/>
            <a:ext cx="310610" cy="311049"/>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845A3DB1-209A-60B7-1553-F31D03DEF6DF}"/>
              </a:ext>
            </a:extLst>
          </p:cNvPr>
          <p:cNvSpPr txBox="1"/>
          <p:nvPr/>
        </p:nvSpPr>
        <p:spPr>
          <a:xfrm>
            <a:off x="2739728" y="2468388"/>
            <a:ext cx="764953" cy="307777"/>
          </a:xfrm>
          <a:prstGeom prst="rect">
            <a:avLst/>
          </a:prstGeom>
          <a:noFill/>
        </p:spPr>
        <p:txBody>
          <a:bodyPr wrap="none" rtlCol="0">
            <a:spAutoFit/>
          </a:bodyPr>
          <a:lstStyle/>
          <a:p>
            <a:r>
              <a:rPr lang="en-GB" sz="1400" b="1" dirty="0">
                <a:solidFill>
                  <a:srgbClr val="002060"/>
                </a:solidFill>
                <a:latin typeface="Century Gothic" panose="020B0502020202020204" pitchFamily="34" charset="0"/>
              </a:rPr>
              <a:t>[white]</a:t>
            </a:r>
          </a:p>
        </p:txBody>
      </p:sp>
    </p:spTree>
    <p:extLst>
      <p:ext uri="{BB962C8B-B14F-4D97-AF65-F5344CB8AC3E}">
        <p14:creationId xmlns:p14="http://schemas.microsoft.com/office/powerpoint/2010/main" val="155549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E062028-EECC-4CED-0992-3B7D842A15CA}"/>
              </a:ext>
            </a:extLst>
          </p:cNvPr>
          <p:cNvSpPr>
            <a:spLocks noGrp="1"/>
          </p:cNvSpPr>
          <p:nvPr>
            <p:ph type="title"/>
          </p:nvPr>
        </p:nvSpPr>
        <p:spPr>
          <a:xfrm>
            <a:off x="10841586" y="187800"/>
            <a:ext cx="1153457" cy="715151"/>
          </a:xfrm>
        </p:spPr>
        <p:txBody>
          <a:bodyPr>
            <a:normAutofit/>
          </a:bodyPr>
          <a:lstStyle/>
          <a:p>
            <a:r>
              <a:rPr lang="en-GB" sz="1200" dirty="0">
                <a:solidFill>
                  <a:schemeClr val="bg1"/>
                </a:solidFill>
              </a:rPr>
              <a:t>Leer y hablar</a:t>
            </a:r>
          </a:p>
        </p:txBody>
      </p:sp>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3">
            <a:alphaModFix/>
          </a:blip>
          <a:srcRect/>
          <a:stretch/>
        </p:blipFill>
        <p:spPr>
          <a:xfrm>
            <a:off x="11236631" y="74875"/>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1127624" y="935682"/>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14" name="Google Shape;283;p13">
            <a:extLst>
              <a:ext uri="{FF2B5EF4-FFF2-40B4-BE49-F238E27FC236}">
                <a16:creationId xmlns:a16="http://schemas.microsoft.com/office/drawing/2014/main" id="{305ECFDA-7EDC-4E62-8FFB-4B91E8B1E848}"/>
              </a:ext>
            </a:extLst>
          </p:cNvPr>
          <p:cNvSpPr txBox="1"/>
          <p:nvPr/>
        </p:nvSpPr>
        <p:spPr>
          <a:xfrm>
            <a:off x="10409050" y="935682"/>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leer</a:t>
            </a:r>
            <a:endParaRPr sz="2000" b="1" i="0" u="none" strike="noStrike" cap="none">
              <a:solidFill>
                <a:srgbClr val="FFFFFF"/>
              </a:solidFill>
              <a:latin typeface="Century Gothic"/>
              <a:ea typeface="Century Gothic"/>
              <a:cs typeface="Century Gothic"/>
              <a:sym typeface="Century Gothic"/>
            </a:endParaRPr>
          </a:p>
        </p:txBody>
      </p:sp>
      <p:pic>
        <p:nvPicPr>
          <p:cNvPr id="10" name="Google Shape;282;p13" descr="Reading, Book, Symbol, Icon, Reader, Man">
            <a:extLst>
              <a:ext uri="{FF2B5EF4-FFF2-40B4-BE49-F238E27FC236}">
                <a16:creationId xmlns:a16="http://schemas.microsoft.com/office/drawing/2014/main" id="{E937FB71-4B9D-DA51-92A1-EA718DE79560}"/>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344822" y="68242"/>
            <a:ext cx="782801" cy="782801"/>
          </a:xfrm>
          <a:prstGeom prst="roundRect">
            <a:avLst/>
          </a:prstGeom>
          <a:solidFill>
            <a:srgbClr val="92D050"/>
          </a:solidFill>
          <a:ln>
            <a:noFill/>
          </a:ln>
        </p:spPr>
      </p:pic>
      <p:sp>
        <p:nvSpPr>
          <p:cNvPr id="20" name="TextBox 19">
            <a:extLst>
              <a:ext uri="{FF2B5EF4-FFF2-40B4-BE49-F238E27FC236}">
                <a16:creationId xmlns:a16="http://schemas.microsoft.com/office/drawing/2014/main" id="{3910E750-E856-688B-CC6F-C340C5399EF7}"/>
              </a:ext>
            </a:extLst>
          </p:cNvPr>
          <p:cNvSpPr txBox="1"/>
          <p:nvPr/>
        </p:nvSpPr>
        <p:spPr>
          <a:xfrm>
            <a:off x="9870423" y="5772899"/>
            <a:ext cx="2334701" cy="707886"/>
          </a:xfrm>
          <a:prstGeom prst="rect">
            <a:avLst/>
          </a:prstGeom>
          <a:solidFill>
            <a:schemeClr val="accent6">
              <a:lumMod val="40000"/>
              <a:lumOff val="60000"/>
            </a:schemeClr>
          </a:solidFill>
        </p:spPr>
        <p:txBody>
          <a:bodyPr wrap="square" rtlCol="0">
            <a:spAutoFit/>
          </a:bodyPr>
          <a:lstStyle/>
          <a:p>
            <a:pPr algn="ctr"/>
            <a:r>
              <a:rPr lang="en-GB" sz="2000" b="1" dirty="0" err="1">
                <a:solidFill>
                  <a:srgbClr val="002060"/>
                </a:solidFill>
                <a:latin typeface="Century Gothic" panose="020B0502020202020204" pitchFamily="34" charset="0"/>
              </a:rPr>
              <a:t>rápido</a:t>
            </a:r>
            <a:r>
              <a:rPr lang="en-GB" sz="2000" dirty="0">
                <a:solidFill>
                  <a:srgbClr val="002060"/>
                </a:solidFill>
                <a:latin typeface="Century Gothic" panose="020B0502020202020204" pitchFamily="34" charset="0"/>
              </a:rPr>
              <a:t> – fast</a:t>
            </a:r>
          </a:p>
          <a:p>
            <a:pPr algn="ctr"/>
            <a:r>
              <a:rPr lang="en-GB" sz="2000" b="1" dirty="0">
                <a:solidFill>
                  <a:srgbClr val="002060"/>
                </a:solidFill>
                <a:latin typeface="Century Gothic" panose="020B0502020202020204" pitchFamily="34" charset="0"/>
              </a:rPr>
              <a:t>curioso</a:t>
            </a:r>
            <a:r>
              <a:rPr lang="en-GB" sz="2000" dirty="0">
                <a:solidFill>
                  <a:srgbClr val="002060"/>
                </a:solidFill>
                <a:latin typeface="Century Gothic" panose="020B0502020202020204" pitchFamily="34" charset="0"/>
              </a:rPr>
              <a:t> = curious</a:t>
            </a:r>
          </a:p>
        </p:txBody>
      </p:sp>
      <p:graphicFrame>
        <p:nvGraphicFramePr>
          <p:cNvPr id="22" name="Table 18">
            <a:extLst>
              <a:ext uri="{FF2B5EF4-FFF2-40B4-BE49-F238E27FC236}">
                <a16:creationId xmlns:a16="http://schemas.microsoft.com/office/drawing/2014/main" id="{01BA5EF6-4A48-5665-3635-7450BDA419DD}"/>
              </a:ext>
            </a:extLst>
          </p:cNvPr>
          <p:cNvGraphicFramePr>
            <a:graphicFrameLocks noGrp="1"/>
          </p:cNvGraphicFramePr>
          <p:nvPr/>
        </p:nvGraphicFramePr>
        <p:xfrm>
          <a:off x="9154165" y="1990248"/>
          <a:ext cx="2964500" cy="2493572"/>
        </p:xfrm>
        <a:graphic>
          <a:graphicData uri="http://schemas.openxmlformats.org/drawingml/2006/table">
            <a:tbl>
              <a:tblPr firstRow="1" bandRow="1">
                <a:tableStyleId>{5940675A-B579-460E-94D1-54222C63F5DA}</a:tableStyleId>
              </a:tblPr>
              <a:tblGrid>
                <a:gridCol w="1150978">
                  <a:extLst>
                    <a:ext uri="{9D8B030D-6E8A-4147-A177-3AD203B41FA5}">
                      <a16:colId xmlns:a16="http://schemas.microsoft.com/office/drawing/2014/main" val="1481774429"/>
                    </a:ext>
                  </a:extLst>
                </a:gridCol>
                <a:gridCol w="1813522">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bl>
          </a:graphicData>
        </a:graphic>
      </p:graphicFrame>
      <p:sp>
        <p:nvSpPr>
          <p:cNvPr id="23" name="TextBox 22">
            <a:extLst>
              <a:ext uri="{FF2B5EF4-FFF2-40B4-BE49-F238E27FC236}">
                <a16:creationId xmlns:a16="http://schemas.microsoft.com/office/drawing/2014/main" id="{9D2E632A-B499-28C9-5BA7-F440ECDB4BBC}"/>
              </a:ext>
            </a:extLst>
          </p:cNvPr>
          <p:cNvSpPr txBox="1"/>
          <p:nvPr/>
        </p:nvSpPr>
        <p:spPr>
          <a:xfrm>
            <a:off x="10296873" y="2055276"/>
            <a:ext cx="1872629"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flamenco</a:t>
            </a:r>
          </a:p>
        </p:txBody>
      </p:sp>
      <p:sp>
        <p:nvSpPr>
          <p:cNvPr id="24" name="TextBox 23">
            <a:extLst>
              <a:ext uri="{FF2B5EF4-FFF2-40B4-BE49-F238E27FC236}">
                <a16:creationId xmlns:a16="http://schemas.microsoft.com/office/drawing/2014/main" id="{2A74D57B-071B-78AE-FECA-741EACC00D2E}"/>
              </a:ext>
            </a:extLst>
          </p:cNvPr>
          <p:cNvSpPr txBox="1"/>
          <p:nvPr/>
        </p:nvSpPr>
        <p:spPr>
          <a:xfrm>
            <a:off x="10327019" y="2659469"/>
            <a:ext cx="1603324"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pantera</a:t>
            </a:r>
            <a:endParaRPr lang="en-GB" sz="2800" dirty="0">
              <a:solidFill>
                <a:srgbClr val="002060"/>
              </a:solidFill>
              <a:latin typeface="Century Gothic" panose="020B0502020202020204" pitchFamily="34" charset="0"/>
            </a:endParaRPr>
          </a:p>
        </p:txBody>
      </p:sp>
      <p:sp>
        <p:nvSpPr>
          <p:cNvPr id="25" name="TextBox 24">
            <a:extLst>
              <a:ext uri="{FF2B5EF4-FFF2-40B4-BE49-F238E27FC236}">
                <a16:creationId xmlns:a16="http://schemas.microsoft.com/office/drawing/2014/main" id="{CAC8BA1D-03B3-A75C-4118-BEDFEBCC6C5C}"/>
              </a:ext>
            </a:extLst>
          </p:cNvPr>
          <p:cNvSpPr txBox="1"/>
          <p:nvPr/>
        </p:nvSpPr>
        <p:spPr>
          <a:xfrm>
            <a:off x="10334539" y="3291109"/>
            <a:ext cx="1200970"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pulpo</a:t>
            </a:r>
            <a:endParaRPr lang="en-GB" sz="2800" dirty="0">
              <a:solidFill>
                <a:srgbClr val="002060"/>
              </a:solidFill>
              <a:latin typeface="Century Gothic" panose="020B0502020202020204" pitchFamily="34" charset="0"/>
            </a:endParaRPr>
          </a:p>
        </p:txBody>
      </p:sp>
      <p:sp>
        <p:nvSpPr>
          <p:cNvPr id="26" name="TextBox 25">
            <a:extLst>
              <a:ext uri="{FF2B5EF4-FFF2-40B4-BE49-F238E27FC236}">
                <a16:creationId xmlns:a16="http://schemas.microsoft.com/office/drawing/2014/main" id="{6828BA81-6679-DABF-5062-F86FC0599BC6}"/>
              </a:ext>
            </a:extLst>
          </p:cNvPr>
          <p:cNvSpPr txBox="1"/>
          <p:nvPr/>
        </p:nvSpPr>
        <p:spPr>
          <a:xfrm>
            <a:off x="10341326" y="3862988"/>
            <a:ext cx="1518364"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ballena</a:t>
            </a:r>
            <a:endParaRPr lang="en-GB" sz="2800" dirty="0">
              <a:solidFill>
                <a:srgbClr val="002060"/>
              </a:solidFill>
              <a:latin typeface="Century Gothic" panose="020B0502020202020204" pitchFamily="34" charset="0"/>
            </a:endParaRPr>
          </a:p>
        </p:txBody>
      </p:sp>
      <p:pic>
        <p:nvPicPr>
          <p:cNvPr id="27" name="Picture 12" descr="Free Whale Blue vector and picture">
            <a:extLst>
              <a:ext uri="{FF2B5EF4-FFF2-40B4-BE49-F238E27FC236}">
                <a16:creationId xmlns:a16="http://schemas.microsoft.com/office/drawing/2014/main" id="{E2F67685-B5A5-FCE5-9FCC-3150A7F97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2112" y="3911174"/>
            <a:ext cx="937984" cy="52321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Free Cartoon Octopus vector and picture">
            <a:extLst>
              <a:ext uri="{FF2B5EF4-FFF2-40B4-BE49-F238E27FC236}">
                <a16:creationId xmlns:a16="http://schemas.microsoft.com/office/drawing/2014/main" id="{030C0174-690A-6A35-F5A9-1533688A8E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4678" y="3307567"/>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ree Black Panther Panther illustration and picture">
            <a:extLst>
              <a:ext uri="{FF2B5EF4-FFF2-40B4-BE49-F238E27FC236}">
                <a16:creationId xmlns:a16="http://schemas.microsoft.com/office/drawing/2014/main" id="{4CBD69DB-016C-BDAB-ABA2-20EC1EECDB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469969" y="2578572"/>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Free Bird Flamingo vector and picture">
            <a:extLst>
              <a:ext uri="{FF2B5EF4-FFF2-40B4-BE49-F238E27FC236}">
                <a16:creationId xmlns:a16="http://schemas.microsoft.com/office/drawing/2014/main" id="{62482394-4294-000F-17EE-2DC51F6EE0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69969" y="2014053"/>
            <a:ext cx="383201" cy="53431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Teacher">
            <a:extLst>
              <a:ext uri="{FF2B5EF4-FFF2-40B4-BE49-F238E27FC236}">
                <a16:creationId xmlns:a16="http://schemas.microsoft.com/office/drawing/2014/main" id="{9D07A0EA-D64F-9EEB-FFDF-F61ADF89A5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153" y="-63048"/>
            <a:ext cx="914400" cy="914400"/>
          </a:xfrm>
          <a:prstGeom prst="rect">
            <a:avLst/>
          </a:prstGeom>
        </p:spPr>
      </p:pic>
      <p:sp>
        <p:nvSpPr>
          <p:cNvPr id="5" name="Speech Bubble: Rectangle with Corners Rounded 4">
            <a:extLst>
              <a:ext uri="{FF2B5EF4-FFF2-40B4-BE49-F238E27FC236}">
                <a16:creationId xmlns:a16="http://schemas.microsoft.com/office/drawing/2014/main" id="{9C7A33C1-4AD6-CE38-B56F-CC14F364E4C0}"/>
              </a:ext>
            </a:extLst>
          </p:cNvPr>
          <p:cNvSpPr/>
          <p:nvPr/>
        </p:nvSpPr>
        <p:spPr>
          <a:xfrm>
            <a:off x="993767" y="139337"/>
            <a:ext cx="2801625" cy="508626"/>
          </a:xfrm>
          <a:prstGeom prst="wedgeRoundRectCallout">
            <a:avLst>
              <a:gd name="adj1" fmla="val -53990"/>
              <a:gd name="adj2" fmla="val 160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002060"/>
                </a:solidFill>
                <a:latin typeface="Century Gothic" panose="020B0502020202020204" pitchFamily="34" charset="0"/>
              </a:rPr>
              <a:t>Las respuestas</a:t>
            </a:r>
          </a:p>
        </p:txBody>
      </p:sp>
      <p:sp>
        <p:nvSpPr>
          <p:cNvPr id="6" name="TextBox 5">
            <a:extLst>
              <a:ext uri="{FF2B5EF4-FFF2-40B4-BE49-F238E27FC236}">
                <a16:creationId xmlns:a16="http://schemas.microsoft.com/office/drawing/2014/main" id="{5475C354-F893-C898-BAA9-CF1E3174B5E8}"/>
              </a:ext>
            </a:extLst>
          </p:cNvPr>
          <p:cNvSpPr txBox="1"/>
          <p:nvPr/>
        </p:nvSpPr>
        <p:spPr>
          <a:xfrm>
            <a:off x="332310" y="758381"/>
            <a:ext cx="6265576" cy="6068328"/>
          </a:xfrm>
          <a:prstGeom prst="rect">
            <a:avLst/>
          </a:prstGeom>
          <a:noFill/>
        </p:spPr>
        <p:txBody>
          <a:bodyPr wrap="square">
            <a:spAutoFit/>
          </a:bodyPr>
          <a:lstStyle/>
          <a:p>
            <a:pPr marL="180000">
              <a:spcBef>
                <a:spcPts val="20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carbón</a:t>
            </a:r>
            <a:r>
              <a:rPr lang="en-GB" sz="2000" dirty="0">
                <a:solidFill>
                  <a:srgbClr val="002060"/>
                </a:solidFill>
                <a:latin typeface="Century Gothic" panose="020B0502020202020204" pitchFamily="34" charset="0"/>
              </a:rPr>
              <a:t>.</a:t>
            </a:r>
          </a:p>
          <a:p>
            <a:pPr marL="180000">
              <a:spcBef>
                <a:spcPts val="200"/>
              </a:spcBef>
            </a:pPr>
            <a:r>
              <a:rPr lang="en-GB" sz="2000" dirty="0">
                <a:solidFill>
                  <a:srgbClr val="002060"/>
                </a:solidFill>
                <a:latin typeface="Century Gothic" panose="020B0502020202020204" pitchFamily="34" charset="0"/>
              </a:rPr>
              <a:t>Cuando </a:t>
            </a:r>
            <a:r>
              <a:rPr lang="en-GB" sz="2000" dirty="0" err="1">
                <a:solidFill>
                  <a:srgbClr val="002060"/>
                </a:solidFill>
                <a:latin typeface="Century Gothic" panose="020B0502020202020204" pitchFamily="34" charset="0"/>
              </a:rPr>
              <a:t>tiene</a:t>
            </a:r>
            <a:r>
              <a:rPr lang="en-GB" sz="2000" dirty="0">
                <a:solidFill>
                  <a:srgbClr val="002060"/>
                </a:solidFill>
                <a:latin typeface="Century Gothic" panose="020B0502020202020204" pitchFamily="34" charset="0"/>
              </a:rPr>
              <a:t> __________  o __________, </a:t>
            </a:r>
          </a:p>
          <a:p>
            <a:pPr marL="180000">
              <a:spcBef>
                <a:spcPts val="200"/>
              </a:spcBef>
            </a:pPr>
            <a:r>
              <a:rPr lang="en-GB" sz="2000"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color</a:t>
            </a:r>
            <a:r>
              <a:rPr lang="en-GB" sz="2000" dirty="0">
                <a:solidFill>
                  <a:srgbClr val="002060"/>
                </a:solidFill>
                <a:latin typeface="Century Gothic" panose="020B0502020202020204" pitchFamily="34" charset="0"/>
              </a:rPr>
              <a:t> no es __________,</a:t>
            </a:r>
          </a:p>
          <a:p>
            <a:pPr marL="180000">
              <a:spcBef>
                <a:spcPts val="200"/>
              </a:spcBef>
            </a:pPr>
            <a:r>
              <a:rPr lang="en-GB" sz="2000" dirty="0" err="1">
                <a:solidFill>
                  <a:srgbClr val="002060"/>
                </a:solidFill>
                <a:latin typeface="Century Gothic" panose="020B0502020202020204" pitchFamily="34" charset="0"/>
              </a:rPr>
              <a:t>pero</a:t>
            </a:r>
            <a:r>
              <a:rPr lang="en-GB" sz="2000" dirty="0">
                <a:solidFill>
                  <a:srgbClr val="002060"/>
                </a:solidFill>
                <a:latin typeface="Century Gothic" panose="020B0502020202020204" pitchFamily="34" charset="0"/>
              </a:rPr>
              <a:t>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avión</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__________ es __________ y __________.</a:t>
            </a:r>
          </a:p>
          <a:p>
            <a:pPr marL="180000">
              <a:spcBef>
                <a:spcPts val="200"/>
              </a:spcBef>
            </a:pPr>
            <a:r>
              <a:rPr lang="en-GB" sz="2000" dirty="0">
                <a:solidFill>
                  <a:srgbClr val="002060"/>
                </a:solidFill>
                <a:latin typeface="Century Gothic" panose="020B0502020202020204" pitchFamily="34" charset="0"/>
              </a:rPr>
              <a:t>__________ es __________ primero</a:t>
            </a:r>
          </a:p>
          <a:p>
            <a:pPr marL="180000">
              <a:spcBef>
                <a:spcPts val="200"/>
              </a:spcBef>
            </a:pPr>
            <a:r>
              <a:rPr lang="en-GB" sz="2000" dirty="0">
                <a:solidFill>
                  <a:srgbClr val="002060"/>
                </a:solidFill>
                <a:latin typeface="Century Gothic" panose="020B0502020202020204" pitchFamily="34" charset="0"/>
              </a:rPr>
              <a:t>y cuando es mayor,</a:t>
            </a:r>
          </a:p>
          <a:p>
            <a:pPr marL="180000">
              <a:spcBef>
                <a:spcPts val="20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__________.</a:t>
            </a:r>
          </a:p>
          <a:p>
            <a:pPr marL="180000">
              <a:spcBef>
                <a:spcPts val="200"/>
              </a:spcBef>
            </a:pPr>
            <a:r>
              <a:rPr lang="en-GB" sz="2000" dirty="0">
                <a:solidFill>
                  <a:srgbClr val="002060"/>
                </a:solidFill>
                <a:latin typeface="Century Gothic" panose="020B0502020202020204" pitchFamily="34" charset="0"/>
              </a:rPr>
              <a:t>Como __________, </a:t>
            </a:r>
          </a:p>
          <a:p>
            <a:pPr marL="180000">
              <a:spcBef>
                <a:spcPts val="200"/>
              </a:spcBef>
            </a:pPr>
            <a:r>
              <a:rPr lang="en-GB" sz="2000" dirty="0">
                <a:solidFill>
                  <a:srgbClr val="002060"/>
                </a:solidFill>
                <a:latin typeface="Century Gothic" panose="020B0502020202020204" pitchFamily="34" charset="0"/>
              </a:rPr>
              <a:t>__________, es __________ y __________</a:t>
            </a:r>
          </a:p>
          <a:p>
            <a:pPr marL="180000">
              <a:spcBef>
                <a:spcPts val="200"/>
              </a:spcBef>
            </a:pPr>
            <a:r>
              <a:rPr lang="en-GB" sz="2000" dirty="0">
                <a:solidFill>
                  <a:srgbClr val="002060"/>
                </a:solidFill>
                <a:latin typeface="Century Gothic" panose="020B0502020202020204" pitchFamily="34" charset="0"/>
              </a:rPr>
              <a:t>__________ __________</a:t>
            </a:r>
          </a:p>
          <a:p>
            <a:pPr marL="180000">
              <a:spcBef>
                <a:spcPts val="200"/>
              </a:spcBef>
            </a:pPr>
            <a:r>
              <a:rPr lang="en-GB" sz="2000" dirty="0">
                <a:solidFill>
                  <a:srgbClr val="002060"/>
                </a:solidFill>
                <a:latin typeface="Century Gothic" panose="020B0502020202020204" pitchFamily="34" charset="0"/>
              </a:rPr>
              <a:t>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autobús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Porque es </a:t>
            </a:r>
            <a:r>
              <a:rPr lang="en-GB" sz="2000" dirty="0" err="1">
                <a:solidFill>
                  <a:srgbClr val="002060"/>
                </a:solidFill>
                <a:latin typeface="Century Gothic" panose="020B0502020202020204" pitchFamily="34" charset="0"/>
              </a:rPr>
              <a:t>enorme</a:t>
            </a:r>
            <a:r>
              <a:rPr lang="en-GB" sz="2000" dirty="0">
                <a:solidFill>
                  <a:srgbClr val="002060"/>
                </a:solidFill>
                <a:latin typeface="Century Gothic" panose="020B0502020202020204" pitchFamily="34" charset="0"/>
              </a:rPr>
              <a:t> y </a:t>
            </a:r>
            <a:r>
              <a:rPr lang="en-GB" sz="2000" dirty="0" err="1">
                <a:solidFill>
                  <a:srgbClr val="002060"/>
                </a:solidFill>
                <a:latin typeface="Century Gothic" panose="020B0502020202020204" pitchFamily="34" charset="0"/>
              </a:rPr>
              <a:t>vive</a:t>
            </a:r>
            <a:r>
              <a:rPr lang="en-GB" sz="2000" dirty="0">
                <a:solidFill>
                  <a:srgbClr val="002060"/>
                </a:solidFill>
                <a:latin typeface="Century Gothic" panose="020B0502020202020204" pitchFamily="34" charset="0"/>
              </a:rPr>
              <a:t> en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mar 🌊</a:t>
            </a:r>
          </a:p>
          <a:p>
            <a:pPr marL="180000">
              <a:spcBef>
                <a:spcPts val="200"/>
              </a:spcBef>
            </a:pPr>
            <a:r>
              <a:rPr lang="en-GB" sz="2000" dirty="0">
                <a:solidFill>
                  <a:srgbClr val="002060"/>
                </a:solidFill>
                <a:latin typeface="Century Gothic" panose="020B0502020202020204" pitchFamily="34" charset="0"/>
              </a:rPr>
              <a:t>__________ __________ es __________ y __________.</a:t>
            </a:r>
          </a:p>
          <a:p>
            <a:pPr marL="180000">
              <a:spcBef>
                <a:spcPts val="200"/>
              </a:spcBef>
            </a:pPr>
            <a:r>
              <a:rPr lang="en-GB" sz="2000" dirty="0">
                <a:solidFill>
                  <a:srgbClr val="002060"/>
                </a:solidFill>
                <a:latin typeface="Century Gothic" panose="020B0502020202020204" pitchFamily="34" charset="0"/>
              </a:rPr>
              <a:t>__________ es __________ </a:t>
            </a:r>
            <a:r>
              <a:rPr lang="en-GB" sz="2000"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oso</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y con sus __________ </a:t>
            </a:r>
            <a:r>
              <a:rPr lang="en-GB" sz="2000" dirty="0" err="1">
                <a:solidFill>
                  <a:srgbClr val="002060"/>
                </a:solidFill>
                <a:latin typeface="Century Gothic" panose="020B0502020202020204" pitchFamily="34" charset="0"/>
              </a:rPr>
              <a:t>brazos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Y __________ </a:t>
            </a:r>
            <a:r>
              <a:rPr lang="en-GB" sz="2000" dirty="0" err="1">
                <a:solidFill>
                  <a:srgbClr val="002060"/>
                </a:solidFill>
                <a:latin typeface="Century Gothic" panose="020B0502020202020204" pitchFamily="34" charset="0"/>
              </a:rPr>
              <a:t>corazones</a:t>
            </a:r>
            <a:r>
              <a:rPr lang="en-GB" sz="2000" dirty="0">
                <a:solidFill>
                  <a:srgbClr val="002060"/>
                </a:solidFill>
                <a:latin typeface="Century Gothic" panose="020B0502020202020204" pitchFamily="34" charset="0"/>
              </a:rPr>
              <a:t> 💗</a:t>
            </a:r>
          </a:p>
          <a:p>
            <a:pPr marL="180000">
              <a:spcBef>
                <a:spcPts val="200"/>
              </a:spcBef>
            </a:pPr>
            <a:r>
              <a:rPr lang="en-GB" sz="2000" dirty="0">
                <a:solidFill>
                  <a:srgbClr val="002060"/>
                </a:solidFill>
                <a:latin typeface="Century Gothic" panose="020B0502020202020204" pitchFamily="34" charset="0"/>
              </a:rPr>
              <a:t>__________ también es __________ y __________.  </a:t>
            </a:r>
          </a:p>
        </p:txBody>
      </p:sp>
      <p:sp>
        <p:nvSpPr>
          <p:cNvPr id="7" name="TextBox 6">
            <a:extLst>
              <a:ext uri="{FF2B5EF4-FFF2-40B4-BE49-F238E27FC236}">
                <a16:creationId xmlns:a16="http://schemas.microsoft.com/office/drawing/2014/main" id="{4BF04A75-5C1D-3FE6-D00A-3B0CDEB955E3}"/>
              </a:ext>
            </a:extLst>
          </p:cNvPr>
          <p:cNvSpPr txBox="1"/>
          <p:nvPr/>
        </p:nvSpPr>
        <p:spPr>
          <a:xfrm>
            <a:off x="435982" y="741089"/>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a:t>
            </a:r>
            <a:r>
              <a:rPr lang="en-GB" sz="2000" b="1" dirty="0" err="1">
                <a:solidFill>
                  <a:srgbClr val="92D050"/>
                </a:solidFill>
                <a:latin typeface="Century Gothic" panose="020B0502020202020204" pitchFamily="34" charset="0"/>
              </a:rPr>
              <a:t>pantera</a:t>
            </a:r>
            <a:endParaRPr lang="en-GB" sz="2000" b="1" dirty="0">
              <a:solidFill>
                <a:srgbClr val="92D050"/>
              </a:solidFill>
              <a:latin typeface="Century Gothic" panose="020B0502020202020204" pitchFamily="34" charset="0"/>
            </a:endParaRPr>
          </a:p>
        </p:txBody>
      </p:sp>
      <p:sp>
        <p:nvSpPr>
          <p:cNvPr id="8" name="TextBox 7">
            <a:extLst>
              <a:ext uri="{FF2B5EF4-FFF2-40B4-BE49-F238E27FC236}">
                <a16:creationId xmlns:a16="http://schemas.microsoft.com/office/drawing/2014/main" id="{9489F6B4-1035-C19E-A154-AB75CCC74B2A}"/>
              </a:ext>
            </a:extLst>
          </p:cNvPr>
          <p:cNvSpPr txBox="1"/>
          <p:nvPr/>
        </p:nvSpPr>
        <p:spPr>
          <a:xfrm>
            <a:off x="2394580" y="718173"/>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negra</a:t>
            </a:r>
            <a:endParaRPr lang="en-GB" sz="2000" b="1" dirty="0">
              <a:solidFill>
                <a:srgbClr val="92D050"/>
              </a:solidFill>
              <a:latin typeface="Century Gothic" panose="020B0502020202020204" pitchFamily="34" charset="0"/>
            </a:endParaRPr>
          </a:p>
        </p:txBody>
      </p:sp>
      <p:sp>
        <p:nvSpPr>
          <p:cNvPr id="9" name="TextBox 8">
            <a:extLst>
              <a:ext uri="{FF2B5EF4-FFF2-40B4-BE49-F238E27FC236}">
                <a16:creationId xmlns:a16="http://schemas.microsoft.com/office/drawing/2014/main" id="{3190924B-8C1C-779A-D8E0-911E02CB3FCE}"/>
              </a:ext>
            </a:extLst>
          </p:cNvPr>
          <p:cNvSpPr txBox="1"/>
          <p:nvPr/>
        </p:nvSpPr>
        <p:spPr>
          <a:xfrm>
            <a:off x="2551776" y="1080517"/>
            <a:ext cx="1091573"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frío</a:t>
            </a:r>
            <a:endParaRPr lang="en-GB" sz="2000" b="1" dirty="0">
              <a:solidFill>
                <a:srgbClr val="92D050"/>
              </a:solidFill>
              <a:latin typeface="Century Gothic" panose="020B0502020202020204" pitchFamily="34" charset="0"/>
            </a:endParaRPr>
          </a:p>
        </p:txBody>
      </p:sp>
      <p:sp>
        <p:nvSpPr>
          <p:cNvPr id="13" name="TextBox 12">
            <a:extLst>
              <a:ext uri="{FF2B5EF4-FFF2-40B4-BE49-F238E27FC236}">
                <a16:creationId xmlns:a16="http://schemas.microsoft.com/office/drawing/2014/main" id="{BBBAC902-9B2E-827E-E77D-B3D9D9E115DB}"/>
              </a:ext>
            </a:extLst>
          </p:cNvPr>
          <p:cNvSpPr txBox="1"/>
          <p:nvPr/>
        </p:nvSpPr>
        <p:spPr>
          <a:xfrm>
            <a:off x="4332822" y="1089908"/>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miedo</a:t>
            </a:r>
            <a:endParaRPr lang="en-GB" sz="2000" b="1" dirty="0">
              <a:solidFill>
                <a:srgbClr val="92D050"/>
              </a:solidFill>
              <a:latin typeface="Century Gothic" panose="020B0502020202020204" pitchFamily="34" charset="0"/>
            </a:endParaRPr>
          </a:p>
        </p:txBody>
      </p:sp>
      <p:sp>
        <p:nvSpPr>
          <p:cNvPr id="16" name="TextBox 15">
            <a:extLst>
              <a:ext uri="{FF2B5EF4-FFF2-40B4-BE49-F238E27FC236}">
                <a16:creationId xmlns:a16="http://schemas.microsoft.com/office/drawing/2014/main" id="{C5C0A728-E100-DF40-4491-21F4647CD3E2}"/>
              </a:ext>
            </a:extLst>
          </p:cNvPr>
          <p:cNvSpPr txBox="1"/>
          <p:nvPr/>
        </p:nvSpPr>
        <p:spPr>
          <a:xfrm>
            <a:off x="2438122" y="1402653"/>
            <a:ext cx="1297027"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diferente</a:t>
            </a:r>
            <a:endParaRPr lang="en-GB" sz="2000" b="1" dirty="0">
              <a:solidFill>
                <a:srgbClr val="92D050"/>
              </a:solidFill>
              <a:latin typeface="Century Gothic" panose="020B0502020202020204" pitchFamily="34" charset="0"/>
            </a:endParaRPr>
          </a:p>
        </p:txBody>
      </p:sp>
      <p:sp>
        <p:nvSpPr>
          <p:cNvPr id="17" name="TextBox 16">
            <a:extLst>
              <a:ext uri="{FF2B5EF4-FFF2-40B4-BE49-F238E27FC236}">
                <a16:creationId xmlns:a16="http://schemas.microsoft.com/office/drawing/2014/main" id="{301396A2-6E9C-BFF5-7114-2CB5E6719782}"/>
              </a:ext>
            </a:extLst>
          </p:cNvPr>
          <p:cNvSpPr txBox="1"/>
          <p:nvPr/>
        </p:nvSpPr>
        <p:spPr>
          <a:xfrm>
            <a:off x="1722162" y="1746450"/>
            <a:ext cx="1297027"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rápida</a:t>
            </a:r>
            <a:endParaRPr lang="en-GB" sz="2000" b="1" dirty="0">
              <a:solidFill>
                <a:srgbClr val="92D050"/>
              </a:solidFill>
              <a:latin typeface="Century Gothic" panose="020B0502020202020204" pitchFamily="34" charset="0"/>
            </a:endParaRPr>
          </a:p>
        </p:txBody>
      </p:sp>
      <p:sp>
        <p:nvSpPr>
          <p:cNvPr id="18" name="TextBox 17">
            <a:extLst>
              <a:ext uri="{FF2B5EF4-FFF2-40B4-BE49-F238E27FC236}">
                <a16:creationId xmlns:a16="http://schemas.microsoft.com/office/drawing/2014/main" id="{C655F42C-8146-D85E-6DDD-BDDC4100F791}"/>
              </a:ext>
            </a:extLst>
          </p:cNvPr>
          <p:cNvSpPr txBox="1"/>
          <p:nvPr/>
        </p:nvSpPr>
        <p:spPr>
          <a:xfrm>
            <a:off x="435982" y="2052901"/>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a:t>
            </a:r>
            <a:r>
              <a:rPr lang="en-GB" sz="2000" b="1" dirty="0" err="1">
                <a:solidFill>
                  <a:srgbClr val="92D050"/>
                </a:solidFill>
                <a:latin typeface="Century Gothic" panose="020B0502020202020204" pitchFamily="34" charset="0"/>
              </a:rPr>
              <a:t>pantera</a:t>
            </a:r>
            <a:endParaRPr lang="en-GB" sz="2000" b="1" dirty="0">
              <a:solidFill>
                <a:srgbClr val="92D050"/>
              </a:solidFill>
              <a:latin typeface="Century Gothic" panose="020B0502020202020204" pitchFamily="34" charset="0"/>
            </a:endParaRPr>
          </a:p>
        </p:txBody>
      </p:sp>
      <p:sp>
        <p:nvSpPr>
          <p:cNvPr id="19" name="TextBox 18">
            <a:extLst>
              <a:ext uri="{FF2B5EF4-FFF2-40B4-BE49-F238E27FC236}">
                <a16:creationId xmlns:a16="http://schemas.microsoft.com/office/drawing/2014/main" id="{AE19491E-B883-6142-1812-9A72FA909B50}"/>
              </a:ext>
            </a:extLst>
          </p:cNvPr>
          <p:cNvSpPr txBox="1"/>
          <p:nvPr/>
        </p:nvSpPr>
        <p:spPr>
          <a:xfrm>
            <a:off x="2407026" y="2090247"/>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única</a:t>
            </a:r>
            <a:endParaRPr lang="en-GB" sz="2000" b="1" dirty="0">
              <a:solidFill>
                <a:srgbClr val="92D050"/>
              </a:solidFill>
              <a:latin typeface="Century Gothic" panose="020B0502020202020204" pitchFamily="34" charset="0"/>
            </a:endParaRPr>
          </a:p>
        </p:txBody>
      </p:sp>
      <p:sp>
        <p:nvSpPr>
          <p:cNvPr id="60" name="TextBox 59">
            <a:extLst>
              <a:ext uri="{FF2B5EF4-FFF2-40B4-BE49-F238E27FC236}">
                <a16:creationId xmlns:a16="http://schemas.microsoft.com/office/drawing/2014/main" id="{053D7A96-7D4A-BE28-EC44-6FC02A52D565}"/>
              </a:ext>
            </a:extLst>
          </p:cNvPr>
          <p:cNvSpPr txBox="1"/>
          <p:nvPr/>
        </p:nvSpPr>
        <p:spPr>
          <a:xfrm>
            <a:off x="3870795" y="2065114"/>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especial</a:t>
            </a:r>
          </a:p>
        </p:txBody>
      </p:sp>
      <p:sp>
        <p:nvSpPr>
          <p:cNvPr id="61" name="TextBox 60">
            <a:extLst>
              <a:ext uri="{FF2B5EF4-FFF2-40B4-BE49-F238E27FC236}">
                <a16:creationId xmlns:a16="http://schemas.microsoft.com/office/drawing/2014/main" id="{54FC6253-AB08-64C5-B5C0-F3C99DE8210F}"/>
              </a:ext>
            </a:extLst>
          </p:cNvPr>
          <p:cNvSpPr txBox="1"/>
          <p:nvPr/>
        </p:nvSpPr>
        <p:spPr>
          <a:xfrm>
            <a:off x="390908" y="2410586"/>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El flamenco</a:t>
            </a:r>
          </a:p>
        </p:txBody>
      </p:sp>
      <p:sp>
        <p:nvSpPr>
          <p:cNvPr id="62" name="TextBox 61">
            <a:extLst>
              <a:ext uri="{FF2B5EF4-FFF2-40B4-BE49-F238E27FC236}">
                <a16:creationId xmlns:a16="http://schemas.microsoft.com/office/drawing/2014/main" id="{AEB6197B-AD02-683E-45B6-17ABD45D5A8F}"/>
              </a:ext>
            </a:extLst>
          </p:cNvPr>
          <p:cNvSpPr txBox="1"/>
          <p:nvPr/>
        </p:nvSpPr>
        <p:spPr>
          <a:xfrm>
            <a:off x="2375890" y="2404824"/>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blanco</a:t>
            </a:r>
            <a:endParaRPr lang="en-GB" sz="2000" b="1" dirty="0">
              <a:solidFill>
                <a:srgbClr val="92D050"/>
              </a:solidFill>
              <a:latin typeface="Century Gothic" panose="020B0502020202020204" pitchFamily="34" charset="0"/>
            </a:endParaRPr>
          </a:p>
        </p:txBody>
      </p:sp>
      <p:sp>
        <p:nvSpPr>
          <p:cNvPr id="63" name="TextBox 62">
            <a:extLst>
              <a:ext uri="{FF2B5EF4-FFF2-40B4-BE49-F238E27FC236}">
                <a16:creationId xmlns:a16="http://schemas.microsoft.com/office/drawing/2014/main" id="{36534A06-E2D2-1CE6-C483-5105DC9C6CDF}"/>
              </a:ext>
            </a:extLst>
          </p:cNvPr>
          <p:cNvSpPr txBox="1"/>
          <p:nvPr/>
        </p:nvSpPr>
        <p:spPr>
          <a:xfrm>
            <a:off x="1161469" y="3060996"/>
            <a:ext cx="1093602"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rosa</a:t>
            </a:r>
          </a:p>
        </p:txBody>
      </p:sp>
      <p:sp>
        <p:nvSpPr>
          <p:cNvPr id="64" name="TextBox 63">
            <a:extLst>
              <a:ext uri="{FF2B5EF4-FFF2-40B4-BE49-F238E27FC236}">
                <a16:creationId xmlns:a16="http://schemas.microsoft.com/office/drawing/2014/main" id="{B764C546-95EF-15EC-4AE1-F25622811A32}"/>
              </a:ext>
            </a:extLst>
          </p:cNvPr>
          <p:cNvSpPr txBox="1"/>
          <p:nvPr/>
        </p:nvSpPr>
        <p:spPr>
          <a:xfrm>
            <a:off x="3173719" y="3055599"/>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una</a:t>
            </a:r>
            <a:r>
              <a:rPr lang="en-GB" sz="2000" b="1" dirty="0">
                <a:solidFill>
                  <a:srgbClr val="92D050"/>
                </a:solidFill>
                <a:latin typeface="Century Gothic" panose="020B0502020202020204" pitchFamily="34" charset="0"/>
              </a:rPr>
              <a:t> </a:t>
            </a:r>
            <a:r>
              <a:rPr lang="en-GB" sz="2000" b="1" dirty="0" err="1">
                <a:solidFill>
                  <a:srgbClr val="92D050"/>
                </a:solidFill>
                <a:latin typeface="Century Gothic" panose="020B0502020202020204" pitchFamily="34" charset="0"/>
              </a:rPr>
              <a:t>flor</a:t>
            </a:r>
            <a:endParaRPr lang="en-GB" sz="2000" b="1" dirty="0">
              <a:solidFill>
                <a:srgbClr val="92D050"/>
              </a:solidFill>
              <a:latin typeface="Century Gothic" panose="020B0502020202020204" pitchFamily="34" charset="0"/>
            </a:endParaRPr>
          </a:p>
        </p:txBody>
      </p:sp>
      <p:sp>
        <p:nvSpPr>
          <p:cNvPr id="65" name="TextBox 64">
            <a:extLst>
              <a:ext uri="{FF2B5EF4-FFF2-40B4-BE49-F238E27FC236}">
                <a16:creationId xmlns:a16="http://schemas.microsoft.com/office/drawing/2014/main" id="{2B43C5A0-62B0-D9F2-54AC-0F3DEF17AB12}"/>
              </a:ext>
            </a:extLst>
          </p:cNvPr>
          <p:cNvSpPr txBox="1"/>
          <p:nvPr/>
        </p:nvSpPr>
        <p:spPr>
          <a:xfrm>
            <a:off x="1395340" y="3395989"/>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a:t>
            </a:r>
            <a:r>
              <a:rPr lang="en-GB" sz="2000" b="1" dirty="0" err="1">
                <a:solidFill>
                  <a:srgbClr val="92D050"/>
                </a:solidFill>
                <a:latin typeface="Century Gothic" panose="020B0502020202020204" pitchFamily="34" charset="0"/>
              </a:rPr>
              <a:t>pantera</a:t>
            </a:r>
            <a:endParaRPr lang="en-GB" sz="2000" b="1" dirty="0">
              <a:solidFill>
                <a:srgbClr val="92D050"/>
              </a:solidFill>
              <a:latin typeface="Century Gothic" panose="020B0502020202020204" pitchFamily="34" charset="0"/>
            </a:endParaRPr>
          </a:p>
        </p:txBody>
      </p:sp>
      <p:sp>
        <p:nvSpPr>
          <p:cNvPr id="66" name="TextBox 65">
            <a:extLst>
              <a:ext uri="{FF2B5EF4-FFF2-40B4-BE49-F238E27FC236}">
                <a16:creationId xmlns:a16="http://schemas.microsoft.com/office/drawing/2014/main" id="{0578E768-9C84-0536-7F75-671A6542343C}"/>
              </a:ext>
            </a:extLst>
          </p:cNvPr>
          <p:cNvSpPr txBox="1"/>
          <p:nvPr/>
        </p:nvSpPr>
        <p:spPr>
          <a:xfrm>
            <a:off x="276112" y="3732281"/>
            <a:ext cx="1767673"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el</a:t>
            </a:r>
            <a:r>
              <a:rPr lang="en-GB" sz="2000" b="1" dirty="0">
                <a:solidFill>
                  <a:srgbClr val="92D050"/>
                </a:solidFill>
                <a:latin typeface="Century Gothic" panose="020B0502020202020204" pitchFamily="34" charset="0"/>
              </a:rPr>
              <a:t> flamenco</a:t>
            </a:r>
          </a:p>
        </p:txBody>
      </p:sp>
      <p:sp>
        <p:nvSpPr>
          <p:cNvPr id="67" name="TextBox 66">
            <a:extLst>
              <a:ext uri="{FF2B5EF4-FFF2-40B4-BE49-F238E27FC236}">
                <a16:creationId xmlns:a16="http://schemas.microsoft.com/office/drawing/2014/main" id="{79B92156-4FE3-4017-9249-19628761E7AB}"/>
              </a:ext>
            </a:extLst>
          </p:cNvPr>
          <p:cNvSpPr txBox="1"/>
          <p:nvPr/>
        </p:nvSpPr>
        <p:spPr>
          <a:xfrm>
            <a:off x="2384969" y="3725190"/>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único</a:t>
            </a:r>
            <a:endParaRPr lang="en-GB" sz="2000" b="1" dirty="0">
              <a:solidFill>
                <a:srgbClr val="92D050"/>
              </a:solidFill>
              <a:latin typeface="Century Gothic" panose="020B0502020202020204" pitchFamily="34" charset="0"/>
            </a:endParaRPr>
          </a:p>
        </p:txBody>
      </p:sp>
      <p:sp>
        <p:nvSpPr>
          <p:cNvPr id="68" name="TextBox 67">
            <a:extLst>
              <a:ext uri="{FF2B5EF4-FFF2-40B4-BE49-F238E27FC236}">
                <a16:creationId xmlns:a16="http://schemas.microsoft.com/office/drawing/2014/main" id="{91E0084B-98F4-10CA-4842-3C181ADA4A68}"/>
              </a:ext>
            </a:extLst>
          </p:cNvPr>
          <p:cNvSpPr txBox="1"/>
          <p:nvPr/>
        </p:nvSpPr>
        <p:spPr>
          <a:xfrm>
            <a:off x="3848738" y="3729085"/>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especial</a:t>
            </a:r>
          </a:p>
        </p:txBody>
      </p:sp>
      <p:sp>
        <p:nvSpPr>
          <p:cNvPr id="69" name="TextBox 68">
            <a:extLst>
              <a:ext uri="{FF2B5EF4-FFF2-40B4-BE49-F238E27FC236}">
                <a16:creationId xmlns:a16="http://schemas.microsoft.com/office/drawing/2014/main" id="{F5F4F16B-21E1-2482-4490-EE0658237DEC}"/>
              </a:ext>
            </a:extLst>
          </p:cNvPr>
          <p:cNvSpPr txBox="1"/>
          <p:nvPr/>
        </p:nvSpPr>
        <p:spPr>
          <a:xfrm>
            <a:off x="461236" y="4064165"/>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a:t>
            </a:r>
            <a:r>
              <a:rPr lang="en-GB" sz="2000" b="1" dirty="0" err="1">
                <a:solidFill>
                  <a:srgbClr val="92D050"/>
                </a:solidFill>
                <a:latin typeface="Century Gothic" panose="020B0502020202020204" pitchFamily="34" charset="0"/>
              </a:rPr>
              <a:t>ballena</a:t>
            </a:r>
            <a:endParaRPr lang="en-GB" sz="2000" b="1" dirty="0">
              <a:solidFill>
                <a:srgbClr val="92D050"/>
              </a:solidFill>
              <a:latin typeface="Century Gothic" panose="020B0502020202020204" pitchFamily="34" charset="0"/>
            </a:endParaRPr>
          </a:p>
        </p:txBody>
      </p:sp>
      <p:sp>
        <p:nvSpPr>
          <p:cNvPr id="70" name="TextBox 69">
            <a:extLst>
              <a:ext uri="{FF2B5EF4-FFF2-40B4-BE49-F238E27FC236}">
                <a16:creationId xmlns:a16="http://schemas.microsoft.com/office/drawing/2014/main" id="{1783CD9D-B4B5-97C0-ED36-08A2757A4A5C}"/>
              </a:ext>
            </a:extLst>
          </p:cNvPr>
          <p:cNvSpPr txBox="1"/>
          <p:nvPr/>
        </p:nvSpPr>
        <p:spPr>
          <a:xfrm>
            <a:off x="2196790" y="4054391"/>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azul</a:t>
            </a:r>
            <a:endParaRPr lang="en-GB" sz="2000" b="1" dirty="0">
              <a:solidFill>
                <a:srgbClr val="92D050"/>
              </a:solidFill>
              <a:latin typeface="Century Gothic" panose="020B0502020202020204" pitchFamily="34" charset="0"/>
            </a:endParaRPr>
          </a:p>
        </p:txBody>
      </p:sp>
      <p:sp>
        <p:nvSpPr>
          <p:cNvPr id="71" name="TextBox 70">
            <a:extLst>
              <a:ext uri="{FF2B5EF4-FFF2-40B4-BE49-F238E27FC236}">
                <a16:creationId xmlns:a16="http://schemas.microsoft.com/office/drawing/2014/main" id="{1C90E03F-63C4-7156-3FE9-A37CB941A22E}"/>
              </a:ext>
            </a:extLst>
          </p:cNvPr>
          <p:cNvSpPr txBox="1"/>
          <p:nvPr/>
        </p:nvSpPr>
        <p:spPr>
          <a:xfrm>
            <a:off x="1037935" y="4396535"/>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grande</a:t>
            </a:r>
            <a:endParaRPr lang="en-GB" sz="2000" b="1" dirty="0">
              <a:solidFill>
                <a:srgbClr val="92D050"/>
              </a:solidFill>
              <a:latin typeface="Century Gothic" panose="020B0502020202020204" pitchFamily="34" charset="0"/>
            </a:endParaRPr>
          </a:p>
        </p:txBody>
      </p:sp>
      <p:sp>
        <p:nvSpPr>
          <p:cNvPr id="72" name="TextBox 71">
            <a:extLst>
              <a:ext uri="{FF2B5EF4-FFF2-40B4-BE49-F238E27FC236}">
                <a16:creationId xmlns:a16="http://schemas.microsoft.com/office/drawing/2014/main" id="{16AB62B7-23A6-D1FC-B868-BB9F84204657}"/>
              </a:ext>
            </a:extLst>
          </p:cNvPr>
          <p:cNvSpPr txBox="1"/>
          <p:nvPr/>
        </p:nvSpPr>
        <p:spPr>
          <a:xfrm>
            <a:off x="461236" y="5036575"/>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a:t>
            </a:r>
            <a:r>
              <a:rPr lang="en-GB" sz="2000" b="1" dirty="0" err="1">
                <a:solidFill>
                  <a:srgbClr val="92D050"/>
                </a:solidFill>
                <a:latin typeface="Century Gothic" panose="020B0502020202020204" pitchFamily="34" charset="0"/>
              </a:rPr>
              <a:t>ballena</a:t>
            </a:r>
            <a:endParaRPr lang="en-GB" sz="2000" b="1" dirty="0">
              <a:solidFill>
                <a:srgbClr val="92D050"/>
              </a:solidFill>
              <a:latin typeface="Century Gothic" panose="020B0502020202020204" pitchFamily="34" charset="0"/>
            </a:endParaRPr>
          </a:p>
        </p:txBody>
      </p:sp>
      <p:sp>
        <p:nvSpPr>
          <p:cNvPr id="73" name="TextBox 72">
            <a:extLst>
              <a:ext uri="{FF2B5EF4-FFF2-40B4-BE49-F238E27FC236}">
                <a16:creationId xmlns:a16="http://schemas.microsoft.com/office/drawing/2014/main" id="{0D1BFBF0-DF3C-0F49-5360-CA65D02366B4}"/>
              </a:ext>
            </a:extLst>
          </p:cNvPr>
          <p:cNvSpPr txBox="1"/>
          <p:nvPr/>
        </p:nvSpPr>
        <p:spPr>
          <a:xfrm>
            <a:off x="2196790" y="5026801"/>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azul</a:t>
            </a:r>
            <a:endParaRPr lang="en-GB" sz="2000" b="1" dirty="0">
              <a:solidFill>
                <a:srgbClr val="92D050"/>
              </a:solidFill>
              <a:latin typeface="Century Gothic" panose="020B0502020202020204" pitchFamily="34" charset="0"/>
            </a:endParaRPr>
          </a:p>
        </p:txBody>
      </p:sp>
      <p:sp>
        <p:nvSpPr>
          <p:cNvPr id="74" name="TextBox 73">
            <a:extLst>
              <a:ext uri="{FF2B5EF4-FFF2-40B4-BE49-F238E27FC236}">
                <a16:creationId xmlns:a16="http://schemas.microsoft.com/office/drawing/2014/main" id="{253A6FE8-F833-AFB5-65D6-B60CF4428DCC}"/>
              </a:ext>
            </a:extLst>
          </p:cNvPr>
          <p:cNvSpPr txBox="1"/>
          <p:nvPr/>
        </p:nvSpPr>
        <p:spPr>
          <a:xfrm>
            <a:off x="3762018" y="5037217"/>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única</a:t>
            </a:r>
            <a:endParaRPr lang="en-GB" sz="2000" b="1" dirty="0">
              <a:solidFill>
                <a:srgbClr val="92D050"/>
              </a:solidFill>
              <a:latin typeface="Century Gothic" panose="020B0502020202020204" pitchFamily="34" charset="0"/>
            </a:endParaRPr>
          </a:p>
        </p:txBody>
      </p:sp>
      <p:sp>
        <p:nvSpPr>
          <p:cNvPr id="75" name="TextBox 74">
            <a:extLst>
              <a:ext uri="{FF2B5EF4-FFF2-40B4-BE49-F238E27FC236}">
                <a16:creationId xmlns:a16="http://schemas.microsoft.com/office/drawing/2014/main" id="{BC4A4169-657D-5509-93A2-6FDAA30D7871}"/>
              </a:ext>
            </a:extLst>
          </p:cNvPr>
          <p:cNvSpPr txBox="1"/>
          <p:nvPr/>
        </p:nvSpPr>
        <p:spPr>
          <a:xfrm>
            <a:off x="5225787" y="5055626"/>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especial</a:t>
            </a:r>
          </a:p>
        </p:txBody>
      </p:sp>
      <p:sp>
        <p:nvSpPr>
          <p:cNvPr id="76" name="TextBox 75">
            <a:extLst>
              <a:ext uri="{FF2B5EF4-FFF2-40B4-BE49-F238E27FC236}">
                <a16:creationId xmlns:a16="http://schemas.microsoft.com/office/drawing/2014/main" id="{3E4081A4-63C8-C900-97AF-6FE93576635C}"/>
              </a:ext>
            </a:extLst>
          </p:cNvPr>
          <p:cNvSpPr txBox="1"/>
          <p:nvPr/>
        </p:nvSpPr>
        <p:spPr>
          <a:xfrm>
            <a:off x="592906" y="5384486"/>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El </a:t>
            </a:r>
            <a:r>
              <a:rPr lang="en-GB" sz="2000" b="1" dirty="0" err="1">
                <a:solidFill>
                  <a:srgbClr val="92D050"/>
                </a:solidFill>
                <a:latin typeface="Century Gothic" panose="020B0502020202020204" pitchFamily="34" charset="0"/>
              </a:rPr>
              <a:t>pulpo</a:t>
            </a:r>
            <a:endParaRPr lang="en-GB" sz="2000" b="1" dirty="0">
              <a:solidFill>
                <a:srgbClr val="92D050"/>
              </a:solidFill>
              <a:latin typeface="Century Gothic" panose="020B0502020202020204" pitchFamily="34" charset="0"/>
            </a:endParaRPr>
          </a:p>
        </p:txBody>
      </p:sp>
      <p:sp>
        <p:nvSpPr>
          <p:cNvPr id="77" name="TextBox 76">
            <a:extLst>
              <a:ext uri="{FF2B5EF4-FFF2-40B4-BE49-F238E27FC236}">
                <a16:creationId xmlns:a16="http://schemas.microsoft.com/office/drawing/2014/main" id="{6285659B-F5C8-F830-E518-3FFD2920687A}"/>
              </a:ext>
            </a:extLst>
          </p:cNvPr>
          <p:cNvSpPr txBox="1"/>
          <p:nvPr/>
        </p:nvSpPr>
        <p:spPr>
          <a:xfrm>
            <a:off x="2361794" y="5362523"/>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curioso</a:t>
            </a:r>
          </a:p>
        </p:txBody>
      </p:sp>
      <p:sp>
        <p:nvSpPr>
          <p:cNvPr id="78" name="TextBox 77">
            <a:extLst>
              <a:ext uri="{FF2B5EF4-FFF2-40B4-BE49-F238E27FC236}">
                <a16:creationId xmlns:a16="http://schemas.microsoft.com/office/drawing/2014/main" id="{7AF4E8AA-0749-ED5D-757E-9812A971E9DE}"/>
              </a:ext>
            </a:extLst>
          </p:cNvPr>
          <p:cNvSpPr txBox="1"/>
          <p:nvPr/>
        </p:nvSpPr>
        <p:spPr>
          <a:xfrm>
            <a:off x="1892368" y="5685760"/>
            <a:ext cx="162384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ocho</a:t>
            </a:r>
            <a:endParaRPr lang="en-GB" sz="2000" b="1" dirty="0">
              <a:solidFill>
                <a:srgbClr val="92D050"/>
              </a:solidFill>
              <a:latin typeface="Century Gothic" panose="020B0502020202020204" pitchFamily="34" charset="0"/>
            </a:endParaRPr>
          </a:p>
        </p:txBody>
      </p:sp>
      <p:sp>
        <p:nvSpPr>
          <p:cNvPr id="79" name="TextBox 78">
            <a:extLst>
              <a:ext uri="{FF2B5EF4-FFF2-40B4-BE49-F238E27FC236}">
                <a16:creationId xmlns:a16="http://schemas.microsoft.com/office/drawing/2014/main" id="{15FEEEB1-CBA5-CF93-2EEE-DA0A1D07DFC7}"/>
              </a:ext>
            </a:extLst>
          </p:cNvPr>
          <p:cNvSpPr txBox="1"/>
          <p:nvPr/>
        </p:nvSpPr>
        <p:spPr>
          <a:xfrm>
            <a:off x="1054829" y="6027151"/>
            <a:ext cx="837539"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tres</a:t>
            </a:r>
            <a:endParaRPr lang="en-GB" sz="2000" b="1" dirty="0">
              <a:solidFill>
                <a:srgbClr val="92D050"/>
              </a:solidFill>
              <a:latin typeface="Century Gothic" panose="020B0502020202020204" pitchFamily="34" charset="0"/>
            </a:endParaRPr>
          </a:p>
        </p:txBody>
      </p:sp>
      <p:sp>
        <p:nvSpPr>
          <p:cNvPr id="80" name="TextBox 79">
            <a:extLst>
              <a:ext uri="{FF2B5EF4-FFF2-40B4-BE49-F238E27FC236}">
                <a16:creationId xmlns:a16="http://schemas.microsoft.com/office/drawing/2014/main" id="{509D67AD-36F2-5DC9-5D45-5F58ADC7CE58}"/>
              </a:ext>
            </a:extLst>
          </p:cNvPr>
          <p:cNvSpPr txBox="1"/>
          <p:nvPr/>
        </p:nvSpPr>
        <p:spPr>
          <a:xfrm>
            <a:off x="587090" y="6379576"/>
            <a:ext cx="1767673"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el</a:t>
            </a:r>
            <a:r>
              <a:rPr lang="en-GB" sz="2000" b="1" dirty="0">
                <a:solidFill>
                  <a:srgbClr val="92D050"/>
                </a:solidFill>
                <a:latin typeface="Century Gothic" panose="020B0502020202020204" pitchFamily="34" charset="0"/>
              </a:rPr>
              <a:t> </a:t>
            </a:r>
            <a:r>
              <a:rPr lang="en-GB" sz="2000" b="1" dirty="0" err="1">
                <a:solidFill>
                  <a:srgbClr val="92D050"/>
                </a:solidFill>
                <a:latin typeface="Century Gothic" panose="020B0502020202020204" pitchFamily="34" charset="0"/>
              </a:rPr>
              <a:t>pulpo</a:t>
            </a:r>
            <a:endParaRPr lang="en-GB" sz="2000" b="1" dirty="0">
              <a:solidFill>
                <a:srgbClr val="92D050"/>
              </a:solidFill>
              <a:latin typeface="Century Gothic" panose="020B0502020202020204" pitchFamily="34" charset="0"/>
            </a:endParaRPr>
          </a:p>
        </p:txBody>
      </p:sp>
      <p:sp>
        <p:nvSpPr>
          <p:cNvPr id="81" name="TextBox 80">
            <a:extLst>
              <a:ext uri="{FF2B5EF4-FFF2-40B4-BE49-F238E27FC236}">
                <a16:creationId xmlns:a16="http://schemas.microsoft.com/office/drawing/2014/main" id="{5A62B7D8-3654-2B1F-2A44-954DA103018F}"/>
              </a:ext>
            </a:extLst>
          </p:cNvPr>
          <p:cNvSpPr txBox="1"/>
          <p:nvPr/>
        </p:nvSpPr>
        <p:spPr>
          <a:xfrm>
            <a:off x="3516218" y="6372669"/>
            <a:ext cx="894384"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único</a:t>
            </a:r>
            <a:endParaRPr lang="en-GB" sz="2000" b="1" dirty="0">
              <a:solidFill>
                <a:srgbClr val="92D050"/>
              </a:solidFill>
              <a:latin typeface="Century Gothic" panose="020B0502020202020204" pitchFamily="34" charset="0"/>
            </a:endParaRPr>
          </a:p>
        </p:txBody>
      </p:sp>
      <p:sp>
        <p:nvSpPr>
          <p:cNvPr id="82" name="TextBox 81">
            <a:extLst>
              <a:ext uri="{FF2B5EF4-FFF2-40B4-BE49-F238E27FC236}">
                <a16:creationId xmlns:a16="http://schemas.microsoft.com/office/drawing/2014/main" id="{83E292BA-4566-8FF6-98DF-9808AAA1C0F2}"/>
              </a:ext>
            </a:extLst>
          </p:cNvPr>
          <p:cNvSpPr txBox="1"/>
          <p:nvPr/>
        </p:nvSpPr>
        <p:spPr>
          <a:xfrm>
            <a:off x="4962592" y="6363349"/>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especial</a:t>
            </a:r>
          </a:p>
        </p:txBody>
      </p:sp>
    </p:spTree>
    <p:extLst>
      <p:ext uri="{BB962C8B-B14F-4D97-AF65-F5344CB8AC3E}">
        <p14:creationId xmlns:p14="http://schemas.microsoft.com/office/powerpoint/2010/main" val="405788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7" name="Picture 6">
            <a:extLst>
              <a:ext uri="{FF2B5EF4-FFF2-40B4-BE49-F238E27FC236}">
                <a16:creationId xmlns:a16="http://schemas.microsoft.com/office/drawing/2014/main" id="{E1730BD8-1FA4-0661-359A-1ED3DDDD3252}"/>
              </a:ext>
            </a:extLst>
          </p:cNvPr>
          <p:cNvPicPr>
            <a:picLocks noChangeAspect="1"/>
          </p:cNvPicPr>
          <p:nvPr/>
        </p:nvPicPr>
        <p:blipFill>
          <a:blip r:embed="rId3"/>
          <a:stretch>
            <a:fillRect/>
          </a:stretch>
        </p:blipFill>
        <p:spPr>
          <a:xfrm>
            <a:off x="6889731" y="2619104"/>
            <a:ext cx="5010150" cy="3200400"/>
          </a:xfrm>
          <a:prstGeom prst="rect">
            <a:avLst/>
          </a:prstGeom>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002060"/>
                </a:solidFill>
                <a:latin typeface="Century Gothic"/>
                <a:ea typeface="Century Gothic"/>
                <a:cs typeface="Century Gothic"/>
                <a:sym typeface="Century Gothic"/>
              </a:rPr>
              <a:t>Using reference materials</a:t>
            </a:r>
            <a:endParaRPr lang="en-GB" sz="3600" i="0" u="none" strike="noStrike" cap="none" dirty="0">
              <a:solidFill>
                <a:srgbClr val="002060"/>
              </a:solidFill>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4">
            <a:alphaModFix/>
          </a:blip>
          <a:srcRect/>
          <a:stretch/>
        </p:blipFill>
        <p:spPr>
          <a:xfrm>
            <a:off x="10657369" y="76217"/>
            <a:ext cx="1330395" cy="1332245"/>
          </a:xfrm>
          <a:prstGeom prst="rect">
            <a:avLst/>
          </a:prstGeom>
          <a:noFill/>
          <a:ln>
            <a:noFill/>
          </a:ln>
        </p:spPr>
      </p:pic>
      <p:sp>
        <p:nvSpPr>
          <p:cNvPr id="16" name="Google Shape;169;p8">
            <a:extLst>
              <a:ext uri="{FF2B5EF4-FFF2-40B4-BE49-F238E27FC236}">
                <a16:creationId xmlns:a16="http://schemas.microsoft.com/office/drawing/2014/main" id="{B4F132BF-0F27-4183-A033-D182D0CEA9FB}"/>
              </a:ext>
            </a:extLst>
          </p:cNvPr>
          <p:cNvSpPr txBox="1"/>
          <p:nvPr/>
        </p:nvSpPr>
        <p:spPr>
          <a:xfrm>
            <a:off x="282562" y="924457"/>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2800" b="1" dirty="0">
                <a:solidFill>
                  <a:srgbClr val="002060"/>
                </a:solidFill>
                <a:latin typeface="Century Gothic"/>
                <a:ea typeface="Century Gothic"/>
                <a:cs typeface="Century Gothic"/>
                <a:sym typeface="Century Gothic"/>
              </a:rPr>
              <a:t>[</a:t>
            </a:r>
            <a:r>
              <a:rPr lang="en-GB" sz="2800" dirty="0">
                <a:solidFill>
                  <a:srgbClr val="002060"/>
                </a:solidFill>
                <a:latin typeface="Century Gothic"/>
                <a:ea typeface="Century Gothic"/>
                <a:cs typeface="Century Gothic"/>
                <a:sym typeface="Century Gothic"/>
              </a:rPr>
              <a:t>understanding symbols</a:t>
            </a:r>
            <a:r>
              <a:rPr lang="en-GB" sz="2800" b="1" dirty="0">
                <a:solidFill>
                  <a:srgbClr val="002060"/>
                </a:solidFill>
                <a:latin typeface="Century Gothic"/>
                <a:ea typeface="Century Gothic"/>
                <a:cs typeface="Century Gothic"/>
                <a:sym typeface="Century Gothic"/>
              </a:rPr>
              <a:t>]</a:t>
            </a:r>
            <a:endParaRPr sz="2800" b="1" i="0" u="none" strike="noStrike" cap="none" dirty="0">
              <a:solidFill>
                <a:srgbClr val="002060"/>
              </a:solidFill>
              <a:latin typeface="Century Gothic"/>
              <a:ea typeface="Century Gothic"/>
              <a:cs typeface="Century Gothic"/>
              <a:sym typeface="Century Gothic"/>
            </a:endParaRPr>
          </a:p>
        </p:txBody>
      </p:sp>
      <p:sp>
        <p:nvSpPr>
          <p:cNvPr id="17" name="Google Shape;171;p8">
            <a:extLst>
              <a:ext uri="{FF2B5EF4-FFF2-40B4-BE49-F238E27FC236}">
                <a16:creationId xmlns:a16="http://schemas.microsoft.com/office/drawing/2014/main" id="{AE134DAB-BDBF-4659-93C0-5D36FB7A816F}"/>
              </a:ext>
            </a:extLst>
          </p:cNvPr>
          <p:cNvSpPr txBox="1"/>
          <p:nvPr/>
        </p:nvSpPr>
        <p:spPr>
          <a:xfrm>
            <a:off x="230860" y="1592520"/>
            <a:ext cx="11713210" cy="1200288"/>
          </a:xfrm>
          <a:prstGeom prst="rect">
            <a:avLst/>
          </a:prstGeom>
          <a:noFill/>
          <a:ln>
            <a:noFill/>
          </a:ln>
        </p:spPr>
        <p:txBody>
          <a:bodyPr spcFirstLastPara="1" wrap="square" lIns="91425" tIns="45700" rIns="91425" bIns="45700" anchor="t" anchorCtr="0">
            <a:spAutoFit/>
          </a:bodyPr>
          <a:lstStyle/>
          <a:p>
            <a:pPr>
              <a:defRPr/>
            </a:pPr>
            <a:r>
              <a:rPr lang="en-GB" sz="2400" kern="1200" dirty="0">
                <a:solidFill>
                  <a:srgbClr val="002060"/>
                </a:solidFill>
                <a:latin typeface="Century Gothic" panose="020B0502020202020204" pitchFamily="34" charset="0"/>
              </a:rPr>
              <a:t>When using both an online and paper dictionary, you will find symbols which give useful information about the word (type of word – i.e. noun, adjective, and gender – i.e. masculine and feminine). </a:t>
            </a:r>
            <a:endParaRPr lang="en-GB" sz="2400"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9A23ED27-EF0C-4516-8949-45B392818EE5}"/>
              </a:ext>
            </a:extLst>
          </p:cNvPr>
          <p:cNvSpPr txBox="1"/>
          <p:nvPr/>
        </p:nvSpPr>
        <p:spPr>
          <a:xfrm>
            <a:off x="310583" y="2949055"/>
            <a:ext cx="1713931"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n</a:t>
            </a:r>
            <a:r>
              <a:rPr lang="en-GB" sz="2800" dirty="0">
                <a:solidFill>
                  <a:srgbClr val="002060"/>
                </a:solidFill>
                <a:latin typeface="Century Gothic" panose="020B0502020202020204" pitchFamily="34" charset="0"/>
              </a:rPr>
              <a:t> = noun</a:t>
            </a:r>
          </a:p>
        </p:txBody>
      </p:sp>
      <p:sp>
        <p:nvSpPr>
          <p:cNvPr id="43" name="TextBox 42">
            <a:extLst>
              <a:ext uri="{FF2B5EF4-FFF2-40B4-BE49-F238E27FC236}">
                <a16:creationId xmlns:a16="http://schemas.microsoft.com/office/drawing/2014/main" id="{C6527440-A166-46A0-978B-A3BDE9D3F6AE}"/>
              </a:ext>
            </a:extLst>
          </p:cNvPr>
          <p:cNvSpPr txBox="1"/>
          <p:nvPr/>
        </p:nvSpPr>
        <p:spPr>
          <a:xfrm>
            <a:off x="310583" y="3438964"/>
            <a:ext cx="2709396"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m</a:t>
            </a:r>
            <a:r>
              <a:rPr lang="en-GB" sz="2800" dirty="0">
                <a:solidFill>
                  <a:srgbClr val="002060"/>
                </a:solidFill>
                <a:latin typeface="Century Gothic" panose="020B0502020202020204" pitchFamily="34" charset="0"/>
              </a:rPr>
              <a:t> = masculine</a:t>
            </a:r>
          </a:p>
        </p:txBody>
      </p:sp>
      <p:sp>
        <p:nvSpPr>
          <p:cNvPr id="44" name="TextBox 43">
            <a:extLst>
              <a:ext uri="{FF2B5EF4-FFF2-40B4-BE49-F238E27FC236}">
                <a16:creationId xmlns:a16="http://schemas.microsoft.com/office/drawing/2014/main" id="{D503BB55-32AF-42A0-A5B2-1B198F738717}"/>
              </a:ext>
            </a:extLst>
          </p:cNvPr>
          <p:cNvSpPr txBox="1"/>
          <p:nvPr/>
        </p:nvSpPr>
        <p:spPr>
          <a:xfrm>
            <a:off x="328512" y="3944982"/>
            <a:ext cx="220284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f</a:t>
            </a:r>
            <a:r>
              <a:rPr lang="en-GB" sz="2800" dirty="0">
                <a:solidFill>
                  <a:srgbClr val="002060"/>
                </a:solidFill>
                <a:latin typeface="Century Gothic" panose="020B0502020202020204" pitchFamily="34" charset="0"/>
              </a:rPr>
              <a:t> = feminine</a:t>
            </a:r>
          </a:p>
        </p:txBody>
      </p:sp>
      <p:sp>
        <p:nvSpPr>
          <p:cNvPr id="6" name="TextBox 5">
            <a:extLst>
              <a:ext uri="{FF2B5EF4-FFF2-40B4-BE49-F238E27FC236}">
                <a16:creationId xmlns:a16="http://schemas.microsoft.com/office/drawing/2014/main" id="{7C1EA640-D75E-4250-9C94-D788FF3BEF5F}"/>
              </a:ext>
            </a:extLst>
          </p:cNvPr>
          <p:cNvSpPr txBox="1"/>
          <p:nvPr/>
        </p:nvSpPr>
        <p:spPr>
          <a:xfrm>
            <a:off x="282562" y="5152346"/>
            <a:ext cx="5446814"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This can help us find out the grammatical gender of a noun.</a:t>
            </a:r>
          </a:p>
        </p:txBody>
      </p:sp>
      <p:sp>
        <p:nvSpPr>
          <p:cNvPr id="45" name="TextBox 44">
            <a:extLst>
              <a:ext uri="{FF2B5EF4-FFF2-40B4-BE49-F238E27FC236}">
                <a16:creationId xmlns:a16="http://schemas.microsoft.com/office/drawing/2014/main" id="{D21CD767-CF52-4D3B-BD44-6F073F329902}"/>
              </a:ext>
            </a:extLst>
          </p:cNvPr>
          <p:cNvSpPr txBox="1"/>
          <p:nvPr/>
        </p:nvSpPr>
        <p:spPr>
          <a:xfrm>
            <a:off x="296572" y="6237047"/>
            <a:ext cx="5446814" cy="461665"/>
          </a:xfrm>
          <a:prstGeom prst="rect">
            <a:avLst/>
          </a:prstGeom>
          <a:noFill/>
        </p:spPr>
        <p:txBody>
          <a:bodyPr wrap="square" rtlCol="0">
            <a:spAutoFit/>
          </a:bodyPr>
          <a:lstStyle/>
          <a:p>
            <a:r>
              <a:rPr lang="en-GB" sz="2400" b="1" dirty="0">
                <a:solidFill>
                  <a:srgbClr val="FF0066"/>
                </a:solidFill>
                <a:latin typeface="Century Gothic" panose="020B0502020202020204" pitchFamily="34" charset="0"/>
              </a:rPr>
              <a:t>Ejemplo: </a:t>
            </a:r>
            <a:r>
              <a:rPr lang="en-GB" sz="2400" dirty="0" err="1">
                <a:solidFill>
                  <a:srgbClr val="002060"/>
                </a:solidFill>
                <a:latin typeface="Century Gothic" panose="020B0502020202020204" pitchFamily="34" charset="0"/>
              </a:rPr>
              <a:t>mapache</a:t>
            </a:r>
            <a:endParaRPr lang="en-GB" sz="2400" dirty="0">
              <a:solidFill>
                <a:srgbClr val="002060"/>
              </a:solidFill>
              <a:latin typeface="Century Gothic" panose="020B0502020202020204" pitchFamily="34" charset="0"/>
            </a:endParaRPr>
          </a:p>
        </p:txBody>
      </p:sp>
      <p:sp>
        <p:nvSpPr>
          <p:cNvPr id="46" name="TextBox 45">
            <a:extLst>
              <a:ext uri="{FF2B5EF4-FFF2-40B4-BE49-F238E27FC236}">
                <a16:creationId xmlns:a16="http://schemas.microsoft.com/office/drawing/2014/main" id="{AF5FE199-DD8B-4081-9077-EDCC5C39D448}"/>
              </a:ext>
            </a:extLst>
          </p:cNvPr>
          <p:cNvSpPr txBox="1"/>
          <p:nvPr/>
        </p:nvSpPr>
        <p:spPr>
          <a:xfrm>
            <a:off x="4858493" y="919628"/>
            <a:ext cx="5446814" cy="830997"/>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hlinkClick r:id="rId5"/>
              </a:rPr>
              <a:t>www.wordreference.com</a:t>
            </a:r>
            <a:endParaRPr lang="en-GB" sz="2400" b="1" dirty="0">
              <a:solidFill>
                <a:srgbClr val="002060"/>
              </a:solidFill>
              <a:latin typeface="Century Gothic" panose="020B0502020202020204" pitchFamily="34" charset="0"/>
            </a:endParaRPr>
          </a:p>
          <a:p>
            <a:endParaRPr lang="en-GB" sz="2400" b="1" dirty="0">
              <a:solidFill>
                <a:srgbClr val="002060"/>
              </a:solidFill>
              <a:latin typeface="Century Gothic" panose="020B0502020202020204" pitchFamily="34" charset="0"/>
            </a:endParaRPr>
          </a:p>
        </p:txBody>
      </p:sp>
      <p:sp>
        <p:nvSpPr>
          <p:cNvPr id="48" name="Speech Bubble: Rectangle with Corners Rounded 47">
            <a:extLst>
              <a:ext uri="{FF2B5EF4-FFF2-40B4-BE49-F238E27FC236}">
                <a16:creationId xmlns:a16="http://schemas.microsoft.com/office/drawing/2014/main" id="{4B8E303E-919B-4EDF-A705-F334BF7EF75C}"/>
              </a:ext>
            </a:extLst>
          </p:cNvPr>
          <p:cNvSpPr/>
          <p:nvPr/>
        </p:nvSpPr>
        <p:spPr>
          <a:xfrm>
            <a:off x="141203" y="4978902"/>
            <a:ext cx="5775481" cy="1061362"/>
          </a:xfrm>
          <a:prstGeom prst="wedgeRoundRectCallout">
            <a:avLst>
              <a:gd name="adj1" fmla="val 5660"/>
              <a:gd name="adj2" fmla="val 6391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Nouns that end in –</a:t>
            </a:r>
            <a:r>
              <a:rPr lang="en-GB" sz="2400" b="1" dirty="0">
                <a:solidFill>
                  <a:srgbClr val="002060"/>
                </a:solidFill>
                <a:latin typeface="Century Gothic" panose="020B0502020202020204" pitchFamily="34" charset="0"/>
              </a:rPr>
              <a:t>e </a:t>
            </a:r>
            <a:r>
              <a:rPr lang="en-GB" sz="2400" dirty="0">
                <a:solidFill>
                  <a:srgbClr val="002060"/>
                </a:solidFill>
                <a:latin typeface="Century Gothic" panose="020B0502020202020204" pitchFamily="34" charset="0"/>
              </a:rPr>
              <a:t>could be masculine or feminine, so let’s use a dictionary to figure out the gender.</a:t>
            </a:r>
          </a:p>
        </p:txBody>
      </p:sp>
      <p:sp>
        <p:nvSpPr>
          <p:cNvPr id="12" name="Rectangle: Rounded Corners 11">
            <a:extLst>
              <a:ext uri="{FF2B5EF4-FFF2-40B4-BE49-F238E27FC236}">
                <a16:creationId xmlns:a16="http://schemas.microsoft.com/office/drawing/2014/main" id="{58D79D69-54AB-4CF0-AB94-65A60822ADD4}"/>
              </a:ext>
            </a:extLst>
          </p:cNvPr>
          <p:cNvSpPr/>
          <p:nvPr/>
        </p:nvSpPr>
        <p:spPr>
          <a:xfrm>
            <a:off x="7467596" y="5264254"/>
            <a:ext cx="295838" cy="186288"/>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6FE465E-1AF5-48E2-A2C8-E1B96A4BAB73}"/>
              </a:ext>
            </a:extLst>
          </p:cNvPr>
          <p:cNvSpPr txBox="1"/>
          <p:nvPr/>
        </p:nvSpPr>
        <p:spPr>
          <a:xfrm>
            <a:off x="7058215" y="5910751"/>
            <a:ext cx="4753224"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______ </a:t>
            </a:r>
            <a:r>
              <a:rPr lang="en-GB" sz="2400" dirty="0" err="1">
                <a:solidFill>
                  <a:srgbClr val="002060"/>
                </a:solidFill>
                <a:latin typeface="Century Gothic" panose="020B0502020202020204" pitchFamily="34" charset="0"/>
              </a:rPr>
              <a:t>mapache</a:t>
            </a:r>
            <a:r>
              <a:rPr lang="en-GB" sz="2400" dirty="0">
                <a:solidFill>
                  <a:srgbClr val="002060"/>
                </a:solidFill>
                <a:latin typeface="Century Gothic" panose="020B0502020202020204" pitchFamily="34" charset="0"/>
              </a:rPr>
              <a:t> [the racoon] </a:t>
            </a:r>
          </a:p>
        </p:txBody>
      </p:sp>
      <p:sp>
        <p:nvSpPr>
          <p:cNvPr id="14" name="Callout: Line 13">
            <a:extLst>
              <a:ext uri="{FF2B5EF4-FFF2-40B4-BE49-F238E27FC236}">
                <a16:creationId xmlns:a16="http://schemas.microsoft.com/office/drawing/2014/main" id="{8B6B805D-415A-4E24-8982-C2E5D473E1F1}"/>
              </a:ext>
            </a:extLst>
          </p:cNvPr>
          <p:cNvSpPr/>
          <p:nvPr/>
        </p:nvSpPr>
        <p:spPr>
          <a:xfrm>
            <a:off x="8150205" y="4978901"/>
            <a:ext cx="1316523" cy="250375"/>
          </a:xfrm>
          <a:prstGeom prst="borderCallout1">
            <a:avLst/>
          </a:prstGeom>
          <a:solidFill>
            <a:srgbClr val="FFCCFF"/>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latin typeface="Century Gothic" panose="020B0502020202020204" pitchFamily="34" charset="0"/>
              </a:rPr>
              <a:t>masculine</a:t>
            </a:r>
          </a:p>
        </p:txBody>
      </p:sp>
      <p:sp>
        <p:nvSpPr>
          <p:cNvPr id="57" name="TextBox 56">
            <a:extLst>
              <a:ext uri="{FF2B5EF4-FFF2-40B4-BE49-F238E27FC236}">
                <a16:creationId xmlns:a16="http://schemas.microsoft.com/office/drawing/2014/main" id="{45BD106D-E044-43D8-9438-E7ED59B65890}"/>
              </a:ext>
            </a:extLst>
          </p:cNvPr>
          <p:cNvSpPr txBox="1"/>
          <p:nvPr/>
        </p:nvSpPr>
        <p:spPr>
          <a:xfrm>
            <a:off x="7058215" y="6296311"/>
            <a:ext cx="4471096"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______ </a:t>
            </a:r>
            <a:r>
              <a:rPr lang="en-GB" sz="2400" dirty="0" err="1">
                <a:solidFill>
                  <a:srgbClr val="002060"/>
                </a:solidFill>
                <a:latin typeface="Century Gothic" panose="020B0502020202020204" pitchFamily="34" charset="0"/>
              </a:rPr>
              <a:t>mapache</a:t>
            </a:r>
            <a:r>
              <a:rPr lang="en-GB" sz="2400" dirty="0">
                <a:solidFill>
                  <a:srgbClr val="002060"/>
                </a:solidFill>
                <a:latin typeface="Century Gothic" panose="020B0502020202020204" pitchFamily="34" charset="0"/>
              </a:rPr>
              <a:t> [a racoon] </a:t>
            </a:r>
          </a:p>
        </p:txBody>
      </p:sp>
      <p:sp>
        <p:nvSpPr>
          <p:cNvPr id="15" name="TextBox 14">
            <a:extLst>
              <a:ext uri="{FF2B5EF4-FFF2-40B4-BE49-F238E27FC236}">
                <a16:creationId xmlns:a16="http://schemas.microsoft.com/office/drawing/2014/main" id="{4C1654B5-F25A-4521-8DCA-B80B24D28AEB}"/>
              </a:ext>
            </a:extLst>
          </p:cNvPr>
          <p:cNvSpPr txBox="1"/>
          <p:nvPr/>
        </p:nvSpPr>
        <p:spPr>
          <a:xfrm>
            <a:off x="7356530" y="5881326"/>
            <a:ext cx="433132" cy="461665"/>
          </a:xfrm>
          <a:prstGeom prst="rect">
            <a:avLst/>
          </a:prstGeom>
          <a:noFill/>
        </p:spPr>
        <p:txBody>
          <a:bodyPr wrap="none" rtlCol="0">
            <a:spAutoFit/>
          </a:bodyPr>
          <a:lstStyle/>
          <a:p>
            <a:r>
              <a:rPr lang="en-GB" sz="2400" b="1" dirty="0" err="1">
                <a:solidFill>
                  <a:srgbClr val="0070C0"/>
                </a:solidFill>
                <a:latin typeface="Segoe Print" panose="02000600000000000000" pitchFamily="2" charset="0"/>
              </a:rPr>
              <a:t>el</a:t>
            </a:r>
            <a:endParaRPr lang="en-GB" sz="2400" b="1" dirty="0">
              <a:solidFill>
                <a:srgbClr val="0070C0"/>
              </a:solidFill>
              <a:latin typeface="Segoe Print" panose="02000600000000000000" pitchFamily="2" charset="0"/>
            </a:endParaRPr>
          </a:p>
        </p:txBody>
      </p:sp>
      <p:sp>
        <p:nvSpPr>
          <p:cNvPr id="61" name="TextBox 60">
            <a:extLst>
              <a:ext uri="{FF2B5EF4-FFF2-40B4-BE49-F238E27FC236}">
                <a16:creationId xmlns:a16="http://schemas.microsoft.com/office/drawing/2014/main" id="{3E690FD5-8AD1-492E-9DCF-6AB55A5D64B7}"/>
              </a:ext>
            </a:extLst>
          </p:cNvPr>
          <p:cNvSpPr txBox="1"/>
          <p:nvPr/>
        </p:nvSpPr>
        <p:spPr>
          <a:xfrm>
            <a:off x="7260581" y="6315506"/>
            <a:ext cx="575799" cy="461665"/>
          </a:xfrm>
          <a:prstGeom prst="rect">
            <a:avLst/>
          </a:prstGeom>
          <a:noFill/>
        </p:spPr>
        <p:txBody>
          <a:bodyPr wrap="none" rtlCol="0">
            <a:spAutoFit/>
          </a:bodyPr>
          <a:lstStyle/>
          <a:p>
            <a:r>
              <a:rPr lang="en-GB" sz="2400" b="1" dirty="0">
                <a:solidFill>
                  <a:srgbClr val="0070C0"/>
                </a:solidFill>
                <a:latin typeface="Segoe Print" panose="02000600000000000000" pitchFamily="2" charset="0"/>
              </a:rPr>
              <a:t>un</a:t>
            </a:r>
          </a:p>
        </p:txBody>
      </p:sp>
    </p:spTree>
    <p:extLst>
      <p:ext uri="{BB962C8B-B14F-4D97-AF65-F5344CB8AC3E}">
        <p14:creationId xmlns:p14="http://schemas.microsoft.com/office/powerpoint/2010/main" val="13693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6" grpId="0"/>
      <p:bldP spid="45" grpId="0"/>
      <p:bldP spid="46" grpId="0"/>
      <p:bldP spid="48" grpId="0" animBg="1"/>
      <p:bldP spid="12" grpId="0" animBg="1"/>
      <p:bldP spid="13" grpId="0"/>
      <p:bldP spid="14" grpId="0" animBg="1"/>
      <p:bldP spid="57" grpId="0"/>
      <p:bldP spid="15"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E062028-EECC-4CED-0992-3B7D842A15CA}"/>
              </a:ext>
            </a:extLst>
          </p:cNvPr>
          <p:cNvSpPr>
            <a:spLocks noGrp="1"/>
          </p:cNvSpPr>
          <p:nvPr>
            <p:ph type="title"/>
          </p:nvPr>
        </p:nvSpPr>
        <p:spPr>
          <a:xfrm>
            <a:off x="10965208" y="163516"/>
            <a:ext cx="1153457" cy="715151"/>
          </a:xfrm>
        </p:spPr>
        <p:txBody>
          <a:bodyPr>
            <a:normAutofit/>
          </a:bodyPr>
          <a:lstStyle/>
          <a:p>
            <a:r>
              <a:rPr lang="en-GB" sz="1200" dirty="0">
                <a:solidFill>
                  <a:schemeClr val="bg1"/>
                </a:solidFill>
              </a:rPr>
              <a:t>skills</a:t>
            </a:r>
          </a:p>
        </p:txBody>
      </p:sp>
      <p:pic>
        <p:nvPicPr>
          <p:cNvPr id="4" name="Graphic 3" descr="Teacher">
            <a:extLst>
              <a:ext uri="{FF2B5EF4-FFF2-40B4-BE49-F238E27FC236}">
                <a16:creationId xmlns:a16="http://schemas.microsoft.com/office/drawing/2014/main" id="{9D07A0EA-D64F-9EEB-FFDF-F61ADF89A5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3" y="70302"/>
            <a:ext cx="914400" cy="914400"/>
          </a:xfrm>
          <a:prstGeom prst="rect">
            <a:avLst/>
          </a:prstGeom>
        </p:spPr>
      </p:pic>
      <p:sp>
        <p:nvSpPr>
          <p:cNvPr id="5" name="Speech Bubble: Rectangle with Corners Rounded 4">
            <a:extLst>
              <a:ext uri="{FF2B5EF4-FFF2-40B4-BE49-F238E27FC236}">
                <a16:creationId xmlns:a16="http://schemas.microsoft.com/office/drawing/2014/main" id="{9C7A33C1-4AD6-CE38-B56F-CC14F364E4C0}"/>
              </a:ext>
            </a:extLst>
          </p:cNvPr>
          <p:cNvSpPr/>
          <p:nvPr/>
        </p:nvSpPr>
        <p:spPr>
          <a:xfrm>
            <a:off x="993767" y="101237"/>
            <a:ext cx="6702433" cy="508626"/>
          </a:xfrm>
          <a:prstGeom prst="wedgeRoundRectCallout">
            <a:avLst>
              <a:gd name="adj1" fmla="val -54558"/>
              <a:gd name="adj2" fmla="val 31572"/>
              <a:gd name="adj3" fmla="val 16667"/>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Busca las palabras en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diccionario.</a:t>
            </a:r>
          </a:p>
        </p:txBody>
      </p:sp>
      <p:grpSp>
        <p:nvGrpSpPr>
          <p:cNvPr id="3" name="Group 2">
            <a:extLst>
              <a:ext uri="{FF2B5EF4-FFF2-40B4-BE49-F238E27FC236}">
                <a16:creationId xmlns:a16="http://schemas.microsoft.com/office/drawing/2014/main" id="{63327C5B-4987-9E06-D9C3-74C95477B9D5}"/>
              </a:ext>
            </a:extLst>
          </p:cNvPr>
          <p:cNvGrpSpPr/>
          <p:nvPr/>
        </p:nvGrpSpPr>
        <p:grpSpPr>
          <a:xfrm>
            <a:off x="11073827" y="50451"/>
            <a:ext cx="914400" cy="800901"/>
            <a:chOff x="6849636" y="653259"/>
            <a:chExt cx="914400" cy="800901"/>
          </a:xfrm>
          <a:solidFill>
            <a:schemeClr val="accent4">
              <a:lumMod val="40000"/>
              <a:lumOff val="60000"/>
            </a:schemeClr>
          </a:solidFill>
        </p:grpSpPr>
        <p:sp>
          <p:nvSpPr>
            <p:cNvPr id="2" name="Oval 1">
              <a:extLst>
                <a:ext uri="{FF2B5EF4-FFF2-40B4-BE49-F238E27FC236}">
                  <a16:creationId xmlns:a16="http://schemas.microsoft.com/office/drawing/2014/main" id="{B95EF27A-E5E4-9D73-7342-53D45174AE1C}"/>
                </a:ext>
              </a:extLst>
            </p:cNvPr>
            <p:cNvSpPr/>
            <p:nvPr/>
          </p:nvSpPr>
          <p:spPr>
            <a:xfrm>
              <a:off x="6849636" y="653259"/>
              <a:ext cx="914400" cy="800901"/>
            </a:xfrm>
            <a:prstGeom prst="ellipse">
              <a:avLst/>
            </a:prstGeom>
            <a:grp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Free Wrench Tool vector and picture">
              <a:extLst>
                <a:ext uri="{FF2B5EF4-FFF2-40B4-BE49-F238E27FC236}">
                  <a16:creationId xmlns:a16="http://schemas.microsoft.com/office/drawing/2014/main" id="{B224D9E5-0AA5-C4A7-873C-9DA711F57B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722274">
              <a:off x="6962507" y="867093"/>
              <a:ext cx="646735" cy="323368"/>
            </a:xfrm>
            <a:prstGeom prst="rect">
              <a:avLst/>
            </a:prstGeom>
            <a:grpFill/>
            <a:ln>
              <a:solidFill>
                <a:schemeClr val="accent4">
                  <a:lumMod val="40000"/>
                  <a:lumOff val="60000"/>
                </a:schemeClr>
              </a:solidFill>
            </a:ln>
          </p:spPr>
        </p:pic>
      </p:grpSp>
      <p:pic>
        <p:nvPicPr>
          <p:cNvPr id="31" name="Picture 30" descr="A red yellow and white flag&#10;&#10;Description automatically generated with low confidence">
            <a:extLst>
              <a:ext uri="{FF2B5EF4-FFF2-40B4-BE49-F238E27FC236}">
                <a16:creationId xmlns:a16="http://schemas.microsoft.com/office/drawing/2014/main" id="{430F3894-9DC0-6A3C-EF65-3A2A8EFDC5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084" y="463612"/>
            <a:ext cx="334918" cy="206882"/>
          </a:xfrm>
          <a:prstGeom prst="rect">
            <a:avLst/>
          </a:prstGeom>
        </p:spPr>
      </p:pic>
      <p:graphicFrame>
        <p:nvGraphicFramePr>
          <p:cNvPr id="34" name="Table 18">
            <a:extLst>
              <a:ext uri="{FF2B5EF4-FFF2-40B4-BE49-F238E27FC236}">
                <a16:creationId xmlns:a16="http://schemas.microsoft.com/office/drawing/2014/main" id="{3A6652E7-1718-B743-5429-25510AE6EDBE}"/>
              </a:ext>
            </a:extLst>
          </p:cNvPr>
          <p:cNvGraphicFramePr>
            <a:graphicFrameLocks noGrp="1"/>
          </p:cNvGraphicFramePr>
          <p:nvPr>
            <p:extLst>
              <p:ext uri="{D42A27DB-BD31-4B8C-83A1-F6EECF244321}">
                <p14:modId xmlns:p14="http://schemas.microsoft.com/office/powerpoint/2010/main" val="348060551"/>
              </p:ext>
            </p:extLst>
          </p:nvPr>
        </p:nvGraphicFramePr>
        <p:xfrm>
          <a:off x="484353" y="1320735"/>
          <a:ext cx="5611647" cy="5375810"/>
        </p:xfrm>
        <a:graphic>
          <a:graphicData uri="http://schemas.openxmlformats.org/drawingml/2006/table">
            <a:tbl>
              <a:tblPr firstRow="1" bandRow="1">
                <a:tableStyleId>{5940675A-B579-460E-94D1-54222C63F5DA}</a:tableStyleId>
              </a:tblPr>
              <a:tblGrid>
                <a:gridCol w="2338787">
                  <a:extLst>
                    <a:ext uri="{9D8B030D-6E8A-4147-A177-3AD203B41FA5}">
                      <a16:colId xmlns:a16="http://schemas.microsoft.com/office/drawing/2014/main" val="1481774429"/>
                    </a:ext>
                  </a:extLst>
                </a:gridCol>
                <a:gridCol w="1044011">
                  <a:extLst>
                    <a:ext uri="{9D8B030D-6E8A-4147-A177-3AD203B41FA5}">
                      <a16:colId xmlns:a16="http://schemas.microsoft.com/office/drawing/2014/main" val="1133128579"/>
                    </a:ext>
                  </a:extLst>
                </a:gridCol>
                <a:gridCol w="2228849">
                  <a:extLst>
                    <a:ext uri="{9D8B030D-6E8A-4147-A177-3AD203B41FA5}">
                      <a16:colId xmlns:a16="http://schemas.microsoft.com/office/drawing/2014/main" val="3413878919"/>
                    </a:ext>
                  </a:extLst>
                </a:gridCol>
              </a:tblGrid>
              <a:tr h="537581">
                <a:tc>
                  <a:txBody>
                    <a:bodyPr/>
                    <a:lstStyle/>
                    <a:p>
                      <a:pPr algn="ctr"/>
                      <a:r>
                        <a:rPr lang="en-GB" sz="2800" b="1" dirty="0">
                          <a:solidFill>
                            <a:srgbClr val="002060"/>
                          </a:solidFill>
                          <a:latin typeface="Century Gothic" panose="020B0502020202020204" pitchFamily="34" charset="0"/>
                        </a:rPr>
                        <a:t>giraffe</a:t>
                      </a:r>
                      <a:r>
                        <a:rPr lang="en-GB" sz="2800" dirty="0">
                          <a:solidFill>
                            <a:srgbClr val="002060"/>
                          </a:solidFill>
                          <a:latin typeface="Century Gothic" panose="020B0502020202020204" pitchFamily="34" charset="0"/>
                        </a:rPr>
                        <a:t> </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3187684040"/>
                  </a:ext>
                </a:extLst>
              </a:tr>
              <a:tr h="537581">
                <a:tc>
                  <a:txBody>
                    <a:bodyPr/>
                    <a:lstStyle/>
                    <a:p>
                      <a:pPr algn="ctr"/>
                      <a:r>
                        <a:rPr lang="en-GB" sz="2800" b="1" dirty="0">
                          <a:solidFill>
                            <a:srgbClr val="002060"/>
                          </a:solidFill>
                          <a:latin typeface="Century Gothic" panose="020B0502020202020204" pitchFamily="34" charset="0"/>
                        </a:rPr>
                        <a:t>crocodile</a:t>
                      </a:r>
                      <a:r>
                        <a:rPr lang="en-GB" sz="2800" dirty="0">
                          <a:solidFill>
                            <a:srgbClr val="002060"/>
                          </a:solidFill>
                          <a:latin typeface="Century Gothic" panose="020B0502020202020204" pitchFamily="34" charset="0"/>
                        </a:rPr>
                        <a:t> </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1313250316"/>
                  </a:ext>
                </a:extLst>
              </a:tr>
              <a:tr h="537581">
                <a:tc>
                  <a:txBody>
                    <a:bodyPr/>
                    <a:lstStyle/>
                    <a:p>
                      <a:pPr algn="ctr"/>
                      <a:r>
                        <a:rPr lang="en-GB" sz="2800" b="1" dirty="0">
                          <a:solidFill>
                            <a:srgbClr val="002060"/>
                          </a:solidFill>
                          <a:latin typeface="Century Gothic" panose="020B0502020202020204" pitchFamily="34" charset="0"/>
                        </a:rPr>
                        <a:t>butterfly</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2874777387"/>
                  </a:ext>
                </a:extLst>
              </a:tr>
              <a:tr h="537581">
                <a:tc>
                  <a:txBody>
                    <a:bodyPr/>
                    <a:lstStyle/>
                    <a:p>
                      <a:pPr algn="ctr"/>
                      <a:r>
                        <a:rPr lang="en-GB" sz="2800" b="1" dirty="0">
                          <a:solidFill>
                            <a:srgbClr val="002060"/>
                          </a:solidFill>
                          <a:latin typeface="Century Gothic" panose="020B0502020202020204" pitchFamily="34" charset="0"/>
                        </a:rPr>
                        <a:t>snail</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1930426305"/>
                  </a:ext>
                </a:extLst>
              </a:tr>
              <a:tr h="537581">
                <a:tc>
                  <a:txBody>
                    <a:bodyPr/>
                    <a:lstStyle/>
                    <a:p>
                      <a:pPr algn="ctr"/>
                      <a:r>
                        <a:rPr lang="en-GB" sz="2800" b="1" dirty="0">
                          <a:solidFill>
                            <a:srgbClr val="002060"/>
                          </a:solidFill>
                          <a:latin typeface="Century Gothic" panose="020B0502020202020204" pitchFamily="34" charset="0"/>
                        </a:rPr>
                        <a:t>hedgehog</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4015108742"/>
                  </a:ext>
                </a:extLst>
              </a:tr>
              <a:tr h="537581">
                <a:tc>
                  <a:txBody>
                    <a:bodyPr/>
                    <a:lstStyle/>
                    <a:p>
                      <a:pPr algn="ctr"/>
                      <a:r>
                        <a:rPr lang="en-GB" sz="2800" b="1" dirty="0">
                          <a:solidFill>
                            <a:srgbClr val="002060"/>
                          </a:solidFill>
                          <a:latin typeface="Century Gothic" panose="020B0502020202020204" pitchFamily="34" charset="0"/>
                        </a:rPr>
                        <a:t>otter</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3855741450"/>
                  </a:ext>
                </a:extLst>
              </a:tr>
              <a:tr h="537581">
                <a:tc>
                  <a:txBody>
                    <a:bodyPr/>
                    <a:lstStyle/>
                    <a:p>
                      <a:pPr algn="ct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1722856218"/>
                  </a:ext>
                </a:extLst>
              </a:tr>
              <a:tr h="537581">
                <a:tc>
                  <a:txBody>
                    <a:bodyPr/>
                    <a:lstStyle/>
                    <a:p>
                      <a:pPr algn="ct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4055421975"/>
                  </a:ext>
                </a:extLst>
              </a:tr>
              <a:tr h="537581">
                <a:tc>
                  <a:txBody>
                    <a:bodyPr/>
                    <a:lstStyle/>
                    <a:p>
                      <a:pPr algn="ct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580897706"/>
                  </a:ext>
                </a:extLst>
              </a:tr>
              <a:tr h="537581">
                <a:tc>
                  <a:txBody>
                    <a:bodyPr/>
                    <a:lstStyle/>
                    <a:p>
                      <a:pPr algn="ct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2178897919"/>
                  </a:ext>
                </a:extLst>
              </a:tr>
            </a:tbl>
          </a:graphicData>
        </a:graphic>
      </p:graphicFrame>
      <p:sp>
        <p:nvSpPr>
          <p:cNvPr id="35" name="Speech Bubble: Rectangle with Corners Rounded 34">
            <a:extLst>
              <a:ext uri="{FF2B5EF4-FFF2-40B4-BE49-F238E27FC236}">
                <a16:creationId xmlns:a16="http://schemas.microsoft.com/office/drawing/2014/main" id="{46507AEE-1D28-C973-8BD7-AE7B5CDDA961}"/>
              </a:ext>
            </a:extLst>
          </p:cNvPr>
          <p:cNvSpPr/>
          <p:nvPr/>
        </p:nvSpPr>
        <p:spPr>
          <a:xfrm>
            <a:off x="1070186" y="691936"/>
            <a:ext cx="5063914" cy="508626"/>
          </a:xfrm>
          <a:prstGeom prst="wedgeRoundRectCallout">
            <a:avLst>
              <a:gd name="adj1" fmla="val -53990"/>
              <a:gd name="adj2" fmla="val -4708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002060"/>
                </a:solidFill>
                <a:latin typeface="Century Gothic" panose="020B0502020202020204" pitchFamily="34" charset="0"/>
              </a:rPr>
              <a:t>Escribe </a:t>
            </a:r>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símbolo</a:t>
            </a:r>
            <a:r>
              <a:rPr lang="en-GB" sz="2800" b="1" dirty="0">
                <a:solidFill>
                  <a:srgbClr val="002060"/>
                </a:solidFill>
                <a:latin typeface="Century Gothic" panose="020B0502020202020204" pitchFamily="34" charset="0"/>
              </a:rPr>
              <a:t> también.</a:t>
            </a:r>
          </a:p>
        </p:txBody>
      </p:sp>
      <p:pic>
        <p:nvPicPr>
          <p:cNvPr id="37" name="Picture 36">
            <a:extLst>
              <a:ext uri="{FF2B5EF4-FFF2-40B4-BE49-F238E27FC236}">
                <a16:creationId xmlns:a16="http://schemas.microsoft.com/office/drawing/2014/main" id="{0D8C95E8-CEE2-0167-9EE0-1E60B4DD73F4}"/>
              </a:ext>
            </a:extLst>
          </p:cNvPr>
          <p:cNvPicPr>
            <a:picLocks noChangeAspect="1"/>
          </p:cNvPicPr>
          <p:nvPr/>
        </p:nvPicPr>
        <p:blipFill>
          <a:blip r:embed="rId7"/>
          <a:stretch>
            <a:fillRect/>
          </a:stretch>
        </p:blipFill>
        <p:spPr>
          <a:xfrm>
            <a:off x="6567648" y="1079517"/>
            <a:ext cx="5295900" cy="809625"/>
          </a:xfrm>
          <a:prstGeom prst="rect">
            <a:avLst/>
          </a:prstGeom>
        </p:spPr>
      </p:pic>
      <p:sp>
        <p:nvSpPr>
          <p:cNvPr id="38" name="TextBox 37">
            <a:extLst>
              <a:ext uri="{FF2B5EF4-FFF2-40B4-BE49-F238E27FC236}">
                <a16:creationId xmlns:a16="http://schemas.microsoft.com/office/drawing/2014/main" id="{3342043D-CA68-2A40-AF55-527D5C25A820}"/>
              </a:ext>
            </a:extLst>
          </p:cNvPr>
          <p:cNvSpPr txBox="1"/>
          <p:nvPr/>
        </p:nvSpPr>
        <p:spPr>
          <a:xfrm>
            <a:off x="2996633" y="1294035"/>
            <a:ext cx="516488"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nf</a:t>
            </a:r>
            <a:endParaRPr lang="en-GB" sz="2800" dirty="0">
              <a:solidFill>
                <a:srgbClr val="002060"/>
              </a:solidFill>
              <a:latin typeface="Century Gothic" panose="020B0502020202020204" pitchFamily="34" charset="0"/>
            </a:endParaRPr>
          </a:p>
        </p:txBody>
      </p:sp>
      <p:sp>
        <p:nvSpPr>
          <p:cNvPr id="39" name="TextBox 38">
            <a:extLst>
              <a:ext uri="{FF2B5EF4-FFF2-40B4-BE49-F238E27FC236}">
                <a16:creationId xmlns:a16="http://schemas.microsoft.com/office/drawing/2014/main" id="{80983DAD-25CB-4A18-E942-7E93A2ADB091}"/>
              </a:ext>
            </a:extLst>
          </p:cNvPr>
          <p:cNvSpPr txBox="1"/>
          <p:nvPr/>
        </p:nvSpPr>
        <p:spPr>
          <a:xfrm>
            <a:off x="3984769" y="1294035"/>
            <a:ext cx="1055097"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jirafa</a:t>
            </a:r>
            <a:endParaRPr lang="en-GB" sz="2800" b="1" dirty="0">
              <a:solidFill>
                <a:srgbClr val="92D050"/>
              </a:solidFill>
              <a:latin typeface="Century Gothic" panose="020B0502020202020204" pitchFamily="34" charset="0"/>
            </a:endParaRPr>
          </a:p>
        </p:txBody>
      </p:sp>
      <p:sp>
        <p:nvSpPr>
          <p:cNvPr id="41" name="TextBox 40">
            <a:extLst>
              <a:ext uri="{FF2B5EF4-FFF2-40B4-BE49-F238E27FC236}">
                <a16:creationId xmlns:a16="http://schemas.microsoft.com/office/drawing/2014/main" id="{53083EEB-A92F-700B-19F5-9F7931A07A32}"/>
              </a:ext>
            </a:extLst>
          </p:cNvPr>
          <p:cNvSpPr txBox="1"/>
          <p:nvPr/>
        </p:nvSpPr>
        <p:spPr>
          <a:xfrm>
            <a:off x="2996633" y="1875820"/>
            <a:ext cx="74090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nm</a:t>
            </a:r>
          </a:p>
        </p:txBody>
      </p:sp>
      <p:sp>
        <p:nvSpPr>
          <p:cNvPr id="42" name="TextBox 41">
            <a:extLst>
              <a:ext uri="{FF2B5EF4-FFF2-40B4-BE49-F238E27FC236}">
                <a16:creationId xmlns:a16="http://schemas.microsoft.com/office/drawing/2014/main" id="{71176216-2AE7-BEC1-8633-7B6427DA24DF}"/>
              </a:ext>
            </a:extLst>
          </p:cNvPr>
          <p:cNvSpPr txBox="1"/>
          <p:nvPr/>
        </p:nvSpPr>
        <p:spPr>
          <a:xfrm>
            <a:off x="3984769" y="1875820"/>
            <a:ext cx="1856598"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cocodrilo</a:t>
            </a:r>
            <a:endParaRPr lang="en-GB" sz="2800" b="1" dirty="0">
              <a:solidFill>
                <a:srgbClr val="92D050"/>
              </a:solidFill>
              <a:latin typeface="Century Gothic" panose="020B0502020202020204" pitchFamily="34" charset="0"/>
            </a:endParaRPr>
          </a:p>
        </p:txBody>
      </p:sp>
      <p:sp>
        <p:nvSpPr>
          <p:cNvPr id="43" name="TextBox 42">
            <a:extLst>
              <a:ext uri="{FF2B5EF4-FFF2-40B4-BE49-F238E27FC236}">
                <a16:creationId xmlns:a16="http://schemas.microsoft.com/office/drawing/2014/main" id="{DB287D19-74AC-9140-3CB8-E8BE3901F6C1}"/>
              </a:ext>
            </a:extLst>
          </p:cNvPr>
          <p:cNvSpPr txBox="1"/>
          <p:nvPr/>
        </p:nvSpPr>
        <p:spPr>
          <a:xfrm>
            <a:off x="2996633" y="2399040"/>
            <a:ext cx="516488"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nf</a:t>
            </a:r>
            <a:endParaRPr lang="en-GB" sz="2800"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956EC016-F057-8848-8FE0-7414758C45B4}"/>
              </a:ext>
            </a:extLst>
          </p:cNvPr>
          <p:cNvSpPr txBox="1"/>
          <p:nvPr/>
        </p:nvSpPr>
        <p:spPr>
          <a:xfrm>
            <a:off x="3984769" y="2399040"/>
            <a:ext cx="182453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mariposa</a:t>
            </a:r>
          </a:p>
        </p:txBody>
      </p:sp>
      <p:sp>
        <p:nvSpPr>
          <p:cNvPr id="45" name="TextBox 44">
            <a:extLst>
              <a:ext uri="{FF2B5EF4-FFF2-40B4-BE49-F238E27FC236}">
                <a16:creationId xmlns:a16="http://schemas.microsoft.com/office/drawing/2014/main" id="{F4BE4887-54B5-FA88-98BF-0DC69BBCEAD6}"/>
              </a:ext>
            </a:extLst>
          </p:cNvPr>
          <p:cNvSpPr txBox="1"/>
          <p:nvPr/>
        </p:nvSpPr>
        <p:spPr>
          <a:xfrm>
            <a:off x="2996633" y="2917961"/>
            <a:ext cx="74090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nm</a:t>
            </a:r>
          </a:p>
        </p:txBody>
      </p:sp>
      <p:sp>
        <p:nvSpPr>
          <p:cNvPr id="46" name="TextBox 45">
            <a:extLst>
              <a:ext uri="{FF2B5EF4-FFF2-40B4-BE49-F238E27FC236}">
                <a16:creationId xmlns:a16="http://schemas.microsoft.com/office/drawing/2014/main" id="{63D4C749-B324-7687-AA41-A42C92AC3A7E}"/>
              </a:ext>
            </a:extLst>
          </p:cNvPr>
          <p:cNvSpPr txBox="1"/>
          <p:nvPr/>
        </p:nvSpPr>
        <p:spPr>
          <a:xfrm>
            <a:off x="3984769" y="2917961"/>
            <a:ext cx="1548822"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caracol</a:t>
            </a:r>
            <a:endParaRPr lang="en-GB" sz="2800" b="1" dirty="0">
              <a:solidFill>
                <a:srgbClr val="92D050"/>
              </a:solidFill>
              <a:latin typeface="Century Gothic" panose="020B0502020202020204" pitchFamily="34" charset="0"/>
            </a:endParaRPr>
          </a:p>
        </p:txBody>
      </p:sp>
      <p:sp>
        <p:nvSpPr>
          <p:cNvPr id="47" name="TextBox 46">
            <a:extLst>
              <a:ext uri="{FF2B5EF4-FFF2-40B4-BE49-F238E27FC236}">
                <a16:creationId xmlns:a16="http://schemas.microsoft.com/office/drawing/2014/main" id="{D0699FDF-25E7-69D7-3031-A79B494257AC}"/>
              </a:ext>
            </a:extLst>
          </p:cNvPr>
          <p:cNvSpPr txBox="1"/>
          <p:nvPr/>
        </p:nvSpPr>
        <p:spPr>
          <a:xfrm>
            <a:off x="2996633" y="3485325"/>
            <a:ext cx="74090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nm</a:t>
            </a:r>
          </a:p>
        </p:txBody>
      </p:sp>
      <p:sp>
        <p:nvSpPr>
          <p:cNvPr id="48" name="TextBox 47">
            <a:extLst>
              <a:ext uri="{FF2B5EF4-FFF2-40B4-BE49-F238E27FC236}">
                <a16:creationId xmlns:a16="http://schemas.microsoft.com/office/drawing/2014/main" id="{2606E3A7-8243-B76A-2A16-2CDC9DABCC0B}"/>
              </a:ext>
            </a:extLst>
          </p:cNvPr>
          <p:cNvSpPr txBox="1"/>
          <p:nvPr/>
        </p:nvSpPr>
        <p:spPr>
          <a:xfrm>
            <a:off x="3984769" y="3485325"/>
            <a:ext cx="1010213"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erizo</a:t>
            </a:r>
          </a:p>
        </p:txBody>
      </p:sp>
      <p:sp>
        <p:nvSpPr>
          <p:cNvPr id="49" name="TextBox 48">
            <a:extLst>
              <a:ext uri="{FF2B5EF4-FFF2-40B4-BE49-F238E27FC236}">
                <a16:creationId xmlns:a16="http://schemas.microsoft.com/office/drawing/2014/main" id="{2CC5911A-4035-903E-C90B-26CF9DC16AE0}"/>
              </a:ext>
            </a:extLst>
          </p:cNvPr>
          <p:cNvSpPr txBox="1"/>
          <p:nvPr/>
        </p:nvSpPr>
        <p:spPr>
          <a:xfrm>
            <a:off x="2996633" y="3986522"/>
            <a:ext cx="516488"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nf</a:t>
            </a:r>
            <a:endParaRPr lang="en-GB" sz="2800" dirty="0">
              <a:solidFill>
                <a:srgbClr val="002060"/>
              </a:solidFill>
              <a:latin typeface="Century Gothic" panose="020B0502020202020204" pitchFamily="34" charset="0"/>
            </a:endParaRPr>
          </a:p>
        </p:txBody>
      </p:sp>
      <p:sp>
        <p:nvSpPr>
          <p:cNvPr id="50" name="TextBox 49">
            <a:extLst>
              <a:ext uri="{FF2B5EF4-FFF2-40B4-BE49-F238E27FC236}">
                <a16:creationId xmlns:a16="http://schemas.microsoft.com/office/drawing/2014/main" id="{F87319CC-F0F0-BB18-AB1A-53C81A669DEA}"/>
              </a:ext>
            </a:extLst>
          </p:cNvPr>
          <p:cNvSpPr txBox="1"/>
          <p:nvPr/>
        </p:nvSpPr>
        <p:spPr>
          <a:xfrm>
            <a:off x="3984769" y="3986522"/>
            <a:ext cx="1160895"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nutria</a:t>
            </a:r>
          </a:p>
        </p:txBody>
      </p:sp>
      <p:sp>
        <p:nvSpPr>
          <p:cNvPr id="51" name="Speech Bubble: Rectangle with Corners Rounded 50">
            <a:extLst>
              <a:ext uri="{FF2B5EF4-FFF2-40B4-BE49-F238E27FC236}">
                <a16:creationId xmlns:a16="http://schemas.microsoft.com/office/drawing/2014/main" id="{B49E72F8-AA70-BA91-4030-5F58813B03C8}"/>
              </a:ext>
            </a:extLst>
          </p:cNvPr>
          <p:cNvSpPr/>
          <p:nvPr/>
        </p:nvSpPr>
        <p:spPr>
          <a:xfrm>
            <a:off x="6724650" y="2187121"/>
            <a:ext cx="5113794" cy="947058"/>
          </a:xfrm>
          <a:prstGeom prst="wedgeRoundRectCallout">
            <a:avLst>
              <a:gd name="adj1" fmla="val -40251"/>
              <a:gd name="adj2" fmla="val -7577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Make sure you select the correct direction </a:t>
            </a:r>
            <a:r>
              <a:rPr lang="en-GB" sz="2000" b="1" dirty="0">
                <a:solidFill>
                  <a:srgbClr val="002060"/>
                </a:solidFill>
                <a:latin typeface="Century Gothic" panose="020B0502020202020204" pitchFamily="34" charset="0"/>
              </a:rPr>
              <a:t>(English to Spanish).</a:t>
            </a:r>
            <a:endParaRPr kumimoji="0" lang="en-GB" sz="2000" b="1" i="0" u="sng"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2" name="TextBox 51">
            <a:extLst>
              <a:ext uri="{FF2B5EF4-FFF2-40B4-BE49-F238E27FC236}">
                <a16:creationId xmlns:a16="http://schemas.microsoft.com/office/drawing/2014/main" id="{BC9ABEAB-4FA3-D105-CFE8-957E26E7F754}"/>
              </a:ext>
            </a:extLst>
          </p:cNvPr>
          <p:cNvSpPr txBox="1"/>
          <p:nvPr/>
        </p:nvSpPr>
        <p:spPr>
          <a:xfrm>
            <a:off x="6724650" y="5216626"/>
            <a:ext cx="3905250" cy="954107"/>
          </a:xfrm>
          <a:prstGeom prst="rect">
            <a:avLst/>
          </a:prstGeom>
          <a:solidFill>
            <a:srgbClr val="CC99FF"/>
          </a:solidFill>
        </p:spPr>
        <p:txBody>
          <a:bodyPr wrap="square" rtlCol="0">
            <a:spAutoFit/>
          </a:bodyPr>
          <a:lstStyle/>
          <a:p>
            <a:r>
              <a:rPr lang="en-GB" sz="2800" dirty="0">
                <a:solidFill>
                  <a:srgbClr val="002060"/>
                </a:solidFill>
                <a:latin typeface="Century Gothic" panose="020B0502020202020204" pitchFamily="34" charset="0"/>
              </a:rPr>
              <a:t>You can search your own ones too. 😉</a:t>
            </a:r>
          </a:p>
        </p:txBody>
      </p:sp>
      <p:sp>
        <p:nvSpPr>
          <p:cNvPr id="53" name="Right Brace 52">
            <a:extLst>
              <a:ext uri="{FF2B5EF4-FFF2-40B4-BE49-F238E27FC236}">
                <a16:creationId xmlns:a16="http://schemas.microsoft.com/office/drawing/2014/main" id="{A353C858-9892-FC1D-D28E-27DDFCFC419B}"/>
              </a:ext>
            </a:extLst>
          </p:cNvPr>
          <p:cNvSpPr/>
          <p:nvPr/>
        </p:nvSpPr>
        <p:spPr>
          <a:xfrm>
            <a:off x="6267450" y="4509742"/>
            <a:ext cx="300198" cy="2186803"/>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34014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1"/>
                                        </p:tgtEl>
                                      </p:cBhvr>
                                    </p:animEffect>
                                    <p:set>
                                      <p:cBhvr>
                                        <p:cTn id="17" dur="1" fill="hold">
                                          <p:stCondLst>
                                            <p:cond delay="499"/>
                                          </p:stCondLst>
                                        </p:cTn>
                                        <p:tgtEl>
                                          <p:spTgt spid="5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8" grpId="0"/>
      <p:bldP spid="39" grpId="0"/>
      <p:bldP spid="41" grpId="0"/>
      <p:bldP spid="42" grpId="0"/>
      <p:bldP spid="43" grpId="0"/>
      <p:bldP spid="44" grpId="0"/>
      <p:bldP spid="45" grpId="0"/>
      <p:bldP spid="46" grpId="0"/>
      <p:bldP spid="47" grpId="0"/>
      <p:bldP spid="48" grpId="0"/>
      <p:bldP spid="49" grpId="0"/>
      <p:bldP spid="50" grpId="0"/>
      <p:bldP spid="51" grpId="0" animBg="1"/>
      <p:bldP spid="51" grpId="1"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2" name="Title 1">
            <a:extLst>
              <a:ext uri="{FF2B5EF4-FFF2-40B4-BE49-F238E27FC236}">
                <a16:creationId xmlns:a16="http://schemas.microsoft.com/office/drawing/2014/main" id="{9FCAB406-378B-76CD-AB12-A6555713B689}"/>
              </a:ext>
            </a:extLst>
          </p:cNvPr>
          <p:cNvSpPr>
            <a:spLocks noGrp="1"/>
          </p:cNvSpPr>
          <p:nvPr>
            <p:ph type="title"/>
          </p:nvPr>
        </p:nvSpPr>
        <p:spPr>
          <a:xfrm>
            <a:off x="6469570" y="1361631"/>
            <a:ext cx="1411686" cy="413431"/>
          </a:xfrm>
        </p:spPr>
        <p:txBody>
          <a:bodyPr>
            <a:normAutofit fontScale="90000"/>
          </a:bodyPr>
          <a:lstStyle/>
          <a:p>
            <a:r>
              <a:rPr lang="en-GB" dirty="0" err="1">
                <a:solidFill>
                  <a:schemeClr val="bg1"/>
                </a:solidFill>
              </a:rPr>
              <a:t>adiós</a:t>
            </a:r>
            <a:endParaRPr lang="en-GB" dirty="0">
              <a:solidFill>
                <a:schemeClr val="bg1"/>
              </a:solidFill>
            </a:endParaRPr>
          </a:p>
        </p:txBody>
      </p:sp>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ADD2E"/>
                </a:solidFill>
                <a:latin typeface="Modern Love" panose="04090805081005020601" pitchFamily="82" charset="0"/>
                <a:ea typeface="Arial"/>
                <a:cs typeface="Arial"/>
                <a:sym typeface="Arial"/>
              </a:rPr>
              <a:t>amarillo</a:t>
            </a:r>
            <a:endParaRPr dirty="0">
              <a:solidFill>
                <a:srgbClr val="FADD2E"/>
              </a:solidFill>
              <a:latin typeface="Modern Love" panose="04090805081005020601" pitchFamily="82" charset="0"/>
            </a:endParaRPr>
          </a:p>
        </p:txBody>
      </p:sp>
      <p:sp>
        <p:nvSpPr>
          <p:cNvPr id="422" name="Google Shape;422;p21"/>
          <p:cNvSpPr txBox="1"/>
          <p:nvPr/>
        </p:nvSpPr>
        <p:spPr>
          <a:xfrm rot="-1320232">
            <a:off x="154531" y="2644202"/>
            <a:ext cx="411483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Arial"/>
              <a:buNone/>
            </a:pPr>
            <a:r>
              <a:rPr lang="en-GB" sz="9600" b="1" i="0" u="none" strike="noStrike" cap="none" dirty="0">
                <a:solidFill>
                  <a:schemeClr val="bg2">
                    <a:lumMod val="50000"/>
                  </a:schemeClr>
                </a:solidFill>
                <a:latin typeface="Segoe Print" panose="02000600000000000000" pitchFamily="2" charset="0"/>
                <a:ea typeface="Arial"/>
                <a:cs typeface="Arial"/>
                <a:sym typeface="Arial"/>
              </a:rPr>
              <a:t>¡</a:t>
            </a:r>
            <a:r>
              <a:rPr lang="en-GB" sz="9600" b="1" i="0" u="none" strike="noStrike" cap="none" dirty="0" err="1">
                <a:solidFill>
                  <a:schemeClr val="bg2">
                    <a:lumMod val="50000"/>
                  </a:schemeClr>
                </a:solidFill>
                <a:latin typeface="Segoe Print" panose="02000600000000000000" pitchFamily="2" charset="0"/>
                <a:ea typeface="Arial"/>
                <a:cs typeface="Arial"/>
                <a:sym typeface="Arial"/>
              </a:rPr>
              <a:t>adiós</a:t>
            </a:r>
            <a:r>
              <a:rPr lang="en-GB" sz="9600" b="1" i="0" u="none" strike="noStrike" cap="none" dirty="0">
                <a:solidFill>
                  <a:schemeClr val="bg2">
                    <a:lumMod val="50000"/>
                  </a:schemeClr>
                </a:solidFill>
                <a:latin typeface="Segoe Print" panose="02000600000000000000" pitchFamily="2" charset="0"/>
                <a:ea typeface="Arial"/>
                <a:cs typeface="Arial"/>
                <a:sym typeface="Arial"/>
              </a:rPr>
              <a:t>!</a:t>
            </a:r>
            <a:endParaRPr sz="2400" dirty="0">
              <a:solidFill>
                <a:schemeClr val="bg2">
                  <a:lumMod val="50000"/>
                </a:schemeClr>
              </a:solidFill>
              <a:latin typeface="Segoe Print" panose="02000600000000000000" pitchFamily="2" charset="0"/>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975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13933</TotalTime>
  <Words>1525</Words>
  <Application>Microsoft Office PowerPoint</Application>
  <PresentationFormat>Widescreen</PresentationFormat>
  <Paragraphs>291</Paragraphs>
  <Slides>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Baguet Script</vt:lpstr>
      <vt:lpstr>Calibri</vt:lpstr>
      <vt:lpstr>Calibri Light</vt:lpstr>
      <vt:lpstr>Century Gothic</vt:lpstr>
      <vt:lpstr>docs-Century Gothic</vt:lpstr>
      <vt:lpstr>Effra</vt:lpstr>
      <vt:lpstr>Modern Love</vt:lpstr>
      <vt:lpstr>Segoe Print</vt:lpstr>
      <vt:lpstr>Office Theme</vt:lpstr>
      <vt:lpstr>español, con Quique</vt:lpstr>
      <vt:lpstr>Expressing likes and saying what I and others do</vt:lpstr>
      <vt:lpstr>Leer y hablar</vt:lpstr>
      <vt:lpstr>Leer y hablar</vt:lpstr>
      <vt:lpstr>Leer y hablar</vt:lpstr>
      <vt:lpstr>Leer y hablar</vt:lpstr>
      <vt:lpstr>Using reference materials</vt:lpstr>
      <vt:lpstr>skills</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Rachel Hawkes</cp:lastModifiedBy>
  <cp:revision>102</cp:revision>
  <dcterms:created xsi:type="dcterms:W3CDTF">2022-01-14T11:53:29Z</dcterms:created>
  <dcterms:modified xsi:type="dcterms:W3CDTF">2023-07-08T16:25:14Z</dcterms:modified>
</cp:coreProperties>
</file>