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3" r:id="rId2"/>
    <p:sldId id="382" r:id="rId3"/>
    <p:sldId id="342" r:id="rId4"/>
    <p:sldId id="979" r:id="rId5"/>
    <p:sldId id="981" r:id="rId6"/>
    <p:sldId id="980" r:id="rId7"/>
    <p:sldId id="504" r:id="rId8"/>
    <p:sldId id="808" r:id="rId9"/>
    <p:sldId id="485" r:id="rId10"/>
    <p:sldId id="486" r:id="rId11"/>
    <p:sldId id="832" r:id="rId12"/>
    <p:sldId id="975" r:id="rId13"/>
    <p:sldId id="976" r:id="rId14"/>
    <p:sldId id="977" r:id="rId15"/>
    <p:sldId id="97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3FE"/>
    <a:srgbClr val="EAEAEA"/>
    <a:srgbClr val="339933"/>
    <a:srgbClr val="FF3399"/>
    <a:srgbClr val="63C1CD"/>
    <a:srgbClr val="68D5C8"/>
    <a:srgbClr val="FFFFFF"/>
    <a:srgbClr val="88D7EC"/>
    <a:srgbClr val="3DBCDF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40758-DE0B-4F33-9FB6-06C90B2F486E}" v="8" dt="2023-02-24T17:52:29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26439" autoAdjust="0"/>
  </p:normalViewPr>
  <p:slideViewPr>
    <p:cSldViewPr snapToGrid="0">
      <p:cViewPr varScale="1">
        <p:scale>
          <a:sx n="22" d="100"/>
          <a:sy n="22" d="100"/>
        </p:scale>
        <p:origin x="720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3D040758-DE0B-4F33-9FB6-06C90B2F486E}"/>
    <pc:docChg chg="addSld delSld modSld">
      <pc:chgData name="Tom Dawes" userId="fe899cd594ff6f3a" providerId="LiveId" clId="{3D040758-DE0B-4F33-9FB6-06C90B2F486E}" dt="2023-02-24T17:52:29.851" v="10"/>
      <pc:docMkLst>
        <pc:docMk/>
      </pc:docMkLst>
      <pc:sldChg chg="add del">
        <pc:chgData name="Tom Dawes" userId="fe899cd594ff6f3a" providerId="LiveId" clId="{3D040758-DE0B-4F33-9FB6-06C90B2F486E}" dt="2023-02-24T17:50:54.500" v="1"/>
        <pc:sldMkLst>
          <pc:docMk/>
          <pc:sldMk cId="4219151092" sldId="342"/>
        </pc:sldMkLst>
      </pc:sldChg>
      <pc:sldChg chg="add del">
        <pc:chgData name="Tom Dawes" userId="fe899cd594ff6f3a" providerId="LiveId" clId="{3D040758-DE0B-4F33-9FB6-06C90B2F486E}" dt="2023-02-24T17:51:36.353" v="3"/>
        <pc:sldMkLst>
          <pc:docMk/>
          <pc:sldMk cId="2988203480" sldId="808"/>
        </pc:sldMkLst>
      </pc:sldChg>
      <pc:sldChg chg="add del modAnim">
        <pc:chgData name="Tom Dawes" userId="fe899cd594ff6f3a" providerId="LiveId" clId="{3D040758-DE0B-4F33-9FB6-06C90B2F486E}" dt="2023-02-24T17:52:00.414" v="6"/>
        <pc:sldMkLst>
          <pc:docMk/>
          <pc:sldMk cId="1269043360" sldId="832"/>
        </pc:sldMkLst>
      </pc:sldChg>
      <pc:sldChg chg="add del modAnim">
        <pc:chgData name="Tom Dawes" userId="fe899cd594ff6f3a" providerId="LiveId" clId="{3D040758-DE0B-4F33-9FB6-06C90B2F486E}" dt="2023-02-24T17:52:07.431" v="7"/>
        <pc:sldMkLst>
          <pc:docMk/>
          <pc:sldMk cId="3545182634" sldId="975"/>
        </pc:sldMkLst>
      </pc:sldChg>
      <pc:sldChg chg="add del modAnim">
        <pc:chgData name="Tom Dawes" userId="fe899cd594ff6f3a" providerId="LiveId" clId="{3D040758-DE0B-4F33-9FB6-06C90B2F486E}" dt="2023-02-24T17:52:14.770" v="8"/>
        <pc:sldMkLst>
          <pc:docMk/>
          <pc:sldMk cId="3916086519" sldId="976"/>
        </pc:sldMkLst>
      </pc:sldChg>
      <pc:sldChg chg="add del modAnim">
        <pc:chgData name="Tom Dawes" userId="fe899cd594ff6f3a" providerId="LiveId" clId="{3D040758-DE0B-4F33-9FB6-06C90B2F486E}" dt="2023-02-24T17:52:22.755" v="9"/>
        <pc:sldMkLst>
          <pc:docMk/>
          <pc:sldMk cId="1976133256" sldId="977"/>
        </pc:sldMkLst>
      </pc:sldChg>
      <pc:sldChg chg="add del modAnim">
        <pc:chgData name="Tom Dawes" userId="fe899cd594ff6f3a" providerId="LiveId" clId="{3D040758-DE0B-4F33-9FB6-06C90B2F486E}" dt="2023-02-24T17:52:29.851" v="10"/>
        <pc:sldMkLst>
          <pc:docMk/>
          <pc:sldMk cId="4268651853" sldId="9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6FD9-0417-4F5B-A2E3-C0E937496D48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D3B6C-D38A-4C6D-ADFD-B4E784B5F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SSC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[revisit]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: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[haber 13] unos [6] unas [6]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cuántos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[580]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cuántas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[580]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enero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[1173]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febrero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[1419]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marzo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[1231]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abril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[1064]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mayo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[909]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junio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[1035]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julio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[659]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agosto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[931]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septiembre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[1150]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octubre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[1242]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noviembre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[1434]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diciembre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[1165]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 words: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cantar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[717]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b="0" dirty="0" err="1"/>
              <a:t>ompletar</a:t>
            </a:r>
            <a:r>
              <a:rPr lang="en-GB" b="0" dirty="0"/>
              <a:t> [2003] </a:t>
            </a:r>
            <a:r>
              <a:rPr lang="en-GB" b="0" dirty="0" err="1"/>
              <a:t>mes</a:t>
            </a:r>
            <a:r>
              <a:rPr lang="en-GB" b="0" dirty="0"/>
              <a:t> [288] </a:t>
            </a:r>
            <a:r>
              <a:rPr lang="en-GB" b="0" dirty="0" err="1"/>
              <a:t>pregunta</a:t>
            </a:r>
            <a:r>
              <a:rPr lang="en-GB" b="0" dirty="0"/>
              <a:t> [507] respuesta [488] las [1] </a:t>
            </a:r>
            <a:r>
              <a:rPr lang="en-GB" b="0" dirty="0" err="1"/>
              <a:t>orden</a:t>
            </a:r>
            <a:r>
              <a:rPr lang="en-GB" b="0" dirty="0"/>
              <a:t> [421] </a:t>
            </a:r>
            <a:r>
              <a:rPr lang="en-GB" b="0" dirty="0" err="1"/>
              <a:t>alfabético</a:t>
            </a:r>
            <a:r>
              <a:rPr lang="en-GB" b="0" dirty="0"/>
              <a:t> [&gt;5000]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(5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consolidate the agreement of the question word forms ‘</a:t>
            </a:r>
            <a:r>
              <a:rPr lang="en-GB" b="0" dirty="0" err="1"/>
              <a:t>cuántos</a:t>
            </a:r>
            <a:r>
              <a:rPr lang="en-GB" b="0" dirty="0"/>
              <a:t>’ &amp; ‘</a:t>
            </a:r>
            <a:r>
              <a:rPr lang="en-GB" b="0" dirty="0" err="1"/>
              <a:t>cuántas</a:t>
            </a:r>
            <a:r>
              <a:rPr lang="en-GB" b="0" dirty="0"/>
              <a:t>’; to practise comprehension of numbers and plural indefinite articles.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question and model it with the two possible answers: </a:t>
            </a:r>
            <a:r>
              <a:rPr lang="en-GB" dirty="0" err="1"/>
              <a:t>cuántos</a:t>
            </a:r>
            <a:r>
              <a:rPr lang="en-GB" dirty="0"/>
              <a:t> or </a:t>
            </a:r>
            <a:r>
              <a:rPr lang="en-GB" dirty="0" err="1"/>
              <a:t>cuántas</a:t>
            </a:r>
            <a:r>
              <a:rPr lang="en-GB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answer from students.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correct ending ‘</a:t>
            </a:r>
            <a:r>
              <a:rPr lang="en-GB" dirty="0" err="1"/>
              <a:t>cuánt</a:t>
            </a:r>
            <a:r>
              <a:rPr lang="en-GB" b="1" dirty="0" err="1"/>
              <a:t>os</a:t>
            </a:r>
            <a:r>
              <a:rPr lang="en-GB" b="1" dirty="0"/>
              <a:t>’. </a:t>
            </a:r>
            <a:r>
              <a:rPr lang="en-GB" b="0" dirty="0"/>
              <a:t>Click the callout to hear the full question, as required.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make the question disappear.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Elicit the full sentence response, which takes account of information given by the picture (i.e. the number of fingers).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on the picture to hear the full sentence response.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Repeat steps 1-6 with the remaining four slides.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</a:t>
            </a:r>
            <a:r>
              <a:rPr lang="en-GB" b="0" dirty="0"/>
              <a:t>:</a:t>
            </a:r>
            <a:br>
              <a:rPr lang="en-GB" b="0" dirty="0"/>
            </a:br>
            <a:r>
              <a:rPr lang="es-ES_tradnl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Cuántos museos hay en Lugo?</a:t>
            </a:r>
            <a:br>
              <a:rPr lang="es-ES_tradnl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unos museos.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 err="1"/>
              <a:t>Completar</a:t>
            </a:r>
            <a:r>
              <a:rPr lang="en-GB" b="0" dirty="0"/>
              <a:t> [2003] </a:t>
            </a:r>
            <a:r>
              <a:rPr lang="en-GB" b="0" dirty="0" err="1"/>
              <a:t>pregunta</a:t>
            </a:r>
            <a:r>
              <a:rPr lang="en-GB" b="0" dirty="0"/>
              <a:t> [507] respuesta [488]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1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[2/5]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Transcript</a:t>
            </a:r>
            <a:r>
              <a:rPr lang="en-GB" b="0" dirty="0"/>
              <a:t>:</a:t>
            </a:r>
            <a:br>
              <a:rPr lang="en-GB" b="0" dirty="0"/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Cuántos libros hay en clase?</a:t>
            </a:r>
            <a:b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unos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2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[3/5]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Transcript</a:t>
            </a:r>
            <a:r>
              <a:rPr lang="en-GB" b="0" dirty="0"/>
              <a:t>:</a:t>
            </a:r>
            <a:br>
              <a:rPr lang="en-GB" b="0" dirty="0"/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Cuántas plantas hay en tu habitación?</a:t>
            </a:r>
            <a:b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plantas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1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[4/5]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Transcript</a:t>
            </a:r>
            <a:r>
              <a:rPr lang="en-GB" b="0" dirty="0"/>
              <a:t>:</a:t>
            </a:r>
            <a:br>
              <a:rPr lang="en-GB" b="0" dirty="0"/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Cuántos ejercicios hay en tu cuaderno?</a:t>
            </a:r>
            <a:b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ejercicios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[5/5]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Transcript</a:t>
            </a:r>
            <a:r>
              <a:rPr lang="en-GB" b="0" dirty="0"/>
              <a:t>:</a:t>
            </a:r>
            <a:br>
              <a:rPr lang="en-GB" b="0" dirty="0"/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Cuántas iglesias hay en Lugo?</a:t>
            </a:r>
            <a:b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_tradnl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en-GB" sz="12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siete</a:t>
            </a:r>
            <a:r>
              <a:rPr lang="en-GB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Iglesias.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3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knowledge from Spring term 1 [ga] [go] [</a:t>
            </a:r>
            <a:r>
              <a:rPr lang="en-GB" b="0" dirty="0" err="1"/>
              <a:t>gu</a:t>
            </a:r>
            <a:r>
              <a:rPr lang="en-GB" b="0" dirty="0"/>
              <a:t>] [l] [</a:t>
            </a:r>
            <a:r>
              <a:rPr lang="en-GB" b="0" dirty="0" err="1"/>
              <a:t>ll</a:t>
            </a:r>
            <a:r>
              <a:rPr lang="en-GB" b="0" dirty="0"/>
              <a:t>] [que] [qui]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instruction in Spanish.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Ensure meaning of ‘</a:t>
            </a:r>
            <a:r>
              <a:rPr lang="en-GB" dirty="0" err="1"/>
              <a:t>orden</a:t>
            </a:r>
            <a:r>
              <a:rPr lang="en-GB" dirty="0"/>
              <a:t> </a:t>
            </a:r>
            <a:r>
              <a:rPr lang="en-GB" dirty="0" err="1"/>
              <a:t>alfabético</a:t>
            </a:r>
            <a:r>
              <a:rPr lang="en-GB" dirty="0"/>
              <a:t>’ is clear and elicit first word from a volunteer.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3. Click on ‘</a:t>
            </a:r>
            <a:r>
              <a:rPr lang="en-GB" dirty="0" err="1"/>
              <a:t>inicio</a:t>
            </a:r>
            <a:r>
              <a:rPr lang="en-GB" dirty="0"/>
              <a:t>’ to start the timer.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4. Elicit responses from students. Answers are animated (X2 clicks per word – one for disappearance effect, one for entrance).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llamar</a:t>
            </a:r>
            <a:r>
              <a:rPr lang="en-GB" dirty="0"/>
              <a:t> [122] </a:t>
            </a:r>
            <a:r>
              <a:rPr lang="en-GB" b="1" dirty="0"/>
              <a:t>collar [4362] galleta [&gt;5000] </a:t>
            </a:r>
            <a:r>
              <a:rPr lang="en-GB" b="1" dirty="0" err="1"/>
              <a:t>paquete</a:t>
            </a:r>
            <a:r>
              <a:rPr lang="en-GB" b="1" dirty="0"/>
              <a:t> [2325] </a:t>
            </a:r>
            <a:r>
              <a:rPr lang="en-GB" b="1" dirty="0" err="1"/>
              <a:t>lavar</a:t>
            </a:r>
            <a:r>
              <a:rPr lang="en-GB" b="1" dirty="0"/>
              <a:t> [1676] </a:t>
            </a:r>
            <a:r>
              <a:rPr lang="en-GB" b="1" dirty="0" err="1"/>
              <a:t>lago</a:t>
            </a:r>
            <a:r>
              <a:rPr lang="en-GB" b="1" dirty="0"/>
              <a:t> [2151] </a:t>
            </a:r>
            <a:r>
              <a:rPr lang="en-GB" b="1" dirty="0" err="1"/>
              <a:t>gusano</a:t>
            </a:r>
            <a:r>
              <a:rPr lang="en-GB" b="1" dirty="0"/>
              <a:t> [4217] </a:t>
            </a:r>
            <a:r>
              <a:rPr lang="en-GB" b="1" dirty="0" err="1"/>
              <a:t>equipo</a:t>
            </a:r>
            <a:r>
              <a:rPr lang="en-GB" b="1" dirty="0"/>
              <a:t> [373] las [1] </a:t>
            </a:r>
            <a:r>
              <a:rPr lang="en-GB" b="1" dirty="0" err="1"/>
              <a:t>orden</a:t>
            </a:r>
            <a:r>
              <a:rPr lang="en-GB" b="1" dirty="0"/>
              <a:t> [421] </a:t>
            </a:r>
            <a:r>
              <a:rPr lang="en-GB" b="1" dirty="0" err="1"/>
              <a:t>alfabético</a:t>
            </a:r>
            <a:r>
              <a:rPr lang="en-GB" b="1" dirty="0"/>
              <a:t> [&gt;5000]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4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formally introduce Max who will be this week’s main character.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 or chorally as a class, reading the Spanish words out loud/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0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[2 slides]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revisit vocabulary from term 2; </a:t>
            </a:r>
            <a:r>
              <a:rPr lang="en-GB" b="0" dirty="0"/>
              <a:t>practise connecting and producing (orally) plural indefinite articles with previously taught nouns.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 or chorally as a class, reading the Spanish words out loud, including the correct article.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2. Click to start the animation sequence.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3. Pupils call out the Spanish &amp; English (e.g. </a:t>
            </a:r>
            <a:r>
              <a:rPr lang="en-GB" b="0" baseline="0" dirty="0" err="1"/>
              <a:t>unas</a:t>
            </a:r>
            <a:r>
              <a:rPr lang="en-GB" b="0" baseline="0" dirty="0"/>
              <a:t> </a:t>
            </a:r>
            <a:r>
              <a:rPr lang="en-GB" b="0" baseline="0" dirty="0" err="1"/>
              <a:t>hojas</a:t>
            </a:r>
            <a:r>
              <a:rPr lang="en-GB" b="0" baseline="0" dirty="0"/>
              <a:t> – some sheet) before the flashcard disappears.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Each flashcard animation sequence is started on a mouse 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Timing: </a:t>
            </a:r>
            <a:r>
              <a:rPr lang="en-GB" b="0" dirty="0"/>
              <a:t>5 minutes [2 slides]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revisit vocabulary from term 2; </a:t>
            </a:r>
            <a:r>
              <a:rPr lang="en-GB" b="0" dirty="0"/>
              <a:t>practise connecting and producing (orally) plural indefinite articles with previously taught nouns.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 or chorally as a class, reading the Spanish words out loud, including the correct article.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2. Click to start the animation sequence.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3. Pupils call out the Spanish &amp; English (e.g. </a:t>
            </a:r>
            <a:r>
              <a:rPr lang="en-GB" b="0" baseline="0" dirty="0" err="1"/>
              <a:t>unas</a:t>
            </a:r>
            <a:r>
              <a:rPr lang="en-GB" b="0" baseline="0" dirty="0"/>
              <a:t> </a:t>
            </a:r>
            <a:r>
              <a:rPr lang="en-GB" b="0" baseline="0" dirty="0" err="1"/>
              <a:t>hojas</a:t>
            </a:r>
            <a:r>
              <a:rPr lang="en-GB" b="0" baseline="0" dirty="0"/>
              <a:t> – some sheet) before the flashcard disappears.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Each flashcard animation sequence is started on a mouse click.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9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‘hay’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hay (there is / there are).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r>
              <a:rPr lang="en-GB" b="1" baseline="0" dirty="0"/>
              <a:t>NB. </a:t>
            </a:r>
            <a:r>
              <a:rPr lang="en-GB" baseline="0" dirty="0"/>
              <a:t>Students haven’t yet practised the silent ‘H’ in Spanish phonics (although they have met ‘hablar’ and ‘hoy’), so practise the pronunciation of ‘hay’ here. </a:t>
            </a:r>
          </a:p>
          <a:p>
            <a:r>
              <a:rPr lang="en-GB" baseline="0" dirty="0"/>
              <a:t>It might help students to know that it sounds similar to the English letter ‘I’!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8 minutes </a:t>
            </a:r>
            <a:br>
              <a:rPr lang="en-GB" b="1" dirty="0"/>
            </a:b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practise aural comprehension of ‘hay’ and its correct translation into English. </a:t>
            </a:r>
            <a:br>
              <a:rPr lang="en-GB" b="0" dirty="0"/>
            </a:b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title and click to bring up the instructions in Spanish. Pupils write 1-7.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 example (E).  Make it clear that the meaning of ‘hay’ in English is dependent on the number (singular/plural) of the noun that follows.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 startAt="3"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Do 1-7 and click to correct.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 startAt="3"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Pupils listen again – Does the list coincide with Quique’s dream?  Is each item the same or different? Pupils tick or cross.  Pupils also transcribe what they hear, as they are able.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 startAt="3"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Click to correct.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sz="1200" b="1" i="0" u="none" strike="noStrike" dirty="0">
              <a:solidFill>
                <a:srgbClr val="002060"/>
              </a:solidFill>
              <a:latin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Transcript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[E] Hay un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mensaje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[1] Hay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una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hermana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[2] Hay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unas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 palabras.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[3] Hay un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monstruo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[4] Hay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una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 boca.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[5] Hay un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bocadillo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[6] Hay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unos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dedos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[7] Hay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unas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sym typeface="Century Gothic"/>
              </a:rPr>
              <a:t>reglas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sym typeface="Century Gothi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sz="1200" b="0" i="0" u="none" strike="noStrike" dirty="0">
              <a:solidFill>
                <a:srgbClr val="002060"/>
              </a:solidFill>
              <a:latin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Frequency of unknown words and cognates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sobre [62]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26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question word ¿</a:t>
            </a:r>
            <a:r>
              <a:rPr lang="en-GB" b="0" dirty="0" err="1"/>
              <a:t>cuántos</a:t>
            </a:r>
            <a:r>
              <a:rPr lang="en-GB" b="0" dirty="0"/>
              <a:t>?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and repeat the key question word (include gesture if possible).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Display the word and get them to repeat one more time.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Reveal the sentence and elicit the English translation from students.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speech bubble with reminder for agreement of this question 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42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question word ¿</a:t>
            </a:r>
            <a:r>
              <a:rPr lang="en-GB" b="0" dirty="0" err="1"/>
              <a:t>cuántos</a:t>
            </a:r>
            <a:r>
              <a:rPr lang="en-GB" b="0" dirty="0"/>
              <a:t>?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and repeat the key question word (include gesture if possible)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Display the word and get them to repeat one more time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Reveal the sentence and elicit the English translation from students.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speech bubble with reminder for agreement of this question word.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53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37DF-F78E-CC1D-A3E4-BE85F0B2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5E430-814F-D3C4-B40A-A81718A12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6FD71-2294-5FF8-4B4D-0D9DFA7F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A793-C548-27E0-6595-3E4DCE35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6EA6B-9B78-46B0-5821-DF03F128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590-20C5-0EAD-BC8E-D0CBAFF4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4302D-4AB9-B817-F8B2-2D9DA780F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9D6DB-3183-26C6-3409-33B0BB1A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82A0-CBE8-452C-9EF8-1710B400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6070-7D26-C425-0F00-1DE80739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2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9E365-D261-B739-4437-57C99D6F5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9C161-944C-7620-F56F-33E4271D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46C-154C-798A-1334-97DDEB86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7A-5CA3-6305-7985-0404D96B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F7C0-3F77-5227-3A14-69D5AFA2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6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6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C339-6A62-A446-1A43-37E7E97A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17937-6F29-2FAA-6636-80E549B3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44383-081D-F7F3-3F2B-FA4AC5A1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9D77-C9DA-93FD-FBCE-E4BF993B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D90E-4A87-BBA4-94E0-8DF89122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0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4048-256D-081F-C1F3-50AD642F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F0C98-063B-BE59-E42C-39CC0DA19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6FB24-CF4A-B27F-A2C7-B6742575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9B4D-9136-593D-358E-93EF6739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0997-0EC0-A4C0-B78C-0E8757D8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41F8-9E09-DC84-9D92-C74AB53E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6FE7-FC63-B168-4C2D-AABB6B3FE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4B410-E7BF-751B-365C-4DEF3056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74BE3-CF2B-0282-C2B7-8ADB7EC2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96F4-F180-6EB3-C05D-D8ACD46A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F0098-F6C9-2587-442C-FAAD9CF5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1753-C8D5-91BD-92DE-CE4C6DA6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1BBF0-4746-9559-46C7-21A12799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99BC4-91F2-F0DC-E575-6D51C2A3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693EF-D50B-0499-0959-39007EED7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1B7B7-E9FE-3DA2-4C2B-2D4782957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9E184-54F0-0EB3-6756-E7855273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B4A03-CE6E-9E84-5E42-91FAA4A4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3A770-9209-9A9C-EB2B-9A1EAFB6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9503-C6AB-0ECE-B574-89269EA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72C52-A1E2-9B16-AD72-58A60B63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2DE28-632A-AB38-1CE1-3AF13701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39061-3CA2-A33B-6B01-FA6329AD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5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86ABA-1B9B-2480-705A-3BAC0DFE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828B2-4772-8467-2F84-C778B09F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834D-4FF6-F9E4-36A3-9534B929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7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B460-3DCA-4CA0-4694-EE85D071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E8A47-72D3-33B5-4C53-BA852C8F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AD8C5-AA33-B25F-45F4-C03C6E82B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6C012-028C-FA1E-A629-65C5793F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51C19-899D-E865-2590-4E636F5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CAC8E-2A45-5CE5-665A-3AB0257A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8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AB61-92D0-B9D3-8C6E-E5E809DA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99263-A804-A8FA-513C-518338BA5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AEDC1-E1B1-A8E4-83B1-5CC21DE98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5AF60-8BE3-4FD0-A37E-130301F5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AF376-8E58-88CD-7C24-59B10788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95DE-88B1-C66C-72D0-F9B208D0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7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B0AD7-4935-974B-6B02-9E048782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1332-7407-C7F5-AB53-F8E5F0BF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C602-6B05-A808-62AD-B5BB183C4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6AD0-F22C-4D55-8DA1-923D75F244C2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41F8-E728-AEE7-381A-7C0B8955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39BE8-E363-E317-C6F7-18094E494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50A5-8D94-444A-B75F-B194264247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4.gif"/><Relationship Id="rId4" Type="http://schemas.openxmlformats.org/officeDocument/2006/relationships/image" Target="../media/image12.png"/><Relationship Id="rId9" Type="http://schemas.openxmlformats.org/officeDocument/2006/relationships/audio" Target="../media/audio2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audio" Target="../media/audio24.wav"/><Relationship Id="rId4" Type="http://schemas.openxmlformats.org/officeDocument/2006/relationships/image" Target="../media/image12.png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audio" Target="../media/audio24.wav"/><Relationship Id="rId4" Type="http://schemas.openxmlformats.org/officeDocument/2006/relationships/image" Target="../media/image12.png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audio" Target="../media/audio24.wav"/><Relationship Id="rId4" Type="http://schemas.openxmlformats.org/officeDocument/2006/relationships/image" Target="../media/image12.png"/><Relationship Id="rId9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audio" Target="../media/audio24.wav"/><Relationship Id="rId4" Type="http://schemas.openxmlformats.org/officeDocument/2006/relationships/image" Target="../media/image12.png"/><Relationship Id="rId9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image-309417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11.sv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18.wav"/><Relationship Id="rId18" Type="http://schemas.openxmlformats.org/officeDocument/2006/relationships/audio" Target="../media/audio23.wav"/><Relationship Id="rId3" Type="http://schemas.openxmlformats.org/officeDocument/2006/relationships/audio" Target="../media/audio11.wav"/><Relationship Id="rId21" Type="http://schemas.openxmlformats.org/officeDocument/2006/relationships/image" Target="../media/image11.svg"/><Relationship Id="rId7" Type="http://schemas.openxmlformats.org/officeDocument/2006/relationships/image" Target="../media/image4.gif"/><Relationship Id="rId12" Type="http://schemas.openxmlformats.org/officeDocument/2006/relationships/audio" Target="../media/audio17.wav"/><Relationship Id="rId17" Type="http://schemas.openxmlformats.org/officeDocument/2006/relationships/audio" Target="../media/audio22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21.wav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11" Type="http://schemas.openxmlformats.org/officeDocument/2006/relationships/audio" Target="../media/audio16.wav"/><Relationship Id="rId5" Type="http://schemas.openxmlformats.org/officeDocument/2006/relationships/audio" Target="../media/audio13.wav"/><Relationship Id="rId15" Type="http://schemas.openxmlformats.org/officeDocument/2006/relationships/audio" Target="../media/audio20.wav"/><Relationship Id="rId10" Type="http://schemas.openxmlformats.org/officeDocument/2006/relationships/image" Target="../media/image20.jpeg"/><Relationship Id="rId19" Type="http://schemas.openxmlformats.org/officeDocument/2006/relationships/image" Target="../media/image21.png"/><Relationship Id="rId4" Type="http://schemas.openxmlformats.org/officeDocument/2006/relationships/audio" Target="../media/audio12.wav"/><Relationship Id="rId9" Type="http://schemas.openxmlformats.org/officeDocument/2006/relationships/audio" Target="../media/audio15.wav"/><Relationship Id="rId14" Type="http://schemas.openxmlformats.org/officeDocument/2006/relationships/audio" Target="../media/audio19.wav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A53342D-5118-4C37-92E5-1A981C00A3C1}"/>
              </a:ext>
            </a:extLst>
          </p:cNvPr>
          <p:cNvSpPr txBox="1"/>
          <p:nvPr/>
        </p:nvSpPr>
        <p:spPr>
          <a:xfrm>
            <a:off x="6875956" y="6503318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 / Emma Marsden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31D99-BBEC-4F1C-AA57-E5C9D08C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623160" y="257934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262AD07C-1C54-4E2D-85F6-0D4BA4CD0712}"/>
              </a:ext>
            </a:extLst>
          </p:cNvPr>
          <p:cNvSpPr txBox="1"/>
          <p:nvPr/>
        </p:nvSpPr>
        <p:spPr>
          <a:xfrm rot="21349562">
            <a:off x="4756591" y="2936328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77D1E86-6D29-4CAD-B39C-E80180E1E76C}"/>
              </a:ext>
            </a:extLst>
          </p:cNvPr>
          <p:cNvSpPr txBox="1"/>
          <p:nvPr/>
        </p:nvSpPr>
        <p:spPr>
          <a:xfrm>
            <a:off x="-89360" y="103466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5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</a:t>
            </a:r>
            <a:r>
              <a:rPr lang="en-GB" sz="115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as</a:t>
            </a:r>
            <a:r>
              <a:rPr lang="en-GB" sz="1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D9991-32FD-46B1-8871-3C860D1008CB}"/>
              </a:ext>
            </a:extLst>
          </p:cNvPr>
          <p:cNvSpPr txBox="1"/>
          <p:nvPr/>
        </p:nvSpPr>
        <p:spPr>
          <a:xfrm>
            <a:off x="1351111" y="4894860"/>
            <a:ext cx="948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</a:t>
            </a:r>
            <a:r>
              <a:rPr lang="es-ES" sz="5400" b="1" dirty="0">
                <a:solidFill>
                  <a:srgbClr val="FF006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as</a:t>
            </a:r>
            <a:r>
              <a:rPr lang="es-ES" sz="5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fiestas hay?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5D3C2-336E-4966-939E-386BA45C237A}"/>
              </a:ext>
            </a:extLst>
          </p:cNvPr>
          <p:cNvSpPr txBox="1"/>
          <p:nvPr/>
        </p:nvSpPr>
        <p:spPr>
          <a:xfrm>
            <a:off x="2437592" y="5781315"/>
            <a:ext cx="73168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HK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36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festivals 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are there?]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B67F2-BD43-43AB-8342-A04923549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822" cy="141903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2415FF-74ED-4EE1-8363-99E9D5A02201}"/>
              </a:ext>
            </a:extLst>
          </p:cNvPr>
          <p:cNvSpPr/>
          <p:nvPr/>
        </p:nvSpPr>
        <p:spPr>
          <a:xfrm>
            <a:off x="4833272" y="5096187"/>
            <a:ext cx="820355" cy="62933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CB0E59-9510-44E5-B8BF-09724D4856CA}"/>
              </a:ext>
            </a:extLst>
          </p:cNvPr>
          <p:cNvSpPr/>
          <p:nvPr/>
        </p:nvSpPr>
        <p:spPr>
          <a:xfrm>
            <a:off x="7098127" y="5096187"/>
            <a:ext cx="820355" cy="62933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5;p7">
            <a:extLst>
              <a:ext uri="{FF2B5EF4-FFF2-40B4-BE49-F238E27FC236}">
                <a16:creationId xmlns:a16="http://schemas.microsoft.com/office/drawing/2014/main" id="{D6B8080E-4F1B-4156-B0A3-200300CFFA5C}"/>
              </a:ext>
            </a:extLst>
          </p:cNvPr>
          <p:cNvSpPr/>
          <p:nvPr/>
        </p:nvSpPr>
        <p:spPr>
          <a:xfrm>
            <a:off x="233264" y="1568505"/>
            <a:ext cx="6694034" cy="1454642"/>
          </a:xfrm>
          <a:prstGeom prst="wedgeRoundRectCallout">
            <a:avLst>
              <a:gd name="adj1" fmla="val 34846"/>
              <a:gd name="adj2" fmla="val -87200"/>
              <a:gd name="adj3" fmla="val 16667"/>
            </a:avLst>
          </a:prstGeom>
          <a:solidFill>
            <a:schemeClr val="bg1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AR" sz="44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</a:t>
            </a:r>
            <a:r>
              <a:rPr lang="es-AR" sz="4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museos hay en Lugo?   </a:t>
            </a:r>
            <a:endParaRPr lang="es-AR" sz="4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646A5-E8AB-4C4D-BC61-42806806485A}"/>
              </a:ext>
            </a:extLst>
          </p:cNvPr>
          <p:cNvSpPr txBox="1"/>
          <p:nvPr/>
        </p:nvSpPr>
        <p:spPr>
          <a:xfrm>
            <a:off x="3930407" y="1442140"/>
            <a:ext cx="1156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345A0-1A7E-408C-8CD0-25117048E2BC}"/>
              </a:ext>
            </a:extLst>
          </p:cNvPr>
          <p:cNvSpPr/>
          <p:nvPr/>
        </p:nvSpPr>
        <p:spPr>
          <a:xfrm>
            <a:off x="457577" y="4500121"/>
            <a:ext cx="1390273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477A29-6E40-4B15-8F3E-5EAE6B540F2E}"/>
              </a:ext>
            </a:extLst>
          </p:cNvPr>
          <p:cNvSpPr/>
          <p:nvPr/>
        </p:nvSpPr>
        <p:spPr>
          <a:xfrm>
            <a:off x="2251827" y="3885264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CE407E-DE84-426F-B3F9-579BA2782631}"/>
              </a:ext>
            </a:extLst>
          </p:cNvPr>
          <p:cNvSpPr/>
          <p:nvPr/>
        </p:nvSpPr>
        <p:spPr>
          <a:xfrm>
            <a:off x="2237880" y="5051859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CD2DE-D1C0-431F-A97F-5904834EE8C4}"/>
              </a:ext>
            </a:extLst>
          </p:cNvPr>
          <p:cNvSpPr/>
          <p:nvPr/>
        </p:nvSpPr>
        <p:spPr>
          <a:xfrm>
            <a:off x="4829947" y="4616182"/>
            <a:ext cx="2097351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F55AF0-6708-4527-8658-B2BD0E5CC5CC}"/>
              </a:ext>
            </a:extLst>
          </p:cNvPr>
          <p:cNvSpPr/>
          <p:nvPr/>
        </p:nvSpPr>
        <p:spPr>
          <a:xfrm>
            <a:off x="4829947" y="3443693"/>
            <a:ext cx="2005757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AF336DF-2DE2-A860-5816-A60419250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682" y="121979"/>
            <a:ext cx="914400" cy="914400"/>
          </a:xfrm>
          <a:prstGeom prst="rect">
            <a:avLst/>
          </a:prstGeom>
        </p:spPr>
      </p:pic>
      <p:sp>
        <p:nvSpPr>
          <p:cNvPr id="7" name="Speech Bubble: Rectangle with Corners Rounded 6">
            <a:hlinkClick r:id="" action="ppaction://noaction">
              <a:snd r:embed="rId8" name="s10_1.wav"/>
            </a:hlinkClick>
            <a:extLst>
              <a:ext uri="{FF2B5EF4-FFF2-40B4-BE49-F238E27FC236}">
                <a16:creationId xmlns:a16="http://schemas.microsoft.com/office/drawing/2014/main" id="{AA0AD8AE-FCBA-9977-3BB1-1DB24BF69027}"/>
              </a:ext>
            </a:extLst>
          </p:cNvPr>
          <p:cNvSpPr/>
          <p:nvPr/>
        </p:nvSpPr>
        <p:spPr>
          <a:xfrm>
            <a:off x="1052307" y="259670"/>
            <a:ext cx="6694033" cy="614822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 la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respuesta.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F936E-2FB5-62C3-D36A-209A462F979B}"/>
              </a:ext>
            </a:extLst>
          </p:cNvPr>
          <p:cNvSpPr/>
          <p:nvPr/>
        </p:nvSpPr>
        <p:spPr>
          <a:xfrm>
            <a:off x="4843895" y="5760959"/>
            <a:ext cx="2293505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estadios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hlinkClick r:id="" action="ppaction://noaction">
              <a:snd r:embed="rId9" name="7_0.wav"/>
            </a:hlinkClick>
            <a:extLst>
              <a:ext uri="{FF2B5EF4-FFF2-40B4-BE49-F238E27FC236}">
                <a16:creationId xmlns:a16="http://schemas.microsoft.com/office/drawing/2014/main" id="{AC65934B-0788-C777-0D06-5A79B3E7126A}"/>
              </a:ext>
            </a:extLst>
          </p:cNvPr>
          <p:cNvSpPr txBox="1"/>
          <p:nvPr/>
        </p:nvSpPr>
        <p:spPr>
          <a:xfrm>
            <a:off x="6760984" y="874492"/>
            <a:ext cx="15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/5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9EC50-1892-25CD-A5B1-EFADFD6492F6}"/>
              </a:ext>
            </a:extLst>
          </p:cNvPr>
          <p:cNvSpPr txBox="1"/>
          <p:nvPr/>
        </p:nvSpPr>
        <p:spPr>
          <a:xfrm>
            <a:off x="8034978" y="121979"/>
            <a:ext cx="3179943" cy="1323439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to complete, completing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9692-B05B-4726-5979-91F68FC8E1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08" y="4215726"/>
            <a:ext cx="1368349" cy="26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27" grpId="0" animBg="1"/>
      <p:bldP spid="29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5;p7">
            <a:extLst>
              <a:ext uri="{FF2B5EF4-FFF2-40B4-BE49-F238E27FC236}">
                <a16:creationId xmlns:a16="http://schemas.microsoft.com/office/drawing/2014/main" id="{D6B8080E-4F1B-4156-B0A3-200300CFFA5C}"/>
              </a:ext>
            </a:extLst>
          </p:cNvPr>
          <p:cNvSpPr/>
          <p:nvPr/>
        </p:nvSpPr>
        <p:spPr>
          <a:xfrm>
            <a:off x="233264" y="1568505"/>
            <a:ext cx="6694034" cy="1454642"/>
          </a:xfrm>
          <a:prstGeom prst="wedgeRoundRectCallout">
            <a:avLst>
              <a:gd name="adj1" fmla="val 34846"/>
              <a:gd name="adj2" fmla="val -87200"/>
              <a:gd name="adj3" fmla="val 16667"/>
            </a:avLst>
          </a:prstGeom>
          <a:solidFill>
            <a:schemeClr val="bg1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AR" sz="44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</a:t>
            </a:r>
            <a:r>
              <a:rPr lang="es-AR" sz="4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libros hay en clase?   </a:t>
            </a:r>
            <a:endParaRPr lang="es-AR" sz="4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646A5-E8AB-4C4D-BC61-42806806485A}"/>
              </a:ext>
            </a:extLst>
          </p:cNvPr>
          <p:cNvSpPr txBox="1"/>
          <p:nvPr/>
        </p:nvSpPr>
        <p:spPr>
          <a:xfrm>
            <a:off x="3930407" y="1442140"/>
            <a:ext cx="1156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345A0-1A7E-408C-8CD0-25117048E2BC}"/>
              </a:ext>
            </a:extLst>
          </p:cNvPr>
          <p:cNvSpPr/>
          <p:nvPr/>
        </p:nvSpPr>
        <p:spPr>
          <a:xfrm>
            <a:off x="457577" y="4500121"/>
            <a:ext cx="1390273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477A29-6E40-4B15-8F3E-5EAE6B540F2E}"/>
              </a:ext>
            </a:extLst>
          </p:cNvPr>
          <p:cNvSpPr/>
          <p:nvPr/>
        </p:nvSpPr>
        <p:spPr>
          <a:xfrm>
            <a:off x="2395025" y="5195442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CE407E-DE84-426F-B3F9-579BA2782631}"/>
              </a:ext>
            </a:extLst>
          </p:cNvPr>
          <p:cNvSpPr/>
          <p:nvPr/>
        </p:nvSpPr>
        <p:spPr>
          <a:xfrm>
            <a:off x="2433849" y="4174611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CD2DE-D1C0-431F-A97F-5904834EE8C4}"/>
              </a:ext>
            </a:extLst>
          </p:cNvPr>
          <p:cNvSpPr/>
          <p:nvPr/>
        </p:nvSpPr>
        <p:spPr>
          <a:xfrm>
            <a:off x="4777174" y="3659715"/>
            <a:ext cx="2097351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F55AF0-6708-4527-8658-B2BD0E5CC5CC}"/>
              </a:ext>
            </a:extLst>
          </p:cNvPr>
          <p:cNvSpPr/>
          <p:nvPr/>
        </p:nvSpPr>
        <p:spPr>
          <a:xfrm>
            <a:off x="4791122" y="5712488"/>
            <a:ext cx="2005757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AF336DF-2DE2-A860-5816-A60419250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682" y="121979"/>
            <a:ext cx="914400" cy="9144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F936E-2FB5-62C3-D36A-209A462F979B}"/>
              </a:ext>
            </a:extLst>
          </p:cNvPr>
          <p:cNvSpPr/>
          <p:nvPr/>
        </p:nvSpPr>
        <p:spPr>
          <a:xfrm>
            <a:off x="4791122" y="4680546"/>
            <a:ext cx="2293505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plantas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7" name="TextBox 36">
            <a:hlinkClick r:id="" action="ppaction://noaction">
              <a:snd r:embed="rId8" name="7_0.wav"/>
            </a:hlinkClick>
            <a:extLst>
              <a:ext uri="{FF2B5EF4-FFF2-40B4-BE49-F238E27FC236}">
                <a16:creationId xmlns:a16="http://schemas.microsoft.com/office/drawing/2014/main" id="{AC65934B-0788-C777-0D06-5A79B3E7126A}"/>
              </a:ext>
            </a:extLst>
          </p:cNvPr>
          <p:cNvSpPr txBox="1"/>
          <p:nvPr/>
        </p:nvSpPr>
        <p:spPr>
          <a:xfrm>
            <a:off x="6760984" y="874492"/>
            <a:ext cx="15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[2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/5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9EC50-1892-25CD-A5B1-EFADFD6492F6}"/>
              </a:ext>
            </a:extLst>
          </p:cNvPr>
          <p:cNvSpPr txBox="1"/>
          <p:nvPr/>
        </p:nvSpPr>
        <p:spPr>
          <a:xfrm>
            <a:off x="8034978" y="121979"/>
            <a:ext cx="3179943" cy="1323439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to complete, completing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9692-B05B-4726-5979-91F68FC8E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08" y="4215726"/>
            <a:ext cx="1368349" cy="2695924"/>
          </a:xfrm>
          <a:prstGeom prst="rect">
            <a:avLst/>
          </a:prstGeom>
        </p:spPr>
      </p:pic>
      <p:sp>
        <p:nvSpPr>
          <p:cNvPr id="5" name="Speech Bubble: Rectangle with Corners Rounded 4">
            <a:hlinkClick r:id="" action="ppaction://noaction">
              <a:snd r:embed="rId10" name="s10_1.wav"/>
            </a:hlinkClick>
            <a:extLst>
              <a:ext uri="{FF2B5EF4-FFF2-40B4-BE49-F238E27FC236}">
                <a16:creationId xmlns:a16="http://schemas.microsoft.com/office/drawing/2014/main" id="{169E60EC-A71C-2CD2-3847-12CB6D79EE7C}"/>
              </a:ext>
            </a:extLst>
          </p:cNvPr>
          <p:cNvSpPr/>
          <p:nvPr/>
        </p:nvSpPr>
        <p:spPr>
          <a:xfrm>
            <a:off x="1052307" y="259670"/>
            <a:ext cx="6694033" cy="614822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 la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respuesta.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27" grpId="0" animBg="1"/>
      <p:bldP spid="29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5;p7">
            <a:extLst>
              <a:ext uri="{FF2B5EF4-FFF2-40B4-BE49-F238E27FC236}">
                <a16:creationId xmlns:a16="http://schemas.microsoft.com/office/drawing/2014/main" id="{D6B8080E-4F1B-4156-B0A3-200300CFFA5C}"/>
              </a:ext>
            </a:extLst>
          </p:cNvPr>
          <p:cNvSpPr/>
          <p:nvPr/>
        </p:nvSpPr>
        <p:spPr>
          <a:xfrm>
            <a:off x="583390" y="2013065"/>
            <a:ext cx="8484410" cy="1277587"/>
          </a:xfrm>
          <a:prstGeom prst="wedgeRoundRectCallout">
            <a:avLst>
              <a:gd name="adj1" fmla="val 34846"/>
              <a:gd name="adj2" fmla="val -87200"/>
              <a:gd name="adj3" fmla="val 16667"/>
            </a:avLst>
          </a:prstGeom>
          <a:solidFill>
            <a:schemeClr val="bg1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AR" sz="40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</a:t>
            </a:r>
            <a:r>
              <a:rPr lang="es-AR" sz="4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plantas  hay en tu habitación?   </a:t>
            </a:r>
            <a:endParaRPr lang="es-AR" sz="4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646A5-E8AB-4C4D-BC61-42806806485A}"/>
              </a:ext>
            </a:extLst>
          </p:cNvPr>
          <p:cNvSpPr txBox="1"/>
          <p:nvPr/>
        </p:nvSpPr>
        <p:spPr>
          <a:xfrm>
            <a:off x="2571507" y="1861298"/>
            <a:ext cx="1156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345A0-1A7E-408C-8CD0-25117048E2BC}"/>
              </a:ext>
            </a:extLst>
          </p:cNvPr>
          <p:cNvSpPr/>
          <p:nvPr/>
        </p:nvSpPr>
        <p:spPr>
          <a:xfrm>
            <a:off x="457577" y="4500121"/>
            <a:ext cx="1390273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477A29-6E40-4B15-8F3E-5EAE6B540F2E}"/>
              </a:ext>
            </a:extLst>
          </p:cNvPr>
          <p:cNvSpPr/>
          <p:nvPr/>
        </p:nvSpPr>
        <p:spPr>
          <a:xfrm>
            <a:off x="2093510" y="5203674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CE407E-DE84-426F-B3F9-579BA2782631}"/>
              </a:ext>
            </a:extLst>
          </p:cNvPr>
          <p:cNvSpPr/>
          <p:nvPr/>
        </p:nvSpPr>
        <p:spPr>
          <a:xfrm>
            <a:off x="2132334" y="4182843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CD2DE-D1C0-431F-A97F-5904834EE8C4}"/>
              </a:ext>
            </a:extLst>
          </p:cNvPr>
          <p:cNvSpPr/>
          <p:nvPr/>
        </p:nvSpPr>
        <p:spPr>
          <a:xfrm>
            <a:off x="4110444" y="5715188"/>
            <a:ext cx="2097351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plantas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F55AF0-6708-4527-8658-B2BD0E5CC5CC}"/>
              </a:ext>
            </a:extLst>
          </p:cNvPr>
          <p:cNvSpPr/>
          <p:nvPr/>
        </p:nvSpPr>
        <p:spPr>
          <a:xfrm>
            <a:off x="4110444" y="3694980"/>
            <a:ext cx="234749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profesor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AF336DF-2DE2-A860-5816-A60419250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682" y="121979"/>
            <a:ext cx="914400" cy="9144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F936E-2FB5-62C3-D36A-209A462F979B}"/>
              </a:ext>
            </a:extLst>
          </p:cNvPr>
          <p:cNvSpPr/>
          <p:nvPr/>
        </p:nvSpPr>
        <p:spPr>
          <a:xfrm>
            <a:off x="4075971" y="4683246"/>
            <a:ext cx="2293505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planta.</a:t>
            </a:r>
          </a:p>
        </p:txBody>
      </p:sp>
      <p:sp>
        <p:nvSpPr>
          <p:cNvPr id="37" name="TextBox 36">
            <a:hlinkClick r:id="" action="ppaction://noaction">
              <a:snd r:embed="rId8" name="7_0.wav"/>
            </a:hlinkClick>
            <a:extLst>
              <a:ext uri="{FF2B5EF4-FFF2-40B4-BE49-F238E27FC236}">
                <a16:creationId xmlns:a16="http://schemas.microsoft.com/office/drawing/2014/main" id="{AC65934B-0788-C777-0D06-5A79B3E7126A}"/>
              </a:ext>
            </a:extLst>
          </p:cNvPr>
          <p:cNvSpPr txBox="1"/>
          <p:nvPr/>
        </p:nvSpPr>
        <p:spPr>
          <a:xfrm>
            <a:off x="6760984" y="874492"/>
            <a:ext cx="15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[3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/5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9EC50-1892-25CD-A5B1-EFADFD6492F6}"/>
              </a:ext>
            </a:extLst>
          </p:cNvPr>
          <p:cNvSpPr txBox="1"/>
          <p:nvPr/>
        </p:nvSpPr>
        <p:spPr>
          <a:xfrm>
            <a:off x="8034978" y="121979"/>
            <a:ext cx="3179943" cy="1323439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to complete, completing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9692-B05B-4726-5979-91F68FC8E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08" y="4215726"/>
            <a:ext cx="1368349" cy="2695924"/>
          </a:xfrm>
          <a:prstGeom prst="rect">
            <a:avLst/>
          </a:prstGeom>
        </p:spPr>
      </p:pic>
      <p:sp>
        <p:nvSpPr>
          <p:cNvPr id="5" name="Speech Bubble: Rectangle with Corners Rounded 4">
            <a:hlinkClick r:id="" action="ppaction://noaction">
              <a:snd r:embed="rId10" name="s10_1.wav"/>
            </a:hlinkClick>
            <a:extLst>
              <a:ext uri="{FF2B5EF4-FFF2-40B4-BE49-F238E27FC236}">
                <a16:creationId xmlns:a16="http://schemas.microsoft.com/office/drawing/2014/main" id="{FB766ACE-945C-564E-D412-4850110070D5}"/>
              </a:ext>
            </a:extLst>
          </p:cNvPr>
          <p:cNvSpPr/>
          <p:nvPr/>
        </p:nvSpPr>
        <p:spPr>
          <a:xfrm>
            <a:off x="1052307" y="259670"/>
            <a:ext cx="6694033" cy="614822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 la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respuesta.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27" grpId="0" animBg="1"/>
      <p:bldP spid="29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5;p7">
            <a:extLst>
              <a:ext uri="{FF2B5EF4-FFF2-40B4-BE49-F238E27FC236}">
                <a16:creationId xmlns:a16="http://schemas.microsoft.com/office/drawing/2014/main" id="{D6B8080E-4F1B-4156-B0A3-200300CFFA5C}"/>
              </a:ext>
            </a:extLst>
          </p:cNvPr>
          <p:cNvSpPr/>
          <p:nvPr/>
        </p:nvSpPr>
        <p:spPr>
          <a:xfrm>
            <a:off x="583390" y="2013065"/>
            <a:ext cx="8484410" cy="1277587"/>
          </a:xfrm>
          <a:prstGeom prst="wedgeRoundRectCallout">
            <a:avLst>
              <a:gd name="adj1" fmla="val 34846"/>
              <a:gd name="adj2" fmla="val -87200"/>
              <a:gd name="adj3" fmla="val 16667"/>
            </a:avLst>
          </a:prstGeom>
          <a:solidFill>
            <a:schemeClr val="bg1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AR" sz="40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</a:t>
            </a:r>
            <a:r>
              <a:rPr lang="es-AR" sz="4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ejercicios hay en tu cuaderno?   </a:t>
            </a:r>
            <a:endParaRPr lang="es-AR" sz="4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646A5-E8AB-4C4D-BC61-42806806485A}"/>
              </a:ext>
            </a:extLst>
          </p:cNvPr>
          <p:cNvSpPr txBox="1"/>
          <p:nvPr/>
        </p:nvSpPr>
        <p:spPr>
          <a:xfrm>
            <a:off x="2571507" y="1861298"/>
            <a:ext cx="1156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345A0-1A7E-408C-8CD0-25117048E2BC}"/>
              </a:ext>
            </a:extLst>
          </p:cNvPr>
          <p:cNvSpPr/>
          <p:nvPr/>
        </p:nvSpPr>
        <p:spPr>
          <a:xfrm>
            <a:off x="457577" y="4500121"/>
            <a:ext cx="1390273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477A29-6E40-4B15-8F3E-5EAE6B540F2E}"/>
              </a:ext>
            </a:extLst>
          </p:cNvPr>
          <p:cNvSpPr/>
          <p:nvPr/>
        </p:nvSpPr>
        <p:spPr>
          <a:xfrm>
            <a:off x="2091496" y="4588180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CE407E-DE84-426F-B3F9-579BA2782631}"/>
              </a:ext>
            </a:extLst>
          </p:cNvPr>
          <p:cNvSpPr/>
          <p:nvPr/>
        </p:nvSpPr>
        <p:spPr>
          <a:xfrm>
            <a:off x="2130320" y="3567349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CD2DE-D1C0-431F-A97F-5904834EE8C4}"/>
              </a:ext>
            </a:extLst>
          </p:cNvPr>
          <p:cNvSpPr/>
          <p:nvPr/>
        </p:nvSpPr>
        <p:spPr>
          <a:xfrm>
            <a:off x="4106416" y="5029751"/>
            <a:ext cx="2594695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ejercicios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AF336DF-2DE2-A860-5816-A60419250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682" y="121979"/>
            <a:ext cx="914400" cy="9144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F936E-2FB5-62C3-D36A-209A462F979B}"/>
              </a:ext>
            </a:extLst>
          </p:cNvPr>
          <p:cNvSpPr/>
          <p:nvPr/>
        </p:nvSpPr>
        <p:spPr>
          <a:xfrm>
            <a:off x="4071943" y="3997809"/>
            <a:ext cx="2629168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actividad.</a:t>
            </a:r>
          </a:p>
        </p:txBody>
      </p:sp>
      <p:sp>
        <p:nvSpPr>
          <p:cNvPr id="37" name="TextBox 36">
            <a:hlinkClick r:id="" action="ppaction://noaction">
              <a:snd r:embed="rId8" name="7_0.wav"/>
            </a:hlinkClick>
            <a:extLst>
              <a:ext uri="{FF2B5EF4-FFF2-40B4-BE49-F238E27FC236}">
                <a16:creationId xmlns:a16="http://schemas.microsoft.com/office/drawing/2014/main" id="{AC65934B-0788-C777-0D06-5A79B3E7126A}"/>
              </a:ext>
            </a:extLst>
          </p:cNvPr>
          <p:cNvSpPr txBox="1"/>
          <p:nvPr/>
        </p:nvSpPr>
        <p:spPr>
          <a:xfrm>
            <a:off x="6760984" y="874492"/>
            <a:ext cx="15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[4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/5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9EC50-1892-25CD-A5B1-EFADFD6492F6}"/>
              </a:ext>
            </a:extLst>
          </p:cNvPr>
          <p:cNvSpPr txBox="1"/>
          <p:nvPr/>
        </p:nvSpPr>
        <p:spPr>
          <a:xfrm>
            <a:off x="8034978" y="121979"/>
            <a:ext cx="3179943" cy="1323439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to complete, completing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9692-B05B-4726-5979-91F68FC8E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08" y="4215726"/>
            <a:ext cx="1368349" cy="26959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908C05-CFA0-CAC9-5E2D-40E3A3CBE81D}"/>
              </a:ext>
            </a:extLst>
          </p:cNvPr>
          <p:cNvSpPr/>
          <p:nvPr/>
        </p:nvSpPr>
        <p:spPr>
          <a:xfrm>
            <a:off x="2091496" y="5609011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8" name="Speech Bubble: Rectangle with Corners Rounded 7">
            <a:hlinkClick r:id="" action="ppaction://noaction">
              <a:snd r:embed="rId10" name="s10_1.wav"/>
            </a:hlinkClick>
            <a:extLst>
              <a:ext uri="{FF2B5EF4-FFF2-40B4-BE49-F238E27FC236}">
                <a16:creationId xmlns:a16="http://schemas.microsoft.com/office/drawing/2014/main" id="{15E29094-6B4A-B3DD-B20B-A7B390392471}"/>
              </a:ext>
            </a:extLst>
          </p:cNvPr>
          <p:cNvSpPr/>
          <p:nvPr/>
        </p:nvSpPr>
        <p:spPr>
          <a:xfrm>
            <a:off x="1052307" y="259670"/>
            <a:ext cx="6694033" cy="614822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 la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respuesta.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26" grpId="0" animBg="1"/>
      <p:bldP spid="3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5;p7">
            <a:extLst>
              <a:ext uri="{FF2B5EF4-FFF2-40B4-BE49-F238E27FC236}">
                <a16:creationId xmlns:a16="http://schemas.microsoft.com/office/drawing/2014/main" id="{D6B8080E-4F1B-4156-B0A3-200300CFFA5C}"/>
              </a:ext>
            </a:extLst>
          </p:cNvPr>
          <p:cNvSpPr/>
          <p:nvPr/>
        </p:nvSpPr>
        <p:spPr>
          <a:xfrm>
            <a:off x="583390" y="2013065"/>
            <a:ext cx="8763810" cy="1277587"/>
          </a:xfrm>
          <a:prstGeom prst="wedgeRoundRectCallout">
            <a:avLst>
              <a:gd name="adj1" fmla="val 34846"/>
              <a:gd name="adj2" fmla="val -87200"/>
              <a:gd name="adj3" fmla="val 16667"/>
            </a:avLst>
          </a:prstGeom>
          <a:solidFill>
            <a:schemeClr val="bg1"/>
          </a:solidFill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AR" sz="40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Cuánt</a:t>
            </a:r>
            <a:r>
              <a:rPr lang="es-AR" sz="4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iglesias  hay en Lugo?</a:t>
            </a:r>
            <a:endParaRPr lang="es-AR" sz="4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646A5-E8AB-4C4D-BC61-42806806485A}"/>
              </a:ext>
            </a:extLst>
          </p:cNvPr>
          <p:cNvSpPr txBox="1"/>
          <p:nvPr/>
        </p:nvSpPr>
        <p:spPr>
          <a:xfrm>
            <a:off x="2439574" y="2164386"/>
            <a:ext cx="11567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345A0-1A7E-408C-8CD0-25117048E2BC}"/>
              </a:ext>
            </a:extLst>
          </p:cNvPr>
          <p:cNvSpPr/>
          <p:nvPr/>
        </p:nvSpPr>
        <p:spPr>
          <a:xfrm>
            <a:off x="457577" y="4500121"/>
            <a:ext cx="1390273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477A29-6E40-4B15-8F3E-5EAE6B540F2E}"/>
              </a:ext>
            </a:extLst>
          </p:cNvPr>
          <p:cNvSpPr/>
          <p:nvPr/>
        </p:nvSpPr>
        <p:spPr>
          <a:xfrm>
            <a:off x="2074098" y="4671523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CE407E-DE84-426F-B3F9-579BA2782631}"/>
              </a:ext>
            </a:extLst>
          </p:cNvPr>
          <p:cNvSpPr/>
          <p:nvPr/>
        </p:nvSpPr>
        <p:spPr>
          <a:xfrm>
            <a:off x="2112922" y="3650692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1DCD2DE-D1C0-431F-A97F-5904834EE8C4}"/>
              </a:ext>
            </a:extLst>
          </p:cNvPr>
          <p:cNvSpPr/>
          <p:nvPr/>
        </p:nvSpPr>
        <p:spPr>
          <a:xfrm>
            <a:off x="4110444" y="5715188"/>
            <a:ext cx="2097351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museos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F55AF0-6708-4527-8658-B2BD0E5CC5CC}"/>
              </a:ext>
            </a:extLst>
          </p:cNvPr>
          <p:cNvSpPr/>
          <p:nvPr/>
        </p:nvSpPr>
        <p:spPr>
          <a:xfrm>
            <a:off x="4110444" y="3694980"/>
            <a:ext cx="234749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Iglesias.</a:t>
            </a:r>
          </a:p>
        </p:txBody>
      </p:sp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3" name="Graphic 2" descr="Teacher">
            <a:extLst>
              <a:ext uri="{FF2B5EF4-FFF2-40B4-BE49-F238E27FC236}">
                <a16:creationId xmlns:a16="http://schemas.microsoft.com/office/drawing/2014/main" id="{2AF336DF-2DE2-A860-5816-A60419250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682" y="121979"/>
            <a:ext cx="914400" cy="9144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F936E-2FB5-62C3-D36A-209A462F979B}"/>
              </a:ext>
            </a:extLst>
          </p:cNvPr>
          <p:cNvSpPr/>
          <p:nvPr/>
        </p:nvSpPr>
        <p:spPr>
          <a:xfrm>
            <a:off x="4075971" y="4683246"/>
            <a:ext cx="2293505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planta.</a:t>
            </a:r>
          </a:p>
        </p:txBody>
      </p:sp>
      <p:sp>
        <p:nvSpPr>
          <p:cNvPr id="37" name="TextBox 36">
            <a:hlinkClick r:id="" action="ppaction://noaction">
              <a:snd r:embed="rId8" name="7_0.wav"/>
            </a:hlinkClick>
            <a:extLst>
              <a:ext uri="{FF2B5EF4-FFF2-40B4-BE49-F238E27FC236}">
                <a16:creationId xmlns:a16="http://schemas.microsoft.com/office/drawing/2014/main" id="{AC65934B-0788-C777-0D06-5A79B3E7126A}"/>
              </a:ext>
            </a:extLst>
          </p:cNvPr>
          <p:cNvSpPr txBox="1"/>
          <p:nvPr/>
        </p:nvSpPr>
        <p:spPr>
          <a:xfrm>
            <a:off x="6760984" y="874492"/>
            <a:ext cx="15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[5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/5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C9EC50-1892-25CD-A5B1-EFADFD6492F6}"/>
              </a:ext>
            </a:extLst>
          </p:cNvPr>
          <p:cNvSpPr txBox="1"/>
          <p:nvPr/>
        </p:nvSpPr>
        <p:spPr>
          <a:xfrm>
            <a:off x="8034978" y="121979"/>
            <a:ext cx="3179943" cy="1323439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completar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to complete, completing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pregunta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question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19692-B05B-4726-5979-91F68FC8E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108" y="4215726"/>
            <a:ext cx="1368349" cy="269592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687A0D-BD3C-4900-8390-AB42E61749BB}"/>
              </a:ext>
            </a:extLst>
          </p:cNvPr>
          <p:cNvSpPr/>
          <p:nvPr/>
        </p:nvSpPr>
        <p:spPr>
          <a:xfrm>
            <a:off x="2074098" y="5692354"/>
            <a:ext cx="1771274" cy="883142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peech Bubble: Rectangle with Corners Rounded 4">
            <a:hlinkClick r:id="" action="ppaction://noaction">
              <a:snd r:embed="rId10" name="s10_1.wav"/>
            </a:hlinkClick>
            <a:extLst>
              <a:ext uri="{FF2B5EF4-FFF2-40B4-BE49-F238E27FC236}">
                <a16:creationId xmlns:a16="http://schemas.microsoft.com/office/drawing/2014/main" id="{406C30A6-D6E4-717A-5A9A-7C141D5C4CDE}"/>
              </a:ext>
            </a:extLst>
          </p:cNvPr>
          <p:cNvSpPr/>
          <p:nvPr/>
        </p:nvSpPr>
        <p:spPr>
          <a:xfrm>
            <a:off x="1052307" y="259670"/>
            <a:ext cx="6694033" cy="614822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Completa la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respuesta.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26" grpId="0" animBg="1"/>
      <p:bldP spid="27" grpId="0" animBg="1"/>
      <p:bldP spid="29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ADD2E"/>
                </a:solidFill>
                <a:latin typeface="Modern Love" panose="04090805081005020601" pitchFamily="82" charset="0"/>
                <a:ea typeface="Arial"/>
                <a:cs typeface="Arial"/>
                <a:sym typeface="Arial"/>
              </a:rPr>
              <a:t>amarillo</a:t>
            </a:r>
            <a:endParaRPr dirty="0">
              <a:solidFill>
                <a:srgbClr val="FADD2E"/>
              </a:solidFill>
              <a:latin typeface="Modern Love" panose="04090805081005020601" pitchFamily="82" charset="0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 rot="-1320232">
            <a:off x="154531" y="2644202"/>
            <a:ext cx="41148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9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¡</a:t>
            </a:r>
            <a:r>
              <a:rPr lang="en-GB" sz="9600" b="1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adiós</a:t>
            </a:r>
            <a:r>
              <a:rPr lang="en-GB" sz="9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!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56728-9667-4D58-81FF-9FCD224D6E30}"/>
              </a:ext>
            </a:extLst>
          </p:cNvPr>
          <p:cNvSpPr/>
          <p:nvPr/>
        </p:nvSpPr>
        <p:spPr>
          <a:xfrm>
            <a:off x="732087" y="120934"/>
            <a:ext cx="521370" cy="478471"/>
          </a:xfrm>
          <a:prstGeom prst="round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026" y="552773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5372721"/>
            <a:ext cx="485096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sym typeface="Century Gothic"/>
              </a:rPr>
              <a:t>- hay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sym typeface="Century Gothic"/>
              </a:rPr>
              <a:t>- plural indefinite articles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 [revisit]</a:t>
            </a:r>
            <a:endParaRPr lang="en-GB"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09B60-34DA-46F8-9144-D26F0D5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8" y="343673"/>
            <a:ext cx="3983064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Saying what I and others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5E451-32F2-ED16-169C-46251660C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32" y="4058434"/>
            <a:ext cx="1423967" cy="2805502"/>
          </a:xfrm>
          <a:prstGeom prst="rect">
            <a:avLst/>
          </a:prstGeom>
        </p:spPr>
      </p:pic>
      <p:sp>
        <p:nvSpPr>
          <p:cNvPr id="6" name="Heart 5">
            <a:extLst>
              <a:ext uri="{FF2B5EF4-FFF2-40B4-BE49-F238E27FC236}">
                <a16:creationId xmlns:a16="http://schemas.microsoft.com/office/drawing/2014/main" id="{2423797B-F6EC-F6F0-CFCA-CD1E3E208CFA}"/>
              </a:ext>
            </a:extLst>
          </p:cNvPr>
          <p:cNvSpPr/>
          <p:nvPr/>
        </p:nvSpPr>
        <p:spPr>
          <a:xfrm>
            <a:off x="3039991" y="3263031"/>
            <a:ext cx="2016691" cy="1590805"/>
          </a:xfrm>
          <a:prstGeom prst="heart">
            <a:avLst/>
          </a:prstGeom>
          <a:solidFill>
            <a:srgbClr val="94E3FE"/>
          </a:solidFill>
          <a:ln>
            <a:solidFill>
              <a:srgbClr val="94E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 descr="Gráficos vectoriales gratis de Bandera">
            <a:extLst>
              <a:ext uri="{FF2B5EF4-FFF2-40B4-BE49-F238E27FC236}">
                <a16:creationId xmlns:a16="http://schemas.microsoft.com/office/drawing/2014/main" id="{66A00D7E-D44B-2D9F-607B-EB6E90C3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63537" y="3543042"/>
            <a:ext cx="657035" cy="4202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A53057-FFE7-B8D5-EBBA-11E3C54ABAE7}"/>
              </a:ext>
            </a:extLst>
          </p:cNvPr>
          <p:cNvGrpSpPr/>
          <p:nvPr/>
        </p:nvGrpSpPr>
        <p:grpSpPr>
          <a:xfrm>
            <a:off x="4230472" y="3486462"/>
            <a:ext cx="734227" cy="566036"/>
            <a:chOff x="6210543" y="3764108"/>
            <a:chExt cx="801046" cy="7752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1A1724-3C90-665E-539C-5F3FF2D5416B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C5785-6A7A-6A77-9D23-49B92275A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0" name="Picture 9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56FE46EC-8A3B-733A-92F3-77FF1CBE5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2057" name="Picture 9" descr="Chat, Símbolo, Burbuja, Hablar">
            <a:hlinkClick r:id="rId8"/>
            <a:extLst>
              <a:ext uri="{FF2B5EF4-FFF2-40B4-BE49-F238E27FC236}">
                <a16:creationId xmlns:a16="http://schemas.microsoft.com/office/drawing/2014/main" id="{32FF66FE-AAB4-19AA-0147-5B002924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23" y="4137692"/>
            <a:ext cx="711225" cy="4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9;p5">
            <a:extLst>
              <a:ext uri="{FF2B5EF4-FFF2-40B4-BE49-F238E27FC236}">
                <a16:creationId xmlns:a16="http://schemas.microsoft.com/office/drawing/2014/main" id="{B3FB001C-B569-4F96-98EF-281FD0D16631}"/>
              </a:ext>
            </a:extLst>
          </p:cNvPr>
          <p:cNvSpPr txBox="1"/>
          <p:nvPr/>
        </p:nvSpPr>
        <p:spPr>
          <a:xfrm>
            <a:off x="986996" y="928190"/>
            <a:ext cx="2374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amar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1D9A4-7CE4-4DDD-851D-9BC813409CAA}"/>
              </a:ext>
            </a:extLst>
          </p:cNvPr>
          <p:cNvSpPr txBox="1"/>
          <p:nvPr/>
        </p:nvSpPr>
        <p:spPr>
          <a:xfrm>
            <a:off x="983660" y="1631590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C93FF-CD8E-49FD-B6AC-B4F7443F2D9D}"/>
              </a:ext>
            </a:extLst>
          </p:cNvPr>
          <p:cNvSpPr txBox="1"/>
          <p:nvPr/>
        </p:nvSpPr>
        <p:spPr>
          <a:xfrm>
            <a:off x="983660" y="2280313"/>
            <a:ext cx="1774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63324E-9C9D-4219-ABE7-BE377894E2A5}"/>
              </a:ext>
            </a:extLst>
          </p:cNvPr>
          <p:cNvSpPr txBox="1"/>
          <p:nvPr/>
        </p:nvSpPr>
        <p:spPr>
          <a:xfrm>
            <a:off x="983660" y="3024696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que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012F2-540E-48DA-B2D9-7A49F57C282F}"/>
              </a:ext>
            </a:extLst>
          </p:cNvPr>
          <p:cNvSpPr txBox="1"/>
          <p:nvPr/>
        </p:nvSpPr>
        <p:spPr>
          <a:xfrm>
            <a:off x="1009683" y="3660008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avar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8D1057-9708-40ED-83D9-9D113A2C3645}"/>
              </a:ext>
            </a:extLst>
          </p:cNvPr>
          <p:cNvSpPr txBox="1"/>
          <p:nvPr/>
        </p:nvSpPr>
        <p:spPr>
          <a:xfrm>
            <a:off x="989946" y="4295532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BA34EA-8652-4CAC-B8F2-7554D88739F8}"/>
              </a:ext>
            </a:extLst>
          </p:cNvPr>
          <p:cNvSpPr txBox="1"/>
          <p:nvPr/>
        </p:nvSpPr>
        <p:spPr>
          <a:xfrm>
            <a:off x="983660" y="4843130"/>
            <a:ext cx="3099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gu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sano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E21DC-8023-49CA-9AD1-A6F15A5B3902}"/>
              </a:ext>
            </a:extLst>
          </p:cNvPr>
          <p:cNvSpPr txBox="1"/>
          <p:nvPr/>
        </p:nvSpPr>
        <p:spPr>
          <a:xfrm>
            <a:off x="930905" y="5416926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nce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9641FE-BD42-4C2C-8051-7279321608A7}"/>
              </a:ext>
            </a:extLst>
          </p:cNvPr>
          <p:cNvSpPr txBox="1"/>
          <p:nvPr/>
        </p:nvSpPr>
        <p:spPr>
          <a:xfrm>
            <a:off x="892899" y="6166572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87;p19">
            <a:extLst>
              <a:ext uri="{FF2B5EF4-FFF2-40B4-BE49-F238E27FC236}">
                <a16:creationId xmlns:a16="http://schemas.microsoft.com/office/drawing/2014/main" id="{34828511-7491-4A9E-B1BF-F5D08BE08B05}"/>
              </a:ext>
            </a:extLst>
          </p:cNvPr>
          <p:cNvSpPr/>
          <p:nvPr/>
        </p:nvSpPr>
        <p:spPr>
          <a:xfrm>
            <a:off x="10958510" y="1790099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88;p19">
            <a:extLst>
              <a:ext uri="{FF2B5EF4-FFF2-40B4-BE49-F238E27FC236}">
                <a16:creationId xmlns:a16="http://schemas.microsoft.com/office/drawing/2014/main" id="{5F4F4686-DC1B-4A77-9C6A-71D7CD22AA67}"/>
              </a:ext>
            </a:extLst>
          </p:cNvPr>
          <p:cNvSpPr/>
          <p:nvPr/>
        </p:nvSpPr>
        <p:spPr>
          <a:xfrm>
            <a:off x="10956143" y="1790097"/>
            <a:ext cx="503528" cy="4156259"/>
          </a:xfrm>
          <a:prstGeom prst="rect">
            <a:avLst/>
          </a:prstGeom>
          <a:solidFill>
            <a:srgbClr val="22A7CC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" name="Google Shape;389;p19">
            <a:extLst>
              <a:ext uri="{FF2B5EF4-FFF2-40B4-BE49-F238E27FC236}">
                <a16:creationId xmlns:a16="http://schemas.microsoft.com/office/drawing/2014/main" id="{FA1AF649-01A0-4A6A-A4FA-719C7E5140E3}"/>
              </a:ext>
            </a:extLst>
          </p:cNvPr>
          <p:cNvCxnSpPr/>
          <p:nvPr/>
        </p:nvCxnSpPr>
        <p:spPr>
          <a:xfrm>
            <a:off x="11641882" y="1778671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0;p19">
            <a:extLst>
              <a:ext uri="{FF2B5EF4-FFF2-40B4-BE49-F238E27FC236}">
                <a16:creationId xmlns:a16="http://schemas.microsoft.com/office/drawing/2014/main" id="{7788000D-4629-4D0F-8B9A-FB93A0ED5C22}"/>
              </a:ext>
            </a:extLst>
          </p:cNvPr>
          <p:cNvCxnSpPr/>
          <p:nvPr/>
        </p:nvCxnSpPr>
        <p:spPr>
          <a:xfrm>
            <a:off x="11619273" y="1778670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1;p19">
            <a:extLst>
              <a:ext uri="{FF2B5EF4-FFF2-40B4-BE49-F238E27FC236}">
                <a16:creationId xmlns:a16="http://schemas.microsoft.com/office/drawing/2014/main" id="{9C4E9400-F3BA-4125-97D8-C17543EEE0E6}"/>
              </a:ext>
            </a:extLst>
          </p:cNvPr>
          <p:cNvCxnSpPr/>
          <p:nvPr/>
        </p:nvCxnSpPr>
        <p:spPr>
          <a:xfrm>
            <a:off x="11641883" y="5934929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393;p19">
            <a:extLst>
              <a:ext uri="{FF2B5EF4-FFF2-40B4-BE49-F238E27FC236}">
                <a16:creationId xmlns:a16="http://schemas.microsoft.com/office/drawing/2014/main" id="{6AD3F382-E10E-4891-92FF-6733D399F01E}"/>
              </a:ext>
            </a:extLst>
          </p:cNvPr>
          <p:cNvSpPr txBox="1"/>
          <p:nvPr/>
        </p:nvSpPr>
        <p:spPr>
          <a:xfrm>
            <a:off x="11642028" y="1812998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sp>
        <p:nvSpPr>
          <p:cNvPr id="41" name="Google Shape;394;p19">
            <a:extLst>
              <a:ext uri="{FF2B5EF4-FFF2-40B4-BE49-F238E27FC236}">
                <a16:creationId xmlns:a16="http://schemas.microsoft.com/office/drawing/2014/main" id="{768F786B-6AC5-4B4A-963D-337D5DB795C3}"/>
              </a:ext>
            </a:extLst>
          </p:cNvPr>
          <p:cNvSpPr txBox="1"/>
          <p:nvPr/>
        </p:nvSpPr>
        <p:spPr>
          <a:xfrm>
            <a:off x="11724847" y="5528660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42" name="Google Shape;395;p19">
            <a:extLst>
              <a:ext uri="{FF2B5EF4-FFF2-40B4-BE49-F238E27FC236}">
                <a16:creationId xmlns:a16="http://schemas.microsoft.com/office/drawing/2014/main" id="{B664C2D5-7885-4EBC-A759-989FF7B8F9E7}"/>
              </a:ext>
            </a:extLst>
          </p:cNvPr>
          <p:cNvSpPr/>
          <p:nvPr/>
        </p:nvSpPr>
        <p:spPr>
          <a:xfrm>
            <a:off x="10815560" y="6165349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813405-C4C6-4362-8BD6-07FB8D6217AD}"/>
              </a:ext>
            </a:extLst>
          </p:cNvPr>
          <p:cNvSpPr txBox="1"/>
          <p:nvPr/>
        </p:nvSpPr>
        <p:spPr>
          <a:xfrm>
            <a:off x="5439302" y="942951"/>
            <a:ext cx="1774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B16B45-D320-435F-AAA9-D3A9E6C4BBBA}"/>
              </a:ext>
            </a:extLst>
          </p:cNvPr>
          <p:cNvSpPr txBox="1"/>
          <p:nvPr/>
        </p:nvSpPr>
        <p:spPr>
          <a:xfrm>
            <a:off x="5419667" y="1619538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47CF656-13C1-4B2B-B662-3526E4AC44DF}"/>
              </a:ext>
            </a:extLst>
          </p:cNvPr>
          <p:cNvSpPr txBox="1"/>
          <p:nvPr/>
        </p:nvSpPr>
        <p:spPr>
          <a:xfrm>
            <a:off x="5439302" y="2285707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gall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1FED6D-4E44-4B5A-AF1C-60ADF5AC3DCB}"/>
              </a:ext>
            </a:extLst>
          </p:cNvPr>
          <p:cNvSpPr txBox="1"/>
          <p:nvPr/>
        </p:nvSpPr>
        <p:spPr>
          <a:xfrm>
            <a:off x="5417017" y="2899718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gu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sano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29;p5">
            <a:extLst>
              <a:ext uri="{FF2B5EF4-FFF2-40B4-BE49-F238E27FC236}">
                <a16:creationId xmlns:a16="http://schemas.microsoft.com/office/drawing/2014/main" id="{D1BB606B-0FDA-483F-9AA6-7272153055CF}"/>
              </a:ext>
            </a:extLst>
          </p:cNvPr>
          <p:cNvSpPr txBox="1"/>
          <p:nvPr/>
        </p:nvSpPr>
        <p:spPr>
          <a:xfrm>
            <a:off x="5454390" y="3532986"/>
            <a:ext cx="2374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05ACF9-2AA8-4765-95B9-0E29FDAAD272}"/>
              </a:ext>
            </a:extLst>
          </p:cNvPr>
          <p:cNvSpPr txBox="1"/>
          <p:nvPr/>
        </p:nvSpPr>
        <p:spPr>
          <a:xfrm>
            <a:off x="5494662" y="4110286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avar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05F9C3-DDC3-481F-9A59-962BFADF43F6}"/>
              </a:ext>
            </a:extLst>
          </p:cNvPr>
          <p:cNvSpPr txBox="1"/>
          <p:nvPr/>
        </p:nvSpPr>
        <p:spPr>
          <a:xfrm>
            <a:off x="5503614" y="4718094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amar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56D472-C969-4DE7-8F85-DEFFC0AD1F69}"/>
              </a:ext>
            </a:extLst>
          </p:cNvPr>
          <p:cNvSpPr txBox="1"/>
          <p:nvPr/>
        </p:nvSpPr>
        <p:spPr>
          <a:xfrm>
            <a:off x="5484423" y="5357565"/>
            <a:ext cx="3099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3200" b="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que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083E5F-E4E3-4870-A11E-A9F757FD90B7}"/>
              </a:ext>
            </a:extLst>
          </p:cNvPr>
          <p:cNvSpPr txBox="1"/>
          <p:nvPr/>
        </p:nvSpPr>
        <p:spPr>
          <a:xfrm>
            <a:off x="5463704" y="6051731"/>
            <a:ext cx="2333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11500"/>
            </a:pPr>
            <a:r>
              <a:rPr lang="en-GB" sz="3200" b="1" dirty="0">
                <a:solidFill>
                  <a:srgbClr val="FF0066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qui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nce</a:t>
            </a:r>
            <a:endParaRPr lang="en-GB" sz="3200" b="1" dirty="0">
              <a:solidFill>
                <a:srgbClr val="FF0066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7360B8-5B4B-4623-AFE0-9FA758DCE55C}"/>
              </a:ext>
            </a:extLst>
          </p:cNvPr>
          <p:cNvSpPr txBox="1"/>
          <p:nvPr/>
        </p:nvSpPr>
        <p:spPr>
          <a:xfrm>
            <a:off x="4177909" y="2308994"/>
            <a:ext cx="811440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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z</a:t>
            </a:r>
            <a:endParaRPr lang="en-GB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6F41367-15F9-4E42-AE5B-9277140CD64F}"/>
              </a:ext>
            </a:extLst>
          </p:cNvPr>
          <p:cNvCxnSpPr/>
          <p:nvPr/>
        </p:nvCxnSpPr>
        <p:spPr>
          <a:xfrm>
            <a:off x="4240031" y="1124024"/>
            <a:ext cx="0" cy="552908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peech Bubble: Rectangle with Corners Rounded 63">
            <a:hlinkClick r:id="" action="ppaction://noaction">
              <a:snd r:embed="rId13" name="s2_1.wav"/>
            </a:hlinkClick>
            <a:extLst>
              <a:ext uri="{FF2B5EF4-FFF2-40B4-BE49-F238E27FC236}">
                <a16:creationId xmlns:a16="http://schemas.microsoft.com/office/drawing/2014/main" id="{BAD2BD8A-EC6E-41E8-1DC2-EAC9045EB286}"/>
              </a:ext>
            </a:extLst>
          </p:cNvPr>
          <p:cNvSpPr/>
          <p:nvPr/>
        </p:nvSpPr>
        <p:spPr>
          <a:xfrm>
            <a:off x="930905" y="244247"/>
            <a:ext cx="5863756" cy="518040"/>
          </a:xfrm>
          <a:prstGeom prst="wedgeRoundRectCallout">
            <a:avLst>
              <a:gd name="adj1" fmla="val -55564"/>
              <a:gd name="adj2" fmla="val 1447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las* palabras en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orden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alfabético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*.</a:t>
            </a:r>
          </a:p>
        </p:txBody>
      </p:sp>
      <p:pic>
        <p:nvPicPr>
          <p:cNvPr id="66" name="Graphic 65" descr="Teacher">
            <a:extLst>
              <a:ext uri="{FF2B5EF4-FFF2-40B4-BE49-F238E27FC236}">
                <a16:creationId xmlns:a16="http://schemas.microsoft.com/office/drawing/2014/main" id="{EF3B875E-D6CF-D665-0266-E5FC900E8A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0619" y="771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B1585-556E-B106-5EF1-F144C9E1F8F6}"/>
              </a:ext>
            </a:extLst>
          </p:cNvPr>
          <p:cNvSpPr txBox="1"/>
          <p:nvPr/>
        </p:nvSpPr>
        <p:spPr>
          <a:xfrm>
            <a:off x="6871785" y="50138"/>
            <a:ext cx="3356806" cy="1015663"/>
          </a:xfrm>
          <a:prstGeom prst="rect">
            <a:avLst/>
          </a:prstGeom>
          <a:solidFill>
            <a:srgbClr val="D0EBB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the (f., pl.)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orden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lfabético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= a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lphabetical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2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2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2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2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2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2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2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2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2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52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36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BC448BF7-A93F-CEF4-03B7-A05B1F70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6" y="2303372"/>
            <a:ext cx="2311757" cy="455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9A8B48-47D1-E344-EC3B-34DE80A4993F}"/>
              </a:ext>
            </a:extLst>
          </p:cNvPr>
          <p:cNvSpPr txBox="1">
            <a:spLocks/>
          </p:cNvSpPr>
          <p:nvPr/>
        </p:nvSpPr>
        <p:spPr>
          <a:xfrm>
            <a:off x="9870085" y="980388"/>
            <a:ext cx="1347765" cy="4023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Brain, Idea, Think, Creativity">
            <a:extLst>
              <a:ext uri="{FF2B5EF4-FFF2-40B4-BE49-F238E27FC236}">
                <a16:creationId xmlns:a16="http://schemas.microsoft.com/office/drawing/2014/main" id="{140CB9CF-EFAD-80D2-8B49-5B3E6A57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97" y="58981"/>
            <a:ext cx="86936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60650375-F7CD-784F-5B65-CAA5E0010986}"/>
              </a:ext>
            </a:extLst>
          </p:cNvPr>
          <p:cNvSpPr txBox="1"/>
          <p:nvPr/>
        </p:nvSpPr>
        <p:spPr>
          <a:xfrm>
            <a:off x="10122197" y="-2004777"/>
            <a:ext cx="978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comer [347] hacer, hago, hace [26] responder (a) [464] actividad [344] bocadillo [&gt;5000] ejercicio [1162] naranja [2924] ordenador [2624</a:t>
            </a: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animal [322] cosa [69] instrumento [1042] papel [393]  raro [1005] nuevo [94] viejo [225]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237DEE-99F8-E078-1BDA-69C22AFCA527}"/>
              </a:ext>
            </a:extLst>
          </p:cNvPr>
          <p:cNvSpPr txBox="1"/>
          <p:nvPr/>
        </p:nvSpPr>
        <p:spPr>
          <a:xfrm>
            <a:off x="533400" y="884071"/>
            <a:ext cx="7683499" cy="130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Max es amigo de Quique. Es de Inglaterra y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 en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escuela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50B7B1-A4BB-410F-30BB-C4C62A8AD53C}"/>
              </a:ext>
            </a:extLst>
          </p:cNvPr>
          <p:cNvGrpSpPr/>
          <p:nvPr/>
        </p:nvGrpSpPr>
        <p:grpSpPr>
          <a:xfrm>
            <a:off x="8445500" y="4152400"/>
            <a:ext cx="3746500" cy="2697330"/>
            <a:chOff x="2222583" y="2524228"/>
            <a:chExt cx="5257717" cy="3656282"/>
          </a:xfrm>
        </p:grpSpPr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43E739C-65E5-44CA-F82D-7A5AEFDC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2583" y="2524228"/>
              <a:ext cx="5257717" cy="3656282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229113B-2795-BEDE-2BA6-5E48D8BE5155}"/>
                </a:ext>
              </a:extLst>
            </p:cNvPr>
            <p:cNvSpPr txBox="1"/>
            <p:nvPr/>
          </p:nvSpPr>
          <p:spPr>
            <a:xfrm>
              <a:off x="2984499" y="4711066"/>
              <a:ext cx="3987800" cy="3546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pc="300" dirty="0">
                  <a:latin typeface="Century Gothic" panose="020B0502020202020204" pitchFamily="34" charset="0"/>
                </a:rPr>
                <a:t>Meridian Primary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43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ones gratis de Tablero magnético">
            <a:extLst>
              <a:ext uri="{FF2B5EF4-FFF2-40B4-BE49-F238E27FC236}">
                <a16:creationId xmlns:a16="http://schemas.microsoft.com/office/drawing/2014/main" id="{7825E0DD-3AC3-C3E5-509F-7F582736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r="17774"/>
          <a:stretch/>
        </p:blipFill>
        <p:spPr bwMode="auto">
          <a:xfrm>
            <a:off x="0" y="1120113"/>
            <a:ext cx="6341541" cy="43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C448BF7-A93F-CEF4-03B7-A05B1F704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06" y="2150566"/>
            <a:ext cx="2311757" cy="455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9A8B48-47D1-E344-EC3B-34DE80A4993F}"/>
              </a:ext>
            </a:extLst>
          </p:cNvPr>
          <p:cNvSpPr txBox="1">
            <a:spLocks/>
          </p:cNvSpPr>
          <p:nvPr/>
        </p:nvSpPr>
        <p:spPr>
          <a:xfrm>
            <a:off x="9870085" y="980388"/>
            <a:ext cx="1347765" cy="4023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Brain, Idea, Think, Creativity">
            <a:extLst>
              <a:ext uri="{FF2B5EF4-FFF2-40B4-BE49-F238E27FC236}">
                <a16:creationId xmlns:a16="http://schemas.microsoft.com/office/drawing/2014/main" id="{140CB9CF-EFAD-80D2-8B49-5B3E6A57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97" y="58981"/>
            <a:ext cx="86936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8E8111-144E-0B31-58A8-EAD3AEB409EF}"/>
              </a:ext>
            </a:extLst>
          </p:cNvPr>
          <p:cNvCxnSpPr>
            <a:cxnSpLocks/>
          </p:cNvCxnSpPr>
          <p:nvPr/>
        </p:nvCxnSpPr>
        <p:spPr>
          <a:xfrm flipV="1">
            <a:off x="-250825" y="6679123"/>
            <a:ext cx="12693650" cy="1229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Escritorio, Educación, Escuela">
            <a:extLst>
              <a:ext uri="{FF2B5EF4-FFF2-40B4-BE49-F238E27FC236}">
                <a16:creationId xmlns:a16="http://schemas.microsoft.com/office/drawing/2014/main" id="{EB1FBCE3-FFA1-01D4-2997-1F767EA2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38" y="4501616"/>
            <a:ext cx="3235270" cy="22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F7D97800-64C6-CCFE-5D83-7DB322ED70F8}"/>
              </a:ext>
            </a:extLst>
          </p:cNvPr>
          <p:cNvGrpSpPr/>
          <p:nvPr/>
        </p:nvGrpSpPr>
        <p:grpSpPr>
          <a:xfrm>
            <a:off x="8043269" y="4205390"/>
            <a:ext cx="2357207" cy="970595"/>
            <a:chOff x="-220307" y="1149409"/>
            <a:chExt cx="1599879" cy="87595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B2FCA1E-9E54-6A4B-C684-F8A165C73631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B3EBD4-2FBF-0784-CC5F-811DB5D247F1}"/>
                </a:ext>
              </a:extLst>
            </p:cNvPr>
            <p:cNvSpPr txBox="1"/>
            <p:nvPr/>
          </p:nvSpPr>
          <p:spPr>
            <a:xfrm>
              <a:off x="-220307" y="1173666"/>
              <a:ext cx="1561753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h_ _ _s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sheets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280758A0-FDAB-6493-F613-B4A978769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312" y="101879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F11D75AB-F0BF-C00D-2E5B-F3E3986EC2BF}"/>
              </a:ext>
            </a:extLst>
          </p:cNvPr>
          <p:cNvSpPr/>
          <p:nvPr/>
        </p:nvSpPr>
        <p:spPr>
          <a:xfrm>
            <a:off x="1067679" y="239570"/>
            <a:ext cx="5028322" cy="586167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Max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vocabulario.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650375-F7CD-784F-5B65-CAA5E0010986}"/>
              </a:ext>
            </a:extLst>
          </p:cNvPr>
          <p:cNvSpPr txBox="1"/>
          <p:nvPr/>
        </p:nvSpPr>
        <p:spPr>
          <a:xfrm>
            <a:off x="10122197" y="-2004777"/>
            <a:ext cx="978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comer [347] hacer, hago, hace [26] responder (a) [464] actividad [344] bocadillo [&gt;5000] ejercicio [1162] naranja [2924] ordenador [2624</a:t>
            </a: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animal [322] cosa [69] instrumento [1042] papel [393]  raro [1005] nuevo [94] viejo [225]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834F6D-8B6A-C66E-AED7-0F2F1E150713}"/>
              </a:ext>
            </a:extLst>
          </p:cNvPr>
          <p:cNvSpPr txBox="1"/>
          <p:nvPr/>
        </p:nvSpPr>
        <p:spPr>
          <a:xfrm>
            <a:off x="446888" y="1269712"/>
            <a:ext cx="35044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unas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cartas</a:t>
            </a: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unas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cosas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unas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naranjas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ordenador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unos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instrumentos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 papel</a:t>
            </a: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unos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bocadillos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unas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hojas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unos</a:t>
            </a:r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ejercicios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E35909A-D05B-31E3-A084-EE519753A8A5}"/>
              </a:ext>
            </a:extLst>
          </p:cNvPr>
          <p:cNvGrpSpPr/>
          <p:nvPr/>
        </p:nvGrpSpPr>
        <p:grpSpPr>
          <a:xfrm>
            <a:off x="8043269" y="4261749"/>
            <a:ext cx="2357207" cy="970595"/>
            <a:chOff x="-220307" y="1149409"/>
            <a:chExt cx="1599879" cy="87595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74039AD-14BA-0ABC-C220-E7451C0045B8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3C0F622-3FB8-D311-33AE-0641F6C70E7A}"/>
                </a:ext>
              </a:extLst>
            </p:cNvPr>
            <p:cNvSpPr txBox="1"/>
            <p:nvPr/>
          </p:nvSpPr>
          <p:spPr>
            <a:xfrm>
              <a:off x="-220307" y="1173666"/>
              <a:ext cx="1561753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c_ _ _ _s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letters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9DA5F2B-A4FF-619F-7A96-F41C50FFFAB7}"/>
              </a:ext>
            </a:extLst>
          </p:cNvPr>
          <p:cNvGrpSpPr/>
          <p:nvPr/>
        </p:nvGrpSpPr>
        <p:grpSpPr>
          <a:xfrm>
            <a:off x="8015181" y="4233569"/>
            <a:ext cx="2357207" cy="970595"/>
            <a:chOff x="-220307" y="1149409"/>
            <a:chExt cx="1599879" cy="87595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92B36448-DB50-BFFD-DCCE-12C977D97F96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979AC49-F0D0-4DAB-51AF-76351F60A2D3}"/>
                </a:ext>
              </a:extLst>
            </p:cNvPr>
            <p:cNvSpPr txBox="1"/>
            <p:nvPr/>
          </p:nvSpPr>
          <p:spPr>
            <a:xfrm>
              <a:off x="-220307" y="1173666"/>
              <a:ext cx="1561753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o_ _ _ _ _s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oranges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04F8FC-78F0-7942-2BE0-9764E1027233}"/>
              </a:ext>
            </a:extLst>
          </p:cNvPr>
          <p:cNvGrpSpPr/>
          <p:nvPr/>
        </p:nvGrpSpPr>
        <p:grpSpPr>
          <a:xfrm>
            <a:off x="8200156" y="4134539"/>
            <a:ext cx="2357207" cy="970595"/>
            <a:chOff x="-220307" y="1149409"/>
            <a:chExt cx="1599879" cy="87595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C9AA4710-8F50-2005-3039-DEA9FBAD6265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114937E-2CE3-D9E3-3B74-1FB3F64A2BCE}"/>
                </a:ext>
              </a:extLst>
            </p:cNvPr>
            <p:cNvSpPr txBox="1"/>
            <p:nvPr/>
          </p:nvSpPr>
          <p:spPr>
            <a:xfrm>
              <a:off x="-220307" y="1173666"/>
              <a:ext cx="1561753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c_ _ _ 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things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58978C-334A-61CE-BC3C-47D25C1C3739}"/>
              </a:ext>
            </a:extLst>
          </p:cNvPr>
          <p:cNvGrpSpPr/>
          <p:nvPr/>
        </p:nvGrpSpPr>
        <p:grpSpPr>
          <a:xfrm>
            <a:off x="7815494" y="4175095"/>
            <a:ext cx="3070356" cy="970595"/>
            <a:chOff x="-272027" y="1145779"/>
            <a:chExt cx="2083908" cy="87595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E22E0F4-14B0-53C9-B406-DA67B2614AB8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C8FC003-B255-A0E9-7737-DF22A767D7C0}"/>
                </a:ext>
              </a:extLst>
            </p:cNvPr>
            <p:cNvSpPr txBox="1"/>
            <p:nvPr/>
          </p:nvSpPr>
          <p:spPr>
            <a:xfrm>
              <a:off x="-272027" y="1173666"/>
              <a:ext cx="2083908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e_ _ _ _ _ _ _ _s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exercises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E090655-F035-E79E-4FAB-4AC64A475DF9}"/>
              </a:ext>
            </a:extLst>
          </p:cNvPr>
          <p:cNvGrpSpPr/>
          <p:nvPr/>
        </p:nvGrpSpPr>
        <p:grpSpPr>
          <a:xfrm>
            <a:off x="8065279" y="4190648"/>
            <a:ext cx="2357207" cy="970595"/>
            <a:chOff x="-220307" y="1149409"/>
            <a:chExt cx="1599879" cy="87595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7FA16DB-D407-4FC1-02E8-45CDD671937E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3CC091F-A4F9-1A25-0DAA-1DA5CA31B538}"/>
                </a:ext>
              </a:extLst>
            </p:cNvPr>
            <p:cNvSpPr txBox="1"/>
            <p:nvPr/>
          </p:nvSpPr>
          <p:spPr>
            <a:xfrm>
              <a:off x="-220307" y="1173666"/>
              <a:ext cx="1561753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 p_ _ _ l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paper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CBAA1BB-FEA0-BCAE-167E-648B762466AE}"/>
              </a:ext>
            </a:extLst>
          </p:cNvPr>
          <p:cNvGrpSpPr/>
          <p:nvPr/>
        </p:nvGrpSpPr>
        <p:grpSpPr>
          <a:xfrm>
            <a:off x="7609634" y="4141429"/>
            <a:ext cx="3168301" cy="970595"/>
            <a:chOff x="-303188" y="1149409"/>
            <a:chExt cx="1803765" cy="87595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8FA4B68-31BC-5C52-5206-B3DB742DF323}"/>
                </a:ext>
              </a:extLst>
            </p:cNvPr>
            <p:cNvSpPr/>
            <p:nvPr/>
          </p:nvSpPr>
          <p:spPr>
            <a:xfrm>
              <a:off x="-182181" y="114940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2BE0C4A-CB62-11D5-88D4-C03A9B7E5981}"/>
                </a:ext>
              </a:extLst>
            </p:cNvPr>
            <p:cNvSpPr txBox="1"/>
            <p:nvPr/>
          </p:nvSpPr>
          <p:spPr>
            <a:xfrm>
              <a:off x="-303188" y="1214162"/>
              <a:ext cx="1803765" cy="722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i_ _ _ _ _ _ _ _ _s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some instruments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0441866-515C-9DA1-2E0B-D32D726CEC06}"/>
              </a:ext>
            </a:extLst>
          </p:cNvPr>
          <p:cNvGrpSpPr/>
          <p:nvPr/>
        </p:nvGrpSpPr>
        <p:grpSpPr>
          <a:xfrm>
            <a:off x="7839042" y="4161416"/>
            <a:ext cx="2696235" cy="970595"/>
            <a:chOff x="-429973" y="1149409"/>
            <a:chExt cx="1829984" cy="875950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1D6177A4-AAF8-FFB0-82BC-B19C16F642D4}"/>
                </a:ext>
              </a:extLst>
            </p:cNvPr>
            <p:cNvSpPr/>
            <p:nvPr/>
          </p:nvSpPr>
          <p:spPr>
            <a:xfrm>
              <a:off x="-429973" y="1149409"/>
              <a:ext cx="1809545" cy="875950"/>
            </a:xfrm>
            <a:custGeom>
              <a:avLst/>
              <a:gdLst>
                <a:gd name="connsiteX0" fmla="*/ 0 w 1809545"/>
                <a:gd name="connsiteY0" fmla="*/ 145995 h 875950"/>
                <a:gd name="connsiteX1" fmla="*/ 145995 w 1809545"/>
                <a:gd name="connsiteY1" fmla="*/ 0 h 875950"/>
                <a:gd name="connsiteX2" fmla="*/ 682198 w 1809545"/>
                <a:gd name="connsiteY2" fmla="*/ 0 h 875950"/>
                <a:gd name="connsiteX3" fmla="*/ 1157698 w 1809545"/>
                <a:gd name="connsiteY3" fmla="*/ 0 h 875950"/>
                <a:gd name="connsiteX4" fmla="*/ 1663550 w 1809545"/>
                <a:gd name="connsiteY4" fmla="*/ 0 h 875950"/>
                <a:gd name="connsiteX5" fmla="*/ 1809545 w 1809545"/>
                <a:gd name="connsiteY5" fmla="*/ 145995 h 875950"/>
                <a:gd name="connsiteX6" fmla="*/ 1809545 w 1809545"/>
                <a:gd name="connsiteY6" fmla="*/ 729955 h 875950"/>
                <a:gd name="connsiteX7" fmla="*/ 1663550 w 1809545"/>
                <a:gd name="connsiteY7" fmla="*/ 875950 h 875950"/>
                <a:gd name="connsiteX8" fmla="*/ 1203225 w 1809545"/>
                <a:gd name="connsiteY8" fmla="*/ 875950 h 875950"/>
                <a:gd name="connsiteX9" fmla="*/ 727724 w 1809545"/>
                <a:gd name="connsiteY9" fmla="*/ 875950 h 875950"/>
                <a:gd name="connsiteX10" fmla="*/ 145995 w 1809545"/>
                <a:gd name="connsiteY10" fmla="*/ 875950 h 875950"/>
                <a:gd name="connsiteX11" fmla="*/ 0 w 1809545"/>
                <a:gd name="connsiteY11" fmla="*/ 729955 h 875950"/>
                <a:gd name="connsiteX12" fmla="*/ 0 w 1809545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545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80351" y="20859"/>
                    <a:pt x="545958" y="-22291"/>
                    <a:pt x="682198" y="0"/>
                  </a:cubicBezTo>
                  <a:cubicBezTo>
                    <a:pt x="818438" y="22291"/>
                    <a:pt x="1042282" y="-22116"/>
                    <a:pt x="1157698" y="0"/>
                  </a:cubicBezTo>
                  <a:cubicBezTo>
                    <a:pt x="1273114" y="22116"/>
                    <a:pt x="1471919" y="-1219"/>
                    <a:pt x="1663550" y="0"/>
                  </a:cubicBezTo>
                  <a:cubicBezTo>
                    <a:pt x="1735792" y="6984"/>
                    <a:pt x="1805036" y="59937"/>
                    <a:pt x="1809545" y="145995"/>
                  </a:cubicBezTo>
                  <a:cubicBezTo>
                    <a:pt x="1830437" y="396408"/>
                    <a:pt x="1795502" y="609693"/>
                    <a:pt x="1809545" y="729955"/>
                  </a:cubicBezTo>
                  <a:cubicBezTo>
                    <a:pt x="1809745" y="818890"/>
                    <a:pt x="1735955" y="863308"/>
                    <a:pt x="1663550" y="875950"/>
                  </a:cubicBezTo>
                  <a:cubicBezTo>
                    <a:pt x="1495296" y="868938"/>
                    <a:pt x="1337220" y="855578"/>
                    <a:pt x="1203225" y="875950"/>
                  </a:cubicBezTo>
                  <a:cubicBezTo>
                    <a:pt x="1069230" y="896322"/>
                    <a:pt x="840669" y="898851"/>
                    <a:pt x="727724" y="875950"/>
                  </a:cubicBezTo>
                  <a:cubicBezTo>
                    <a:pt x="614779" y="853049"/>
                    <a:pt x="301133" y="875413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09545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97908" y="6639"/>
                    <a:pt x="392714" y="-10202"/>
                    <a:pt x="606320" y="0"/>
                  </a:cubicBezTo>
                  <a:cubicBezTo>
                    <a:pt x="819927" y="10202"/>
                    <a:pt x="902492" y="5092"/>
                    <a:pt x="1066645" y="0"/>
                  </a:cubicBezTo>
                  <a:cubicBezTo>
                    <a:pt x="1230798" y="-5092"/>
                    <a:pt x="1512685" y="-28352"/>
                    <a:pt x="1663550" y="0"/>
                  </a:cubicBezTo>
                  <a:cubicBezTo>
                    <a:pt x="1746591" y="15182"/>
                    <a:pt x="1806537" y="47911"/>
                    <a:pt x="1809545" y="145995"/>
                  </a:cubicBezTo>
                  <a:cubicBezTo>
                    <a:pt x="1829812" y="312662"/>
                    <a:pt x="1818201" y="442255"/>
                    <a:pt x="1809545" y="729955"/>
                  </a:cubicBezTo>
                  <a:cubicBezTo>
                    <a:pt x="1819993" y="812883"/>
                    <a:pt x="1741092" y="877761"/>
                    <a:pt x="1663550" y="875950"/>
                  </a:cubicBezTo>
                  <a:cubicBezTo>
                    <a:pt x="1442109" y="863631"/>
                    <a:pt x="1295648" y="875840"/>
                    <a:pt x="1188049" y="875950"/>
                  </a:cubicBezTo>
                  <a:cubicBezTo>
                    <a:pt x="1080450" y="876060"/>
                    <a:pt x="838042" y="853192"/>
                    <a:pt x="712549" y="875950"/>
                  </a:cubicBezTo>
                  <a:cubicBezTo>
                    <a:pt x="587056" y="898708"/>
                    <a:pt x="281478" y="882238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1DEA27A-953F-B4A9-6927-DC9A6EEEB5BB}"/>
                </a:ext>
              </a:extLst>
            </p:cNvPr>
            <p:cNvSpPr txBox="1"/>
            <p:nvPr/>
          </p:nvSpPr>
          <p:spPr>
            <a:xfrm>
              <a:off x="-424641" y="1254283"/>
              <a:ext cx="1824652" cy="694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 o_ _ _ _ _ _ _ _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computer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1862 -1.0560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862 -1.0560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1862 -1.0560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01862 -1.0560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1862 -1.05602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1862 -1.05602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1862 -1.0560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1862 -1.05602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ones gratis de Tablero magnético">
            <a:extLst>
              <a:ext uri="{FF2B5EF4-FFF2-40B4-BE49-F238E27FC236}">
                <a16:creationId xmlns:a16="http://schemas.microsoft.com/office/drawing/2014/main" id="{7825E0DD-3AC3-C3E5-509F-7F582736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r="17774"/>
          <a:stretch/>
        </p:blipFill>
        <p:spPr bwMode="auto">
          <a:xfrm>
            <a:off x="0" y="1120113"/>
            <a:ext cx="6341541" cy="43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C448BF7-A93F-CEF4-03B7-A05B1F704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06" y="2150566"/>
            <a:ext cx="2311757" cy="455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4921" y="2258020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34373" y="1430446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2;p13" descr="Reading, Book, Symbol, Icon, Reader, Man">
            <a:extLst>
              <a:ext uri="{FF2B5EF4-FFF2-40B4-BE49-F238E27FC236}">
                <a16:creationId xmlns:a16="http://schemas.microsoft.com/office/drawing/2014/main" id="{A9EE1B70-698C-4448-B224-F8D314DA9C1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17268" y="101270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8284C1F-9285-41FF-A777-7E54FE02ECEC}"/>
              </a:ext>
            </a:extLst>
          </p:cNvPr>
          <p:cNvSpPr txBox="1">
            <a:spLocks/>
          </p:cNvSpPr>
          <p:nvPr/>
        </p:nvSpPr>
        <p:spPr>
          <a:xfrm>
            <a:off x="11377641" y="932348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9A8B48-47D1-E344-EC3B-34DE80A4993F}"/>
              </a:ext>
            </a:extLst>
          </p:cNvPr>
          <p:cNvSpPr txBox="1">
            <a:spLocks/>
          </p:cNvSpPr>
          <p:nvPr/>
        </p:nvSpPr>
        <p:spPr>
          <a:xfrm>
            <a:off x="9870085" y="980388"/>
            <a:ext cx="1347765" cy="4023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Brain, Idea, Think, Creativity">
            <a:extLst>
              <a:ext uri="{FF2B5EF4-FFF2-40B4-BE49-F238E27FC236}">
                <a16:creationId xmlns:a16="http://schemas.microsoft.com/office/drawing/2014/main" id="{140CB9CF-EFAD-80D2-8B49-5B3E6A57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97" y="58981"/>
            <a:ext cx="86936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8E8111-144E-0B31-58A8-EAD3AEB409EF}"/>
              </a:ext>
            </a:extLst>
          </p:cNvPr>
          <p:cNvCxnSpPr>
            <a:cxnSpLocks/>
          </p:cNvCxnSpPr>
          <p:nvPr/>
        </p:nvCxnSpPr>
        <p:spPr>
          <a:xfrm flipV="1">
            <a:off x="-250825" y="6679123"/>
            <a:ext cx="12693650" cy="1229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Escritorio, Educación, Escuela">
            <a:extLst>
              <a:ext uri="{FF2B5EF4-FFF2-40B4-BE49-F238E27FC236}">
                <a16:creationId xmlns:a16="http://schemas.microsoft.com/office/drawing/2014/main" id="{EB1FBCE3-FFA1-01D4-2997-1F767EA2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38" y="4501616"/>
            <a:ext cx="3235270" cy="22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280758A0-FDAB-6493-F613-B4A978769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312" y="101879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F11D75AB-F0BF-C00D-2E5B-F3E3986EC2BF}"/>
              </a:ext>
            </a:extLst>
          </p:cNvPr>
          <p:cNvSpPr/>
          <p:nvPr/>
        </p:nvSpPr>
        <p:spPr>
          <a:xfrm>
            <a:off x="1067679" y="239570"/>
            <a:ext cx="5028322" cy="586167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Max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vocabulario.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650375-F7CD-784F-5B65-CAA5E0010986}"/>
              </a:ext>
            </a:extLst>
          </p:cNvPr>
          <p:cNvSpPr txBox="1"/>
          <p:nvPr/>
        </p:nvSpPr>
        <p:spPr>
          <a:xfrm>
            <a:off x="10122197" y="-2004777"/>
            <a:ext cx="97821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comer [347] hacer, hago, hace [26] responder (a) [464] actividad [344] bocadillo [&gt;5000] ejercicio [1162] naranja [2924] ordenador [2624</a:t>
            </a: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b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animal [322] cosa [69] instrumento [1042] papel [393]  raro [1005] nuevo [94] viejo [225]</a:t>
            </a:r>
            <a:r>
              <a:rPr lang="es-ES" dirty="0"/>
              <a:t> </a:t>
            </a:r>
            <a:endParaRPr lang="en-GB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834F6D-8B6A-C66E-AED7-0F2F1E150713}"/>
              </a:ext>
            </a:extLst>
          </p:cNvPr>
          <p:cNvSpPr txBox="1"/>
          <p:nvPr/>
        </p:nvSpPr>
        <p:spPr>
          <a:xfrm>
            <a:off x="446888" y="1269712"/>
            <a:ext cx="19816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hacer</a:t>
            </a: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responder</a:t>
            </a: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rara</a:t>
            </a: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nuevo</a:t>
            </a: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tener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descansar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buscar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 err="1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divertido</a:t>
            </a:r>
            <a:endParaRPr lang="en-GB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GB" sz="28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Segoe Print" panose="02000600000000000000" pitchFamily="2" charset="0"/>
              </a:rPr>
              <a:t>usar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58978C-334A-61CE-BC3C-47D25C1C3739}"/>
              </a:ext>
            </a:extLst>
          </p:cNvPr>
          <p:cNvGrpSpPr/>
          <p:nvPr/>
        </p:nvGrpSpPr>
        <p:grpSpPr>
          <a:xfrm>
            <a:off x="8056794" y="4175095"/>
            <a:ext cx="2306703" cy="970595"/>
            <a:chOff x="-272027" y="1145779"/>
            <a:chExt cx="2083908" cy="87595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E22E0F4-14B0-53C9-B406-DA67B2614AB8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C8FC003-B255-A0E9-7737-DF22A767D7C0}"/>
                </a:ext>
              </a:extLst>
            </p:cNvPr>
            <p:cNvSpPr txBox="1"/>
            <p:nvPr/>
          </p:nvSpPr>
          <p:spPr>
            <a:xfrm>
              <a:off x="-272027" y="1173666"/>
              <a:ext cx="2083908" cy="74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 _ _ _ _</a:t>
              </a:r>
            </a:p>
            <a:p>
              <a:pPr algn="ctr"/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new (m)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662374-E90B-4B6D-ABA9-A44C399A90A1}"/>
              </a:ext>
            </a:extLst>
          </p:cNvPr>
          <p:cNvGrpSpPr/>
          <p:nvPr/>
        </p:nvGrpSpPr>
        <p:grpSpPr>
          <a:xfrm>
            <a:off x="8056794" y="4181985"/>
            <a:ext cx="2306703" cy="970595"/>
            <a:chOff x="-272027" y="1145779"/>
            <a:chExt cx="2083908" cy="8759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AC406F-287F-FDA1-F48E-D8401B0CB3A3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2118C7-AFF2-BF7F-8B63-E9C0E29E96DE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6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d_ _ _ _ _ _ _ _ 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relax, relaxing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6DB564-FD5E-94AB-6E33-91FD46BF5A0D}"/>
              </a:ext>
            </a:extLst>
          </p:cNvPr>
          <p:cNvGrpSpPr/>
          <p:nvPr/>
        </p:nvGrpSpPr>
        <p:grpSpPr>
          <a:xfrm>
            <a:off x="8068521" y="4047214"/>
            <a:ext cx="2306703" cy="970595"/>
            <a:chOff x="-272027" y="1145779"/>
            <a:chExt cx="2083908" cy="87595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51D74AD-E512-EC9F-9998-1C374651FD88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0EEB01-554E-0DF3-2095-053C902894B4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6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d_ _ _ _ _ _ _ _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fun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466519-24C9-4F9F-5170-B84E7324422D}"/>
              </a:ext>
            </a:extLst>
          </p:cNvPr>
          <p:cNvGrpSpPr/>
          <p:nvPr/>
        </p:nvGrpSpPr>
        <p:grpSpPr>
          <a:xfrm>
            <a:off x="8068521" y="4086193"/>
            <a:ext cx="2306703" cy="984884"/>
            <a:chOff x="-272027" y="1139281"/>
            <a:chExt cx="2083908" cy="88884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90D99AC-EC8B-60E4-A091-A97AACD97705}"/>
                </a:ext>
              </a:extLst>
            </p:cNvPr>
            <p:cNvSpPr/>
            <p:nvPr/>
          </p:nvSpPr>
          <p:spPr>
            <a:xfrm>
              <a:off x="-158142" y="1145783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BFB0D-49F3-EA2F-18CD-D2680F4F2E38}"/>
                </a:ext>
              </a:extLst>
            </p:cNvPr>
            <p:cNvSpPr txBox="1"/>
            <p:nvPr/>
          </p:nvSpPr>
          <p:spPr>
            <a:xfrm>
              <a:off x="-272027" y="1139281"/>
              <a:ext cx="2083908" cy="88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h_ _ _ _ </a:t>
              </a:r>
            </a:p>
            <a:p>
              <a:pPr algn="ctr"/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do, make; doing, making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4BE12C-3915-5CA9-3274-BB04ABFEC694}"/>
              </a:ext>
            </a:extLst>
          </p:cNvPr>
          <p:cNvGrpSpPr/>
          <p:nvPr/>
        </p:nvGrpSpPr>
        <p:grpSpPr>
          <a:xfrm>
            <a:off x="8080248" y="4002227"/>
            <a:ext cx="2306703" cy="1015787"/>
            <a:chOff x="-272027" y="1145779"/>
            <a:chExt cx="2083908" cy="91673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285E11A-0A42-D950-0494-F9E38F3E7D50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909358-F9FE-BA8C-7BF9-346FDC3DB2CE}"/>
                </a:ext>
              </a:extLst>
            </p:cNvPr>
            <p:cNvSpPr txBox="1"/>
            <p:nvPr/>
          </p:nvSpPr>
          <p:spPr>
            <a:xfrm>
              <a:off x="-272027" y="1173666"/>
              <a:ext cx="2083908" cy="88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b_ _ _ _ _</a:t>
              </a:r>
            </a:p>
            <a:p>
              <a:pPr algn="ctr"/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search, searching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1858BF-6DF1-0FC8-FE97-C5D02AB8EE5A}"/>
              </a:ext>
            </a:extLst>
          </p:cNvPr>
          <p:cNvGrpSpPr/>
          <p:nvPr/>
        </p:nvGrpSpPr>
        <p:grpSpPr>
          <a:xfrm>
            <a:off x="8048231" y="4080692"/>
            <a:ext cx="2306703" cy="970595"/>
            <a:chOff x="-272027" y="1145779"/>
            <a:chExt cx="2083908" cy="87595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63F98D2-34EC-115C-55CF-283698908437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B7ACB2-BCEB-2CCB-36C7-8694229113DB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6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t_ _ _ _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have, having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8FF1BF-7C11-DE34-3243-B9D09F35C77B}"/>
              </a:ext>
            </a:extLst>
          </p:cNvPr>
          <p:cNvGrpSpPr/>
          <p:nvPr/>
        </p:nvGrpSpPr>
        <p:grpSpPr>
          <a:xfrm>
            <a:off x="8012653" y="4016942"/>
            <a:ext cx="2306703" cy="970595"/>
            <a:chOff x="-272027" y="1145779"/>
            <a:chExt cx="2083908" cy="87595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E23A6D0-7F48-354B-9F51-41B47B604D74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0BA129-500F-95A9-FA15-FCAEE3A7B142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3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r_ _ _ </a:t>
              </a:r>
              <a:endParaRPr lang="en-GB" sz="28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odd, weird (f)</a:t>
              </a:r>
              <a:endParaRPr lang="en-GB" sz="1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40B1174-C4FB-CF76-C13B-1B9DA8FE3F82}"/>
              </a:ext>
            </a:extLst>
          </p:cNvPr>
          <p:cNvGrpSpPr/>
          <p:nvPr/>
        </p:nvGrpSpPr>
        <p:grpSpPr>
          <a:xfrm>
            <a:off x="8045067" y="4093396"/>
            <a:ext cx="2306703" cy="970595"/>
            <a:chOff x="-272027" y="1145779"/>
            <a:chExt cx="2083908" cy="87595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CD840D6-CD37-D0D4-24E3-628CDDF0AE6A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4E07A1-C051-F077-4B11-7E60958A0B2C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66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u_ _ _ </a:t>
              </a:r>
            </a:p>
            <a:p>
              <a:pPr algn="ctr"/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use, using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593C64-BD6A-573D-3B4E-88F10EAE720B}"/>
              </a:ext>
            </a:extLst>
          </p:cNvPr>
          <p:cNvGrpSpPr/>
          <p:nvPr/>
        </p:nvGrpSpPr>
        <p:grpSpPr>
          <a:xfrm>
            <a:off x="8019601" y="4092965"/>
            <a:ext cx="2306703" cy="970595"/>
            <a:chOff x="-272027" y="1145779"/>
            <a:chExt cx="2083908" cy="87595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FBE23B6-EFBF-72C7-F9B2-457A6FB31A2C}"/>
                </a:ext>
              </a:extLst>
            </p:cNvPr>
            <p:cNvSpPr/>
            <p:nvPr/>
          </p:nvSpPr>
          <p:spPr>
            <a:xfrm>
              <a:off x="-158142" y="1145779"/>
              <a:ext cx="1840667" cy="875950"/>
            </a:xfrm>
            <a:custGeom>
              <a:avLst/>
              <a:gdLst>
                <a:gd name="connsiteX0" fmla="*/ 0 w 1840667"/>
                <a:gd name="connsiteY0" fmla="*/ 145995 h 875950"/>
                <a:gd name="connsiteX1" fmla="*/ 145995 w 1840667"/>
                <a:gd name="connsiteY1" fmla="*/ 0 h 875950"/>
                <a:gd name="connsiteX2" fmla="*/ 693194 w 1840667"/>
                <a:gd name="connsiteY2" fmla="*/ 0 h 875950"/>
                <a:gd name="connsiteX3" fmla="*/ 1178446 w 1840667"/>
                <a:gd name="connsiteY3" fmla="*/ 0 h 875950"/>
                <a:gd name="connsiteX4" fmla="*/ 1694672 w 1840667"/>
                <a:gd name="connsiteY4" fmla="*/ 0 h 875950"/>
                <a:gd name="connsiteX5" fmla="*/ 1840667 w 1840667"/>
                <a:gd name="connsiteY5" fmla="*/ 145995 h 875950"/>
                <a:gd name="connsiteX6" fmla="*/ 1840667 w 1840667"/>
                <a:gd name="connsiteY6" fmla="*/ 729955 h 875950"/>
                <a:gd name="connsiteX7" fmla="*/ 1694672 w 1840667"/>
                <a:gd name="connsiteY7" fmla="*/ 875950 h 875950"/>
                <a:gd name="connsiteX8" fmla="*/ 1224907 w 1840667"/>
                <a:gd name="connsiteY8" fmla="*/ 875950 h 875950"/>
                <a:gd name="connsiteX9" fmla="*/ 739655 w 1840667"/>
                <a:gd name="connsiteY9" fmla="*/ 875950 h 875950"/>
                <a:gd name="connsiteX10" fmla="*/ 145995 w 1840667"/>
                <a:gd name="connsiteY10" fmla="*/ 875950 h 875950"/>
                <a:gd name="connsiteX11" fmla="*/ 0 w 1840667"/>
                <a:gd name="connsiteY11" fmla="*/ 729955 h 875950"/>
                <a:gd name="connsiteX12" fmla="*/ 0 w 1840667"/>
                <a:gd name="connsiteY12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0667" h="875950" fill="none" extrusionOk="0">
                  <a:moveTo>
                    <a:pt x="0" y="145995"/>
                  </a:moveTo>
                  <a:cubicBezTo>
                    <a:pt x="7917" y="63525"/>
                    <a:pt x="72235" y="-13763"/>
                    <a:pt x="145995" y="0"/>
                  </a:cubicBezTo>
                  <a:cubicBezTo>
                    <a:pt x="391328" y="-20773"/>
                    <a:pt x="514406" y="-19201"/>
                    <a:pt x="693194" y="0"/>
                  </a:cubicBezTo>
                  <a:cubicBezTo>
                    <a:pt x="871982" y="19201"/>
                    <a:pt x="1040681" y="17026"/>
                    <a:pt x="1178446" y="0"/>
                  </a:cubicBezTo>
                  <a:cubicBezTo>
                    <a:pt x="1316211" y="-17026"/>
                    <a:pt x="1535790" y="-8464"/>
                    <a:pt x="1694672" y="0"/>
                  </a:cubicBezTo>
                  <a:cubicBezTo>
                    <a:pt x="1766914" y="6984"/>
                    <a:pt x="1836158" y="59937"/>
                    <a:pt x="1840667" y="145995"/>
                  </a:cubicBezTo>
                  <a:cubicBezTo>
                    <a:pt x="1861559" y="396408"/>
                    <a:pt x="1826624" y="609693"/>
                    <a:pt x="1840667" y="729955"/>
                  </a:cubicBezTo>
                  <a:cubicBezTo>
                    <a:pt x="1840867" y="818890"/>
                    <a:pt x="1767077" y="863308"/>
                    <a:pt x="1694672" y="875950"/>
                  </a:cubicBezTo>
                  <a:cubicBezTo>
                    <a:pt x="1541200" y="887072"/>
                    <a:pt x="1346930" y="858062"/>
                    <a:pt x="1224907" y="875950"/>
                  </a:cubicBezTo>
                  <a:cubicBezTo>
                    <a:pt x="1102884" y="893838"/>
                    <a:pt x="892937" y="859098"/>
                    <a:pt x="739655" y="875950"/>
                  </a:cubicBezTo>
                  <a:cubicBezTo>
                    <a:pt x="586373" y="892802"/>
                    <a:pt x="302720" y="901206"/>
                    <a:pt x="145995" y="875950"/>
                  </a:cubicBezTo>
                  <a:cubicBezTo>
                    <a:pt x="58365" y="861300"/>
                    <a:pt x="-10018" y="809563"/>
                    <a:pt x="0" y="729955"/>
                  </a:cubicBezTo>
                  <a:cubicBezTo>
                    <a:pt x="-15886" y="462309"/>
                    <a:pt x="25906" y="381953"/>
                    <a:pt x="0" y="145995"/>
                  </a:cubicBezTo>
                  <a:close/>
                </a:path>
                <a:path w="18406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43288" y="9506"/>
                    <a:pt x="474909" y="-4768"/>
                    <a:pt x="615760" y="0"/>
                  </a:cubicBezTo>
                  <a:cubicBezTo>
                    <a:pt x="756611" y="4768"/>
                    <a:pt x="985567" y="8138"/>
                    <a:pt x="1085526" y="0"/>
                  </a:cubicBezTo>
                  <a:cubicBezTo>
                    <a:pt x="1185485" y="-8138"/>
                    <a:pt x="1509352" y="-28360"/>
                    <a:pt x="1694672" y="0"/>
                  </a:cubicBezTo>
                  <a:cubicBezTo>
                    <a:pt x="1777713" y="15182"/>
                    <a:pt x="1837659" y="47911"/>
                    <a:pt x="1840667" y="145995"/>
                  </a:cubicBezTo>
                  <a:cubicBezTo>
                    <a:pt x="1860934" y="312662"/>
                    <a:pt x="1849323" y="442255"/>
                    <a:pt x="1840667" y="729955"/>
                  </a:cubicBezTo>
                  <a:cubicBezTo>
                    <a:pt x="1851115" y="812883"/>
                    <a:pt x="1772214" y="877761"/>
                    <a:pt x="1694672" y="875950"/>
                  </a:cubicBezTo>
                  <a:cubicBezTo>
                    <a:pt x="1517063" y="885632"/>
                    <a:pt x="1346715" y="874153"/>
                    <a:pt x="1209420" y="875950"/>
                  </a:cubicBezTo>
                  <a:cubicBezTo>
                    <a:pt x="1072125" y="877747"/>
                    <a:pt x="950849" y="852127"/>
                    <a:pt x="724168" y="875950"/>
                  </a:cubicBezTo>
                  <a:cubicBezTo>
                    <a:pt x="497487" y="899773"/>
                    <a:pt x="360269" y="903663"/>
                    <a:pt x="145995" y="875950"/>
                  </a:cubicBezTo>
                  <a:cubicBezTo>
                    <a:pt x="77363" y="870050"/>
                    <a:pt x="4396" y="793993"/>
                    <a:pt x="0" y="729955"/>
                  </a:cubicBezTo>
                  <a:cubicBezTo>
                    <a:pt x="2222" y="581979"/>
                    <a:pt x="12290" y="318834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26F6280-5BE2-5B7E-2BCE-2AF81AAEE14C}"/>
                </a:ext>
              </a:extLst>
            </p:cNvPr>
            <p:cNvSpPr txBox="1"/>
            <p:nvPr/>
          </p:nvSpPr>
          <p:spPr>
            <a:xfrm>
              <a:off x="-272027" y="1219511"/>
              <a:ext cx="2083908" cy="638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r_ _ _ _ _ _ _ _ _</a:t>
              </a:r>
            </a:p>
            <a:p>
              <a:pPr algn="ctr"/>
              <a:r>
                <a:rPr lang="en-GB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 reply, replying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0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01862 -1.0560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1862 -1.0560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862 -1.05602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1862 -1.0560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1862 -1.05602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1862 -1.05602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1862 -1.05602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62 -1.05602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1862 -1.05602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endParaRPr lang="en-GB" sz="44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69;p8">
            <a:extLst>
              <a:ext uri="{FF2B5EF4-FFF2-40B4-BE49-F238E27FC236}">
                <a16:creationId xmlns:a16="http://schemas.microsoft.com/office/drawing/2014/main" id="{E2782AE1-3778-4DB3-BED0-E1D51CF4E9C9}"/>
              </a:ext>
            </a:extLst>
          </p:cNvPr>
          <p:cNvSpPr txBox="1"/>
          <p:nvPr/>
        </p:nvSpPr>
        <p:spPr>
          <a:xfrm>
            <a:off x="282562" y="92445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[there is, there are]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CE290600-D3AE-4EBF-95AE-9AB73134AD93}"/>
              </a:ext>
            </a:extLst>
          </p:cNvPr>
          <p:cNvSpPr txBox="1"/>
          <p:nvPr/>
        </p:nvSpPr>
        <p:spPr>
          <a:xfrm>
            <a:off x="363956" y="1691501"/>
            <a:ext cx="114640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mean ‘there is’ or ‘there are’ in Spanish use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00D273C6-32B8-4C78-A434-579DFBBDDE7A}"/>
              </a:ext>
            </a:extLst>
          </p:cNvPr>
          <p:cNvSpPr txBox="1"/>
          <p:nvPr/>
        </p:nvSpPr>
        <p:spPr>
          <a:xfrm>
            <a:off x="1120021" y="3298058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libros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" name="Google Shape;174;p8">
            <a:extLst>
              <a:ext uri="{FF2B5EF4-FFF2-40B4-BE49-F238E27FC236}">
                <a16:creationId xmlns:a16="http://schemas.microsoft.com/office/drawing/2014/main" id="{AF1D9F8D-2EFC-4328-8562-67467AD284C2}"/>
              </a:ext>
            </a:extLst>
          </p:cNvPr>
          <p:cNvSpPr txBox="1"/>
          <p:nvPr/>
        </p:nvSpPr>
        <p:spPr>
          <a:xfrm>
            <a:off x="7795396" y="3284361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hoja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3C1BD5FF-8CC1-449A-891E-425EC44F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662" y="374758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0D05EEE5-6EF4-4D65-A9A4-07D1F20D75CE}"/>
              </a:ext>
            </a:extLst>
          </p:cNvPr>
          <p:cNvSpPr txBox="1"/>
          <p:nvPr/>
        </p:nvSpPr>
        <p:spPr>
          <a:xfrm>
            <a:off x="1126355" y="3923296"/>
            <a:ext cx="59815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</a:t>
            </a:r>
            <a:r>
              <a:rPr lang="en-GB" sz="2800" b="1" u="sng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books.</a:t>
            </a:r>
            <a:endParaRPr dirty="0"/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17AB41AB-300F-48DF-AC22-AC4DCF350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2196" y="376148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01CE92E5-682F-4F55-9687-7FF3664D829C}"/>
              </a:ext>
            </a:extLst>
          </p:cNvPr>
          <p:cNvSpPr txBox="1"/>
          <p:nvPr/>
        </p:nvSpPr>
        <p:spPr>
          <a:xfrm>
            <a:off x="7810950" y="3853592"/>
            <a:ext cx="49309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</a:t>
            </a:r>
            <a:r>
              <a:rPr lang="en-GB" sz="2800" b="1" i="0" u="sng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sheet.</a:t>
            </a:r>
            <a:endParaRPr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C794C8-2C39-49BB-87D2-C76C6E12C15A}"/>
              </a:ext>
            </a:extLst>
          </p:cNvPr>
          <p:cNvSpPr txBox="1"/>
          <p:nvPr/>
        </p:nvSpPr>
        <p:spPr>
          <a:xfrm>
            <a:off x="363956" y="2369417"/>
            <a:ext cx="11909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Use ‘hay’  with </a:t>
            </a:r>
            <a:r>
              <a:rPr lang="en-GB" sz="28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singular</a:t>
            </a:r>
            <a:r>
              <a:rPr lang="en-GB" sz="28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u="sng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GB" sz="28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plural </a:t>
            </a:r>
            <a:r>
              <a:rPr lang="en-GB" sz="28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280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ABA265-7D47-40FA-BC8D-2BDB3C00C51B}"/>
              </a:ext>
            </a:extLst>
          </p:cNvPr>
          <p:cNvSpPr txBox="1"/>
          <p:nvPr/>
        </p:nvSpPr>
        <p:spPr>
          <a:xfrm>
            <a:off x="314652" y="4926131"/>
            <a:ext cx="754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Sentences with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often start with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563DA3-A630-4E20-BA37-78B6A129FFF6}"/>
              </a:ext>
            </a:extLst>
          </p:cNvPr>
          <p:cNvSpPr txBox="1"/>
          <p:nvPr/>
        </p:nvSpPr>
        <p:spPr>
          <a:xfrm>
            <a:off x="313422" y="5453672"/>
            <a:ext cx="9986277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mi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clase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revistas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D3556CFC-C3EF-4D77-A9F3-34E43B8F9C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017" y="611524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72;p8">
            <a:extLst>
              <a:ext uri="{FF2B5EF4-FFF2-40B4-BE49-F238E27FC236}">
                <a16:creationId xmlns:a16="http://schemas.microsoft.com/office/drawing/2014/main" id="{1C1AE8EE-DFFC-4BB9-9B65-94D837D52DD9}"/>
              </a:ext>
            </a:extLst>
          </p:cNvPr>
          <p:cNvSpPr txBox="1"/>
          <p:nvPr/>
        </p:nvSpPr>
        <p:spPr>
          <a:xfrm>
            <a:off x="1104560" y="6214756"/>
            <a:ext cx="111116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classroom 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magazines.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1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4" grpId="0"/>
      <p:bldP spid="32" grpId="0"/>
      <p:bldP spid="38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A6B137-1E4C-447D-F4F4-B92C8DE63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86" y="-149545"/>
            <a:ext cx="864704" cy="1703641"/>
          </a:xfrm>
          <a:prstGeom prst="rect">
            <a:avLst/>
          </a:prstGeom>
        </p:spPr>
      </p:pic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78290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hlinkClick r:id="" action="ppaction://noaction">
              <a:snd r:embed="rId9" name="s7_1.wav"/>
            </a:hlinkClick>
            <a:extLst>
              <a:ext uri="{FF2B5EF4-FFF2-40B4-BE49-F238E27FC236}">
                <a16:creationId xmlns:a16="http://schemas.microsoft.com/office/drawing/2014/main" id="{9B9CC56A-5FD9-45FF-9854-F30D2E782177}"/>
              </a:ext>
            </a:extLst>
          </p:cNvPr>
          <p:cNvSpPr txBox="1"/>
          <p:nvPr/>
        </p:nvSpPr>
        <p:spPr>
          <a:xfrm>
            <a:off x="180896" y="84085"/>
            <a:ext cx="557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Max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aprende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sobre Lugo.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5" name="Picture 2" descr="Rectángulo, Lista, Líneas, Lista De Compras, Caja">
            <a:extLst>
              <a:ext uri="{FF2B5EF4-FFF2-40B4-BE49-F238E27FC236}">
                <a16:creationId xmlns:a16="http://schemas.microsoft.com/office/drawing/2014/main" id="{594FF051-9DB0-49F4-A446-4BDB56F43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 bwMode="auto">
          <a:xfrm rot="10800000" flipH="1" flipV="1">
            <a:off x="4873977" y="1734674"/>
            <a:ext cx="3367112" cy="27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Rectángulo, Lista, Líneas, Lista De Compras, Caja">
            <a:extLst>
              <a:ext uri="{FF2B5EF4-FFF2-40B4-BE49-F238E27FC236}">
                <a16:creationId xmlns:a16="http://schemas.microsoft.com/office/drawing/2014/main" id="{206563C3-9E3B-4682-8677-1D688641F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7"/>
          <a:stretch/>
        </p:blipFill>
        <p:spPr bwMode="auto">
          <a:xfrm rot="10800000" flipH="1" flipV="1">
            <a:off x="4904159" y="4326416"/>
            <a:ext cx="3460425" cy="27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0024D49B-FC74-43C5-91EC-D391C077BCC3}"/>
              </a:ext>
            </a:extLst>
          </p:cNvPr>
          <p:cNvSpPr txBox="1"/>
          <p:nvPr/>
        </p:nvSpPr>
        <p:spPr>
          <a:xfrm>
            <a:off x="5145131" y="1828035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mensajes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FE4E532-B342-446C-B217-557599E443A8}"/>
              </a:ext>
            </a:extLst>
          </p:cNvPr>
          <p:cNvSpPr txBox="1"/>
          <p:nvPr/>
        </p:nvSpPr>
        <p:spPr>
          <a:xfrm>
            <a:off x="5174159" y="2469686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hermana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2D89E34-D49A-4CE8-BBC5-2E0A190B0E29}"/>
              </a:ext>
            </a:extLst>
          </p:cNvPr>
          <p:cNvSpPr txBox="1"/>
          <p:nvPr/>
        </p:nvSpPr>
        <p:spPr>
          <a:xfrm>
            <a:off x="5174159" y="3089952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palabras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7947E9-93DB-40BA-8675-BB60A6966D14}"/>
              </a:ext>
            </a:extLst>
          </p:cNvPr>
          <p:cNvSpPr txBox="1"/>
          <p:nvPr/>
        </p:nvSpPr>
        <p:spPr>
          <a:xfrm>
            <a:off x="5174159" y="3755969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monstruos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E9B35BE-5394-44B8-BEA1-CE1803F21694}"/>
              </a:ext>
            </a:extLst>
          </p:cNvPr>
          <p:cNvSpPr txBox="1"/>
          <p:nvPr/>
        </p:nvSpPr>
        <p:spPr>
          <a:xfrm>
            <a:off x="5145131" y="4441934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boca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A37F7DD-D011-4D87-8B88-F4F85E94DA2C}"/>
              </a:ext>
            </a:extLst>
          </p:cNvPr>
          <p:cNvSpPr txBox="1"/>
          <p:nvPr/>
        </p:nvSpPr>
        <p:spPr>
          <a:xfrm>
            <a:off x="5188673" y="5069071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bocadillos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0B0D1E-B5CC-44ED-92DB-3B4E918B5CDF}"/>
              </a:ext>
            </a:extLst>
          </p:cNvPr>
          <p:cNvSpPr txBox="1"/>
          <p:nvPr/>
        </p:nvSpPr>
        <p:spPr>
          <a:xfrm>
            <a:off x="5174159" y="5631281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nos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dedos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61FCD6-9B10-45A8-9011-40A09010EA40}"/>
              </a:ext>
            </a:extLst>
          </p:cNvPr>
          <p:cNvSpPr txBox="1"/>
          <p:nvPr/>
        </p:nvSpPr>
        <p:spPr>
          <a:xfrm>
            <a:off x="5174159" y="6297298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reglas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 </a:t>
            </a:r>
          </a:p>
        </p:txBody>
      </p:sp>
      <p:sp>
        <p:nvSpPr>
          <p:cNvPr id="125" name="Action Button: Blank 124">
            <a:hlinkClick r:id="" action="ppaction://noaction" highlightClick="1">
              <a:snd r:embed="rId11" name="s7_6.wav"/>
            </a:hlinkClick>
            <a:extLst>
              <a:ext uri="{FF2B5EF4-FFF2-40B4-BE49-F238E27FC236}">
                <a16:creationId xmlns:a16="http://schemas.microsoft.com/office/drawing/2014/main" id="{E33280AB-848C-4F9C-8301-F5917C6EDD78}"/>
              </a:ext>
            </a:extLst>
          </p:cNvPr>
          <p:cNvSpPr/>
          <p:nvPr/>
        </p:nvSpPr>
        <p:spPr>
          <a:xfrm>
            <a:off x="337925" y="2005320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26" name="Action Button: Blank 125">
            <a:hlinkClick r:id="" action="ppaction://noaction" highlightClick="1">
              <a:snd r:embed="rId12" name="s7_7.wav"/>
            </a:hlinkClick>
            <a:extLst>
              <a:ext uri="{FF2B5EF4-FFF2-40B4-BE49-F238E27FC236}">
                <a16:creationId xmlns:a16="http://schemas.microsoft.com/office/drawing/2014/main" id="{61F2B63A-D328-4D9D-9C51-9F24CA817F70}"/>
              </a:ext>
            </a:extLst>
          </p:cNvPr>
          <p:cNvSpPr/>
          <p:nvPr/>
        </p:nvSpPr>
        <p:spPr>
          <a:xfrm>
            <a:off x="337924" y="262005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7" name="Action Button: Blank 126">
            <a:hlinkClick r:id="" action="ppaction://noaction" highlightClick="1">
              <a:snd r:embed="rId13" name="s7_8 this hay sounds a bit weird.wav"/>
            </a:hlinkClick>
            <a:extLst>
              <a:ext uri="{FF2B5EF4-FFF2-40B4-BE49-F238E27FC236}">
                <a16:creationId xmlns:a16="http://schemas.microsoft.com/office/drawing/2014/main" id="{5981EB8D-D8DC-42CB-AEBA-848E0C4C580F}"/>
              </a:ext>
            </a:extLst>
          </p:cNvPr>
          <p:cNvSpPr/>
          <p:nvPr/>
        </p:nvSpPr>
        <p:spPr>
          <a:xfrm>
            <a:off x="337923" y="3270196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8" name="Action Button: Blank 127">
            <a:hlinkClick r:id="" action="ppaction://noaction" highlightClick="1">
              <a:snd r:embed="rId14" name="s7_9.wav"/>
            </a:hlinkClick>
            <a:extLst>
              <a:ext uri="{FF2B5EF4-FFF2-40B4-BE49-F238E27FC236}">
                <a16:creationId xmlns:a16="http://schemas.microsoft.com/office/drawing/2014/main" id="{D2FAE239-9534-4D48-AE9C-930CBF26BC1A}"/>
              </a:ext>
            </a:extLst>
          </p:cNvPr>
          <p:cNvSpPr/>
          <p:nvPr/>
        </p:nvSpPr>
        <p:spPr>
          <a:xfrm>
            <a:off x="337923" y="384551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9" name="Action Button: Blank 128">
            <a:hlinkClick r:id="" action="ppaction://noaction" highlightClick="1">
              <a:snd r:embed="rId15" name="s7_10.wav"/>
            </a:hlinkClick>
            <a:extLst>
              <a:ext uri="{FF2B5EF4-FFF2-40B4-BE49-F238E27FC236}">
                <a16:creationId xmlns:a16="http://schemas.microsoft.com/office/drawing/2014/main" id="{2D65F3E3-4F16-4C3A-A6E6-1DF94F6768D6}"/>
              </a:ext>
            </a:extLst>
          </p:cNvPr>
          <p:cNvSpPr/>
          <p:nvPr/>
        </p:nvSpPr>
        <p:spPr>
          <a:xfrm>
            <a:off x="337923" y="4478889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0" name="Action Button: Blank 129">
            <a:hlinkClick r:id="" action="ppaction://noaction" highlightClick="1">
              <a:snd r:embed="rId16" name="s7_11.wav"/>
            </a:hlinkClick>
            <a:extLst>
              <a:ext uri="{FF2B5EF4-FFF2-40B4-BE49-F238E27FC236}">
                <a16:creationId xmlns:a16="http://schemas.microsoft.com/office/drawing/2014/main" id="{71429423-BA2C-4C68-8A9B-012CCFF4B3EF}"/>
              </a:ext>
            </a:extLst>
          </p:cNvPr>
          <p:cNvSpPr/>
          <p:nvPr/>
        </p:nvSpPr>
        <p:spPr>
          <a:xfrm>
            <a:off x="337922" y="509684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31" name="Action Button: Blank 130">
            <a:hlinkClick r:id="" action="ppaction://noaction" highlightClick="1">
              <a:snd r:embed="rId17" name="s7_12.wav"/>
            </a:hlinkClick>
            <a:extLst>
              <a:ext uri="{FF2B5EF4-FFF2-40B4-BE49-F238E27FC236}">
                <a16:creationId xmlns:a16="http://schemas.microsoft.com/office/drawing/2014/main" id="{62C2639C-BC94-4A17-9164-0ED3869D6373}"/>
              </a:ext>
            </a:extLst>
          </p:cNvPr>
          <p:cNvSpPr/>
          <p:nvPr/>
        </p:nvSpPr>
        <p:spPr>
          <a:xfrm>
            <a:off x="337921" y="567505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2" name="Action Button: Blank 131">
            <a:hlinkClick r:id="" action="ppaction://noaction" highlightClick="1">
              <a:snd r:embed="rId18" name="s7_13.wav"/>
            </a:hlinkClick>
            <a:extLst>
              <a:ext uri="{FF2B5EF4-FFF2-40B4-BE49-F238E27FC236}">
                <a16:creationId xmlns:a16="http://schemas.microsoft.com/office/drawing/2014/main" id="{0C10EA73-CE5F-4B41-85A4-EB6A1B974ED6}"/>
              </a:ext>
            </a:extLst>
          </p:cNvPr>
          <p:cNvSpPr/>
          <p:nvPr/>
        </p:nvSpPr>
        <p:spPr>
          <a:xfrm>
            <a:off x="327636" y="6272328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pic>
        <p:nvPicPr>
          <p:cNvPr id="156" name="Picture 2" descr="Rectángulo, Lista, Líneas, Lista De Compras, Caja">
            <a:extLst>
              <a:ext uri="{FF2B5EF4-FFF2-40B4-BE49-F238E27FC236}">
                <a16:creationId xmlns:a16="http://schemas.microsoft.com/office/drawing/2014/main" id="{2DE183FD-D2AB-4C98-9BAF-6DE998514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1"/>
          <a:stretch/>
        </p:blipFill>
        <p:spPr bwMode="auto">
          <a:xfrm rot="10800000" flipH="1" flipV="1">
            <a:off x="9036606" y="1761882"/>
            <a:ext cx="3074603" cy="27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ectángulo, Lista, Líneas, Lista De Compras, Caja">
            <a:extLst>
              <a:ext uri="{FF2B5EF4-FFF2-40B4-BE49-F238E27FC236}">
                <a16:creationId xmlns:a16="http://schemas.microsoft.com/office/drawing/2014/main" id="{ADA38125-F393-4749-A7E5-D8500AD0E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3"/>
          <a:stretch/>
        </p:blipFill>
        <p:spPr bwMode="auto">
          <a:xfrm rot="10800000" flipH="1" flipV="1">
            <a:off x="9067932" y="4353624"/>
            <a:ext cx="3043277" cy="27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22430128-A305-49F8-A43B-265FAFF95DCB}"/>
              </a:ext>
            </a:extLst>
          </p:cNvPr>
          <p:cNvSpPr txBox="1"/>
          <p:nvPr/>
        </p:nvSpPr>
        <p:spPr>
          <a:xfrm>
            <a:off x="9286164" y="1879845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mensaje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81B103C-C81A-4856-B450-E587818EB3D7}"/>
              </a:ext>
            </a:extLst>
          </p:cNvPr>
          <p:cNvSpPr txBox="1"/>
          <p:nvPr/>
        </p:nvSpPr>
        <p:spPr>
          <a:xfrm>
            <a:off x="9305194" y="2526915"/>
            <a:ext cx="2618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hermana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E1827FD-BB52-42ED-86CB-9EE959158489}"/>
              </a:ext>
            </a:extLst>
          </p:cNvPr>
          <p:cNvSpPr txBox="1"/>
          <p:nvPr/>
        </p:nvSpPr>
        <p:spPr>
          <a:xfrm>
            <a:off x="9286164" y="3157617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palabras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D63A84-D89D-488C-9DFF-17ABDA15FB16}"/>
              </a:ext>
            </a:extLst>
          </p:cNvPr>
          <p:cNvSpPr txBox="1"/>
          <p:nvPr/>
        </p:nvSpPr>
        <p:spPr>
          <a:xfrm>
            <a:off x="9323444" y="378831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monstruo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AF0DD17-F0D8-447E-A078-3620BD0921B4}"/>
              </a:ext>
            </a:extLst>
          </p:cNvPr>
          <p:cNvSpPr txBox="1"/>
          <p:nvPr/>
        </p:nvSpPr>
        <p:spPr>
          <a:xfrm>
            <a:off x="9304414" y="4419021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boca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E486F71-873C-4793-9763-D9628AA73D5B}"/>
              </a:ext>
            </a:extLst>
          </p:cNvPr>
          <p:cNvSpPr txBox="1"/>
          <p:nvPr/>
        </p:nvSpPr>
        <p:spPr>
          <a:xfrm>
            <a:off x="9304414" y="5102824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bocadillo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B81FE77-0606-4F31-A155-2EB7D3BB2BCE}"/>
              </a:ext>
            </a:extLst>
          </p:cNvPr>
          <p:cNvSpPr txBox="1"/>
          <p:nvPr/>
        </p:nvSpPr>
        <p:spPr>
          <a:xfrm>
            <a:off x="9285384" y="5733526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dedos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9D1E85D-B7BA-46F7-BA3F-8E358B8B9410}"/>
              </a:ext>
            </a:extLst>
          </p:cNvPr>
          <p:cNvSpPr txBox="1"/>
          <p:nvPr/>
        </p:nvSpPr>
        <p:spPr>
          <a:xfrm>
            <a:off x="9266239" y="6363242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reglas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AA82037F-8990-45DA-8177-770CEF40E1B8}"/>
              </a:ext>
            </a:extLst>
          </p:cNvPr>
          <p:cNvGraphicFramePr>
            <a:graphicFrameLocks noGrp="1"/>
          </p:cNvGraphicFramePr>
          <p:nvPr/>
        </p:nvGraphicFramePr>
        <p:xfrm>
          <a:off x="984436" y="1534396"/>
          <a:ext cx="3137655" cy="5235960"/>
        </p:xfrm>
        <a:graphic>
          <a:graphicData uri="http://schemas.openxmlformats.org/drawingml/2006/table">
            <a:tbl>
              <a:tblPr firstRow="1" bandRow="1"/>
              <a:tblGrid>
                <a:gridCol w="1470775">
                  <a:extLst>
                    <a:ext uri="{9D8B030D-6E8A-4147-A177-3AD203B41FA5}">
                      <a16:colId xmlns:a16="http://schemas.microsoft.com/office/drawing/2014/main" val="735433919"/>
                    </a:ext>
                  </a:extLst>
                </a:gridCol>
                <a:gridCol w="1666880">
                  <a:extLst>
                    <a:ext uri="{9D8B030D-6E8A-4147-A177-3AD203B41FA5}">
                      <a16:colId xmlns:a16="http://schemas.microsoft.com/office/drawing/2014/main" val="2236691562"/>
                    </a:ext>
                  </a:extLst>
                </a:gridCol>
              </a:tblGrid>
              <a:tr h="220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are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69027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47410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03519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09886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083895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64868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07321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873048"/>
                  </a:ext>
                </a:extLst>
              </a:tr>
              <a:tr h="39429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E8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52702"/>
                  </a:ext>
                </a:extLst>
              </a:tr>
            </a:tbl>
          </a:graphicData>
        </a:graphic>
      </p:graphicFrame>
      <p:pic>
        <p:nvPicPr>
          <p:cNvPr id="168" name="Picture 167">
            <a:extLst>
              <a:ext uri="{FF2B5EF4-FFF2-40B4-BE49-F238E27FC236}">
                <a16:creationId xmlns:a16="http://schemas.microsoft.com/office/drawing/2014/main" id="{6D6684CF-592A-42B9-8C97-BDA342399DE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23" y="1994920"/>
            <a:ext cx="449001" cy="467709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EB14EE0-4E26-4E2A-98FE-9C68D66A9B4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1" y="2613506"/>
            <a:ext cx="449001" cy="467709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6A6E9A1-E4C2-4390-895D-F3DEB204C72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49" y="3197057"/>
            <a:ext cx="449001" cy="467709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C7EC04A7-CF31-4B05-950F-C54A064C9EA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7" y="3788191"/>
            <a:ext cx="449001" cy="467709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B9162B6-81FC-477D-83D7-5AABD248137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1" y="4432407"/>
            <a:ext cx="449001" cy="467709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A595BA7-9D14-4106-BEAE-919C1450CFE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93" y="5068943"/>
            <a:ext cx="449001" cy="467709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058FD622-CA61-478F-9581-F7D40470E6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60" y="5663371"/>
            <a:ext cx="449001" cy="46770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C2B20539-4618-494E-88B2-81EC0B6360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60" y="6216863"/>
            <a:ext cx="449001" cy="467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DD938-1717-4AFC-A04E-178078682010}"/>
              </a:ext>
            </a:extLst>
          </p:cNvPr>
          <p:cNvSpPr txBox="1"/>
          <p:nvPr/>
        </p:nvSpPr>
        <p:spPr>
          <a:xfrm>
            <a:off x="8364584" y="131282"/>
            <a:ext cx="220769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sobre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about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A12A79B4-18A4-2234-E4F5-1D4C0AC9B2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0" y="652692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AA36C94-52E4-6C52-CE93-D5F1A04CBCF4}"/>
              </a:ext>
            </a:extLst>
          </p:cNvPr>
          <p:cNvSpPr/>
          <p:nvPr/>
        </p:nvSpPr>
        <p:spPr>
          <a:xfrm>
            <a:off x="1077990" y="790383"/>
            <a:ext cx="3483382" cy="588031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✅.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A97844-601D-FCA0-9385-EC2528E03313}"/>
              </a:ext>
            </a:extLst>
          </p:cNvPr>
          <p:cNvGrpSpPr/>
          <p:nvPr/>
        </p:nvGrpSpPr>
        <p:grpSpPr>
          <a:xfrm>
            <a:off x="8392596" y="1730380"/>
            <a:ext cx="883984" cy="5302431"/>
            <a:chOff x="8460328" y="1730380"/>
            <a:chExt cx="883984" cy="5302431"/>
          </a:xfrm>
        </p:grpSpPr>
        <p:pic>
          <p:nvPicPr>
            <p:cNvPr id="8" name="Picture 2" descr="Rectángulo, Lista, Líneas, Lista De Compras, Caja">
              <a:extLst>
                <a:ext uri="{FF2B5EF4-FFF2-40B4-BE49-F238E27FC236}">
                  <a16:creationId xmlns:a16="http://schemas.microsoft.com/office/drawing/2014/main" id="{100D6B29-F072-329B-1A98-112A6BC89C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6" t="-263" r="13730"/>
            <a:stretch/>
          </p:blipFill>
          <p:spPr bwMode="auto">
            <a:xfrm rot="10800000" flipH="1" flipV="1">
              <a:off x="8461261" y="1730380"/>
              <a:ext cx="883051" cy="27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ctángulo, Lista, Líneas, Lista De Compras, Caja">
              <a:extLst>
                <a:ext uri="{FF2B5EF4-FFF2-40B4-BE49-F238E27FC236}">
                  <a16:creationId xmlns:a16="http://schemas.microsoft.com/office/drawing/2014/main" id="{345336E4-B69C-296C-B28D-AA0351B1E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6" t="-263" r="13730"/>
            <a:stretch/>
          </p:blipFill>
          <p:spPr bwMode="auto">
            <a:xfrm rot="10800000" flipH="1" flipV="1">
              <a:off x="8460328" y="4275636"/>
              <a:ext cx="883051" cy="275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6" name="Picture 145" descr="Shape, arrow&#10;&#10;Description automatically generated">
            <a:extLst>
              <a:ext uri="{FF2B5EF4-FFF2-40B4-BE49-F238E27FC236}">
                <a16:creationId xmlns:a16="http://schemas.microsoft.com/office/drawing/2014/main" id="{CD3122DF-AD4F-43A3-83BA-83FC10EF31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46" y="1987017"/>
            <a:ext cx="510495" cy="34697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4997604E-5845-4D06-854D-8D68F12618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29" y="2617754"/>
            <a:ext cx="333097" cy="34697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92D6DB5-E577-4276-AB7F-8BACA48C6D3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29" y="3188835"/>
            <a:ext cx="333097" cy="346976"/>
          </a:xfrm>
          <a:prstGeom prst="rect">
            <a:avLst/>
          </a:prstGeom>
        </p:spPr>
      </p:pic>
      <p:pic>
        <p:nvPicPr>
          <p:cNvPr id="149" name="Picture 148" descr="Shape, arrow&#10;&#10;Description automatically generated">
            <a:extLst>
              <a:ext uri="{FF2B5EF4-FFF2-40B4-BE49-F238E27FC236}">
                <a16:creationId xmlns:a16="http://schemas.microsoft.com/office/drawing/2014/main" id="{3C7D8C6E-62DA-441E-A6DF-2EC21C4F5B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46" y="3852860"/>
            <a:ext cx="510495" cy="346977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FF77D12-E126-4AEF-AAEE-255F733CFA8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51" y="4502646"/>
            <a:ext cx="333097" cy="346976"/>
          </a:xfrm>
          <a:prstGeom prst="rect">
            <a:avLst/>
          </a:prstGeom>
        </p:spPr>
      </p:pic>
      <p:pic>
        <p:nvPicPr>
          <p:cNvPr id="152" name="Picture 151" descr="Shape, arrow&#10;&#10;Description automatically generated">
            <a:extLst>
              <a:ext uri="{FF2B5EF4-FFF2-40B4-BE49-F238E27FC236}">
                <a16:creationId xmlns:a16="http://schemas.microsoft.com/office/drawing/2014/main" id="{CBD20253-F7F1-4853-9B15-DA7B5BE8E2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46" y="5208945"/>
            <a:ext cx="510495" cy="34697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F4C8EAD-5FFF-093D-383B-647CFC9AF832}"/>
              </a:ext>
            </a:extLst>
          </p:cNvPr>
          <p:cNvSpPr/>
          <p:nvPr/>
        </p:nvSpPr>
        <p:spPr>
          <a:xfrm>
            <a:off x="1115175" y="801999"/>
            <a:ext cx="3980253" cy="588031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Ahora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y lee.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56444A4-1F3A-1FC2-1E2E-A988F2044844}"/>
              </a:ext>
            </a:extLst>
          </p:cNvPr>
          <p:cNvSpPr/>
          <p:nvPr/>
        </p:nvSpPr>
        <p:spPr>
          <a:xfrm>
            <a:off x="5188673" y="1015325"/>
            <a:ext cx="3847933" cy="588031"/>
          </a:xfrm>
          <a:prstGeom prst="wedgeRoundRectCallout">
            <a:avLst>
              <a:gd name="adj1" fmla="val -59640"/>
              <a:gd name="adj2" fmla="val -54912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¿Es </a:t>
            </a:r>
            <a:r>
              <a:rPr lang="en-GB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diferente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? ✅❌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ABDC9C9-37C7-2C8D-005D-B395DFD66F38}"/>
              </a:ext>
            </a:extLst>
          </p:cNvPr>
          <p:cNvSpPr/>
          <p:nvPr/>
        </p:nvSpPr>
        <p:spPr>
          <a:xfrm>
            <a:off x="9213275" y="1249469"/>
            <a:ext cx="2419829" cy="588031"/>
          </a:xfrm>
          <a:prstGeom prst="wedgeRoundRectCallout">
            <a:avLst>
              <a:gd name="adj1" fmla="val -59640"/>
              <a:gd name="adj2" fmla="val -54912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8975C3-C9EA-956B-1161-F1B152A26F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38" y="6423380"/>
            <a:ext cx="333097" cy="346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F02FE1-010F-CB03-6FDF-641373E5C4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38" y="5725710"/>
            <a:ext cx="333097" cy="346976"/>
          </a:xfrm>
          <a:prstGeom prst="rect">
            <a:avLst/>
          </a:prstGeom>
        </p:spPr>
      </p:pic>
      <p:sp>
        <p:nvSpPr>
          <p:cNvPr id="16" name="Action Button: Blank 15">
            <a:hlinkClick r:id="" action="ppaction://noaction" highlightClick="1">
              <a:snd r:embed="rId11" name="s7_6.wav"/>
            </a:hlinkClick>
            <a:extLst>
              <a:ext uri="{FF2B5EF4-FFF2-40B4-BE49-F238E27FC236}">
                <a16:creationId xmlns:a16="http://schemas.microsoft.com/office/drawing/2014/main" id="{7BCAD6B5-D7CF-9138-08D5-0416E25168A0}"/>
              </a:ext>
            </a:extLst>
          </p:cNvPr>
          <p:cNvSpPr/>
          <p:nvPr/>
        </p:nvSpPr>
        <p:spPr>
          <a:xfrm>
            <a:off x="4504696" y="1936362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7" name="Action Button: Blank 16">
            <a:hlinkClick r:id="" action="ppaction://noaction" highlightClick="1">
              <a:snd r:embed="rId12" name="s7_7.wav"/>
            </a:hlinkClick>
            <a:extLst>
              <a:ext uri="{FF2B5EF4-FFF2-40B4-BE49-F238E27FC236}">
                <a16:creationId xmlns:a16="http://schemas.microsoft.com/office/drawing/2014/main" id="{13F6E6AF-E4AA-03CF-84F4-0733A9598899}"/>
              </a:ext>
            </a:extLst>
          </p:cNvPr>
          <p:cNvSpPr/>
          <p:nvPr/>
        </p:nvSpPr>
        <p:spPr>
          <a:xfrm>
            <a:off x="4504695" y="2551096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Action Button: Blank 17">
            <a:hlinkClick r:id="" action="ppaction://noaction" highlightClick="1">
              <a:snd r:embed="rId13" name="s7_8 this hay sounds a bit weird.wav"/>
            </a:hlinkClick>
            <a:extLst>
              <a:ext uri="{FF2B5EF4-FFF2-40B4-BE49-F238E27FC236}">
                <a16:creationId xmlns:a16="http://schemas.microsoft.com/office/drawing/2014/main" id="{A54BC12C-47A2-C55C-0EC0-3FCD8B553D28}"/>
              </a:ext>
            </a:extLst>
          </p:cNvPr>
          <p:cNvSpPr/>
          <p:nvPr/>
        </p:nvSpPr>
        <p:spPr>
          <a:xfrm>
            <a:off x="4504694" y="3201238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Action Button: Blank 18">
            <a:hlinkClick r:id="" action="ppaction://noaction" highlightClick="1">
              <a:snd r:embed="rId14" name="s7_9.wav"/>
            </a:hlinkClick>
            <a:extLst>
              <a:ext uri="{FF2B5EF4-FFF2-40B4-BE49-F238E27FC236}">
                <a16:creationId xmlns:a16="http://schemas.microsoft.com/office/drawing/2014/main" id="{4FB203FD-1A82-77B9-17BF-2F0192057C55}"/>
              </a:ext>
            </a:extLst>
          </p:cNvPr>
          <p:cNvSpPr/>
          <p:nvPr/>
        </p:nvSpPr>
        <p:spPr>
          <a:xfrm>
            <a:off x="4504694" y="3776555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Action Button: Blank 19">
            <a:hlinkClick r:id="" action="ppaction://noaction" highlightClick="1">
              <a:snd r:embed="rId15" name="s7_10.wav"/>
            </a:hlinkClick>
            <a:extLst>
              <a:ext uri="{FF2B5EF4-FFF2-40B4-BE49-F238E27FC236}">
                <a16:creationId xmlns:a16="http://schemas.microsoft.com/office/drawing/2014/main" id="{627BFF35-77D0-AD6B-5582-702025150E33}"/>
              </a:ext>
            </a:extLst>
          </p:cNvPr>
          <p:cNvSpPr/>
          <p:nvPr/>
        </p:nvSpPr>
        <p:spPr>
          <a:xfrm>
            <a:off x="4504694" y="4409931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1" name="Action Button: Blank 20">
            <a:hlinkClick r:id="" action="ppaction://noaction" highlightClick="1">
              <a:snd r:embed="rId16" name="s7_11.wav"/>
            </a:hlinkClick>
            <a:extLst>
              <a:ext uri="{FF2B5EF4-FFF2-40B4-BE49-F238E27FC236}">
                <a16:creationId xmlns:a16="http://schemas.microsoft.com/office/drawing/2014/main" id="{3E12C891-E3C8-D343-5D32-192F09FFECFD}"/>
              </a:ext>
            </a:extLst>
          </p:cNvPr>
          <p:cNvSpPr/>
          <p:nvPr/>
        </p:nvSpPr>
        <p:spPr>
          <a:xfrm>
            <a:off x="4504693" y="5027886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Action Button: Blank 21">
            <a:hlinkClick r:id="" action="ppaction://noaction" highlightClick="1">
              <a:snd r:embed="rId17" name="s7_12.wav"/>
            </a:hlinkClick>
            <a:extLst>
              <a:ext uri="{FF2B5EF4-FFF2-40B4-BE49-F238E27FC236}">
                <a16:creationId xmlns:a16="http://schemas.microsoft.com/office/drawing/2014/main" id="{6FFCB978-AEBF-ECE0-9BF0-2DCFBFD0F6BA}"/>
              </a:ext>
            </a:extLst>
          </p:cNvPr>
          <p:cNvSpPr/>
          <p:nvPr/>
        </p:nvSpPr>
        <p:spPr>
          <a:xfrm>
            <a:off x="4504692" y="5606096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Action Button: Blank 22">
            <a:hlinkClick r:id="" action="ppaction://noaction" highlightClick="1">
              <a:snd r:embed="rId18" name="s7_13.wav"/>
            </a:hlinkClick>
            <a:extLst>
              <a:ext uri="{FF2B5EF4-FFF2-40B4-BE49-F238E27FC236}">
                <a16:creationId xmlns:a16="http://schemas.microsoft.com/office/drawing/2014/main" id="{2401B665-CFC0-B4DA-E7D0-100A474D4F36}"/>
              </a:ext>
            </a:extLst>
          </p:cNvPr>
          <p:cNvSpPr/>
          <p:nvPr/>
        </p:nvSpPr>
        <p:spPr>
          <a:xfrm>
            <a:off x="4494407" y="6203370"/>
            <a:ext cx="465513" cy="397632"/>
          </a:xfrm>
          <a:prstGeom prst="actionButtonBlank">
            <a:avLst/>
          </a:prstGeom>
          <a:solidFill>
            <a:srgbClr val="63C1CD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82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7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7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7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7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5" grpId="0" animBg="1"/>
      <p:bldP spid="5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41E4A78F-A549-4C27-837C-83015241EDC2}"/>
              </a:ext>
            </a:extLst>
          </p:cNvPr>
          <p:cNvSpPr txBox="1"/>
          <p:nvPr/>
        </p:nvSpPr>
        <p:spPr>
          <a:xfrm>
            <a:off x="6965316" y="6518694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 / Emma Marsden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6706490-EF6A-44C1-A348-2C761C99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712520" y="2594725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2884A641-ACF6-42B4-8E7E-3AFF936B3226}"/>
              </a:ext>
            </a:extLst>
          </p:cNvPr>
          <p:cNvSpPr txBox="1"/>
          <p:nvPr/>
        </p:nvSpPr>
        <p:spPr>
          <a:xfrm rot="21349562">
            <a:off x="4905060" y="2954235"/>
            <a:ext cx="2065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many?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F919E0C7-388E-43AC-A62E-56B6BFE41C23}"/>
              </a:ext>
            </a:extLst>
          </p:cNvPr>
          <p:cNvSpPr txBox="1"/>
          <p:nvPr/>
        </p:nvSpPr>
        <p:spPr>
          <a:xfrm>
            <a:off x="0" y="118842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n-GB" sz="115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</a:t>
            </a:r>
            <a:r>
              <a:rPr lang="en-GB" sz="115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os</a:t>
            </a:r>
            <a:r>
              <a:rPr lang="en-GB" sz="1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46AFA4-464A-4C87-ACC3-729FB0ADA693}"/>
              </a:ext>
            </a:extLst>
          </p:cNvPr>
          <p:cNvSpPr txBox="1"/>
          <p:nvPr/>
        </p:nvSpPr>
        <p:spPr>
          <a:xfrm>
            <a:off x="1440471" y="4910236"/>
            <a:ext cx="948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5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¿</a:t>
            </a:r>
            <a:r>
              <a:rPr lang="es-ES" sz="5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Cuánt</a:t>
            </a:r>
            <a:r>
              <a:rPr lang="es-ES" sz="5400" b="1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os</a:t>
            </a:r>
            <a:r>
              <a:rPr lang="es-ES" sz="5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museos</a:t>
            </a:r>
            <a:r>
              <a:rPr lang="es-ES" sz="54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54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hay?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19428-7330-4CD6-A7BA-98ADA6C26207}"/>
              </a:ext>
            </a:extLst>
          </p:cNvPr>
          <p:cNvSpPr txBox="1"/>
          <p:nvPr/>
        </p:nvSpPr>
        <p:spPr>
          <a:xfrm>
            <a:off x="1111590" y="5792127"/>
            <a:ext cx="96521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HK" sz="4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many </a:t>
            </a:r>
            <a:r>
              <a:rPr lang="en-HK" sz="4000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museums</a:t>
            </a:r>
            <a:r>
              <a:rPr lang="en-HK" sz="40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are there?]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C3867E-E8F6-4839-8E80-C11A40B3C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" y="15376"/>
            <a:ext cx="1907822" cy="141903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C11457-10CC-49ED-B124-AF1F967CE48D}"/>
              </a:ext>
            </a:extLst>
          </p:cNvPr>
          <p:cNvSpPr/>
          <p:nvPr/>
        </p:nvSpPr>
        <p:spPr>
          <a:xfrm>
            <a:off x="4718919" y="5095541"/>
            <a:ext cx="820355" cy="62933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323B77-E8C4-475A-806E-DB3A14C818A9}"/>
              </a:ext>
            </a:extLst>
          </p:cNvPr>
          <p:cNvSpPr/>
          <p:nvPr/>
        </p:nvSpPr>
        <p:spPr>
          <a:xfrm>
            <a:off x="7526663" y="5095541"/>
            <a:ext cx="820355" cy="62933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C88383-A05C-B18F-775C-7CF7CC7BC325}"/>
              </a:ext>
            </a:extLst>
          </p:cNvPr>
          <p:cNvSpPr/>
          <p:nvPr/>
        </p:nvSpPr>
        <p:spPr>
          <a:xfrm>
            <a:off x="7451559" y="2052402"/>
            <a:ext cx="4562128" cy="2233002"/>
          </a:xfrm>
          <a:prstGeom prst="wedgeRoundRectCallout">
            <a:avLst>
              <a:gd name="adj1" fmla="val 5660"/>
              <a:gd name="adj2" fmla="val 6391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⚠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question word ‘¿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cuántas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?’ agrees with the gender and number of the noun it describes. </a:t>
            </a:r>
          </a:p>
        </p:txBody>
      </p:sp>
      <p:pic>
        <p:nvPicPr>
          <p:cNvPr id="6" name="Picture 2" descr="Warning, Exclamation, Caution, Sign">
            <a:extLst>
              <a:ext uri="{FF2B5EF4-FFF2-40B4-BE49-F238E27FC236}">
                <a16:creationId xmlns:a16="http://schemas.microsoft.com/office/drawing/2014/main" id="{8C9C3BA5-3DB5-97D1-9EF8-5C307B1B2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36" y="2041186"/>
            <a:ext cx="595032" cy="57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4" grpId="0" animBg="1"/>
      <p:bldP spid="1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2404</Words>
  <Application>Microsoft Office PowerPoint</Application>
  <PresentationFormat>Widescreen</PresentationFormat>
  <Paragraphs>413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docs-Century Gothic</vt:lpstr>
      <vt:lpstr>Modern Love</vt:lpstr>
      <vt:lpstr>Montserrat Medium</vt:lpstr>
      <vt:lpstr>Segoe Print</vt:lpstr>
      <vt:lpstr>Office Theme</vt:lpstr>
      <vt:lpstr>español, con Quique</vt:lpstr>
      <vt:lpstr>Saying what I and others do</vt:lpstr>
      <vt:lpstr>pronunciar</vt:lpstr>
      <vt:lpstr>hablar</vt:lpstr>
      <vt:lpstr>hablar</vt:lpstr>
      <vt:lpstr>hablar</vt:lpstr>
      <vt:lpstr>Hay</vt:lpstr>
      <vt:lpstr>escuchar</vt:lpstr>
      <vt:lpstr>pronunciar</vt:lpstr>
      <vt:lpstr>pronunciar</vt:lpstr>
      <vt:lpstr>hablar</vt:lpstr>
      <vt:lpstr>hablar</vt:lpstr>
      <vt:lpstr>hablar</vt:lpstr>
      <vt:lpstr>hablar</vt:lpstr>
      <vt:lpstr>hablar</vt:lpstr>
      <vt:lpstr>PowerPoint Presentation</vt:lpstr>
    </vt:vector>
  </TitlesOfParts>
  <Company>The Cam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pronunciar</dc:title>
  <dc:creator>Paula Vázquez-Valero</dc:creator>
  <cp:lastModifiedBy>Tom Dawes</cp:lastModifiedBy>
  <cp:revision>3</cp:revision>
  <dcterms:created xsi:type="dcterms:W3CDTF">2023-01-13T10:01:47Z</dcterms:created>
  <dcterms:modified xsi:type="dcterms:W3CDTF">2023-02-24T17:52:39Z</dcterms:modified>
</cp:coreProperties>
</file>