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383" r:id="rId3"/>
    <p:sldId id="382" r:id="rId4"/>
    <p:sldId id="554" r:id="rId5"/>
    <p:sldId id="556" r:id="rId6"/>
    <p:sldId id="557" r:id="rId7"/>
    <p:sldId id="559" r:id="rId8"/>
    <p:sldId id="327" r:id="rId9"/>
    <p:sldId id="558" r:id="rId10"/>
    <p:sldId id="561" r:id="rId11"/>
    <p:sldId id="562" r:id="rId12"/>
    <p:sldId id="563" r:id="rId13"/>
    <p:sldId id="566" r:id="rId14"/>
    <p:sldId id="588" r:id="rId15"/>
    <p:sldId id="589" r:id="rId16"/>
    <p:sldId id="590" r:id="rId17"/>
    <p:sldId id="591" r:id="rId18"/>
    <p:sldId id="592" r:id="rId19"/>
    <p:sldId id="593" r:id="rId20"/>
    <p:sldId id="594" r:id="rId21"/>
    <p:sldId id="595" r:id="rId22"/>
    <p:sldId id="596" r:id="rId23"/>
    <p:sldId id="597" r:id="rId24"/>
    <p:sldId id="5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65687" autoAdjust="0"/>
  </p:normalViewPr>
  <p:slideViewPr>
    <p:cSldViewPr snapToGrid="0">
      <p:cViewPr varScale="1">
        <p:scale>
          <a:sx n="75" d="100"/>
          <a:sy n="75" d="100"/>
        </p:scale>
        <p:origin x="1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075B-A43E-4B30-888C-EC0889A62812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BC3CE-D3F0-461D-923A-51571EED65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418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lesson includes an assessment of the vocabulary and grammar knowledge from the first two terms of this year’s course.  There is a phonics assessment in Week 11.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there are no follow up activities this week, but there is an Easter activity at the end of the quiz.  This could be used in a follow up slot, more than once, during this week, as appropriate.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quiz can be completed on paper with pupils writing numbered answers. Alternatively there is a word document for printing.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an answer sheet for teachers.  Alternatively, answers are provided on slides for pupils to correct their own or a partner’s.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26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381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lesson includes an assessment of the vocabulary and grammar knowledge from the first two terms of this year’s course.  There is a phonics assessment in Week 11.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there are no follow up activities this week, but there is an Easter activity at the end of the quiz.  This could be used in a follow up slot, more than once, during this week, as appropriate.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quiz can be completed on paper with pupils writing numbered answers. Alternatively there is a word document for printing.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an answer sheet for teachers.  Alternatively, answers are provided on slides for pupils to correct their own or a partner’s.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4345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terms 1 and 2 (weeks 1-23)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1-3,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oreja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oreja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jueves…..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jueves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b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descansar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descansar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hoy…..hoy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038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1-23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oreja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oreja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jueves…..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jueves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descansar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descansar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hoy…..hoy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84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next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228600" indent="-228600"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..…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estadio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revista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boca…boca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once…..once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responder…..responder</a:t>
            </a: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157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Monto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bicicleta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Paseas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la ciudad.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Aprendes la información.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Busca un parque.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Hace una actividad.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Uso un instrumento.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193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4105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8764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781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terms 1 and 2 (weeks 1-23)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1-3,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oreja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oreja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jueves…..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jueves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b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descansar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descansar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hoy…..hoy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191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8652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7369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13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1-23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oreja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oreja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jueves…..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jueves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descansar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descansar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hoy…..hoy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0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next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228600" indent="-228600"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..…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estadio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revista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boca…boca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once…..once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responder…..responder</a:t>
            </a: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53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Monto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bicicleta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Paseas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la ciudad.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Aprendes la información.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Busca un parque.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Hace una actividad.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Uso un instrumento.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972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234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311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14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92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1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147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205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119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29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55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843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826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890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8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892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239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740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412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18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50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76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36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52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815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41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89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8764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4.png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9.svg"/><Relationship Id="rId4" Type="http://schemas.openxmlformats.org/officeDocument/2006/relationships/audio" Target="../media/audio7.wav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image" Target="../media/image4.png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11" Type="http://schemas.openxmlformats.org/officeDocument/2006/relationships/image" Target="../media/image9.svg"/><Relationship Id="rId5" Type="http://schemas.openxmlformats.org/officeDocument/2006/relationships/audio" Target="../media/audio13.wav"/><Relationship Id="rId10" Type="http://schemas.openxmlformats.org/officeDocument/2006/relationships/image" Target="../media/image8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4.png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image" Target="../media/image4.png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57576-3665-438D-95FA-F790DC4A4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0" y="2786729"/>
            <a:ext cx="4449606" cy="381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5" y="55796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0A3018A-1A51-4C80-BFBF-9082D6A9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103" y="698205"/>
            <a:ext cx="97493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English, Aymara doesn’t have grammatical gender and adjectives go before the noun.  Verb forms are different, too.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EEE84A-1967-4904-BC4C-E46749534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587275"/>
              </p:ext>
            </p:extLst>
          </p:nvPr>
        </p:nvGraphicFramePr>
        <p:xfrm>
          <a:off x="1258873" y="2328195"/>
          <a:ext cx="9674253" cy="3614358"/>
        </p:xfrm>
        <a:graphic>
          <a:graphicData uri="http://schemas.openxmlformats.org/drawingml/2006/table">
            <a:tbl>
              <a:tblPr firstRow="1" firstCol="1" bandRow="1"/>
              <a:tblGrid>
                <a:gridCol w="452088">
                  <a:extLst>
                    <a:ext uri="{9D8B030D-6E8A-4147-A177-3AD203B41FA5}">
                      <a16:colId xmlns:a16="http://schemas.microsoft.com/office/drawing/2014/main" val="1774250806"/>
                    </a:ext>
                  </a:extLst>
                </a:gridCol>
                <a:gridCol w="1820165">
                  <a:extLst>
                    <a:ext uri="{9D8B030D-6E8A-4147-A177-3AD203B41FA5}">
                      <a16:colId xmlns:a16="http://schemas.microsoft.com/office/drawing/2014/main" val="2040636822"/>
                    </a:ext>
                  </a:extLst>
                </a:gridCol>
                <a:gridCol w="2282991">
                  <a:extLst>
                    <a:ext uri="{9D8B030D-6E8A-4147-A177-3AD203B41FA5}">
                      <a16:colId xmlns:a16="http://schemas.microsoft.com/office/drawing/2014/main" val="844142880"/>
                    </a:ext>
                  </a:extLst>
                </a:gridCol>
                <a:gridCol w="303898">
                  <a:extLst>
                    <a:ext uri="{9D8B030D-6E8A-4147-A177-3AD203B41FA5}">
                      <a16:colId xmlns:a16="http://schemas.microsoft.com/office/drawing/2014/main" val="3384624885"/>
                    </a:ext>
                  </a:extLst>
                </a:gridCol>
                <a:gridCol w="457457">
                  <a:extLst>
                    <a:ext uri="{9D8B030D-6E8A-4147-A177-3AD203B41FA5}">
                      <a16:colId xmlns:a16="http://schemas.microsoft.com/office/drawing/2014/main" val="425286854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3907569290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4015360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Tengo una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regla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Lee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español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17772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Buscas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información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Presento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la idea.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25615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Crea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dibujo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Estás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contento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2326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2246A9-EEC5-4860-B59F-F5A91A8697C7}"/>
              </a:ext>
            </a:extLst>
          </p:cNvPr>
          <p:cNvSpPr txBox="1"/>
          <p:nvPr/>
        </p:nvSpPr>
        <p:spPr>
          <a:xfrm>
            <a:off x="1155195" y="18209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2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2B32D1-D358-483B-BE63-D63FCD054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806703"/>
              </p:ext>
            </p:extLst>
          </p:nvPr>
        </p:nvGraphicFramePr>
        <p:xfrm>
          <a:off x="820902" y="121066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5811546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3046554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Es importante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tener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ideas.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having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to have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5D661C0-4B2C-4F3F-8C44-0DF8EEAC256C}"/>
              </a:ext>
            </a:extLst>
          </p:cNvPr>
          <p:cNvSpPr/>
          <p:nvPr/>
        </p:nvSpPr>
        <p:spPr>
          <a:xfrm>
            <a:off x="356784" y="3429000"/>
            <a:ext cx="11371920" cy="9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Put a (X) next to the words that could finish this sentence. Remember the personal ‘a’.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5F834-EE22-4D85-A1FF-DECB400CA362}"/>
              </a:ext>
            </a:extLst>
          </p:cNvPr>
          <p:cNvSpPr/>
          <p:nvPr/>
        </p:nvSpPr>
        <p:spPr>
          <a:xfrm>
            <a:off x="356784" y="761531"/>
            <a:ext cx="10843653" cy="51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that seems best for the Spanish word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bold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D46637A-7772-4500-9D99-05ACD9CBC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330329"/>
              </p:ext>
            </p:extLst>
          </p:nvPr>
        </p:nvGraphicFramePr>
        <p:xfrm>
          <a:off x="820901" y="218536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5811546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3046554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Leer </a:t>
                      </a:r>
                      <a:r>
                        <a:rPr lang="fr-FR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 interesante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to read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reading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B3E4110-7D89-4407-87CF-33E38D26A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389212"/>
              </p:ext>
            </p:extLst>
          </p:nvPr>
        </p:nvGraphicFramePr>
        <p:xfrm>
          <a:off x="820901" y="40274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58491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99609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Veo a 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mamá.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un animal.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C7869E-1703-4C17-8EC9-8D3B19851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373754"/>
              </p:ext>
            </p:extLst>
          </p:nvPr>
        </p:nvGraphicFramePr>
        <p:xfrm>
          <a:off x="820900" y="50021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70684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87416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Visito...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un hermano de Juan.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el museo.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498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C5AE-EA61-4CCE-B7DD-59BBBB158CDB}"/>
              </a:ext>
            </a:extLst>
          </p:cNvPr>
          <p:cNvSpPr/>
          <p:nvPr/>
        </p:nvSpPr>
        <p:spPr>
          <a:xfrm>
            <a:off x="523461" y="269187"/>
            <a:ext cx="10250556" cy="6378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‘a’.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ordenador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mesa (f)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‘the’.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________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puerta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(f)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español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(m)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‘some’.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dibujos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cartas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‘how many’.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¿ ________ palabras?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¿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bocadillos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7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991147"/>
            <a:ext cx="48509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- Knowledge quiz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Saying how many and describing things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61BD15-DD10-4A71-86AC-6BBEB10E6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0" y="2389891"/>
            <a:ext cx="3214451" cy="275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home,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748028"/>
          <a:ext cx="11092069" cy="3563914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084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eye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ear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orange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exercise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nine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Thursday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Friday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what?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how many?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comfortable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how?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25" name="Rectangle 24">
            <a:hlinkClick r:id="" action="ppaction://noaction">
              <a:snd r:embed="rId5" name="oreja.wav"/>
            </a:hlinkClick>
            <a:extLst>
              <a:ext uri="{FF2B5EF4-FFF2-40B4-BE49-F238E27FC236}">
                <a16:creationId xmlns:a16="http://schemas.microsoft.com/office/drawing/2014/main" id="{7CF744EA-E14F-47FB-87E0-CB3516B2AB46}"/>
              </a:ext>
            </a:extLst>
          </p:cNvPr>
          <p:cNvSpPr/>
          <p:nvPr/>
        </p:nvSpPr>
        <p:spPr>
          <a:xfrm>
            <a:off x="1125330" y="35618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6" name="Rectangle 25">
            <a:hlinkClick r:id="" action="ppaction://noaction">
              <a:snd r:embed="rId6" name="1_2.wav"/>
            </a:hlinkClick>
            <a:extLst>
              <a:ext uri="{FF2B5EF4-FFF2-40B4-BE49-F238E27FC236}">
                <a16:creationId xmlns:a16="http://schemas.microsoft.com/office/drawing/2014/main" id="{6C501E43-1ED9-43FC-8DA3-D2FA59389E80}"/>
              </a:ext>
            </a:extLst>
          </p:cNvPr>
          <p:cNvSpPr/>
          <p:nvPr/>
        </p:nvSpPr>
        <p:spPr>
          <a:xfrm>
            <a:off x="1125330" y="458496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7" name="Rectangle 26">
            <a:hlinkClick r:id="" action="ppaction://noaction">
              <a:snd r:embed="rId7" name="1_3.wav"/>
            </a:hlinkClick>
            <a:extLst>
              <a:ext uri="{FF2B5EF4-FFF2-40B4-BE49-F238E27FC236}">
                <a16:creationId xmlns:a16="http://schemas.microsoft.com/office/drawing/2014/main" id="{AB289FE0-3CBB-47AA-8EA9-6C40541C3370}"/>
              </a:ext>
            </a:extLst>
          </p:cNvPr>
          <p:cNvSpPr/>
          <p:nvPr/>
        </p:nvSpPr>
        <p:spPr>
          <a:xfrm>
            <a:off x="1125330" y="56080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D7AAF698-8B09-4B24-805D-7320122DE9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32243" y="3887941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DCC35C40-09F5-478F-8867-5286BC707F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2816" y="4902171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B50A4B36-9354-4927-AA62-67996614E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60855" y="5925937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0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269607"/>
          <a:ext cx="11092069" cy="3758879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rest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create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present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 </a:t>
                      </a: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(location)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hello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sheet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there is/are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 do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learn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do, make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use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544280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1_4.wav"/>
            </a:hlinkClick>
            <a:extLst>
              <a:ext uri="{FF2B5EF4-FFF2-40B4-BE49-F238E27FC236}">
                <a16:creationId xmlns:a16="http://schemas.microsoft.com/office/drawing/2014/main" id="{F4AB4C7B-3669-4704-A145-5FB93E424FBB}"/>
              </a:ext>
            </a:extLst>
          </p:cNvPr>
          <p:cNvSpPr/>
          <p:nvPr/>
        </p:nvSpPr>
        <p:spPr>
          <a:xfrm>
            <a:off x="1337136" y="320096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0" name="Rectangle 9">
            <a:hlinkClick r:id="" action="ppaction://noaction">
              <a:snd r:embed="rId5" name="1_5.wav"/>
            </a:hlinkClick>
            <a:extLst>
              <a:ext uri="{FF2B5EF4-FFF2-40B4-BE49-F238E27FC236}">
                <a16:creationId xmlns:a16="http://schemas.microsoft.com/office/drawing/2014/main" id="{1506FE46-3464-4A18-905B-44CFB5C87AA4}"/>
              </a:ext>
            </a:extLst>
          </p:cNvPr>
          <p:cNvSpPr/>
          <p:nvPr/>
        </p:nvSpPr>
        <p:spPr>
          <a:xfrm>
            <a:off x="1337135" y="420656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1" name="Rectangle 10">
            <a:hlinkClick r:id="" action="ppaction://noaction">
              <a:snd r:embed="rId6" name="1_6.wav"/>
            </a:hlinkClick>
            <a:extLst>
              <a:ext uri="{FF2B5EF4-FFF2-40B4-BE49-F238E27FC236}">
                <a16:creationId xmlns:a16="http://schemas.microsoft.com/office/drawing/2014/main" id="{A5096ADA-87DF-4DC8-8CCD-B3C9ED27E42C}"/>
              </a:ext>
            </a:extLst>
          </p:cNvPr>
          <p:cNvSpPr/>
          <p:nvPr/>
        </p:nvSpPr>
        <p:spPr>
          <a:xfrm>
            <a:off x="1337134" y="521216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B3332EF8-3611-484E-8C3A-5444355AA2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60543" y="3429000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2F39CAFD-9665-4D81-815B-EA0F2ED9D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80143" y="4521422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E7CCD169-33DF-454B-A38E-7F9E9245E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7443" y="5599367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/>
        </p:nvGraphicFramePr>
        <p:xfrm>
          <a:off x="221287" y="1764826"/>
          <a:ext cx="11843797" cy="3741738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13335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3481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687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2_2.wav"/>
            </a:hlinkClick>
            <a:extLst>
              <a:ext uri="{FF2B5EF4-FFF2-40B4-BE49-F238E27FC236}">
                <a16:creationId xmlns:a16="http://schemas.microsoft.com/office/drawing/2014/main" id="{58B64526-C5A3-4EE9-9052-D36EEC8E709B}"/>
              </a:ext>
            </a:extLst>
          </p:cNvPr>
          <p:cNvSpPr/>
          <p:nvPr/>
        </p:nvSpPr>
        <p:spPr>
          <a:xfrm>
            <a:off x="308253" y="30711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5" name="2_3.wav"/>
            </a:hlinkClick>
            <a:extLst>
              <a:ext uri="{FF2B5EF4-FFF2-40B4-BE49-F238E27FC236}">
                <a16:creationId xmlns:a16="http://schemas.microsoft.com/office/drawing/2014/main" id="{AB760A95-843A-42FB-BB9B-1226926F009B}"/>
              </a:ext>
            </a:extLst>
          </p:cNvPr>
          <p:cNvSpPr/>
          <p:nvPr/>
        </p:nvSpPr>
        <p:spPr>
          <a:xfrm>
            <a:off x="308253" y="37213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6" name="2_4.wav"/>
            </a:hlinkClick>
            <a:extLst>
              <a:ext uri="{FF2B5EF4-FFF2-40B4-BE49-F238E27FC236}">
                <a16:creationId xmlns:a16="http://schemas.microsoft.com/office/drawing/2014/main" id="{EA2C1D43-D6D6-41E6-AC4E-586F134938C4}"/>
              </a:ext>
            </a:extLst>
          </p:cNvPr>
          <p:cNvSpPr/>
          <p:nvPr/>
        </p:nvSpPr>
        <p:spPr>
          <a:xfrm>
            <a:off x="308252" y="437150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7" name="2_1.wav"/>
            </a:hlinkClick>
            <a:extLst>
              <a:ext uri="{FF2B5EF4-FFF2-40B4-BE49-F238E27FC236}">
                <a16:creationId xmlns:a16="http://schemas.microsoft.com/office/drawing/2014/main" id="{2ED0203D-AF69-4B88-8F46-F307BF6C0BAF}"/>
              </a:ext>
            </a:extLst>
          </p:cNvPr>
          <p:cNvSpPr/>
          <p:nvPr/>
        </p:nvSpPr>
        <p:spPr>
          <a:xfrm>
            <a:off x="310160" y="246233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4" name="Rectangle 13">
            <a:hlinkClick r:id="" action="ppaction://noaction">
              <a:snd r:embed="rId8" name="2_5.wav"/>
            </a:hlinkClick>
            <a:extLst>
              <a:ext uri="{FF2B5EF4-FFF2-40B4-BE49-F238E27FC236}">
                <a16:creationId xmlns:a16="http://schemas.microsoft.com/office/drawing/2014/main" id="{64552855-C8A7-4986-AB02-D1C701863525}"/>
              </a:ext>
            </a:extLst>
          </p:cNvPr>
          <p:cNvSpPr/>
          <p:nvPr/>
        </p:nvSpPr>
        <p:spPr>
          <a:xfrm>
            <a:off x="312050" y="494820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06602CE1-01B3-4DEC-8995-23C036CD4D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68643" y="2699855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B721CA30-CA20-4172-8782-E14F064728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49943" y="3325892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27F2BA8E-9048-4645-A17F-5414AB1B72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3631" y="3956013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1D2C9ADD-A121-4D02-B9F5-43EC2A627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49943" y="4588633"/>
            <a:ext cx="282416" cy="28241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C2BF4340-90E6-4867-9D79-5C56E0D41D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68643" y="5224148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97680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/>
        </p:nvGraphicFramePr>
        <p:xfrm>
          <a:off x="1333731" y="1908537"/>
          <a:ext cx="9042719" cy="3649110"/>
        </p:xfrm>
        <a:graphic>
          <a:graphicData uri="http://schemas.openxmlformats.org/drawingml/2006/table">
            <a:tbl>
              <a:tblPr firstRow="1" firstCol="1" bandRow="1"/>
              <a:tblGrid>
                <a:gridCol w="736551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2020762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722606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924555"/>
                  </a:ext>
                </a:extLst>
              </a:tr>
            </a:tbl>
          </a:graphicData>
        </a:graphic>
      </p:graphicFrame>
      <p:sp>
        <p:nvSpPr>
          <p:cNvPr id="8" name="Rectangle 7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732F3E8C-A901-4AC1-97D6-B4655C335EF2}"/>
              </a:ext>
            </a:extLst>
          </p:cNvPr>
          <p:cNvSpPr/>
          <p:nvPr/>
        </p:nvSpPr>
        <p:spPr>
          <a:xfrm>
            <a:off x="1453000" y="19976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5" name="3_2.wav"/>
            </a:hlinkClick>
            <a:extLst>
              <a:ext uri="{FF2B5EF4-FFF2-40B4-BE49-F238E27FC236}">
                <a16:creationId xmlns:a16="http://schemas.microsoft.com/office/drawing/2014/main" id="{891240E2-DA0F-4647-8FE7-8701E0765EA8}"/>
              </a:ext>
            </a:extLst>
          </p:cNvPr>
          <p:cNvSpPr/>
          <p:nvPr/>
        </p:nvSpPr>
        <p:spPr>
          <a:xfrm>
            <a:off x="1452998" y="260259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7E28A838-C528-46E0-A9D3-D26779F851D5}"/>
              </a:ext>
            </a:extLst>
          </p:cNvPr>
          <p:cNvSpPr/>
          <p:nvPr/>
        </p:nvSpPr>
        <p:spPr>
          <a:xfrm>
            <a:off x="1452998" y="321903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3_4.wav"/>
            </a:hlinkClick>
            <a:extLst>
              <a:ext uri="{FF2B5EF4-FFF2-40B4-BE49-F238E27FC236}">
                <a16:creationId xmlns:a16="http://schemas.microsoft.com/office/drawing/2014/main" id="{3D21F499-5F53-447B-ABAA-1A92F782B553}"/>
              </a:ext>
            </a:extLst>
          </p:cNvPr>
          <p:cNvSpPr/>
          <p:nvPr/>
        </p:nvSpPr>
        <p:spPr>
          <a:xfrm>
            <a:off x="1456796" y="378079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8" name="3_5.wav"/>
            </a:hlinkClick>
            <a:extLst>
              <a:ext uri="{FF2B5EF4-FFF2-40B4-BE49-F238E27FC236}">
                <a16:creationId xmlns:a16="http://schemas.microsoft.com/office/drawing/2014/main" id="{E146B8BE-7173-48F7-8F31-C3FAC2BA3367}"/>
              </a:ext>
            </a:extLst>
          </p:cNvPr>
          <p:cNvSpPr/>
          <p:nvPr/>
        </p:nvSpPr>
        <p:spPr>
          <a:xfrm>
            <a:off x="1456796" y="43855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4" name="Rectangle 13">
            <a:hlinkClick r:id="" action="ppaction://noaction">
              <a:snd r:embed="rId9" name="3_6.wav"/>
            </a:hlinkClick>
            <a:extLst>
              <a:ext uri="{FF2B5EF4-FFF2-40B4-BE49-F238E27FC236}">
                <a16:creationId xmlns:a16="http://schemas.microsoft.com/office/drawing/2014/main" id="{BAA99AEF-6692-430D-803B-2A79F10BEAD0}"/>
              </a:ext>
            </a:extLst>
          </p:cNvPr>
          <p:cNvSpPr/>
          <p:nvPr/>
        </p:nvSpPr>
        <p:spPr>
          <a:xfrm>
            <a:off x="1470864" y="500437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2AFB3863-2FE5-405C-986D-DB471F1F8A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60643" y="2065780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465744AA-0211-4B3C-A48B-0E3D325A9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5743" y="2670697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449D25F5-BE8E-4EA6-B1CF-35AB214777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5743" y="3287135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216C2D9D-895E-4204-A344-33FE1EED9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59743" y="3905722"/>
            <a:ext cx="282416" cy="28241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995253EA-B808-4184-A899-D6CF10E93D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59743" y="4512196"/>
            <a:ext cx="282416" cy="282416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35A744C5-F782-4F7D-8179-9DAD3606E6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73343" y="5116600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9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954156" y="704305"/>
            <a:ext cx="9839739" cy="5308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Aprendo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libro.			I _____________ the book.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Hay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cinco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días			There are ___________ days.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La idea es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divertida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The idea is_____________ 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¿Usas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lápiz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Do you use ___________?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¿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 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profesora?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s/he _____________ the teacher?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Tiene tres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dedos.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It has three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Estoy en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campo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I am in ___________________.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El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país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interesante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The _____________ is interesting.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La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habitación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rara.		The __________ is strange.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El mensaje 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inglés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message is _____________ .	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C9CCF-7D5C-4071-8809-7AA2D13AB98B}"/>
              </a:ext>
            </a:extLst>
          </p:cNvPr>
          <p:cNvSpPr txBox="1"/>
          <p:nvPr/>
        </p:nvSpPr>
        <p:spPr>
          <a:xfrm>
            <a:off x="5560715" y="1366535"/>
            <a:ext cx="203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241F6-9599-428E-A2C8-E1C2B967F910}"/>
              </a:ext>
            </a:extLst>
          </p:cNvPr>
          <p:cNvSpPr txBox="1"/>
          <p:nvPr/>
        </p:nvSpPr>
        <p:spPr>
          <a:xfrm>
            <a:off x="6691649" y="1853000"/>
            <a:ext cx="158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E42B53-72E4-4E10-9AE6-FC186513B4EC}"/>
              </a:ext>
            </a:extLst>
          </p:cNvPr>
          <p:cNvSpPr txBox="1"/>
          <p:nvPr/>
        </p:nvSpPr>
        <p:spPr>
          <a:xfrm>
            <a:off x="6830715" y="2314665"/>
            <a:ext cx="1792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fun/funny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F0A61E-B64B-4F2F-A2C8-BD37635628E8}"/>
              </a:ext>
            </a:extLst>
          </p:cNvPr>
          <p:cNvSpPr txBox="1"/>
          <p:nvPr/>
        </p:nvSpPr>
        <p:spPr>
          <a:xfrm>
            <a:off x="6918983" y="2746062"/>
            <a:ext cx="157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pencil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E95BC-8027-469C-BF26-B85D1A204DEC}"/>
              </a:ext>
            </a:extLst>
          </p:cNvPr>
          <p:cNvSpPr txBox="1"/>
          <p:nvPr/>
        </p:nvSpPr>
        <p:spPr>
          <a:xfrm>
            <a:off x="6265573" y="3232527"/>
            <a:ext cx="1913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answering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99661-9CB6-4A26-841E-EBE5226B2D9E}"/>
              </a:ext>
            </a:extLst>
          </p:cNvPr>
          <p:cNvSpPr txBox="1"/>
          <p:nvPr/>
        </p:nvSpPr>
        <p:spPr>
          <a:xfrm>
            <a:off x="6958348" y="3674730"/>
            <a:ext cx="1664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fingers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94D60-0B13-4CE7-B13B-080F61377381}"/>
              </a:ext>
            </a:extLst>
          </p:cNvPr>
          <p:cNvSpPr txBox="1"/>
          <p:nvPr/>
        </p:nvSpPr>
        <p:spPr>
          <a:xfrm>
            <a:off x="6374148" y="4130927"/>
            <a:ext cx="284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country(side)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EB1FA-18F7-4B06-B57A-C54FC555B954}"/>
              </a:ext>
            </a:extLst>
          </p:cNvPr>
          <p:cNvSpPr txBox="1"/>
          <p:nvPr/>
        </p:nvSpPr>
        <p:spPr>
          <a:xfrm>
            <a:off x="5990012" y="4603398"/>
            <a:ext cx="1604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country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D0F8C8-4474-4231-B56C-8AD530636FE5}"/>
              </a:ext>
            </a:extLst>
          </p:cNvPr>
          <p:cNvSpPr txBox="1"/>
          <p:nvPr/>
        </p:nvSpPr>
        <p:spPr>
          <a:xfrm>
            <a:off x="6001735" y="5045601"/>
            <a:ext cx="135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0C7E6-7CDB-44C2-A39F-0BB90A38F2E4}"/>
              </a:ext>
            </a:extLst>
          </p:cNvPr>
          <p:cNvSpPr txBox="1"/>
          <p:nvPr/>
        </p:nvSpPr>
        <p:spPr>
          <a:xfrm>
            <a:off x="7385819" y="5514037"/>
            <a:ext cx="183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</a:t>
            </a:r>
          </a:p>
        </p:txBody>
      </p:sp>
    </p:spTree>
    <p:extLst>
      <p:ext uri="{BB962C8B-B14F-4D97-AF65-F5344CB8AC3E}">
        <p14:creationId xmlns:p14="http://schemas.microsoft.com/office/powerpoint/2010/main" val="244735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12205252" cy="4620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 visit the church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dad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Visito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iglesia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 __________.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are from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Spain.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España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square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old.			______ __________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vieja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You are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class.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 __________.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Eating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important.			__________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A dog?			¿__________? 	 ¿un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perro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I’m reading 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piece of news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	Leo una ___________. 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It’s important to do exercise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afternoon.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hacer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ejercicio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 ____ __________.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84E28-69D9-4E7F-9CB0-D8FFD1CBF006}"/>
              </a:ext>
            </a:extLst>
          </p:cNvPr>
          <p:cNvSpPr txBox="1"/>
          <p:nvPr/>
        </p:nvSpPr>
        <p:spPr>
          <a:xfrm>
            <a:off x="6602114" y="1504077"/>
            <a:ext cx="2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papá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FB91F3-D23B-4859-9818-C3142EE0DC00}"/>
              </a:ext>
            </a:extLst>
          </p:cNvPr>
          <p:cNvSpPr txBox="1"/>
          <p:nvPr/>
        </p:nvSpPr>
        <p:spPr>
          <a:xfrm>
            <a:off x="4760614" y="1980857"/>
            <a:ext cx="2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Eres      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595BAE-AF7B-4096-B55C-72201942D8B1}"/>
              </a:ext>
            </a:extLst>
          </p:cNvPr>
          <p:cNvSpPr txBox="1"/>
          <p:nvPr/>
        </p:nvSpPr>
        <p:spPr>
          <a:xfrm>
            <a:off x="4875547" y="2446644"/>
            <a:ext cx="2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plaza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83FE6-D82E-4BE2-8EF3-370384CD15CF}"/>
              </a:ext>
            </a:extLst>
          </p:cNvPr>
          <p:cNvSpPr txBox="1"/>
          <p:nvPr/>
        </p:nvSpPr>
        <p:spPr>
          <a:xfrm>
            <a:off x="5381661" y="2853088"/>
            <a:ext cx="2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77B902-E000-46B9-A389-21936BEC9107}"/>
              </a:ext>
            </a:extLst>
          </p:cNvPr>
          <p:cNvSpPr txBox="1"/>
          <p:nvPr/>
        </p:nvSpPr>
        <p:spPr>
          <a:xfrm>
            <a:off x="4481846" y="3333990"/>
            <a:ext cx="2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A1AE6F-230E-4872-ACB0-579F2B26DCDE}"/>
              </a:ext>
            </a:extLst>
          </p:cNvPr>
          <p:cNvSpPr txBox="1"/>
          <p:nvPr/>
        </p:nvSpPr>
        <p:spPr>
          <a:xfrm>
            <a:off x="4989215" y="3814892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6BC2D-A61A-4B0D-9128-EDE55DE2ACBA}"/>
              </a:ext>
            </a:extLst>
          </p:cNvPr>
          <p:cNvSpPr txBox="1"/>
          <p:nvPr/>
        </p:nvSpPr>
        <p:spPr>
          <a:xfrm>
            <a:off x="5834385" y="4262797"/>
            <a:ext cx="148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noticia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1FE37D-1E46-4A31-831C-0D3EEEBF78E6}"/>
              </a:ext>
            </a:extLst>
          </p:cNvPr>
          <p:cNvSpPr txBox="1"/>
          <p:nvPr/>
        </p:nvSpPr>
        <p:spPr>
          <a:xfrm>
            <a:off x="4134514" y="5191305"/>
            <a:ext cx="2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  la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tarde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87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991147"/>
            <a:ext cx="48509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- Knowledge quiz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Saying how many and describing things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61BD15-DD10-4A71-86AC-6BBEB10E6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0" y="2389891"/>
            <a:ext cx="3214451" cy="275304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6361044" cy="390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Write the opposite word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Spanish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¡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Buenas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- ________________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allí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no - __________________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pie - ______________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padre - 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4775B-CDE3-4A59-95B3-EF25A6BBE273}"/>
              </a:ext>
            </a:extLst>
          </p:cNvPr>
          <p:cNvSpPr txBox="1"/>
          <p:nvPr/>
        </p:nvSpPr>
        <p:spPr>
          <a:xfrm>
            <a:off x="3325514" y="2253377"/>
            <a:ext cx="2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¡Buenos días!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E1629-61B4-4E91-9EE8-DE63F748D982}"/>
              </a:ext>
            </a:extLst>
          </p:cNvPr>
          <p:cNvSpPr txBox="1"/>
          <p:nvPr/>
        </p:nvSpPr>
        <p:spPr>
          <a:xfrm>
            <a:off x="1293514" y="2771270"/>
            <a:ext cx="2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aquí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0D936-7A9E-4FB4-A2F8-A09D6E299BB8}"/>
              </a:ext>
            </a:extLst>
          </p:cNvPr>
          <p:cNvSpPr txBox="1"/>
          <p:nvPr/>
        </p:nvSpPr>
        <p:spPr>
          <a:xfrm>
            <a:off x="1509414" y="3336597"/>
            <a:ext cx="2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sí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432C63-6B86-4D29-9898-12D066133106}"/>
              </a:ext>
            </a:extLst>
          </p:cNvPr>
          <p:cNvSpPr txBox="1"/>
          <p:nvPr/>
        </p:nvSpPr>
        <p:spPr>
          <a:xfrm>
            <a:off x="1674514" y="3854490"/>
            <a:ext cx="2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cabeza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1B7D79-0E18-45F4-8CF9-77A349C474C3}"/>
              </a:ext>
            </a:extLst>
          </p:cNvPr>
          <p:cNvSpPr txBox="1"/>
          <p:nvPr/>
        </p:nvSpPr>
        <p:spPr>
          <a:xfrm>
            <a:off x="2105062" y="4437994"/>
            <a:ext cx="162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madre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35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5" y="55796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0A3018A-1A51-4C80-BFBF-9082D6A9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103" y="698205"/>
            <a:ext cx="97493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English, Aymara doesn’t have grammatical gender and adjectives go before the noun.  Verb forms are different, too.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EEE84A-1967-4904-BC4C-E467495343C4}"/>
              </a:ext>
            </a:extLst>
          </p:cNvPr>
          <p:cNvGraphicFramePr>
            <a:graphicFrameLocks noGrp="1"/>
          </p:cNvGraphicFramePr>
          <p:nvPr/>
        </p:nvGraphicFramePr>
        <p:xfrm>
          <a:off x="1258873" y="2328195"/>
          <a:ext cx="9674253" cy="3614358"/>
        </p:xfrm>
        <a:graphic>
          <a:graphicData uri="http://schemas.openxmlformats.org/drawingml/2006/table">
            <a:tbl>
              <a:tblPr firstRow="1" firstCol="1" bandRow="1"/>
              <a:tblGrid>
                <a:gridCol w="452088">
                  <a:extLst>
                    <a:ext uri="{9D8B030D-6E8A-4147-A177-3AD203B41FA5}">
                      <a16:colId xmlns:a16="http://schemas.microsoft.com/office/drawing/2014/main" val="1774250806"/>
                    </a:ext>
                  </a:extLst>
                </a:gridCol>
                <a:gridCol w="1820165">
                  <a:extLst>
                    <a:ext uri="{9D8B030D-6E8A-4147-A177-3AD203B41FA5}">
                      <a16:colId xmlns:a16="http://schemas.microsoft.com/office/drawing/2014/main" val="2040636822"/>
                    </a:ext>
                  </a:extLst>
                </a:gridCol>
                <a:gridCol w="2282991">
                  <a:extLst>
                    <a:ext uri="{9D8B030D-6E8A-4147-A177-3AD203B41FA5}">
                      <a16:colId xmlns:a16="http://schemas.microsoft.com/office/drawing/2014/main" val="844142880"/>
                    </a:ext>
                  </a:extLst>
                </a:gridCol>
                <a:gridCol w="303898">
                  <a:extLst>
                    <a:ext uri="{9D8B030D-6E8A-4147-A177-3AD203B41FA5}">
                      <a16:colId xmlns:a16="http://schemas.microsoft.com/office/drawing/2014/main" val="3384624885"/>
                    </a:ext>
                  </a:extLst>
                </a:gridCol>
                <a:gridCol w="457457">
                  <a:extLst>
                    <a:ext uri="{9D8B030D-6E8A-4147-A177-3AD203B41FA5}">
                      <a16:colId xmlns:a16="http://schemas.microsoft.com/office/drawing/2014/main" val="425286854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3907569290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4015360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Tengo una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regla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Lee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español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17772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Buscas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información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Presento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la idea.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25615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Crea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dibujo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Estás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contento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2326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2246A9-EEC5-4860-B59F-F5A91A8697C7}"/>
              </a:ext>
            </a:extLst>
          </p:cNvPr>
          <p:cNvSpPr txBox="1"/>
          <p:nvPr/>
        </p:nvSpPr>
        <p:spPr>
          <a:xfrm>
            <a:off x="1155195" y="18209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27D6CF05-0C3F-40FD-BC27-9C880EC83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1289" y="2328195"/>
            <a:ext cx="282416" cy="282416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532889C0-4367-45B5-B42A-C18F3264F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68589" y="4058344"/>
            <a:ext cx="282416" cy="282416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72B5BEF4-FF3C-4008-914E-1EC4E02DF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1289" y="5658724"/>
            <a:ext cx="282416" cy="282416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AEBA03D9-EA12-43C6-84D5-33B2C6EAB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2343" y="3249692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13B97FDA-51A2-4D8A-B046-8ED1AD5A5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2343" y="3608613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0418FB61-4D0E-4CED-9CB6-06F0DF203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2343" y="5253480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2B32D1-D358-483B-BE63-D63FCD0542BE}"/>
              </a:ext>
            </a:extLst>
          </p:cNvPr>
          <p:cNvGraphicFramePr>
            <a:graphicFrameLocks noGrp="1"/>
          </p:cNvGraphicFramePr>
          <p:nvPr/>
        </p:nvGraphicFramePr>
        <p:xfrm>
          <a:off x="820902" y="121066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5811546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3046554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Es importante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tener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ideas.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having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to have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5D661C0-4B2C-4F3F-8C44-0DF8EEAC256C}"/>
              </a:ext>
            </a:extLst>
          </p:cNvPr>
          <p:cNvSpPr/>
          <p:nvPr/>
        </p:nvSpPr>
        <p:spPr>
          <a:xfrm>
            <a:off x="356784" y="3429000"/>
            <a:ext cx="11371920" cy="9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Put a (X) next to the words that could finish this sentence. Remember the personal ‘a’.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5F834-EE22-4D85-A1FF-DECB400CA362}"/>
              </a:ext>
            </a:extLst>
          </p:cNvPr>
          <p:cNvSpPr/>
          <p:nvPr/>
        </p:nvSpPr>
        <p:spPr>
          <a:xfrm>
            <a:off x="356784" y="761531"/>
            <a:ext cx="10843653" cy="51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that seems best for the Spanish word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bold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D46637A-7772-4500-9D99-05ACD9CBC12D}"/>
              </a:ext>
            </a:extLst>
          </p:cNvPr>
          <p:cNvGraphicFramePr>
            <a:graphicFrameLocks noGrp="1"/>
          </p:cNvGraphicFramePr>
          <p:nvPr/>
        </p:nvGraphicFramePr>
        <p:xfrm>
          <a:off x="820901" y="218536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5811546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3046554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Leer </a:t>
                      </a:r>
                      <a:r>
                        <a:rPr lang="fr-FR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 interesante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to read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reading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B3E4110-7D89-4407-87CF-33E38D26A064}"/>
              </a:ext>
            </a:extLst>
          </p:cNvPr>
          <p:cNvGraphicFramePr>
            <a:graphicFrameLocks noGrp="1"/>
          </p:cNvGraphicFramePr>
          <p:nvPr/>
        </p:nvGraphicFramePr>
        <p:xfrm>
          <a:off x="820901" y="40274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58491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99609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Veo a 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mamá.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un animal.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C7869E-1703-4C17-8EC9-8D3B198512C7}"/>
              </a:ext>
            </a:extLst>
          </p:cNvPr>
          <p:cNvGraphicFramePr>
            <a:graphicFrameLocks noGrp="1"/>
          </p:cNvGraphicFramePr>
          <p:nvPr/>
        </p:nvGraphicFramePr>
        <p:xfrm>
          <a:off x="820900" y="5002130"/>
          <a:ext cx="9493529" cy="752539"/>
        </p:xfrm>
        <a:graphic>
          <a:graphicData uri="http://schemas.openxmlformats.org/drawingml/2006/table">
            <a:tbl>
              <a:tblPr firstRow="1" firstCol="1" bandRow="1"/>
              <a:tblGrid>
                <a:gridCol w="3470684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5387416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Visito...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un hermano de Juan.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el museo.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</a:tbl>
          </a:graphicData>
        </a:graphic>
      </p:graphicFrame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4BC15271-CA03-4B82-9DFD-37CC22BAD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0843" y="1611255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4692BF29-1DD3-447D-B200-FD2A4F712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0843" y="2588252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BDBF7889-D48B-4F49-93FC-8B436210D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0843" y="4064656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7F32ABCE-345C-4F44-9C46-FD7CD8355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0843" y="5400753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9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C5AE-EA61-4CCE-B7DD-59BBBB158CDB}"/>
              </a:ext>
            </a:extLst>
          </p:cNvPr>
          <p:cNvSpPr/>
          <p:nvPr/>
        </p:nvSpPr>
        <p:spPr>
          <a:xfrm>
            <a:off x="523461" y="269187"/>
            <a:ext cx="10250556" cy="6378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‘a’.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ordenador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mesa (f)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‘the’.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________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puerta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(f)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español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(m)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‘some’.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dibujos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cartas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‘how many’.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¿ ________ palabras?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¿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bocadillos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A0250-A4D0-40E8-85AD-A8B24BCBE52B}"/>
              </a:ext>
            </a:extLst>
          </p:cNvPr>
          <p:cNvSpPr txBox="1"/>
          <p:nvPr/>
        </p:nvSpPr>
        <p:spPr>
          <a:xfrm>
            <a:off x="1036040" y="656947"/>
            <a:ext cx="76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B3D8B3-32B3-4CF2-8666-40062311D021}"/>
              </a:ext>
            </a:extLst>
          </p:cNvPr>
          <p:cNvSpPr txBox="1"/>
          <p:nvPr/>
        </p:nvSpPr>
        <p:spPr>
          <a:xfrm>
            <a:off x="1070666" y="1042411"/>
            <a:ext cx="76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F976B-CB8B-4750-BCF4-6D646D302571}"/>
              </a:ext>
            </a:extLst>
          </p:cNvPr>
          <p:cNvSpPr txBox="1"/>
          <p:nvPr/>
        </p:nvSpPr>
        <p:spPr>
          <a:xfrm>
            <a:off x="1070666" y="2403079"/>
            <a:ext cx="76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24503B-44C1-4348-B7C1-48A3849DCD80}"/>
              </a:ext>
            </a:extLst>
          </p:cNvPr>
          <p:cNvSpPr txBox="1"/>
          <p:nvPr/>
        </p:nvSpPr>
        <p:spPr>
          <a:xfrm>
            <a:off x="1070666" y="2808055"/>
            <a:ext cx="76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65862-D7A6-4424-82AA-28E76F07AF71}"/>
              </a:ext>
            </a:extLst>
          </p:cNvPr>
          <p:cNvSpPr txBox="1"/>
          <p:nvPr/>
        </p:nvSpPr>
        <p:spPr>
          <a:xfrm>
            <a:off x="915931" y="4378721"/>
            <a:ext cx="1008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87F46F-DFF4-4052-8481-E7C4E7CD4D99}"/>
              </a:ext>
            </a:extLst>
          </p:cNvPr>
          <p:cNvSpPr txBox="1"/>
          <p:nvPr/>
        </p:nvSpPr>
        <p:spPr>
          <a:xfrm>
            <a:off x="948279" y="3993257"/>
            <a:ext cx="1008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6498AF-6F8F-452D-953E-B8606AD824ED}"/>
              </a:ext>
            </a:extLst>
          </p:cNvPr>
          <p:cNvSpPr txBox="1"/>
          <p:nvPr/>
        </p:nvSpPr>
        <p:spPr>
          <a:xfrm>
            <a:off x="968174" y="5743834"/>
            <a:ext cx="166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Cuántas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D7A5C-CD98-462C-97FF-CFD3E4945A9F}"/>
              </a:ext>
            </a:extLst>
          </p:cNvPr>
          <p:cNvSpPr txBox="1"/>
          <p:nvPr/>
        </p:nvSpPr>
        <p:spPr>
          <a:xfrm>
            <a:off x="968174" y="6105254"/>
            <a:ext cx="166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Cuántos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5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home,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851055"/>
              </p:ext>
            </p:extLst>
          </p:nvPr>
        </p:nvGraphicFramePr>
        <p:xfrm>
          <a:off x="549965" y="2748028"/>
          <a:ext cx="11092069" cy="3563914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084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eye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ear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orange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exercise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nine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Thursday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Friday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5084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what?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how many?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comfortable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how?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510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25" name="Rectangle 24">
            <a:hlinkClick r:id="" action="ppaction://noaction">
              <a:snd r:embed="rId5" name="oreja.wav"/>
            </a:hlinkClick>
            <a:extLst>
              <a:ext uri="{FF2B5EF4-FFF2-40B4-BE49-F238E27FC236}">
                <a16:creationId xmlns:a16="http://schemas.microsoft.com/office/drawing/2014/main" id="{7CF744EA-E14F-47FB-87E0-CB3516B2AB46}"/>
              </a:ext>
            </a:extLst>
          </p:cNvPr>
          <p:cNvSpPr/>
          <p:nvPr/>
        </p:nvSpPr>
        <p:spPr>
          <a:xfrm>
            <a:off x="1125330" y="35618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6" name="Rectangle 25">
            <a:hlinkClick r:id="" action="ppaction://noaction">
              <a:snd r:embed="rId6" name="1_2.wav"/>
            </a:hlinkClick>
            <a:extLst>
              <a:ext uri="{FF2B5EF4-FFF2-40B4-BE49-F238E27FC236}">
                <a16:creationId xmlns:a16="http://schemas.microsoft.com/office/drawing/2014/main" id="{6C501E43-1ED9-43FC-8DA3-D2FA59389E80}"/>
              </a:ext>
            </a:extLst>
          </p:cNvPr>
          <p:cNvSpPr/>
          <p:nvPr/>
        </p:nvSpPr>
        <p:spPr>
          <a:xfrm>
            <a:off x="1125330" y="458496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7" name="Rectangle 26">
            <a:hlinkClick r:id="" action="ppaction://noaction">
              <a:snd r:embed="rId7" name="1_3.wav"/>
            </a:hlinkClick>
            <a:extLst>
              <a:ext uri="{FF2B5EF4-FFF2-40B4-BE49-F238E27FC236}">
                <a16:creationId xmlns:a16="http://schemas.microsoft.com/office/drawing/2014/main" id="{AB289FE0-3CBB-47AA-8EA9-6C40541C3370}"/>
              </a:ext>
            </a:extLst>
          </p:cNvPr>
          <p:cNvSpPr/>
          <p:nvPr/>
        </p:nvSpPr>
        <p:spPr>
          <a:xfrm>
            <a:off x="1125330" y="56080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938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524673"/>
              </p:ext>
            </p:extLst>
          </p:nvPr>
        </p:nvGraphicFramePr>
        <p:xfrm>
          <a:off x="549965" y="2269607"/>
          <a:ext cx="11092069" cy="3758879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rest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create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present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 </a:t>
                      </a: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(location)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hello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sheet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there is/are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 do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learn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do, make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use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544280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1_4.wav"/>
            </a:hlinkClick>
            <a:extLst>
              <a:ext uri="{FF2B5EF4-FFF2-40B4-BE49-F238E27FC236}">
                <a16:creationId xmlns:a16="http://schemas.microsoft.com/office/drawing/2014/main" id="{F4AB4C7B-3669-4704-A145-5FB93E424FBB}"/>
              </a:ext>
            </a:extLst>
          </p:cNvPr>
          <p:cNvSpPr/>
          <p:nvPr/>
        </p:nvSpPr>
        <p:spPr>
          <a:xfrm>
            <a:off x="1337136" y="320096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0" name="Rectangle 9">
            <a:hlinkClick r:id="" action="ppaction://noaction">
              <a:snd r:embed="rId5" name="1_5.wav"/>
            </a:hlinkClick>
            <a:extLst>
              <a:ext uri="{FF2B5EF4-FFF2-40B4-BE49-F238E27FC236}">
                <a16:creationId xmlns:a16="http://schemas.microsoft.com/office/drawing/2014/main" id="{1506FE46-3464-4A18-905B-44CFB5C87AA4}"/>
              </a:ext>
            </a:extLst>
          </p:cNvPr>
          <p:cNvSpPr/>
          <p:nvPr/>
        </p:nvSpPr>
        <p:spPr>
          <a:xfrm>
            <a:off x="1337135" y="420656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1" name="Rectangle 10">
            <a:hlinkClick r:id="" action="ppaction://noaction">
              <a:snd r:embed="rId6" name="1_6.wav"/>
            </a:hlinkClick>
            <a:extLst>
              <a:ext uri="{FF2B5EF4-FFF2-40B4-BE49-F238E27FC236}">
                <a16:creationId xmlns:a16="http://schemas.microsoft.com/office/drawing/2014/main" id="{A5096ADA-87DF-4DC8-8CCD-B3C9ED27E42C}"/>
              </a:ext>
            </a:extLst>
          </p:cNvPr>
          <p:cNvSpPr/>
          <p:nvPr/>
        </p:nvSpPr>
        <p:spPr>
          <a:xfrm>
            <a:off x="1337134" y="521216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4816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560035"/>
              </p:ext>
            </p:extLst>
          </p:nvPr>
        </p:nvGraphicFramePr>
        <p:xfrm>
          <a:off x="221287" y="1764826"/>
          <a:ext cx="11843797" cy="3741738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13335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3481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687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2_2.wav"/>
            </a:hlinkClick>
            <a:extLst>
              <a:ext uri="{FF2B5EF4-FFF2-40B4-BE49-F238E27FC236}">
                <a16:creationId xmlns:a16="http://schemas.microsoft.com/office/drawing/2014/main" id="{58B64526-C5A3-4EE9-9052-D36EEC8E709B}"/>
              </a:ext>
            </a:extLst>
          </p:cNvPr>
          <p:cNvSpPr/>
          <p:nvPr/>
        </p:nvSpPr>
        <p:spPr>
          <a:xfrm>
            <a:off x="308253" y="30711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5" name="2_3.wav"/>
            </a:hlinkClick>
            <a:extLst>
              <a:ext uri="{FF2B5EF4-FFF2-40B4-BE49-F238E27FC236}">
                <a16:creationId xmlns:a16="http://schemas.microsoft.com/office/drawing/2014/main" id="{AB760A95-843A-42FB-BB9B-1226926F009B}"/>
              </a:ext>
            </a:extLst>
          </p:cNvPr>
          <p:cNvSpPr/>
          <p:nvPr/>
        </p:nvSpPr>
        <p:spPr>
          <a:xfrm>
            <a:off x="308253" y="37213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6" name="2_4.wav"/>
            </a:hlinkClick>
            <a:extLst>
              <a:ext uri="{FF2B5EF4-FFF2-40B4-BE49-F238E27FC236}">
                <a16:creationId xmlns:a16="http://schemas.microsoft.com/office/drawing/2014/main" id="{EA2C1D43-D6D6-41E6-AC4E-586F134938C4}"/>
              </a:ext>
            </a:extLst>
          </p:cNvPr>
          <p:cNvSpPr/>
          <p:nvPr/>
        </p:nvSpPr>
        <p:spPr>
          <a:xfrm>
            <a:off x="308252" y="437150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7" name="2_1.wav"/>
            </a:hlinkClick>
            <a:extLst>
              <a:ext uri="{FF2B5EF4-FFF2-40B4-BE49-F238E27FC236}">
                <a16:creationId xmlns:a16="http://schemas.microsoft.com/office/drawing/2014/main" id="{2ED0203D-AF69-4B88-8F46-F307BF6C0BAF}"/>
              </a:ext>
            </a:extLst>
          </p:cNvPr>
          <p:cNvSpPr/>
          <p:nvPr/>
        </p:nvSpPr>
        <p:spPr>
          <a:xfrm>
            <a:off x="310160" y="246233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4" name="Rectangle 13">
            <a:hlinkClick r:id="" action="ppaction://noaction">
              <a:snd r:embed="rId8" name="2_5.wav"/>
            </a:hlinkClick>
            <a:extLst>
              <a:ext uri="{FF2B5EF4-FFF2-40B4-BE49-F238E27FC236}">
                <a16:creationId xmlns:a16="http://schemas.microsoft.com/office/drawing/2014/main" id="{64552855-C8A7-4986-AB02-D1C701863525}"/>
              </a:ext>
            </a:extLst>
          </p:cNvPr>
          <p:cNvSpPr/>
          <p:nvPr/>
        </p:nvSpPr>
        <p:spPr>
          <a:xfrm>
            <a:off x="312050" y="494820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82847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97680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/>
        </p:nvGraphicFramePr>
        <p:xfrm>
          <a:off x="1333731" y="1908537"/>
          <a:ext cx="9042719" cy="3649110"/>
        </p:xfrm>
        <a:graphic>
          <a:graphicData uri="http://schemas.openxmlformats.org/drawingml/2006/table">
            <a:tbl>
              <a:tblPr firstRow="1" firstCol="1" bandRow="1"/>
              <a:tblGrid>
                <a:gridCol w="736551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2020762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722606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924555"/>
                  </a:ext>
                </a:extLst>
              </a:tr>
            </a:tbl>
          </a:graphicData>
        </a:graphic>
      </p:graphicFrame>
      <p:sp>
        <p:nvSpPr>
          <p:cNvPr id="8" name="Rectangle 7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732F3E8C-A901-4AC1-97D6-B4655C335EF2}"/>
              </a:ext>
            </a:extLst>
          </p:cNvPr>
          <p:cNvSpPr/>
          <p:nvPr/>
        </p:nvSpPr>
        <p:spPr>
          <a:xfrm>
            <a:off x="1453000" y="19976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5" name="3_2.wav"/>
            </a:hlinkClick>
            <a:extLst>
              <a:ext uri="{FF2B5EF4-FFF2-40B4-BE49-F238E27FC236}">
                <a16:creationId xmlns:a16="http://schemas.microsoft.com/office/drawing/2014/main" id="{891240E2-DA0F-4647-8FE7-8701E0765EA8}"/>
              </a:ext>
            </a:extLst>
          </p:cNvPr>
          <p:cNvSpPr/>
          <p:nvPr/>
        </p:nvSpPr>
        <p:spPr>
          <a:xfrm>
            <a:off x="1452998" y="260259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7E28A838-C528-46E0-A9D3-D26779F851D5}"/>
              </a:ext>
            </a:extLst>
          </p:cNvPr>
          <p:cNvSpPr/>
          <p:nvPr/>
        </p:nvSpPr>
        <p:spPr>
          <a:xfrm>
            <a:off x="1452998" y="321903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3_4.wav"/>
            </a:hlinkClick>
            <a:extLst>
              <a:ext uri="{FF2B5EF4-FFF2-40B4-BE49-F238E27FC236}">
                <a16:creationId xmlns:a16="http://schemas.microsoft.com/office/drawing/2014/main" id="{3D21F499-5F53-447B-ABAA-1A92F782B553}"/>
              </a:ext>
            </a:extLst>
          </p:cNvPr>
          <p:cNvSpPr/>
          <p:nvPr/>
        </p:nvSpPr>
        <p:spPr>
          <a:xfrm>
            <a:off x="1456796" y="378079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8" name="3_5.wav"/>
            </a:hlinkClick>
            <a:extLst>
              <a:ext uri="{FF2B5EF4-FFF2-40B4-BE49-F238E27FC236}">
                <a16:creationId xmlns:a16="http://schemas.microsoft.com/office/drawing/2014/main" id="{E146B8BE-7173-48F7-8F31-C3FAC2BA3367}"/>
              </a:ext>
            </a:extLst>
          </p:cNvPr>
          <p:cNvSpPr/>
          <p:nvPr/>
        </p:nvSpPr>
        <p:spPr>
          <a:xfrm>
            <a:off x="1456796" y="43855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4" name="Rectangle 13">
            <a:hlinkClick r:id="" action="ppaction://noaction">
              <a:snd r:embed="rId9" name="3_6.wav"/>
            </a:hlinkClick>
            <a:extLst>
              <a:ext uri="{FF2B5EF4-FFF2-40B4-BE49-F238E27FC236}">
                <a16:creationId xmlns:a16="http://schemas.microsoft.com/office/drawing/2014/main" id="{BAA99AEF-6692-430D-803B-2A79F10BEAD0}"/>
              </a:ext>
            </a:extLst>
          </p:cNvPr>
          <p:cNvSpPr/>
          <p:nvPr/>
        </p:nvSpPr>
        <p:spPr>
          <a:xfrm>
            <a:off x="1470864" y="500437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404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954156" y="704305"/>
            <a:ext cx="9839739" cy="5308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Aprendo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libro.			I _____________ the book.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Hay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cinco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días			There are ___________ days.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La idea es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divertida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The idea is_____________ 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¿</a:t>
            </a:r>
            <a:r>
              <a:rPr kumimoji="0" lang="es-ES_tradnl" sz="20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Usas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lápiz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Do you use ___________?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¿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Responde 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profesora?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s/he _____________ the teacher?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Tiene tres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dedos.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It has three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Estoy en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campo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I am in ___________________.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El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país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interesante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The _____________ is interesting.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La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habitación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rara.		The __________ is strange.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El mensaje 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inglés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message is _____________ .	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653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12205252" cy="4620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 visit the church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dad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Visito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iglesia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 __________.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are from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Spain.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España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square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old.			______ __________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vieja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You are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class.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 __________.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Eating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important.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__________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A dog?			¿__________? 	 ¿un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perro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I’m reading 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piece of news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	Leo una ___________. 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It’s important to do exercise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afternoon.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hacer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ejercicio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 ____ __________.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9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6361044" cy="390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Write the opposite word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Spanish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¡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Buenas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- ________________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allí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no - __________________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pie - ______________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padre - 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511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2417</TotalTime>
  <Words>4438</Words>
  <Application>Microsoft Office PowerPoint</Application>
  <PresentationFormat>Widescreen</PresentationFormat>
  <Paragraphs>822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MS Gothic</vt:lpstr>
      <vt:lpstr>Arial</vt:lpstr>
      <vt:lpstr>Calibri</vt:lpstr>
      <vt:lpstr>Calibri Light</vt:lpstr>
      <vt:lpstr>Century Gothic</vt:lpstr>
      <vt:lpstr>Modern Love</vt:lpstr>
      <vt:lpstr>Montserrat Medium</vt:lpstr>
      <vt:lpstr>Segoe Print</vt:lpstr>
      <vt:lpstr>Segoe UI Symbol</vt:lpstr>
      <vt:lpstr>Times New Roman</vt:lpstr>
      <vt:lpstr>1_Office Theme</vt:lpstr>
      <vt:lpstr>2_Office Theme</vt:lpstr>
      <vt:lpstr>español, con Quique</vt:lpstr>
      <vt:lpstr>Saying how many and describing things</vt:lpstr>
      <vt:lpstr>escuchar</vt:lpstr>
      <vt:lpstr>escuchar</vt:lpstr>
      <vt:lpstr>escuchar</vt:lpstr>
      <vt:lpstr>escuchar</vt:lpstr>
      <vt:lpstr>leer</vt:lpstr>
      <vt:lpstr>escribir</vt:lpstr>
      <vt:lpstr>escribir</vt:lpstr>
      <vt:lpstr>leer</vt:lpstr>
      <vt:lpstr>leer</vt:lpstr>
      <vt:lpstr>escribir</vt:lpstr>
      <vt:lpstr>Saying how many and describing things</vt:lpstr>
      <vt:lpstr>escuchar</vt:lpstr>
      <vt:lpstr>escuchar</vt:lpstr>
      <vt:lpstr>escuchar</vt:lpstr>
      <vt:lpstr>escuchar</vt:lpstr>
      <vt:lpstr>leer</vt:lpstr>
      <vt:lpstr>escribir</vt:lpstr>
      <vt:lpstr>escribir</vt:lpstr>
      <vt:lpstr>leer</vt:lpstr>
      <vt:lpstr>leer</vt:lpstr>
      <vt:lpstr>escribir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Rachel Hawkes</dc:creator>
  <cp:lastModifiedBy>Rachel Hawkes</cp:lastModifiedBy>
  <cp:revision>21</cp:revision>
  <dcterms:created xsi:type="dcterms:W3CDTF">2023-02-26T05:22:27Z</dcterms:created>
  <dcterms:modified xsi:type="dcterms:W3CDTF">2023-03-14T05:35:02Z</dcterms:modified>
</cp:coreProperties>
</file>