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462" r:id="rId2"/>
    <p:sldId id="258" r:id="rId3"/>
    <p:sldId id="491" r:id="rId4"/>
    <p:sldId id="492" r:id="rId5"/>
    <p:sldId id="493" r:id="rId6"/>
    <p:sldId id="494" r:id="rId7"/>
    <p:sldId id="465" r:id="rId8"/>
    <p:sldId id="466" r:id="rId9"/>
    <p:sldId id="467" r:id="rId10"/>
    <p:sldId id="468" r:id="rId11"/>
    <p:sldId id="473" r:id="rId12"/>
    <p:sldId id="469" r:id="rId13"/>
    <p:sldId id="470" r:id="rId14"/>
    <p:sldId id="471" r:id="rId15"/>
    <p:sldId id="472" r:id="rId16"/>
    <p:sldId id="486" r:id="rId17"/>
    <p:sldId id="487" r:id="rId18"/>
    <p:sldId id="488" r:id="rId19"/>
    <p:sldId id="489" r:id="rId20"/>
    <p:sldId id="490" r:id="rId21"/>
    <p:sldId id="495" r:id="rId22"/>
    <p:sldId id="477" r:id="rId23"/>
    <p:sldId id="478" r:id="rId24"/>
    <p:sldId id="479" r:id="rId25"/>
    <p:sldId id="480" r:id="rId26"/>
    <p:sldId id="481" r:id="rId27"/>
    <p:sldId id="482" r:id="rId28"/>
    <p:sldId id="483" r:id="rId29"/>
    <p:sldId id="496" r:id="rId30"/>
    <p:sldId id="497" r:id="rId31"/>
    <p:sldId id="387" r:id="rId32"/>
    <p:sldId id="388"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Modern Love" panose="04090805081005020601" pitchFamily="82" charset="0"/>
      <p:regular r:id="rId43"/>
    </p:embeddedFont>
    <p:embeddedFont>
      <p:font typeface="Segoe Print" panose="02000600000000000000" pitchFamily="2"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67333" autoAdjust="0"/>
  </p:normalViewPr>
  <p:slideViewPr>
    <p:cSldViewPr snapToGrid="0" showGuides="1">
      <p:cViewPr varScale="1">
        <p:scale>
          <a:sx n="73" d="100"/>
          <a:sy n="73" d="100"/>
        </p:scale>
        <p:origin x="954" y="54"/>
      </p:cViewPr>
      <p:guideLst>
        <p:guide orient="horz" pos="2160"/>
        <p:guide pos="3840"/>
      </p:guideLst>
    </p:cSldViewPr>
  </p:slideViewPr>
  <p:outlineViewPr>
    <p:cViewPr>
      <p:scale>
        <a:sx n="33" d="100"/>
        <a:sy n="33" d="100"/>
      </p:scale>
      <p:origin x="0" y="-1884"/>
    </p:cViewPr>
  </p:outlineViewPr>
  <p:notesTextViewPr>
    <p:cViewPr>
      <p:scale>
        <a:sx n="3" d="2"/>
        <a:sy n="3" d="2"/>
      </p:scale>
      <p:origin x="0" y="0"/>
    </p:cViewPr>
  </p:notesTextViewPr>
  <p:sorterViewPr>
    <p:cViewPr>
      <p:scale>
        <a:sx n="100" d="100"/>
        <a:sy n="100" d="100"/>
      </p:scale>
      <p:origin x="0" y="-4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2060"/>
                </a:solidFill>
                <a:latin typeface="Century Gothic"/>
                <a:ea typeface="Century Gothic"/>
                <a:cs typeface="Century Gothic"/>
                <a:sym typeface="Century Gothic"/>
              </a:rPr>
              <a:t>Frequency of new vocabulary and phonics:</a:t>
            </a:r>
            <a:endParaRPr lang="en-GB" sz="1200" b="1"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dirty="0">
                <a:solidFill>
                  <a:srgbClr val="002060"/>
                </a:solidFill>
                <a:latin typeface="Arial"/>
                <a:ea typeface="Arial"/>
                <a:cs typeface="Arial"/>
                <a:sym typeface="Arial"/>
              </a:rPr>
              <a:t>- Vocabulary:</a:t>
            </a:r>
            <a:r>
              <a:rPr lang="en-GB" sz="1200" b="1" dirty="0">
                <a:solidFill>
                  <a:srgbClr val="002060"/>
                </a:solidFill>
                <a:latin typeface="Arial"/>
                <a:ea typeface="Arial"/>
                <a:cs typeface="Arial"/>
                <a:sym typeface="Arial"/>
              </a:rPr>
              <a:t> </a:t>
            </a:r>
            <a:r>
              <a:rPr lang="es-ES" sz="1200" b="1" i="0" u="none" strike="noStrike" dirty="0">
                <a:solidFill>
                  <a:srgbClr val="FF0000"/>
                </a:solidFill>
                <a:effectLst/>
                <a:latin typeface="docs-Century Gothic"/>
              </a:rPr>
              <a:t>qué </a:t>
            </a:r>
            <a:r>
              <a:rPr lang="es-ES" sz="1200" b="0" i="0" u="none" strike="noStrike" dirty="0">
                <a:solidFill>
                  <a:srgbClr val="FF0000"/>
                </a:solidFill>
                <a:effectLst/>
                <a:latin typeface="docs-Century Gothic"/>
              </a:rPr>
              <a:t>[50] </a:t>
            </a:r>
            <a:r>
              <a:rPr lang="es-ES" sz="1200" b="1" i="0" u="none" strike="noStrike" dirty="0">
                <a:solidFill>
                  <a:srgbClr val="FF0000"/>
                </a:solidFill>
                <a:effectLst/>
                <a:latin typeface="docs-Century Gothic"/>
              </a:rPr>
              <a:t>día </a:t>
            </a:r>
            <a:r>
              <a:rPr lang="es-ES" sz="1200" b="0" i="0" u="none" strike="noStrike" dirty="0">
                <a:solidFill>
                  <a:srgbClr val="FF0000"/>
                </a:solidFill>
                <a:effectLst/>
                <a:latin typeface="docs-Century Gothic"/>
              </a:rPr>
              <a:t>[65] </a:t>
            </a:r>
            <a:r>
              <a:rPr lang="es-ES" sz="1200" b="1" i="0" u="none" strike="noStrike" dirty="0">
                <a:solidFill>
                  <a:srgbClr val="FF0000"/>
                </a:solidFill>
                <a:effectLst/>
                <a:latin typeface="docs-Century Gothic"/>
              </a:rPr>
              <a:t>lunes </a:t>
            </a:r>
            <a:r>
              <a:rPr lang="es-ES" sz="1200" b="0" i="0" u="none" strike="noStrike" dirty="0">
                <a:solidFill>
                  <a:srgbClr val="FF0000"/>
                </a:solidFill>
                <a:effectLst/>
                <a:latin typeface="docs-Century Gothic"/>
              </a:rPr>
              <a:t>[1370] </a:t>
            </a:r>
            <a:r>
              <a:rPr lang="es-ES" sz="1200" b="1" i="0" u="none" strike="noStrike" dirty="0">
                <a:solidFill>
                  <a:srgbClr val="FF0000"/>
                </a:solidFill>
                <a:effectLst/>
                <a:latin typeface="docs-Century Gothic"/>
              </a:rPr>
              <a:t>martes </a:t>
            </a:r>
            <a:r>
              <a:rPr lang="es-ES" sz="1200" b="0" i="0" u="none" strike="noStrike" dirty="0">
                <a:solidFill>
                  <a:srgbClr val="FF0000"/>
                </a:solidFill>
                <a:effectLst/>
                <a:latin typeface="docs-Century Gothic"/>
              </a:rPr>
              <a:t>[3101] </a:t>
            </a:r>
            <a:r>
              <a:rPr lang="es-ES" sz="1200" b="1" i="0" u="none" strike="noStrike" dirty="0">
                <a:solidFill>
                  <a:srgbClr val="FF0000"/>
                </a:solidFill>
                <a:effectLst/>
                <a:latin typeface="docs-Century Gothic"/>
              </a:rPr>
              <a:t>miércoles </a:t>
            </a:r>
            <a:r>
              <a:rPr lang="es-ES" sz="1200" b="0" i="0" u="none" strike="noStrike" dirty="0">
                <a:solidFill>
                  <a:srgbClr val="FF0000"/>
                </a:solidFill>
                <a:effectLst/>
                <a:latin typeface="docs-Century Gothic"/>
              </a:rPr>
              <a:t>[1816] </a:t>
            </a:r>
            <a:r>
              <a:rPr lang="es-ES" sz="1200" b="1" i="0" u="none" strike="noStrike" dirty="0">
                <a:solidFill>
                  <a:srgbClr val="FF0000"/>
                </a:solidFill>
                <a:effectLst/>
                <a:latin typeface="docs-Century Gothic"/>
              </a:rPr>
              <a:t>jueves </a:t>
            </a:r>
            <a:r>
              <a:rPr lang="es-ES" sz="1200" b="0" i="0" u="none" strike="noStrike" dirty="0">
                <a:solidFill>
                  <a:srgbClr val="FF0000"/>
                </a:solidFill>
                <a:effectLst/>
                <a:latin typeface="docs-Century Gothic"/>
              </a:rPr>
              <a:t>[1650] </a:t>
            </a:r>
            <a:r>
              <a:rPr lang="es-ES" sz="1200" b="1" i="0" u="none" strike="noStrike" dirty="0">
                <a:solidFill>
                  <a:srgbClr val="FF0000"/>
                </a:solidFill>
                <a:effectLst/>
                <a:latin typeface="docs-Century Gothic"/>
              </a:rPr>
              <a:t>viernes </a:t>
            </a:r>
            <a:r>
              <a:rPr lang="es-ES" sz="1200" b="0" i="0" u="none" strike="noStrike" dirty="0">
                <a:solidFill>
                  <a:srgbClr val="FF0000"/>
                </a:solidFill>
                <a:effectLst/>
                <a:latin typeface="docs-Century Gothic"/>
              </a:rPr>
              <a:t>[1259] </a:t>
            </a:r>
            <a:r>
              <a:rPr lang="es-ES" sz="1200" b="1" i="0" u="none" strike="noStrike" dirty="0">
                <a:solidFill>
                  <a:srgbClr val="FF0000"/>
                </a:solidFill>
                <a:effectLst/>
                <a:latin typeface="docs-Century Gothic"/>
              </a:rPr>
              <a:t>sábado </a:t>
            </a:r>
            <a:r>
              <a:rPr lang="es-ES" sz="1200" b="0" i="0" u="none" strike="noStrike" dirty="0">
                <a:solidFill>
                  <a:srgbClr val="FF0000"/>
                </a:solidFill>
                <a:effectLst/>
                <a:latin typeface="docs-Century Gothic"/>
              </a:rPr>
              <a:t>[1179] </a:t>
            </a:r>
            <a:r>
              <a:rPr lang="es-ES" sz="1200" b="1" i="0" u="none" strike="noStrike" dirty="0">
                <a:solidFill>
                  <a:srgbClr val="FF0000"/>
                </a:solidFill>
                <a:effectLst/>
                <a:latin typeface="docs-Century Gothic"/>
              </a:rPr>
              <a:t>domingo </a:t>
            </a:r>
            <a:r>
              <a:rPr lang="es-ES" sz="1200" b="0" i="0" u="none" strike="noStrike" dirty="0">
                <a:solidFill>
                  <a:srgbClr val="FF0000"/>
                </a:solidFill>
                <a:effectLst/>
                <a:latin typeface="docs-Century Gothic"/>
              </a:rPr>
              <a:t>[693]</a:t>
            </a:r>
            <a:endParaRPr lang="en-CA" sz="5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b="0" dirty="0">
                <a:solidFill>
                  <a:srgbClr val="002060"/>
                </a:solidFill>
                <a:latin typeface="Century Gothic"/>
                <a:ea typeface="Century Gothic"/>
                <a:cs typeface="Century Gothic"/>
                <a:sym typeface="Century Gothic"/>
              </a:rPr>
              <a:t>- SSC:</a:t>
            </a:r>
            <a:r>
              <a:rPr lang="en-GB" sz="1000" b="1" dirty="0">
                <a:solidFill>
                  <a:srgbClr val="002060"/>
                </a:solidFill>
                <a:latin typeface="Century Gothic"/>
                <a:ea typeface="Century Gothic"/>
                <a:cs typeface="Century Gothic"/>
                <a:sym typeface="Century Gothic"/>
              </a:rPr>
              <a:t> </a:t>
            </a:r>
            <a:r>
              <a:rPr lang="en-GB" sz="1000" b="0" dirty="0">
                <a:solidFill>
                  <a:srgbClr val="002060"/>
                </a:solidFill>
                <a:latin typeface="Century Gothic"/>
                <a:ea typeface="Century Gothic"/>
                <a:cs typeface="Century Gothic"/>
                <a:sym typeface="Century Gothic"/>
              </a:rPr>
              <a:t>source words: </a:t>
            </a:r>
            <a:r>
              <a:rPr lang="en-GB" sz="1200" b="0" i="0" dirty="0">
                <a:solidFill>
                  <a:srgbClr val="002060"/>
                </a:solidFill>
                <a:effectLst/>
                <a:latin typeface="docs-Century Gothic"/>
              </a:rPr>
              <a:t>casa [106] dos [64] </a:t>
            </a:r>
            <a:r>
              <a:rPr lang="en-GB" sz="1200" b="0" i="0" dirty="0" err="1">
                <a:solidFill>
                  <a:srgbClr val="002060"/>
                </a:solidFill>
                <a:effectLst/>
                <a:latin typeface="docs-Century Gothic"/>
              </a:rPr>
              <a:t>elefante</a:t>
            </a:r>
            <a:r>
              <a:rPr lang="en-GB" sz="1200" b="0" i="0" dirty="0">
                <a:solidFill>
                  <a:srgbClr val="002060"/>
                </a:solidFill>
                <a:effectLst/>
                <a:latin typeface="docs-Century Gothic"/>
              </a:rPr>
              <a:t> [&gt;5000] </a:t>
            </a:r>
            <a:r>
              <a:rPr lang="en-GB" sz="1800" b="0" i="0" u="none" strike="noStrike" dirty="0">
                <a:solidFill>
                  <a:srgbClr val="002060"/>
                </a:solidFill>
                <a:effectLst/>
                <a:latin typeface="docs-Century Gothic"/>
              </a:rPr>
              <a:t>idea</a:t>
            </a:r>
            <a:r>
              <a:rPr lang="en-GB" sz="1800" b="1" i="0" u="none" strike="noStrike" dirty="0">
                <a:solidFill>
                  <a:srgbClr val="002060"/>
                </a:solidFill>
                <a:effectLst/>
                <a:latin typeface="docs-Century Gothic"/>
              </a:rPr>
              <a:t> </a:t>
            </a:r>
            <a:r>
              <a:rPr lang="en-GB" sz="1800" b="0" i="0" u="none" strike="noStrike" dirty="0">
                <a:solidFill>
                  <a:srgbClr val="002060"/>
                </a:solidFill>
                <a:effectLst/>
                <a:latin typeface="docs-Century Gothic"/>
              </a:rPr>
              <a:t>[247]</a:t>
            </a:r>
            <a:r>
              <a:rPr lang="en-GB" sz="1200" b="0" i="0" u="none" strike="noStrike" dirty="0">
                <a:solidFill>
                  <a:srgbClr val="002060"/>
                </a:solidFill>
                <a:effectLst/>
                <a:latin typeface="docs-Century Gothic"/>
              </a:rPr>
              <a:t> </a:t>
            </a:r>
            <a:r>
              <a:rPr lang="en-GB" sz="1200" b="0" i="0" dirty="0" err="1">
                <a:solidFill>
                  <a:srgbClr val="002060"/>
                </a:solidFill>
                <a:effectLst/>
                <a:latin typeface="docs-Century Gothic"/>
              </a:rPr>
              <a:t>universo</a:t>
            </a:r>
            <a:r>
              <a:rPr lang="en-GB" sz="1200" b="0" i="0" dirty="0">
                <a:solidFill>
                  <a:srgbClr val="002060"/>
                </a:solidFill>
                <a:effectLst/>
                <a:latin typeface="docs-Century Gothic"/>
              </a:rPr>
              <a:t> [1603] + cluster: </a:t>
            </a:r>
            <a:r>
              <a:rPr lang="es-ES" sz="1800" b="1" i="0" dirty="0">
                <a:solidFill>
                  <a:srgbClr val="002060"/>
                </a:solidFill>
                <a:effectLst/>
                <a:latin typeface="docs-Century Gothic"/>
              </a:rPr>
              <a:t>cama</a:t>
            </a:r>
            <a:r>
              <a:rPr lang="es-ES" sz="1800" b="0" i="0" dirty="0">
                <a:solidFill>
                  <a:srgbClr val="002060"/>
                </a:solidFill>
                <a:effectLst/>
                <a:latin typeface="docs-Century Gothic"/>
              </a:rPr>
              <a:t> [609] </a:t>
            </a:r>
            <a:r>
              <a:rPr lang="es-ES" sz="1800" b="1" i="0" dirty="0">
                <a:solidFill>
                  <a:srgbClr val="002060"/>
                </a:solidFill>
                <a:effectLst/>
                <a:latin typeface="docs-Century Gothic"/>
              </a:rPr>
              <a:t>contar</a:t>
            </a:r>
            <a:r>
              <a:rPr lang="es-ES" sz="1800" b="0" i="0" dirty="0">
                <a:solidFill>
                  <a:srgbClr val="002060"/>
                </a:solidFill>
                <a:effectLst/>
                <a:latin typeface="docs-Century Gothic"/>
              </a:rPr>
              <a:t> [172] </a:t>
            </a:r>
            <a:r>
              <a:rPr lang="es-ES" sz="1800" b="1" i="0" dirty="0">
                <a:solidFill>
                  <a:srgbClr val="002060"/>
                </a:solidFill>
                <a:effectLst/>
                <a:latin typeface="docs-Century Gothic"/>
              </a:rPr>
              <a:t>cucaracha</a:t>
            </a:r>
            <a:r>
              <a:rPr lang="es-ES" sz="1800" b="0" i="0" dirty="0">
                <a:solidFill>
                  <a:srgbClr val="002060"/>
                </a:solidFill>
                <a:effectLst/>
                <a:latin typeface="docs-Century Gothic"/>
              </a:rPr>
              <a:t> [&gt;5000]</a:t>
            </a: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GB" sz="1200" dirty="0">
                <a:effectLst/>
                <a:latin typeface="Calibri" panose="020F0502020204030204" pitchFamily="34" charset="0"/>
                <a:ea typeface="Calibri" panose="020F0502020204030204" pitchFamily="34" charset="0"/>
              </a:rPr>
            </a:b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s-ES" b="1" i="0" u="none" strike="noStrike" dirty="0">
              <a:solidFill>
                <a:srgbClr val="002060"/>
              </a:solidFill>
              <a:effectLst/>
              <a:latin typeface="docs-Century Gothic"/>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(four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the four new vocabulary items learnt so far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question.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3 options &amp; elicit correct translation from pupils.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85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035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35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126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(three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three new vocabulary items for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a:t>
            </a:r>
            <a:r>
              <a:rPr lang="en-GB" dirty="0" err="1"/>
              <a:t>Quique’s</a:t>
            </a:r>
            <a:r>
              <a:rPr lang="en-GB" dirty="0"/>
              <a:t> question &amp; ensure pupils are clear about the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Sofía’s response.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translation.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Ensure correct pronunciation – get pupils to practise out loud.</a:t>
            </a:r>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626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0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912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(three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four of the new vocabulary items for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question.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3 options &amp; elicit correct translation from pupils.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104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64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148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2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[a] [e] [</a:t>
            </a:r>
            <a:r>
              <a:rPr lang="en-GB" b="1" dirty="0" err="1"/>
              <a:t>i</a:t>
            </a:r>
            <a:r>
              <a:rPr lang="en-GB" b="1" dirty="0"/>
              <a:t>]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0" lvl="0" indent="0" algn="l" rtl="0">
              <a:spcBef>
                <a:spcPts val="0"/>
              </a:spcBef>
              <a:spcAft>
                <a:spcPts val="0"/>
              </a:spcAft>
              <a:buClr>
                <a:schemeClr val="dk1"/>
              </a:buClr>
              <a:buSzPts val="1200"/>
              <a:buFont typeface="Calibri"/>
              <a:buNone/>
            </a:pPr>
            <a:r>
              <a:rPr lang="en-GB" b="0" dirty="0"/>
              <a:t>1. </a:t>
            </a:r>
            <a:r>
              <a:rPr lang="en-GB" dirty="0"/>
              <a:t>Click to trigger the SSC [a] and get pupils to repeat – this is also a great opportunity to check whether they remember the source words.</a:t>
            </a:r>
          </a:p>
          <a:p>
            <a:pPr marL="0" lvl="0" indent="0" algn="l" rtl="0">
              <a:spcBef>
                <a:spcPts val="0"/>
              </a:spcBef>
              <a:spcAft>
                <a:spcPts val="0"/>
              </a:spcAft>
              <a:buClr>
                <a:schemeClr val="dk1"/>
              </a:buClr>
              <a:buSzPts val="1200"/>
              <a:buFont typeface="Calibri"/>
              <a:buNone/>
            </a:pPr>
            <a:r>
              <a:rPr lang="en-GB" dirty="0"/>
              <a:t>2. Click to trigger the word [casa] and pupils repeat.</a:t>
            </a:r>
          </a:p>
          <a:p>
            <a:pPr marL="0" lvl="0" indent="0" algn="l" rtl="0">
              <a:spcBef>
                <a:spcPts val="0"/>
              </a:spcBef>
              <a:spcAft>
                <a:spcPts val="0"/>
              </a:spcAft>
              <a:buClr>
                <a:schemeClr val="dk1"/>
              </a:buClr>
              <a:buSzPts val="1200"/>
              <a:buFont typeface="Calibri"/>
              <a:buNone/>
            </a:pPr>
            <a:r>
              <a:rPr lang="en-GB" dirty="0"/>
              <a:t>3. Repeat the process with [o] [u].</a:t>
            </a:r>
          </a:p>
          <a:p>
            <a:pPr marL="0" lvl="0" indent="0" algn="l" rtl="0">
              <a:spcBef>
                <a:spcPts val="0"/>
              </a:spcBef>
              <a:spcAft>
                <a:spcPts val="0"/>
              </a:spcAft>
              <a:buClr>
                <a:schemeClr val="dk1"/>
              </a:buClr>
              <a:buSzPts val="1200"/>
              <a:buFont typeface="Calibri"/>
              <a:buNone/>
            </a:pPr>
            <a:r>
              <a:rPr lang="en-GB" dirty="0"/>
              <a:t>4. Once all the source words are on display, click to trigger first picture [</a:t>
            </a:r>
            <a:r>
              <a:rPr lang="en-GB" dirty="0" err="1"/>
              <a:t>universo</a:t>
            </a:r>
            <a:r>
              <a:rPr lang="en-GB" dirty="0"/>
              <a:t>] – ask pupils to pronounce the word that matches the picture. Teachers to model numbers (</a:t>
            </a:r>
            <a:r>
              <a:rPr lang="en-GB" dirty="0" err="1"/>
              <a:t>uno</a:t>
            </a:r>
            <a:r>
              <a:rPr lang="en-GB" dirty="0"/>
              <a:t>, dos, </a:t>
            </a:r>
            <a:r>
              <a:rPr lang="en-GB" dirty="0" err="1"/>
              <a:t>tres</a:t>
            </a:r>
            <a:r>
              <a:rPr lang="en-GB" dirty="0"/>
              <a:t>, </a:t>
            </a:r>
            <a:r>
              <a:rPr lang="en-GB" dirty="0" err="1"/>
              <a:t>cuatro</a:t>
            </a:r>
            <a:r>
              <a:rPr lang="en-GB" dirty="0"/>
              <a:t>, </a:t>
            </a:r>
            <a:r>
              <a:rPr lang="en-GB" dirty="0" err="1"/>
              <a:t>cinco</a:t>
            </a:r>
            <a:r>
              <a:rPr lang="en-GB" dirty="0"/>
              <a:t>) as these have not been introduced yet. Repeat 2 more times to go through all the source words. </a:t>
            </a:r>
          </a:p>
          <a:p>
            <a:pPr marL="139700" lvl="0" indent="0" algn="l" rtl="0">
              <a:spcBef>
                <a:spcPts val="0"/>
              </a:spcBef>
              <a:spcAft>
                <a:spcPts val="0"/>
              </a:spcAft>
              <a:buClr>
                <a:schemeClr val="dk1"/>
              </a:buClr>
              <a:buSzPts val="1400"/>
              <a:buNone/>
            </a:pPr>
            <a:r>
              <a:rPr lang="en-GB" dirty="0"/>
              <a:t> </a:t>
            </a:r>
          </a:p>
          <a:p>
            <a:pPr marL="0" lvl="0" indent="0" algn="l" rtl="0">
              <a:spcBef>
                <a:spcPts val="0"/>
              </a:spcBef>
              <a:spcAft>
                <a:spcPts val="0"/>
              </a:spcAft>
              <a:buClr>
                <a:schemeClr val="dk1"/>
              </a:buClr>
              <a:buSzPts val="1100"/>
              <a:buFont typeface="Arial"/>
              <a:buNone/>
            </a:pPr>
            <a:r>
              <a:rPr lang="en-GB" dirty="0"/>
              <a:t>For further practice, pupils work in pairs. One student uses a gesture, the partners elicits the source word. </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66707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comprehension of the vocabulary (days of the week) in sentence context.</a:t>
            </a:r>
            <a:br>
              <a:rPr lang="en-GB" b="0" dirty="0"/>
            </a:br>
            <a:r>
              <a:rPr lang="en-GB" b="0" dirty="0"/>
              <a:t>Note: this activity does not practise the grammar as the 3</a:t>
            </a:r>
            <a:r>
              <a:rPr lang="en-GB" b="0" baseline="30000" dirty="0"/>
              <a:t>rd</a:t>
            </a:r>
            <a:r>
              <a:rPr lang="en-GB" b="0" dirty="0"/>
              <a:t> person ‘es’ is used throughout. Irregular verb forms (such as </a:t>
            </a:r>
            <a:r>
              <a:rPr lang="en-GB" b="1" dirty="0"/>
              <a:t>es</a:t>
            </a:r>
            <a:r>
              <a:rPr lang="en-GB" b="0" dirty="0"/>
              <a:t>) are learnt as individual vocabulary items, and the intention is not to focus on a pattern of verb endings in this lesson, but rather to teach and learn the combination of ‘es’ with days of the week.</a:t>
            </a:r>
            <a:endParaRPr lang="en-GB" dirty="0"/>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&amp; click to bring up the instructions in Spanish. </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 with them and read the options. </a:t>
            </a:r>
            <a:r>
              <a:rPr lang="en-GB" b="0" dirty="0"/>
              <a:t>(Note: some learners will benefit from being able to circle the words on the sheet).</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answers and, to extend the more proficient learners, elicit the Spanish meanings from pupils in whole class feedback.</a:t>
            </a: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rgbClr val="00206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dirty="0">
                <a:solidFill>
                  <a:srgbClr val="002060"/>
                </a:solidFill>
                <a:latin typeface="Century Gothic"/>
                <a:ea typeface="Century Gothic"/>
                <a:cs typeface="Century Gothic"/>
                <a:sym typeface="Century Gothic"/>
              </a:rPr>
              <a:t>Transcript: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lunes.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a:t>
            </a:r>
            <a:r>
              <a:rPr lang="en-US" sz="1200" b="0" i="0" u="none" strike="noStrike" dirty="0" err="1">
                <a:solidFill>
                  <a:srgbClr val="002060"/>
                </a:solidFill>
                <a:latin typeface="Century Gothic"/>
                <a:ea typeface="Century Gothic"/>
                <a:cs typeface="Century Gothic"/>
                <a:sym typeface="Century Gothic"/>
              </a:rPr>
              <a:t>domingo</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martes.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a:t>
            </a:r>
            <a:r>
              <a:rPr lang="en-US" sz="1200" b="0" i="0" u="none" strike="noStrike" dirty="0" err="1">
                <a:solidFill>
                  <a:srgbClr val="002060"/>
                </a:solidFill>
                <a:latin typeface="Century Gothic"/>
                <a:ea typeface="Century Gothic"/>
                <a:cs typeface="Century Gothic"/>
                <a:sym typeface="Century Gothic"/>
              </a:rPr>
              <a:t>viernes</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a:t>
            </a:r>
            <a:r>
              <a:rPr lang="en-US" sz="1200" b="0" i="0" u="none" strike="noStrike" dirty="0" err="1">
                <a:solidFill>
                  <a:srgbClr val="002060"/>
                </a:solidFill>
                <a:latin typeface="Century Gothic"/>
                <a:ea typeface="Century Gothic"/>
                <a:cs typeface="Century Gothic"/>
                <a:sym typeface="Century Gothic"/>
              </a:rPr>
              <a:t>jueves</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a:t>
            </a:r>
            <a:r>
              <a:rPr lang="en-US" sz="1200" b="0" i="0" u="none" strike="noStrike" dirty="0" err="1">
                <a:solidFill>
                  <a:srgbClr val="002060"/>
                </a:solidFill>
                <a:latin typeface="Century Gothic"/>
                <a:ea typeface="Century Gothic"/>
                <a:cs typeface="Century Gothic"/>
                <a:sym typeface="Century Gothic"/>
              </a:rPr>
              <a:t>sábado</a:t>
            </a:r>
            <a:r>
              <a:rPr lang="en-US" sz="1200" b="0" i="0" u="none" strike="noStrike" dirty="0">
                <a:solidFill>
                  <a:srgbClr val="002060"/>
                </a:solidFill>
                <a:latin typeface="Century Gothic"/>
                <a:ea typeface="Century Gothic"/>
                <a:cs typeface="Century Gothic"/>
                <a:sym typeface="Century Gothic"/>
              </a:rPr>
              <a:t>.</a:t>
            </a:r>
            <a:endParaRPr lang="en-GB" sz="1200" b="0" i="0" u="none" strike="noStrike" dirty="0">
              <a:solidFill>
                <a:srgbClr val="002060"/>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(7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consolidate pronunciation &amp; 7 new items of vocabulary and use hand gestures to embed meaning.</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Use hand gesture and (1-7 for days of the week) in combination with oral production of day of the week &amp; get pupils to repeat.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536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3456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101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7291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347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048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80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consolidate days of the week (in combination with hand gestures to embed meaning).</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 pairs, ask pupils to read the days of the week in the correct order.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t>
            </a:r>
            <a:r>
              <a:rPr lang="en-GB" dirty="0" err="1"/>
              <a:t>inicio</a:t>
            </a:r>
            <a:r>
              <a:rPr lang="en-GB" dirty="0"/>
              <a:t>” to trigger 30-second timer.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Go to next slide for answers.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51212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ANSWERS</a:t>
            </a:r>
            <a:br>
              <a:rPr lang="en-GB" b="1" dirty="0"/>
            </a:b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make the days disappear in the correct order and click again to bring up the correct answer with image.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again to make all of the answers disappear and bring back the jumbled days.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t>
            </a:r>
            <a:r>
              <a:rPr lang="en-GB" dirty="0" err="1"/>
              <a:t>inicio</a:t>
            </a:r>
            <a:r>
              <a:rPr lang="en-GB" dirty="0"/>
              <a:t>” to trigger 30-second timer. Pupils practise one more time saying all of the days in the correct order.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956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2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apply SSC </a:t>
            </a:r>
            <a:r>
              <a:rPr lang="en-GB" b="1" dirty="0"/>
              <a:t>[a] [o] [u] </a:t>
            </a:r>
            <a:r>
              <a:rPr lang="en-GB" b="0" dirty="0"/>
              <a:t>in combination with </a:t>
            </a:r>
            <a:r>
              <a:rPr lang="en-GB" b="1" dirty="0"/>
              <a:t>[c] </a:t>
            </a:r>
            <a:r>
              <a:rPr lang="en-GB" b="1" dirty="0">
                <a:sym typeface="Wingdings" panose="05000000000000000000" pitchFamily="2" charset="2"/>
              </a:rPr>
              <a:t> [ca] [co] [cu]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[ca] and get pupils to repeat. </a:t>
            </a:r>
          </a:p>
          <a:p>
            <a:pPr marL="457200" lvl="0" indent="-317500" algn="l" rtl="0">
              <a:spcBef>
                <a:spcPts val="0"/>
              </a:spcBef>
              <a:spcAft>
                <a:spcPts val="0"/>
              </a:spcAft>
              <a:buClr>
                <a:schemeClr val="dk1"/>
              </a:buClr>
              <a:buSzPts val="1400"/>
              <a:buAutoNum type="arabicPeriod"/>
            </a:pPr>
            <a:r>
              <a:rPr lang="en-GB" dirty="0"/>
              <a:t>Click to bring up the word. Click to bring up the image too. </a:t>
            </a:r>
          </a:p>
          <a:p>
            <a:pPr marL="457200" lvl="0" indent="-317500" algn="l" rtl="0">
              <a:spcBef>
                <a:spcPts val="0"/>
              </a:spcBef>
              <a:spcAft>
                <a:spcPts val="0"/>
              </a:spcAft>
              <a:buClr>
                <a:schemeClr val="dk1"/>
              </a:buClr>
              <a:buSzPts val="1400"/>
              <a:buAutoNum type="arabicPeriod"/>
            </a:pPr>
            <a:r>
              <a:rPr lang="en-GB" dirty="0"/>
              <a:t>Encourage pupils to do the gesture, if using.</a:t>
            </a:r>
            <a:endParaRPr lang="en-GB" b="0" dirty="0"/>
          </a:p>
          <a:p>
            <a:pPr marL="457200" lvl="0" indent="-317500" algn="l" rtl="0">
              <a:spcBef>
                <a:spcPts val="0"/>
              </a:spcBef>
              <a:spcAft>
                <a:spcPts val="0"/>
              </a:spcAft>
              <a:buClr>
                <a:schemeClr val="dk1"/>
              </a:buClr>
              <a:buSzPts val="1400"/>
              <a:buAutoNum type="arabicPeriod"/>
            </a:pPr>
            <a:r>
              <a:rPr lang="en-GB" b="0" dirty="0"/>
              <a:t>Bring [co] and [cu] and repeat steps 1-3.</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Gestures:</a:t>
            </a:r>
          </a:p>
          <a:p>
            <a:pPr marL="0" lvl="0" indent="0" algn="l" rtl="0">
              <a:spcBef>
                <a:spcPts val="0"/>
              </a:spcBef>
              <a:spcAft>
                <a:spcPts val="0"/>
              </a:spcAft>
              <a:buClr>
                <a:schemeClr val="dk1"/>
              </a:buClr>
              <a:buSzPts val="1200"/>
              <a:buFont typeface="Calibri"/>
              <a:buNone/>
            </a:pPr>
            <a:r>
              <a:rPr lang="en-GB" b="1" dirty="0"/>
              <a:t>[ca] </a:t>
            </a:r>
            <a:r>
              <a:rPr lang="en-GB" b="0" dirty="0"/>
              <a:t>Both hands stretch down to pull up an imaginary duvet as pupils mime gently reclining backwards.</a:t>
            </a:r>
          </a:p>
          <a:p>
            <a:pPr marL="0" lvl="0" indent="0" algn="l" rtl="0">
              <a:spcBef>
                <a:spcPts val="0"/>
              </a:spcBef>
              <a:spcAft>
                <a:spcPts val="0"/>
              </a:spcAft>
              <a:buClr>
                <a:schemeClr val="dk1"/>
              </a:buClr>
              <a:buSzPts val="1200"/>
              <a:buFont typeface="Calibri"/>
              <a:buNone/>
            </a:pPr>
            <a:r>
              <a:rPr lang="en-GB" b="1" dirty="0"/>
              <a:t>[co] </a:t>
            </a:r>
            <a:r>
              <a:rPr lang="en-GB" b="0" dirty="0"/>
              <a:t>Pupils hold up one hand and put each finger down one by one to denote ‘counting’.</a:t>
            </a:r>
            <a:br>
              <a:rPr lang="en-GB" b="0" dirty="0"/>
            </a:br>
            <a:r>
              <a:rPr lang="en-GB" b="1" dirty="0"/>
              <a:t>[cu] </a:t>
            </a:r>
            <a:r>
              <a:rPr lang="en-GB" b="0" dirty="0"/>
              <a:t>With fingers of their right hand, pupils mime a cockroach crawling up their left arm.</a:t>
            </a: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6453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6DE5E8F0-3074-4A24-9073-AEBB70944060}" type="slidenum">
              <a:rPr lang="en-US" smtClean="0"/>
              <a:t>31</a:t>
            </a:fld>
            <a:endParaRPr lang="en-US"/>
          </a:p>
        </p:txBody>
      </p:sp>
    </p:spTree>
    <p:extLst>
      <p:ext uri="{BB962C8B-B14F-4D97-AF65-F5344CB8AC3E}">
        <p14:creationId xmlns:p14="http://schemas.microsoft.com/office/powerpoint/2010/main" val="24645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dirty="0"/>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question word ¿</a:t>
            </a:r>
            <a:r>
              <a:rPr lang="en-GB" b="0" dirty="0" err="1"/>
              <a:t>qué</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&amp;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 elicit English meaning from pupils.</a:t>
            </a:r>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2960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Time:  </a:t>
            </a:r>
            <a:r>
              <a:rPr lang="en-GB" b="0" baseline="0" dirty="0"/>
              <a:t>2 minutes</a:t>
            </a:r>
            <a:br>
              <a:rPr lang="en-GB" b="0" baseline="0" dirty="0"/>
            </a:br>
            <a:br>
              <a:rPr lang="en-GB" b="0" baseline="0" dirty="0"/>
            </a:br>
            <a:r>
              <a:rPr lang="en-GB" b="1" baseline="0" dirty="0"/>
              <a:t>Aim: </a:t>
            </a:r>
            <a:r>
              <a:rPr lang="en-GB" b="0" baseline="0" dirty="0"/>
              <a:t>to learn about the use of ‘ser’ when taking about what day it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a:t>
            </a:r>
            <a:r>
              <a:rPr lang="en-GB" b="0" baseline="0" dirty="0"/>
              <a:t>: this is a specific use of ser that doesn’t follow the rules learnt so far for using ser (traits, origin). However, it is congruent with the notion of essential characteristic or trait in the sense that Tuesday is always Tuesday (for the length of the 24 hour period of one day).  It doesn’t unexpectedly change its mood or state and become Wednesday.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 </a:t>
            </a:r>
            <a:br>
              <a:rPr lang="en-GB" b="0" baseline="0" dirty="0"/>
            </a:br>
            <a:r>
              <a:rPr lang="en-GB" b="1" baseline="0" dirty="0"/>
              <a:t>Procedure:</a:t>
            </a:r>
            <a:br>
              <a:rPr lang="en-GB" b="1" baseline="0" dirty="0"/>
            </a:br>
            <a:r>
              <a:rPr lang="en-GB" b="1" baseline="0" dirty="0"/>
              <a:t>1. </a:t>
            </a:r>
            <a:r>
              <a:rPr lang="en-GB" b="0" baseline="0" dirty="0"/>
              <a:t>Teachers present the new information.  It is animated to allow for a paced, interactive delivery. </a:t>
            </a:r>
            <a:br>
              <a:rPr lang="en-GB" b="0" baseline="0" dirty="0"/>
            </a:br>
            <a:r>
              <a:rPr lang="en-GB" b="1" baseline="0" dirty="0"/>
              <a:t>2</a:t>
            </a:r>
            <a:r>
              <a:rPr lang="en-GB" b="0" baseline="0" dirty="0"/>
              <a:t>. Elicit the English translation for the examples. </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(four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four new vocabulary items for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a:t>
            </a:r>
            <a:r>
              <a:rPr lang="en-GB" dirty="0" err="1"/>
              <a:t>Quique’s</a:t>
            </a:r>
            <a:r>
              <a:rPr lang="en-GB" dirty="0"/>
              <a:t> question &amp; ensure pupils are clear about the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Sofía’s response.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translation.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Ensure correct pronunciation – get pupils to practise out loud.</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18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094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5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08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gi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gif"/><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9.gif"/><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image" Target="../media/image20.png"/><Relationship Id="rId9" Type="http://schemas.openxmlformats.org/officeDocument/2006/relationships/audio" Target="../media/audio6.wav"/></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4.png"/><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gi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gif"/><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4" name="Picture 3" descr="A picture containing text, toy, doll&#10;&#10;Description automatically generated">
            <a:extLst>
              <a:ext uri="{FF2B5EF4-FFF2-40B4-BE49-F238E27FC236}">
                <a16:creationId xmlns:a16="http://schemas.microsoft.com/office/drawing/2014/main" id="{A4A3772E-249A-40D0-BE4E-5218A8859825}"/>
              </a:ext>
            </a:extLst>
          </p:cNvPr>
          <p:cNvPicPr>
            <a:picLocks noChangeAspect="1"/>
          </p:cNvPicPr>
          <p:nvPr/>
        </p:nvPicPr>
        <p:blipFill>
          <a:blip r:embed="rId4"/>
          <a:stretch>
            <a:fillRect/>
          </a:stretch>
        </p:blipFill>
        <p:spPr>
          <a:xfrm>
            <a:off x="436095" y="3040705"/>
            <a:ext cx="2019020" cy="3835280"/>
          </a:xfrm>
          <a:prstGeom prst="rect">
            <a:avLst/>
          </a:prstGeom>
        </p:spPr>
      </p:pic>
      <p:pic>
        <p:nvPicPr>
          <p:cNvPr id="6" name="Picture 5" descr="A picture containing text, toy, doll&#10;&#10;Description automatically generated">
            <a:extLst>
              <a:ext uri="{FF2B5EF4-FFF2-40B4-BE49-F238E27FC236}">
                <a16:creationId xmlns:a16="http://schemas.microsoft.com/office/drawing/2014/main" id="{44A5E255-3C91-42A7-93CC-FE0548F72ADC}"/>
              </a:ext>
            </a:extLst>
          </p:cNvPr>
          <p:cNvPicPr>
            <a:picLocks noChangeAspect="1"/>
          </p:cNvPicPr>
          <p:nvPr/>
        </p:nvPicPr>
        <p:blipFill>
          <a:blip r:embed="rId5"/>
          <a:stretch>
            <a:fillRect/>
          </a:stretch>
        </p:blipFill>
        <p:spPr>
          <a:xfrm>
            <a:off x="7181541" y="2872807"/>
            <a:ext cx="2452424" cy="3985193"/>
          </a:xfrm>
          <a:prstGeom prst="rect">
            <a:avLst/>
          </a:prstGeom>
        </p:spPr>
      </p:pic>
      <p:sp>
        <p:nvSpPr>
          <p:cNvPr id="7" name="Google Shape;155;p7">
            <a:extLst>
              <a:ext uri="{FF2B5EF4-FFF2-40B4-BE49-F238E27FC236}">
                <a16:creationId xmlns:a16="http://schemas.microsoft.com/office/drawing/2014/main" id="{5937AB5F-83E0-4A3A-878C-9AB13AD9EE4A}"/>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jueves.</a:t>
            </a:r>
          </a:p>
        </p:txBody>
      </p:sp>
      <p:sp>
        <p:nvSpPr>
          <p:cNvPr id="8" name="Google Shape;155;p7">
            <a:extLst>
              <a:ext uri="{FF2B5EF4-FFF2-40B4-BE49-F238E27FC236}">
                <a16:creationId xmlns:a16="http://schemas.microsoft.com/office/drawing/2014/main" id="{F1E749A0-C05D-4FCC-89DF-A635C0A7C6F9}"/>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Quique, ¿Qué día es hoy?</a:t>
            </a:r>
          </a:p>
        </p:txBody>
      </p:sp>
      <p:sp>
        <p:nvSpPr>
          <p:cNvPr id="9" name="TextBox 8">
            <a:extLst>
              <a:ext uri="{FF2B5EF4-FFF2-40B4-BE49-F238E27FC236}">
                <a16:creationId xmlns:a16="http://schemas.microsoft.com/office/drawing/2014/main" id="{EC7AFA42-2C22-48A9-BBF6-6C3804A6158D}"/>
              </a:ext>
            </a:extLst>
          </p:cNvPr>
          <p:cNvSpPr txBox="1"/>
          <p:nvPr/>
        </p:nvSpPr>
        <p:spPr>
          <a:xfrm>
            <a:off x="9646819" y="5724907"/>
            <a:ext cx="194476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Thursday</a:t>
            </a:r>
          </a:p>
        </p:txBody>
      </p:sp>
      <p:pic>
        <p:nvPicPr>
          <p:cNvPr id="10" name="Picture 2" descr="Calender, Icon, Pictogram, Web, Black, Number, Holiday">
            <a:extLst>
              <a:ext uri="{FF2B5EF4-FFF2-40B4-BE49-F238E27FC236}">
                <a16:creationId xmlns:a16="http://schemas.microsoft.com/office/drawing/2014/main" id="{F6F175E7-58CA-476E-BD87-B884EAE9AE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7756" y="4175956"/>
            <a:ext cx="1622142" cy="162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63F84341-AEE3-4605-B790-44399949DBF0}"/>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pic>
        <p:nvPicPr>
          <p:cNvPr id="6" name="Picture 2" descr="Calender, Icon, Pictogram, Web, Black, Number, Holiday">
            <a:extLst>
              <a:ext uri="{FF2B5EF4-FFF2-40B4-BE49-F238E27FC236}">
                <a16:creationId xmlns:a16="http://schemas.microsoft.com/office/drawing/2014/main" id="{CACFCE4A-5621-4777-8456-AC04022A0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212" y="3962950"/>
            <a:ext cx="2303929" cy="2303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7926FC-7FE6-4D36-956D-B2611781076F}"/>
              </a:ext>
            </a:extLst>
          </p:cNvPr>
          <p:cNvSpPr txBox="1"/>
          <p:nvPr/>
        </p:nvSpPr>
        <p:spPr>
          <a:xfrm>
            <a:off x="2394161" y="6057633"/>
            <a:ext cx="1980029"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Tuesday</a:t>
            </a:r>
          </a:p>
        </p:txBody>
      </p:sp>
      <p:sp>
        <p:nvSpPr>
          <p:cNvPr id="8" name="TextBox 7">
            <a:extLst>
              <a:ext uri="{FF2B5EF4-FFF2-40B4-BE49-F238E27FC236}">
                <a16:creationId xmlns:a16="http://schemas.microsoft.com/office/drawing/2014/main" id="{5DED416D-A1A9-4FFB-BEF0-761904513FBA}"/>
              </a:ext>
            </a:extLst>
          </p:cNvPr>
          <p:cNvSpPr txBox="1"/>
          <p:nvPr/>
        </p:nvSpPr>
        <p:spPr>
          <a:xfrm>
            <a:off x="8367800" y="3404557"/>
            <a:ext cx="2371162" cy="2862322"/>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miércoles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lunes</a:t>
            </a: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martes</a:t>
            </a:r>
          </a:p>
        </p:txBody>
      </p:sp>
      <p:sp>
        <p:nvSpPr>
          <p:cNvPr id="9" name="Rectangle: Rounded Corners 8">
            <a:extLst>
              <a:ext uri="{FF2B5EF4-FFF2-40B4-BE49-F238E27FC236}">
                <a16:creationId xmlns:a16="http://schemas.microsoft.com/office/drawing/2014/main" id="{70DDB445-E42B-4266-8A69-4A6D286D0CC9}"/>
              </a:ext>
            </a:extLst>
          </p:cNvPr>
          <p:cNvSpPr/>
          <p:nvPr/>
        </p:nvSpPr>
        <p:spPr>
          <a:xfrm>
            <a:off x="8308776" y="5526285"/>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53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59A956B0-AAC1-4E5E-ACD1-D6232917F01D}"/>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BA419AD8-0CC9-4B20-8CE3-D6537C80CF9E}"/>
              </a:ext>
            </a:extLst>
          </p:cNvPr>
          <p:cNvSpPr txBox="1"/>
          <p:nvPr/>
        </p:nvSpPr>
        <p:spPr>
          <a:xfrm>
            <a:off x="8367800" y="3404557"/>
            <a:ext cx="1707519" cy="2862322"/>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jueves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lunes</a:t>
            </a: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martes</a:t>
            </a:r>
          </a:p>
        </p:txBody>
      </p:sp>
      <p:sp>
        <p:nvSpPr>
          <p:cNvPr id="7" name="Rectangle: Rounded Corners 6">
            <a:extLst>
              <a:ext uri="{FF2B5EF4-FFF2-40B4-BE49-F238E27FC236}">
                <a16:creationId xmlns:a16="http://schemas.microsoft.com/office/drawing/2014/main" id="{05DF9B92-EEC1-4F7E-9F2E-2A93AB043F3A}"/>
              </a:ext>
            </a:extLst>
          </p:cNvPr>
          <p:cNvSpPr/>
          <p:nvPr/>
        </p:nvSpPr>
        <p:spPr>
          <a:xfrm>
            <a:off x="8330562" y="4459200"/>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Calender, Icon, Pictogram, Web, Black, Number, Holiday">
            <a:extLst>
              <a:ext uri="{FF2B5EF4-FFF2-40B4-BE49-F238E27FC236}">
                <a16:creationId xmlns:a16="http://schemas.microsoft.com/office/drawing/2014/main" id="{B6A355EF-A9BA-47CC-9752-BA83DC487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212" y="3962950"/>
            <a:ext cx="2303929" cy="23039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BF2126-2C4B-4F77-829B-BEAF3856D0E7}"/>
              </a:ext>
            </a:extLst>
          </p:cNvPr>
          <p:cNvSpPr txBox="1"/>
          <p:nvPr/>
        </p:nvSpPr>
        <p:spPr>
          <a:xfrm>
            <a:off x="2394161" y="6057633"/>
            <a:ext cx="1997663"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Monday</a:t>
            </a:r>
          </a:p>
        </p:txBody>
      </p:sp>
    </p:spTree>
    <p:extLst>
      <p:ext uri="{BB962C8B-B14F-4D97-AF65-F5344CB8AC3E}">
        <p14:creationId xmlns:p14="http://schemas.microsoft.com/office/powerpoint/2010/main" val="30906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C4C694D8-130C-4ED7-933C-FBD618508937}"/>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DC194958-9F3E-4871-9E6A-2FB0257D9B07}"/>
              </a:ext>
            </a:extLst>
          </p:cNvPr>
          <p:cNvSpPr txBox="1"/>
          <p:nvPr/>
        </p:nvSpPr>
        <p:spPr>
          <a:xfrm>
            <a:off x="8367800" y="3404557"/>
            <a:ext cx="2371162" cy="2862322"/>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miércoles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lunes</a:t>
            </a: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jueves</a:t>
            </a:r>
            <a:endParaRPr lang="en-GB" sz="3600" b="1" dirty="0">
              <a:solidFill>
                <a:srgbClr val="00206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7E9DA63F-8E4F-4E0F-A11F-EC5EFE570534}"/>
              </a:ext>
            </a:extLst>
          </p:cNvPr>
          <p:cNvSpPr/>
          <p:nvPr/>
        </p:nvSpPr>
        <p:spPr>
          <a:xfrm>
            <a:off x="8332487" y="5620069"/>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Calender, Icon, Pictogram, Web, Black, Number, Holiday">
            <a:extLst>
              <a:ext uri="{FF2B5EF4-FFF2-40B4-BE49-F238E27FC236}">
                <a16:creationId xmlns:a16="http://schemas.microsoft.com/office/drawing/2014/main" id="{FE3A6F18-C559-4E09-A092-35DA7DD99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212" y="3962950"/>
            <a:ext cx="2303929" cy="23039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5DD603-1BFD-4AEF-94A6-D814DA297D26}"/>
              </a:ext>
            </a:extLst>
          </p:cNvPr>
          <p:cNvSpPr txBox="1"/>
          <p:nvPr/>
        </p:nvSpPr>
        <p:spPr>
          <a:xfrm>
            <a:off x="2394161" y="6057633"/>
            <a:ext cx="2106667"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Thursday</a:t>
            </a:r>
          </a:p>
        </p:txBody>
      </p:sp>
    </p:spTree>
    <p:extLst>
      <p:ext uri="{BB962C8B-B14F-4D97-AF65-F5344CB8AC3E}">
        <p14:creationId xmlns:p14="http://schemas.microsoft.com/office/powerpoint/2010/main" val="313802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21D541A4-A691-43C5-99C3-9AFE71F9B6DE}"/>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9F014A3D-46E4-4745-B400-DF204ED9F9A2}"/>
              </a:ext>
            </a:extLst>
          </p:cNvPr>
          <p:cNvSpPr txBox="1"/>
          <p:nvPr/>
        </p:nvSpPr>
        <p:spPr>
          <a:xfrm>
            <a:off x="8367800" y="3404557"/>
            <a:ext cx="2371162" cy="2862322"/>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lunes</a:t>
            </a: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jueves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miércoles</a:t>
            </a:r>
            <a:endParaRPr lang="en-GB" sz="3600" b="1" dirty="0">
              <a:solidFill>
                <a:srgbClr val="00206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796658B7-77EC-4766-A538-6FA4769EE3B2}"/>
              </a:ext>
            </a:extLst>
          </p:cNvPr>
          <p:cNvSpPr/>
          <p:nvPr/>
        </p:nvSpPr>
        <p:spPr>
          <a:xfrm>
            <a:off x="8367800" y="5513844"/>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Calender, Icon, Pictogram, Web, Black, Number, Holiday">
            <a:extLst>
              <a:ext uri="{FF2B5EF4-FFF2-40B4-BE49-F238E27FC236}">
                <a16:creationId xmlns:a16="http://schemas.microsoft.com/office/drawing/2014/main" id="{1D1B3479-0C3C-41F0-A78A-AD3741EB7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212" y="3962950"/>
            <a:ext cx="2303929" cy="23039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CB9B79-6914-4A85-A1B7-78FB07DED8F7}"/>
              </a:ext>
            </a:extLst>
          </p:cNvPr>
          <p:cNvSpPr txBox="1"/>
          <p:nvPr/>
        </p:nvSpPr>
        <p:spPr>
          <a:xfrm>
            <a:off x="2019025" y="6057633"/>
            <a:ext cx="2778325"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Wednesday</a:t>
            </a:r>
          </a:p>
        </p:txBody>
      </p:sp>
    </p:spTree>
    <p:extLst>
      <p:ext uri="{BB962C8B-B14F-4D97-AF65-F5344CB8AC3E}">
        <p14:creationId xmlns:p14="http://schemas.microsoft.com/office/powerpoint/2010/main" val="32848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4" name="Picture 3" descr="A picture containing text, toy, doll&#10;&#10;Description automatically generated">
            <a:extLst>
              <a:ext uri="{FF2B5EF4-FFF2-40B4-BE49-F238E27FC236}">
                <a16:creationId xmlns:a16="http://schemas.microsoft.com/office/drawing/2014/main" id="{14E6B1A0-3F7D-4F2F-AE7C-C94A114FC117}"/>
              </a:ext>
            </a:extLst>
          </p:cNvPr>
          <p:cNvPicPr>
            <a:picLocks noChangeAspect="1"/>
          </p:cNvPicPr>
          <p:nvPr/>
        </p:nvPicPr>
        <p:blipFill>
          <a:blip r:embed="rId4"/>
          <a:stretch>
            <a:fillRect/>
          </a:stretch>
        </p:blipFill>
        <p:spPr>
          <a:xfrm>
            <a:off x="7791922" y="3022720"/>
            <a:ext cx="2019020" cy="3835280"/>
          </a:xfrm>
          <a:prstGeom prst="rect">
            <a:avLst/>
          </a:prstGeom>
        </p:spPr>
      </p:pic>
      <p:pic>
        <p:nvPicPr>
          <p:cNvPr id="6" name="Picture 5" descr="A picture containing text, toy, doll&#10;&#10;Description automatically generated">
            <a:extLst>
              <a:ext uri="{FF2B5EF4-FFF2-40B4-BE49-F238E27FC236}">
                <a16:creationId xmlns:a16="http://schemas.microsoft.com/office/drawing/2014/main" id="{8927528E-9B0D-44F3-A1E1-979AFF6FC6B8}"/>
              </a:ext>
            </a:extLst>
          </p:cNvPr>
          <p:cNvPicPr>
            <a:picLocks noChangeAspect="1"/>
          </p:cNvPicPr>
          <p:nvPr/>
        </p:nvPicPr>
        <p:blipFill>
          <a:blip r:embed="rId5"/>
          <a:stretch>
            <a:fillRect/>
          </a:stretch>
        </p:blipFill>
        <p:spPr>
          <a:xfrm>
            <a:off x="-205376" y="2872807"/>
            <a:ext cx="2452424" cy="3985193"/>
          </a:xfrm>
          <a:prstGeom prst="rect">
            <a:avLst/>
          </a:prstGeom>
        </p:spPr>
      </p:pic>
      <p:sp>
        <p:nvSpPr>
          <p:cNvPr id="7" name="Google Shape;155;p7">
            <a:extLst>
              <a:ext uri="{FF2B5EF4-FFF2-40B4-BE49-F238E27FC236}">
                <a16:creationId xmlns:a16="http://schemas.microsoft.com/office/drawing/2014/main" id="{49604F10-5C21-4D14-8D4E-FEF88DB77DB7}"/>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viernes.</a:t>
            </a:r>
          </a:p>
        </p:txBody>
      </p:sp>
      <p:sp>
        <p:nvSpPr>
          <p:cNvPr id="8" name="Google Shape;155;p7">
            <a:extLst>
              <a:ext uri="{FF2B5EF4-FFF2-40B4-BE49-F238E27FC236}">
                <a16:creationId xmlns:a16="http://schemas.microsoft.com/office/drawing/2014/main" id="{D5C0B653-C033-4166-B4AE-7925B9642A65}"/>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Sof</a:t>
            </a:r>
            <a:r>
              <a:rPr lang="es-AR" sz="4400" b="1" dirty="0">
                <a:solidFill>
                  <a:srgbClr val="FFFFFF"/>
                </a:solidFill>
                <a:latin typeface="Century Gothic"/>
                <a:ea typeface="Century Gothic"/>
                <a:cs typeface="Century Gothic"/>
                <a:sym typeface="Century Gothic"/>
              </a:rPr>
              <a:t>ía</a:t>
            </a:r>
            <a:r>
              <a:rPr lang="es-AR" sz="4400" b="1" i="0" u="none" strike="noStrike" cap="none" dirty="0">
                <a:solidFill>
                  <a:srgbClr val="FFFFFF"/>
                </a:solidFill>
                <a:latin typeface="Century Gothic"/>
                <a:ea typeface="Century Gothic"/>
                <a:cs typeface="Century Gothic"/>
                <a:sym typeface="Century Gothic"/>
              </a:rPr>
              <a:t>, ¿Qué día es hoy?</a:t>
            </a:r>
          </a:p>
        </p:txBody>
      </p:sp>
      <p:sp>
        <p:nvSpPr>
          <p:cNvPr id="9" name="TextBox 8">
            <a:extLst>
              <a:ext uri="{FF2B5EF4-FFF2-40B4-BE49-F238E27FC236}">
                <a16:creationId xmlns:a16="http://schemas.microsoft.com/office/drawing/2014/main" id="{B6B9D1D8-1B4E-4879-9276-886BED6AD1E0}"/>
              </a:ext>
            </a:extLst>
          </p:cNvPr>
          <p:cNvSpPr txBox="1"/>
          <p:nvPr/>
        </p:nvSpPr>
        <p:spPr>
          <a:xfrm>
            <a:off x="9881279" y="5724907"/>
            <a:ext cx="139172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Friday</a:t>
            </a:r>
          </a:p>
        </p:txBody>
      </p:sp>
      <p:pic>
        <p:nvPicPr>
          <p:cNvPr id="10" name="Picture 2" descr="Calender, Icon, Pictogram, Web, Black, Number, Holiday">
            <a:extLst>
              <a:ext uri="{FF2B5EF4-FFF2-40B4-BE49-F238E27FC236}">
                <a16:creationId xmlns:a16="http://schemas.microsoft.com/office/drawing/2014/main" id="{BA86B4D1-3C39-4EA5-88D3-29A1ACB626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7756" y="4175956"/>
            <a:ext cx="1622142" cy="162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7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1" name="Picture 10" descr="A picture containing text, toy, doll&#10;&#10;Description automatically generated">
            <a:extLst>
              <a:ext uri="{FF2B5EF4-FFF2-40B4-BE49-F238E27FC236}">
                <a16:creationId xmlns:a16="http://schemas.microsoft.com/office/drawing/2014/main" id="{672F4BF9-781E-4D9E-A7CE-EC75534A6C46}"/>
              </a:ext>
            </a:extLst>
          </p:cNvPr>
          <p:cNvPicPr>
            <a:picLocks noChangeAspect="1"/>
          </p:cNvPicPr>
          <p:nvPr/>
        </p:nvPicPr>
        <p:blipFill>
          <a:blip r:embed="rId4"/>
          <a:stretch>
            <a:fillRect/>
          </a:stretch>
        </p:blipFill>
        <p:spPr>
          <a:xfrm>
            <a:off x="-205376" y="3022720"/>
            <a:ext cx="2360170" cy="3835280"/>
          </a:xfrm>
          <a:prstGeom prst="rect">
            <a:avLst/>
          </a:prstGeom>
        </p:spPr>
      </p:pic>
      <p:sp>
        <p:nvSpPr>
          <p:cNvPr id="12" name="Google Shape;155;p7">
            <a:extLst>
              <a:ext uri="{FF2B5EF4-FFF2-40B4-BE49-F238E27FC236}">
                <a16:creationId xmlns:a16="http://schemas.microsoft.com/office/drawing/2014/main" id="{7AC5DD7E-CD21-4615-96B7-11CD9492B279}"/>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sábado.</a:t>
            </a:r>
          </a:p>
        </p:txBody>
      </p:sp>
      <p:sp>
        <p:nvSpPr>
          <p:cNvPr id="13" name="Google Shape;155;p7">
            <a:extLst>
              <a:ext uri="{FF2B5EF4-FFF2-40B4-BE49-F238E27FC236}">
                <a16:creationId xmlns:a16="http://schemas.microsoft.com/office/drawing/2014/main" id="{CEBB5B84-E63C-4052-9A46-110A8B942029}"/>
              </a:ext>
            </a:extLst>
          </p:cNvPr>
          <p:cNvSpPr/>
          <p:nvPr/>
        </p:nvSpPr>
        <p:spPr>
          <a:xfrm>
            <a:off x="1212200" y="347847"/>
            <a:ext cx="6712600" cy="157025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Señor Valero, ¿Qué día es hoy?</a:t>
            </a:r>
          </a:p>
        </p:txBody>
      </p:sp>
      <p:pic>
        <p:nvPicPr>
          <p:cNvPr id="14" name="Picture 2" descr="Teacher, Man, Cartoon, Professor, School, Education">
            <a:extLst>
              <a:ext uri="{FF2B5EF4-FFF2-40B4-BE49-F238E27FC236}">
                <a16:creationId xmlns:a16="http://schemas.microsoft.com/office/drawing/2014/main" id="{D8A20E21-48C1-484E-8682-30E69493D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8799" y="1918099"/>
            <a:ext cx="2469951" cy="49399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A93830B-0262-43EC-9352-E2FAC5E54C9A}"/>
              </a:ext>
            </a:extLst>
          </p:cNvPr>
          <p:cNvSpPr txBox="1"/>
          <p:nvPr/>
        </p:nvSpPr>
        <p:spPr>
          <a:xfrm>
            <a:off x="9881279" y="5724907"/>
            <a:ext cx="195117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Saturday</a:t>
            </a:r>
          </a:p>
        </p:txBody>
      </p:sp>
      <p:pic>
        <p:nvPicPr>
          <p:cNvPr id="16" name="Picture 2" descr="Calender, Icon, Pictogram, Web, Black, Number, Holiday">
            <a:extLst>
              <a:ext uri="{FF2B5EF4-FFF2-40B4-BE49-F238E27FC236}">
                <a16:creationId xmlns:a16="http://schemas.microsoft.com/office/drawing/2014/main" id="{0C6CC6F2-9B9D-4926-81F3-374C7BCEBA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6000" y="4175956"/>
            <a:ext cx="1622142" cy="162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9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0" name="Picture 9" descr="A picture containing text, toy, doll&#10;&#10;Description automatically generated">
            <a:extLst>
              <a:ext uri="{FF2B5EF4-FFF2-40B4-BE49-F238E27FC236}">
                <a16:creationId xmlns:a16="http://schemas.microsoft.com/office/drawing/2014/main" id="{D92BDC30-FAFB-4FC3-9CB1-456728E63ECE}"/>
              </a:ext>
            </a:extLst>
          </p:cNvPr>
          <p:cNvPicPr>
            <a:picLocks noChangeAspect="1"/>
          </p:cNvPicPr>
          <p:nvPr/>
        </p:nvPicPr>
        <p:blipFill>
          <a:blip r:embed="rId4"/>
          <a:stretch>
            <a:fillRect/>
          </a:stretch>
        </p:blipFill>
        <p:spPr>
          <a:xfrm>
            <a:off x="-205376" y="3022720"/>
            <a:ext cx="2360170" cy="3835280"/>
          </a:xfrm>
          <a:prstGeom prst="rect">
            <a:avLst/>
          </a:prstGeom>
        </p:spPr>
      </p:pic>
      <p:sp>
        <p:nvSpPr>
          <p:cNvPr id="17" name="Google Shape;155;p7">
            <a:extLst>
              <a:ext uri="{FF2B5EF4-FFF2-40B4-BE49-F238E27FC236}">
                <a16:creationId xmlns:a16="http://schemas.microsoft.com/office/drawing/2014/main" id="{5E303EA7-C476-43B0-AD8D-5EF58A81136F}"/>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domingo.</a:t>
            </a:r>
          </a:p>
        </p:txBody>
      </p:sp>
      <p:sp>
        <p:nvSpPr>
          <p:cNvPr id="18" name="Google Shape;155;p7">
            <a:extLst>
              <a:ext uri="{FF2B5EF4-FFF2-40B4-BE49-F238E27FC236}">
                <a16:creationId xmlns:a16="http://schemas.microsoft.com/office/drawing/2014/main" id="{63CAC613-7D2B-43E3-88F8-72A0F42EB621}"/>
              </a:ext>
            </a:extLst>
          </p:cNvPr>
          <p:cNvSpPr/>
          <p:nvPr/>
        </p:nvSpPr>
        <p:spPr>
          <a:xfrm>
            <a:off x="1212200" y="347847"/>
            <a:ext cx="7519424" cy="157025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Rubén, ¿Qué día es hoy?</a:t>
            </a:r>
          </a:p>
        </p:txBody>
      </p:sp>
      <p:pic>
        <p:nvPicPr>
          <p:cNvPr id="19" name="Picture 18" descr="A picture containing text, toy, doll&#10;&#10;Description automatically generated">
            <a:extLst>
              <a:ext uri="{FF2B5EF4-FFF2-40B4-BE49-F238E27FC236}">
                <a16:creationId xmlns:a16="http://schemas.microsoft.com/office/drawing/2014/main" id="{82241698-416A-4FD6-ACCE-82D95E1F666F}"/>
              </a:ext>
            </a:extLst>
          </p:cNvPr>
          <p:cNvPicPr>
            <a:picLocks noChangeAspect="1"/>
          </p:cNvPicPr>
          <p:nvPr/>
        </p:nvPicPr>
        <p:blipFill>
          <a:blip r:embed="rId5"/>
          <a:stretch>
            <a:fillRect/>
          </a:stretch>
        </p:blipFill>
        <p:spPr>
          <a:xfrm>
            <a:off x="7709501" y="2885572"/>
            <a:ext cx="2328904" cy="3972428"/>
          </a:xfrm>
          <a:prstGeom prst="rect">
            <a:avLst/>
          </a:prstGeom>
        </p:spPr>
      </p:pic>
      <p:sp>
        <p:nvSpPr>
          <p:cNvPr id="20" name="TextBox 19">
            <a:extLst>
              <a:ext uri="{FF2B5EF4-FFF2-40B4-BE49-F238E27FC236}">
                <a16:creationId xmlns:a16="http://schemas.microsoft.com/office/drawing/2014/main" id="{64C6A84A-9FD7-4297-A4FF-BA5999848F99}"/>
              </a:ext>
            </a:extLst>
          </p:cNvPr>
          <p:cNvSpPr txBox="1"/>
          <p:nvPr/>
        </p:nvSpPr>
        <p:spPr>
          <a:xfrm>
            <a:off x="9881279" y="5724907"/>
            <a:ext cx="167225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Sunday</a:t>
            </a:r>
          </a:p>
        </p:txBody>
      </p:sp>
      <p:pic>
        <p:nvPicPr>
          <p:cNvPr id="21" name="Picture 2" descr="Calender, Icon, Pictogram, Web, Black, Number, Holiday">
            <a:extLst>
              <a:ext uri="{FF2B5EF4-FFF2-40B4-BE49-F238E27FC236}">
                <a16:creationId xmlns:a16="http://schemas.microsoft.com/office/drawing/2014/main" id="{43ED7AF0-FBFB-4E68-83C7-FDDB18EDC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7756" y="4175956"/>
            <a:ext cx="1622142" cy="162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1" name="Google Shape;155;p7">
            <a:extLst>
              <a:ext uri="{FF2B5EF4-FFF2-40B4-BE49-F238E27FC236}">
                <a16:creationId xmlns:a16="http://schemas.microsoft.com/office/drawing/2014/main" id="{23DEB915-A7DF-4892-B13B-09588668AD24}"/>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12" name="TextBox 11">
            <a:extLst>
              <a:ext uri="{FF2B5EF4-FFF2-40B4-BE49-F238E27FC236}">
                <a16:creationId xmlns:a16="http://schemas.microsoft.com/office/drawing/2014/main" id="{6FC232CF-490F-403E-B617-E3DDE0FBA424}"/>
              </a:ext>
            </a:extLst>
          </p:cNvPr>
          <p:cNvSpPr txBox="1"/>
          <p:nvPr/>
        </p:nvSpPr>
        <p:spPr>
          <a:xfrm>
            <a:off x="8271492" y="2296561"/>
            <a:ext cx="1901483" cy="3970318"/>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jueves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martes </a:t>
            </a: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sábado</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viernes</a:t>
            </a:r>
            <a:endParaRPr lang="en-GB" sz="36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61EA663E-AF2A-4A04-89B2-B140A2C8458C}"/>
              </a:ext>
            </a:extLst>
          </p:cNvPr>
          <p:cNvSpPr/>
          <p:nvPr/>
        </p:nvSpPr>
        <p:spPr>
          <a:xfrm>
            <a:off x="8070268" y="4361879"/>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Calender, Icon, Pictogram, Web, Black, Number, Holiday">
            <a:extLst>
              <a:ext uri="{FF2B5EF4-FFF2-40B4-BE49-F238E27FC236}">
                <a16:creationId xmlns:a16="http://schemas.microsoft.com/office/drawing/2014/main" id="{2BE7D5FC-67E7-4140-97DF-15E055378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212" y="3962950"/>
            <a:ext cx="2303929" cy="23039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2F86154-82DE-4F71-86CC-7DA9C6797450}"/>
              </a:ext>
            </a:extLst>
          </p:cNvPr>
          <p:cNvSpPr txBox="1"/>
          <p:nvPr/>
        </p:nvSpPr>
        <p:spPr>
          <a:xfrm>
            <a:off x="2253485" y="6057633"/>
            <a:ext cx="2116285"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Saturday</a:t>
            </a:r>
          </a:p>
        </p:txBody>
      </p:sp>
    </p:spTree>
    <p:extLst>
      <p:ext uri="{BB962C8B-B14F-4D97-AF65-F5344CB8AC3E}">
        <p14:creationId xmlns:p14="http://schemas.microsoft.com/office/powerpoint/2010/main" val="223017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9" name="Google Shape;155;p7">
            <a:extLst>
              <a:ext uri="{FF2B5EF4-FFF2-40B4-BE49-F238E27FC236}">
                <a16:creationId xmlns:a16="http://schemas.microsoft.com/office/drawing/2014/main" id="{9A11D697-E26F-4B0E-B3D8-BEE825D612DC}"/>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10" name="TextBox 9">
            <a:extLst>
              <a:ext uri="{FF2B5EF4-FFF2-40B4-BE49-F238E27FC236}">
                <a16:creationId xmlns:a16="http://schemas.microsoft.com/office/drawing/2014/main" id="{945F8EF3-0F74-4541-9311-2CAE2D83DCAA}"/>
              </a:ext>
            </a:extLst>
          </p:cNvPr>
          <p:cNvSpPr txBox="1"/>
          <p:nvPr/>
        </p:nvSpPr>
        <p:spPr>
          <a:xfrm>
            <a:off x="8271492" y="2296561"/>
            <a:ext cx="2206053" cy="3970318"/>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domingo</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martes </a:t>
            </a: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sábado</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lunes</a:t>
            </a:r>
          </a:p>
        </p:txBody>
      </p:sp>
      <p:sp>
        <p:nvSpPr>
          <p:cNvPr id="16" name="Rectangle: Rounded Corners 15">
            <a:extLst>
              <a:ext uri="{FF2B5EF4-FFF2-40B4-BE49-F238E27FC236}">
                <a16:creationId xmlns:a16="http://schemas.microsoft.com/office/drawing/2014/main" id="{7DD70D63-406F-471D-855C-A42209043B5D}"/>
              </a:ext>
            </a:extLst>
          </p:cNvPr>
          <p:cNvSpPr/>
          <p:nvPr/>
        </p:nvSpPr>
        <p:spPr>
          <a:xfrm>
            <a:off x="8271492" y="2273115"/>
            <a:ext cx="2261828" cy="77282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2" descr="Calender, Icon, Pictogram, Web, Black, Number, Holiday">
            <a:extLst>
              <a:ext uri="{FF2B5EF4-FFF2-40B4-BE49-F238E27FC236}">
                <a16:creationId xmlns:a16="http://schemas.microsoft.com/office/drawing/2014/main" id="{93D343FE-2AEB-4F7A-833E-BB73A8108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212" y="3962950"/>
            <a:ext cx="2303929" cy="23039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9683660-8876-462E-9DD7-FCD632C71A31}"/>
              </a:ext>
            </a:extLst>
          </p:cNvPr>
          <p:cNvSpPr txBox="1"/>
          <p:nvPr/>
        </p:nvSpPr>
        <p:spPr>
          <a:xfrm>
            <a:off x="2581729" y="6057633"/>
            <a:ext cx="1810111"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Sunday</a:t>
            </a:r>
          </a:p>
        </p:txBody>
      </p:sp>
    </p:spTree>
    <p:extLst>
      <p:ext uri="{BB962C8B-B14F-4D97-AF65-F5344CB8AC3E}">
        <p14:creationId xmlns:p14="http://schemas.microsoft.com/office/powerpoint/2010/main" val="17796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5391830"/>
            <a:ext cx="4850969" cy="1384954"/>
          </a:xfrm>
          <a:prstGeom prst="rect">
            <a:avLst/>
          </a:prstGeom>
          <a:noFill/>
          <a:ln>
            <a:noFill/>
          </a:ln>
        </p:spPr>
        <p:txBody>
          <a:bodyPr spcFirstLastPara="1" wrap="square" lIns="91425" tIns="45700" rIns="91425" bIns="45700" anchor="t" anchorCtr="0">
            <a:spAutoFit/>
          </a:bodyPr>
          <a:lstStyle/>
          <a:p>
            <a:pPr marL="457200" lvl="0" indent="-457200">
              <a:buClr>
                <a:schemeClr val="tx2">
                  <a:lumMod val="10000"/>
                </a:schemeClr>
              </a:buClr>
              <a:buSzPts val="2800"/>
              <a:buFont typeface="Wingdings" panose="05000000000000000000" pitchFamily="2" charset="2"/>
              <a:buChar char="§"/>
            </a:pPr>
            <a:r>
              <a:rPr lang="en-GB" sz="2800" b="1" dirty="0">
                <a:solidFill>
                  <a:schemeClr val="tx2">
                    <a:lumMod val="10000"/>
                  </a:schemeClr>
                </a:solidFill>
                <a:latin typeface="Century Gothic"/>
                <a:ea typeface="Century Gothic"/>
                <a:cs typeface="Century Gothic"/>
                <a:sym typeface="Century Gothic"/>
              </a:rPr>
              <a:t>‘to be’: ‘es’ for dates, </a:t>
            </a:r>
            <a:r>
              <a:rPr lang="en-GB" sz="2800" b="1" dirty="0" err="1">
                <a:solidFill>
                  <a:schemeClr val="tx2">
                    <a:lumMod val="10000"/>
                  </a:schemeClr>
                </a:solidFill>
                <a:latin typeface="Century Gothic"/>
                <a:ea typeface="Century Gothic"/>
                <a:cs typeface="Century Gothic"/>
                <a:sym typeface="Century Gothic"/>
              </a:rPr>
              <a:t>estar</a:t>
            </a:r>
            <a:r>
              <a:rPr lang="en-GB" sz="2800" b="1" dirty="0">
                <a:solidFill>
                  <a:schemeClr val="tx2">
                    <a:lumMod val="10000"/>
                  </a:schemeClr>
                </a:solidFill>
                <a:latin typeface="Century Gothic"/>
                <a:ea typeface="Century Gothic"/>
                <a:cs typeface="Century Gothic"/>
                <a:sym typeface="Century Gothic"/>
              </a:rPr>
              <a:t> + temporary states</a:t>
            </a:r>
            <a:endParaRPr lang="en-GB" sz="2800" dirty="0">
              <a:solidFill>
                <a:schemeClr val="tx2">
                  <a:lumMod val="10000"/>
                </a:schemeClr>
              </a:solidFill>
            </a:endParaRPr>
          </a:p>
          <a:p>
            <a:pPr marL="457200" lvl="0" indent="-457200">
              <a:buClr>
                <a:schemeClr val="tx2">
                  <a:lumMod val="10000"/>
                </a:schemeClr>
              </a:buClr>
              <a:buSzPts val="2800"/>
              <a:buFont typeface="Wingdings" panose="05000000000000000000" pitchFamily="2" charset="2"/>
              <a:buChar char="§"/>
            </a:pPr>
            <a:r>
              <a:rPr lang="en-GB" sz="2800" b="1" dirty="0">
                <a:solidFill>
                  <a:schemeClr val="tx2">
                    <a:lumMod val="10000"/>
                  </a:schemeClr>
                </a:solidFill>
                <a:latin typeface="Century Gothic"/>
                <a:ea typeface="Century Gothic"/>
                <a:cs typeface="Century Gothic"/>
                <a:sym typeface="Century Gothic"/>
              </a:rPr>
              <a:t>SSC [ca] [co] [cu]</a:t>
            </a: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fontScale="90000"/>
          </a:bodyPr>
          <a:lstStyle/>
          <a:p>
            <a:pPr algn="ctr"/>
            <a:r>
              <a:rPr lang="en-GB" b="1" dirty="0">
                <a:solidFill>
                  <a:schemeClr val="tx2">
                    <a:lumMod val="25000"/>
                  </a:schemeClr>
                </a:solidFill>
                <a:latin typeface="Century Gothic" panose="020B0502020202020204" pitchFamily="34" charset="0"/>
              </a:rPr>
              <a:t>Describing me and others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1" name="Google Shape;155;p7">
            <a:extLst>
              <a:ext uri="{FF2B5EF4-FFF2-40B4-BE49-F238E27FC236}">
                <a16:creationId xmlns:a16="http://schemas.microsoft.com/office/drawing/2014/main" id="{79E83095-34B1-4FE4-9881-59D4D346FC2F}"/>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12" name="TextBox 11">
            <a:extLst>
              <a:ext uri="{FF2B5EF4-FFF2-40B4-BE49-F238E27FC236}">
                <a16:creationId xmlns:a16="http://schemas.microsoft.com/office/drawing/2014/main" id="{BCF1B91C-841D-4776-AD07-AFC18A343010}"/>
              </a:ext>
            </a:extLst>
          </p:cNvPr>
          <p:cNvSpPr txBox="1"/>
          <p:nvPr/>
        </p:nvSpPr>
        <p:spPr>
          <a:xfrm>
            <a:off x="5030644" y="2333685"/>
            <a:ext cx="2130711" cy="4524315"/>
          </a:xfrm>
          <a:prstGeom prst="rect">
            <a:avLst/>
          </a:prstGeom>
          <a:noFill/>
        </p:spPr>
        <p:txBody>
          <a:bodyPr wrap="none" rtlCol="0">
            <a:spAutoFit/>
          </a:bodyPr>
          <a:lstStyle/>
          <a:p>
            <a:r>
              <a:rPr lang="en-GB" sz="3200" b="1" dirty="0" err="1">
                <a:solidFill>
                  <a:srgbClr val="002060"/>
                </a:solidFill>
                <a:latin typeface="Century Gothic" panose="020B0502020202020204" pitchFamily="34" charset="0"/>
              </a:rPr>
              <a:t>miércoles</a:t>
            </a:r>
            <a:endParaRPr lang="en-GB" sz="3200" b="1" dirty="0">
              <a:solidFill>
                <a:srgbClr val="002060"/>
              </a:solidFill>
              <a:latin typeface="Century Gothic" panose="020B0502020202020204" pitchFamily="34" charset="0"/>
            </a:endParaRPr>
          </a:p>
          <a:p>
            <a:endParaRPr lang="en-GB" sz="3200" b="1" dirty="0">
              <a:solidFill>
                <a:srgbClr val="002060"/>
              </a:solidFill>
              <a:latin typeface="Century Gothic" panose="020B0502020202020204" pitchFamily="34" charset="0"/>
            </a:endParaRPr>
          </a:p>
          <a:p>
            <a:r>
              <a:rPr lang="en-GB" sz="3200" b="1" dirty="0" err="1">
                <a:solidFill>
                  <a:srgbClr val="002060"/>
                </a:solidFill>
                <a:latin typeface="Century Gothic" panose="020B0502020202020204" pitchFamily="34" charset="0"/>
              </a:rPr>
              <a:t>domingo</a:t>
            </a:r>
            <a:endParaRPr lang="en-GB" sz="3200" b="1" dirty="0">
              <a:solidFill>
                <a:srgbClr val="002060"/>
              </a:solidFill>
              <a:latin typeface="Century Gothic" panose="020B0502020202020204" pitchFamily="34" charset="0"/>
            </a:endParaRPr>
          </a:p>
          <a:p>
            <a:endParaRPr lang="en-GB" sz="3200" b="1" dirty="0">
              <a:solidFill>
                <a:srgbClr val="002060"/>
              </a:solidFill>
              <a:latin typeface="Century Gothic" panose="020B0502020202020204" pitchFamily="34" charset="0"/>
            </a:endParaRPr>
          </a:p>
          <a:p>
            <a:r>
              <a:rPr lang="en-GB" sz="3200" b="1" dirty="0" err="1">
                <a:solidFill>
                  <a:srgbClr val="002060"/>
                </a:solidFill>
                <a:latin typeface="Century Gothic" panose="020B0502020202020204" pitchFamily="34" charset="0"/>
              </a:rPr>
              <a:t>sábado</a:t>
            </a:r>
            <a:endParaRPr lang="en-GB" sz="3200" b="1" dirty="0">
              <a:solidFill>
                <a:srgbClr val="002060"/>
              </a:solidFill>
              <a:latin typeface="Century Gothic" panose="020B0502020202020204" pitchFamily="34" charset="0"/>
            </a:endParaRPr>
          </a:p>
          <a:p>
            <a:endParaRPr lang="en-GB" sz="3200" b="1" dirty="0">
              <a:solidFill>
                <a:srgbClr val="002060"/>
              </a:solidFill>
              <a:latin typeface="Century Gothic" panose="020B0502020202020204" pitchFamily="34" charset="0"/>
            </a:endParaRPr>
          </a:p>
          <a:p>
            <a:r>
              <a:rPr lang="en-GB" sz="3200" b="1" dirty="0" err="1">
                <a:solidFill>
                  <a:srgbClr val="002060"/>
                </a:solidFill>
                <a:latin typeface="Century Gothic" panose="020B0502020202020204" pitchFamily="34" charset="0"/>
              </a:rPr>
              <a:t>viernes</a:t>
            </a:r>
            <a:endParaRPr lang="en-GB" sz="3200" b="1" dirty="0">
              <a:solidFill>
                <a:srgbClr val="002060"/>
              </a:solidFill>
              <a:latin typeface="Century Gothic" panose="020B0502020202020204" pitchFamily="34" charset="0"/>
            </a:endParaRPr>
          </a:p>
          <a:p>
            <a:endParaRPr lang="en-GB" sz="3200" b="1" dirty="0">
              <a:solidFill>
                <a:srgbClr val="002060"/>
              </a:solidFill>
              <a:latin typeface="Century Gothic" panose="020B0502020202020204" pitchFamily="34" charset="0"/>
            </a:endParaRPr>
          </a:p>
          <a:p>
            <a:r>
              <a:rPr lang="en-GB" sz="3200" b="1" dirty="0">
                <a:solidFill>
                  <a:srgbClr val="002060"/>
                </a:solidFill>
                <a:latin typeface="Century Gothic" panose="020B0502020202020204" pitchFamily="34" charset="0"/>
              </a:rPr>
              <a:t>lunes</a:t>
            </a:r>
          </a:p>
        </p:txBody>
      </p:sp>
      <p:sp>
        <p:nvSpPr>
          <p:cNvPr id="13" name="Rectangle: Rounded Corners 12">
            <a:extLst>
              <a:ext uri="{FF2B5EF4-FFF2-40B4-BE49-F238E27FC236}">
                <a16:creationId xmlns:a16="http://schemas.microsoft.com/office/drawing/2014/main" id="{79EF5DE1-2049-4E1A-B1E3-1C8D35C29614}"/>
              </a:ext>
            </a:extLst>
          </p:cNvPr>
          <p:cNvSpPr/>
          <p:nvPr/>
        </p:nvSpPr>
        <p:spPr>
          <a:xfrm>
            <a:off x="4857426" y="5162356"/>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6150A4D4-03F5-4C3B-B136-75830B4E7E20}"/>
              </a:ext>
            </a:extLst>
          </p:cNvPr>
          <p:cNvSpPr/>
          <p:nvPr/>
        </p:nvSpPr>
        <p:spPr>
          <a:xfrm>
            <a:off x="8101863" y="4873147"/>
            <a:ext cx="3715849" cy="1393732"/>
          </a:xfrm>
          <a:prstGeom prst="wedgeRoundRectCallout">
            <a:avLst>
              <a:gd name="adj1" fmla="val -43766"/>
              <a:gd name="adj2" fmla="val -103077"/>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In Spanish, days of the week are not capitalised. </a:t>
            </a:r>
          </a:p>
        </p:txBody>
      </p:sp>
      <p:pic>
        <p:nvPicPr>
          <p:cNvPr id="15" name="Picture 2" descr="Calender, Icon, Pictogram, Web, Black, Number, Holiday">
            <a:extLst>
              <a:ext uri="{FF2B5EF4-FFF2-40B4-BE49-F238E27FC236}">
                <a16:creationId xmlns:a16="http://schemas.microsoft.com/office/drawing/2014/main" id="{04F102B8-7AC0-4BCC-9464-EB5BA1392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212" y="3962950"/>
            <a:ext cx="2303929" cy="230392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76021A6-3A17-41CA-B04F-521B17058FB5}"/>
              </a:ext>
            </a:extLst>
          </p:cNvPr>
          <p:cNvSpPr txBox="1"/>
          <p:nvPr/>
        </p:nvSpPr>
        <p:spPr>
          <a:xfrm>
            <a:off x="2675513" y="6057633"/>
            <a:ext cx="1503938" cy="630942"/>
          </a:xfrm>
          <a:prstGeom prst="rect">
            <a:avLst/>
          </a:prstGeom>
          <a:noFill/>
        </p:spPr>
        <p:txBody>
          <a:bodyPr wrap="none" rtlCol="0">
            <a:spAutoFit/>
          </a:bodyPr>
          <a:lstStyle/>
          <a:p>
            <a:pPr lvl="1"/>
            <a:r>
              <a:rPr lang="en-GB" sz="3500" b="1" dirty="0">
                <a:solidFill>
                  <a:srgbClr val="002060"/>
                </a:solidFill>
                <a:latin typeface="Century Gothic" panose="020B0502020202020204" pitchFamily="34" charset="0"/>
              </a:rPr>
              <a:t>Friday</a:t>
            </a:r>
          </a:p>
        </p:txBody>
      </p:sp>
    </p:spTree>
    <p:extLst>
      <p:ext uri="{BB962C8B-B14F-4D97-AF65-F5344CB8AC3E}">
        <p14:creationId xmlns:p14="http://schemas.microsoft.com/office/powerpoint/2010/main" val="351263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graphicFrame>
        <p:nvGraphicFramePr>
          <p:cNvPr id="74" name="Table 73">
            <a:extLst>
              <a:ext uri="{FF2B5EF4-FFF2-40B4-BE49-F238E27FC236}">
                <a16:creationId xmlns:a16="http://schemas.microsoft.com/office/drawing/2014/main" id="{3DEF68F2-2640-43B2-88B7-7DE9E64349D6}"/>
              </a:ext>
            </a:extLst>
          </p:cNvPr>
          <p:cNvGraphicFramePr>
            <a:graphicFrameLocks noGrp="1"/>
          </p:cNvGraphicFramePr>
          <p:nvPr/>
        </p:nvGraphicFramePr>
        <p:xfrm>
          <a:off x="329878" y="1646516"/>
          <a:ext cx="11532245" cy="3903012"/>
        </p:xfrm>
        <a:graphic>
          <a:graphicData uri="http://schemas.openxmlformats.org/drawingml/2006/table">
            <a:tbl>
              <a:tblPr firstRow="1" bandRow="1">
                <a:tableStyleId>{5940675A-B579-460E-94D1-54222C63F5DA}</a:tableStyleId>
              </a:tblPr>
              <a:tblGrid>
                <a:gridCol w="757216">
                  <a:extLst>
                    <a:ext uri="{9D8B030D-6E8A-4147-A177-3AD203B41FA5}">
                      <a16:colId xmlns:a16="http://schemas.microsoft.com/office/drawing/2014/main" val="3231131301"/>
                    </a:ext>
                  </a:extLst>
                </a:gridCol>
                <a:gridCol w="2802756">
                  <a:extLst>
                    <a:ext uri="{9D8B030D-6E8A-4147-A177-3AD203B41FA5}">
                      <a16:colId xmlns:a16="http://schemas.microsoft.com/office/drawing/2014/main" val="3605374714"/>
                    </a:ext>
                  </a:extLst>
                </a:gridCol>
                <a:gridCol w="2815484">
                  <a:extLst>
                    <a:ext uri="{9D8B030D-6E8A-4147-A177-3AD203B41FA5}">
                      <a16:colId xmlns:a16="http://schemas.microsoft.com/office/drawing/2014/main" val="2931518394"/>
                    </a:ext>
                  </a:extLst>
                </a:gridCol>
                <a:gridCol w="2617068">
                  <a:extLst>
                    <a:ext uri="{9D8B030D-6E8A-4147-A177-3AD203B41FA5}">
                      <a16:colId xmlns:a16="http://schemas.microsoft.com/office/drawing/2014/main" val="3282067303"/>
                    </a:ext>
                  </a:extLst>
                </a:gridCol>
                <a:gridCol w="2539721">
                  <a:extLst>
                    <a:ext uri="{9D8B030D-6E8A-4147-A177-3AD203B41FA5}">
                      <a16:colId xmlns:a16="http://schemas.microsoft.com/office/drawing/2014/main" val="2730707143"/>
                    </a:ext>
                  </a:extLst>
                </a:gridCol>
              </a:tblGrid>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Tuesday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Wednesday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Monday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Thursday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338451114"/>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Wednesday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Sunday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Thursday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Saturday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88600971"/>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Tuesday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Sunday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Wednesday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Thursday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25310429"/>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Friday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Saturday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Monday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Wednesday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046812493"/>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Wednesday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Friday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Thursday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Tuesday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99321413"/>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Sunday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800" b="0" dirty="0">
                          <a:solidFill>
                            <a:srgbClr val="002060"/>
                          </a:solidFill>
                          <a:latin typeface="Century Gothic" panose="020B0502020202020204" pitchFamily="34" charset="0"/>
                        </a:rPr>
                        <a:t>Monday</a:t>
                      </a:r>
                      <a:endParaRPr lang="en-US" sz="2800" b="0" dirty="0">
                        <a:solidFill>
                          <a:srgbClr val="002060"/>
                        </a:solidFill>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Tuesday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2800" b="0" dirty="0">
                          <a:solidFill>
                            <a:srgbClr val="002060"/>
                          </a:solidFill>
                          <a:latin typeface="Century Gothic" panose="020B0502020202020204" pitchFamily="34" charset="0"/>
                        </a:rPr>
                        <a:t>Saturday</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009778998"/>
                  </a:ext>
                </a:extLst>
              </a:tr>
            </a:tbl>
          </a:graphicData>
        </a:graphic>
      </p:graphicFrame>
      <p:sp>
        <p:nvSpPr>
          <p:cNvPr id="75" name="TextBox 74">
            <a:extLst>
              <a:ext uri="{FF2B5EF4-FFF2-40B4-BE49-F238E27FC236}">
                <a16:creationId xmlns:a16="http://schemas.microsoft.com/office/drawing/2014/main" id="{9B9CC56A-5FD9-45FF-9854-F30D2E782177}"/>
              </a:ext>
            </a:extLst>
          </p:cNvPr>
          <p:cNvSpPr txBox="1"/>
          <p:nvPr/>
        </p:nvSpPr>
        <p:spPr>
          <a:xfrm>
            <a:off x="351521" y="319306"/>
            <a:ext cx="41440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señora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Cano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habla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76" name="TextBox 75">
            <a:extLst>
              <a:ext uri="{FF2B5EF4-FFF2-40B4-BE49-F238E27FC236}">
                <a16:creationId xmlns:a16="http://schemas.microsoft.com/office/drawing/2014/main" id="{C4AF2167-62B9-4439-8CB2-7A3874D05913}"/>
              </a:ext>
            </a:extLst>
          </p:cNvPr>
          <p:cNvSpPr txBox="1"/>
          <p:nvPr/>
        </p:nvSpPr>
        <p:spPr>
          <a:xfrm>
            <a:off x="318094" y="793368"/>
            <a:ext cx="45944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Qué</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día es?</a:t>
            </a:r>
            <a:endParaRPr kumimoji="0" lang="en-US"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7" name="TextBox 76">
            <a:extLst>
              <a:ext uri="{FF2B5EF4-FFF2-40B4-BE49-F238E27FC236}">
                <a16:creationId xmlns:a16="http://schemas.microsoft.com/office/drawing/2014/main" id="{1F762E37-4F14-4352-AAAD-C6FFE27BE5F6}"/>
              </a:ext>
            </a:extLst>
          </p:cNvPr>
          <p:cNvSpPr txBox="1"/>
          <p:nvPr/>
        </p:nvSpPr>
        <p:spPr>
          <a:xfrm>
            <a:off x="2933803" y="803036"/>
            <a:ext cx="45944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el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día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US"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8" name="Rectangle: Rounded Corners 77">
            <a:extLst>
              <a:ext uri="{FF2B5EF4-FFF2-40B4-BE49-F238E27FC236}">
                <a16:creationId xmlns:a16="http://schemas.microsoft.com/office/drawing/2014/main" id="{2E8FB652-760C-4C40-8DCF-242715FAF7F2}"/>
              </a:ext>
            </a:extLst>
          </p:cNvPr>
          <p:cNvSpPr/>
          <p:nvPr/>
        </p:nvSpPr>
        <p:spPr>
          <a:xfrm>
            <a:off x="6684437" y="1649981"/>
            <a:ext cx="2641036" cy="62620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9" name="Rectangle: Rounded Corners 78">
            <a:extLst>
              <a:ext uri="{FF2B5EF4-FFF2-40B4-BE49-F238E27FC236}">
                <a16:creationId xmlns:a16="http://schemas.microsoft.com/office/drawing/2014/main" id="{EFF89611-336E-4B95-BA98-940CC65A8869}"/>
              </a:ext>
            </a:extLst>
          </p:cNvPr>
          <p:cNvSpPr/>
          <p:nvPr/>
        </p:nvSpPr>
        <p:spPr>
          <a:xfrm>
            <a:off x="3891856" y="2310123"/>
            <a:ext cx="2792581" cy="627176"/>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0" name="Rectangle: Rounded Corners 79">
            <a:extLst>
              <a:ext uri="{FF2B5EF4-FFF2-40B4-BE49-F238E27FC236}">
                <a16:creationId xmlns:a16="http://schemas.microsoft.com/office/drawing/2014/main" id="{C3F3D0B9-68F0-4FB6-BA4F-140D735ADC33}"/>
              </a:ext>
            </a:extLst>
          </p:cNvPr>
          <p:cNvSpPr/>
          <p:nvPr/>
        </p:nvSpPr>
        <p:spPr>
          <a:xfrm>
            <a:off x="1102462" y="2960376"/>
            <a:ext cx="2802679" cy="59459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1" name="Rectangle: Rounded Corners 80">
            <a:extLst>
              <a:ext uri="{FF2B5EF4-FFF2-40B4-BE49-F238E27FC236}">
                <a16:creationId xmlns:a16="http://schemas.microsoft.com/office/drawing/2014/main" id="{0CC7ABB0-BA44-47B9-A44E-44E77E04A9F9}"/>
              </a:ext>
            </a:extLst>
          </p:cNvPr>
          <p:cNvSpPr/>
          <p:nvPr/>
        </p:nvSpPr>
        <p:spPr>
          <a:xfrm>
            <a:off x="1102461" y="3597705"/>
            <a:ext cx="2802679" cy="61221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2" name="Rectangle: Rounded Corners 81">
            <a:extLst>
              <a:ext uri="{FF2B5EF4-FFF2-40B4-BE49-F238E27FC236}">
                <a16:creationId xmlns:a16="http://schemas.microsoft.com/office/drawing/2014/main" id="{5796104F-07E3-4EC0-84D9-A1B605AAC726}"/>
              </a:ext>
            </a:extLst>
          </p:cNvPr>
          <p:cNvSpPr/>
          <p:nvPr/>
        </p:nvSpPr>
        <p:spPr>
          <a:xfrm>
            <a:off x="6699559" y="4250197"/>
            <a:ext cx="2641036" cy="61221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3" name="Rectangle: Rounded Corners 82">
            <a:extLst>
              <a:ext uri="{FF2B5EF4-FFF2-40B4-BE49-F238E27FC236}">
                <a16:creationId xmlns:a16="http://schemas.microsoft.com/office/drawing/2014/main" id="{489753E1-3907-4CE3-9BA6-7C4C6FE31169}"/>
              </a:ext>
            </a:extLst>
          </p:cNvPr>
          <p:cNvSpPr/>
          <p:nvPr/>
        </p:nvSpPr>
        <p:spPr>
          <a:xfrm>
            <a:off x="9308045" y="4879862"/>
            <a:ext cx="2554077" cy="65094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4" name="TextBox 83">
            <a:extLst>
              <a:ext uri="{FF2B5EF4-FFF2-40B4-BE49-F238E27FC236}">
                <a16:creationId xmlns:a16="http://schemas.microsoft.com/office/drawing/2014/main" id="{3766A74C-880F-4F5D-9267-86A1D5623531}"/>
              </a:ext>
            </a:extLst>
          </p:cNvPr>
          <p:cNvSpPr txBox="1"/>
          <p:nvPr/>
        </p:nvSpPr>
        <p:spPr>
          <a:xfrm>
            <a:off x="318094" y="5861538"/>
            <a:ext cx="52725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Which day is not mentioned?</a:t>
            </a:r>
          </a:p>
        </p:txBody>
      </p:sp>
      <p:sp>
        <p:nvSpPr>
          <p:cNvPr id="87" name="TextBox 86">
            <a:extLst>
              <a:ext uri="{FF2B5EF4-FFF2-40B4-BE49-F238E27FC236}">
                <a16:creationId xmlns:a16="http://schemas.microsoft.com/office/drawing/2014/main" id="{31A941E2-DA4B-4F8B-9A7A-9E81EE676234}"/>
              </a:ext>
            </a:extLst>
          </p:cNvPr>
          <p:cNvSpPr txBox="1"/>
          <p:nvPr/>
        </p:nvSpPr>
        <p:spPr>
          <a:xfrm>
            <a:off x="5844530" y="5861538"/>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a:t>
            </a:r>
          </a:p>
        </p:txBody>
      </p:sp>
      <p:sp>
        <p:nvSpPr>
          <p:cNvPr id="88" name="TextBox 87">
            <a:extLst>
              <a:ext uri="{FF2B5EF4-FFF2-40B4-BE49-F238E27FC236}">
                <a16:creationId xmlns:a16="http://schemas.microsoft.com/office/drawing/2014/main" id="{636A8D6D-4F26-4D7C-8CD5-00E9545BE858}"/>
              </a:ext>
            </a:extLst>
          </p:cNvPr>
          <p:cNvSpPr txBox="1"/>
          <p:nvPr/>
        </p:nvSpPr>
        <p:spPr>
          <a:xfrm>
            <a:off x="8450929" y="5861538"/>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a:t>
            </a:r>
          </a:p>
        </p:txBody>
      </p:sp>
      <p:sp>
        <p:nvSpPr>
          <p:cNvPr id="95" name="Rectangle 94">
            <a:hlinkClick r:id="" action="ppaction://noaction">
              <a:snd r:embed="rId5" name="25_hoyeslunes.wav"/>
            </a:hlinkClick>
            <a:extLst>
              <a:ext uri="{FF2B5EF4-FFF2-40B4-BE49-F238E27FC236}">
                <a16:creationId xmlns:a16="http://schemas.microsoft.com/office/drawing/2014/main" id="{BC41B463-B98B-4C98-822B-F4297F451256}"/>
              </a:ext>
            </a:extLst>
          </p:cNvPr>
          <p:cNvSpPr/>
          <p:nvPr/>
        </p:nvSpPr>
        <p:spPr>
          <a:xfrm>
            <a:off x="544007" y="1779104"/>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E</a:t>
            </a:r>
          </a:p>
        </p:txBody>
      </p:sp>
      <p:sp>
        <p:nvSpPr>
          <p:cNvPr id="96" name="Rectangle 95">
            <a:hlinkClick r:id="" action="ppaction://noaction">
              <a:snd r:embed="rId6" name="24_hoyesdomingo.wav"/>
            </a:hlinkClick>
            <a:extLst>
              <a:ext uri="{FF2B5EF4-FFF2-40B4-BE49-F238E27FC236}">
                <a16:creationId xmlns:a16="http://schemas.microsoft.com/office/drawing/2014/main" id="{48D19090-AC35-4BBF-A0F1-730AB6F29C19}"/>
              </a:ext>
            </a:extLst>
          </p:cNvPr>
          <p:cNvSpPr/>
          <p:nvPr/>
        </p:nvSpPr>
        <p:spPr>
          <a:xfrm>
            <a:off x="544007" y="2448091"/>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97" name="Rectangle 96">
            <a:hlinkClick r:id="" action="ppaction://noaction">
              <a:snd r:embed="rId7" name="22_hoyesmartes.wav"/>
            </a:hlinkClick>
            <a:extLst>
              <a:ext uri="{FF2B5EF4-FFF2-40B4-BE49-F238E27FC236}">
                <a16:creationId xmlns:a16="http://schemas.microsoft.com/office/drawing/2014/main" id="{DF435D0C-FD92-47ED-97D6-95FC32A42C07}"/>
              </a:ext>
            </a:extLst>
          </p:cNvPr>
          <p:cNvSpPr/>
          <p:nvPr/>
        </p:nvSpPr>
        <p:spPr>
          <a:xfrm>
            <a:off x="544007" y="3022928"/>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98" name="Rectangle 97">
            <a:hlinkClick r:id="" action="ppaction://noaction">
              <a:snd r:embed="rId8" name="4_hoyesviernes.wav"/>
            </a:hlinkClick>
            <a:extLst>
              <a:ext uri="{FF2B5EF4-FFF2-40B4-BE49-F238E27FC236}">
                <a16:creationId xmlns:a16="http://schemas.microsoft.com/office/drawing/2014/main" id="{550EA889-5A3C-40F2-AF4E-777C13AFF409}"/>
              </a:ext>
            </a:extLst>
          </p:cNvPr>
          <p:cNvSpPr/>
          <p:nvPr/>
        </p:nvSpPr>
        <p:spPr>
          <a:xfrm>
            <a:off x="544007" y="3666898"/>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99" name="Rectangle 98">
            <a:hlinkClick r:id="" action="ppaction://noaction">
              <a:snd r:embed="rId9" name="20_hoyesjueves.wav"/>
            </a:hlinkClick>
            <a:extLst>
              <a:ext uri="{FF2B5EF4-FFF2-40B4-BE49-F238E27FC236}">
                <a16:creationId xmlns:a16="http://schemas.microsoft.com/office/drawing/2014/main" id="{7149C2F7-9110-456E-9051-063B68E5F964}"/>
              </a:ext>
            </a:extLst>
          </p:cNvPr>
          <p:cNvSpPr/>
          <p:nvPr/>
        </p:nvSpPr>
        <p:spPr>
          <a:xfrm>
            <a:off x="544007" y="4354581"/>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00" name="Rectangle 99">
            <a:hlinkClick r:id="" action="ppaction://noaction">
              <a:snd r:embed="rId10" name="23_hoyessabado.wav"/>
            </a:hlinkClick>
            <a:extLst>
              <a:ext uri="{FF2B5EF4-FFF2-40B4-BE49-F238E27FC236}">
                <a16:creationId xmlns:a16="http://schemas.microsoft.com/office/drawing/2014/main" id="{3B49C5A0-5BF4-4362-82FE-C7E10EA5653D}"/>
              </a:ext>
            </a:extLst>
          </p:cNvPr>
          <p:cNvSpPr/>
          <p:nvPr/>
        </p:nvSpPr>
        <p:spPr>
          <a:xfrm>
            <a:off x="544007" y="5042265"/>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85" name="TextBox 84">
            <a:extLst>
              <a:ext uri="{FF2B5EF4-FFF2-40B4-BE49-F238E27FC236}">
                <a16:creationId xmlns:a16="http://schemas.microsoft.com/office/drawing/2014/main" id="{05437F4D-70C7-4E64-A167-9419D377DC6C}"/>
              </a:ext>
            </a:extLst>
          </p:cNvPr>
          <p:cNvSpPr txBox="1"/>
          <p:nvPr/>
        </p:nvSpPr>
        <p:spPr>
          <a:xfrm>
            <a:off x="5883803" y="5793354"/>
            <a:ext cx="22605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Wednesday</a:t>
            </a:r>
          </a:p>
        </p:txBody>
      </p:sp>
      <p:sp>
        <p:nvSpPr>
          <p:cNvPr id="86" name="TextBox 85">
            <a:extLst>
              <a:ext uri="{FF2B5EF4-FFF2-40B4-BE49-F238E27FC236}">
                <a16:creationId xmlns:a16="http://schemas.microsoft.com/office/drawing/2014/main" id="{BB28493D-9776-48E4-AACB-E02B8B49DA15}"/>
              </a:ext>
            </a:extLst>
          </p:cNvPr>
          <p:cNvSpPr txBox="1"/>
          <p:nvPr/>
        </p:nvSpPr>
        <p:spPr>
          <a:xfrm>
            <a:off x="8676952" y="5861538"/>
            <a:ext cx="18870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miércoles</a:t>
            </a:r>
            <a:endPar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42706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additive="base">
                                        <p:cTn id="49" dur="500" fill="hold"/>
                                        <p:tgtEl>
                                          <p:spTgt spid="80"/>
                                        </p:tgtEl>
                                        <p:attrNameLst>
                                          <p:attrName>ppt_x</p:attrName>
                                        </p:attrNameLst>
                                      </p:cBhvr>
                                      <p:tavLst>
                                        <p:tav tm="0">
                                          <p:val>
                                            <p:strVal val="#ppt_x"/>
                                          </p:val>
                                        </p:tav>
                                        <p:tav tm="100000">
                                          <p:val>
                                            <p:strVal val="#ppt_x"/>
                                          </p:val>
                                        </p:tav>
                                      </p:tavLst>
                                    </p:anim>
                                    <p:anim calcmode="lin" valueType="num">
                                      <p:cBhvr additive="base">
                                        <p:cTn id="5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ppt_x"/>
                                          </p:val>
                                        </p:tav>
                                        <p:tav tm="100000">
                                          <p:val>
                                            <p:strVal val="#ppt_x"/>
                                          </p:val>
                                        </p:tav>
                                      </p:tavLst>
                                    </p:anim>
                                    <p:anim calcmode="lin" valueType="num">
                                      <p:cBhvr additive="base">
                                        <p:cTn id="6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additive="base">
                                        <p:cTn id="67" dur="500" fill="hold"/>
                                        <p:tgtEl>
                                          <p:spTgt spid="83"/>
                                        </p:tgtEl>
                                        <p:attrNameLst>
                                          <p:attrName>ppt_x</p:attrName>
                                        </p:attrNameLst>
                                      </p:cBhvr>
                                      <p:tavLst>
                                        <p:tav tm="0">
                                          <p:val>
                                            <p:strVal val="#ppt_x"/>
                                          </p:val>
                                        </p:tav>
                                        <p:tav tm="100000">
                                          <p:val>
                                            <p:strVal val="#ppt_x"/>
                                          </p:val>
                                        </p:tav>
                                      </p:tavLst>
                                    </p:anim>
                                    <p:anim calcmode="lin" valueType="num">
                                      <p:cBhvr additive="base">
                                        <p:cTn id="6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fill="hold"/>
                                        <p:tgtEl>
                                          <p:spTgt spid="87"/>
                                        </p:tgtEl>
                                        <p:attrNameLst>
                                          <p:attrName>ppt_x</p:attrName>
                                        </p:attrNameLst>
                                      </p:cBhvr>
                                      <p:tavLst>
                                        <p:tav tm="0">
                                          <p:val>
                                            <p:strVal val="#ppt_x"/>
                                          </p:val>
                                        </p:tav>
                                        <p:tav tm="100000">
                                          <p:val>
                                            <p:strVal val="#ppt_x"/>
                                          </p:val>
                                        </p:tav>
                                      </p:tavLst>
                                    </p:anim>
                                    <p:anim calcmode="lin" valueType="num">
                                      <p:cBhvr additive="base">
                                        <p:cTn id="78" dur="500" fill="hold"/>
                                        <p:tgtEl>
                                          <p:spTgt spid="8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500" fill="hold"/>
                                        <p:tgtEl>
                                          <p:spTgt spid="85"/>
                                        </p:tgtEl>
                                        <p:attrNameLst>
                                          <p:attrName>ppt_x</p:attrName>
                                        </p:attrNameLst>
                                      </p:cBhvr>
                                      <p:tavLst>
                                        <p:tav tm="0">
                                          <p:val>
                                            <p:strVal val="#ppt_x"/>
                                          </p:val>
                                        </p:tav>
                                        <p:tav tm="100000">
                                          <p:val>
                                            <p:strVal val="#ppt_x"/>
                                          </p:val>
                                        </p:tav>
                                      </p:tavLst>
                                    </p:anim>
                                    <p:anim calcmode="lin" valueType="num">
                                      <p:cBhvr additive="base">
                                        <p:cTn id="8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3" name="28_miercol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animBg="1"/>
      <p:bldP spid="79" grpId="0" animBg="1"/>
      <p:bldP spid="80" grpId="0" animBg="1"/>
      <p:bldP spid="81" grpId="0" animBg="1"/>
      <p:bldP spid="82" grpId="0" animBg="1"/>
      <p:bldP spid="83" grpId="0" animBg="1"/>
      <p:bldP spid="84" grpId="0"/>
      <p:bldP spid="87" grpId="0"/>
      <p:bldP spid="88" grpId="0"/>
      <p:bldP spid="95" grpId="0" animBg="1"/>
      <p:bldP spid="96" grpId="0" animBg="1"/>
      <p:bldP spid="97" grpId="0" animBg="1"/>
      <p:bldP spid="98" grpId="0" animBg="1"/>
      <p:bldP spid="99" grpId="0" animBg="1"/>
      <p:bldP spid="100" grpId="0" animBg="1"/>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pic>
        <p:nvPicPr>
          <p:cNvPr id="11" name="Picture 2" descr="Hand, Counting, Fingers, One, Two, Three, Four, Five">
            <a:extLst>
              <a:ext uri="{FF2B5EF4-FFF2-40B4-BE49-F238E27FC236}">
                <a16:creationId xmlns:a16="http://schemas.microsoft.com/office/drawing/2014/main" id="{13B6DF70-BAE1-4E32-BEA3-2CC80556EB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042"/>
          <a:stretch/>
        </p:blipFill>
        <p:spPr bwMode="auto">
          <a:xfrm>
            <a:off x="495300" y="-1485900"/>
            <a:ext cx="34671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789FEBC-478F-4723-9C6E-C9F3B8E0CED6}"/>
              </a:ext>
            </a:extLst>
          </p:cNvPr>
          <p:cNvSpPr txBox="1"/>
          <p:nvPr/>
        </p:nvSpPr>
        <p:spPr>
          <a:xfrm>
            <a:off x="3777737" y="4400550"/>
            <a:ext cx="2318263"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lunes</a:t>
            </a:r>
          </a:p>
        </p:txBody>
      </p:sp>
    </p:spTree>
    <p:extLst>
      <p:ext uri="{BB962C8B-B14F-4D97-AF65-F5344CB8AC3E}">
        <p14:creationId xmlns:p14="http://schemas.microsoft.com/office/powerpoint/2010/main" val="16127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1B41A23F-A629-4138-9FE8-6C9BC2F91436}"/>
              </a:ext>
            </a:extLst>
          </p:cNvPr>
          <p:cNvSpPr txBox="1"/>
          <p:nvPr/>
        </p:nvSpPr>
        <p:spPr>
          <a:xfrm>
            <a:off x="3777737" y="4400550"/>
            <a:ext cx="2977097"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martes</a:t>
            </a:r>
          </a:p>
        </p:txBody>
      </p:sp>
      <p:pic>
        <p:nvPicPr>
          <p:cNvPr id="5" name="Picture 2" descr="Hand, Counting, Fingers, One, Two, Three, Four, Five">
            <a:extLst>
              <a:ext uri="{FF2B5EF4-FFF2-40B4-BE49-F238E27FC236}">
                <a16:creationId xmlns:a16="http://schemas.microsoft.com/office/drawing/2014/main" id="{F6D9DE81-6D5F-4A26-9EA1-4259C7F689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37" t="1667" r="62605" b="-1667"/>
          <a:stretch/>
        </p:blipFill>
        <p:spPr bwMode="auto">
          <a:xfrm>
            <a:off x="647700" y="-1333500"/>
            <a:ext cx="34671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0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714871A5-D9ED-4ECD-BFFC-785C636C9AAB}"/>
              </a:ext>
            </a:extLst>
          </p:cNvPr>
          <p:cNvSpPr txBox="1"/>
          <p:nvPr/>
        </p:nvSpPr>
        <p:spPr>
          <a:xfrm>
            <a:off x="3777737" y="4400550"/>
            <a:ext cx="419698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miércoles</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63F1610C-FCA0-4430-A94C-F1FA354083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19" t="-2917" r="41323" b="2917"/>
          <a:stretch/>
        </p:blipFill>
        <p:spPr bwMode="auto">
          <a:xfrm>
            <a:off x="495300" y="-1409700"/>
            <a:ext cx="34671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BD0B51FB-E928-45EE-9371-10275D8C8E20}"/>
              </a:ext>
            </a:extLst>
          </p:cNvPr>
          <p:cNvSpPr txBox="1"/>
          <p:nvPr/>
        </p:nvSpPr>
        <p:spPr>
          <a:xfrm>
            <a:off x="3777737" y="4400550"/>
            <a:ext cx="284244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jueves</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98D9D6B2-DA1D-497C-98C3-E4A6435EF8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35" t="-2917" r="20907" b="2917"/>
          <a:stretch/>
        </p:blipFill>
        <p:spPr bwMode="auto">
          <a:xfrm>
            <a:off x="495300" y="-1409700"/>
            <a:ext cx="34671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44D85D81-749A-4A32-9FE5-BC44C26BBAC2}"/>
              </a:ext>
            </a:extLst>
          </p:cNvPr>
          <p:cNvSpPr txBox="1"/>
          <p:nvPr/>
        </p:nvSpPr>
        <p:spPr>
          <a:xfrm>
            <a:off x="3777737" y="4400550"/>
            <a:ext cx="30973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viernes</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D332E102-FFD3-434A-B725-149658CAB9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28" t="-5834" r="-2194" b="5834"/>
          <a:stretch/>
        </p:blipFill>
        <p:spPr bwMode="auto">
          <a:xfrm>
            <a:off x="0" y="-1485900"/>
            <a:ext cx="44196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742C9138-F0F8-4C04-A4DB-83BB769FC18E}"/>
              </a:ext>
            </a:extLst>
          </p:cNvPr>
          <p:cNvSpPr txBox="1"/>
          <p:nvPr/>
        </p:nvSpPr>
        <p:spPr>
          <a:xfrm>
            <a:off x="7795484" y="5066556"/>
            <a:ext cx="3336170"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sábado</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4606AE21-8544-4237-B581-2AA9FBF0B6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28" t="-5834" r="-2194" b="5834"/>
          <a:stretch/>
        </p:blipFill>
        <p:spPr bwMode="auto">
          <a:xfrm>
            <a:off x="0" y="-1485900"/>
            <a:ext cx="44196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nd, Counting, Fingers, One, Two, Three, Four, Five">
            <a:extLst>
              <a:ext uri="{FF2B5EF4-FFF2-40B4-BE49-F238E27FC236}">
                <a16:creationId xmlns:a16="http://schemas.microsoft.com/office/drawing/2014/main" id="{1EC18E0E-855C-46F9-BDBB-AC334B6B61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95" t="-8750" r="81029" b="8750"/>
          <a:stretch/>
        </p:blipFill>
        <p:spPr bwMode="auto">
          <a:xfrm>
            <a:off x="3352802" y="-1714500"/>
            <a:ext cx="44196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2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D3721333-45DF-4F36-B8AA-51537A502055}"/>
              </a:ext>
            </a:extLst>
          </p:cNvPr>
          <p:cNvSpPr txBox="1"/>
          <p:nvPr/>
        </p:nvSpPr>
        <p:spPr>
          <a:xfrm>
            <a:off x="7795484" y="5066556"/>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domingo</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BA3707E3-BD79-4199-A289-C1C809F0F7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28" t="-5834" r="-2194" b="5834"/>
          <a:stretch/>
        </p:blipFill>
        <p:spPr bwMode="auto">
          <a:xfrm>
            <a:off x="0" y="-1485900"/>
            <a:ext cx="44196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nd, Counting, Fingers, One, Two, Three, Four, Five">
            <a:extLst>
              <a:ext uri="{FF2B5EF4-FFF2-40B4-BE49-F238E27FC236}">
                <a16:creationId xmlns:a16="http://schemas.microsoft.com/office/drawing/2014/main" id="{37742EDA-4946-43C3-A7FE-29ADB6CC38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34" t="-12500" r="61627" b="12500"/>
          <a:stretch/>
        </p:blipFill>
        <p:spPr bwMode="auto">
          <a:xfrm>
            <a:off x="3984413" y="-2095500"/>
            <a:ext cx="3811072"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1" name="Google Shape;387;p19">
            <a:extLst>
              <a:ext uri="{FF2B5EF4-FFF2-40B4-BE49-F238E27FC236}">
                <a16:creationId xmlns:a16="http://schemas.microsoft.com/office/drawing/2014/main" id="{D14AF478-45E5-4E0D-B9E5-499DFBFC334F}"/>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2" name="Google Shape;389;p19">
            <a:extLst>
              <a:ext uri="{FF2B5EF4-FFF2-40B4-BE49-F238E27FC236}">
                <a16:creationId xmlns:a16="http://schemas.microsoft.com/office/drawing/2014/main" id="{C3046F4E-0EFA-4422-BD3F-ED7FD621D8A9}"/>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3" name="Google Shape;390;p19">
            <a:extLst>
              <a:ext uri="{FF2B5EF4-FFF2-40B4-BE49-F238E27FC236}">
                <a16:creationId xmlns:a16="http://schemas.microsoft.com/office/drawing/2014/main" id="{155BA36D-9EE0-4701-ABF8-D15F58A90893}"/>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4" name="Google Shape;391;p19">
            <a:extLst>
              <a:ext uri="{FF2B5EF4-FFF2-40B4-BE49-F238E27FC236}">
                <a16:creationId xmlns:a16="http://schemas.microsoft.com/office/drawing/2014/main" id="{13427578-294E-4D70-A18E-28C0941602A4}"/>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15" name="Google Shape;395;p19">
            <a:extLst>
              <a:ext uri="{FF2B5EF4-FFF2-40B4-BE49-F238E27FC236}">
                <a16:creationId xmlns:a16="http://schemas.microsoft.com/office/drawing/2014/main" id="{51131A7F-BEF1-45D1-BAC4-80D4A398E4E6}"/>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88;p19">
            <a:extLst>
              <a:ext uri="{FF2B5EF4-FFF2-40B4-BE49-F238E27FC236}">
                <a16:creationId xmlns:a16="http://schemas.microsoft.com/office/drawing/2014/main" id="{AA716F7A-D201-4DBC-B465-59691892171B}"/>
              </a:ext>
            </a:extLst>
          </p:cNvPr>
          <p:cNvSpPr/>
          <p:nvPr/>
        </p:nvSpPr>
        <p:spPr>
          <a:xfrm>
            <a:off x="11131654" y="2730275"/>
            <a:ext cx="518389" cy="3379044"/>
          </a:xfrm>
          <a:prstGeom prst="rect">
            <a:avLst/>
          </a:prstGeom>
          <a:solidFill>
            <a:schemeClr val="accent3">
              <a:lumMod val="60000"/>
              <a:lumOff val="40000"/>
            </a:schemeClr>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C07D38B3-9381-407C-809A-1DDA691CED61}"/>
              </a:ext>
            </a:extLst>
          </p:cNvPr>
          <p:cNvPicPr>
            <a:picLocks noChangeAspect="1"/>
          </p:cNvPicPr>
          <p:nvPr/>
        </p:nvPicPr>
        <p:blipFill>
          <a:blip r:embed="rId4"/>
          <a:stretch>
            <a:fillRect/>
          </a:stretch>
        </p:blipFill>
        <p:spPr>
          <a:xfrm>
            <a:off x="2711648" y="3815186"/>
            <a:ext cx="2283857" cy="2857053"/>
          </a:xfrm>
          <a:prstGeom prst="rect">
            <a:avLst/>
          </a:prstGeom>
        </p:spPr>
      </p:pic>
      <p:pic>
        <p:nvPicPr>
          <p:cNvPr id="18" name="Picture 17">
            <a:extLst>
              <a:ext uri="{FF2B5EF4-FFF2-40B4-BE49-F238E27FC236}">
                <a16:creationId xmlns:a16="http://schemas.microsoft.com/office/drawing/2014/main" id="{E21FB124-0501-45F5-A2AB-A64F42ECF66D}"/>
              </a:ext>
            </a:extLst>
          </p:cNvPr>
          <p:cNvPicPr>
            <a:picLocks noChangeAspect="1"/>
          </p:cNvPicPr>
          <p:nvPr/>
        </p:nvPicPr>
        <p:blipFill>
          <a:blip r:embed="rId5"/>
          <a:stretch>
            <a:fillRect/>
          </a:stretch>
        </p:blipFill>
        <p:spPr>
          <a:xfrm>
            <a:off x="6579188" y="333570"/>
            <a:ext cx="2283857" cy="2753167"/>
          </a:xfrm>
          <a:prstGeom prst="rect">
            <a:avLst/>
          </a:prstGeom>
        </p:spPr>
      </p:pic>
      <p:pic>
        <p:nvPicPr>
          <p:cNvPr id="19" name="Picture 18">
            <a:extLst>
              <a:ext uri="{FF2B5EF4-FFF2-40B4-BE49-F238E27FC236}">
                <a16:creationId xmlns:a16="http://schemas.microsoft.com/office/drawing/2014/main" id="{7738AB07-AED1-4861-B42E-A338064235C8}"/>
              </a:ext>
            </a:extLst>
          </p:cNvPr>
          <p:cNvPicPr>
            <a:picLocks noChangeAspect="1"/>
          </p:cNvPicPr>
          <p:nvPr/>
        </p:nvPicPr>
        <p:blipFill>
          <a:blip r:embed="rId6"/>
          <a:stretch>
            <a:fillRect/>
          </a:stretch>
        </p:blipFill>
        <p:spPr>
          <a:xfrm>
            <a:off x="466849" y="2940350"/>
            <a:ext cx="1180559" cy="2442535"/>
          </a:xfrm>
          <a:prstGeom prst="rect">
            <a:avLst/>
          </a:prstGeom>
        </p:spPr>
      </p:pic>
      <p:pic>
        <p:nvPicPr>
          <p:cNvPr id="20" name="Picture 19">
            <a:extLst>
              <a:ext uri="{FF2B5EF4-FFF2-40B4-BE49-F238E27FC236}">
                <a16:creationId xmlns:a16="http://schemas.microsoft.com/office/drawing/2014/main" id="{15699660-3B7E-4883-B4DE-4507844763C6}"/>
              </a:ext>
            </a:extLst>
          </p:cNvPr>
          <p:cNvPicPr>
            <a:picLocks noChangeAspect="1"/>
          </p:cNvPicPr>
          <p:nvPr/>
        </p:nvPicPr>
        <p:blipFill>
          <a:blip r:embed="rId7"/>
          <a:stretch>
            <a:fillRect/>
          </a:stretch>
        </p:blipFill>
        <p:spPr>
          <a:xfrm>
            <a:off x="6540558" y="3785462"/>
            <a:ext cx="1180559" cy="3112194"/>
          </a:xfrm>
          <a:prstGeom prst="rect">
            <a:avLst/>
          </a:prstGeom>
        </p:spPr>
      </p:pic>
      <p:pic>
        <p:nvPicPr>
          <p:cNvPr id="21" name="Picture 20">
            <a:extLst>
              <a:ext uri="{FF2B5EF4-FFF2-40B4-BE49-F238E27FC236}">
                <a16:creationId xmlns:a16="http://schemas.microsoft.com/office/drawing/2014/main" id="{AB4AFB5F-39DA-4C55-8F5A-944DAEBA2717}"/>
              </a:ext>
            </a:extLst>
          </p:cNvPr>
          <p:cNvPicPr>
            <a:picLocks noChangeAspect="1"/>
          </p:cNvPicPr>
          <p:nvPr/>
        </p:nvPicPr>
        <p:blipFill rotWithShape="1">
          <a:blip r:embed="rId8"/>
          <a:srcRect t="15862"/>
          <a:stretch/>
        </p:blipFill>
        <p:spPr>
          <a:xfrm>
            <a:off x="3982840" y="564001"/>
            <a:ext cx="1241248" cy="2753167"/>
          </a:xfrm>
          <a:prstGeom prst="rect">
            <a:avLst/>
          </a:prstGeom>
        </p:spPr>
      </p:pic>
      <p:pic>
        <p:nvPicPr>
          <p:cNvPr id="22" name="Picture 21">
            <a:extLst>
              <a:ext uri="{FF2B5EF4-FFF2-40B4-BE49-F238E27FC236}">
                <a16:creationId xmlns:a16="http://schemas.microsoft.com/office/drawing/2014/main" id="{E59B64BC-B089-4CE5-90B6-486B08C61870}"/>
              </a:ext>
            </a:extLst>
          </p:cNvPr>
          <p:cNvPicPr>
            <a:picLocks noChangeAspect="1"/>
          </p:cNvPicPr>
          <p:nvPr/>
        </p:nvPicPr>
        <p:blipFill rotWithShape="1">
          <a:blip r:embed="rId9"/>
          <a:srcRect t="21695" b="22752"/>
          <a:stretch/>
        </p:blipFill>
        <p:spPr>
          <a:xfrm>
            <a:off x="410143" y="1073973"/>
            <a:ext cx="1180559" cy="1728900"/>
          </a:xfrm>
          <a:prstGeom prst="rect">
            <a:avLst/>
          </a:prstGeom>
        </p:spPr>
      </p:pic>
      <p:sp>
        <p:nvSpPr>
          <p:cNvPr id="23" name="TextBox 22">
            <a:extLst>
              <a:ext uri="{FF2B5EF4-FFF2-40B4-BE49-F238E27FC236}">
                <a16:creationId xmlns:a16="http://schemas.microsoft.com/office/drawing/2014/main" id="{FF85AEDE-96E3-41CE-BBD0-56B47A2D8914}"/>
              </a:ext>
            </a:extLst>
          </p:cNvPr>
          <p:cNvSpPr txBox="1"/>
          <p:nvPr/>
        </p:nvSpPr>
        <p:spPr>
          <a:xfrm>
            <a:off x="3433321" y="2582821"/>
            <a:ext cx="28790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miércoles</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24" name="TextBox 23">
            <a:extLst>
              <a:ext uri="{FF2B5EF4-FFF2-40B4-BE49-F238E27FC236}">
                <a16:creationId xmlns:a16="http://schemas.microsoft.com/office/drawing/2014/main" id="{08B05A02-233D-4918-98E7-0F0933E585F4}"/>
              </a:ext>
            </a:extLst>
          </p:cNvPr>
          <p:cNvSpPr txBox="1"/>
          <p:nvPr/>
        </p:nvSpPr>
        <p:spPr>
          <a:xfrm>
            <a:off x="348583" y="2662097"/>
            <a:ext cx="22838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martes 	</a:t>
            </a:r>
            <a:endParaRPr kumimoji="0" lang="en-GB" sz="3200" b="1" i="0" u="none" strike="noStrike" kern="0" cap="none" spc="0" normalizeH="0" baseline="0" noProof="0" dirty="0">
              <a:ln>
                <a:noFill/>
              </a:ln>
              <a:solidFill>
                <a:srgbClr val="FF0066"/>
              </a:solidFill>
              <a:effectLst/>
              <a:uLnTx/>
              <a:uFillTx/>
              <a:latin typeface="Arial"/>
              <a:cs typeface="Arial"/>
              <a:sym typeface="Arial"/>
            </a:endParaRPr>
          </a:p>
        </p:txBody>
      </p:sp>
      <p:sp>
        <p:nvSpPr>
          <p:cNvPr id="25" name="TextBox 24">
            <a:extLst>
              <a:ext uri="{FF2B5EF4-FFF2-40B4-BE49-F238E27FC236}">
                <a16:creationId xmlns:a16="http://schemas.microsoft.com/office/drawing/2014/main" id="{E818551A-A20B-4F6D-88C8-4E5D92216660}"/>
              </a:ext>
            </a:extLst>
          </p:cNvPr>
          <p:cNvSpPr txBox="1"/>
          <p:nvPr/>
        </p:nvSpPr>
        <p:spPr>
          <a:xfrm>
            <a:off x="6281604" y="6317011"/>
            <a:ext cx="28790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jueves</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26" name="TextBox 25">
            <a:extLst>
              <a:ext uri="{FF2B5EF4-FFF2-40B4-BE49-F238E27FC236}">
                <a16:creationId xmlns:a16="http://schemas.microsoft.com/office/drawing/2014/main" id="{FC285491-AC79-4895-843D-BF718B6E9E53}"/>
              </a:ext>
            </a:extLst>
          </p:cNvPr>
          <p:cNvSpPr txBox="1"/>
          <p:nvPr/>
        </p:nvSpPr>
        <p:spPr>
          <a:xfrm>
            <a:off x="212907" y="4892629"/>
            <a:ext cx="28790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viernes</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27" name="TextBox 26">
            <a:extLst>
              <a:ext uri="{FF2B5EF4-FFF2-40B4-BE49-F238E27FC236}">
                <a16:creationId xmlns:a16="http://schemas.microsoft.com/office/drawing/2014/main" id="{F66DFC9B-6A7D-4FFB-A476-30873FE431A2}"/>
              </a:ext>
            </a:extLst>
          </p:cNvPr>
          <p:cNvSpPr txBox="1"/>
          <p:nvPr/>
        </p:nvSpPr>
        <p:spPr>
          <a:xfrm>
            <a:off x="6958547" y="2643258"/>
            <a:ext cx="18165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sábado</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28" name="TextBox 27">
            <a:extLst>
              <a:ext uri="{FF2B5EF4-FFF2-40B4-BE49-F238E27FC236}">
                <a16:creationId xmlns:a16="http://schemas.microsoft.com/office/drawing/2014/main" id="{14411D1C-8D7F-4B06-9AD5-61E697B76EF9}"/>
              </a:ext>
            </a:extLst>
          </p:cNvPr>
          <p:cNvSpPr txBox="1"/>
          <p:nvPr/>
        </p:nvSpPr>
        <p:spPr>
          <a:xfrm>
            <a:off x="2710678" y="6260639"/>
            <a:ext cx="20349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domingo</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pic>
        <p:nvPicPr>
          <p:cNvPr id="29" name="Picture 28">
            <a:extLst>
              <a:ext uri="{FF2B5EF4-FFF2-40B4-BE49-F238E27FC236}">
                <a16:creationId xmlns:a16="http://schemas.microsoft.com/office/drawing/2014/main" id="{BD27FCD1-E9D2-476A-A200-2B8E6C341C62}"/>
              </a:ext>
            </a:extLst>
          </p:cNvPr>
          <p:cNvPicPr>
            <a:picLocks noChangeAspect="1"/>
          </p:cNvPicPr>
          <p:nvPr/>
        </p:nvPicPr>
        <p:blipFill rotWithShape="1">
          <a:blip r:embed="rId10"/>
          <a:srcRect l="-8818" t="36262" r="8818" b="23593"/>
          <a:stretch/>
        </p:blipFill>
        <p:spPr>
          <a:xfrm>
            <a:off x="8896394" y="3374687"/>
            <a:ext cx="1523769" cy="1612623"/>
          </a:xfrm>
          <a:prstGeom prst="rect">
            <a:avLst/>
          </a:prstGeom>
        </p:spPr>
      </p:pic>
      <p:sp>
        <p:nvSpPr>
          <p:cNvPr id="30" name="TextBox 29">
            <a:extLst>
              <a:ext uri="{FF2B5EF4-FFF2-40B4-BE49-F238E27FC236}">
                <a16:creationId xmlns:a16="http://schemas.microsoft.com/office/drawing/2014/main" id="{7DA3F72F-827D-4C6A-8A67-550EA0072926}"/>
              </a:ext>
            </a:extLst>
          </p:cNvPr>
          <p:cNvSpPr txBox="1"/>
          <p:nvPr/>
        </p:nvSpPr>
        <p:spPr>
          <a:xfrm>
            <a:off x="8936881" y="4966928"/>
            <a:ext cx="131396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lunes 	</a:t>
            </a:r>
            <a:endParaRPr kumimoji="0" lang="en-GB" sz="3200" b="1" i="0" u="none" strike="noStrike" kern="0" cap="none" spc="0" normalizeH="0" baseline="0" noProof="0" dirty="0">
              <a:ln>
                <a:noFill/>
              </a:ln>
              <a:solidFill>
                <a:srgbClr val="FF0066"/>
              </a:solidFill>
              <a:effectLst/>
              <a:uLnTx/>
              <a:uFillTx/>
              <a:latin typeface="Arial"/>
              <a:cs typeface="Arial"/>
              <a:sym typeface="Arial"/>
            </a:endParaRPr>
          </a:p>
        </p:txBody>
      </p:sp>
      <p:sp>
        <p:nvSpPr>
          <p:cNvPr id="31" name="TextBox 30">
            <a:extLst>
              <a:ext uri="{FF2B5EF4-FFF2-40B4-BE49-F238E27FC236}">
                <a16:creationId xmlns:a16="http://schemas.microsoft.com/office/drawing/2014/main" id="{552530EF-F0D4-4BAC-A3D7-93ECE5C0C0F5}"/>
              </a:ext>
            </a:extLst>
          </p:cNvPr>
          <p:cNvSpPr txBox="1"/>
          <p:nvPr/>
        </p:nvSpPr>
        <p:spPr>
          <a:xfrm>
            <a:off x="221627" y="129216"/>
            <a:ext cx="45768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Lee en el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orden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correcto</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 name="TextBox 2">
            <a:extLst>
              <a:ext uri="{FF2B5EF4-FFF2-40B4-BE49-F238E27FC236}">
                <a16:creationId xmlns:a16="http://schemas.microsoft.com/office/drawing/2014/main" id="{C97324B7-6B7A-4887-9075-EAAEF094D693}"/>
              </a:ext>
            </a:extLst>
          </p:cNvPr>
          <p:cNvSpPr txBox="1"/>
          <p:nvPr/>
        </p:nvSpPr>
        <p:spPr>
          <a:xfrm>
            <a:off x="11650043" y="2327564"/>
            <a:ext cx="5419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30</a:t>
            </a:r>
          </a:p>
        </p:txBody>
      </p:sp>
    </p:spTree>
    <p:extLst>
      <p:ext uri="{BB962C8B-B14F-4D97-AF65-F5344CB8AC3E}">
        <p14:creationId xmlns:p14="http://schemas.microsoft.com/office/powerpoint/2010/main" val="506488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30000"/>
                                        <p:tgtEl>
                                          <p:spTgt spid="16"/>
                                        </p:tgtEl>
                                      </p:cBhvr>
                                    </p:animEffect>
                                    <p:anim calcmode="lin" valueType="num">
                                      <p:cBhvr>
                                        <p:cTn id="7" dur="30000"/>
                                        <p:tgtEl>
                                          <p:spTgt spid="16"/>
                                        </p:tgtEl>
                                        <p:attrNameLst>
                                          <p:attrName>ppt_x</p:attrName>
                                        </p:attrNameLst>
                                      </p:cBhvr>
                                      <p:tavLst>
                                        <p:tav tm="0">
                                          <p:val>
                                            <p:strVal val="ppt_x"/>
                                          </p:val>
                                        </p:tav>
                                        <p:tav tm="100000">
                                          <p:val>
                                            <p:strVal val="ppt_x"/>
                                          </p:val>
                                        </p:tav>
                                      </p:tavLst>
                                    </p:anim>
                                    <p:anim calcmode="lin" valueType="num">
                                      <p:cBhvr>
                                        <p:cTn id="8" dur="30000"/>
                                        <p:tgtEl>
                                          <p:spTgt spid="16"/>
                                        </p:tgtEl>
                                        <p:attrNameLst>
                                          <p:attrName>ppt_y</p:attrName>
                                        </p:attrNameLst>
                                      </p:cBhvr>
                                      <p:tavLst>
                                        <p:tav tm="0">
                                          <p:val>
                                            <p:strVal val="ppt_y"/>
                                          </p:val>
                                        </p:tav>
                                        <p:tav tm="100000">
                                          <p:val>
                                            <p:strVal val="ppt_y+.1"/>
                                          </p:val>
                                        </p:tav>
                                      </p:tavLst>
                                    </p:anim>
                                    <p:set>
                                      <p:cBhvr>
                                        <p:cTn id="9" dur="1" fill="hold">
                                          <p:stCondLst>
                                            <p:cond delay="29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pic>
        <p:nvPicPr>
          <p:cNvPr id="51" name="Picture 2" descr="Light, Bulb, Box, Outside The Box, Think, Breakthrough">
            <a:extLst>
              <a:ext uri="{FF2B5EF4-FFF2-40B4-BE49-F238E27FC236}">
                <a16:creationId xmlns:a16="http://schemas.microsoft.com/office/drawing/2014/main" id="{D4567EAB-780B-44B8-82AA-2709B6533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714" y="4538899"/>
            <a:ext cx="1563758" cy="1996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2" name="Picture 2" descr="Elephant, Animal, Jungle, Savannah, Nature, Africa">
            <a:extLst>
              <a:ext uri="{FF2B5EF4-FFF2-40B4-BE49-F238E27FC236}">
                <a16:creationId xmlns:a16="http://schemas.microsoft.com/office/drawing/2014/main" id="{9FD4B306-807F-450D-8CAE-06E10B6DD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4923" y="1053000"/>
            <a:ext cx="2082545" cy="1596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 name="Google Shape;138;p6">
            <a:extLst>
              <a:ext uri="{FF2B5EF4-FFF2-40B4-BE49-F238E27FC236}">
                <a16:creationId xmlns:a16="http://schemas.microsoft.com/office/drawing/2014/main" id="{4E71A8E6-38A1-4B57-BD27-84BE08FA0C86}"/>
              </a:ext>
            </a:extLst>
          </p:cNvPr>
          <p:cNvSpPr txBox="1"/>
          <p:nvPr/>
        </p:nvSpPr>
        <p:spPr>
          <a:xfrm>
            <a:off x="346837" y="2418807"/>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4" name="Google Shape;139;p6">
            <a:extLst>
              <a:ext uri="{FF2B5EF4-FFF2-40B4-BE49-F238E27FC236}">
                <a16:creationId xmlns:a16="http://schemas.microsoft.com/office/drawing/2014/main" id="{7224AF6B-C306-41B8-859B-E1743D5C875D}"/>
              </a:ext>
            </a:extLst>
          </p:cNvPr>
          <p:cNvSpPr txBox="1"/>
          <p:nvPr/>
        </p:nvSpPr>
        <p:spPr>
          <a:xfrm>
            <a:off x="2373728" y="2418807"/>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a:t>
            </a:r>
            <a:r>
              <a:rPr kumimoji="0" lang="en-GB" sz="8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o</a:t>
            </a: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pic>
        <p:nvPicPr>
          <p:cNvPr id="55" name="Google Shape;109;p3">
            <a:extLst>
              <a:ext uri="{FF2B5EF4-FFF2-40B4-BE49-F238E27FC236}">
                <a16:creationId xmlns:a16="http://schemas.microsoft.com/office/drawing/2014/main" id="{E04E20EF-5D96-4B45-BAEB-F45AFDB900AE}"/>
              </a:ext>
            </a:extLst>
          </p:cNvPr>
          <p:cNvPicPr preferRelativeResize="0"/>
          <p:nvPr/>
        </p:nvPicPr>
        <p:blipFill rotWithShape="1">
          <a:blip r:embed="rId6">
            <a:alphaModFix/>
          </a:blip>
          <a:srcRect t="6995" r="482" b="12550"/>
          <a:stretch/>
        </p:blipFill>
        <p:spPr>
          <a:xfrm>
            <a:off x="10263484" y="4859647"/>
            <a:ext cx="1544012" cy="147616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6" name="Google Shape;132;p5">
            <a:extLst>
              <a:ext uri="{FF2B5EF4-FFF2-40B4-BE49-F238E27FC236}">
                <a16:creationId xmlns:a16="http://schemas.microsoft.com/office/drawing/2014/main" id="{4EB05A12-396E-46F6-8CCA-54707A1EAD40}"/>
              </a:ext>
            </a:extLst>
          </p:cNvPr>
          <p:cNvPicPr preferRelativeResize="0"/>
          <p:nvPr/>
        </p:nvPicPr>
        <p:blipFill rotWithShape="1">
          <a:blip r:embed="rId7">
            <a:alphaModFix/>
          </a:blip>
          <a:srcRect/>
          <a:stretch/>
        </p:blipFill>
        <p:spPr>
          <a:xfrm>
            <a:off x="5396609" y="2218225"/>
            <a:ext cx="1563758" cy="158327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7" name="Google Shape;118;p4">
            <a:extLst>
              <a:ext uri="{FF2B5EF4-FFF2-40B4-BE49-F238E27FC236}">
                <a16:creationId xmlns:a16="http://schemas.microsoft.com/office/drawing/2014/main" id="{C57E67C6-2479-4139-93A0-4535FA6500F6}"/>
              </a:ext>
            </a:extLst>
          </p:cNvPr>
          <p:cNvPicPr preferRelativeResize="0"/>
          <p:nvPr/>
        </p:nvPicPr>
        <p:blipFill rotWithShape="1">
          <a:blip r:embed="rId8">
            <a:alphaModFix/>
          </a:blip>
          <a:srcRect/>
          <a:stretch/>
        </p:blipFill>
        <p:spPr>
          <a:xfrm>
            <a:off x="10263484" y="2472947"/>
            <a:ext cx="1799767" cy="158327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58" name="Google Shape;138;p6">
            <a:extLst>
              <a:ext uri="{FF2B5EF4-FFF2-40B4-BE49-F238E27FC236}">
                <a16:creationId xmlns:a16="http://schemas.microsoft.com/office/drawing/2014/main" id="{C83EEC3C-A0CB-4D08-8D70-3ADBE41E1D21}"/>
              </a:ext>
            </a:extLst>
          </p:cNvPr>
          <p:cNvSpPr txBox="1"/>
          <p:nvPr/>
        </p:nvSpPr>
        <p:spPr>
          <a:xfrm>
            <a:off x="271829" y="496127"/>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9" name="Google Shape;139;p6">
            <a:extLst>
              <a:ext uri="{FF2B5EF4-FFF2-40B4-BE49-F238E27FC236}">
                <a16:creationId xmlns:a16="http://schemas.microsoft.com/office/drawing/2014/main" id="{088129C5-AC89-4F8D-A001-010DDA27FC0C}"/>
              </a:ext>
            </a:extLst>
          </p:cNvPr>
          <p:cNvSpPr txBox="1"/>
          <p:nvPr/>
        </p:nvSpPr>
        <p:spPr>
          <a:xfrm>
            <a:off x="2190680" y="517608"/>
            <a:ext cx="4371486"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t>
            </a:r>
            <a:r>
              <a:rPr kumimoji="0" lang="en-GB" sz="8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a:t>
            </a: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8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60" name="Google Shape;138;p6">
            <a:extLst>
              <a:ext uri="{FF2B5EF4-FFF2-40B4-BE49-F238E27FC236}">
                <a16:creationId xmlns:a16="http://schemas.microsoft.com/office/drawing/2014/main" id="{2AAC96B3-0FD1-477D-8129-9BEE97EF6D30}"/>
              </a:ext>
            </a:extLst>
          </p:cNvPr>
          <p:cNvSpPr txBox="1"/>
          <p:nvPr/>
        </p:nvSpPr>
        <p:spPr>
          <a:xfrm>
            <a:off x="271829" y="4387279"/>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[u]</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1" name="Google Shape;139;p6">
            <a:extLst>
              <a:ext uri="{FF2B5EF4-FFF2-40B4-BE49-F238E27FC236}">
                <a16:creationId xmlns:a16="http://schemas.microsoft.com/office/drawing/2014/main" id="{FFEC7737-9C06-4731-AB92-958496BB6FC8}"/>
              </a:ext>
            </a:extLst>
          </p:cNvPr>
          <p:cNvSpPr txBox="1"/>
          <p:nvPr/>
        </p:nvSpPr>
        <p:spPr>
          <a:xfrm>
            <a:off x="2298719" y="4387279"/>
            <a:ext cx="6140341"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u</a:t>
            </a:r>
            <a:r>
              <a:rPr kumimoji="0" lang="en-GB" sz="8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niverso</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62" name="Rectangle 61">
            <a:extLst>
              <a:ext uri="{FF2B5EF4-FFF2-40B4-BE49-F238E27FC236}">
                <a16:creationId xmlns:a16="http://schemas.microsoft.com/office/drawing/2014/main" id="{9BA7505E-A1F2-4306-9C00-15F39B2AD0EC}"/>
              </a:ext>
            </a:extLst>
          </p:cNvPr>
          <p:cNvSpPr/>
          <p:nvPr/>
        </p:nvSpPr>
        <p:spPr>
          <a:xfrm>
            <a:off x="5418304" y="1333679"/>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1</a:t>
            </a:r>
          </a:p>
        </p:txBody>
      </p:sp>
      <p:sp>
        <p:nvSpPr>
          <p:cNvPr id="63" name="Rectangle 62">
            <a:extLst>
              <a:ext uri="{FF2B5EF4-FFF2-40B4-BE49-F238E27FC236}">
                <a16:creationId xmlns:a16="http://schemas.microsoft.com/office/drawing/2014/main" id="{FDFE409A-A031-4573-A501-2B683FDC9EE7}"/>
              </a:ext>
            </a:extLst>
          </p:cNvPr>
          <p:cNvSpPr/>
          <p:nvPr/>
        </p:nvSpPr>
        <p:spPr>
          <a:xfrm>
            <a:off x="7664922" y="273362"/>
            <a:ext cx="569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2</a:t>
            </a:r>
          </a:p>
        </p:txBody>
      </p:sp>
      <p:sp>
        <p:nvSpPr>
          <p:cNvPr id="64" name="Rectangle 63">
            <a:extLst>
              <a:ext uri="{FF2B5EF4-FFF2-40B4-BE49-F238E27FC236}">
                <a16:creationId xmlns:a16="http://schemas.microsoft.com/office/drawing/2014/main" id="{B3CED478-0D45-4A2B-9881-678EF4E24D19}"/>
              </a:ext>
            </a:extLst>
          </p:cNvPr>
          <p:cNvSpPr/>
          <p:nvPr/>
        </p:nvSpPr>
        <p:spPr>
          <a:xfrm>
            <a:off x="8706195" y="4440988"/>
            <a:ext cx="569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3</a:t>
            </a:r>
          </a:p>
        </p:txBody>
      </p:sp>
      <p:sp>
        <p:nvSpPr>
          <p:cNvPr id="65" name="Rectangle 64">
            <a:extLst>
              <a:ext uri="{FF2B5EF4-FFF2-40B4-BE49-F238E27FC236}">
                <a16:creationId xmlns:a16="http://schemas.microsoft.com/office/drawing/2014/main" id="{53C4CD5B-25B9-484C-8B57-B8860E74703F}"/>
              </a:ext>
            </a:extLst>
          </p:cNvPr>
          <p:cNvSpPr/>
          <p:nvPr/>
        </p:nvSpPr>
        <p:spPr>
          <a:xfrm>
            <a:off x="9833183" y="4077234"/>
            <a:ext cx="569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4</a:t>
            </a:r>
          </a:p>
        </p:txBody>
      </p:sp>
      <p:sp>
        <p:nvSpPr>
          <p:cNvPr id="66" name="Rectangle 65">
            <a:extLst>
              <a:ext uri="{FF2B5EF4-FFF2-40B4-BE49-F238E27FC236}">
                <a16:creationId xmlns:a16="http://schemas.microsoft.com/office/drawing/2014/main" id="{9B87BE6E-763E-4B5A-BAC2-61272D9AEB56}"/>
              </a:ext>
            </a:extLst>
          </p:cNvPr>
          <p:cNvSpPr/>
          <p:nvPr/>
        </p:nvSpPr>
        <p:spPr>
          <a:xfrm>
            <a:off x="10131837" y="1620076"/>
            <a:ext cx="569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5</a:t>
            </a:r>
          </a:p>
        </p:txBody>
      </p:sp>
    </p:spTree>
    <p:extLst>
      <p:ext uri="{BB962C8B-B14F-4D97-AF65-F5344CB8AC3E}">
        <p14:creationId xmlns:p14="http://schemas.microsoft.com/office/powerpoint/2010/main" val="17575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ppt_x"/>
                                          </p:val>
                                        </p:tav>
                                        <p:tav tm="100000">
                                          <p:val>
                                            <p:strVal val="#ppt_x"/>
                                          </p:val>
                                        </p:tav>
                                      </p:tavLst>
                                    </p:anim>
                                    <p:anim calcmode="lin" valueType="num">
                                      <p:cBhvr additive="base">
                                        <p:cTn id="40" dur="500" fill="hold"/>
                                        <p:tgtEl>
                                          <p:spTgt spid="5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ppt_x"/>
                                          </p:val>
                                        </p:tav>
                                        <p:tav tm="100000">
                                          <p:val>
                                            <p:strVal val="#ppt_x"/>
                                          </p:val>
                                        </p:tav>
                                      </p:tavLst>
                                    </p:anim>
                                    <p:anim calcmode="lin" valueType="num">
                                      <p:cBhvr additive="base">
                                        <p:cTn id="48" dur="5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additive="base">
                                        <p:cTn id="51" dur="500" fill="hold"/>
                                        <p:tgtEl>
                                          <p:spTgt spid="62"/>
                                        </p:tgtEl>
                                        <p:attrNameLst>
                                          <p:attrName>ppt_x</p:attrName>
                                        </p:attrNameLst>
                                      </p:cBhvr>
                                      <p:tavLst>
                                        <p:tav tm="0">
                                          <p:val>
                                            <p:strVal val="#ppt_x"/>
                                          </p:val>
                                        </p:tav>
                                        <p:tav tm="100000">
                                          <p:val>
                                            <p:strVal val="#ppt_x"/>
                                          </p:val>
                                        </p:tav>
                                      </p:tavLst>
                                    </p:anim>
                                    <p:anim calcmode="lin" valueType="num">
                                      <p:cBhvr additive="base">
                                        <p:cTn id="52" dur="500" fill="hold"/>
                                        <p:tgtEl>
                                          <p:spTgt spid="6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500" fill="hold"/>
                                        <p:tgtEl>
                                          <p:spTgt spid="64"/>
                                        </p:tgtEl>
                                        <p:attrNameLst>
                                          <p:attrName>ppt_x</p:attrName>
                                        </p:attrNameLst>
                                      </p:cBhvr>
                                      <p:tavLst>
                                        <p:tav tm="0">
                                          <p:val>
                                            <p:strVal val="#ppt_x"/>
                                          </p:val>
                                        </p:tav>
                                        <p:tav tm="100000">
                                          <p:val>
                                            <p:strVal val="#ppt_x"/>
                                          </p:val>
                                        </p:tav>
                                      </p:tavLst>
                                    </p:anim>
                                    <p:anim calcmode="lin" valueType="num">
                                      <p:cBhvr additive="base">
                                        <p:cTn id="6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E9BCDEAA-BBC0-4898-8847-0487369D597B}"/>
              </a:ext>
            </a:extLst>
          </p:cNvPr>
          <p:cNvSpPr txBox="1"/>
          <p:nvPr/>
        </p:nvSpPr>
        <p:spPr>
          <a:xfrm>
            <a:off x="8953228" y="1522904"/>
            <a:ext cx="28790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jueves</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pic>
        <p:nvPicPr>
          <p:cNvPr id="49" name="Picture 48">
            <a:extLst>
              <a:ext uri="{FF2B5EF4-FFF2-40B4-BE49-F238E27FC236}">
                <a16:creationId xmlns:a16="http://schemas.microsoft.com/office/drawing/2014/main" id="{F6777B36-A2AC-4B0F-B8F9-748F6B2F0E1F}"/>
              </a:ext>
            </a:extLst>
          </p:cNvPr>
          <p:cNvPicPr>
            <a:picLocks noChangeAspect="1"/>
          </p:cNvPicPr>
          <p:nvPr/>
        </p:nvPicPr>
        <p:blipFill>
          <a:blip r:embed="rId3"/>
          <a:stretch>
            <a:fillRect/>
          </a:stretch>
        </p:blipFill>
        <p:spPr>
          <a:xfrm>
            <a:off x="6690400" y="2046921"/>
            <a:ext cx="2875346" cy="3070265"/>
          </a:xfrm>
          <a:prstGeom prst="rect">
            <a:avLst/>
          </a:prstGeom>
        </p:spPr>
      </p:pic>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E7B70BD6-3FE1-42B1-B738-B74EF11CB1E1}"/>
              </a:ext>
            </a:extLst>
          </p:cNvPr>
          <p:cNvSpPr txBox="1"/>
          <p:nvPr/>
        </p:nvSpPr>
        <p:spPr>
          <a:xfrm>
            <a:off x="3182461" y="2081372"/>
            <a:ext cx="28790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miércoles</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39" name="TextBox 38">
            <a:extLst>
              <a:ext uri="{FF2B5EF4-FFF2-40B4-BE49-F238E27FC236}">
                <a16:creationId xmlns:a16="http://schemas.microsoft.com/office/drawing/2014/main" id="{419F1EE3-06A1-4DCD-A910-EE5BA7EBEDF9}"/>
              </a:ext>
            </a:extLst>
          </p:cNvPr>
          <p:cNvSpPr txBox="1"/>
          <p:nvPr/>
        </p:nvSpPr>
        <p:spPr>
          <a:xfrm>
            <a:off x="3603693" y="941780"/>
            <a:ext cx="22838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martes 	</a:t>
            </a:r>
            <a:endParaRPr kumimoji="0" lang="en-GB" sz="3200" b="1" i="0" u="none" strike="noStrike" kern="0" cap="none" spc="0" normalizeH="0" baseline="0" noProof="0" dirty="0">
              <a:ln>
                <a:noFill/>
              </a:ln>
              <a:solidFill>
                <a:srgbClr val="FF0066"/>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BEDBF0F9-1C53-42C9-B6AF-06C206FFF473}"/>
              </a:ext>
            </a:extLst>
          </p:cNvPr>
          <p:cNvSpPr txBox="1"/>
          <p:nvPr/>
        </p:nvSpPr>
        <p:spPr>
          <a:xfrm>
            <a:off x="6579841" y="960917"/>
            <a:ext cx="28790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viernes</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42" name="TextBox 41">
            <a:extLst>
              <a:ext uri="{FF2B5EF4-FFF2-40B4-BE49-F238E27FC236}">
                <a16:creationId xmlns:a16="http://schemas.microsoft.com/office/drawing/2014/main" id="{545DAC64-559F-47C3-A12B-1FA38799FD64}"/>
              </a:ext>
            </a:extLst>
          </p:cNvPr>
          <p:cNvSpPr txBox="1"/>
          <p:nvPr/>
        </p:nvSpPr>
        <p:spPr>
          <a:xfrm>
            <a:off x="667094" y="1289522"/>
            <a:ext cx="18165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sábado</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43" name="TextBox 42">
            <a:extLst>
              <a:ext uri="{FF2B5EF4-FFF2-40B4-BE49-F238E27FC236}">
                <a16:creationId xmlns:a16="http://schemas.microsoft.com/office/drawing/2014/main" id="{120D4D49-5DAE-4825-B22E-02934935DCA5}"/>
              </a:ext>
            </a:extLst>
          </p:cNvPr>
          <p:cNvSpPr txBox="1"/>
          <p:nvPr/>
        </p:nvSpPr>
        <p:spPr>
          <a:xfrm>
            <a:off x="6800365" y="2199359"/>
            <a:ext cx="20349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domingo</a:t>
            </a:r>
            <a:endParaRPr kumimoji="0" lang="en-GB" sz="3200" b="0"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44" name="TextBox 43">
            <a:extLst>
              <a:ext uri="{FF2B5EF4-FFF2-40B4-BE49-F238E27FC236}">
                <a16:creationId xmlns:a16="http://schemas.microsoft.com/office/drawing/2014/main" id="{FE200997-6059-4DC6-98BA-141D96380347}"/>
              </a:ext>
            </a:extLst>
          </p:cNvPr>
          <p:cNvSpPr txBox="1"/>
          <p:nvPr/>
        </p:nvSpPr>
        <p:spPr>
          <a:xfrm>
            <a:off x="667094" y="2127538"/>
            <a:ext cx="131396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lunes 	</a:t>
            </a:r>
            <a:endParaRPr kumimoji="0" lang="en-GB" sz="3200" b="1" i="0" u="none" strike="noStrike" kern="0" cap="none" spc="0" normalizeH="0" baseline="0" noProof="0" dirty="0">
              <a:ln>
                <a:noFill/>
              </a:ln>
              <a:solidFill>
                <a:srgbClr val="FF0066"/>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B94DF53A-14C5-42C0-82FF-A24E7D1B17C3}"/>
              </a:ext>
            </a:extLst>
          </p:cNvPr>
          <p:cNvSpPr txBox="1"/>
          <p:nvPr/>
        </p:nvSpPr>
        <p:spPr>
          <a:xfrm>
            <a:off x="221627" y="129216"/>
            <a:ext cx="45768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Lee en el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orden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correcto</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pic>
        <p:nvPicPr>
          <p:cNvPr id="46" name="Picture 45">
            <a:extLst>
              <a:ext uri="{FF2B5EF4-FFF2-40B4-BE49-F238E27FC236}">
                <a16:creationId xmlns:a16="http://schemas.microsoft.com/office/drawing/2014/main" id="{26EBDAC9-CBF4-4B45-B379-C98F51053C7F}"/>
              </a:ext>
            </a:extLst>
          </p:cNvPr>
          <p:cNvPicPr>
            <a:picLocks noChangeAspect="1"/>
          </p:cNvPicPr>
          <p:nvPr/>
        </p:nvPicPr>
        <p:blipFill>
          <a:blip r:embed="rId5"/>
          <a:stretch>
            <a:fillRect/>
          </a:stretch>
        </p:blipFill>
        <p:spPr>
          <a:xfrm>
            <a:off x="147198" y="2804866"/>
            <a:ext cx="1573230" cy="2512199"/>
          </a:xfrm>
          <a:prstGeom prst="rect">
            <a:avLst/>
          </a:prstGeom>
        </p:spPr>
      </p:pic>
      <p:pic>
        <p:nvPicPr>
          <p:cNvPr id="47" name="Picture 46">
            <a:extLst>
              <a:ext uri="{FF2B5EF4-FFF2-40B4-BE49-F238E27FC236}">
                <a16:creationId xmlns:a16="http://schemas.microsoft.com/office/drawing/2014/main" id="{86411D5D-3C18-4A6F-A48C-F873CA6A8D9B}"/>
              </a:ext>
            </a:extLst>
          </p:cNvPr>
          <p:cNvPicPr>
            <a:picLocks noChangeAspect="1"/>
          </p:cNvPicPr>
          <p:nvPr/>
        </p:nvPicPr>
        <p:blipFill>
          <a:blip r:embed="rId6"/>
          <a:stretch>
            <a:fillRect/>
          </a:stretch>
        </p:blipFill>
        <p:spPr>
          <a:xfrm>
            <a:off x="1863761" y="2775801"/>
            <a:ext cx="2438611" cy="2322456"/>
          </a:xfrm>
          <a:prstGeom prst="rect">
            <a:avLst/>
          </a:prstGeom>
        </p:spPr>
      </p:pic>
      <p:pic>
        <p:nvPicPr>
          <p:cNvPr id="48" name="Picture 47">
            <a:extLst>
              <a:ext uri="{FF2B5EF4-FFF2-40B4-BE49-F238E27FC236}">
                <a16:creationId xmlns:a16="http://schemas.microsoft.com/office/drawing/2014/main" id="{57F11681-B761-4B8A-9E3B-8E0B0057D9ED}"/>
              </a:ext>
            </a:extLst>
          </p:cNvPr>
          <p:cNvPicPr>
            <a:picLocks noChangeAspect="1"/>
          </p:cNvPicPr>
          <p:nvPr/>
        </p:nvPicPr>
        <p:blipFill>
          <a:blip r:embed="rId7"/>
          <a:stretch>
            <a:fillRect/>
          </a:stretch>
        </p:blipFill>
        <p:spPr>
          <a:xfrm>
            <a:off x="3885133" y="2378209"/>
            <a:ext cx="3029975" cy="2740379"/>
          </a:xfrm>
          <a:prstGeom prst="rect">
            <a:avLst/>
          </a:prstGeom>
        </p:spPr>
      </p:pic>
      <p:pic>
        <p:nvPicPr>
          <p:cNvPr id="50" name="Picture 49">
            <a:extLst>
              <a:ext uri="{FF2B5EF4-FFF2-40B4-BE49-F238E27FC236}">
                <a16:creationId xmlns:a16="http://schemas.microsoft.com/office/drawing/2014/main" id="{77A65A2F-7DD0-4956-9C19-32074C9FD367}"/>
              </a:ext>
            </a:extLst>
          </p:cNvPr>
          <p:cNvPicPr>
            <a:picLocks noChangeAspect="1"/>
          </p:cNvPicPr>
          <p:nvPr/>
        </p:nvPicPr>
        <p:blipFill>
          <a:blip r:embed="rId8"/>
          <a:stretch>
            <a:fillRect/>
          </a:stretch>
        </p:blipFill>
        <p:spPr>
          <a:xfrm>
            <a:off x="2098482" y="4242369"/>
            <a:ext cx="3208878" cy="2833254"/>
          </a:xfrm>
          <a:prstGeom prst="rect">
            <a:avLst/>
          </a:prstGeom>
        </p:spPr>
      </p:pic>
      <p:pic>
        <p:nvPicPr>
          <p:cNvPr id="51" name="Picture 50">
            <a:extLst>
              <a:ext uri="{FF2B5EF4-FFF2-40B4-BE49-F238E27FC236}">
                <a16:creationId xmlns:a16="http://schemas.microsoft.com/office/drawing/2014/main" id="{C27DC0DC-04CB-416A-BE1E-7BB94FE8DAE4}"/>
              </a:ext>
            </a:extLst>
          </p:cNvPr>
          <p:cNvPicPr>
            <a:picLocks noChangeAspect="1"/>
          </p:cNvPicPr>
          <p:nvPr/>
        </p:nvPicPr>
        <p:blipFill>
          <a:blip r:embed="rId9"/>
          <a:stretch>
            <a:fillRect/>
          </a:stretch>
        </p:blipFill>
        <p:spPr>
          <a:xfrm>
            <a:off x="4087784" y="3984171"/>
            <a:ext cx="2286198" cy="3090940"/>
          </a:xfrm>
          <a:prstGeom prst="rect">
            <a:avLst/>
          </a:prstGeom>
        </p:spPr>
      </p:pic>
      <p:pic>
        <p:nvPicPr>
          <p:cNvPr id="52" name="Picture 51">
            <a:extLst>
              <a:ext uri="{FF2B5EF4-FFF2-40B4-BE49-F238E27FC236}">
                <a16:creationId xmlns:a16="http://schemas.microsoft.com/office/drawing/2014/main" id="{BEEFDDAD-5C83-4E92-A78F-EB305422C0A3}"/>
              </a:ext>
            </a:extLst>
          </p:cNvPr>
          <p:cNvPicPr>
            <a:picLocks noChangeAspect="1"/>
          </p:cNvPicPr>
          <p:nvPr/>
        </p:nvPicPr>
        <p:blipFill>
          <a:blip r:embed="rId10"/>
          <a:stretch>
            <a:fillRect/>
          </a:stretch>
        </p:blipFill>
        <p:spPr>
          <a:xfrm>
            <a:off x="6612286" y="3984171"/>
            <a:ext cx="2370636" cy="3135167"/>
          </a:xfrm>
          <a:prstGeom prst="rect">
            <a:avLst/>
          </a:prstGeom>
        </p:spPr>
      </p:pic>
      <p:sp>
        <p:nvSpPr>
          <p:cNvPr id="25" name="Google Shape;387;p19">
            <a:extLst>
              <a:ext uri="{FF2B5EF4-FFF2-40B4-BE49-F238E27FC236}">
                <a16:creationId xmlns:a16="http://schemas.microsoft.com/office/drawing/2014/main" id="{600FF8B5-BA56-4822-87A9-475730B53CC9}"/>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62E0300C-814C-43CF-8589-6B9A5A33C1B3}"/>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CDF49EE1-7720-4C49-9FA2-6276D648D6E9}"/>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EBE79EFE-5410-4EE6-9505-B4B9A1C17C83}"/>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A9899211-C84C-4A42-8A97-1B20D5A1D7FA}"/>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88;p19">
            <a:extLst>
              <a:ext uri="{FF2B5EF4-FFF2-40B4-BE49-F238E27FC236}">
                <a16:creationId xmlns:a16="http://schemas.microsoft.com/office/drawing/2014/main" id="{31EF408E-636D-48E5-84D1-0F76E687CEF1}"/>
              </a:ext>
            </a:extLst>
          </p:cNvPr>
          <p:cNvSpPr/>
          <p:nvPr/>
        </p:nvSpPr>
        <p:spPr>
          <a:xfrm>
            <a:off x="11131654" y="2730275"/>
            <a:ext cx="518389" cy="3379044"/>
          </a:xfrm>
          <a:prstGeom prst="rect">
            <a:avLst/>
          </a:prstGeom>
          <a:solidFill>
            <a:schemeClr val="accent3">
              <a:lumMod val="60000"/>
              <a:lumOff val="40000"/>
            </a:schemeClr>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0B698777-58EB-4C44-A709-4FF9933A85AA}"/>
              </a:ext>
            </a:extLst>
          </p:cNvPr>
          <p:cNvSpPr txBox="1"/>
          <p:nvPr/>
        </p:nvSpPr>
        <p:spPr>
          <a:xfrm>
            <a:off x="11650043" y="2327564"/>
            <a:ext cx="5419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30</a:t>
            </a:r>
          </a:p>
        </p:txBody>
      </p:sp>
    </p:spTree>
    <p:extLst>
      <p:ext uri="{BB962C8B-B14F-4D97-AF65-F5344CB8AC3E}">
        <p14:creationId xmlns:p14="http://schemas.microsoft.com/office/powerpoint/2010/main" val="30071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4"/>
                                        </p:tgtEl>
                                        <p:attrNameLst>
                                          <p:attrName>ppt_x</p:attrName>
                                        </p:attrNameLst>
                                      </p:cBhvr>
                                      <p:tavLst>
                                        <p:tav tm="0">
                                          <p:val>
                                            <p:strVal val="ppt_x"/>
                                          </p:val>
                                        </p:tav>
                                        <p:tav tm="100000">
                                          <p:val>
                                            <p:strVal val="ppt_x"/>
                                          </p:val>
                                        </p:tav>
                                      </p:tavLst>
                                    </p:anim>
                                    <p:anim calcmode="lin" valueType="num">
                                      <p:cBhvr additive="base">
                                        <p:cTn id="7" dur="500"/>
                                        <p:tgtEl>
                                          <p:spTgt spid="44"/>
                                        </p:tgtEl>
                                        <p:attrNameLst>
                                          <p:attrName>ppt_y</p:attrName>
                                        </p:attrNameLst>
                                      </p:cBhvr>
                                      <p:tavLst>
                                        <p:tav tm="0">
                                          <p:val>
                                            <p:strVal val="ppt_y"/>
                                          </p:val>
                                        </p:tav>
                                        <p:tav tm="100000">
                                          <p:val>
                                            <p:strVal val="1+ppt_h/2"/>
                                          </p:val>
                                        </p:tav>
                                      </p:tavLst>
                                    </p:anim>
                                    <p:set>
                                      <p:cBhvr>
                                        <p:cTn id="8" dur="1" fill="hold">
                                          <p:stCondLst>
                                            <p:cond delay="499"/>
                                          </p:stCondLst>
                                        </p:cTn>
                                        <p:tgtEl>
                                          <p:spTgt spid="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9"/>
                                        </p:tgtEl>
                                        <p:attrNameLst>
                                          <p:attrName>ppt_x</p:attrName>
                                        </p:attrNameLst>
                                      </p:cBhvr>
                                      <p:tavLst>
                                        <p:tav tm="0">
                                          <p:val>
                                            <p:strVal val="ppt_x"/>
                                          </p:val>
                                        </p:tav>
                                        <p:tav tm="100000">
                                          <p:val>
                                            <p:strVal val="ppt_x"/>
                                          </p:val>
                                        </p:tav>
                                      </p:tavLst>
                                    </p:anim>
                                    <p:anim calcmode="lin" valueType="num">
                                      <p:cBhvr additive="base">
                                        <p:cTn id="19" dur="500"/>
                                        <p:tgtEl>
                                          <p:spTgt spid="39"/>
                                        </p:tgtEl>
                                        <p:attrNameLst>
                                          <p:attrName>ppt_y</p:attrName>
                                        </p:attrNameLst>
                                      </p:cBhvr>
                                      <p:tavLst>
                                        <p:tav tm="0">
                                          <p:val>
                                            <p:strVal val="ppt_y"/>
                                          </p:val>
                                        </p:tav>
                                        <p:tav tm="100000">
                                          <p:val>
                                            <p:strVal val="1+ppt_h/2"/>
                                          </p:val>
                                        </p:tav>
                                      </p:tavLst>
                                    </p:anim>
                                    <p:set>
                                      <p:cBhvr>
                                        <p:cTn id="20" dur="1" fill="hold">
                                          <p:stCondLst>
                                            <p:cond delay="499"/>
                                          </p:stCondLst>
                                        </p:cTn>
                                        <p:tgtEl>
                                          <p:spTgt spid="3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8"/>
                                        </p:tgtEl>
                                        <p:attrNameLst>
                                          <p:attrName>ppt_x</p:attrName>
                                        </p:attrNameLst>
                                      </p:cBhvr>
                                      <p:tavLst>
                                        <p:tav tm="0">
                                          <p:val>
                                            <p:strVal val="ppt_x"/>
                                          </p:val>
                                        </p:tav>
                                        <p:tav tm="100000">
                                          <p:val>
                                            <p:strVal val="ppt_x"/>
                                          </p:val>
                                        </p:tav>
                                      </p:tavLst>
                                    </p:anim>
                                    <p:anim calcmode="lin" valueType="num">
                                      <p:cBhvr additive="base">
                                        <p:cTn id="31" dur="500"/>
                                        <p:tgtEl>
                                          <p:spTgt spid="38"/>
                                        </p:tgtEl>
                                        <p:attrNameLst>
                                          <p:attrName>ppt_y</p:attrName>
                                        </p:attrNameLst>
                                      </p:cBhvr>
                                      <p:tavLst>
                                        <p:tav tm="0">
                                          <p:val>
                                            <p:strVal val="ppt_y"/>
                                          </p:val>
                                        </p:tav>
                                        <p:tav tm="100000">
                                          <p:val>
                                            <p:strVal val="1+ppt_h/2"/>
                                          </p:val>
                                        </p:tav>
                                      </p:tavLst>
                                    </p:anim>
                                    <p:set>
                                      <p:cBhvr>
                                        <p:cTn id="32" dur="1" fill="hold">
                                          <p:stCondLst>
                                            <p:cond delay="499"/>
                                          </p:stCondLst>
                                        </p:cTn>
                                        <p:tgtEl>
                                          <p:spTgt spid="3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0"/>
                                        </p:tgtEl>
                                        <p:attrNameLst>
                                          <p:attrName>ppt_x</p:attrName>
                                        </p:attrNameLst>
                                      </p:cBhvr>
                                      <p:tavLst>
                                        <p:tav tm="0">
                                          <p:val>
                                            <p:strVal val="ppt_x"/>
                                          </p:val>
                                        </p:tav>
                                        <p:tav tm="100000">
                                          <p:val>
                                            <p:strVal val="ppt_x"/>
                                          </p:val>
                                        </p:tav>
                                      </p:tavLst>
                                    </p:anim>
                                    <p:anim calcmode="lin" valueType="num">
                                      <p:cBhvr additive="base">
                                        <p:cTn id="43" dur="500"/>
                                        <p:tgtEl>
                                          <p:spTgt spid="40"/>
                                        </p:tgtEl>
                                        <p:attrNameLst>
                                          <p:attrName>ppt_y</p:attrName>
                                        </p:attrNameLst>
                                      </p:cBhvr>
                                      <p:tavLst>
                                        <p:tav tm="0">
                                          <p:val>
                                            <p:strVal val="ppt_y"/>
                                          </p:val>
                                        </p:tav>
                                        <p:tav tm="100000">
                                          <p:val>
                                            <p:strVal val="1+ppt_h/2"/>
                                          </p:val>
                                        </p:tav>
                                      </p:tavLst>
                                    </p:anim>
                                    <p:set>
                                      <p:cBhvr>
                                        <p:cTn id="44" dur="1" fill="hold">
                                          <p:stCondLst>
                                            <p:cond delay="499"/>
                                          </p:stCondLst>
                                        </p:cTn>
                                        <p:tgtEl>
                                          <p:spTgt spid="4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ppt_x"/>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41"/>
                                        </p:tgtEl>
                                        <p:attrNameLst>
                                          <p:attrName>ppt_x</p:attrName>
                                        </p:attrNameLst>
                                      </p:cBhvr>
                                      <p:tavLst>
                                        <p:tav tm="0">
                                          <p:val>
                                            <p:strVal val="ppt_x"/>
                                          </p:val>
                                        </p:tav>
                                        <p:tav tm="100000">
                                          <p:val>
                                            <p:strVal val="ppt_x"/>
                                          </p:val>
                                        </p:tav>
                                      </p:tavLst>
                                    </p:anim>
                                    <p:anim calcmode="lin" valueType="num">
                                      <p:cBhvr additive="base">
                                        <p:cTn id="55" dur="500"/>
                                        <p:tgtEl>
                                          <p:spTgt spid="41"/>
                                        </p:tgtEl>
                                        <p:attrNameLst>
                                          <p:attrName>ppt_y</p:attrName>
                                        </p:attrNameLst>
                                      </p:cBhvr>
                                      <p:tavLst>
                                        <p:tav tm="0">
                                          <p:val>
                                            <p:strVal val="ppt_y"/>
                                          </p:val>
                                        </p:tav>
                                        <p:tav tm="100000">
                                          <p:val>
                                            <p:strVal val="1+ppt_h/2"/>
                                          </p:val>
                                        </p:tav>
                                      </p:tavLst>
                                    </p:anim>
                                    <p:set>
                                      <p:cBhvr>
                                        <p:cTn id="56" dur="1" fill="hold">
                                          <p:stCondLst>
                                            <p:cond delay="499"/>
                                          </p:stCondLst>
                                        </p:cTn>
                                        <p:tgtEl>
                                          <p:spTgt spid="4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2"/>
                                        </p:tgtEl>
                                        <p:attrNameLst>
                                          <p:attrName>ppt_x</p:attrName>
                                        </p:attrNameLst>
                                      </p:cBhvr>
                                      <p:tavLst>
                                        <p:tav tm="0">
                                          <p:val>
                                            <p:strVal val="ppt_x"/>
                                          </p:val>
                                        </p:tav>
                                        <p:tav tm="100000">
                                          <p:val>
                                            <p:strVal val="ppt_x"/>
                                          </p:val>
                                        </p:tav>
                                      </p:tavLst>
                                    </p:anim>
                                    <p:anim calcmode="lin" valueType="num">
                                      <p:cBhvr additive="base">
                                        <p:cTn id="67" dur="500"/>
                                        <p:tgtEl>
                                          <p:spTgt spid="42"/>
                                        </p:tgtEl>
                                        <p:attrNameLst>
                                          <p:attrName>ppt_y</p:attrName>
                                        </p:attrNameLst>
                                      </p:cBhvr>
                                      <p:tavLst>
                                        <p:tav tm="0">
                                          <p:val>
                                            <p:strVal val="ppt_y"/>
                                          </p:val>
                                        </p:tav>
                                        <p:tav tm="100000">
                                          <p:val>
                                            <p:strVal val="1+ppt_h/2"/>
                                          </p:val>
                                        </p:tav>
                                      </p:tavLst>
                                    </p:anim>
                                    <p:set>
                                      <p:cBhvr>
                                        <p:cTn id="68" dur="1" fill="hold">
                                          <p:stCondLst>
                                            <p:cond delay="499"/>
                                          </p:stCondLst>
                                        </p:cTn>
                                        <p:tgtEl>
                                          <p:spTgt spid="4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ppt_x"/>
                                          </p:val>
                                        </p:tav>
                                        <p:tav tm="100000">
                                          <p:val>
                                            <p:strVal val="#ppt_x"/>
                                          </p:val>
                                        </p:tav>
                                      </p:tavLst>
                                    </p:anim>
                                    <p:anim calcmode="lin" valueType="num">
                                      <p:cBhvr additive="base">
                                        <p:cTn id="7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43"/>
                                        </p:tgtEl>
                                        <p:attrNameLst>
                                          <p:attrName>ppt_x</p:attrName>
                                        </p:attrNameLst>
                                      </p:cBhvr>
                                      <p:tavLst>
                                        <p:tav tm="0">
                                          <p:val>
                                            <p:strVal val="ppt_x"/>
                                          </p:val>
                                        </p:tav>
                                        <p:tav tm="100000">
                                          <p:val>
                                            <p:strVal val="ppt_x"/>
                                          </p:val>
                                        </p:tav>
                                      </p:tavLst>
                                    </p:anim>
                                    <p:anim calcmode="lin" valueType="num">
                                      <p:cBhvr additive="base">
                                        <p:cTn id="79" dur="500"/>
                                        <p:tgtEl>
                                          <p:spTgt spid="43"/>
                                        </p:tgtEl>
                                        <p:attrNameLst>
                                          <p:attrName>ppt_y</p:attrName>
                                        </p:attrNameLst>
                                      </p:cBhvr>
                                      <p:tavLst>
                                        <p:tav tm="0">
                                          <p:val>
                                            <p:strVal val="ppt_y"/>
                                          </p:val>
                                        </p:tav>
                                        <p:tav tm="100000">
                                          <p:val>
                                            <p:strVal val="1+ppt_h/2"/>
                                          </p:val>
                                        </p:tav>
                                      </p:tavLst>
                                    </p:anim>
                                    <p:set>
                                      <p:cBhvr>
                                        <p:cTn id="80" dur="1" fill="hold">
                                          <p:stCondLst>
                                            <p:cond delay="499"/>
                                          </p:stCondLst>
                                        </p:cTn>
                                        <p:tgtEl>
                                          <p:spTgt spid="4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4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48"/>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5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5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1" nodeType="click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9" restart="whenNotActive" fill="hold" evtFilter="cancelBubble" nodeType="interactiveSeq">
                <p:stCondLst>
                  <p:cond evt="onClick" delay="0">
                    <p:tgtEl>
                      <p:spTgt spid="29"/>
                    </p:tgtEl>
                  </p:cond>
                </p:stCondLst>
                <p:endSync evt="end" delay="0">
                  <p:rtn val="all"/>
                </p:endSync>
                <p:childTnLst>
                  <p:par>
                    <p:cTn id="120" fill="hold">
                      <p:stCondLst>
                        <p:cond delay="0"/>
                      </p:stCondLst>
                      <p:childTnLst>
                        <p:par>
                          <p:cTn id="121" fill="hold">
                            <p:stCondLst>
                              <p:cond delay="0"/>
                            </p:stCondLst>
                            <p:childTnLst>
                              <p:par>
                                <p:cTn id="122" presetID="42" presetClass="exit" presetSubtype="0" fill="hold" grpId="0" nodeType="clickEffect">
                                  <p:stCondLst>
                                    <p:cond delay="0"/>
                                  </p:stCondLst>
                                  <p:childTnLst>
                                    <p:animEffect transition="out" filter="fade">
                                      <p:cBhvr>
                                        <p:cTn id="123" dur="30000"/>
                                        <p:tgtEl>
                                          <p:spTgt spid="30"/>
                                        </p:tgtEl>
                                      </p:cBhvr>
                                    </p:animEffect>
                                    <p:anim calcmode="lin" valueType="num">
                                      <p:cBhvr>
                                        <p:cTn id="124" dur="30000"/>
                                        <p:tgtEl>
                                          <p:spTgt spid="30"/>
                                        </p:tgtEl>
                                        <p:attrNameLst>
                                          <p:attrName>ppt_x</p:attrName>
                                        </p:attrNameLst>
                                      </p:cBhvr>
                                      <p:tavLst>
                                        <p:tav tm="0">
                                          <p:val>
                                            <p:strVal val="ppt_x"/>
                                          </p:val>
                                        </p:tav>
                                        <p:tav tm="100000">
                                          <p:val>
                                            <p:strVal val="ppt_x"/>
                                          </p:val>
                                        </p:tav>
                                      </p:tavLst>
                                    </p:anim>
                                    <p:anim calcmode="lin" valueType="num">
                                      <p:cBhvr>
                                        <p:cTn id="125" dur="30000"/>
                                        <p:tgtEl>
                                          <p:spTgt spid="30"/>
                                        </p:tgtEl>
                                        <p:attrNameLst>
                                          <p:attrName>ppt_y</p:attrName>
                                        </p:attrNameLst>
                                      </p:cBhvr>
                                      <p:tavLst>
                                        <p:tav tm="0">
                                          <p:val>
                                            <p:strVal val="ppt_y"/>
                                          </p:val>
                                        </p:tav>
                                        <p:tav tm="100000">
                                          <p:val>
                                            <p:strVal val="ppt_y+.1"/>
                                          </p:val>
                                        </p:tav>
                                      </p:tavLst>
                                    </p:anim>
                                    <p:set>
                                      <p:cBhvr>
                                        <p:cTn id="126" dur="1" fill="hold">
                                          <p:stCondLst>
                                            <p:cond delay="2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40" grpId="0"/>
      <p:bldP spid="40" grpId="1"/>
      <p:bldP spid="38" grpId="0"/>
      <p:bldP spid="38" grpId="1"/>
      <p:bldP spid="39" grpId="0"/>
      <p:bldP spid="39" grpId="1"/>
      <p:bldP spid="41" grpId="0"/>
      <p:bldP spid="41" grpId="1"/>
      <p:bldP spid="42" grpId="0"/>
      <p:bldP spid="42" grpId="1"/>
      <p:bldP spid="43" grpId="0"/>
      <p:bldP spid="43" grpId="1"/>
      <p:bldP spid="44" grpId="0"/>
      <p:bldP spid="44" grpId="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graphicFrame>
        <p:nvGraphicFramePr>
          <p:cNvPr id="46" name="Table 4">
            <a:extLst>
              <a:ext uri="{FF2B5EF4-FFF2-40B4-BE49-F238E27FC236}">
                <a16:creationId xmlns:a16="http://schemas.microsoft.com/office/drawing/2014/main" id="{7821059A-AC7A-45A0-94AA-42AD5F98C077}"/>
              </a:ext>
            </a:extLst>
          </p:cNvPr>
          <p:cNvGraphicFramePr>
            <a:graphicFrameLocks noGrp="1"/>
          </p:cNvGraphicFramePr>
          <p:nvPr>
            <p:extLst>
              <p:ext uri="{D42A27DB-BD31-4B8C-83A1-F6EECF244321}">
                <p14:modId xmlns:p14="http://schemas.microsoft.com/office/powerpoint/2010/main" val="186469972"/>
              </p:ext>
            </p:extLst>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estás</a:t>
                      </a:r>
                      <a:endParaRPr lang="en-GB" sz="2800" b="1" dirty="0">
                        <a:solidFill>
                          <a:srgbClr val="00B0F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err="1">
                          <a:solidFill>
                            <a:srgbClr val="00B0F0"/>
                          </a:solidFill>
                          <a:latin typeface="Century Gothic" panose="020B0502020202020204" pitchFamily="34" charset="0"/>
                        </a:rPr>
                        <a:t>cómodo</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perdido</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soy</a:t>
                      </a:r>
                    </a:p>
                  </a:txBody>
                  <a:tcPr/>
                </a:tc>
                <a:tc>
                  <a:txBody>
                    <a:bodyPr/>
                    <a:lstStyle/>
                    <a:p>
                      <a:r>
                        <a:rPr lang="en-GB" sz="2800" b="1" dirty="0" err="1">
                          <a:solidFill>
                            <a:srgbClr val="00B0F0"/>
                          </a:solidFill>
                          <a:latin typeface="Century Gothic" panose="020B0502020202020204" pitchFamily="34" charset="0"/>
                        </a:rPr>
                        <a:t>enfermo</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eres</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sano</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hoy</a:t>
                      </a:r>
                    </a:p>
                  </a:txBody>
                  <a:tcPr/>
                </a:tc>
                <a:tc>
                  <a:txBody>
                    <a:bodyPr/>
                    <a:lstStyle/>
                    <a:p>
                      <a:r>
                        <a:rPr lang="en-GB" sz="2800" b="1" dirty="0" err="1">
                          <a:solidFill>
                            <a:srgbClr val="92D050"/>
                          </a:solidFill>
                          <a:latin typeface="Century Gothic" panose="020B0502020202020204" pitchFamily="34" charset="0"/>
                        </a:rPr>
                        <a:t>ahora</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imposible</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increíble</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es</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día</a:t>
                      </a:r>
                    </a:p>
                  </a:txBody>
                  <a:tcPr/>
                </a:tc>
                <a:tc>
                  <a:txBody>
                    <a:bodyPr/>
                    <a:lstStyle/>
                    <a:p>
                      <a:r>
                        <a:rPr lang="en-GB" sz="2800" b="1" dirty="0" err="1">
                          <a:solidFill>
                            <a:srgbClr val="FF3399"/>
                          </a:solidFill>
                          <a:latin typeface="Century Gothic" panose="020B0502020202020204" pitchFamily="34" charset="0"/>
                        </a:rPr>
                        <a:t>viernes</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sábado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jueves</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t>
                      </a:r>
                      <a:r>
                        <a:rPr lang="en-GB" sz="2800" b="1" dirty="0" err="1">
                          <a:solidFill>
                            <a:srgbClr val="FF3399"/>
                          </a:solidFill>
                          <a:latin typeface="Century Gothic" panose="020B0502020202020204" pitchFamily="34" charset="0"/>
                        </a:rPr>
                        <a:t>Qué</a:t>
                      </a:r>
                      <a:r>
                        <a:rPr lang="en-GB" sz="2800" b="1" dirty="0">
                          <a:solidFill>
                            <a:srgbClr val="FF3399"/>
                          </a:solidFill>
                          <a:latin typeface="Century Gothic" panose="020B0502020202020204" pitchFamily="34" charset="0"/>
                        </a:rPr>
                        <a:t>?</a:t>
                      </a:r>
                    </a:p>
                  </a:txBody>
                  <a:tcPr/>
                </a:tc>
                <a:tc>
                  <a:txBody>
                    <a:bodyPr/>
                    <a:lstStyle/>
                    <a:p>
                      <a:r>
                        <a:rPr lang="en-GB" sz="2800" b="1" dirty="0" err="1">
                          <a:solidFill>
                            <a:srgbClr val="FF3399"/>
                          </a:solidFill>
                          <a:latin typeface="Century Gothic" panose="020B0502020202020204" pitchFamily="34" charset="0"/>
                        </a:rPr>
                        <a:t>estoy</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lunes</a:t>
                      </a:r>
                    </a:p>
                  </a:txBody>
                  <a:tcPr/>
                </a:tc>
                <a:tc>
                  <a:txBody>
                    <a:bodyPr/>
                    <a:lstStyle/>
                    <a:p>
                      <a:r>
                        <a:rPr lang="en-GB" sz="2800" b="1" dirty="0">
                          <a:solidFill>
                            <a:srgbClr val="FF3399"/>
                          </a:solidFill>
                          <a:latin typeface="Century Gothic" panose="020B0502020202020204" pitchFamily="34" charset="0"/>
                        </a:rPr>
                        <a:t>martes</a:t>
                      </a:r>
                    </a:p>
                  </a:txBody>
                  <a:tcPr/>
                </a:tc>
                <a:tc>
                  <a:txBody>
                    <a:bodyPr/>
                    <a:lstStyle/>
                    <a:p>
                      <a:r>
                        <a:rPr lang="en-GB" sz="2800" b="1" dirty="0" err="1">
                          <a:solidFill>
                            <a:srgbClr val="FF3399"/>
                          </a:solidFill>
                          <a:latin typeface="Century Gothic" panose="020B0502020202020204" pitchFamily="34" charset="0"/>
                        </a:rPr>
                        <a:t>miércoles</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47" name="TextBox 46">
            <a:extLst>
              <a:ext uri="{FF2B5EF4-FFF2-40B4-BE49-F238E27FC236}">
                <a16:creationId xmlns:a16="http://schemas.microsoft.com/office/drawing/2014/main" id="{AA07BB62-4416-49FF-BCF8-4A2D2B6BFA17}"/>
              </a:ext>
            </a:extLst>
          </p:cNvPr>
          <p:cNvSpPr txBox="1"/>
          <p:nvPr/>
        </p:nvSpPr>
        <p:spPr>
          <a:xfrm>
            <a:off x="91005" y="239536"/>
            <a:ext cx="870783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Escribe </a:t>
            </a:r>
            <a:r>
              <a:rPr lang="en-GB" sz="2800" b="1" dirty="0" err="1">
                <a:solidFill>
                  <a:srgbClr val="002060"/>
                </a:solidFill>
                <a:latin typeface="Century Gothic" panose="020B0502020202020204" pitchFamily="34" charset="0"/>
              </a:rPr>
              <a:t>en</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inglés</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Can you get at least 15 points?</a:t>
            </a:r>
          </a:p>
        </p:txBody>
      </p:sp>
      <p:sp>
        <p:nvSpPr>
          <p:cNvPr id="48" name="TextBox 47">
            <a:extLst>
              <a:ext uri="{FF2B5EF4-FFF2-40B4-BE49-F238E27FC236}">
                <a16:creationId xmlns:a16="http://schemas.microsoft.com/office/drawing/2014/main" id="{EFEBDCED-BC82-4B59-B245-0197464C55D1}"/>
              </a:ext>
            </a:extLst>
          </p:cNvPr>
          <p:cNvSpPr txBox="1"/>
          <p:nvPr/>
        </p:nvSpPr>
        <p:spPr>
          <a:xfrm>
            <a:off x="1631730" y="61304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Monday</a:t>
            </a:r>
          </a:p>
        </p:txBody>
      </p:sp>
      <p:pic>
        <p:nvPicPr>
          <p:cNvPr id="49" name="Picture 48">
            <a:extLst>
              <a:ext uri="{FF2B5EF4-FFF2-40B4-BE49-F238E27FC236}">
                <a16:creationId xmlns:a16="http://schemas.microsoft.com/office/drawing/2014/main" id="{60C8804B-2650-4643-9873-44CFE0CF4706}"/>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70F92EF8-3811-46CB-9E31-B3C678951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51" name="Picture 50">
            <a:extLst>
              <a:ext uri="{FF2B5EF4-FFF2-40B4-BE49-F238E27FC236}">
                <a16:creationId xmlns:a16="http://schemas.microsoft.com/office/drawing/2014/main" id="{84580880-A80E-4F4C-B7C8-C9D2FD2C5B6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52" name="TextBox 51">
            <a:extLst>
              <a:ext uri="{FF2B5EF4-FFF2-40B4-BE49-F238E27FC236}">
                <a16:creationId xmlns:a16="http://schemas.microsoft.com/office/drawing/2014/main" id="{E9734AB8-709B-48F6-8130-90A322ACEF85}"/>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3" name="TextBox 52">
            <a:extLst>
              <a:ext uri="{FF2B5EF4-FFF2-40B4-BE49-F238E27FC236}">
                <a16:creationId xmlns:a16="http://schemas.microsoft.com/office/drawing/2014/main" id="{E722FB2C-8517-4250-8C73-5646319A9204}"/>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4" name="TextBox 53">
            <a:extLst>
              <a:ext uri="{FF2B5EF4-FFF2-40B4-BE49-F238E27FC236}">
                <a16:creationId xmlns:a16="http://schemas.microsoft.com/office/drawing/2014/main" id="{5DAB1A07-91E5-4E15-944B-8766D9D43EF1}"/>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55" name="TextBox 54">
            <a:extLst>
              <a:ext uri="{FF2B5EF4-FFF2-40B4-BE49-F238E27FC236}">
                <a16:creationId xmlns:a16="http://schemas.microsoft.com/office/drawing/2014/main" id="{B2A7F59B-6D77-4029-9F05-9C241F57C178}"/>
              </a:ext>
            </a:extLst>
          </p:cNvPr>
          <p:cNvSpPr txBox="1"/>
          <p:nvPr/>
        </p:nvSpPr>
        <p:spPr>
          <a:xfrm>
            <a:off x="4446245" y="61304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Tuesday </a:t>
            </a:r>
          </a:p>
        </p:txBody>
      </p:sp>
      <p:sp>
        <p:nvSpPr>
          <p:cNvPr id="56" name="TextBox 55">
            <a:extLst>
              <a:ext uri="{FF2B5EF4-FFF2-40B4-BE49-F238E27FC236}">
                <a16:creationId xmlns:a16="http://schemas.microsoft.com/office/drawing/2014/main" id="{8B315500-E2B5-4847-A5E6-DE88ED0F8B03}"/>
              </a:ext>
            </a:extLst>
          </p:cNvPr>
          <p:cNvSpPr txBox="1"/>
          <p:nvPr/>
        </p:nvSpPr>
        <p:spPr>
          <a:xfrm>
            <a:off x="7256980" y="6143857"/>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Wednesday </a:t>
            </a:r>
          </a:p>
        </p:txBody>
      </p:sp>
      <p:sp>
        <p:nvSpPr>
          <p:cNvPr id="57" name="TextBox 56">
            <a:extLst>
              <a:ext uri="{FF2B5EF4-FFF2-40B4-BE49-F238E27FC236}">
                <a16:creationId xmlns:a16="http://schemas.microsoft.com/office/drawing/2014/main" id="{39A368AA-618A-4D3D-ABD9-524E74DC7B06}"/>
              </a:ext>
            </a:extLst>
          </p:cNvPr>
          <p:cNvSpPr txBox="1"/>
          <p:nvPr/>
        </p:nvSpPr>
        <p:spPr>
          <a:xfrm>
            <a:off x="1629529" y="5330863"/>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Thursday</a:t>
            </a:r>
          </a:p>
        </p:txBody>
      </p:sp>
      <p:sp>
        <p:nvSpPr>
          <p:cNvPr id="58" name="TextBox 57">
            <a:extLst>
              <a:ext uri="{FF2B5EF4-FFF2-40B4-BE49-F238E27FC236}">
                <a16:creationId xmlns:a16="http://schemas.microsoft.com/office/drawing/2014/main" id="{41895BFA-B21D-452B-9F62-FFC22CD3DFE4}"/>
              </a:ext>
            </a:extLst>
          </p:cNvPr>
          <p:cNvSpPr txBox="1"/>
          <p:nvPr/>
        </p:nvSpPr>
        <p:spPr>
          <a:xfrm>
            <a:off x="4478228" y="53443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What?</a:t>
            </a:r>
          </a:p>
        </p:txBody>
      </p:sp>
      <p:sp>
        <p:nvSpPr>
          <p:cNvPr id="59" name="TextBox 58">
            <a:extLst>
              <a:ext uri="{FF2B5EF4-FFF2-40B4-BE49-F238E27FC236}">
                <a16:creationId xmlns:a16="http://schemas.microsoft.com/office/drawing/2014/main" id="{87383278-898D-4FDB-A175-9F2FE65471E2}"/>
              </a:ext>
            </a:extLst>
          </p:cNvPr>
          <p:cNvSpPr txBox="1"/>
          <p:nvPr/>
        </p:nvSpPr>
        <p:spPr>
          <a:xfrm>
            <a:off x="7243533" y="5335069"/>
            <a:ext cx="31764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(state)</a:t>
            </a:r>
          </a:p>
        </p:txBody>
      </p:sp>
      <p:sp>
        <p:nvSpPr>
          <p:cNvPr id="60" name="TextBox 59">
            <a:extLst>
              <a:ext uri="{FF2B5EF4-FFF2-40B4-BE49-F238E27FC236}">
                <a16:creationId xmlns:a16="http://schemas.microsoft.com/office/drawing/2014/main" id="{8DD38733-EF38-499D-BA75-E782CAD63F81}"/>
              </a:ext>
            </a:extLst>
          </p:cNvPr>
          <p:cNvSpPr txBox="1"/>
          <p:nvPr/>
        </p:nvSpPr>
        <p:spPr>
          <a:xfrm>
            <a:off x="1683317" y="4502043"/>
            <a:ext cx="29860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day</a:t>
            </a:r>
          </a:p>
        </p:txBody>
      </p:sp>
      <p:sp>
        <p:nvSpPr>
          <p:cNvPr id="61" name="TextBox 60">
            <a:extLst>
              <a:ext uri="{FF2B5EF4-FFF2-40B4-BE49-F238E27FC236}">
                <a16:creationId xmlns:a16="http://schemas.microsoft.com/office/drawing/2014/main" id="{76167289-8294-4FA0-9F3E-BF0D36E604FA}"/>
              </a:ext>
            </a:extLst>
          </p:cNvPr>
          <p:cNvSpPr txBox="1"/>
          <p:nvPr/>
        </p:nvSpPr>
        <p:spPr>
          <a:xfrm>
            <a:off x="4497899" y="4528936"/>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Friday</a:t>
            </a:r>
          </a:p>
        </p:txBody>
      </p:sp>
      <p:sp>
        <p:nvSpPr>
          <p:cNvPr id="62" name="TextBox 61">
            <a:extLst>
              <a:ext uri="{FF2B5EF4-FFF2-40B4-BE49-F238E27FC236}">
                <a16:creationId xmlns:a16="http://schemas.microsoft.com/office/drawing/2014/main" id="{FBC57473-E3A2-435E-A055-42C4F8EE2643}"/>
              </a:ext>
            </a:extLst>
          </p:cNvPr>
          <p:cNvSpPr txBox="1"/>
          <p:nvPr/>
        </p:nvSpPr>
        <p:spPr>
          <a:xfrm>
            <a:off x="7336246" y="4518179"/>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Saturday</a:t>
            </a:r>
          </a:p>
        </p:txBody>
      </p:sp>
      <p:sp>
        <p:nvSpPr>
          <p:cNvPr id="63" name="TextBox 62">
            <a:extLst>
              <a:ext uri="{FF2B5EF4-FFF2-40B4-BE49-F238E27FC236}">
                <a16:creationId xmlns:a16="http://schemas.microsoft.com/office/drawing/2014/main" id="{FA16178E-0402-4BF6-B3F2-A9D713ECDA2C}"/>
              </a:ext>
            </a:extLst>
          </p:cNvPr>
          <p:cNvSpPr txBox="1"/>
          <p:nvPr/>
        </p:nvSpPr>
        <p:spPr>
          <a:xfrm>
            <a:off x="1653592" y="3730670"/>
            <a:ext cx="305293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impossible</a:t>
            </a:r>
          </a:p>
        </p:txBody>
      </p:sp>
      <p:sp>
        <p:nvSpPr>
          <p:cNvPr id="64" name="TextBox 63">
            <a:extLst>
              <a:ext uri="{FF2B5EF4-FFF2-40B4-BE49-F238E27FC236}">
                <a16:creationId xmlns:a16="http://schemas.microsoft.com/office/drawing/2014/main" id="{58418F5C-B43A-4423-942B-911AD170E6A3}"/>
              </a:ext>
            </a:extLst>
          </p:cNvPr>
          <p:cNvSpPr txBox="1"/>
          <p:nvPr/>
        </p:nvSpPr>
        <p:spPr>
          <a:xfrm>
            <a:off x="4446245" y="370943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incredible</a:t>
            </a:r>
          </a:p>
        </p:txBody>
      </p:sp>
      <p:sp>
        <p:nvSpPr>
          <p:cNvPr id="65" name="TextBox 64">
            <a:extLst>
              <a:ext uri="{FF2B5EF4-FFF2-40B4-BE49-F238E27FC236}">
                <a16:creationId xmlns:a16="http://schemas.microsoft.com/office/drawing/2014/main" id="{C3233C84-FF70-4599-B928-36B7AE435A89}"/>
              </a:ext>
            </a:extLst>
          </p:cNvPr>
          <p:cNvSpPr txBox="1"/>
          <p:nvPr/>
        </p:nvSpPr>
        <p:spPr>
          <a:xfrm>
            <a:off x="7261487" y="3700479"/>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It is (trait)</a:t>
            </a:r>
          </a:p>
        </p:txBody>
      </p:sp>
      <p:sp>
        <p:nvSpPr>
          <p:cNvPr id="66" name="TextBox 65">
            <a:extLst>
              <a:ext uri="{FF2B5EF4-FFF2-40B4-BE49-F238E27FC236}">
                <a16:creationId xmlns:a16="http://schemas.microsoft.com/office/drawing/2014/main" id="{A8861461-4CFE-4483-A6E9-86D0F6B03705}"/>
              </a:ext>
            </a:extLst>
          </p:cNvPr>
          <p:cNvSpPr txBox="1"/>
          <p:nvPr/>
        </p:nvSpPr>
        <p:spPr>
          <a:xfrm>
            <a:off x="1700835" y="2916705"/>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healthy</a:t>
            </a:r>
          </a:p>
        </p:txBody>
      </p:sp>
      <p:sp>
        <p:nvSpPr>
          <p:cNvPr id="67" name="TextBox 66">
            <a:extLst>
              <a:ext uri="{FF2B5EF4-FFF2-40B4-BE49-F238E27FC236}">
                <a16:creationId xmlns:a16="http://schemas.microsoft.com/office/drawing/2014/main" id="{55F70AD6-29C0-4F2C-857D-0A521A6D66A1}"/>
              </a:ext>
            </a:extLst>
          </p:cNvPr>
          <p:cNvSpPr txBox="1"/>
          <p:nvPr/>
        </p:nvSpPr>
        <p:spPr>
          <a:xfrm>
            <a:off x="4446245" y="2897944"/>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today</a:t>
            </a:r>
          </a:p>
        </p:txBody>
      </p:sp>
      <p:sp>
        <p:nvSpPr>
          <p:cNvPr id="68" name="TextBox 67">
            <a:extLst>
              <a:ext uri="{FF2B5EF4-FFF2-40B4-BE49-F238E27FC236}">
                <a16:creationId xmlns:a16="http://schemas.microsoft.com/office/drawing/2014/main" id="{DD928161-E94E-4EB1-8FEE-20C90FBC56F1}"/>
              </a:ext>
            </a:extLst>
          </p:cNvPr>
          <p:cNvSpPr txBox="1"/>
          <p:nvPr/>
        </p:nvSpPr>
        <p:spPr>
          <a:xfrm>
            <a:off x="7325891" y="2895159"/>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now</a:t>
            </a:r>
          </a:p>
        </p:txBody>
      </p:sp>
      <p:sp>
        <p:nvSpPr>
          <p:cNvPr id="69" name="TextBox 68">
            <a:extLst>
              <a:ext uri="{FF2B5EF4-FFF2-40B4-BE49-F238E27FC236}">
                <a16:creationId xmlns:a16="http://schemas.microsoft.com/office/drawing/2014/main" id="{56DBEF87-D4F2-43C9-8141-8F055EECADD4}"/>
              </a:ext>
            </a:extLst>
          </p:cNvPr>
          <p:cNvSpPr txBox="1"/>
          <p:nvPr/>
        </p:nvSpPr>
        <p:spPr>
          <a:xfrm>
            <a:off x="1677657" y="207569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(trait)</a:t>
            </a:r>
          </a:p>
        </p:txBody>
      </p:sp>
      <p:sp>
        <p:nvSpPr>
          <p:cNvPr id="70" name="TextBox 69">
            <a:extLst>
              <a:ext uri="{FF2B5EF4-FFF2-40B4-BE49-F238E27FC236}">
                <a16:creationId xmlns:a16="http://schemas.microsoft.com/office/drawing/2014/main" id="{5127D2B7-769C-489F-B9C0-0F47DDDA2AF8}"/>
              </a:ext>
            </a:extLst>
          </p:cNvPr>
          <p:cNvSpPr txBox="1"/>
          <p:nvPr/>
        </p:nvSpPr>
        <p:spPr>
          <a:xfrm>
            <a:off x="4477927" y="2102140"/>
            <a:ext cx="277649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ill</a:t>
            </a:r>
          </a:p>
        </p:txBody>
      </p:sp>
      <p:sp>
        <p:nvSpPr>
          <p:cNvPr id="71" name="TextBox 70">
            <a:extLst>
              <a:ext uri="{FF2B5EF4-FFF2-40B4-BE49-F238E27FC236}">
                <a16:creationId xmlns:a16="http://schemas.microsoft.com/office/drawing/2014/main" id="{7A46FF6A-A09D-4670-B5AF-5C3070408AB2}"/>
              </a:ext>
            </a:extLst>
          </p:cNvPr>
          <p:cNvSpPr txBox="1"/>
          <p:nvPr/>
        </p:nvSpPr>
        <p:spPr>
          <a:xfrm>
            <a:off x="7309747" y="2094268"/>
            <a:ext cx="364292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(trait)</a:t>
            </a:r>
          </a:p>
        </p:txBody>
      </p:sp>
      <p:sp>
        <p:nvSpPr>
          <p:cNvPr id="72" name="TextBox 71">
            <a:extLst>
              <a:ext uri="{FF2B5EF4-FFF2-40B4-BE49-F238E27FC236}">
                <a16:creationId xmlns:a16="http://schemas.microsoft.com/office/drawing/2014/main" id="{1D4A8D16-FCC6-43EE-AF2E-C57A2F0F2069}"/>
              </a:ext>
            </a:extLst>
          </p:cNvPr>
          <p:cNvSpPr txBox="1"/>
          <p:nvPr/>
        </p:nvSpPr>
        <p:spPr>
          <a:xfrm>
            <a:off x="1677656" y="1286662"/>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(state)</a:t>
            </a:r>
          </a:p>
        </p:txBody>
      </p:sp>
      <p:sp>
        <p:nvSpPr>
          <p:cNvPr id="73" name="TextBox 72">
            <a:extLst>
              <a:ext uri="{FF2B5EF4-FFF2-40B4-BE49-F238E27FC236}">
                <a16:creationId xmlns:a16="http://schemas.microsoft.com/office/drawing/2014/main" id="{2DD5474E-7DA4-4EF6-83E7-22A5425633E8}"/>
              </a:ext>
            </a:extLst>
          </p:cNvPr>
          <p:cNvSpPr txBox="1"/>
          <p:nvPr/>
        </p:nvSpPr>
        <p:spPr>
          <a:xfrm>
            <a:off x="4459121" y="129005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comfortable</a:t>
            </a:r>
          </a:p>
        </p:txBody>
      </p:sp>
      <p:sp>
        <p:nvSpPr>
          <p:cNvPr id="74" name="TextBox 73">
            <a:extLst>
              <a:ext uri="{FF2B5EF4-FFF2-40B4-BE49-F238E27FC236}">
                <a16:creationId xmlns:a16="http://schemas.microsoft.com/office/drawing/2014/main" id="{4804BC3F-0A96-4243-B7B7-F66FE2556AA1}"/>
              </a:ext>
            </a:extLst>
          </p:cNvPr>
          <p:cNvSpPr txBox="1"/>
          <p:nvPr/>
        </p:nvSpPr>
        <p:spPr>
          <a:xfrm>
            <a:off x="7252617" y="1310005"/>
            <a:ext cx="259997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lost</a:t>
            </a:r>
          </a:p>
        </p:txBody>
      </p:sp>
    </p:spTree>
    <p:extLst>
      <p:ext uri="{BB962C8B-B14F-4D97-AF65-F5344CB8AC3E}">
        <p14:creationId xmlns:p14="http://schemas.microsoft.com/office/powerpoint/2010/main" val="141926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Arial"/>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E9D5A323-002E-4916-B3F0-F378F5D7B804}"/>
              </a:ext>
            </a:extLst>
          </p:cNvPr>
          <p:cNvSpPr>
            <a:spLocks noGrp="1"/>
          </p:cNvSpPr>
          <p:nvPr>
            <p:ph type="title"/>
          </p:nvPr>
        </p:nvSpPr>
        <p:spPr>
          <a:xfrm rot="20594403">
            <a:off x="1" y="3045257"/>
            <a:ext cx="4350983" cy="1325563"/>
          </a:xfrm>
        </p:spPr>
        <p:txBody>
          <a:bodyPr>
            <a:normAutofit/>
          </a:bodyPr>
          <a:lstStyle/>
          <a:p>
            <a:pPr algn="ctr"/>
            <a:r>
              <a:rPr lang="en-GB" sz="8800" b="1" dirty="0">
                <a:solidFill>
                  <a:schemeClr val="tx2">
                    <a:lumMod val="25000"/>
                  </a:schemeClr>
                </a:solidFill>
                <a:latin typeface="Segoe Print" panose="02000600000000000000" pitchFamily="2" charset="0"/>
                <a:ea typeface="Arial"/>
                <a:cs typeface="Arial"/>
                <a:sym typeface="Arial"/>
              </a:rPr>
              <a:t>¡</a:t>
            </a:r>
            <a:r>
              <a:rPr lang="en-GB" sz="8800" b="1" dirty="0" err="1">
                <a:solidFill>
                  <a:schemeClr val="tx2">
                    <a:lumMod val="25000"/>
                  </a:schemeClr>
                </a:solidFill>
                <a:latin typeface="Segoe Print" panose="02000600000000000000" pitchFamily="2" charset="0"/>
                <a:ea typeface="Arial"/>
                <a:cs typeface="Arial"/>
                <a:sym typeface="Arial"/>
              </a:rPr>
              <a:t>adiós</a:t>
            </a:r>
            <a:r>
              <a:rPr lang="en-GB" sz="8800" b="1" dirty="0">
                <a:solidFill>
                  <a:schemeClr val="tx2">
                    <a:lumMod val="25000"/>
                  </a:schemeClr>
                </a:solidFill>
                <a:latin typeface="Segoe Print" panose="02000600000000000000" pitchFamily="2" charset="0"/>
                <a:ea typeface="Arial"/>
                <a:cs typeface="Arial"/>
                <a:sym typeface="Arial"/>
              </a:rPr>
              <a:t>!</a:t>
            </a:r>
            <a:endParaRPr lang="en-GB" sz="8800" dirty="0">
              <a:solidFill>
                <a:schemeClr val="tx2">
                  <a:lumMod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pic>
        <p:nvPicPr>
          <p:cNvPr id="20" name="Picture 2" descr="Matrimonial Bed, Bed, Marriage Bed, Marital Bed">
            <a:extLst>
              <a:ext uri="{FF2B5EF4-FFF2-40B4-BE49-F238E27FC236}">
                <a16:creationId xmlns:a16="http://schemas.microsoft.com/office/drawing/2014/main" id="{AF3B4835-5D0E-4D55-9F90-508066DA5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013" y="538013"/>
            <a:ext cx="2554806" cy="15754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ckroach, Insect, Ugly, Bug">
            <a:extLst>
              <a:ext uri="{FF2B5EF4-FFF2-40B4-BE49-F238E27FC236}">
                <a16:creationId xmlns:a16="http://schemas.microsoft.com/office/drawing/2014/main" id="{32E4C131-50C1-4483-AC10-D2384973D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4306" y="4019467"/>
            <a:ext cx="1808508" cy="2354658"/>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38;p6">
            <a:extLst>
              <a:ext uri="{FF2B5EF4-FFF2-40B4-BE49-F238E27FC236}">
                <a16:creationId xmlns:a16="http://schemas.microsoft.com/office/drawing/2014/main" id="{2AD37C22-FD6C-4E40-B6A8-A2CC66B70347}"/>
              </a:ext>
            </a:extLst>
          </p:cNvPr>
          <p:cNvSpPr txBox="1"/>
          <p:nvPr/>
        </p:nvSpPr>
        <p:spPr>
          <a:xfrm>
            <a:off x="498828" y="439432"/>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3" name="Google Shape;139;p6">
            <a:extLst>
              <a:ext uri="{FF2B5EF4-FFF2-40B4-BE49-F238E27FC236}">
                <a16:creationId xmlns:a16="http://schemas.microsoft.com/office/drawing/2014/main" id="{D5603BFA-1CB9-4739-98F4-99287E68BD57}"/>
              </a:ext>
            </a:extLst>
          </p:cNvPr>
          <p:cNvSpPr txBox="1"/>
          <p:nvPr/>
        </p:nvSpPr>
        <p:spPr>
          <a:xfrm>
            <a:off x="3114764" y="455114"/>
            <a:ext cx="400325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ca</a:t>
            </a:r>
            <a:r>
              <a:rPr kumimoji="0" lang="en-GB" sz="8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ma</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24" name="Google Shape;138;p6">
            <a:extLst>
              <a:ext uri="{FF2B5EF4-FFF2-40B4-BE49-F238E27FC236}">
                <a16:creationId xmlns:a16="http://schemas.microsoft.com/office/drawing/2014/main" id="{35AD041F-F6FB-44E8-8ADB-3BBBAC85E9BF}"/>
              </a:ext>
            </a:extLst>
          </p:cNvPr>
          <p:cNvSpPr txBox="1"/>
          <p:nvPr/>
        </p:nvSpPr>
        <p:spPr>
          <a:xfrm>
            <a:off x="461332" y="2442812"/>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[co]</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5" name="Google Shape;139;p6">
            <a:extLst>
              <a:ext uri="{FF2B5EF4-FFF2-40B4-BE49-F238E27FC236}">
                <a16:creationId xmlns:a16="http://schemas.microsoft.com/office/drawing/2014/main" id="{2742C833-647C-4506-95B3-59D5F01FEA53}"/>
              </a:ext>
            </a:extLst>
          </p:cNvPr>
          <p:cNvSpPr txBox="1"/>
          <p:nvPr/>
        </p:nvSpPr>
        <p:spPr>
          <a:xfrm>
            <a:off x="2795563" y="2474176"/>
            <a:ext cx="4116225"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co</a:t>
            </a:r>
            <a:r>
              <a:rPr kumimoji="0" lang="en-GB" sz="8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ntar</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26" name="Google Shape;138;p6">
            <a:extLst>
              <a:ext uri="{FF2B5EF4-FFF2-40B4-BE49-F238E27FC236}">
                <a16:creationId xmlns:a16="http://schemas.microsoft.com/office/drawing/2014/main" id="{0E7EFEF1-79B5-4831-8304-A0B7C03594D5}"/>
              </a:ext>
            </a:extLst>
          </p:cNvPr>
          <p:cNvSpPr txBox="1"/>
          <p:nvPr/>
        </p:nvSpPr>
        <p:spPr>
          <a:xfrm>
            <a:off x="461332" y="4442178"/>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[cu]</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7" name="Google Shape;139;p6">
            <a:extLst>
              <a:ext uri="{FF2B5EF4-FFF2-40B4-BE49-F238E27FC236}">
                <a16:creationId xmlns:a16="http://schemas.microsoft.com/office/drawing/2014/main" id="{6CC75EEF-0BCB-4DE4-B292-7B2258E8988C}"/>
              </a:ext>
            </a:extLst>
          </p:cNvPr>
          <p:cNvSpPr txBox="1"/>
          <p:nvPr/>
        </p:nvSpPr>
        <p:spPr>
          <a:xfrm>
            <a:off x="2795563" y="4473542"/>
            <a:ext cx="6778743"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cu</a:t>
            </a: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caracha</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pic>
        <p:nvPicPr>
          <p:cNvPr id="28" name="Picture 2" descr="Counting, Fingers, First, Hand, One">
            <a:extLst>
              <a:ext uri="{FF2B5EF4-FFF2-40B4-BE49-F238E27FC236}">
                <a16:creationId xmlns:a16="http://schemas.microsoft.com/office/drawing/2014/main" id="{8AA21FB4-7366-40B2-A904-CD3F02BCD4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3117" y="2282620"/>
            <a:ext cx="3135406" cy="156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3" name="TextBox 5">
            <a:extLst>
              <a:ext uri="{FF2B5EF4-FFF2-40B4-BE49-F238E27FC236}">
                <a16:creationId xmlns:a16="http://schemas.microsoft.com/office/drawing/2014/main" id="{6D3C4720-9663-4D25-9BD1-2A417A199FBC}"/>
              </a:ext>
            </a:extLst>
          </p:cNvPr>
          <p:cNvSpPr txBox="1"/>
          <p:nvPr/>
        </p:nvSpPr>
        <p:spPr>
          <a:xfrm>
            <a:off x="6875956" y="6503318"/>
            <a:ext cx="3247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Rachel Hawkes / Emma Marsden</a:t>
            </a:r>
          </a:p>
        </p:txBody>
      </p:sp>
      <p:pic>
        <p:nvPicPr>
          <p:cNvPr id="14" name="Picture 13">
            <a:extLst>
              <a:ext uri="{FF2B5EF4-FFF2-40B4-BE49-F238E27FC236}">
                <a16:creationId xmlns:a16="http://schemas.microsoft.com/office/drawing/2014/main" id="{D7A44736-C5BD-461B-840A-C6552E5EFA77}"/>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623160" y="257934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7">
            <a:extLst>
              <a:ext uri="{FF2B5EF4-FFF2-40B4-BE49-F238E27FC236}">
                <a16:creationId xmlns:a16="http://schemas.microsoft.com/office/drawing/2014/main" id="{E28333F5-46AD-4714-89AE-29A32BDC2451}"/>
              </a:ext>
            </a:extLst>
          </p:cNvPr>
          <p:cNvSpPr txBox="1"/>
          <p:nvPr/>
        </p:nvSpPr>
        <p:spPr>
          <a:xfrm rot="21349562">
            <a:off x="4783249" y="3281881"/>
            <a:ext cx="206520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What?</a:t>
            </a:r>
          </a:p>
        </p:txBody>
      </p:sp>
      <p:sp>
        <p:nvSpPr>
          <p:cNvPr id="16" name="TextBox 8">
            <a:extLst>
              <a:ext uri="{FF2B5EF4-FFF2-40B4-BE49-F238E27FC236}">
                <a16:creationId xmlns:a16="http://schemas.microsoft.com/office/drawing/2014/main" id="{56FB1177-7F59-4A8A-AC49-4B0E22071FD9}"/>
              </a:ext>
            </a:extLst>
          </p:cNvPr>
          <p:cNvSpPr txBox="1"/>
          <p:nvPr/>
        </p:nvSpPr>
        <p:spPr>
          <a:xfrm>
            <a:off x="3192062" y="77683"/>
            <a:ext cx="5807875"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a:t>
            </a:r>
            <a:r>
              <a:rPr kumimoji="0" lang="en-GB" sz="13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sym typeface="Arial"/>
              </a:rPr>
              <a:t>Qué</a:t>
            </a:r>
            <a:r>
              <a:rPr kumimoji="0" lang="en-GB" sz="13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a:t>
            </a:r>
          </a:p>
        </p:txBody>
      </p:sp>
      <p:sp>
        <p:nvSpPr>
          <p:cNvPr id="17" name="TextBox 16">
            <a:extLst>
              <a:ext uri="{FF2B5EF4-FFF2-40B4-BE49-F238E27FC236}">
                <a16:creationId xmlns:a16="http://schemas.microsoft.com/office/drawing/2014/main" id="{AD0FAD25-4873-446A-A5EF-ACA913ED7E2E}"/>
              </a:ext>
            </a:extLst>
          </p:cNvPr>
          <p:cNvSpPr txBox="1"/>
          <p:nvPr/>
        </p:nvSpPr>
        <p:spPr>
          <a:xfrm>
            <a:off x="142181" y="4809369"/>
            <a:ext cx="12192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a:t>
            </a:r>
            <a:r>
              <a:rPr kumimoji="0" lang="es-ES"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Qué</a:t>
            </a:r>
            <a:r>
              <a:rPr kumimoji="0" lang="es-ES"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 </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día </a:t>
            </a:r>
            <a:r>
              <a:rPr kumimoji="0" lang="es-ES"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es</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 hoy?</a:t>
            </a:r>
            <a:endParaRPr kumimoji="0" lang="fr-FR"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endParaRPr>
          </a:p>
        </p:txBody>
      </p:sp>
      <p:sp>
        <p:nvSpPr>
          <p:cNvPr id="18" name="TextBox 17">
            <a:extLst>
              <a:ext uri="{FF2B5EF4-FFF2-40B4-BE49-F238E27FC236}">
                <a16:creationId xmlns:a16="http://schemas.microsoft.com/office/drawing/2014/main" id="{EF290885-5B86-43BE-8A1F-6A2E90EB57A8}"/>
              </a:ext>
            </a:extLst>
          </p:cNvPr>
          <p:cNvSpPr txBox="1"/>
          <p:nvPr/>
        </p:nvSpPr>
        <p:spPr>
          <a:xfrm>
            <a:off x="142181" y="5804503"/>
            <a:ext cx="11570848"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a:t>
            </a:r>
            <a:r>
              <a:rPr kumimoji="0" lang="en-HK"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What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day is it today]</a:t>
            </a:r>
          </a:p>
        </p:txBody>
      </p:sp>
      <p:pic>
        <p:nvPicPr>
          <p:cNvPr id="19" name="Picture 18">
            <a:extLst>
              <a:ext uri="{FF2B5EF4-FFF2-40B4-BE49-F238E27FC236}">
                <a16:creationId xmlns:a16="http://schemas.microsoft.com/office/drawing/2014/main" id="{9AA5366B-EEDF-4BD2-97F9-533EF2B84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85" y="335948"/>
            <a:ext cx="1495088" cy="1544094"/>
          </a:xfrm>
          <a:prstGeom prst="rect">
            <a:avLst/>
          </a:prstGeom>
        </p:spPr>
      </p:pic>
    </p:spTree>
    <p:extLst>
      <p:ext uri="{BB962C8B-B14F-4D97-AF65-F5344CB8AC3E}">
        <p14:creationId xmlns:p14="http://schemas.microsoft.com/office/powerpoint/2010/main" val="9636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270528"/>
            <a:ext cx="10515600" cy="770175"/>
          </a:xfrm>
        </p:spPr>
        <p:txBody>
          <a:bodyPr>
            <a:norm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dirty="0">
                <a:solidFill>
                  <a:srgbClr val="002060"/>
                </a:solidFill>
                <a:latin typeface="Century Gothic" panose="020B0502020202020204" pitchFamily="34" charset="0"/>
              </a:rPr>
              <a:t>Using ‘es’ with days of the week</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9" name="Google Shape;170;p8" descr="Jigsaw, Puzzle, Piece, Game, Concept, Solution">
            <a:extLst>
              <a:ext uri="{FF2B5EF4-FFF2-40B4-BE49-F238E27FC236}">
                <a16:creationId xmlns:a16="http://schemas.microsoft.com/office/drawing/2014/main" id="{126DA26C-B958-434D-8BD2-F3FCE152E46D}"/>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30" name="TextBox 29">
            <a:extLst>
              <a:ext uri="{FF2B5EF4-FFF2-40B4-BE49-F238E27FC236}">
                <a16:creationId xmlns:a16="http://schemas.microsoft.com/office/drawing/2014/main" id="{CADD5F0A-DEA7-4A7C-88F1-33257DBDD88E}"/>
              </a:ext>
            </a:extLst>
          </p:cNvPr>
          <p:cNvSpPr txBox="1"/>
          <p:nvPr/>
        </p:nvSpPr>
        <p:spPr>
          <a:xfrm>
            <a:off x="204236" y="823687"/>
            <a:ext cx="10214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[ser]</a:t>
            </a:r>
          </a:p>
        </p:txBody>
      </p:sp>
      <p:sp>
        <p:nvSpPr>
          <p:cNvPr id="31" name="TextBox 30">
            <a:extLst>
              <a:ext uri="{FF2B5EF4-FFF2-40B4-BE49-F238E27FC236}">
                <a16:creationId xmlns:a16="http://schemas.microsoft.com/office/drawing/2014/main" id="{E56AA782-637F-4A0C-BD73-1510CA8476D1}"/>
              </a:ext>
            </a:extLst>
          </p:cNvPr>
          <p:cNvSpPr txBox="1"/>
          <p:nvPr/>
        </p:nvSpPr>
        <p:spPr>
          <a:xfrm>
            <a:off x="235975" y="1890603"/>
            <a:ext cx="924483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We use </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ser</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when talking about what day it is. </a:t>
            </a:r>
          </a:p>
        </p:txBody>
      </p:sp>
      <p:sp>
        <p:nvSpPr>
          <p:cNvPr id="32" name="TextBox 31">
            <a:extLst>
              <a:ext uri="{FF2B5EF4-FFF2-40B4-BE49-F238E27FC236}">
                <a16:creationId xmlns:a16="http://schemas.microsoft.com/office/drawing/2014/main" id="{5CAF3E81-852A-447C-A249-219A6ADEAD02}"/>
              </a:ext>
            </a:extLst>
          </p:cNvPr>
          <p:cNvSpPr txBox="1"/>
          <p:nvPr/>
        </p:nvSpPr>
        <p:spPr>
          <a:xfrm>
            <a:off x="106018" y="4275344"/>
            <a:ext cx="30315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Por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ejemplo</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8" name="TextBox 37">
            <a:extLst>
              <a:ext uri="{FF2B5EF4-FFF2-40B4-BE49-F238E27FC236}">
                <a16:creationId xmlns:a16="http://schemas.microsoft.com/office/drawing/2014/main" id="{6FABB5ED-080D-43C8-9E6B-D3E719517F34}"/>
              </a:ext>
            </a:extLst>
          </p:cNvPr>
          <p:cNvSpPr txBox="1"/>
          <p:nvPr/>
        </p:nvSpPr>
        <p:spPr>
          <a:xfrm>
            <a:off x="106018" y="4875953"/>
            <a:ext cx="30315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Hoy </a:t>
            </a:r>
            <a:r>
              <a:rPr kumimoji="0" lang="en-GB" sz="32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jueves</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9" name="TextBox 38">
            <a:extLst>
              <a:ext uri="{FF2B5EF4-FFF2-40B4-BE49-F238E27FC236}">
                <a16:creationId xmlns:a16="http://schemas.microsoft.com/office/drawing/2014/main" id="{523CD0A3-E18C-402D-BF0F-A05B51DD8D27}"/>
              </a:ext>
            </a:extLst>
          </p:cNvPr>
          <p:cNvSpPr txBox="1"/>
          <p:nvPr/>
        </p:nvSpPr>
        <p:spPr>
          <a:xfrm>
            <a:off x="106018" y="5536444"/>
            <a:ext cx="75950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Today </a:t>
            </a:r>
            <a:r>
              <a:rPr kumimoji="0" lang="en-GB" sz="2800" b="1"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is</a:t>
            </a: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Thursday.</a:t>
            </a:r>
          </a:p>
        </p:txBody>
      </p:sp>
      <p:sp>
        <p:nvSpPr>
          <p:cNvPr id="40" name="TextBox 39">
            <a:extLst>
              <a:ext uri="{FF2B5EF4-FFF2-40B4-BE49-F238E27FC236}">
                <a16:creationId xmlns:a16="http://schemas.microsoft.com/office/drawing/2014/main" id="{58F9E2AB-6571-4FFA-A6CA-734D3D8F7DC2}"/>
              </a:ext>
            </a:extLst>
          </p:cNvPr>
          <p:cNvSpPr txBox="1"/>
          <p:nvPr/>
        </p:nvSpPr>
        <p:spPr>
          <a:xfrm>
            <a:off x="235974" y="2684360"/>
            <a:ext cx="1076295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say ‘it is’ and ‘is’ + day of the week, we use </a:t>
            </a:r>
            <a:r>
              <a:rPr kumimoji="0" lang="en-GB" sz="32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41" name="TextBox 40">
            <a:extLst>
              <a:ext uri="{FF2B5EF4-FFF2-40B4-BE49-F238E27FC236}">
                <a16:creationId xmlns:a16="http://schemas.microsoft.com/office/drawing/2014/main" id="{0AD9AE72-670D-4F11-974E-7B7E17500FF2}"/>
              </a:ext>
            </a:extLst>
          </p:cNvPr>
          <p:cNvSpPr txBox="1"/>
          <p:nvPr/>
        </p:nvSpPr>
        <p:spPr>
          <a:xfrm>
            <a:off x="3480478" y="5536444"/>
            <a:ext cx="15007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Thursday</a:t>
            </a:r>
          </a:p>
        </p:txBody>
      </p:sp>
      <p:pic>
        <p:nvPicPr>
          <p:cNvPr id="42" name="Picture 2" descr="Calender, Icon, Pictogram, Web, Black, Number, Holiday">
            <a:extLst>
              <a:ext uri="{FF2B5EF4-FFF2-40B4-BE49-F238E27FC236}">
                <a16:creationId xmlns:a16="http://schemas.microsoft.com/office/drawing/2014/main" id="{081003CC-1223-4FED-97C2-F14923797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293" y="3987493"/>
            <a:ext cx="1622142" cy="16221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5D8CA7-CB93-4633-95EB-796853BACB41}"/>
              </a:ext>
            </a:extLst>
          </p:cNvPr>
          <p:cNvSpPr txBox="1"/>
          <p:nvPr/>
        </p:nvSpPr>
        <p:spPr>
          <a:xfrm>
            <a:off x="5143927" y="4900020"/>
            <a:ext cx="2098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jueves</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13" name="TextBox 12">
            <a:extLst>
              <a:ext uri="{FF2B5EF4-FFF2-40B4-BE49-F238E27FC236}">
                <a16:creationId xmlns:a16="http://schemas.microsoft.com/office/drawing/2014/main" id="{17205158-4680-4A19-8814-6E582A9A2105}"/>
              </a:ext>
            </a:extLst>
          </p:cNvPr>
          <p:cNvSpPr txBox="1"/>
          <p:nvPr/>
        </p:nvSpPr>
        <p:spPr>
          <a:xfrm>
            <a:off x="5143927" y="5460728"/>
            <a:ext cx="75950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It is </a:t>
            </a: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Thursday.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8" grpId="0"/>
      <p:bldP spid="39" grpId="0"/>
      <p:bldP spid="40" grpId="0"/>
      <p:bldP spid="4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5" name="Picture 14" descr="A picture containing text, toy, doll&#10;&#10;Description automatically generated">
            <a:extLst>
              <a:ext uri="{FF2B5EF4-FFF2-40B4-BE49-F238E27FC236}">
                <a16:creationId xmlns:a16="http://schemas.microsoft.com/office/drawing/2014/main" id="{D1DA05F2-6DB5-410D-B073-9E81027D06BE}"/>
              </a:ext>
            </a:extLst>
          </p:cNvPr>
          <p:cNvPicPr>
            <a:picLocks noChangeAspect="1"/>
          </p:cNvPicPr>
          <p:nvPr/>
        </p:nvPicPr>
        <p:blipFill>
          <a:blip r:embed="rId4"/>
          <a:stretch>
            <a:fillRect/>
          </a:stretch>
        </p:blipFill>
        <p:spPr>
          <a:xfrm>
            <a:off x="94941" y="2751783"/>
            <a:ext cx="2452424" cy="3985193"/>
          </a:xfrm>
          <a:prstGeom prst="rect">
            <a:avLst/>
          </a:prstGeom>
        </p:spPr>
      </p:pic>
      <p:sp>
        <p:nvSpPr>
          <p:cNvPr id="16" name="Google Shape;155;p7">
            <a:extLst>
              <a:ext uri="{FF2B5EF4-FFF2-40B4-BE49-F238E27FC236}">
                <a16:creationId xmlns:a16="http://schemas.microsoft.com/office/drawing/2014/main" id="{7BACF974-6556-49A1-8B80-04366ACBF901}"/>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Sofía, ¿Qué día es hoy?</a:t>
            </a:r>
          </a:p>
        </p:txBody>
      </p:sp>
      <p:sp>
        <p:nvSpPr>
          <p:cNvPr id="17" name="TextBox 16">
            <a:extLst>
              <a:ext uri="{FF2B5EF4-FFF2-40B4-BE49-F238E27FC236}">
                <a16:creationId xmlns:a16="http://schemas.microsoft.com/office/drawing/2014/main" id="{A0B191FF-710F-4003-9145-B115BD16142E}"/>
              </a:ext>
            </a:extLst>
          </p:cNvPr>
          <p:cNvSpPr txBox="1"/>
          <p:nvPr/>
        </p:nvSpPr>
        <p:spPr>
          <a:xfrm>
            <a:off x="9881279" y="5724907"/>
            <a:ext cx="184377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Monday</a:t>
            </a:r>
          </a:p>
        </p:txBody>
      </p:sp>
      <p:pic>
        <p:nvPicPr>
          <p:cNvPr id="18" name="Picture 2" descr="Calender, Icon, Pictogram, Web, Black, Number, Holiday">
            <a:extLst>
              <a:ext uri="{FF2B5EF4-FFF2-40B4-BE49-F238E27FC236}">
                <a16:creationId xmlns:a16="http://schemas.microsoft.com/office/drawing/2014/main" id="{A357410F-6BA5-4841-B589-383FE9F2DE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2216" y="4175956"/>
            <a:ext cx="1622142" cy="1622142"/>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155;p7">
            <a:extLst>
              <a:ext uri="{FF2B5EF4-FFF2-40B4-BE49-F238E27FC236}">
                <a16:creationId xmlns:a16="http://schemas.microsoft.com/office/drawing/2014/main" id="{ED2F975B-5AE2-4704-8055-CC562CA65AC2}"/>
              </a:ext>
            </a:extLst>
          </p:cNvPr>
          <p:cNvSpPr/>
          <p:nvPr/>
        </p:nvSpPr>
        <p:spPr>
          <a:xfrm>
            <a:off x="3249300" y="4987027"/>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lunes</a:t>
            </a:r>
          </a:p>
        </p:txBody>
      </p:sp>
      <p:pic>
        <p:nvPicPr>
          <p:cNvPr id="10" name="Picture 9" descr="A picture containing text, toy, doll&#10;&#10;Description automatically generated">
            <a:extLst>
              <a:ext uri="{FF2B5EF4-FFF2-40B4-BE49-F238E27FC236}">
                <a16:creationId xmlns:a16="http://schemas.microsoft.com/office/drawing/2014/main" id="{BC00A894-A348-4FFA-A841-436EFE57A7B3}"/>
              </a:ext>
            </a:extLst>
          </p:cNvPr>
          <p:cNvPicPr>
            <a:picLocks noChangeAspect="1"/>
          </p:cNvPicPr>
          <p:nvPr/>
        </p:nvPicPr>
        <p:blipFill>
          <a:blip r:embed="rId6"/>
          <a:stretch>
            <a:fillRect/>
          </a:stretch>
        </p:blipFill>
        <p:spPr>
          <a:xfrm>
            <a:off x="7552368" y="3022720"/>
            <a:ext cx="2019020" cy="3835280"/>
          </a:xfrm>
          <a:prstGeom prst="rect">
            <a:avLst/>
          </a:prstGeom>
        </p:spPr>
      </p:pic>
    </p:spTree>
    <p:extLst>
      <p:ext uri="{BB962C8B-B14F-4D97-AF65-F5344CB8AC3E}">
        <p14:creationId xmlns:p14="http://schemas.microsoft.com/office/powerpoint/2010/main" val="7182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1" name="Picture 10" descr="A picture containing text, toy, doll&#10;&#10;Description automatically generated">
            <a:extLst>
              <a:ext uri="{FF2B5EF4-FFF2-40B4-BE49-F238E27FC236}">
                <a16:creationId xmlns:a16="http://schemas.microsoft.com/office/drawing/2014/main" id="{8B17BE86-2507-4A3E-8EB2-7FD033AA4368}"/>
              </a:ext>
            </a:extLst>
          </p:cNvPr>
          <p:cNvPicPr>
            <a:picLocks noChangeAspect="1"/>
          </p:cNvPicPr>
          <p:nvPr/>
        </p:nvPicPr>
        <p:blipFill>
          <a:blip r:embed="rId4"/>
          <a:stretch>
            <a:fillRect/>
          </a:stretch>
        </p:blipFill>
        <p:spPr>
          <a:xfrm>
            <a:off x="7440229" y="3022720"/>
            <a:ext cx="2019020" cy="3835280"/>
          </a:xfrm>
          <a:prstGeom prst="rect">
            <a:avLst/>
          </a:prstGeom>
        </p:spPr>
      </p:pic>
      <p:pic>
        <p:nvPicPr>
          <p:cNvPr id="12" name="Picture 11" descr="A picture containing text, toy, doll&#10;&#10;Description automatically generated">
            <a:extLst>
              <a:ext uri="{FF2B5EF4-FFF2-40B4-BE49-F238E27FC236}">
                <a16:creationId xmlns:a16="http://schemas.microsoft.com/office/drawing/2014/main" id="{FDA58D2B-3220-485B-955D-B6D051ED35A8}"/>
              </a:ext>
            </a:extLst>
          </p:cNvPr>
          <p:cNvPicPr>
            <a:picLocks noChangeAspect="1"/>
          </p:cNvPicPr>
          <p:nvPr/>
        </p:nvPicPr>
        <p:blipFill>
          <a:blip r:embed="rId5"/>
          <a:stretch>
            <a:fillRect/>
          </a:stretch>
        </p:blipFill>
        <p:spPr>
          <a:xfrm>
            <a:off x="-205376" y="2872807"/>
            <a:ext cx="2452424" cy="3985193"/>
          </a:xfrm>
          <a:prstGeom prst="rect">
            <a:avLst/>
          </a:prstGeom>
        </p:spPr>
      </p:pic>
      <p:sp>
        <p:nvSpPr>
          <p:cNvPr id="13" name="Google Shape;155;p7">
            <a:extLst>
              <a:ext uri="{FF2B5EF4-FFF2-40B4-BE49-F238E27FC236}">
                <a16:creationId xmlns:a16="http://schemas.microsoft.com/office/drawing/2014/main" id="{B7EA020C-7F4E-47A4-9851-124FB7A5D43B}"/>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martes.</a:t>
            </a:r>
          </a:p>
        </p:txBody>
      </p:sp>
      <p:sp>
        <p:nvSpPr>
          <p:cNvPr id="14" name="Google Shape;155;p7">
            <a:extLst>
              <a:ext uri="{FF2B5EF4-FFF2-40B4-BE49-F238E27FC236}">
                <a16:creationId xmlns:a16="http://schemas.microsoft.com/office/drawing/2014/main" id="{B9D110C1-5D06-42FD-87D9-327976FFAD2B}"/>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Sof</a:t>
            </a:r>
            <a:r>
              <a:rPr lang="es-AR" sz="4400" b="1" dirty="0">
                <a:solidFill>
                  <a:srgbClr val="FFFFFF"/>
                </a:solidFill>
                <a:latin typeface="Century Gothic"/>
                <a:ea typeface="Century Gothic"/>
                <a:cs typeface="Century Gothic"/>
                <a:sym typeface="Century Gothic"/>
              </a:rPr>
              <a:t>ía</a:t>
            </a:r>
            <a:r>
              <a:rPr lang="es-AR" sz="4400" b="1" i="0" u="none" strike="noStrike" cap="none" dirty="0">
                <a:solidFill>
                  <a:srgbClr val="FFFFFF"/>
                </a:solidFill>
                <a:latin typeface="Century Gothic"/>
                <a:ea typeface="Century Gothic"/>
                <a:cs typeface="Century Gothic"/>
                <a:sym typeface="Century Gothic"/>
              </a:rPr>
              <a:t>, ¿Qué día es hoy?</a:t>
            </a:r>
          </a:p>
        </p:txBody>
      </p:sp>
      <p:sp>
        <p:nvSpPr>
          <p:cNvPr id="20" name="TextBox 19">
            <a:extLst>
              <a:ext uri="{FF2B5EF4-FFF2-40B4-BE49-F238E27FC236}">
                <a16:creationId xmlns:a16="http://schemas.microsoft.com/office/drawing/2014/main" id="{53F65299-6A22-45A5-A2C0-4E3AB023B558}"/>
              </a:ext>
            </a:extLst>
          </p:cNvPr>
          <p:cNvSpPr txBox="1"/>
          <p:nvPr/>
        </p:nvSpPr>
        <p:spPr>
          <a:xfrm>
            <a:off x="9928171" y="5724907"/>
            <a:ext cx="1829347"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Tuesday</a:t>
            </a:r>
          </a:p>
        </p:txBody>
      </p:sp>
      <p:pic>
        <p:nvPicPr>
          <p:cNvPr id="21" name="Picture 2" descr="Calender, Icon, Pictogram, Web, Black, Number, Holiday">
            <a:extLst>
              <a:ext uri="{FF2B5EF4-FFF2-40B4-BE49-F238E27FC236}">
                <a16:creationId xmlns:a16="http://schemas.microsoft.com/office/drawing/2014/main" id="{DABF0231-51C4-439B-B361-F63BF856C1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2216" y="4175956"/>
            <a:ext cx="1622142" cy="162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0" name="Picture 9" descr="A picture containing text, toy, doll&#10;&#10;Description automatically generated">
            <a:extLst>
              <a:ext uri="{FF2B5EF4-FFF2-40B4-BE49-F238E27FC236}">
                <a16:creationId xmlns:a16="http://schemas.microsoft.com/office/drawing/2014/main" id="{4807E93C-CDE7-4338-9396-B77A01696753}"/>
              </a:ext>
            </a:extLst>
          </p:cNvPr>
          <p:cNvPicPr>
            <a:picLocks noChangeAspect="1"/>
          </p:cNvPicPr>
          <p:nvPr/>
        </p:nvPicPr>
        <p:blipFill>
          <a:blip r:embed="rId4"/>
          <a:stretch>
            <a:fillRect/>
          </a:stretch>
        </p:blipFill>
        <p:spPr>
          <a:xfrm>
            <a:off x="-205376" y="3022720"/>
            <a:ext cx="2360170" cy="3835280"/>
          </a:xfrm>
          <a:prstGeom prst="rect">
            <a:avLst/>
          </a:prstGeom>
        </p:spPr>
      </p:pic>
      <p:sp>
        <p:nvSpPr>
          <p:cNvPr id="15" name="Google Shape;155;p7">
            <a:extLst>
              <a:ext uri="{FF2B5EF4-FFF2-40B4-BE49-F238E27FC236}">
                <a16:creationId xmlns:a16="http://schemas.microsoft.com/office/drawing/2014/main" id="{30EC90CB-7557-499B-BF98-3D3EA0D19772}"/>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miércoles.</a:t>
            </a:r>
          </a:p>
        </p:txBody>
      </p:sp>
      <p:sp>
        <p:nvSpPr>
          <p:cNvPr id="16" name="Google Shape;155;p7">
            <a:extLst>
              <a:ext uri="{FF2B5EF4-FFF2-40B4-BE49-F238E27FC236}">
                <a16:creationId xmlns:a16="http://schemas.microsoft.com/office/drawing/2014/main" id="{B20D50D8-A3AA-488F-BCB5-6949664CB11B}"/>
              </a:ext>
            </a:extLst>
          </p:cNvPr>
          <p:cNvSpPr/>
          <p:nvPr/>
        </p:nvSpPr>
        <p:spPr>
          <a:xfrm>
            <a:off x="1212200" y="347847"/>
            <a:ext cx="7519424" cy="157025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Señor Valero, ¿Qué día es hoy?</a:t>
            </a:r>
          </a:p>
        </p:txBody>
      </p:sp>
      <p:pic>
        <p:nvPicPr>
          <p:cNvPr id="17" name="Picture 2" descr="Teacher, Man, Cartoon, Professor, School, Education">
            <a:extLst>
              <a:ext uri="{FF2B5EF4-FFF2-40B4-BE49-F238E27FC236}">
                <a16:creationId xmlns:a16="http://schemas.microsoft.com/office/drawing/2014/main" id="{4506DC3B-8D80-4FD2-9111-BDED5F3D5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692" y="2137661"/>
            <a:ext cx="2360170" cy="472033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168B85B-108A-40CC-BD47-D0FA38B61A79}"/>
              </a:ext>
            </a:extLst>
          </p:cNvPr>
          <p:cNvSpPr txBox="1"/>
          <p:nvPr/>
        </p:nvSpPr>
        <p:spPr>
          <a:xfrm>
            <a:off x="9646819" y="5724907"/>
            <a:ext cx="255871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Wednesday</a:t>
            </a:r>
          </a:p>
        </p:txBody>
      </p:sp>
      <p:pic>
        <p:nvPicPr>
          <p:cNvPr id="19" name="Picture 2" descr="Calender, Icon, Pictogram, Web, Black, Number, Holiday">
            <a:extLst>
              <a:ext uri="{FF2B5EF4-FFF2-40B4-BE49-F238E27FC236}">
                <a16:creationId xmlns:a16="http://schemas.microsoft.com/office/drawing/2014/main" id="{0A210A7D-9A59-4AA1-B650-AD0AAD6B9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7756" y="4175956"/>
            <a:ext cx="1622142" cy="162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3611</TotalTime>
  <Words>1974</Words>
  <Application>Microsoft Office PowerPoint</Application>
  <PresentationFormat>Widescreen</PresentationFormat>
  <Paragraphs>410</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docs-Century Gothic</vt:lpstr>
      <vt:lpstr>Segoe Print</vt:lpstr>
      <vt:lpstr>Century Gothic</vt:lpstr>
      <vt:lpstr>Modern Love</vt:lpstr>
      <vt:lpstr>Wingdings</vt:lpstr>
      <vt:lpstr>Calibri</vt:lpstr>
      <vt:lpstr>Arial</vt:lpstr>
      <vt:lpstr>Office Theme</vt:lpstr>
      <vt:lpstr>español, con Quique</vt:lpstr>
      <vt:lpstr>Describing me and others</vt:lpstr>
      <vt:lpstr>pronunciar</vt:lpstr>
      <vt:lpstr>pronunciar</vt:lpstr>
      <vt:lpstr>pronunciar</vt:lpstr>
      <vt:lpstr>Using ‘es’ with days of the week</vt:lpstr>
      <vt:lpstr>hablar</vt:lpstr>
      <vt:lpstr>hablar</vt:lpstr>
      <vt:lpstr>hablar</vt:lpstr>
      <vt:lpstr>hablar</vt:lpstr>
      <vt:lpstr>hablar</vt:lpstr>
      <vt:lpstr>hablar</vt:lpstr>
      <vt:lpstr>hablar</vt:lpstr>
      <vt:lpstr>hablar</vt:lpstr>
      <vt:lpstr>hablar</vt:lpstr>
      <vt:lpstr>hablar</vt:lpstr>
      <vt:lpstr>hablar</vt:lpstr>
      <vt:lpstr>hablar</vt:lpstr>
      <vt:lpstr>hablar</vt:lpstr>
      <vt:lpstr>hablar</vt:lpstr>
      <vt:lpstr>escuchar</vt:lpstr>
      <vt:lpstr>pronunciar</vt:lpstr>
      <vt:lpstr>pronunciar</vt:lpstr>
      <vt:lpstr>pronunciar</vt:lpstr>
      <vt:lpstr>pronunciar</vt:lpstr>
      <vt:lpstr>pronunciar</vt:lpstr>
      <vt:lpstr>pronunciar</vt:lpstr>
      <vt:lpstr>pronunciar</vt:lpstr>
      <vt:lpstr>hablar</vt:lpstr>
      <vt:lpstr>hablar</vt:lpstr>
      <vt:lpstr>vocabulario</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Rachel Hawkes</cp:lastModifiedBy>
  <cp:revision>15</cp:revision>
  <dcterms:created xsi:type="dcterms:W3CDTF">2021-02-10T11:12:47Z</dcterms:created>
  <dcterms:modified xsi:type="dcterms:W3CDTF">2021-08-18T09:46:42Z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