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9"/>
  </p:notesMasterIdLst>
  <p:sldIdLst>
    <p:sldId id="363" r:id="rId4"/>
    <p:sldId id="300" r:id="rId5"/>
    <p:sldId id="369" r:id="rId6"/>
    <p:sldId id="359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67" r:id="rId17"/>
    <p:sldId id="29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66392" autoAdjust="0"/>
  </p:normalViewPr>
  <p:slideViewPr>
    <p:cSldViewPr snapToGrid="0">
      <p:cViewPr varScale="1">
        <p:scale>
          <a:sx n="72" d="100"/>
          <a:sy n="72" d="100"/>
        </p:scale>
        <p:origin x="119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25C53-773C-49EE-98CA-2C16F81F252F}" type="datetimeFigureOut">
              <a:rPr lang="en-GB" smtClean="0"/>
              <a:t>18/08/2021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D0CC9-DEA3-4A63-A921-D94C06607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704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200" dirty="0"/>
              <a:t>Artwork by Steve Clarke. Pronoun pictures from NCELP (www.ncelp.org). All additional pictures selected from </a:t>
            </a:r>
            <a:r>
              <a:rPr lang="en-GB" sz="1200" dirty="0" err="1"/>
              <a:t>Pixabay</a:t>
            </a:r>
            <a:r>
              <a:rPr lang="en-GB" sz="1200" dirty="0"/>
              <a:t> and are available under a Creative Commons license, no attribution required.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Frequency of new vocabulary: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dirty="0" err="1">
                <a:solidFill>
                  <a:srgbClr val="FF0000"/>
                </a:solidFill>
                <a:effectLst/>
                <a:latin typeface="docs-Century Gothic"/>
              </a:rPr>
              <a:t>feliz</a:t>
            </a:r>
            <a:r>
              <a:rPr lang="en-GB" sz="1200" b="1" i="0" dirty="0">
                <a:solidFill>
                  <a:srgbClr val="FF0000"/>
                </a:solidFill>
                <a:effectLst/>
                <a:latin typeface="docs-Century Gothic"/>
              </a:rPr>
              <a:t> 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docs-Century Gothic"/>
              </a:rPr>
              <a:t>[908] </a:t>
            </a:r>
            <a:r>
              <a:rPr lang="en-GB" sz="1200" b="1" i="0" dirty="0" err="1">
                <a:solidFill>
                  <a:srgbClr val="FF0000"/>
                </a:solidFill>
                <a:effectLst/>
                <a:latin typeface="docs-Century Gothic"/>
              </a:rPr>
              <a:t>imposible</a:t>
            </a:r>
            <a:r>
              <a:rPr lang="en-GB" sz="1200" b="1" i="0" dirty="0">
                <a:solidFill>
                  <a:srgbClr val="FF0000"/>
                </a:solidFill>
                <a:effectLst/>
                <a:latin typeface="docs-Century Gothic"/>
              </a:rPr>
              <a:t> 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docs-Century Gothic"/>
              </a:rPr>
              <a:t>[1418] </a:t>
            </a:r>
            <a:r>
              <a:rPr lang="en-GB" sz="1200" b="1" i="0" dirty="0" err="1">
                <a:solidFill>
                  <a:srgbClr val="FF0000"/>
                </a:solidFill>
                <a:effectLst/>
                <a:latin typeface="docs-Century Gothic"/>
              </a:rPr>
              <a:t>increíble</a:t>
            </a:r>
            <a:r>
              <a:rPr lang="en-GB" sz="1200" b="1" i="0" dirty="0">
                <a:solidFill>
                  <a:srgbClr val="FF0000"/>
                </a:solidFill>
                <a:effectLst/>
                <a:latin typeface="docs-Century Gothic"/>
              </a:rPr>
              <a:t> 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docs-Century Gothic"/>
              </a:rPr>
              <a:t>[1642] </a:t>
            </a:r>
            <a:r>
              <a:rPr lang="en-GB" sz="1200" b="1" i="0" dirty="0">
                <a:solidFill>
                  <a:srgbClr val="FF0000"/>
                </a:solidFill>
                <a:effectLst/>
                <a:latin typeface="docs-Century Gothic"/>
              </a:rPr>
              <a:t>¿</a:t>
            </a:r>
            <a:r>
              <a:rPr lang="en-GB" sz="1200" b="1" i="0" dirty="0" err="1">
                <a:solidFill>
                  <a:srgbClr val="FF0000"/>
                </a:solidFill>
                <a:effectLst/>
                <a:latin typeface="docs-Century Gothic"/>
              </a:rPr>
              <a:t>dónde</a:t>
            </a:r>
            <a:r>
              <a:rPr lang="en-GB" sz="1200" b="1" i="0" dirty="0">
                <a:solidFill>
                  <a:srgbClr val="FF0000"/>
                </a:solidFill>
                <a:effectLst/>
                <a:latin typeface="docs-Century Gothic"/>
              </a:rPr>
              <a:t>? 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docs-Century Gothic"/>
              </a:rPr>
              <a:t>[161]+ revisiting week 2-4 adjectives</a:t>
            </a:r>
            <a:endParaRPr lang="es-ES" sz="1000" b="0" i="0" u="none" strike="noStrike" dirty="0">
              <a:solidFill>
                <a:srgbClr val="002060"/>
              </a:solidFill>
              <a:effectLst/>
              <a:latin typeface="docs-Century Gothic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sz="1200" dirty="0">
                <a:latin typeface="+mn-lt"/>
                <a:ea typeface="Calibri"/>
                <a:cs typeface="Calibri"/>
                <a:sym typeface="Calibri"/>
              </a:rPr>
              <a:t>Source: Davies, M. and Davies, K. (2018)</a:t>
            </a:r>
            <a:r>
              <a:rPr lang="en-GB" sz="1200" i="1" dirty="0">
                <a:latin typeface="+mn-lt"/>
                <a:ea typeface="Calibri"/>
                <a:cs typeface="Calibri"/>
                <a:sym typeface="Calibri"/>
              </a:rPr>
              <a:t>. A frequency dictionary of Spanish: Core vocabulary for learners </a:t>
            </a:r>
            <a:r>
              <a:rPr lang="en-GB" sz="1200" dirty="0">
                <a:latin typeface="+mn-lt"/>
                <a:ea typeface="Calibri"/>
                <a:cs typeface="Calibri"/>
                <a:sym typeface="Calibri"/>
              </a:rPr>
              <a:t>(2nd ed.). Routledge: London</a:t>
            </a:r>
            <a:endParaRPr lang="en-GB" sz="12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dirty="0"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tabLst/>
              <a:defRPr/>
            </a:pPr>
            <a:r>
              <a:rPr lang="en-GB" sz="1200" dirty="0"/>
              <a:t>The frequency rankings for words that occur in this PowerPoint which have been</a:t>
            </a:r>
            <a:r>
              <a:rPr lang="en-GB" sz="1200" i="1" dirty="0"/>
              <a:t> previously</a:t>
            </a:r>
            <a:r>
              <a:rPr lang="en-GB" sz="1200" dirty="0"/>
              <a:t> introduced in these resources are given in the SOW and in the resources that first introduced and formally re-visited those words.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200" dirty="0"/>
              <a:t>For any </a:t>
            </a:r>
            <a:r>
              <a:rPr lang="en-GB" sz="1200" i="1" dirty="0"/>
              <a:t>other </a:t>
            </a:r>
            <a:r>
              <a:rPr lang="en-GB" sz="1200" dirty="0"/>
              <a:t>words that occur incidentally in this PowerPoint, frequency rankings will be provided in the notes field wherever possible.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Source: Davies, M. &amp; Davies, K. (2018)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A frequency dictionary of Spanish: Core vocabulary for learners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(2nd ed.). Routledge: London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6" name="Google Shape;9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[5/8]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8550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[6/8]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5312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[7/8]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5731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[8/8]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13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5588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noProof="0" dirty="0"/>
              <a:t>Timing: 5 minutes</a:t>
            </a:r>
          </a:p>
          <a:p>
            <a:endParaRPr lang="en-GB" b="1" noProof="0" dirty="0"/>
          </a:p>
          <a:p>
            <a:r>
              <a:rPr lang="en-GB" b="1" noProof="0" dirty="0"/>
              <a:t>Aim: </a:t>
            </a:r>
            <a:r>
              <a:rPr lang="en-GB" b="0" noProof="0" dirty="0"/>
              <a:t>to practise written comprehension of this week’s and previous weeks’ vocabulary. </a:t>
            </a:r>
            <a:endParaRPr lang="en-GB" b="1" noProof="0" dirty="0"/>
          </a:p>
          <a:p>
            <a:endParaRPr lang="en-GB" b="1" noProof="0" dirty="0"/>
          </a:p>
          <a:p>
            <a:r>
              <a:rPr lang="en-GB" b="1" noProof="0" dirty="0"/>
              <a:t>Procedure:</a:t>
            </a:r>
          </a:p>
          <a:p>
            <a:r>
              <a:rPr lang="en-GB" b="0" noProof="0" dirty="0"/>
              <a:t>1. Students work in pairs or small group and take it in turns to translate words into English to find a path from the start to the finish line. They can move through the squares horizontally or vertically, but not diagonally.</a:t>
            </a:r>
          </a:p>
          <a:p>
            <a:r>
              <a:rPr lang="en-GB" b="0" noProof="0" dirty="0"/>
              <a:t>2. The listening student(s) monitor(s) translation. If a student gets a translation wrong, they cannot proceed to that square. Classmates correct and the student must find a different path.</a:t>
            </a:r>
          </a:p>
          <a:p>
            <a:r>
              <a:rPr lang="en-GB" b="0" noProof="0" dirty="0"/>
              <a:t>3. The student who makes it to the end in the fewest number of moves is the winner.</a:t>
            </a:r>
          </a:p>
          <a:p>
            <a:r>
              <a:rPr lang="en-GB" b="0" noProof="0" dirty="0"/>
              <a:t>4. Click to reveal answers, going through pronunciation of each word and paying particular attention to the pronunciation of the cognates.</a:t>
            </a:r>
          </a:p>
          <a:p>
            <a:br>
              <a:rPr lang="en-GB" dirty="0"/>
            </a:br>
            <a:r>
              <a:rPr lang="en-GB" dirty="0"/>
              <a:t>Note: for (m) and (f) pupils should say e.g. </a:t>
            </a:r>
            <a:r>
              <a:rPr lang="en-GB" i="1" dirty="0"/>
              <a:t>active </a:t>
            </a:r>
            <a:r>
              <a:rPr lang="en-GB" dirty="0"/>
              <a:t>(boy), </a:t>
            </a:r>
            <a:r>
              <a:rPr lang="en-GB" i="1" dirty="0"/>
              <a:t>healthy</a:t>
            </a:r>
            <a:r>
              <a:rPr lang="en-GB" dirty="0"/>
              <a:t> (girl).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45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baseline="0" dirty="0"/>
              <a:t>Time: 5 minutes</a:t>
            </a:r>
          </a:p>
          <a:p>
            <a:r>
              <a:rPr lang="en-GB" b="1" baseline="0" dirty="0"/>
              <a:t>Aim: </a:t>
            </a:r>
            <a:r>
              <a:rPr lang="en-GB" b="0" baseline="0" dirty="0"/>
              <a:t>to practise aural comprehension of masculine and feminine adjectives.</a:t>
            </a:r>
          </a:p>
          <a:p>
            <a:endParaRPr lang="en-GB" b="0" baseline="0" dirty="0"/>
          </a:p>
          <a:p>
            <a:pPr>
              <a:buAutoNum type="arabicPeriod"/>
            </a:pPr>
            <a:r>
              <a:rPr lang="en-GB" baseline="0" dirty="0"/>
              <a:t>Pupil B turns away from the board. S/he needs something to write on.</a:t>
            </a:r>
          </a:p>
          <a:p>
            <a:pPr>
              <a:buAutoNum type="arabicPeriod"/>
            </a:pPr>
            <a:r>
              <a:rPr lang="en-GB" baseline="0" dirty="0"/>
              <a:t>Click for Pupil A’s six sentences to appear.  Pupil A reads each sentence to his/her partner.</a:t>
            </a:r>
          </a:p>
          <a:p>
            <a:r>
              <a:rPr lang="en-GB" dirty="0"/>
              <a:t>3.Pupil B listens and writes M (male), F (female), M/F (male/female) if it could be either.</a:t>
            </a:r>
            <a:br>
              <a:rPr lang="en-GB" dirty="0"/>
            </a:br>
            <a:r>
              <a:rPr lang="en-GB" dirty="0"/>
              <a:t>4. Pupils swap roles and repeat the task with the 2</a:t>
            </a:r>
            <a:r>
              <a:rPr lang="en-GB" baseline="30000" dirty="0"/>
              <a:t>nd</a:t>
            </a:r>
            <a:r>
              <a:rPr lang="en-GB" dirty="0"/>
              <a:t> set of prompts.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15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5072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1" dirty="0"/>
              <a:t>Timing: </a:t>
            </a:r>
            <a:r>
              <a:rPr lang="en-GB" b="0" dirty="0"/>
              <a:t>5 minutes (two slides)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1" dirty="0"/>
              <a:t>Aim:</a:t>
            </a:r>
            <a:r>
              <a:rPr lang="en-GB" b="0" dirty="0"/>
              <a:t> to practise spoken production and recall of this week and last week’s vocabulary.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1" dirty="0"/>
              <a:t>Procedure:</a:t>
            </a: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1.  Click to bring up the first word.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2. Pupils read the word aloud in Spanish before it disappears.</a:t>
            </a:r>
            <a:br>
              <a:rPr lang="en-GB" dirty="0"/>
            </a:br>
            <a:r>
              <a:rPr lang="en-GB" dirty="0"/>
              <a:t>3. Continue for all 12 words.</a:t>
            </a:r>
            <a:br>
              <a:rPr lang="en-GB" dirty="0"/>
            </a:br>
            <a:r>
              <a:rPr lang="en-GB" dirty="0"/>
              <a:t>4. Continue to the next slide.</a:t>
            </a:r>
          </a:p>
        </p:txBody>
      </p:sp>
      <p:sp>
        <p:nvSpPr>
          <p:cNvPr id="124" name="Google Shape;12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282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1" dirty="0"/>
              <a:t>Timing: </a:t>
            </a:r>
            <a:r>
              <a:rPr lang="en-GB" b="0" dirty="0"/>
              <a:t>5 minutes (two slides)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1" dirty="0"/>
              <a:t>Aim:</a:t>
            </a:r>
            <a:r>
              <a:rPr lang="en-GB" b="0" dirty="0"/>
              <a:t> to practise spoken production and recall of this week and last week’s vocabulary.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1" dirty="0"/>
              <a:t>Procedure:</a:t>
            </a: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1.  Click to bring up the first word.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2. Pupils translate and say the word in Spanish before it disappears.</a:t>
            </a:r>
            <a:br>
              <a:rPr lang="en-GB" dirty="0"/>
            </a:br>
            <a:r>
              <a:rPr lang="en-GB" dirty="0"/>
              <a:t>3. Continue for all 12 words.</a:t>
            </a:r>
            <a:br>
              <a:rPr lang="en-GB" dirty="0"/>
            </a:br>
            <a:endParaRPr lang="en-GB" dirty="0"/>
          </a:p>
        </p:txBody>
      </p:sp>
      <p:sp>
        <p:nvSpPr>
          <p:cNvPr id="124" name="Google Shape;12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9234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1" dirty="0"/>
              <a:t>Timing: 5 minutes (two slides)</a:t>
            </a:r>
            <a:br>
              <a:rPr lang="en-GB" b="0" dirty="0"/>
            </a:br>
            <a:endParaRPr lang="en-GB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1" dirty="0"/>
              <a:t>Aim:</a:t>
            </a:r>
            <a:r>
              <a:rPr lang="en-GB" b="0" dirty="0"/>
              <a:t> to draw attention to pronouns in English and Spanish and the multiple meanings of ‘es’ (is, he is, she is, it is).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1" dirty="0"/>
              <a:t>Procedure:</a:t>
            </a: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dirty="0"/>
              <a:t>Click to present the information.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dirty="0"/>
              <a:t>Ensure pupils’ understanding of the key term ‘pronoun’.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BEF5CB3E-F697-4EF5-82C2-431E736C45DD}" type="slidenum"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2242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1" dirty="0"/>
              <a:t>Procedure: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 b="0" dirty="0"/>
              <a:t>Pupils write 1 – 5 and the English translation of </a:t>
            </a:r>
            <a:r>
              <a:rPr lang="en-GB" b="0" i="1" dirty="0"/>
              <a:t>es</a:t>
            </a:r>
            <a:r>
              <a:rPr lang="en-GB" b="0" dirty="0"/>
              <a:t> as best fits each sentence.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 b="0" dirty="0"/>
              <a:t>Click to trigger answers.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sz="1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sz="1200" b="1" dirty="0"/>
              <a:t>Note:</a:t>
            </a:r>
            <a:br>
              <a:rPr lang="en-GB" dirty="0"/>
            </a:br>
            <a:r>
              <a:rPr lang="en-GB" dirty="0"/>
              <a:t>Pupils have already practised a similar task with </a:t>
            </a:r>
            <a:r>
              <a:rPr lang="en-GB" dirty="0" err="1"/>
              <a:t>está</a:t>
            </a:r>
            <a:r>
              <a:rPr lang="en-GB" dirty="0"/>
              <a:t> sentences.  This time they are asked to translate the full sentences to practise additional vocabulary, too.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7089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baseline="0" dirty="0"/>
              <a:t>Time: 6-8 minutes (8 slides)</a:t>
            </a:r>
            <a:br>
              <a:rPr lang="en-GB" b="1" baseline="0" dirty="0"/>
            </a:br>
            <a:endParaRPr lang="en-GB" b="1" baseline="0" dirty="0"/>
          </a:p>
          <a:p>
            <a:r>
              <a:rPr lang="en-GB" b="1" baseline="0" dirty="0"/>
              <a:t>Aim: </a:t>
            </a:r>
            <a:r>
              <a:rPr lang="en-GB" b="0" baseline="0" dirty="0"/>
              <a:t>to practise oral sentence building, deciding between the target features of soy | es and masculine | feminine adjective forms.</a:t>
            </a:r>
            <a:br>
              <a:rPr lang="en-GB" b="0" baseline="0" dirty="0"/>
            </a:br>
            <a:br>
              <a:rPr lang="en-GB" b="0" baseline="0" dirty="0"/>
            </a:br>
            <a:r>
              <a:rPr lang="en-GB" b="1" baseline="0" dirty="0"/>
              <a:t>Procedure</a:t>
            </a:r>
            <a:r>
              <a:rPr lang="en-GB" b="0" baseline="0" dirty="0"/>
              <a:t>:</a:t>
            </a:r>
          </a:p>
          <a:p>
            <a:r>
              <a:rPr lang="en-GB" dirty="0"/>
              <a:t>1. Click for English sentence and Spanish prompt words.</a:t>
            </a:r>
            <a:br>
              <a:rPr lang="en-GB" dirty="0"/>
            </a:br>
            <a:r>
              <a:rPr lang="en-GB" dirty="0"/>
              <a:t>2. Click </a:t>
            </a:r>
            <a:r>
              <a:rPr lang="en-GB" dirty="0" err="1"/>
              <a:t>inicio</a:t>
            </a:r>
            <a:r>
              <a:rPr lang="en-GB" dirty="0"/>
              <a:t> to start the timer.</a:t>
            </a:r>
          </a:p>
          <a:p>
            <a:r>
              <a:rPr lang="en-GB" dirty="0"/>
              <a:t>3. Pupils select from the words given to create and say the sentence out loud before the time elapses.</a:t>
            </a:r>
            <a:br>
              <a:rPr lang="en-GB" dirty="0"/>
            </a:br>
            <a:r>
              <a:rPr lang="en-GB" dirty="0"/>
              <a:t>4. Click for the Spanish sentence to appear.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479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[2/8]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2869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[3/8]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8334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[4/8]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36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885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568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8090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4287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500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1225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81501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081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69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037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052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5670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330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750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2927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56060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86038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17792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7977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4190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60885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524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78878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60720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40771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09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089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733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308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75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359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936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6405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432813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37056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 descr="background rectangle"/>
          <p:cNvSpPr/>
          <p:nvPr/>
        </p:nvSpPr>
        <p:spPr>
          <a:xfrm>
            <a:off x="0" y="0"/>
            <a:ext cx="4350984" cy="6858000"/>
          </a:xfrm>
          <a:prstGeom prst="rect">
            <a:avLst/>
          </a:prstGeom>
          <a:solidFill>
            <a:srgbClr val="FADD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9" name="Google Shape;9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4752" y="304800"/>
            <a:ext cx="4953631" cy="4247588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3"/>
          <p:cNvSpPr/>
          <p:nvPr/>
        </p:nvSpPr>
        <p:spPr>
          <a:xfrm>
            <a:off x="6368181" y="4552388"/>
            <a:ext cx="5645628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33"/>
              </a:buClr>
              <a:buSzPts val="9600"/>
              <a:buFont typeface="Arial"/>
              <a:buNone/>
              <a:tabLst/>
              <a:defRPr/>
            </a:pPr>
            <a:r>
              <a:rPr kumimoji="0" lang="en-GB" sz="9600" b="1" i="0" u="none" strike="noStrike" kern="0" cap="none" spc="0" normalizeH="0" baseline="0" noProof="0" dirty="0" err="1">
                <a:ln>
                  <a:noFill/>
                </a:ln>
                <a:solidFill>
                  <a:srgbClr val="FADD2E"/>
                </a:solidFill>
                <a:effectLst/>
                <a:uLnTx/>
                <a:uFillTx/>
                <a:latin typeface="Modern Love" panose="04090805081005020601" pitchFamily="82" charset="0"/>
                <a:ea typeface="+mn-ea"/>
                <a:cs typeface="Arial"/>
                <a:sym typeface="Arial"/>
              </a:rPr>
              <a:t>amarillo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ADD2E"/>
              </a:solidFill>
              <a:effectLst/>
              <a:uLnTx/>
              <a:uFillTx/>
              <a:latin typeface="Modern Love" panose="04090805081005020601" pitchFamily="82" charset="0"/>
              <a:ea typeface="+mn-ea"/>
              <a:cs typeface="Arial"/>
              <a:sym typeface="Arial"/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0" y="6334820"/>
            <a:ext cx="45720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800"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Follow ups 1-5 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0DDD0A-8B52-4949-802D-ACB0F20F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61" y="198494"/>
            <a:ext cx="4069462" cy="1325563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>
                <a:solidFill>
                  <a:srgbClr val="4454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Describing me and others</a:t>
            </a:r>
            <a:br>
              <a:rPr lang="en-GB" sz="1400" dirty="0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GB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83;p19" descr="Chat, Multiple, Icon, Symbol, Message, Bubble, Talk">
            <a:extLst>
              <a:ext uri="{FF2B5EF4-FFF2-40B4-BE49-F238E27FC236}">
                <a16:creationId xmlns:a16="http://schemas.microsoft.com/office/drawing/2014/main" id="{CB6F90CA-BDB8-4F51-8E22-2C69676428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27024" y="136934"/>
            <a:ext cx="1138234" cy="9741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386;p19">
            <a:extLst>
              <a:ext uri="{FF2B5EF4-FFF2-40B4-BE49-F238E27FC236}">
                <a16:creationId xmlns:a16="http://schemas.microsoft.com/office/drawing/2014/main" id="{7C517775-54BC-4862-A312-CA6522297927}"/>
              </a:ext>
            </a:extLst>
          </p:cNvPr>
          <p:cNvSpPr txBox="1"/>
          <p:nvPr/>
        </p:nvSpPr>
        <p:spPr>
          <a:xfrm>
            <a:off x="10991564" y="1170739"/>
            <a:ext cx="994183" cy="400110"/>
          </a:xfrm>
          <a:prstGeom prst="rect">
            <a:avLst/>
          </a:prstGeom>
          <a:solidFill>
            <a:srgbClr val="C5F5E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Century Gothic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hablar</a:t>
            </a:r>
          </a:p>
        </p:txBody>
      </p:sp>
      <p:sp>
        <p:nvSpPr>
          <p:cNvPr id="38" name="Google Shape;410;p19">
            <a:extLst>
              <a:ext uri="{FF2B5EF4-FFF2-40B4-BE49-F238E27FC236}">
                <a16:creationId xmlns:a16="http://schemas.microsoft.com/office/drawing/2014/main" id="{8BEF9B49-15FA-4FA4-8341-4975688B91BD}"/>
              </a:ext>
            </a:extLst>
          </p:cNvPr>
          <p:cNvSpPr txBox="1"/>
          <p:nvPr/>
        </p:nvSpPr>
        <p:spPr>
          <a:xfrm>
            <a:off x="11632979" y="3420295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387;p19">
            <a:extLst>
              <a:ext uri="{FF2B5EF4-FFF2-40B4-BE49-F238E27FC236}">
                <a16:creationId xmlns:a16="http://schemas.microsoft.com/office/drawing/2014/main" id="{95E2ED6E-268D-49F5-B3F6-603BBFA684E9}"/>
              </a:ext>
            </a:extLst>
          </p:cNvPr>
          <p:cNvSpPr/>
          <p:nvPr/>
        </p:nvSpPr>
        <p:spPr>
          <a:xfrm>
            <a:off x="11002736" y="1881617"/>
            <a:ext cx="502131" cy="4156257"/>
          </a:xfrm>
          <a:prstGeom prst="rect">
            <a:avLst/>
          </a:prstGeom>
          <a:solidFill>
            <a:srgbClr val="CC009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" name="Google Shape;388;p19">
            <a:extLst>
              <a:ext uri="{FF2B5EF4-FFF2-40B4-BE49-F238E27FC236}">
                <a16:creationId xmlns:a16="http://schemas.microsoft.com/office/drawing/2014/main" id="{C82C0BCD-2F39-485D-852C-3B6ACB5197D9}"/>
              </a:ext>
            </a:extLst>
          </p:cNvPr>
          <p:cNvSpPr/>
          <p:nvPr/>
        </p:nvSpPr>
        <p:spPr>
          <a:xfrm>
            <a:off x="11000369" y="1881615"/>
            <a:ext cx="503528" cy="4156259"/>
          </a:xfrm>
          <a:prstGeom prst="rect">
            <a:avLst/>
          </a:prstGeom>
          <a:solidFill>
            <a:srgbClr val="58E0BA"/>
          </a:solidFill>
          <a:ln w="9525" cap="flat" cmpd="sng">
            <a:solidFill>
              <a:srgbClr val="024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ctr" rotWithShape="0">
              <a:srgbClr val="FFFFFF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43" name="Google Shape;389;p19">
            <a:extLst>
              <a:ext uri="{FF2B5EF4-FFF2-40B4-BE49-F238E27FC236}">
                <a16:creationId xmlns:a16="http://schemas.microsoft.com/office/drawing/2014/main" id="{7E222C7A-18DF-4BF4-855B-B2AEEEF2DF02}"/>
              </a:ext>
            </a:extLst>
          </p:cNvPr>
          <p:cNvCxnSpPr/>
          <p:nvPr/>
        </p:nvCxnSpPr>
        <p:spPr>
          <a:xfrm>
            <a:off x="11686108" y="1870189"/>
            <a:ext cx="0" cy="4156259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390;p19">
            <a:extLst>
              <a:ext uri="{FF2B5EF4-FFF2-40B4-BE49-F238E27FC236}">
                <a16:creationId xmlns:a16="http://schemas.microsoft.com/office/drawing/2014/main" id="{9F797611-EE8E-46BD-977C-2D5A889834D6}"/>
              </a:ext>
            </a:extLst>
          </p:cNvPr>
          <p:cNvCxnSpPr/>
          <p:nvPr/>
        </p:nvCxnSpPr>
        <p:spPr>
          <a:xfrm>
            <a:off x="11663499" y="1870188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Google Shape;391;p19">
            <a:extLst>
              <a:ext uri="{FF2B5EF4-FFF2-40B4-BE49-F238E27FC236}">
                <a16:creationId xmlns:a16="http://schemas.microsoft.com/office/drawing/2014/main" id="{A963F885-44DB-4D00-ACD7-E30DAF43596B}"/>
              </a:ext>
            </a:extLst>
          </p:cNvPr>
          <p:cNvCxnSpPr/>
          <p:nvPr/>
        </p:nvCxnSpPr>
        <p:spPr>
          <a:xfrm>
            <a:off x="11686109" y="6026447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Google Shape;393;p19">
            <a:extLst>
              <a:ext uri="{FF2B5EF4-FFF2-40B4-BE49-F238E27FC236}">
                <a16:creationId xmlns:a16="http://schemas.microsoft.com/office/drawing/2014/main" id="{D6ED5B8F-E264-4E39-801E-C945DCA3A29D}"/>
              </a:ext>
            </a:extLst>
          </p:cNvPr>
          <p:cNvSpPr txBox="1"/>
          <p:nvPr/>
        </p:nvSpPr>
        <p:spPr>
          <a:xfrm>
            <a:off x="11794504" y="1649721"/>
            <a:ext cx="95738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15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</p:txBody>
      </p:sp>
      <p:sp>
        <p:nvSpPr>
          <p:cNvPr id="47" name="Google Shape;394;p19">
            <a:extLst>
              <a:ext uri="{FF2B5EF4-FFF2-40B4-BE49-F238E27FC236}">
                <a16:creationId xmlns:a16="http://schemas.microsoft.com/office/drawing/2014/main" id="{51AE33CF-A626-444D-AB53-C634D9F7461D}"/>
              </a:ext>
            </a:extLst>
          </p:cNvPr>
          <p:cNvSpPr txBox="1"/>
          <p:nvPr/>
        </p:nvSpPr>
        <p:spPr>
          <a:xfrm>
            <a:off x="11769073" y="5620178"/>
            <a:ext cx="8726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8" name="Google Shape;395;p19">
            <a:extLst>
              <a:ext uri="{FF2B5EF4-FFF2-40B4-BE49-F238E27FC236}">
                <a16:creationId xmlns:a16="http://schemas.microsoft.com/office/drawing/2014/main" id="{DEE1642F-9F24-4DD0-BDAB-97A01D36756B}"/>
              </a:ext>
            </a:extLst>
          </p:cNvPr>
          <p:cNvSpPr/>
          <p:nvPr/>
        </p:nvSpPr>
        <p:spPr>
          <a:xfrm>
            <a:off x="10859786" y="6256867"/>
            <a:ext cx="1058732" cy="38208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INICIO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B11332-DD10-4B5A-ADB8-BD62948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29" y="143642"/>
            <a:ext cx="2434389" cy="508891"/>
          </a:xfrm>
        </p:spPr>
        <p:txBody>
          <a:bodyPr>
            <a:normAutofit fontScale="90000"/>
          </a:bodyPr>
          <a:lstStyle/>
          <a:p>
            <a:r>
              <a:rPr lang="es-AR" sz="32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Follow</a:t>
            </a:r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 up 3</a:t>
            </a:r>
            <a:endParaRPr lang="en-GB" sz="3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27C1AD-3585-44D6-AAE5-677C774308F8}"/>
              </a:ext>
            </a:extLst>
          </p:cNvPr>
          <p:cNvSpPr txBox="1"/>
          <p:nvPr/>
        </p:nvSpPr>
        <p:spPr>
          <a:xfrm>
            <a:off x="2860080" y="87011"/>
            <a:ext cx="49737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Say the Spanish sentence.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283793A-9A4B-450E-A1BC-A259CA9CF26E}"/>
              </a:ext>
            </a:extLst>
          </p:cNvPr>
          <p:cNvSpPr/>
          <p:nvPr/>
        </p:nvSpPr>
        <p:spPr>
          <a:xfrm>
            <a:off x="8343097" y="5114545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2F4C301-C515-4EE2-8EA8-AFE9A23D3BD2}"/>
              </a:ext>
            </a:extLst>
          </p:cNvPr>
          <p:cNvSpPr/>
          <p:nvPr/>
        </p:nvSpPr>
        <p:spPr>
          <a:xfrm>
            <a:off x="1003613" y="3038167"/>
            <a:ext cx="210830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imposible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D799F60-D800-48B7-B084-EA7431CE0606}"/>
              </a:ext>
            </a:extLst>
          </p:cNvPr>
          <p:cNvSpPr/>
          <p:nvPr/>
        </p:nvSpPr>
        <p:spPr>
          <a:xfrm>
            <a:off x="1801355" y="1346494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509D777-FBBA-4E7A-93AC-1877015ACD28}"/>
              </a:ext>
            </a:extLst>
          </p:cNvPr>
          <p:cNvSpPr/>
          <p:nvPr/>
        </p:nvSpPr>
        <p:spPr>
          <a:xfrm>
            <a:off x="4445801" y="5684831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siempre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8F3C1BB-FBB4-46E9-AEE8-55A911B938BD}"/>
              </a:ext>
            </a:extLst>
          </p:cNvPr>
          <p:cNvSpPr/>
          <p:nvPr/>
        </p:nvSpPr>
        <p:spPr>
          <a:xfrm>
            <a:off x="7285367" y="961790"/>
            <a:ext cx="324311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normalmente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C9983B2-8BD9-4BCA-9543-843E502FC7F8}"/>
              </a:ext>
            </a:extLst>
          </p:cNvPr>
          <p:cNvSpPr/>
          <p:nvPr/>
        </p:nvSpPr>
        <p:spPr>
          <a:xfrm>
            <a:off x="4557191" y="1279713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pesada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2907493-D148-4C1C-98CF-B6A2AE80EF5D}"/>
              </a:ext>
            </a:extLst>
          </p:cNvPr>
          <p:cNvSpPr/>
          <p:nvPr/>
        </p:nvSpPr>
        <p:spPr>
          <a:xfrm>
            <a:off x="8691263" y="3060610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pesado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E6BF63-A68F-4EB1-881B-45FB739A253D}"/>
              </a:ext>
            </a:extLst>
          </p:cNvPr>
          <p:cNvSpPr txBox="1"/>
          <p:nvPr/>
        </p:nvSpPr>
        <p:spPr>
          <a:xfrm>
            <a:off x="107595" y="576253"/>
            <a:ext cx="53367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do not need all of the words!</a:t>
            </a:r>
          </a:p>
        </p:txBody>
      </p:sp>
      <p:sp>
        <p:nvSpPr>
          <p:cNvPr id="26" name="Google Shape;167;p2">
            <a:extLst>
              <a:ext uri="{FF2B5EF4-FFF2-40B4-BE49-F238E27FC236}">
                <a16:creationId xmlns:a16="http://schemas.microsoft.com/office/drawing/2014/main" id="{4D412986-7654-4322-B694-A20FA67CEBCC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128B6C24-DCD7-439F-839A-589AA2C5712B}"/>
              </a:ext>
            </a:extLst>
          </p:cNvPr>
          <p:cNvSpPr/>
          <p:nvPr/>
        </p:nvSpPr>
        <p:spPr>
          <a:xfrm>
            <a:off x="3965991" y="2356017"/>
            <a:ext cx="4119629" cy="2376345"/>
          </a:xfrm>
          <a:prstGeom prst="wedgeRoundRectCallout">
            <a:avLst/>
          </a:prstGeom>
          <a:solidFill>
            <a:srgbClr val="FF0066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He is usually annoying.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FDB3CF2-C5B8-477F-91F6-2942C7C7EB9A}"/>
              </a:ext>
            </a:extLst>
          </p:cNvPr>
          <p:cNvSpPr/>
          <p:nvPr/>
        </p:nvSpPr>
        <p:spPr>
          <a:xfrm>
            <a:off x="1522224" y="4698355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</a:t>
            </a:r>
          </a:p>
        </p:txBody>
      </p:sp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04C2113A-2F49-4873-AB8F-20C8EAF48D05}"/>
              </a:ext>
            </a:extLst>
          </p:cNvPr>
          <p:cNvSpPr/>
          <p:nvPr/>
        </p:nvSpPr>
        <p:spPr>
          <a:xfrm>
            <a:off x="3979590" y="2366447"/>
            <a:ext cx="4119629" cy="2376345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Normalmente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es </a:t>
            </a:r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pesado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582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1" dur="1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2" grpId="0" animBg="1"/>
      <p:bldP spid="30" grpId="0" animBg="1"/>
      <p:bldP spid="31" grpId="0" animBg="1"/>
      <p:bldP spid="32" grpId="0" animBg="1"/>
      <p:bldP spid="34" grpId="0" animBg="1"/>
      <p:bldP spid="2" grpId="0" animBg="1"/>
      <p:bldP spid="37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83;p19" descr="Chat, Multiple, Icon, Symbol, Message, Bubble, Talk">
            <a:extLst>
              <a:ext uri="{FF2B5EF4-FFF2-40B4-BE49-F238E27FC236}">
                <a16:creationId xmlns:a16="http://schemas.microsoft.com/office/drawing/2014/main" id="{CB6F90CA-BDB8-4F51-8E22-2C69676428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27024" y="136934"/>
            <a:ext cx="1138234" cy="9741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386;p19">
            <a:extLst>
              <a:ext uri="{FF2B5EF4-FFF2-40B4-BE49-F238E27FC236}">
                <a16:creationId xmlns:a16="http://schemas.microsoft.com/office/drawing/2014/main" id="{7C517775-54BC-4862-A312-CA6522297927}"/>
              </a:ext>
            </a:extLst>
          </p:cNvPr>
          <p:cNvSpPr txBox="1"/>
          <p:nvPr/>
        </p:nvSpPr>
        <p:spPr>
          <a:xfrm>
            <a:off x="10991564" y="1170739"/>
            <a:ext cx="994183" cy="400110"/>
          </a:xfrm>
          <a:prstGeom prst="rect">
            <a:avLst/>
          </a:prstGeom>
          <a:solidFill>
            <a:srgbClr val="C5F5E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Century Gothic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hablar</a:t>
            </a:r>
          </a:p>
        </p:txBody>
      </p:sp>
      <p:sp>
        <p:nvSpPr>
          <p:cNvPr id="38" name="Google Shape;410;p19">
            <a:extLst>
              <a:ext uri="{FF2B5EF4-FFF2-40B4-BE49-F238E27FC236}">
                <a16:creationId xmlns:a16="http://schemas.microsoft.com/office/drawing/2014/main" id="{8BEF9B49-15FA-4FA4-8341-4975688B91BD}"/>
              </a:ext>
            </a:extLst>
          </p:cNvPr>
          <p:cNvSpPr txBox="1"/>
          <p:nvPr/>
        </p:nvSpPr>
        <p:spPr>
          <a:xfrm>
            <a:off x="11632979" y="3420295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387;p19">
            <a:extLst>
              <a:ext uri="{FF2B5EF4-FFF2-40B4-BE49-F238E27FC236}">
                <a16:creationId xmlns:a16="http://schemas.microsoft.com/office/drawing/2014/main" id="{95E2ED6E-268D-49F5-B3F6-603BBFA684E9}"/>
              </a:ext>
            </a:extLst>
          </p:cNvPr>
          <p:cNvSpPr/>
          <p:nvPr/>
        </p:nvSpPr>
        <p:spPr>
          <a:xfrm>
            <a:off x="11002736" y="1881617"/>
            <a:ext cx="502131" cy="4156257"/>
          </a:xfrm>
          <a:prstGeom prst="rect">
            <a:avLst/>
          </a:prstGeom>
          <a:solidFill>
            <a:srgbClr val="CC009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" name="Google Shape;388;p19">
            <a:extLst>
              <a:ext uri="{FF2B5EF4-FFF2-40B4-BE49-F238E27FC236}">
                <a16:creationId xmlns:a16="http://schemas.microsoft.com/office/drawing/2014/main" id="{C82C0BCD-2F39-485D-852C-3B6ACB5197D9}"/>
              </a:ext>
            </a:extLst>
          </p:cNvPr>
          <p:cNvSpPr/>
          <p:nvPr/>
        </p:nvSpPr>
        <p:spPr>
          <a:xfrm>
            <a:off x="11000369" y="1881615"/>
            <a:ext cx="503528" cy="4156259"/>
          </a:xfrm>
          <a:prstGeom prst="rect">
            <a:avLst/>
          </a:prstGeom>
          <a:solidFill>
            <a:srgbClr val="58E0BA"/>
          </a:solidFill>
          <a:ln w="9525" cap="flat" cmpd="sng">
            <a:solidFill>
              <a:srgbClr val="024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ctr" rotWithShape="0">
              <a:srgbClr val="FFFFFF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43" name="Google Shape;389;p19">
            <a:extLst>
              <a:ext uri="{FF2B5EF4-FFF2-40B4-BE49-F238E27FC236}">
                <a16:creationId xmlns:a16="http://schemas.microsoft.com/office/drawing/2014/main" id="{7E222C7A-18DF-4BF4-855B-B2AEEEF2DF02}"/>
              </a:ext>
            </a:extLst>
          </p:cNvPr>
          <p:cNvCxnSpPr/>
          <p:nvPr/>
        </p:nvCxnSpPr>
        <p:spPr>
          <a:xfrm>
            <a:off x="11686108" y="1870189"/>
            <a:ext cx="0" cy="4156259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390;p19">
            <a:extLst>
              <a:ext uri="{FF2B5EF4-FFF2-40B4-BE49-F238E27FC236}">
                <a16:creationId xmlns:a16="http://schemas.microsoft.com/office/drawing/2014/main" id="{9F797611-EE8E-46BD-977C-2D5A889834D6}"/>
              </a:ext>
            </a:extLst>
          </p:cNvPr>
          <p:cNvCxnSpPr/>
          <p:nvPr/>
        </p:nvCxnSpPr>
        <p:spPr>
          <a:xfrm>
            <a:off x="11663499" y="1870188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Google Shape;391;p19">
            <a:extLst>
              <a:ext uri="{FF2B5EF4-FFF2-40B4-BE49-F238E27FC236}">
                <a16:creationId xmlns:a16="http://schemas.microsoft.com/office/drawing/2014/main" id="{A963F885-44DB-4D00-ACD7-E30DAF43596B}"/>
              </a:ext>
            </a:extLst>
          </p:cNvPr>
          <p:cNvCxnSpPr/>
          <p:nvPr/>
        </p:nvCxnSpPr>
        <p:spPr>
          <a:xfrm>
            <a:off x="11686109" y="6026447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Google Shape;393;p19">
            <a:extLst>
              <a:ext uri="{FF2B5EF4-FFF2-40B4-BE49-F238E27FC236}">
                <a16:creationId xmlns:a16="http://schemas.microsoft.com/office/drawing/2014/main" id="{D6ED5B8F-E264-4E39-801E-C945DCA3A29D}"/>
              </a:ext>
            </a:extLst>
          </p:cNvPr>
          <p:cNvSpPr txBox="1"/>
          <p:nvPr/>
        </p:nvSpPr>
        <p:spPr>
          <a:xfrm>
            <a:off x="11794504" y="1649721"/>
            <a:ext cx="95738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15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</p:txBody>
      </p:sp>
      <p:sp>
        <p:nvSpPr>
          <p:cNvPr id="47" name="Google Shape;394;p19">
            <a:extLst>
              <a:ext uri="{FF2B5EF4-FFF2-40B4-BE49-F238E27FC236}">
                <a16:creationId xmlns:a16="http://schemas.microsoft.com/office/drawing/2014/main" id="{51AE33CF-A626-444D-AB53-C634D9F7461D}"/>
              </a:ext>
            </a:extLst>
          </p:cNvPr>
          <p:cNvSpPr txBox="1"/>
          <p:nvPr/>
        </p:nvSpPr>
        <p:spPr>
          <a:xfrm>
            <a:off x="11769073" y="5620178"/>
            <a:ext cx="8726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8" name="Google Shape;395;p19">
            <a:extLst>
              <a:ext uri="{FF2B5EF4-FFF2-40B4-BE49-F238E27FC236}">
                <a16:creationId xmlns:a16="http://schemas.microsoft.com/office/drawing/2014/main" id="{DEE1642F-9F24-4DD0-BDAB-97A01D36756B}"/>
              </a:ext>
            </a:extLst>
          </p:cNvPr>
          <p:cNvSpPr/>
          <p:nvPr/>
        </p:nvSpPr>
        <p:spPr>
          <a:xfrm>
            <a:off x="10859786" y="6256867"/>
            <a:ext cx="1058732" cy="38208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INICIO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B11332-DD10-4B5A-ADB8-BD62948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29" y="143642"/>
            <a:ext cx="2434389" cy="508891"/>
          </a:xfrm>
        </p:spPr>
        <p:txBody>
          <a:bodyPr>
            <a:normAutofit fontScale="90000"/>
          </a:bodyPr>
          <a:lstStyle/>
          <a:p>
            <a:r>
              <a:rPr lang="es-AR" sz="32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Follow</a:t>
            </a:r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 up 3</a:t>
            </a:r>
            <a:endParaRPr lang="en-GB" sz="3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27C1AD-3585-44D6-AAE5-677C774308F8}"/>
              </a:ext>
            </a:extLst>
          </p:cNvPr>
          <p:cNvSpPr txBox="1"/>
          <p:nvPr/>
        </p:nvSpPr>
        <p:spPr>
          <a:xfrm>
            <a:off x="2860080" y="87011"/>
            <a:ext cx="49737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Say the Spanish sentence.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283793A-9A4B-450E-A1BC-A259CA9CF26E}"/>
              </a:ext>
            </a:extLst>
          </p:cNvPr>
          <p:cNvSpPr/>
          <p:nvPr/>
        </p:nvSpPr>
        <p:spPr>
          <a:xfrm>
            <a:off x="8343097" y="5114545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2F4C301-C515-4EE2-8EA8-AFE9A23D3BD2}"/>
              </a:ext>
            </a:extLst>
          </p:cNvPr>
          <p:cNvSpPr/>
          <p:nvPr/>
        </p:nvSpPr>
        <p:spPr>
          <a:xfrm>
            <a:off x="1003613" y="3038167"/>
            <a:ext cx="210830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imposible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D799F60-D800-48B7-B084-EA7431CE0606}"/>
              </a:ext>
            </a:extLst>
          </p:cNvPr>
          <p:cNvSpPr/>
          <p:nvPr/>
        </p:nvSpPr>
        <p:spPr>
          <a:xfrm>
            <a:off x="1801355" y="1346494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509D777-FBBA-4E7A-93AC-1877015ACD28}"/>
              </a:ext>
            </a:extLst>
          </p:cNvPr>
          <p:cNvSpPr/>
          <p:nvPr/>
        </p:nvSpPr>
        <p:spPr>
          <a:xfrm>
            <a:off x="4445801" y="5684831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siempre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8F3C1BB-FBB4-46E9-AEE8-55A911B938BD}"/>
              </a:ext>
            </a:extLst>
          </p:cNvPr>
          <p:cNvSpPr/>
          <p:nvPr/>
        </p:nvSpPr>
        <p:spPr>
          <a:xfrm>
            <a:off x="7285367" y="961790"/>
            <a:ext cx="324311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normalmente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C9983B2-8BD9-4BCA-9543-843E502FC7F8}"/>
              </a:ext>
            </a:extLst>
          </p:cNvPr>
          <p:cNvSpPr/>
          <p:nvPr/>
        </p:nvSpPr>
        <p:spPr>
          <a:xfrm>
            <a:off x="4557191" y="1279713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pesada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2907493-D148-4C1C-98CF-B6A2AE80EF5D}"/>
              </a:ext>
            </a:extLst>
          </p:cNvPr>
          <p:cNvSpPr/>
          <p:nvPr/>
        </p:nvSpPr>
        <p:spPr>
          <a:xfrm>
            <a:off x="8691263" y="3060610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pesado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E6BF63-A68F-4EB1-881B-45FB739A253D}"/>
              </a:ext>
            </a:extLst>
          </p:cNvPr>
          <p:cNvSpPr txBox="1"/>
          <p:nvPr/>
        </p:nvSpPr>
        <p:spPr>
          <a:xfrm>
            <a:off x="107595" y="576253"/>
            <a:ext cx="53367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do not need all of the words!</a:t>
            </a:r>
          </a:p>
        </p:txBody>
      </p:sp>
      <p:sp>
        <p:nvSpPr>
          <p:cNvPr id="26" name="Google Shape;167;p2">
            <a:extLst>
              <a:ext uri="{FF2B5EF4-FFF2-40B4-BE49-F238E27FC236}">
                <a16:creationId xmlns:a16="http://schemas.microsoft.com/office/drawing/2014/main" id="{4D412986-7654-4322-B694-A20FA67CEBCC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128B6C24-DCD7-439F-839A-589AA2C5712B}"/>
              </a:ext>
            </a:extLst>
          </p:cNvPr>
          <p:cNvSpPr/>
          <p:nvPr/>
        </p:nvSpPr>
        <p:spPr>
          <a:xfrm>
            <a:off x="3965991" y="2356017"/>
            <a:ext cx="4119629" cy="2376345"/>
          </a:xfrm>
          <a:prstGeom prst="wedgeRoundRectCallout">
            <a:avLst/>
          </a:prstGeom>
          <a:solidFill>
            <a:srgbClr val="FF0066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to be/being </a:t>
            </a:r>
            <a:r>
              <a:rPr lang="en-GB" sz="3600" b="1" dirty="0" err="1">
                <a:latin typeface="Century Gothic" panose="020B0502020202020204" pitchFamily="34" charset="0"/>
              </a:rPr>
              <a:t>imposible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FDB3CF2-C5B8-477F-91F6-2942C7C7EB9A}"/>
              </a:ext>
            </a:extLst>
          </p:cNvPr>
          <p:cNvSpPr/>
          <p:nvPr/>
        </p:nvSpPr>
        <p:spPr>
          <a:xfrm>
            <a:off x="1522224" y="4698355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</a:t>
            </a:r>
          </a:p>
        </p:txBody>
      </p:sp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04C2113A-2F49-4873-AB8F-20C8EAF48D05}"/>
              </a:ext>
            </a:extLst>
          </p:cNvPr>
          <p:cNvSpPr/>
          <p:nvPr/>
        </p:nvSpPr>
        <p:spPr>
          <a:xfrm>
            <a:off x="3970290" y="2334521"/>
            <a:ext cx="4119629" cy="2376345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ser </a:t>
            </a:r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imposible</a:t>
            </a:r>
            <a:endParaRPr lang="en-GB" sz="360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84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6" dur="1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2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2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83;p19" descr="Chat, Multiple, Icon, Symbol, Message, Bubble, Talk">
            <a:extLst>
              <a:ext uri="{FF2B5EF4-FFF2-40B4-BE49-F238E27FC236}">
                <a16:creationId xmlns:a16="http://schemas.microsoft.com/office/drawing/2014/main" id="{CB6F90CA-BDB8-4F51-8E22-2C69676428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27024" y="136934"/>
            <a:ext cx="1138234" cy="9741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386;p19">
            <a:extLst>
              <a:ext uri="{FF2B5EF4-FFF2-40B4-BE49-F238E27FC236}">
                <a16:creationId xmlns:a16="http://schemas.microsoft.com/office/drawing/2014/main" id="{7C517775-54BC-4862-A312-CA6522297927}"/>
              </a:ext>
            </a:extLst>
          </p:cNvPr>
          <p:cNvSpPr txBox="1"/>
          <p:nvPr/>
        </p:nvSpPr>
        <p:spPr>
          <a:xfrm>
            <a:off x="10991564" y="1170739"/>
            <a:ext cx="994183" cy="400110"/>
          </a:xfrm>
          <a:prstGeom prst="rect">
            <a:avLst/>
          </a:prstGeom>
          <a:solidFill>
            <a:srgbClr val="C5F5E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Century Gothic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hablar</a:t>
            </a:r>
          </a:p>
        </p:txBody>
      </p:sp>
      <p:sp>
        <p:nvSpPr>
          <p:cNvPr id="38" name="Google Shape;410;p19">
            <a:extLst>
              <a:ext uri="{FF2B5EF4-FFF2-40B4-BE49-F238E27FC236}">
                <a16:creationId xmlns:a16="http://schemas.microsoft.com/office/drawing/2014/main" id="{8BEF9B49-15FA-4FA4-8341-4975688B91BD}"/>
              </a:ext>
            </a:extLst>
          </p:cNvPr>
          <p:cNvSpPr txBox="1"/>
          <p:nvPr/>
        </p:nvSpPr>
        <p:spPr>
          <a:xfrm>
            <a:off x="11632979" y="3420295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387;p19">
            <a:extLst>
              <a:ext uri="{FF2B5EF4-FFF2-40B4-BE49-F238E27FC236}">
                <a16:creationId xmlns:a16="http://schemas.microsoft.com/office/drawing/2014/main" id="{95E2ED6E-268D-49F5-B3F6-603BBFA684E9}"/>
              </a:ext>
            </a:extLst>
          </p:cNvPr>
          <p:cNvSpPr/>
          <p:nvPr/>
        </p:nvSpPr>
        <p:spPr>
          <a:xfrm>
            <a:off x="11002736" y="1881617"/>
            <a:ext cx="502131" cy="4156257"/>
          </a:xfrm>
          <a:prstGeom prst="rect">
            <a:avLst/>
          </a:prstGeom>
          <a:solidFill>
            <a:srgbClr val="CC009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" name="Google Shape;388;p19">
            <a:extLst>
              <a:ext uri="{FF2B5EF4-FFF2-40B4-BE49-F238E27FC236}">
                <a16:creationId xmlns:a16="http://schemas.microsoft.com/office/drawing/2014/main" id="{C82C0BCD-2F39-485D-852C-3B6ACB5197D9}"/>
              </a:ext>
            </a:extLst>
          </p:cNvPr>
          <p:cNvSpPr/>
          <p:nvPr/>
        </p:nvSpPr>
        <p:spPr>
          <a:xfrm>
            <a:off x="11000369" y="1881615"/>
            <a:ext cx="503528" cy="4156259"/>
          </a:xfrm>
          <a:prstGeom prst="rect">
            <a:avLst/>
          </a:prstGeom>
          <a:solidFill>
            <a:srgbClr val="58E0BA"/>
          </a:solidFill>
          <a:ln w="9525" cap="flat" cmpd="sng">
            <a:solidFill>
              <a:srgbClr val="024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ctr" rotWithShape="0">
              <a:srgbClr val="FFFFFF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43" name="Google Shape;389;p19">
            <a:extLst>
              <a:ext uri="{FF2B5EF4-FFF2-40B4-BE49-F238E27FC236}">
                <a16:creationId xmlns:a16="http://schemas.microsoft.com/office/drawing/2014/main" id="{7E222C7A-18DF-4BF4-855B-B2AEEEF2DF02}"/>
              </a:ext>
            </a:extLst>
          </p:cNvPr>
          <p:cNvCxnSpPr/>
          <p:nvPr/>
        </p:nvCxnSpPr>
        <p:spPr>
          <a:xfrm>
            <a:off x="11686108" y="1870189"/>
            <a:ext cx="0" cy="4156259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390;p19">
            <a:extLst>
              <a:ext uri="{FF2B5EF4-FFF2-40B4-BE49-F238E27FC236}">
                <a16:creationId xmlns:a16="http://schemas.microsoft.com/office/drawing/2014/main" id="{9F797611-EE8E-46BD-977C-2D5A889834D6}"/>
              </a:ext>
            </a:extLst>
          </p:cNvPr>
          <p:cNvCxnSpPr/>
          <p:nvPr/>
        </p:nvCxnSpPr>
        <p:spPr>
          <a:xfrm>
            <a:off x="11663499" y="1870188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Google Shape;391;p19">
            <a:extLst>
              <a:ext uri="{FF2B5EF4-FFF2-40B4-BE49-F238E27FC236}">
                <a16:creationId xmlns:a16="http://schemas.microsoft.com/office/drawing/2014/main" id="{A963F885-44DB-4D00-ACD7-E30DAF43596B}"/>
              </a:ext>
            </a:extLst>
          </p:cNvPr>
          <p:cNvCxnSpPr/>
          <p:nvPr/>
        </p:nvCxnSpPr>
        <p:spPr>
          <a:xfrm>
            <a:off x="11686109" y="6026447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Google Shape;393;p19">
            <a:extLst>
              <a:ext uri="{FF2B5EF4-FFF2-40B4-BE49-F238E27FC236}">
                <a16:creationId xmlns:a16="http://schemas.microsoft.com/office/drawing/2014/main" id="{D6ED5B8F-E264-4E39-801E-C945DCA3A29D}"/>
              </a:ext>
            </a:extLst>
          </p:cNvPr>
          <p:cNvSpPr txBox="1"/>
          <p:nvPr/>
        </p:nvSpPr>
        <p:spPr>
          <a:xfrm>
            <a:off x="11794504" y="1649721"/>
            <a:ext cx="95738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15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</p:txBody>
      </p:sp>
      <p:sp>
        <p:nvSpPr>
          <p:cNvPr id="47" name="Google Shape;394;p19">
            <a:extLst>
              <a:ext uri="{FF2B5EF4-FFF2-40B4-BE49-F238E27FC236}">
                <a16:creationId xmlns:a16="http://schemas.microsoft.com/office/drawing/2014/main" id="{51AE33CF-A626-444D-AB53-C634D9F7461D}"/>
              </a:ext>
            </a:extLst>
          </p:cNvPr>
          <p:cNvSpPr txBox="1"/>
          <p:nvPr/>
        </p:nvSpPr>
        <p:spPr>
          <a:xfrm>
            <a:off x="11769073" y="5620178"/>
            <a:ext cx="8726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8" name="Google Shape;395;p19">
            <a:extLst>
              <a:ext uri="{FF2B5EF4-FFF2-40B4-BE49-F238E27FC236}">
                <a16:creationId xmlns:a16="http://schemas.microsoft.com/office/drawing/2014/main" id="{DEE1642F-9F24-4DD0-BDAB-97A01D36756B}"/>
              </a:ext>
            </a:extLst>
          </p:cNvPr>
          <p:cNvSpPr/>
          <p:nvPr/>
        </p:nvSpPr>
        <p:spPr>
          <a:xfrm>
            <a:off x="10859786" y="6256867"/>
            <a:ext cx="1058732" cy="38208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INICIO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B11332-DD10-4B5A-ADB8-BD62948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29" y="143642"/>
            <a:ext cx="2434389" cy="508891"/>
          </a:xfrm>
        </p:spPr>
        <p:txBody>
          <a:bodyPr>
            <a:normAutofit fontScale="90000"/>
          </a:bodyPr>
          <a:lstStyle/>
          <a:p>
            <a:r>
              <a:rPr lang="es-AR" sz="32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Follow</a:t>
            </a:r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 up 3</a:t>
            </a:r>
            <a:endParaRPr lang="en-GB" sz="3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27C1AD-3585-44D6-AAE5-677C774308F8}"/>
              </a:ext>
            </a:extLst>
          </p:cNvPr>
          <p:cNvSpPr txBox="1"/>
          <p:nvPr/>
        </p:nvSpPr>
        <p:spPr>
          <a:xfrm>
            <a:off x="2860080" y="87011"/>
            <a:ext cx="49737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Say the Spanish sentence.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283793A-9A4B-450E-A1BC-A259CA9CF26E}"/>
              </a:ext>
            </a:extLst>
          </p:cNvPr>
          <p:cNvSpPr/>
          <p:nvPr/>
        </p:nvSpPr>
        <p:spPr>
          <a:xfrm>
            <a:off x="8343097" y="5114545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2F4C301-C515-4EE2-8EA8-AFE9A23D3BD2}"/>
              </a:ext>
            </a:extLst>
          </p:cNvPr>
          <p:cNvSpPr/>
          <p:nvPr/>
        </p:nvSpPr>
        <p:spPr>
          <a:xfrm>
            <a:off x="1003613" y="3038167"/>
            <a:ext cx="210830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imposible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D799F60-D800-48B7-B084-EA7431CE0606}"/>
              </a:ext>
            </a:extLst>
          </p:cNvPr>
          <p:cNvSpPr/>
          <p:nvPr/>
        </p:nvSpPr>
        <p:spPr>
          <a:xfrm>
            <a:off x="1801355" y="1346494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509D777-FBBA-4E7A-93AC-1877015ACD28}"/>
              </a:ext>
            </a:extLst>
          </p:cNvPr>
          <p:cNvSpPr/>
          <p:nvPr/>
        </p:nvSpPr>
        <p:spPr>
          <a:xfrm>
            <a:off x="4445801" y="5684831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siempre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8F3C1BB-FBB4-46E9-AEE8-55A911B938BD}"/>
              </a:ext>
            </a:extLst>
          </p:cNvPr>
          <p:cNvSpPr/>
          <p:nvPr/>
        </p:nvSpPr>
        <p:spPr>
          <a:xfrm>
            <a:off x="7285367" y="961790"/>
            <a:ext cx="324311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normalmente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C9983B2-8BD9-4BCA-9543-843E502FC7F8}"/>
              </a:ext>
            </a:extLst>
          </p:cNvPr>
          <p:cNvSpPr/>
          <p:nvPr/>
        </p:nvSpPr>
        <p:spPr>
          <a:xfrm>
            <a:off x="4557191" y="1279713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pesada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2907493-D148-4C1C-98CF-B6A2AE80EF5D}"/>
              </a:ext>
            </a:extLst>
          </p:cNvPr>
          <p:cNvSpPr/>
          <p:nvPr/>
        </p:nvSpPr>
        <p:spPr>
          <a:xfrm>
            <a:off x="8691263" y="3060610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pesado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E6BF63-A68F-4EB1-881B-45FB739A253D}"/>
              </a:ext>
            </a:extLst>
          </p:cNvPr>
          <p:cNvSpPr txBox="1"/>
          <p:nvPr/>
        </p:nvSpPr>
        <p:spPr>
          <a:xfrm>
            <a:off x="107595" y="576253"/>
            <a:ext cx="53367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do not need all of the words!</a:t>
            </a:r>
          </a:p>
        </p:txBody>
      </p:sp>
      <p:sp>
        <p:nvSpPr>
          <p:cNvPr id="26" name="Google Shape;167;p2">
            <a:extLst>
              <a:ext uri="{FF2B5EF4-FFF2-40B4-BE49-F238E27FC236}">
                <a16:creationId xmlns:a16="http://schemas.microsoft.com/office/drawing/2014/main" id="{4D412986-7654-4322-B694-A20FA67CEBCC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128B6C24-DCD7-439F-839A-589AA2C5712B}"/>
              </a:ext>
            </a:extLst>
          </p:cNvPr>
          <p:cNvSpPr/>
          <p:nvPr/>
        </p:nvSpPr>
        <p:spPr>
          <a:xfrm>
            <a:off x="3965991" y="2356017"/>
            <a:ext cx="4119629" cy="2376345"/>
          </a:xfrm>
          <a:prstGeom prst="wedgeRoundRectCallout">
            <a:avLst/>
          </a:prstGeom>
          <a:solidFill>
            <a:srgbClr val="FF0066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Being </a:t>
            </a:r>
            <a:r>
              <a:rPr lang="en-GB" sz="3600" b="1" dirty="0" err="1">
                <a:latin typeface="Century Gothic" panose="020B0502020202020204" pitchFamily="34" charset="0"/>
              </a:rPr>
              <a:t>imposible</a:t>
            </a:r>
            <a:r>
              <a:rPr lang="en-GB" sz="3600" b="1" dirty="0">
                <a:latin typeface="Century Gothic" panose="020B0502020202020204" pitchFamily="34" charset="0"/>
              </a:rPr>
              <a:t> is annoying.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FDB3CF2-C5B8-477F-91F6-2942C7C7EB9A}"/>
              </a:ext>
            </a:extLst>
          </p:cNvPr>
          <p:cNvSpPr/>
          <p:nvPr/>
        </p:nvSpPr>
        <p:spPr>
          <a:xfrm>
            <a:off x="1522224" y="4698355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</a:t>
            </a:r>
          </a:p>
        </p:txBody>
      </p:sp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04C2113A-2F49-4873-AB8F-20C8EAF48D05}"/>
              </a:ext>
            </a:extLst>
          </p:cNvPr>
          <p:cNvSpPr/>
          <p:nvPr/>
        </p:nvSpPr>
        <p:spPr>
          <a:xfrm>
            <a:off x="3988600" y="2322010"/>
            <a:ext cx="4119629" cy="2376345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Ser </a:t>
            </a:r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imposible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es </a:t>
            </a:r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pesado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172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1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6" dur="1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2" grpId="0" animBg="1"/>
      <p:bldP spid="31" grpId="0" animBg="1"/>
      <p:bldP spid="32" grpId="0" animBg="1"/>
      <p:bldP spid="33" grpId="0" animBg="1"/>
      <p:bldP spid="34" grpId="0" animBg="1"/>
      <p:bldP spid="2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83;p19" descr="Chat, Multiple, Icon, Symbol, Message, Bubble, Talk">
            <a:extLst>
              <a:ext uri="{FF2B5EF4-FFF2-40B4-BE49-F238E27FC236}">
                <a16:creationId xmlns:a16="http://schemas.microsoft.com/office/drawing/2014/main" id="{CB6F90CA-BDB8-4F51-8E22-2C69676428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27024" y="136934"/>
            <a:ext cx="1138234" cy="9741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386;p19">
            <a:extLst>
              <a:ext uri="{FF2B5EF4-FFF2-40B4-BE49-F238E27FC236}">
                <a16:creationId xmlns:a16="http://schemas.microsoft.com/office/drawing/2014/main" id="{7C517775-54BC-4862-A312-CA6522297927}"/>
              </a:ext>
            </a:extLst>
          </p:cNvPr>
          <p:cNvSpPr txBox="1"/>
          <p:nvPr/>
        </p:nvSpPr>
        <p:spPr>
          <a:xfrm>
            <a:off x="10991564" y="1170739"/>
            <a:ext cx="994183" cy="400110"/>
          </a:xfrm>
          <a:prstGeom prst="rect">
            <a:avLst/>
          </a:prstGeom>
          <a:solidFill>
            <a:srgbClr val="C5F5E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Century Gothic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hablar</a:t>
            </a:r>
          </a:p>
        </p:txBody>
      </p:sp>
      <p:sp>
        <p:nvSpPr>
          <p:cNvPr id="38" name="Google Shape;410;p19">
            <a:extLst>
              <a:ext uri="{FF2B5EF4-FFF2-40B4-BE49-F238E27FC236}">
                <a16:creationId xmlns:a16="http://schemas.microsoft.com/office/drawing/2014/main" id="{8BEF9B49-15FA-4FA4-8341-4975688B91BD}"/>
              </a:ext>
            </a:extLst>
          </p:cNvPr>
          <p:cNvSpPr txBox="1"/>
          <p:nvPr/>
        </p:nvSpPr>
        <p:spPr>
          <a:xfrm>
            <a:off x="11632979" y="3420295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387;p19">
            <a:extLst>
              <a:ext uri="{FF2B5EF4-FFF2-40B4-BE49-F238E27FC236}">
                <a16:creationId xmlns:a16="http://schemas.microsoft.com/office/drawing/2014/main" id="{95E2ED6E-268D-49F5-B3F6-603BBFA684E9}"/>
              </a:ext>
            </a:extLst>
          </p:cNvPr>
          <p:cNvSpPr/>
          <p:nvPr/>
        </p:nvSpPr>
        <p:spPr>
          <a:xfrm>
            <a:off x="11002736" y="1881617"/>
            <a:ext cx="502131" cy="4156257"/>
          </a:xfrm>
          <a:prstGeom prst="rect">
            <a:avLst/>
          </a:prstGeom>
          <a:solidFill>
            <a:srgbClr val="CC009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" name="Google Shape;388;p19">
            <a:extLst>
              <a:ext uri="{FF2B5EF4-FFF2-40B4-BE49-F238E27FC236}">
                <a16:creationId xmlns:a16="http://schemas.microsoft.com/office/drawing/2014/main" id="{C82C0BCD-2F39-485D-852C-3B6ACB5197D9}"/>
              </a:ext>
            </a:extLst>
          </p:cNvPr>
          <p:cNvSpPr/>
          <p:nvPr/>
        </p:nvSpPr>
        <p:spPr>
          <a:xfrm>
            <a:off x="11000369" y="1881615"/>
            <a:ext cx="503528" cy="4156259"/>
          </a:xfrm>
          <a:prstGeom prst="rect">
            <a:avLst/>
          </a:prstGeom>
          <a:solidFill>
            <a:srgbClr val="58E0BA"/>
          </a:solidFill>
          <a:ln w="9525" cap="flat" cmpd="sng">
            <a:solidFill>
              <a:srgbClr val="024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ctr" rotWithShape="0">
              <a:srgbClr val="FFFFFF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43" name="Google Shape;389;p19">
            <a:extLst>
              <a:ext uri="{FF2B5EF4-FFF2-40B4-BE49-F238E27FC236}">
                <a16:creationId xmlns:a16="http://schemas.microsoft.com/office/drawing/2014/main" id="{7E222C7A-18DF-4BF4-855B-B2AEEEF2DF02}"/>
              </a:ext>
            </a:extLst>
          </p:cNvPr>
          <p:cNvCxnSpPr/>
          <p:nvPr/>
        </p:nvCxnSpPr>
        <p:spPr>
          <a:xfrm>
            <a:off x="11686108" y="1870189"/>
            <a:ext cx="0" cy="4156259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390;p19">
            <a:extLst>
              <a:ext uri="{FF2B5EF4-FFF2-40B4-BE49-F238E27FC236}">
                <a16:creationId xmlns:a16="http://schemas.microsoft.com/office/drawing/2014/main" id="{9F797611-EE8E-46BD-977C-2D5A889834D6}"/>
              </a:ext>
            </a:extLst>
          </p:cNvPr>
          <p:cNvCxnSpPr/>
          <p:nvPr/>
        </p:nvCxnSpPr>
        <p:spPr>
          <a:xfrm>
            <a:off x="11663499" y="1870188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Google Shape;391;p19">
            <a:extLst>
              <a:ext uri="{FF2B5EF4-FFF2-40B4-BE49-F238E27FC236}">
                <a16:creationId xmlns:a16="http://schemas.microsoft.com/office/drawing/2014/main" id="{A963F885-44DB-4D00-ACD7-E30DAF43596B}"/>
              </a:ext>
            </a:extLst>
          </p:cNvPr>
          <p:cNvCxnSpPr/>
          <p:nvPr/>
        </p:nvCxnSpPr>
        <p:spPr>
          <a:xfrm>
            <a:off x="11686109" y="6026447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Google Shape;393;p19">
            <a:extLst>
              <a:ext uri="{FF2B5EF4-FFF2-40B4-BE49-F238E27FC236}">
                <a16:creationId xmlns:a16="http://schemas.microsoft.com/office/drawing/2014/main" id="{D6ED5B8F-E264-4E39-801E-C945DCA3A29D}"/>
              </a:ext>
            </a:extLst>
          </p:cNvPr>
          <p:cNvSpPr txBox="1"/>
          <p:nvPr/>
        </p:nvSpPr>
        <p:spPr>
          <a:xfrm>
            <a:off x="11794504" y="1649721"/>
            <a:ext cx="95738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15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</p:txBody>
      </p:sp>
      <p:sp>
        <p:nvSpPr>
          <p:cNvPr id="47" name="Google Shape;394;p19">
            <a:extLst>
              <a:ext uri="{FF2B5EF4-FFF2-40B4-BE49-F238E27FC236}">
                <a16:creationId xmlns:a16="http://schemas.microsoft.com/office/drawing/2014/main" id="{51AE33CF-A626-444D-AB53-C634D9F7461D}"/>
              </a:ext>
            </a:extLst>
          </p:cNvPr>
          <p:cNvSpPr txBox="1"/>
          <p:nvPr/>
        </p:nvSpPr>
        <p:spPr>
          <a:xfrm>
            <a:off x="11769073" y="5620178"/>
            <a:ext cx="8726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8" name="Google Shape;395;p19">
            <a:extLst>
              <a:ext uri="{FF2B5EF4-FFF2-40B4-BE49-F238E27FC236}">
                <a16:creationId xmlns:a16="http://schemas.microsoft.com/office/drawing/2014/main" id="{DEE1642F-9F24-4DD0-BDAB-97A01D36756B}"/>
              </a:ext>
            </a:extLst>
          </p:cNvPr>
          <p:cNvSpPr/>
          <p:nvPr/>
        </p:nvSpPr>
        <p:spPr>
          <a:xfrm>
            <a:off x="10859786" y="6256867"/>
            <a:ext cx="1058732" cy="38208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INICIO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B11332-DD10-4B5A-ADB8-BD62948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29" y="143642"/>
            <a:ext cx="2434389" cy="508891"/>
          </a:xfrm>
        </p:spPr>
        <p:txBody>
          <a:bodyPr>
            <a:normAutofit fontScale="90000"/>
          </a:bodyPr>
          <a:lstStyle/>
          <a:p>
            <a:r>
              <a:rPr lang="es-AR" sz="32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Follow</a:t>
            </a:r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 up 3</a:t>
            </a:r>
            <a:endParaRPr lang="en-GB" sz="3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27C1AD-3585-44D6-AAE5-677C774308F8}"/>
              </a:ext>
            </a:extLst>
          </p:cNvPr>
          <p:cNvSpPr txBox="1"/>
          <p:nvPr/>
        </p:nvSpPr>
        <p:spPr>
          <a:xfrm>
            <a:off x="2860080" y="87011"/>
            <a:ext cx="49737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Say the Spanish sentence.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283793A-9A4B-450E-A1BC-A259CA9CF26E}"/>
              </a:ext>
            </a:extLst>
          </p:cNvPr>
          <p:cNvSpPr/>
          <p:nvPr/>
        </p:nvSpPr>
        <p:spPr>
          <a:xfrm>
            <a:off x="8343097" y="5114545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2F4C301-C515-4EE2-8EA8-AFE9A23D3BD2}"/>
              </a:ext>
            </a:extLst>
          </p:cNvPr>
          <p:cNvSpPr/>
          <p:nvPr/>
        </p:nvSpPr>
        <p:spPr>
          <a:xfrm>
            <a:off x="1123102" y="3038167"/>
            <a:ext cx="210830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positiva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D799F60-D800-48B7-B084-EA7431CE0606}"/>
              </a:ext>
            </a:extLst>
          </p:cNvPr>
          <p:cNvSpPr/>
          <p:nvPr/>
        </p:nvSpPr>
        <p:spPr>
          <a:xfrm>
            <a:off x="1801355" y="1346494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509D777-FBBA-4E7A-93AC-1877015ACD28}"/>
              </a:ext>
            </a:extLst>
          </p:cNvPr>
          <p:cNvSpPr/>
          <p:nvPr/>
        </p:nvSpPr>
        <p:spPr>
          <a:xfrm>
            <a:off x="4445801" y="5684831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siempre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8F3C1BB-FBB4-46E9-AEE8-55A911B938BD}"/>
              </a:ext>
            </a:extLst>
          </p:cNvPr>
          <p:cNvSpPr/>
          <p:nvPr/>
        </p:nvSpPr>
        <p:spPr>
          <a:xfrm>
            <a:off x="7285367" y="961790"/>
            <a:ext cx="324311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normalmente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C9983B2-8BD9-4BCA-9543-843E502FC7F8}"/>
              </a:ext>
            </a:extLst>
          </p:cNvPr>
          <p:cNvSpPr/>
          <p:nvPr/>
        </p:nvSpPr>
        <p:spPr>
          <a:xfrm>
            <a:off x="4557191" y="1279713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pesada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2907493-D148-4C1C-98CF-B6A2AE80EF5D}"/>
              </a:ext>
            </a:extLst>
          </p:cNvPr>
          <p:cNvSpPr/>
          <p:nvPr/>
        </p:nvSpPr>
        <p:spPr>
          <a:xfrm>
            <a:off x="8691263" y="3060610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positivo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E6BF63-A68F-4EB1-881B-45FB739A253D}"/>
              </a:ext>
            </a:extLst>
          </p:cNvPr>
          <p:cNvSpPr txBox="1"/>
          <p:nvPr/>
        </p:nvSpPr>
        <p:spPr>
          <a:xfrm>
            <a:off x="107595" y="576253"/>
            <a:ext cx="53367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do not need all of the words!</a:t>
            </a:r>
          </a:p>
        </p:txBody>
      </p:sp>
      <p:sp>
        <p:nvSpPr>
          <p:cNvPr id="26" name="Google Shape;167;p2">
            <a:extLst>
              <a:ext uri="{FF2B5EF4-FFF2-40B4-BE49-F238E27FC236}">
                <a16:creationId xmlns:a16="http://schemas.microsoft.com/office/drawing/2014/main" id="{4D412986-7654-4322-B694-A20FA67CEBCC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128B6C24-DCD7-439F-839A-589AA2C5712B}"/>
              </a:ext>
            </a:extLst>
          </p:cNvPr>
          <p:cNvSpPr/>
          <p:nvPr/>
        </p:nvSpPr>
        <p:spPr>
          <a:xfrm>
            <a:off x="3965991" y="2356017"/>
            <a:ext cx="4119629" cy="2376345"/>
          </a:xfrm>
          <a:prstGeom prst="wedgeRoundRectCallout">
            <a:avLst/>
          </a:prstGeom>
          <a:solidFill>
            <a:srgbClr val="FF0066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She is always positive.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FDB3CF2-C5B8-477F-91F6-2942C7C7EB9A}"/>
              </a:ext>
            </a:extLst>
          </p:cNvPr>
          <p:cNvSpPr/>
          <p:nvPr/>
        </p:nvSpPr>
        <p:spPr>
          <a:xfrm>
            <a:off x="1522224" y="4698355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</a:t>
            </a:r>
          </a:p>
        </p:txBody>
      </p:sp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04C2113A-2F49-4873-AB8F-20C8EAF48D05}"/>
              </a:ext>
            </a:extLst>
          </p:cNvPr>
          <p:cNvSpPr/>
          <p:nvPr/>
        </p:nvSpPr>
        <p:spPr>
          <a:xfrm>
            <a:off x="3965021" y="2324737"/>
            <a:ext cx="4119629" cy="2376345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Es </a:t>
            </a:r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positiva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siempre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466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1" dur="1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2" grpId="0" animBg="1"/>
      <p:bldP spid="31" grpId="0" animBg="1"/>
      <p:bldP spid="33" grpId="0" animBg="1"/>
      <p:bldP spid="34" grpId="0" animBg="1"/>
      <p:bldP spid="35" grpId="0" animBg="1"/>
      <p:bldP spid="2" grpId="0" animBg="1"/>
      <p:bldP spid="37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0B11332-DD10-4B5A-ADB8-BD62948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459" y="143642"/>
            <a:ext cx="2434389" cy="508891"/>
          </a:xfrm>
        </p:spPr>
        <p:txBody>
          <a:bodyPr>
            <a:normAutofit fontScale="90000"/>
          </a:bodyPr>
          <a:lstStyle/>
          <a:p>
            <a:r>
              <a:rPr lang="es-AR" sz="32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Follow</a:t>
            </a:r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 up 4</a:t>
            </a:r>
            <a:endParaRPr lang="en-GB" sz="3200" dirty="0"/>
          </a:p>
        </p:txBody>
      </p:sp>
      <p:sp>
        <p:nvSpPr>
          <p:cNvPr id="41" name="Google Shape;167;p2">
            <a:extLst>
              <a:ext uri="{FF2B5EF4-FFF2-40B4-BE49-F238E27FC236}">
                <a16:creationId xmlns:a16="http://schemas.microsoft.com/office/drawing/2014/main" id="{C3595F00-47C7-4FAD-A9EF-78741073CD8E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0FDB7D-B151-47DC-B8E3-FDB6958285AB}"/>
              </a:ext>
            </a:extLst>
          </p:cNvPr>
          <p:cNvSpPr txBox="1"/>
          <p:nvPr/>
        </p:nvSpPr>
        <p:spPr>
          <a:xfrm>
            <a:off x="3277848" y="100799"/>
            <a:ext cx="55033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Translate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the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words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 and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find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 a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quick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route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to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the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es-E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finish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  <a:sym typeface="Arial"/>
              </a:rPr>
              <a:t> line.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36A334-CF00-42A9-85A3-8EAD2CEDA994}"/>
              </a:ext>
            </a:extLst>
          </p:cNvPr>
          <p:cNvSpPr txBox="1"/>
          <p:nvPr/>
        </p:nvSpPr>
        <p:spPr>
          <a:xfrm>
            <a:off x="234413" y="657630"/>
            <a:ext cx="2727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El Gran Premio</a:t>
            </a:r>
            <a:endParaRPr lang="en-GB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Google Shape;383;p19" descr="Chat, Multiple, Icon, Symbol, Message, Bubble, Talk">
            <a:extLst>
              <a:ext uri="{FF2B5EF4-FFF2-40B4-BE49-F238E27FC236}">
                <a16:creationId xmlns:a16="http://schemas.microsoft.com/office/drawing/2014/main" id="{B9EA98AC-24C0-4BF7-BA47-E3F6BA50B03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27024" y="136934"/>
            <a:ext cx="1138234" cy="97417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Rounded Rectangle 43">
            <a:extLst>
              <a:ext uri="{FF2B5EF4-FFF2-40B4-BE49-F238E27FC236}">
                <a16:creationId xmlns:a16="http://schemas.microsoft.com/office/drawing/2014/main" id="{368124BF-62EC-4DA3-AEE8-F102B849F83E}"/>
              </a:ext>
            </a:extLst>
          </p:cNvPr>
          <p:cNvSpPr/>
          <p:nvPr/>
        </p:nvSpPr>
        <p:spPr>
          <a:xfrm>
            <a:off x="3277848" y="5237530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always</a:t>
            </a:r>
          </a:p>
        </p:txBody>
      </p:sp>
      <p:sp>
        <p:nvSpPr>
          <p:cNvPr id="25" name="Rounded Rectangle 58">
            <a:extLst>
              <a:ext uri="{FF2B5EF4-FFF2-40B4-BE49-F238E27FC236}">
                <a16:creationId xmlns:a16="http://schemas.microsoft.com/office/drawing/2014/main" id="{D7E816E4-7D1B-42DF-933A-E400B30F6C48}"/>
              </a:ext>
            </a:extLst>
          </p:cNvPr>
          <p:cNvSpPr/>
          <p:nvPr/>
        </p:nvSpPr>
        <p:spPr>
          <a:xfrm>
            <a:off x="3284858" y="5228151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siempre</a:t>
            </a: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ounded Rectangle 44">
            <a:extLst>
              <a:ext uri="{FF2B5EF4-FFF2-40B4-BE49-F238E27FC236}">
                <a16:creationId xmlns:a16="http://schemas.microsoft.com/office/drawing/2014/main" id="{DF6EED4D-62C9-48DD-AE30-4F72CBBC1EA6}"/>
              </a:ext>
            </a:extLst>
          </p:cNvPr>
          <p:cNvSpPr/>
          <p:nvPr/>
        </p:nvSpPr>
        <p:spPr>
          <a:xfrm>
            <a:off x="5986070" y="5237530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healthy (f)</a:t>
            </a:r>
          </a:p>
        </p:txBody>
      </p:sp>
      <p:sp>
        <p:nvSpPr>
          <p:cNvPr id="27" name="Rounded Rectangle 59">
            <a:extLst>
              <a:ext uri="{FF2B5EF4-FFF2-40B4-BE49-F238E27FC236}">
                <a16:creationId xmlns:a16="http://schemas.microsoft.com/office/drawing/2014/main" id="{0A3D442B-1A7C-4CF4-87CE-AB85BDC798E2}"/>
              </a:ext>
            </a:extLst>
          </p:cNvPr>
          <p:cNvSpPr/>
          <p:nvPr/>
        </p:nvSpPr>
        <p:spPr>
          <a:xfrm>
            <a:off x="5993176" y="5228151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sana</a:t>
            </a: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ounded Rectangle 40">
            <a:extLst>
              <a:ext uri="{FF2B5EF4-FFF2-40B4-BE49-F238E27FC236}">
                <a16:creationId xmlns:a16="http://schemas.microsoft.com/office/drawing/2014/main" id="{76276100-44BA-4D2D-B779-1D9336F7B027}"/>
              </a:ext>
            </a:extLst>
          </p:cNvPr>
          <p:cNvSpPr/>
          <p:nvPr/>
        </p:nvSpPr>
        <p:spPr>
          <a:xfrm>
            <a:off x="5986070" y="4089674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s/he, it is</a:t>
            </a:r>
            <a:endParaRPr lang="en-US" sz="2800" b="1" baseline="-25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ounded Rectangle 56">
            <a:extLst>
              <a:ext uri="{FF2B5EF4-FFF2-40B4-BE49-F238E27FC236}">
                <a16:creationId xmlns:a16="http://schemas.microsoft.com/office/drawing/2014/main" id="{7B541E59-09DF-4E46-9485-35B878B6A4C2}"/>
              </a:ext>
            </a:extLst>
          </p:cNvPr>
          <p:cNvSpPr/>
          <p:nvPr/>
        </p:nvSpPr>
        <p:spPr>
          <a:xfrm>
            <a:off x="5992311" y="4089674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es</a:t>
            </a:r>
          </a:p>
        </p:txBody>
      </p:sp>
      <p:sp>
        <p:nvSpPr>
          <p:cNvPr id="30" name="Rounded Rectangle 41">
            <a:extLst>
              <a:ext uri="{FF2B5EF4-FFF2-40B4-BE49-F238E27FC236}">
                <a16:creationId xmlns:a16="http://schemas.microsoft.com/office/drawing/2014/main" id="{0F8E2B54-3703-4ACC-B212-BA0FE11EE3EE}"/>
              </a:ext>
            </a:extLst>
          </p:cNvPr>
          <p:cNvSpPr/>
          <p:nvPr/>
        </p:nvSpPr>
        <p:spPr>
          <a:xfrm>
            <a:off x="8694291" y="2960577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healthy (m)</a:t>
            </a:r>
            <a:endParaRPr lang="en-US" sz="2800" b="1" baseline="-25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ounded Rectangle 57">
            <a:extLst>
              <a:ext uri="{FF2B5EF4-FFF2-40B4-BE49-F238E27FC236}">
                <a16:creationId xmlns:a16="http://schemas.microsoft.com/office/drawing/2014/main" id="{55A92C7C-2F04-448D-9595-AD7EA3881A0A}"/>
              </a:ext>
            </a:extLst>
          </p:cNvPr>
          <p:cNvSpPr/>
          <p:nvPr/>
        </p:nvSpPr>
        <p:spPr>
          <a:xfrm>
            <a:off x="8694288" y="2960047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sano</a:t>
            </a: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ounded Rectangle 38">
            <a:extLst>
              <a:ext uri="{FF2B5EF4-FFF2-40B4-BE49-F238E27FC236}">
                <a16:creationId xmlns:a16="http://schemas.microsoft.com/office/drawing/2014/main" id="{F8D50C9A-27CB-48A8-A3D2-7159C70CD34A}"/>
              </a:ext>
            </a:extLst>
          </p:cNvPr>
          <p:cNvSpPr/>
          <p:nvPr/>
        </p:nvSpPr>
        <p:spPr>
          <a:xfrm>
            <a:off x="569626" y="2941818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annoying (f)</a:t>
            </a:r>
          </a:p>
        </p:txBody>
      </p:sp>
      <p:sp>
        <p:nvSpPr>
          <p:cNvPr id="33" name="Rounded Rectangle 54">
            <a:extLst>
              <a:ext uri="{FF2B5EF4-FFF2-40B4-BE49-F238E27FC236}">
                <a16:creationId xmlns:a16="http://schemas.microsoft.com/office/drawing/2014/main" id="{015F64A1-36E1-4FB9-845A-3F78D7AF1152}"/>
              </a:ext>
            </a:extLst>
          </p:cNvPr>
          <p:cNvSpPr/>
          <p:nvPr/>
        </p:nvSpPr>
        <p:spPr>
          <a:xfrm>
            <a:off x="569625" y="2941816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pesada</a:t>
            </a: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ounded Rectangle 17">
            <a:extLst>
              <a:ext uri="{FF2B5EF4-FFF2-40B4-BE49-F238E27FC236}">
                <a16:creationId xmlns:a16="http://schemas.microsoft.com/office/drawing/2014/main" id="{FA15CE11-BF82-4171-8322-E936B8D520BF}"/>
              </a:ext>
            </a:extLst>
          </p:cNvPr>
          <p:cNvSpPr/>
          <p:nvPr/>
        </p:nvSpPr>
        <p:spPr>
          <a:xfrm>
            <a:off x="569626" y="1793962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Salida</a:t>
            </a:r>
          </a:p>
        </p:txBody>
      </p:sp>
      <p:sp>
        <p:nvSpPr>
          <p:cNvPr id="35" name="Rounded Rectangle 19">
            <a:extLst>
              <a:ext uri="{FF2B5EF4-FFF2-40B4-BE49-F238E27FC236}">
                <a16:creationId xmlns:a16="http://schemas.microsoft.com/office/drawing/2014/main" id="{82C4BF2B-27DA-4127-9009-4C00277F5958}"/>
              </a:ext>
            </a:extLst>
          </p:cNvPr>
          <p:cNvSpPr/>
          <p:nvPr/>
        </p:nvSpPr>
        <p:spPr>
          <a:xfrm>
            <a:off x="3277848" y="1793962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active (m)</a:t>
            </a:r>
          </a:p>
        </p:txBody>
      </p:sp>
      <p:sp>
        <p:nvSpPr>
          <p:cNvPr id="36" name="Rounded Rectangle 20">
            <a:extLst>
              <a:ext uri="{FF2B5EF4-FFF2-40B4-BE49-F238E27FC236}">
                <a16:creationId xmlns:a16="http://schemas.microsoft.com/office/drawing/2014/main" id="{7A0EDD5F-59B5-4827-9676-90ECC48B1BF5}"/>
              </a:ext>
            </a:extLst>
          </p:cNvPr>
          <p:cNvSpPr/>
          <p:nvPr/>
        </p:nvSpPr>
        <p:spPr>
          <a:xfrm>
            <a:off x="5986070" y="2941819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positive (f)</a:t>
            </a:r>
          </a:p>
        </p:txBody>
      </p:sp>
      <p:sp>
        <p:nvSpPr>
          <p:cNvPr id="37" name="Rounded Rectangle 21">
            <a:extLst>
              <a:ext uri="{FF2B5EF4-FFF2-40B4-BE49-F238E27FC236}">
                <a16:creationId xmlns:a16="http://schemas.microsoft.com/office/drawing/2014/main" id="{F198C09C-DD6A-4211-AB38-C27DC716B96F}"/>
              </a:ext>
            </a:extLst>
          </p:cNvPr>
          <p:cNvSpPr/>
          <p:nvPr/>
        </p:nvSpPr>
        <p:spPr>
          <a:xfrm>
            <a:off x="8694292" y="1793962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impossible</a:t>
            </a:r>
          </a:p>
        </p:txBody>
      </p:sp>
      <p:sp>
        <p:nvSpPr>
          <p:cNvPr id="38" name="Rounded Rectangle 34">
            <a:extLst>
              <a:ext uri="{FF2B5EF4-FFF2-40B4-BE49-F238E27FC236}">
                <a16:creationId xmlns:a16="http://schemas.microsoft.com/office/drawing/2014/main" id="{50157BFD-E254-4645-A8AF-D4BBF91594CE}"/>
              </a:ext>
            </a:extLst>
          </p:cNvPr>
          <p:cNvSpPr/>
          <p:nvPr/>
        </p:nvSpPr>
        <p:spPr>
          <a:xfrm>
            <a:off x="569626" y="4099053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to </a:t>
            </a:r>
            <a:r>
              <a:rPr lang="en-US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be|being</a:t>
            </a: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Rounded Rectangle 35">
            <a:extLst>
              <a:ext uri="{FF2B5EF4-FFF2-40B4-BE49-F238E27FC236}">
                <a16:creationId xmlns:a16="http://schemas.microsoft.com/office/drawing/2014/main" id="{4312B173-75DE-4A4D-8AD4-D324D275E3DE}"/>
              </a:ext>
            </a:extLst>
          </p:cNvPr>
          <p:cNvSpPr/>
          <p:nvPr/>
        </p:nvSpPr>
        <p:spPr>
          <a:xfrm>
            <a:off x="3277848" y="2941818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incredible</a:t>
            </a:r>
          </a:p>
        </p:txBody>
      </p:sp>
      <p:sp>
        <p:nvSpPr>
          <p:cNvPr id="40" name="Rounded Rectangle 36">
            <a:extLst>
              <a:ext uri="{FF2B5EF4-FFF2-40B4-BE49-F238E27FC236}">
                <a16:creationId xmlns:a16="http://schemas.microsoft.com/office/drawing/2014/main" id="{4677464A-CAD3-4D7E-9870-DA084CA8F705}"/>
              </a:ext>
            </a:extLst>
          </p:cNvPr>
          <p:cNvSpPr/>
          <p:nvPr/>
        </p:nvSpPr>
        <p:spPr>
          <a:xfrm>
            <a:off x="5986070" y="1793962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happy</a:t>
            </a:r>
          </a:p>
        </p:txBody>
      </p:sp>
      <p:sp>
        <p:nvSpPr>
          <p:cNvPr id="42" name="Rounded Rectangle 37">
            <a:extLst>
              <a:ext uri="{FF2B5EF4-FFF2-40B4-BE49-F238E27FC236}">
                <a16:creationId xmlns:a16="http://schemas.microsoft.com/office/drawing/2014/main" id="{CE39D7CB-6C1E-4C83-8890-1BBD9F16F9F2}"/>
              </a:ext>
            </a:extLst>
          </p:cNvPr>
          <p:cNvSpPr/>
          <p:nvPr/>
        </p:nvSpPr>
        <p:spPr>
          <a:xfrm>
            <a:off x="8694291" y="4099053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annoying (m)</a:t>
            </a:r>
          </a:p>
        </p:txBody>
      </p:sp>
      <p:sp>
        <p:nvSpPr>
          <p:cNvPr id="43" name="Rounded Rectangle 39">
            <a:extLst>
              <a:ext uri="{FF2B5EF4-FFF2-40B4-BE49-F238E27FC236}">
                <a16:creationId xmlns:a16="http://schemas.microsoft.com/office/drawing/2014/main" id="{EAB64913-619B-46B3-95A2-391281C88944}"/>
              </a:ext>
            </a:extLst>
          </p:cNvPr>
          <p:cNvSpPr/>
          <p:nvPr/>
        </p:nvSpPr>
        <p:spPr>
          <a:xfrm>
            <a:off x="3277848" y="4089674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 am</a:t>
            </a:r>
          </a:p>
        </p:txBody>
      </p:sp>
      <p:sp>
        <p:nvSpPr>
          <p:cNvPr id="44" name="Rounded Rectangle 47">
            <a:extLst>
              <a:ext uri="{FF2B5EF4-FFF2-40B4-BE49-F238E27FC236}">
                <a16:creationId xmlns:a16="http://schemas.microsoft.com/office/drawing/2014/main" id="{758D02B7-FD67-4AC1-9A03-E5010981D146}"/>
              </a:ext>
            </a:extLst>
          </p:cNvPr>
          <p:cNvSpPr/>
          <p:nvPr/>
        </p:nvSpPr>
        <p:spPr>
          <a:xfrm>
            <a:off x="3277848" y="1788287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activo</a:t>
            </a: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ounded Rectangle 48">
            <a:extLst>
              <a:ext uri="{FF2B5EF4-FFF2-40B4-BE49-F238E27FC236}">
                <a16:creationId xmlns:a16="http://schemas.microsoft.com/office/drawing/2014/main" id="{B2ABC727-578A-4A13-B681-D928F4C88B08}"/>
              </a:ext>
            </a:extLst>
          </p:cNvPr>
          <p:cNvSpPr/>
          <p:nvPr/>
        </p:nvSpPr>
        <p:spPr>
          <a:xfrm>
            <a:off x="5986068" y="2941815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positiva</a:t>
            </a: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ounded Rectangle 49">
            <a:extLst>
              <a:ext uri="{FF2B5EF4-FFF2-40B4-BE49-F238E27FC236}">
                <a16:creationId xmlns:a16="http://schemas.microsoft.com/office/drawing/2014/main" id="{6F8F6741-35B7-41B6-B3EF-AA7E394EA1E8}"/>
              </a:ext>
            </a:extLst>
          </p:cNvPr>
          <p:cNvSpPr/>
          <p:nvPr/>
        </p:nvSpPr>
        <p:spPr>
          <a:xfrm>
            <a:off x="8694291" y="1794492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imposible</a:t>
            </a: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Rounded Rectangle 50">
            <a:extLst>
              <a:ext uri="{FF2B5EF4-FFF2-40B4-BE49-F238E27FC236}">
                <a16:creationId xmlns:a16="http://schemas.microsoft.com/office/drawing/2014/main" id="{3D2EF450-EE87-4D17-BCD0-5678DC0BD660}"/>
              </a:ext>
            </a:extLst>
          </p:cNvPr>
          <p:cNvSpPr/>
          <p:nvPr/>
        </p:nvSpPr>
        <p:spPr>
          <a:xfrm>
            <a:off x="569625" y="4100136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ser</a:t>
            </a:r>
          </a:p>
        </p:txBody>
      </p:sp>
      <p:sp>
        <p:nvSpPr>
          <p:cNvPr id="48" name="Rounded Rectangle 51">
            <a:extLst>
              <a:ext uri="{FF2B5EF4-FFF2-40B4-BE49-F238E27FC236}">
                <a16:creationId xmlns:a16="http://schemas.microsoft.com/office/drawing/2014/main" id="{02E1442C-6605-4A13-AB1A-8428FA2324C4}"/>
              </a:ext>
            </a:extLst>
          </p:cNvPr>
          <p:cNvSpPr/>
          <p:nvPr/>
        </p:nvSpPr>
        <p:spPr>
          <a:xfrm>
            <a:off x="3277848" y="2944211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increíble</a:t>
            </a: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Rounded Rectangle 52">
            <a:extLst>
              <a:ext uri="{FF2B5EF4-FFF2-40B4-BE49-F238E27FC236}">
                <a16:creationId xmlns:a16="http://schemas.microsoft.com/office/drawing/2014/main" id="{E8A89985-5E8E-4EF1-AEA1-7642B7257AEA}"/>
              </a:ext>
            </a:extLst>
          </p:cNvPr>
          <p:cNvSpPr/>
          <p:nvPr/>
        </p:nvSpPr>
        <p:spPr>
          <a:xfrm>
            <a:off x="5986069" y="1793961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feliz</a:t>
            </a: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Rounded Rectangle 53">
            <a:extLst>
              <a:ext uri="{FF2B5EF4-FFF2-40B4-BE49-F238E27FC236}">
                <a16:creationId xmlns:a16="http://schemas.microsoft.com/office/drawing/2014/main" id="{10F82751-4E36-4576-BCF1-85099235A6A3}"/>
              </a:ext>
            </a:extLst>
          </p:cNvPr>
          <p:cNvSpPr/>
          <p:nvPr/>
        </p:nvSpPr>
        <p:spPr>
          <a:xfrm>
            <a:off x="8688050" y="4098523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pesado</a:t>
            </a: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Rounded Rectangle 55">
            <a:extLst>
              <a:ext uri="{FF2B5EF4-FFF2-40B4-BE49-F238E27FC236}">
                <a16:creationId xmlns:a16="http://schemas.microsoft.com/office/drawing/2014/main" id="{FBF5D948-8F82-4EDA-8C4E-98A154E82557}"/>
              </a:ext>
            </a:extLst>
          </p:cNvPr>
          <p:cNvSpPr/>
          <p:nvPr/>
        </p:nvSpPr>
        <p:spPr>
          <a:xfrm>
            <a:off x="3277848" y="4099053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soy</a:t>
            </a:r>
          </a:p>
        </p:txBody>
      </p:sp>
      <p:sp>
        <p:nvSpPr>
          <p:cNvPr id="52" name="Rounded Rectangle 17">
            <a:extLst>
              <a:ext uri="{FF2B5EF4-FFF2-40B4-BE49-F238E27FC236}">
                <a16:creationId xmlns:a16="http://schemas.microsoft.com/office/drawing/2014/main" id="{22F151DD-F789-4A9C-A9FC-741F1820DF16}"/>
              </a:ext>
            </a:extLst>
          </p:cNvPr>
          <p:cNvSpPr/>
          <p:nvPr/>
        </p:nvSpPr>
        <p:spPr>
          <a:xfrm>
            <a:off x="569626" y="5237530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normally</a:t>
            </a:r>
          </a:p>
        </p:txBody>
      </p:sp>
      <p:sp>
        <p:nvSpPr>
          <p:cNvPr id="53" name="Rounded Rectangle 46">
            <a:extLst>
              <a:ext uri="{FF2B5EF4-FFF2-40B4-BE49-F238E27FC236}">
                <a16:creationId xmlns:a16="http://schemas.microsoft.com/office/drawing/2014/main" id="{4343B871-FE02-491A-BCE1-FD136960C4F3}"/>
              </a:ext>
            </a:extLst>
          </p:cNvPr>
          <p:cNvSpPr/>
          <p:nvPr/>
        </p:nvSpPr>
        <p:spPr>
          <a:xfrm>
            <a:off x="576637" y="5236447"/>
            <a:ext cx="2548329" cy="9743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normalmente</a:t>
            </a:r>
            <a:endParaRPr lang="en-US" sz="27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ounded Rectangle 17">
            <a:extLst>
              <a:ext uri="{FF2B5EF4-FFF2-40B4-BE49-F238E27FC236}">
                <a16:creationId xmlns:a16="http://schemas.microsoft.com/office/drawing/2014/main" id="{C7EC9AFC-34D0-473B-B289-449DF1164142}"/>
              </a:ext>
            </a:extLst>
          </p:cNvPr>
          <p:cNvSpPr/>
          <p:nvPr/>
        </p:nvSpPr>
        <p:spPr>
          <a:xfrm>
            <a:off x="8694291" y="5237530"/>
            <a:ext cx="2548329" cy="974361"/>
          </a:xfrm>
          <a:prstGeom prst="roundRect">
            <a:avLst/>
          </a:prstGeom>
          <a:solidFill>
            <a:srgbClr val="E3EAFD"/>
          </a:solidFill>
          <a:ln w="38100"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Fin</a:t>
            </a:r>
          </a:p>
        </p:txBody>
      </p:sp>
      <p:pic>
        <p:nvPicPr>
          <p:cNvPr id="55" name="Picture 8" descr="Checkered Flag, Finish Line, Grand Prix">
            <a:extLst>
              <a:ext uri="{FF2B5EF4-FFF2-40B4-BE49-F238E27FC236}">
                <a16:creationId xmlns:a16="http://schemas.microsoft.com/office/drawing/2014/main" id="{37716B95-88B4-44AE-870B-CD2CB487D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8" y="1603261"/>
            <a:ext cx="1312408" cy="116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0" descr="Target, Arrow, Bulls Eye, Bullseye">
            <a:extLst>
              <a:ext uri="{FF2B5EF4-FFF2-40B4-BE49-F238E27FC236}">
                <a16:creationId xmlns:a16="http://schemas.microsoft.com/office/drawing/2014/main" id="{729430EB-1F3B-49B7-813D-2E94D9E62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162" y="5205889"/>
            <a:ext cx="1068161" cy="103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2" descr="Formula 1, Formula One, Motorsports">
            <a:extLst>
              <a:ext uri="{FF2B5EF4-FFF2-40B4-BE49-F238E27FC236}">
                <a16:creationId xmlns:a16="http://schemas.microsoft.com/office/drawing/2014/main" id="{E594BCA5-FFA0-4341-9698-86D978ECD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1151" y="202702"/>
            <a:ext cx="1628172" cy="96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41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9" grpId="0" animBg="1"/>
      <p:bldP spid="31" grpId="0" animBg="1"/>
      <p:bldP spid="3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83;p19" descr="Chat, Multiple, Icon, Symbol, Message, Bubble, Talk">
            <a:extLst>
              <a:ext uri="{FF2B5EF4-FFF2-40B4-BE49-F238E27FC236}">
                <a16:creationId xmlns:a16="http://schemas.microsoft.com/office/drawing/2014/main" id="{CB6F90CA-BDB8-4F51-8E22-2C69676428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27024" y="136934"/>
            <a:ext cx="1138234" cy="9741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386;p19">
            <a:extLst>
              <a:ext uri="{FF2B5EF4-FFF2-40B4-BE49-F238E27FC236}">
                <a16:creationId xmlns:a16="http://schemas.microsoft.com/office/drawing/2014/main" id="{7C517775-54BC-4862-A312-CA6522297927}"/>
              </a:ext>
            </a:extLst>
          </p:cNvPr>
          <p:cNvSpPr txBox="1"/>
          <p:nvPr/>
        </p:nvSpPr>
        <p:spPr>
          <a:xfrm>
            <a:off x="10991564" y="1170739"/>
            <a:ext cx="994183" cy="400110"/>
          </a:xfrm>
          <a:prstGeom prst="rect">
            <a:avLst/>
          </a:prstGeom>
          <a:solidFill>
            <a:srgbClr val="C5F5E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Century Gothic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hablar</a:t>
            </a:r>
          </a:p>
        </p:txBody>
      </p:sp>
      <p:sp>
        <p:nvSpPr>
          <p:cNvPr id="38" name="Google Shape;410;p19">
            <a:extLst>
              <a:ext uri="{FF2B5EF4-FFF2-40B4-BE49-F238E27FC236}">
                <a16:creationId xmlns:a16="http://schemas.microsoft.com/office/drawing/2014/main" id="{8BEF9B49-15FA-4FA4-8341-4975688B91BD}"/>
              </a:ext>
            </a:extLst>
          </p:cNvPr>
          <p:cNvSpPr txBox="1"/>
          <p:nvPr/>
        </p:nvSpPr>
        <p:spPr>
          <a:xfrm>
            <a:off x="11632979" y="3420295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387;p19">
            <a:extLst>
              <a:ext uri="{FF2B5EF4-FFF2-40B4-BE49-F238E27FC236}">
                <a16:creationId xmlns:a16="http://schemas.microsoft.com/office/drawing/2014/main" id="{95E2ED6E-268D-49F5-B3F6-603BBFA684E9}"/>
              </a:ext>
            </a:extLst>
          </p:cNvPr>
          <p:cNvSpPr/>
          <p:nvPr/>
        </p:nvSpPr>
        <p:spPr>
          <a:xfrm>
            <a:off x="11002736" y="1881617"/>
            <a:ext cx="502131" cy="4156257"/>
          </a:xfrm>
          <a:prstGeom prst="rect">
            <a:avLst/>
          </a:prstGeom>
          <a:solidFill>
            <a:srgbClr val="CC009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" name="Google Shape;388;p19">
            <a:extLst>
              <a:ext uri="{FF2B5EF4-FFF2-40B4-BE49-F238E27FC236}">
                <a16:creationId xmlns:a16="http://schemas.microsoft.com/office/drawing/2014/main" id="{C82C0BCD-2F39-485D-852C-3B6ACB5197D9}"/>
              </a:ext>
            </a:extLst>
          </p:cNvPr>
          <p:cNvSpPr/>
          <p:nvPr/>
        </p:nvSpPr>
        <p:spPr>
          <a:xfrm>
            <a:off x="11000369" y="1881615"/>
            <a:ext cx="503528" cy="4156259"/>
          </a:xfrm>
          <a:prstGeom prst="rect">
            <a:avLst/>
          </a:prstGeom>
          <a:solidFill>
            <a:srgbClr val="58E0BA"/>
          </a:solidFill>
          <a:ln w="9525" cap="flat" cmpd="sng">
            <a:solidFill>
              <a:srgbClr val="024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ctr" rotWithShape="0">
              <a:srgbClr val="FFFFFF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43" name="Google Shape;389;p19">
            <a:extLst>
              <a:ext uri="{FF2B5EF4-FFF2-40B4-BE49-F238E27FC236}">
                <a16:creationId xmlns:a16="http://schemas.microsoft.com/office/drawing/2014/main" id="{7E222C7A-18DF-4BF4-855B-B2AEEEF2DF02}"/>
              </a:ext>
            </a:extLst>
          </p:cNvPr>
          <p:cNvCxnSpPr/>
          <p:nvPr/>
        </p:nvCxnSpPr>
        <p:spPr>
          <a:xfrm>
            <a:off x="11686108" y="1870189"/>
            <a:ext cx="0" cy="4156259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390;p19">
            <a:extLst>
              <a:ext uri="{FF2B5EF4-FFF2-40B4-BE49-F238E27FC236}">
                <a16:creationId xmlns:a16="http://schemas.microsoft.com/office/drawing/2014/main" id="{9F797611-EE8E-46BD-977C-2D5A889834D6}"/>
              </a:ext>
            </a:extLst>
          </p:cNvPr>
          <p:cNvCxnSpPr/>
          <p:nvPr/>
        </p:nvCxnSpPr>
        <p:spPr>
          <a:xfrm>
            <a:off x="11663499" y="1870188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Google Shape;391;p19">
            <a:extLst>
              <a:ext uri="{FF2B5EF4-FFF2-40B4-BE49-F238E27FC236}">
                <a16:creationId xmlns:a16="http://schemas.microsoft.com/office/drawing/2014/main" id="{A963F885-44DB-4D00-ACD7-E30DAF43596B}"/>
              </a:ext>
            </a:extLst>
          </p:cNvPr>
          <p:cNvCxnSpPr/>
          <p:nvPr/>
        </p:nvCxnSpPr>
        <p:spPr>
          <a:xfrm>
            <a:off x="11686109" y="6026447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Google Shape;393;p19">
            <a:extLst>
              <a:ext uri="{FF2B5EF4-FFF2-40B4-BE49-F238E27FC236}">
                <a16:creationId xmlns:a16="http://schemas.microsoft.com/office/drawing/2014/main" id="{D6ED5B8F-E264-4E39-801E-C945DCA3A29D}"/>
              </a:ext>
            </a:extLst>
          </p:cNvPr>
          <p:cNvSpPr txBox="1"/>
          <p:nvPr/>
        </p:nvSpPr>
        <p:spPr>
          <a:xfrm>
            <a:off x="11794504" y="1649721"/>
            <a:ext cx="95738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60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7" name="Google Shape;394;p19">
            <a:extLst>
              <a:ext uri="{FF2B5EF4-FFF2-40B4-BE49-F238E27FC236}">
                <a16:creationId xmlns:a16="http://schemas.microsoft.com/office/drawing/2014/main" id="{51AE33CF-A626-444D-AB53-C634D9F7461D}"/>
              </a:ext>
            </a:extLst>
          </p:cNvPr>
          <p:cNvSpPr txBox="1"/>
          <p:nvPr/>
        </p:nvSpPr>
        <p:spPr>
          <a:xfrm>
            <a:off x="11769073" y="5620178"/>
            <a:ext cx="8726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8" name="Google Shape;395;p19">
            <a:extLst>
              <a:ext uri="{FF2B5EF4-FFF2-40B4-BE49-F238E27FC236}">
                <a16:creationId xmlns:a16="http://schemas.microsoft.com/office/drawing/2014/main" id="{DEE1642F-9F24-4DD0-BDAB-97A01D36756B}"/>
              </a:ext>
            </a:extLst>
          </p:cNvPr>
          <p:cNvSpPr/>
          <p:nvPr/>
        </p:nvSpPr>
        <p:spPr>
          <a:xfrm>
            <a:off x="10859786" y="6256867"/>
            <a:ext cx="1058732" cy="38208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INICIO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B11332-DD10-4B5A-ADB8-BD62948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29" y="143642"/>
            <a:ext cx="2434389" cy="508891"/>
          </a:xfrm>
        </p:spPr>
        <p:txBody>
          <a:bodyPr>
            <a:normAutofit fontScale="90000"/>
          </a:bodyPr>
          <a:lstStyle/>
          <a:p>
            <a:r>
              <a:rPr lang="es-AR" sz="32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Follow</a:t>
            </a:r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 up 5</a:t>
            </a:r>
            <a:endParaRPr lang="en-GB" sz="3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27C1AD-3585-44D6-AAE5-677C774308F8}"/>
              </a:ext>
            </a:extLst>
          </p:cNvPr>
          <p:cNvSpPr txBox="1"/>
          <p:nvPr/>
        </p:nvSpPr>
        <p:spPr>
          <a:xfrm>
            <a:off x="123171" y="658280"/>
            <a:ext cx="86789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Pupil A reads six sentences.</a:t>
            </a:r>
            <a:b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Pupil B listens and writes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(male),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F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(female) or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M/F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(male/female) if it could be either.</a:t>
            </a: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B9593099-97C0-4CA6-88EB-854F45577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988665"/>
              </p:ext>
            </p:extLst>
          </p:nvPr>
        </p:nvGraphicFramePr>
        <p:xfrm>
          <a:off x="260331" y="2604444"/>
          <a:ext cx="437263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749">
                  <a:extLst>
                    <a:ext uri="{9D8B030D-6E8A-4147-A177-3AD203B41FA5}">
                      <a16:colId xmlns:a16="http://schemas.microsoft.com/office/drawing/2014/main" val="2100631623"/>
                    </a:ext>
                  </a:extLst>
                </a:gridCol>
                <a:gridCol w="3992881">
                  <a:extLst>
                    <a:ext uri="{9D8B030D-6E8A-4147-A177-3AD203B41FA5}">
                      <a16:colId xmlns:a16="http://schemas.microsoft.com/office/drawing/2014/main" val="20295938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Pupil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2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8182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sano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556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feliz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2395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positiva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9986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increíble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3238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activa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17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pesado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954315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FBDCB66-EA2C-473E-84F6-022855723E32}"/>
              </a:ext>
            </a:extLst>
          </p:cNvPr>
          <p:cNvSpPr txBox="1"/>
          <p:nvPr/>
        </p:nvSpPr>
        <p:spPr>
          <a:xfrm>
            <a:off x="3855720" y="2971800"/>
            <a:ext cx="777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B4E423-6923-4DD4-85FE-08BF8547EAB8}"/>
              </a:ext>
            </a:extLst>
          </p:cNvPr>
          <p:cNvSpPr txBox="1"/>
          <p:nvPr/>
        </p:nvSpPr>
        <p:spPr>
          <a:xfrm>
            <a:off x="3563534" y="3432125"/>
            <a:ext cx="117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M/F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FD2F84-9FC8-4FC9-ABA2-040D078A4F3D}"/>
              </a:ext>
            </a:extLst>
          </p:cNvPr>
          <p:cNvSpPr txBox="1"/>
          <p:nvPr/>
        </p:nvSpPr>
        <p:spPr>
          <a:xfrm>
            <a:off x="3855719" y="3856134"/>
            <a:ext cx="777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040588-E810-4FD4-9BE0-DD4052C3703A}"/>
              </a:ext>
            </a:extLst>
          </p:cNvPr>
          <p:cNvSpPr txBox="1"/>
          <p:nvPr/>
        </p:nvSpPr>
        <p:spPr>
          <a:xfrm>
            <a:off x="3563535" y="4341867"/>
            <a:ext cx="1068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M/F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59CF213-1B56-4E2B-86A3-2108A455498E}"/>
              </a:ext>
            </a:extLst>
          </p:cNvPr>
          <p:cNvSpPr txBox="1"/>
          <p:nvPr/>
        </p:nvSpPr>
        <p:spPr>
          <a:xfrm>
            <a:off x="3877359" y="4796356"/>
            <a:ext cx="777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E3A5E52-41F8-4E34-8BD1-6D806342B928}"/>
              </a:ext>
            </a:extLst>
          </p:cNvPr>
          <p:cNvSpPr txBox="1"/>
          <p:nvPr/>
        </p:nvSpPr>
        <p:spPr>
          <a:xfrm>
            <a:off x="3845910" y="5277514"/>
            <a:ext cx="777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</a:t>
            </a:r>
          </a:p>
        </p:txBody>
      </p:sp>
      <p:graphicFrame>
        <p:nvGraphicFramePr>
          <p:cNvPr id="36" name="Table 5">
            <a:extLst>
              <a:ext uri="{FF2B5EF4-FFF2-40B4-BE49-F238E27FC236}">
                <a16:creationId xmlns:a16="http://schemas.microsoft.com/office/drawing/2014/main" id="{AC4206C5-96E8-40B3-BDC3-151B87172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481789"/>
              </p:ext>
            </p:extLst>
          </p:nvPr>
        </p:nvGraphicFramePr>
        <p:xfrm>
          <a:off x="6137993" y="2604444"/>
          <a:ext cx="437263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749">
                  <a:extLst>
                    <a:ext uri="{9D8B030D-6E8A-4147-A177-3AD203B41FA5}">
                      <a16:colId xmlns:a16="http://schemas.microsoft.com/office/drawing/2014/main" val="2100631623"/>
                    </a:ext>
                  </a:extLst>
                </a:gridCol>
                <a:gridCol w="3992881">
                  <a:extLst>
                    <a:ext uri="{9D8B030D-6E8A-4147-A177-3AD203B41FA5}">
                      <a16:colId xmlns:a16="http://schemas.microsoft.com/office/drawing/2014/main" val="20295938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Pupil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2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8182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positivo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556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imposible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2395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sana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9986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feliz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3238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pesada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17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activo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9543152"/>
                  </a:ext>
                </a:extLst>
              </a:tr>
            </a:tbl>
          </a:graphicData>
        </a:graphic>
      </p:graphicFrame>
      <p:sp>
        <p:nvSpPr>
          <p:cNvPr id="24" name="Google Shape;167;p2">
            <a:extLst>
              <a:ext uri="{FF2B5EF4-FFF2-40B4-BE49-F238E27FC236}">
                <a16:creationId xmlns:a16="http://schemas.microsoft.com/office/drawing/2014/main" id="{4EBE5664-B640-4818-9464-4DC8E4B11B47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2990A5-A901-4F89-A014-B6F0741E5318}"/>
              </a:ext>
            </a:extLst>
          </p:cNvPr>
          <p:cNvSpPr txBox="1"/>
          <p:nvPr/>
        </p:nvSpPr>
        <p:spPr>
          <a:xfrm>
            <a:off x="9706061" y="2971800"/>
            <a:ext cx="777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8A7B3C-FA44-444B-AA7F-9BB0C06434BF}"/>
              </a:ext>
            </a:extLst>
          </p:cNvPr>
          <p:cNvSpPr txBox="1"/>
          <p:nvPr/>
        </p:nvSpPr>
        <p:spPr>
          <a:xfrm>
            <a:off x="9413875" y="3432125"/>
            <a:ext cx="117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M/F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C5661F-709F-4079-9B1F-EDD32F2FA506}"/>
              </a:ext>
            </a:extLst>
          </p:cNvPr>
          <p:cNvSpPr txBox="1"/>
          <p:nvPr/>
        </p:nvSpPr>
        <p:spPr>
          <a:xfrm>
            <a:off x="9706060" y="3856134"/>
            <a:ext cx="777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86C8AB-9CE4-449D-9EDE-4E5444E4F917}"/>
              </a:ext>
            </a:extLst>
          </p:cNvPr>
          <p:cNvSpPr txBox="1"/>
          <p:nvPr/>
        </p:nvSpPr>
        <p:spPr>
          <a:xfrm>
            <a:off x="9413876" y="4341867"/>
            <a:ext cx="1068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M/F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CE12EF6-C2E9-48B7-AD66-0277F660B0EA}"/>
              </a:ext>
            </a:extLst>
          </p:cNvPr>
          <p:cNvSpPr txBox="1"/>
          <p:nvPr/>
        </p:nvSpPr>
        <p:spPr>
          <a:xfrm>
            <a:off x="9727700" y="4796356"/>
            <a:ext cx="777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7726166-9A6C-4A2B-B898-20067D9EF886}"/>
              </a:ext>
            </a:extLst>
          </p:cNvPr>
          <p:cNvSpPr txBox="1"/>
          <p:nvPr/>
        </p:nvSpPr>
        <p:spPr>
          <a:xfrm>
            <a:off x="9696251" y="5277514"/>
            <a:ext cx="777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98610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9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6" dur="59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2" grpId="0" animBg="1"/>
      <p:bldP spid="27" grpId="0"/>
      <p:bldP spid="7" grpId="0"/>
      <p:bldP spid="7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25" grpId="0"/>
      <p:bldP spid="26" grpId="0"/>
      <p:bldP spid="28" grpId="0"/>
      <p:bldP spid="29" grpId="0"/>
      <p:bldP spid="30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81CA-49CF-4113-B92C-AF8FEDD23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790" y="58981"/>
            <a:ext cx="2810719" cy="67576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Follow up 1 </a:t>
            </a:r>
            <a:endParaRPr lang="en-GB" sz="3200" dirty="0"/>
          </a:p>
        </p:txBody>
      </p:sp>
      <p:pic>
        <p:nvPicPr>
          <p:cNvPr id="26" name="Picture 2" descr="Brain, Idea, Think, Creativity">
            <a:extLst>
              <a:ext uri="{FF2B5EF4-FFF2-40B4-BE49-F238E27FC236}">
                <a16:creationId xmlns:a16="http://schemas.microsoft.com/office/drawing/2014/main" id="{34C72E67-F045-41D8-95E3-A07E83D1F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353" y="164486"/>
            <a:ext cx="1122323" cy="112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743F371-9EA6-4400-B36F-28E6BDE7E958}"/>
              </a:ext>
            </a:extLst>
          </p:cNvPr>
          <p:cNvSpPr txBox="1"/>
          <p:nvPr/>
        </p:nvSpPr>
        <p:spPr>
          <a:xfrm>
            <a:off x="3164283" y="145306"/>
            <a:ext cx="7151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Say each word in Spanish before it disappears</a:t>
            </a:r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  <a:endParaRPr lang="en-GB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Google Shape;167;p2">
            <a:extLst>
              <a:ext uri="{FF2B5EF4-FFF2-40B4-BE49-F238E27FC236}">
                <a16:creationId xmlns:a16="http://schemas.microsoft.com/office/drawing/2014/main" id="{C482D68D-5D9A-4207-BF5C-E6EF304ABBE4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FE3A9FD-CBC2-4DDD-85F5-E4EE13207D3F}"/>
              </a:ext>
            </a:extLst>
          </p:cNvPr>
          <p:cNvSpPr/>
          <p:nvPr/>
        </p:nvSpPr>
        <p:spPr>
          <a:xfrm>
            <a:off x="490888" y="1049154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/>
              <a:t>normalmente</a:t>
            </a:r>
            <a:endParaRPr lang="en-GB" sz="3200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47258EB7-15A5-434A-9111-4AFB322E68FF}"/>
              </a:ext>
            </a:extLst>
          </p:cNvPr>
          <p:cNvSpPr/>
          <p:nvPr/>
        </p:nvSpPr>
        <p:spPr>
          <a:xfrm>
            <a:off x="4205594" y="1049154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es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0EDB2697-79D4-4319-BB31-BF55EA31B3C4}"/>
              </a:ext>
            </a:extLst>
          </p:cNvPr>
          <p:cNvSpPr/>
          <p:nvPr/>
        </p:nvSpPr>
        <p:spPr>
          <a:xfrm>
            <a:off x="8052008" y="1041365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/>
              <a:t>activo</a:t>
            </a:r>
            <a:endParaRPr lang="en-GB" sz="3200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151BED2-E34E-45E3-8054-BBD04EE399AA}"/>
              </a:ext>
            </a:extLst>
          </p:cNvPr>
          <p:cNvSpPr/>
          <p:nvPr/>
        </p:nvSpPr>
        <p:spPr>
          <a:xfrm>
            <a:off x="490888" y="2692442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/>
              <a:t>sana</a:t>
            </a:r>
            <a:endParaRPr lang="en-GB" sz="3200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597008E0-D638-4522-9C2C-4FFA6AC84931}"/>
              </a:ext>
            </a:extLst>
          </p:cNvPr>
          <p:cNvSpPr/>
          <p:nvPr/>
        </p:nvSpPr>
        <p:spPr>
          <a:xfrm>
            <a:off x="4205594" y="2692442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/>
              <a:t>siempre</a:t>
            </a:r>
            <a:endParaRPr lang="en-GB" sz="3200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7A1FC3E-0B7A-471D-88D1-66AB459A9942}"/>
              </a:ext>
            </a:extLst>
          </p:cNvPr>
          <p:cNvSpPr/>
          <p:nvPr/>
        </p:nvSpPr>
        <p:spPr>
          <a:xfrm>
            <a:off x="8052008" y="2684653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soy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BEC1383-3705-4586-A5AF-72D1A19707F1}"/>
              </a:ext>
            </a:extLst>
          </p:cNvPr>
          <p:cNvSpPr/>
          <p:nvPr/>
        </p:nvSpPr>
        <p:spPr>
          <a:xfrm>
            <a:off x="490888" y="4357957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¿</a:t>
            </a:r>
            <a:r>
              <a:rPr lang="en-GB" sz="3200" dirty="0" err="1"/>
              <a:t>cómo</a:t>
            </a:r>
            <a:r>
              <a:rPr lang="en-GB" sz="3200" dirty="0"/>
              <a:t>?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451014F0-BBDB-4BEB-86E4-81534A7E84BE}"/>
              </a:ext>
            </a:extLst>
          </p:cNvPr>
          <p:cNvSpPr/>
          <p:nvPr/>
        </p:nvSpPr>
        <p:spPr>
          <a:xfrm>
            <a:off x="4205594" y="4357957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/>
              <a:t>activa</a:t>
            </a:r>
            <a:endParaRPr lang="en-GB" sz="3200" dirty="0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D90FCC14-4AAE-42C1-8613-79CEC8166932}"/>
              </a:ext>
            </a:extLst>
          </p:cNvPr>
          <p:cNvSpPr/>
          <p:nvPr/>
        </p:nvSpPr>
        <p:spPr>
          <a:xfrm>
            <a:off x="8052008" y="4350168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hoy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38110D92-BDF9-46D2-8EED-B3481FE97320}"/>
              </a:ext>
            </a:extLst>
          </p:cNvPr>
          <p:cNvSpPr/>
          <p:nvPr/>
        </p:nvSpPr>
        <p:spPr>
          <a:xfrm>
            <a:off x="490888" y="6015683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/>
              <a:t>feliz</a:t>
            </a:r>
            <a:endParaRPr lang="en-GB" sz="3200" dirty="0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34F85AB2-3548-4C47-BFC5-78EB2A3E0D55}"/>
              </a:ext>
            </a:extLst>
          </p:cNvPr>
          <p:cNvSpPr/>
          <p:nvPr/>
        </p:nvSpPr>
        <p:spPr>
          <a:xfrm>
            <a:off x="4205594" y="6015683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ser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47ECFF4-AD2E-4470-B4B3-10E5503B7F1D}"/>
              </a:ext>
            </a:extLst>
          </p:cNvPr>
          <p:cNvSpPr/>
          <p:nvPr/>
        </p:nvSpPr>
        <p:spPr>
          <a:xfrm>
            <a:off x="8052008" y="6007894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/>
              <a:t>sano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0403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81CA-49CF-4113-B92C-AF8FEDD23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790" y="58981"/>
            <a:ext cx="2810719" cy="67576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Follow up 1 </a:t>
            </a:r>
            <a:endParaRPr lang="en-GB" sz="3200" dirty="0"/>
          </a:p>
        </p:txBody>
      </p:sp>
      <p:pic>
        <p:nvPicPr>
          <p:cNvPr id="26" name="Picture 2" descr="Brain, Idea, Think, Creativity">
            <a:extLst>
              <a:ext uri="{FF2B5EF4-FFF2-40B4-BE49-F238E27FC236}">
                <a16:creationId xmlns:a16="http://schemas.microsoft.com/office/drawing/2014/main" id="{34C72E67-F045-41D8-95E3-A07E83D1F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353" y="164486"/>
            <a:ext cx="1122323" cy="112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743F371-9EA6-4400-B36F-28E6BDE7E958}"/>
              </a:ext>
            </a:extLst>
          </p:cNvPr>
          <p:cNvSpPr txBox="1"/>
          <p:nvPr/>
        </p:nvSpPr>
        <p:spPr>
          <a:xfrm>
            <a:off x="3164283" y="145306"/>
            <a:ext cx="7530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Say each word in Spanish before the English word disappears</a:t>
            </a:r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  <a:endParaRPr lang="en-GB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Google Shape;167;p2">
            <a:extLst>
              <a:ext uri="{FF2B5EF4-FFF2-40B4-BE49-F238E27FC236}">
                <a16:creationId xmlns:a16="http://schemas.microsoft.com/office/drawing/2014/main" id="{C482D68D-5D9A-4207-BF5C-E6EF304ABBE4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FE3A9FD-CBC2-4DDD-85F5-E4EE13207D3F}"/>
              </a:ext>
            </a:extLst>
          </p:cNvPr>
          <p:cNvSpPr/>
          <p:nvPr/>
        </p:nvSpPr>
        <p:spPr>
          <a:xfrm>
            <a:off x="490888" y="1049154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normally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47258EB7-15A5-434A-9111-4AFB322E68FF}"/>
              </a:ext>
            </a:extLst>
          </p:cNvPr>
          <p:cNvSpPr/>
          <p:nvPr/>
        </p:nvSpPr>
        <p:spPr>
          <a:xfrm>
            <a:off x="4205594" y="1049154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s/he, it is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0EDB2697-79D4-4319-BB31-BF55EA31B3C4}"/>
              </a:ext>
            </a:extLst>
          </p:cNvPr>
          <p:cNvSpPr/>
          <p:nvPr/>
        </p:nvSpPr>
        <p:spPr>
          <a:xfrm>
            <a:off x="8052008" y="1041365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active (m)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151BED2-E34E-45E3-8054-BBD04EE399AA}"/>
              </a:ext>
            </a:extLst>
          </p:cNvPr>
          <p:cNvSpPr/>
          <p:nvPr/>
        </p:nvSpPr>
        <p:spPr>
          <a:xfrm>
            <a:off x="490888" y="2692442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healthy (f)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597008E0-D638-4522-9C2C-4FFA6AC84931}"/>
              </a:ext>
            </a:extLst>
          </p:cNvPr>
          <p:cNvSpPr/>
          <p:nvPr/>
        </p:nvSpPr>
        <p:spPr>
          <a:xfrm>
            <a:off x="4205594" y="2692442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always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7A1FC3E-0B7A-471D-88D1-66AB459A9942}"/>
              </a:ext>
            </a:extLst>
          </p:cNvPr>
          <p:cNvSpPr/>
          <p:nvPr/>
        </p:nvSpPr>
        <p:spPr>
          <a:xfrm>
            <a:off x="8052008" y="2684653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I am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BEC1383-3705-4586-A5AF-72D1A19707F1}"/>
              </a:ext>
            </a:extLst>
          </p:cNvPr>
          <p:cNvSpPr/>
          <p:nvPr/>
        </p:nvSpPr>
        <p:spPr>
          <a:xfrm>
            <a:off x="490888" y="4357957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how?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451014F0-BBDB-4BEB-86E4-81534A7E84BE}"/>
              </a:ext>
            </a:extLst>
          </p:cNvPr>
          <p:cNvSpPr/>
          <p:nvPr/>
        </p:nvSpPr>
        <p:spPr>
          <a:xfrm>
            <a:off x="4205594" y="4357957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active (f)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D90FCC14-4AAE-42C1-8613-79CEC8166932}"/>
              </a:ext>
            </a:extLst>
          </p:cNvPr>
          <p:cNvSpPr/>
          <p:nvPr/>
        </p:nvSpPr>
        <p:spPr>
          <a:xfrm>
            <a:off x="8052008" y="4350168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today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38110D92-BDF9-46D2-8EED-B3481FE97320}"/>
              </a:ext>
            </a:extLst>
          </p:cNvPr>
          <p:cNvSpPr/>
          <p:nvPr/>
        </p:nvSpPr>
        <p:spPr>
          <a:xfrm>
            <a:off x="490888" y="6015683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happy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34F85AB2-3548-4C47-BFC5-78EB2A3E0D55}"/>
              </a:ext>
            </a:extLst>
          </p:cNvPr>
          <p:cNvSpPr/>
          <p:nvPr/>
        </p:nvSpPr>
        <p:spPr>
          <a:xfrm>
            <a:off x="4205594" y="6015683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to be, being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47ECFF4-AD2E-4470-B4B3-10E5503B7F1D}"/>
              </a:ext>
            </a:extLst>
          </p:cNvPr>
          <p:cNvSpPr/>
          <p:nvPr/>
        </p:nvSpPr>
        <p:spPr>
          <a:xfrm>
            <a:off x="8052008" y="6007894"/>
            <a:ext cx="2810718" cy="587141"/>
          </a:xfrm>
          <a:prstGeom prst="roundRect">
            <a:avLst/>
          </a:prstGeom>
          <a:solidFill>
            <a:srgbClr val="0090F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healthy (m)</a:t>
            </a:r>
          </a:p>
        </p:txBody>
      </p:sp>
    </p:spTree>
    <p:extLst>
      <p:ext uri="{BB962C8B-B14F-4D97-AF65-F5344CB8AC3E}">
        <p14:creationId xmlns:p14="http://schemas.microsoft.com/office/powerpoint/2010/main" val="218185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170;p8" descr="Jigsaw, Puzzle, Piece, Game, Concept, Solution">
            <a:extLst>
              <a:ext uri="{FF2B5EF4-FFF2-40B4-BE49-F238E27FC236}">
                <a16:creationId xmlns:a16="http://schemas.microsoft.com/office/drawing/2014/main" id="{C928FC22-486F-4FEB-BCCF-DDB83A7FB04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57369" y="76217"/>
            <a:ext cx="1330395" cy="133224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itle 4">
            <a:extLst>
              <a:ext uri="{FF2B5EF4-FFF2-40B4-BE49-F238E27FC236}">
                <a16:creationId xmlns:a16="http://schemas.microsoft.com/office/drawing/2014/main" id="{A84F9DDD-E7B4-4499-AE91-56C95C479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725" y="144150"/>
            <a:ext cx="2869907" cy="523220"/>
          </a:xfrm>
        </p:spPr>
        <p:txBody>
          <a:bodyPr>
            <a:noAutofit/>
          </a:bodyPr>
          <a:lstStyle/>
          <a:p>
            <a:r>
              <a:rPr lang="es-AR" sz="32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Follow</a:t>
            </a:r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 up 2</a:t>
            </a:r>
            <a:endParaRPr lang="en-GB" sz="3200" dirty="0"/>
          </a:p>
        </p:txBody>
      </p:sp>
      <p:sp>
        <p:nvSpPr>
          <p:cNvPr id="18" name="Google Shape;167;p2">
            <a:extLst>
              <a:ext uri="{FF2B5EF4-FFF2-40B4-BE49-F238E27FC236}">
                <a16:creationId xmlns:a16="http://schemas.microsoft.com/office/drawing/2014/main" id="{995792B0-073C-4E2A-ADEE-87BB97F3CB50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72;p3">
            <a:extLst>
              <a:ext uri="{FF2B5EF4-FFF2-40B4-BE49-F238E27FC236}">
                <a16:creationId xmlns:a16="http://schemas.microsoft.com/office/drawing/2014/main" id="{CAFB1A2C-2A60-4C6F-B1E3-8D3E06194550}"/>
              </a:ext>
            </a:extLst>
          </p:cNvPr>
          <p:cNvSpPr txBox="1"/>
          <p:nvPr/>
        </p:nvSpPr>
        <p:spPr>
          <a:xfrm>
            <a:off x="123171" y="703120"/>
            <a:ext cx="11587694" cy="5093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Sometimes we refer to people by name in a sentence:</a:t>
            </a:r>
            <a:b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</a:br>
            <a:endParaRPr kumimoji="0" sz="2500" b="1" i="0" u="sng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5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Emilio</a:t>
            </a: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is always </a:t>
            </a:r>
            <a:r>
              <a:rPr lang="en-GB" sz="2500" kern="0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serious</a:t>
            </a: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. 		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2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2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2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2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2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2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 Spanish, we often </a:t>
            </a:r>
            <a:r>
              <a:rPr kumimoji="0" lang="en-GB" sz="25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don’t</a:t>
            </a:r>
            <a:r>
              <a:rPr kumimoji="0" lang="en-GB" sz="25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need to use the pronoun.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500" b="1" i="0" u="sng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25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Emilio</a:t>
            </a: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es serio </a:t>
            </a:r>
            <a:r>
              <a:rPr kumimoji="0" lang="en-GB" sz="2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siempre</a:t>
            </a: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. 	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8FEF0E5D-32C1-4E98-A39A-8DDDCE49161E}"/>
              </a:ext>
            </a:extLst>
          </p:cNvPr>
          <p:cNvSpPr/>
          <p:nvPr/>
        </p:nvSpPr>
        <p:spPr>
          <a:xfrm>
            <a:off x="9209853" y="1729443"/>
            <a:ext cx="2746862" cy="2013734"/>
          </a:xfrm>
          <a:prstGeom prst="wedgeRoundRectCallout">
            <a:avLst>
              <a:gd name="adj1" fmla="val -64416"/>
              <a:gd name="adj2" fmla="val -23453"/>
              <a:gd name="adj3" fmla="val 16667"/>
            </a:avLst>
          </a:prstGeom>
          <a:solidFill>
            <a:srgbClr val="2BC0C7"/>
          </a:solidFill>
          <a:ln>
            <a:solidFill>
              <a:srgbClr val="2BC0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Here we use the pronoun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because we don’t need to repeat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Emilio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21" name="Speech Bubble: Rectangle with Corners Rounded 20">
            <a:extLst>
              <a:ext uri="{FF2B5EF4-FFF2-40B4-BE49-F238E27FC236}">
                <a16:creationId xmlns:a16="http://schemas.microsoft.com/office/drawing/2014/main" id="{6378C152-D07D-4C2E-B7F3-B4A2B9BB8975}"/>
              </a:ext>
            </a:extLst>
          </p:cNvPr>
          <p:cNvSpPr/>
          <p:nvPr/>
        </p:nvSpPr>
        <p:spPr>
          <a:xfrm>
            <a:off x="6819573" y="5063495"/>
            <a:ext cx="3709789" cy="1421037"/>
          </a:xfrm>
          <a:prstGeom prst="wedgeRoundRectCallout">
            <a:avLst>
              <a:gd name="adj1" fmla="val -61477"/>
              <a:gd name="adj2" fmla="val -24064"/>
              <a:gd name="adj3" fmla="val 16667"/>
            </a:avLst>
          </a:prstGeom>
          <a:solidFill>
            <a:srgbClr val="2BC0C7"/>
          </a:solidFill>
          <a:ln>
            <a:solidFill>
              <a:srgbClr val="2BC0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⚠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This means that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mean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 is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she is, it is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pic>
        <p:nvPicPr>
          <p:cNvPr id="22" name="Picture 21" descr="A picture containing text&#10;&#10;Description automatically generated">
            <a:extLst>
              <a:ext uri="{FF2B5EF4-FFF2-40B4-BE49-F238E27FC236}">
                <a16:creationId xmlns:a16="http://schemas.microsoft.com/office/drawing/2014/main" id="{6D561220-164B-477D-BEF1-1A970C393C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091" y="2079033"/>
            <a:ext cx="1197429" cy="2394857"/>
          </a:xfrm>
          <a:prstGeom prst="rect">
            <a:avLst/>
          </a:prstGeom>
        </p:spPr>
      </p:pic>
      <p:pic>
        <p:nvPicPr>
          <p:cNvPr id="23" name="Picture 22" descr="A picture containing circle&#10;&#10;Description automatically generated">
            <a:extLst>
              <a:ext uri="{FF2B5EF4-FFF2-40B4-BE49-F238E27FC236}">
                <a16:creationId xmlns:a16="http://schemas.microsoft.com/office/drawing/2014/main" id="{4C332290-C630-4F78-AC2A-BFC2D205FC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750" y="2245386"/>
            <a:ext cx="1764573" cy="191427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E5EF5450-5B06-400A-84D3-22939EB1FC2B}"/>
              </a:ext>
            </a:extLst>
          </p:cNvPr>
          <p:cNvSpPr/>
          <p:nvPr/>
        </p:nvSpPr>
        <p:spPr>
          <a:xfrm>
            <a:off x="4755547" y="1412764"/>
            <a:ext cx="41280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He</a:t>
            </a: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is (generally) nervous.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A9CBCF-A268-4952-8610-728E8B84C783}"/>
              </a:ext>
            </a:extLst>
          </p:cNvPr>
          <p:cNvSpPr/>
          <p:nvPr/>
        </p:nvSpPr>
        <p:spPr>
          <a:xfrm>
            <a:off x="4382949" y="5268223"/>
            <a:ext cx="203292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Es </a:t>
            </a:r>
            <a:r>
              <a:rPr kumimoji="0" lang="en-GB" sz="2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nervioso</a:t>
            </a: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1266FBA-D3D9-4868-860F-3A018BA64B18}"/>
              </a:ext>
            </a:extLst>
          </p:cNvPr>
          <p:cNvSpPr/>
          <p:nvPr/>
        </p:nvSpPr>
        <p:spPr>
          <a:xfrm>
            <a:off x="1189295" y="5307617"/>
            <a:ext cx="351829" cy="50356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2FCF86D-4D2C-4654-828A-C7557345277D}"/>
              </a:ext>
            </a:extLst>
          </p:cNvPr>
          <p:cNvSpPr/>
          <p:nvPr/>
        </p:nvSpPr>
        <p:spPr>
          <a:xfrm>
            <a:off x="4442054" y="5270450"/>
            <a:ext cx="354589" cy="50356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988EB5A-F84A-411D-9C79-429380A6506A}"/>
              </a:ext>
            </a:extLst>
          </p:cNvPr>
          <p:cNvSpPr txBox="1"/>
          <p:nvPr/>
        </p:nvSpPr>
        <p:spPr>
          <a:xfrm>
            <a:off x="1010620" y="5793144"/>
            <a:ext cx="709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[is]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55A1DF6-D738-4E41-A534-D53227B75A7C}"/>
              </a:ext>
            </a:extLst>
          </p:cNvPr>
          <p:cNvSpPr txBox="1"/>
          <p:nvPr/>
        </p:nvSpPr>
        <p:spPr>
          <a:xfrm>
            <a:off x="4057258" y="5743734"/>
            <a:ext cx="1151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[He is]</a:t>
            </a:r>
          </a:p>
        </p:txBody>
      </p:sp>
    </p:spTree>
    <p:extLst>
      <p:ext uri="{BB962C8B-B14F-4D97-AF65-F5344CB8AC3E}">
        <p14:creationId xmlns:p14="http://schemas.microsoft.com/office/powerpoint/2010/main" val="61386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5" grpId="0"/>
      <p:bldP spid="27" grpId="0"/>
      <p:bldP spid="30" grpId="0" animBg="1"/>
      <p:bldP spid="33" grpId="0" animBg="1"/>
      <p:bldP spid="37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189;p4">
            <a:extLst>
              <a:ext uri="{FF2B5EF4-FFF2-40B4-BE49-F238E27FC236}">
                <a16:creationId xmlns:a16="http://schemas.microsoft.com/office/drawing/2014/main" id="{90D406AE-5ADE-4115-B291-1A5AEE15E452}"/>
              </a:ext>
            </a:extLst>
          </p:cNvPr>
          <p:cNvSpPr txBox="1"/>
          <p:nvPr/>
        </p:nvSpPr>
        <p:spPr>
          <a:xfrm>
            <a:off x="209637" y="303207"/>
            <a:ext cx="11532395" cy="5940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AutoNum type="arabicPeriod"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Iker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es </a:t>
            </a: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tranquilo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siempre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AutoNum type="arabicPeriod"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Normalmente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Irene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es 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feliz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AutoNum type="arabicPeriod"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¿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Es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Isabel curiosa?  No,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es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seria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AutoNum type="arabicPeriod"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¿</a:t>
            </a: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Cómo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es </a:t>
            </a: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Quique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? </a:t>
            </a: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Siempre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es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feliz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AutoNum type="arabicPeriod"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¿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Es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nerviosa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? No, Eva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es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seria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58E920-5769-461D-BF6A-E26F610CFC7C}"/>
              </a:ext>
            </a:extLst>
          </p:cNvPr>
          <p:cNvSpPr txBox="1"/>
          <p:nvPr/>
        </p:nvSpPr>
        <p:spPr>
          <a:xfrm>
            <a:off x="3120169" y="115665"/>
            <a:ext cx="2688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AR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Lee las frases. </a:t>
            </a:r>
            <a:endParaRPr kumimoji="0" lang="es-AR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/>
              <a:sym typeface="Arial"/>
            </a:endParaRPr>
          </a:p>
        </p:txBody>
      </p:sp>
      <p:pic>
        <p:nvPicPr>
          <p:cNvPr id="43" name="Google Shape;205;p9" descr="Reading, Book, Symbol, Icon, Reader, Man">
            <a:extLst>
              <a:ext uri="{FF2B5EF4-FFF2-40B4-BE49-F238E27FC236}">
                <a16:creationId xmlns:a16="http://schemas.microsoft.com/office/drawing/2014/main" id="{93DAC6A0-32AF-48F3-8196-81190D073D9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9562" y="110094"/>
            <a:ext cx="782801" cy="782801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206;p9">
            <a:extLst>
              <a:ext uri="{FF2B5EF4-FFF2-40B4-BE49-F238E27FC236}">
                <a16:creationId xmlns:a16="http://schemas.microsoft.com/office/drawing/2014/main" id="{19CBC6A4-7808-48B6-B5E9-CC34199DFFDB}"/>
              </a:ext>
            </a:extLst>
          </p:cNvPr>
          <p:cNvSpPr txBox="1"/>
          <p:nvPr/>
        </p:nvSpPr>
        <p:spPr>
          <a:xfrm>
            <a:off x="11263789" y="941116"/>
            <a:ext cx="654346" cy="4001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leer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E031832-ABD9-475E-93D8-98F704ADE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725" y="144150"/>
            <a:ext cx="2869907" cy="523220"/>
          </a:xfrm>
        </p:spPr>
        <p:txBody>
          <a:bodyPr>
            <a:noAutofit/>
          </a:bodyPr>
          <a:lstStyle/>
          <a:p>
            <a:r>
              <a:rPr lang="es-AR" sz="32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Follow</a:t>
            </a:r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 up 2:</a:t>
            </a:r>
            <a:endParaRPr lang="en-GB" sz="3200" dirty="0"/>
          </a:p>
        </p:txBody>
      </p:sp>
      <p:sp>
        <p:nvSpPr>
          <p:cNvPr id="31" name="Google Shape;195;p4">
            <a:extLst>
              <a:ext uri="{FF2B5EF4-FFF2-40B4-BE49-F238E27FC236}">
                <a16:creationId xmlns:a16="http://schemas.microsoft.com/office/drawing/2014/main" id="{62DED0B3-4F5A-4305-992F-E5F57838EF29}"/>
              </a:ext>
            </a:extLst>
          </p:cNvPr>
          <p:cNvSpPr txBox="1"/>
          <p:nvPr/>
        </p:nvSpPr>
        <p:spPr>
          <a:xfrm>
            <a:off x="270476" y="679526"/>
            <a:ext cx="11036149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Write the English meaning of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es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for each sentence, and the meaning of the whole sentence, if you can: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F44971-E752-4C73-B80D-D7D6519EA92F}"/>
              </a:ext>
            </a:extLst>
          </p:cNvPr>
          <p:cNvSpPr txBox="1"/>
          <p:nvPr/>
        </p:nvSpPr>
        <p:spPr>
          <a:xfrm>
            <a:off x="6096000" y="2128765"/>
            <a:ext cx="569212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Iker 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is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always calm.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BDA9DD-2715-4E64-AC75-B16FD2872C3E}"/>
              </a:ext>
            </a:extLst>
          </p:cNvPr>
          <p:cNvSpPr txBox="1"/>
          <p:nvPr/>
        </p:nvSpPr>
        <p:spPr>
          <a:xfrm>
            <a:off x="6096000" y="2999932"/>
            <a:ext cx="569212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Irene 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is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usually happy.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D51629-E2BF-46F8-83CD-32664AD07F61}"/>
              </a:ext>
            </a:extLst>
          </p:cNvPr>
          <p:cNvSpPr txBox="1"/>
          <p:nvPr/>
        </p:nvSpPr>
        <p:spPr>
          <a:xfrm>
            <a:off x="6170071" y="3838986"/>
            <a:ext cx="667262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Is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Isabel curious? No, 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she is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serious.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6A64755-067E-4093-852A-2878649F8500}"/>
              </a:ext>
            </a:extLst>
          </p:cNvPr>
          <p:cNvSpPr txBox="1"/>
          <p:nvPr/>
        </p:nvSpPr>
        <p:spPr>
          <a:xfrm>
            <a:off x="6844703" y="4678041"/>
            <a:ext cx="5692126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is </a:t>
            </a:r>
            <a:r>
              <a:rPr kumimoji="0" lang="en-GB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Quique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(generally)? </a:t>
            </a:r>
            <a:b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 is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always happy.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FA4F227-C1F8-460D-9D21-61EEE9DD2068}"/>
              </a:ext>
            </a:extLst>
          </p:cNvPr>
          <p:cNvSpPr txBox="1"/>
          <p:nvPr/>
        </p:nvSpPr>
        <p:spPr>
          <a:xfrm>
            <a:off x="6844703" y="5600686"/>
            <a:ext cx="5692126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Is she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(generally) nervous?</a:t>
            </a:r>
            <a:b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No, Eva 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is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serious.</a:t>
            </a:r>
          </a:p>
        </p:txBody>
      </p:sp>
      <p:sp>
        <p:nvSpPr>
          <p:cNvPr id="14" name="Google Shape;167;p2">
            <a:extLst>
              <a:ext uri="{FF2B5EF4-FFF2-40B4-BE49-F238E27FC236}">
                <a16:creationId xmlns:a16="http://schemas.microsoft.com/office/drawing/2014/main" id="{15C087A7-9653-4B06-871E-CFE94F41396F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39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6" grpId="0"/>
      <p:bldP spid="37" grpId="0"/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83;p19" descr="Chat, Multiple, Icon, Symbol, Message, Bubble, Talk">
            <a:extLst>
              <a:ext uri="{FF2B5EF4-FFF2-40B4-BE49-F238E27FC236}">
                <a16:creationId xmlns:a16="http://schemas.microsoft.com/office/drawing/2014/main" id="{CB6F90CA-BDB8-4F51-8E22-2C69676428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27024" y="136934"/>
            <a:ext cx="1138234" cy="9741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386;p19">
            <a:extLst>
              <a:ext uri="{FF2B5EF4-FFF2-40B4-BE49-F238E27FC236}">
                <a16:creationId xmlns:a16="http://schemas.microsoft.com/office/drawing/2014/main" id="{7C517775-54BC-4862-A312-CA6522297927}"/>
              </a:ext>
            </a:extLst>
          </p:cNvPr>
          <p:cNvSpPr txBox="1"/>
          <p:nvPr/>
        </p:nvSpPr>
        <p:spPr>
          <a:xfrm>
            <a:off x="10991564" y="1170739"/>
            <a:ext cx="994183" cy="400110"/>
          </a:xfrm>
          <a:prstGeom prst="rect">
            <a:avLst/>
          </a:prstGeom>
          <a:solidFill>
            <a:srgbClr val="C5F5E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Century Gothic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hablar</a:t>
            </a:r>
          </a:p>
        </p:txBody>
      </p:sp>
      <p:sp>
        <p:nvSpPr>
          <p:cNvPr id="38" name="Google Shape;410;p19">
            <a:extLst>
              <a:ext uri="{FF2B5EF4-FFF2-40B4-BE49-F238E27FC236}">
                <a16:creationId xmlns:a16="http://schemas.microsoft.com/office/drawing/2014/main" id="{8BEF9B49-15FA-4FA4-8341-4975688B91BD}"/>
              </a:ext>
            </a:extLst>
          </p:cNvPr>
          <p:cNvSpPr txBox="1"/>
          <p:nvPr/>
        </p:nvSpPr>
        <p:spPr>
          <a:xfrm>
            <a:off x="11632979" y="3420295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387;p19">
            <a:extLst>
              <a:ext uri="{FF2B5EF4-FFF2-40B4-BE49-F238E27FC236}">
                <a16:creationId xmlns:a16="http://schemas.microsoft.com/office/drawing/2014/main" id="{95E2ED6E-268D-49F5-B3F6-603BBFA684E9}"/>
              </a:ext>
            </a:extLst>
          </p:cNvPr>
          <p:cNvSpPr/>
          <p:nvPr/>
        </p:nvSpPr>
        <p:spPr>
          <a:xfrm>
            <a:off x="11002736" y="1881617"/>
            <a:ext cx="502131" cy="4156257"/>
          </a:xfrm>
          <a:prstGeom prst="rect">
            <a:avLst/>
          </a:prstGeom>
          <a:solidFill>
            <a:srgbClr val="CC009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" name="Google Shape;388;p19">
            <a:extLst>
              <a:ext uri="{FF2B5EF4-FFF2-40B4-BE49-F238E27FC236}">
                <a16:creationId xmlns:a16="http://schemas.microsoft.com/office/drawing/2014/main" id="{C82C0BCD-2F39-485D-852C-3B6ACB5197D9}"/>
              </a:ext>
            </a:extLst>
          </p:cNvPr>
          <p:cNvSpPr/>
          <p:nvPr/>
        </p:nvSpPr>
        <p:spPr>
          <a:xfrm>
            <a:off x="11000369" y="1881615"/>
            <a:ext cx="503528" cy="4156259"/>
          </a:xfrm>
          <a:prstGeom prst="rect">
            <a:avLst/>
          </a:prstGeom>
          <a:solidFill>
            <a:srgbClr val="58E0BA"/>
          </a:solidFill>
          <a:ln w="9525" cap="flat" cmpd="sng">
            <a:solidFill>
              <a:srgbClr val="024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ctr" rotWithShape="0">
              <a:srgbClr val="FFFFFF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43" name="Google Shape;389;p19">
            <a:extLst>
              <a:ext uri="{FF2B5EF4-FFF2-40B4-BE49-F238E27FC236}">
                <a16:creationId xmlns:a16="http://schemas.microsoft.com/office/drawing/2014/main" id="{7E222C7A-18DF-4BF4-855B-B2AEEEF2DF02}"/>
              </a:ext>
            </a:extLst>
          </p:cNvPr>
          <p:cNvCxnSpPr/>
          <p:nvPr/>
        </p:nvCxnSpPr>
        <p:spPr>
          <a:xfrm>
            <a:off x="11686108" y="1870189"/>
            <a:ext cx="0" cy="4156259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390;p19">
            <a:extLst>
              <a:ext uri="{FF2B5EF4-FFF2-40B4-BE49-F238E27FC236}">
                <a16:creationId xmlns:a16="http://schemas.microsoft.com/office/drawing/2014/main" id="{9F797611-EE8E-46BD-977C-2D5A889834D6}"/>
              </a:ext>
            </a:extLst>
          </p:cNvPr>
          <p:cNvCxnSpPr/>
          <p:nvPr/>
        </p:nvCxnSpPr>
        <p:spPr>
          <a:xfrm>
            <a:off x="11663499" y="1870188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Google Shape;391;p19">
            <a:extLst>
              <a:ext uri="{FF2B5EF4-FFF2-40B4-BE49-F238E27FC236}">
                <a16:creationId xmlns:a16="http://schemas.microsoft.com/office/drawing/2014/main" id="{A963F885-44DB-4D00-ACD7-E30DAF43596B}"/>
              </a:ext>
            </a:extLst>
          </p:cNvPr>
          <p:cNvCxnSpPr/>
          <p:nvPr/>
        </p:nvCxnSpPr>
        <p:spPr>
          <a:xfrm>
            <a:off x="11686109" y="6026447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Google Shape;393;p19">
            <a:extLst>
              <a:ext uri="{FF2B5EF4-FFF2-40B4-BE49-F238E27FC236}">
                <a16:creationId xmlns:a16="http://schemas.microsoft.com/office/drawing/2014/main" id="{D6ED5B8F-E264-4E39-801E-C945DCA3A29D}"/>
              </a:ext>
            </a:extLst>
          </p:cNvPr>
          <p:cNvSpPr txBox="1"/>
          <p:nvPr/>
        </p:nvSpPr>
        <p:spPr>
          <a:xfrm>
            <a:off x="11794504" y="1649721"/>
            <a:ext cx="95738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15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</p:txBody>
      </p:sp>
      <p:sp>
        <p:nvSpPr>
          <p:cNvPr id="47" name="Google Shape;394;p19">
            <a:extLst>
              <a:ext uri="{FF2B5EF4-FFF2-40B4-BE49-F238E27FC236}">
                <a16:creationId xmlns:a16="http://schemas.microsoft.com/office/drawing/2014/main" id="{51AE33CF-A626-444D-AB53-C634D9F7461D}"/>
              </a:ext>
            </a:extLst>
          </p:cNvPr>
          <p:cNvSpPr txBox="1"/>
          <p:nvPr/>
        </p:nvSpPr>
        <p:spPr>
          <a:xfrm>
            <a:off x="11769073" y="5620178"/>
            <a:ext cx="8726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8" name="Google Shape;395;p19">
            <a:extLst>
              <a:ext uri="{FF2B5EF4-FFF2-40B4-BE49-F238E27FC236}">
                <a16:creationId xmlns:a16="http://schemas.microsoft.com/office/drawing/2014/main" id="{DEE1642F-9F24-4DD0-BDAB-97A01D36756B}"/>
              </a:ext>
            </a:extLst>
          </p:cNvPr>
          <p:cNvSpPr/>
          <p:nvPr/>
        </p:nvSpPr>
        <p:spPr>
          <a:xfrm>
            <a:off x="10859786" y="6256867"/>
            <a:ext cx="1058732" cy="38208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INICIO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B11332-DD10-4B5A-ADB8-BD62948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29" y="143642"/>
            <a:ext cx="2434389" cy="508891"/>
          </a:xfrm>
        </p:spPr>
        <p:txBody>
          <a:bodyPr>
            <a:normAutofit fontScale="90000"/>
          </a:bodyPr>
          <a:lstStyle/>
          <a:p>
            <a:r>
              <a:rPr lang="es-AR" sz="32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Follow</a:t>
            </a:r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 up 3</a:t>
            </a:r>
            <a:endParaRPr lang="en-GB" sz="3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27C1AD-3585-44D6-AAE5-677C774308F8}"/>
              </a:ext>
            </a:extLst>
          </p:cNvPr>
          <p:cNvSpPr txBox="1"/>
          <p:nvPr/>
        </p:nvSpPr>
        <p:spPr>
          <a:xfrm>
            <a:off x="2860080" y="87011"/>
            <a:ext cx="49737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Say the Spanish sentence.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283793A-9A4B-450E-A1BC-A259CA9CF26E}"/>
              </a:ext>
            </a:extLst>
          </p:cNvPr>
          <p:cNvSpPr/>
          <p:nvPr/>
        </p:nvSpPr>
        <p:spPr>
          <a:xfrm>
            <a:off x="1821260" y="1535216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2F4C301-C515-4EE2-8EA8-AFE9A23D3BD2}"/>
              </a:ext>
            </a:extLst>
          </p:cNvPr>
          <p:cNvSpPr/>
          <p:nvPr/>
        </p:nvSpPr>
        <p:spPr>
          <a:xfrm>
            <a:off x="1003613" y="3038167"/>
            <a:ext cx="163529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sana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D799F60-D800-48B7-B084-EA7431CE0606}"/>
              </a:ext>
            </a:extLst>
          </p:cNvPr>
          <p:cNvSpPr/>
          <p:nvPr/>
        </p:nvSpPr>
        <p:spPr>
          <a:xfrm>
            <a:off x="8556891" y="5089188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509D777-FBBA-4E7A-93AC-1877015ACD28}"/>
              </a:ext>
            </a:extLst>
          </p:cNvPr>
          <p:cNvSpPr/>
          <p:nvPr/>
        </p:nvSpPr>
        <p:spPr>
          <a:xfrm>
            <a:off x="4478959" y="1115274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siempre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8F3C1BB-FBB4-46E9-AEE8-55A911B938BD}"/>
              </a:ext>
            </a:extLst>
          </p:cNvPr>
          <p:cNvSpPr/>
          <p:nvPr/>
        </p:nvSpPr>
        <p:spPr>
          <a:xfrm>
            <a:off x="391996" y="4732362"/>
            <a:ext cx="324311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normalmente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C9983B2-8BD9-4BCA-9543-843E502FC7F8}"/>
              </a:ext>
            </a:extLst>
          </p:cNvPr>
          <p:cNvSpPr/>
          <p:nvPr/>
        </p:nvSpPr>
        <p:spPr>
          <a:xfrm>
            <a:off x="4879577" y="5870853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activo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2907493-D148-4C1C-98CF-B6A2AE80EF5D}"/>
              </a:ext>
            </a:extLst>
          </p:cNvPr>
          <p:cNvSpPr/>
          <p:nvPr/>
        </p:nvSpPr>
        <p:spPr>
          <a:xfrm>
            <a:off x="8691263" y="3060610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activa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E6BF63-A68F-4EB1-881B-45FB739A253D}"/>
              </a:ext>
            </a:extLst>
          </p:cNvPr>
          <p:cNvSpPr txBox="1"/>
          <p:nvPr/>
        </p:nvSpPr>
        <p:spPr>
          <a:xfrm>
            <a:off x="107595" y="576253"/>
            <a:ext cx="53367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do not need all of the words!</a:t>
            </a:r>
          </a:p>
        </p:txBody>
      </p:sp>
      <p:sp>
        <p:nvSpPr>
          <p:cNvPr id="26" name="Google Shape;167;p2">
            <a:extLst>
              <a:ext uri="{FF2B5EF4-FFF2-40B4-BE49-F238E27FC236}">
                <a16:creationId xmlns:a16="http://schemas.microsoft.com/office/drawing/2014/main" id="{4D412986-7654-4322-B694-A20FA67CEBCC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128B6C24-DCD7-439F-839A-589AA2C5712B}"/>
              </a:ext>
            </a:extLst>
          </p:cNvPr>
          <p:cNvSpPr/>
          <p:nvPr/>
        </p:nvSpPr>
        <p:spPr>
          <a:xfrm>
            <a:off x="3965991" y="2356017"/>
            <a:ext cx="4119629" cy="2376345"/>
          </a:xfrm>
          <a:prstGeom prst="wedgeRoundRectCallout">
            <a:avLst/>
          </a:prstGeom>
          <a:solidFill>
            <a:srgbClr val="FF0066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Normally she is active.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FDB3CF2-C5B8-477F-91F6-2942C7C7EB9A}"/>
              </a:ext>
            </a:extLst>
          </p:cNvPr>
          <p:cNvSpPr/>
          <p:nvPr/>
        </p:nvSpPr>
        <p:spPr>
          <a:xfrm>
            <a:off x="8419625" y="1258888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</a:t>
            </a:r>
          </a:p>
        </p:txBody>
      </p:sp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04C2113A-2F49-4873-AB8F-20C8EAF48D05}"/>
              </a:ext>
            </a:extLst>
          </p:cNvPr>
          <p:cNvSpPr/>
          <p:nvPr/>
        </p:nvSpPr>
        <p:spPr>
          <a:xfrm>
            <a:off x="3965021" y="2356016"/>
            <a:ext cx="4119629" cy="2376345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Normalmente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es </a:t>
            </a:r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activa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101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1" dur="1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2" grpId="0" animBg="1"/>
      <p:bldP spid="30" grpId="0" animBg="1"/>
      <p:bldP spid="31" grpId="0" animBg="1"/>
      <p:bldP spid="32" grpId="0" animBg="1"/>
      <p:bldP spid="34" grpId="0" animBg="1"/>
      <p:bldP spid="2" grpId="0" animBg="1"/>
      <p:bldP spid="37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83;p19" descr="Chat, Multiple, Icon, Symbol, Message, Bubble, Talk">
            <a:extLst>
              <a:ext uri="{FF2B5EF4-FFF2-40B4-BE49-F238E27FC236}">
                <a16:creationId xmlns:a16="http://schemas.microsoft.com/office/drawing/2014/main" id="{CB6F90CA-BDB8-4F51-8E22-2C69676428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27024" y="136934"/>
            <a:ext cx="1138234" cy="9741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386;p19">
            <a:extLst>
              <a:ext uri="{FF2B5EF4-FFF2-40B4-BE49-F238E27FC236}">
                <a16:creationId xmlns:a16="http://schemas.microsoft.com/office/drawing/2014/main" id="{7C517775-54BC-4862-A312-CA6522297927}"/>
              </a:ext>
            </a:extLst>
          </p:cNvPr>
          <p:cNvSpPr txBox="1"/>
          <p:nvPr/>
        </p:nvSpPr>
        <p:spPr>
          <a:xfrm>
            <a:off x="10991564" y="1170739"/>
            <a:ext cx="994183" cy="400110"/>
          </a:xfrm>
          <a:prstGeom prst="rect">
            <a:avLst/>
          </a:prstGeom>
          <a:solidFill>
            <a:srgbClr val="C5F5E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Century Gothic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hablar</a:t>
            </a:r>
          </a:p>
        </p:txBody>
      </p:sp>
      <p:sp>
        <p:nvSpPr>
          <p:cNvPr id="38" name="Google Shape;410;p19">
            <a:extLst>
              <a:ext uri="{FF2B5EF4-FFF2-40B4-BE49-F238E27FC236}">
                <a16:creationId xmlns:a16="http://schemas.microsoft.com/office/drawing/2014/main" id="{8BEF9B49-15FA-4FA4-8341-4975688B91BD}"/>
              </a:ext>
            </a:extLst>
          </p:cNvPr>
          <p:cNvSpPr txBox="1"/>
          <p:nvPr/>
        </p:nvSpPr>
        <p:spPr>
          <a:xfrm>
            <a:off x="11632979" y="3420295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387;p19">
            <a:extLst>
              <a:ext uri="{FF2B5EF4-FFF2-40B4-BE49-F238E27FC236}">
                <a16:creationId xmlns:a16="http://schemas.microsoft.com/office/drawing/2014/main" id="{95E2ED6E-268D-49F5-B3F6-603BBFA684E9}"/>
              </a:ext>
            </a:extLst>
          </p:cNvPr>
          <p:cNvSpPr/>
          <p:nvPr/>
        </p:nvSpPr>
        <p:spPr>
          <a:xfrm>
            <a:off x="11002736" y="1881617"/>
            <a:ext cx="502131" cy="4156257"/>
          </a:xfrm>
          <a:prstGeom prst="rect">
            <a:avLst/>
          </a:prstGeom>
          <a:solidFill>
            <a:srgbClr val="CC009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" name="Google Shape;388;p19">
            <a:extLst>
              <a:ext uri="{FF2B5EF4-FFF2-40B4-BE49-F238E27FC236}">
                <a16:creationId xmlns:a16="http://schemas.microsoft.com/office/drawing/2014/main" id="{C82C0BCD-2F39-485D-852C-3B6ACB5197D9}"/>
              </a:ext>
            </a:extLst>
          </p:cNvPr>
          <p:cNvSpPr/>
          <p:nvPr/>
        </p:nvSpPr>
        <p:spPr>
          <a:xfrm>
            <a:off x="11000369" y="1881615"/>
            <a:ext cx="503528" cy="4156259"/>
          </a:xfrm>
          <a:prstGeom prst="rect">
            <a:avLst/>
          </a:prstGeom>
          <a:solidFill>
            <a:srgbClr val="58E0BA"/>
          </a:solidFill>
          <a:ln w="9525" cap="flat" cmpd="sng">
            <a:solidFill>
              <a:srgbClr val="024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ctr" rotWithShape="0">
              <a:srgbClr val="FFFFFF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43" name="Google Shape;389;p19">
            <a:extLst>
              <a:ext uri="{FF2B5EF4-FFF2-40B4-BE49-F238E27FC236}">
                <a16:creationId xmlns:a16="http://schemas.microsoft.com/office/drawing/2014/main" id="{7E222C7A-18DF-4BF4-855B-B2AEEEF2DF02}"/>
              </a:ext>
            </a:extLst>
          </p:cNvPr>
          <p:cNvCxnSpPr/>
          <p:nvPr/>
        </p:nvCxnSpPr>
        <p:spPr>
          <a:xfrm>
            <a:off x="11686108" y="1870189"/>
            <a:ext cx="0" cy="4156259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390;p19">
            <a:extLst>
              <a:ext uri="{FF2B5EF4-FFF2-40B4-BE49-F238E27FC236}">
                <a16:creationId xmlns:a16="http://schemas.microsoft.com/office/drawing/2014/main" id="{9F797611-EE8E-46BD-977C-2D5A889834D6}"/>
              </a:ext>
            </a:extLst>
          </p:cNvPr>
          <p:cNvCxnSpPr/>
          <p:nvPr/>
        </p:nvCxnSpPr>
        <p:spPr>
          <a:xfrm>
            <a:off x="11663499" y="1870188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Google Shape;391;p19">
            <a:extLst>
              <a:ext uri="{FF2B5EF4-FFF2-40B4-BE49-F238E27FC236}">
                <a16:creationId xmlns:a16="http://schemas.microsoft.com/office/drawing/2014/main" id="{A963F885-44DB-4D00-ACD7-E30DAF43596B}"/>
              </a:ext>
            </a:extLst>
          </p:cNvPr>
          <p:cNvCxnSpPr/>
          <p:nvPr/>
        </p:nvCxnSpPr>
        <p:spPr>
          <a:xfrm>
            <a:off x="11686109" y="6026447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Google Shape;393;p19">
            <a:extLst>
              <a:ext uri="{FF2B5EF4-FFF2-40B4-BE49-F238E27FC236}">
                <a16:creationId xmlns:a16="http://schemas.microsoft.com/office/drawing/2014/main" id="{D6ED5B8F-E264-4E39-801E-C945DCA3A29D}"/>
              </a:ext>
            </a:extLst>
          </p:cNvPr>
          <p:cNvSpPr txBox="1"/>
          <p:nvPr/>
        </p:nvSpPr>
        <p:spPr>
          <a:xfrm>
            <a:off x="11794504" y="1649721"/>
            <a:ext cx="95738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15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</p:txBody>
      </p:sp>
      <p:sp>
        <p:nvSpPr>
          <p:cNvPr id="47" name="Google Shape;394;p19">
            <a:extLst>
              <a:ext uri="{FF2B5EF4-FFF2-40B4-BE49-F238E27FC236}">
                <a16:creationId xmlns:a16="http://schemas.microsoft.com/office/drawing/2014/main" id="{51AE33CF-A626-444D-AB53-C634D9F7461D}"/>
              </a:ext>
            </a:extLst>
          </p:cNvPr>
          <p:cNvSpPr txBox="1"/>
          <p:nvPr/>
        </p:nvSpPr>
        <p:spPr>
          <a:xfrm>
            <a:off x="11769073" y="5620178"/>
            <a:ext cx="8726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8" name="Google Shape;395;p19">
            <a:extLst>
              <a:ext uri="{FF2B5EF4-FFF2-40B4-BE49-F238E27FC236}">
                <a16:creationId xmlns:a16="http://schemas.microsoft.com/office/drawing/2014/main" id="{DEE1642F-9F24-4DD0-BDAB-97A01D36756B}"/>
              </a:ext>
            </a:extLst>
          </p:cNvPr>
          <p:cNvSpPr/>
          <p:nvPr/>
        </p:nvSpPr>
        <p:spPr>
          <a:xfrm>
            <a:off x="10859786" y="6256867"/>
            <a:ext cx="1058732" cy="38208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INICIO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B11332-DD10-4B5A-ADB8-BD62948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29" y="143642"/>
            <a:ext cx="2434389" cy="508891"/>
          </a:xfrm>
        </p:spPr>
        <p:txBody>
          <a:bodyPr>
            <a:normAutofit fontScale="90000"/>
          </a:bodyPr>
          <a:lstStyle/>
          <a:p>
            <a:r>
              <a:rPr lang="es-AR" sz="32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Follow</a:t>
            </a:r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 up 3</a:t>
            </a:r>
            <a:endParaRPr lang="en-GB" sz="3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27C1AD-3585-44D6-AAE5-677C774308F8}"/>
              </a:ext>
            </a:extLst>
          </p:cNvPr>
          <p:cNvSpPr txBox="1"/>
          <p:nvPr/>
        </p:nvSpPr>
        <p:spPr>
          <a:xfrm>
            <a:off x="2860080" y="87011"/>
            <a:ext cx="49737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Say the Spanish sentence.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283793A-9A4B-450E-A1BC-A259CA9CF26E}"/>
              </a:ext>
            </a:extLst>
          </p:cNvPr>
          <p:cNvSpPr/>
          <p:nvPr/>
        </p:nvSpPr>
        <p:spPr>
          <a:xfrm>
            <a:off x="1821260" y="1535216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2F4C301-C515-4EE2-8EA8-AFE9A23D3BD2}"/>
              </a:ext>
            </a:extLst>
          </p:cNvPr>
          <p:cNvSpPr/>
          <p:nvPr/>
        </p:nvSpPr>
        <p:spPr>
          <a:xfrm>
            <a:off x="1003613" y="3038167"/>
            <a:ext cx="163529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sana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D799F60-D800-48B7-B084-EA7431CE0606}"/>
              </a:ext>
            </a:extLst>
          </p:cNvPr>
          <p:cNvSpPr/>
          <p:nvPr/>
        </p:nvSpPr>
        <p:spPr>
          <a:xfrm>
            <a:off x="8556891" y="5089188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509D777-FBBA-4E7A-93AC-1877015ACD28}"/>
              </a:ext>
            </a:extLst>
          </p:cNvPr>
          <p:cNvSpPr/>
          <p:nvPr/>
        </p:nvSpPr>
        <p:spPr>
          <a:xfrm>
            <a:off x="4478959" y="1115274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siempre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8F3C1BB-FBB4-46E9-AEE8-55A911B938BD}"/>
              </a:ext>
            </a:extLst>
          </p:cNvPr>
          <p:cNvSpPr/>
          <p:nvPr/>
        </p:nvSpPr>
        <p:spPr>
          <a:xfrm>
            <a:off x="391996" y="4732362"/>
            <a:ext cx="324311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normalmente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C9983B2-8BD9-4BCA-9543-843E502FC7F8}"/>
              </a:ext>
            </a:extLst>
          </p:cNvPr>
          <p:cNvSpPr/>
          <p:nvPr/>
        </p:nvSpPr>
        <p:spPr>
          <a:xfrm>
            <a:off x="4879577" y="5870853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activo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2907493-D148-4C1C-98CF-B6A2AE80EF5D}"/>
              </a:ext>
            </a:extLst>
          </p:cNvPr>
          <p:cNvSpPr/>
          <p:nvPr/>
        </p:nvSpPr>
        <p:spPr>
          <a:xfrm>
            <a:off x="8691263" y="3060610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sano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E6BF63-A68F-4EB1-881B-45FB739A253D}"/>
              </a:ext>
            </a:extLst>
          </p:cNvPr>
          <p:cNvSpPr txBox="1"/>
          <p:nvPr/>
        </p:nvSpPr>
        <p:spPr>
          <a:xfrm>
            <a:off x="107595" y="576253"/>
            <a:ext cx="53367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do not need all of the words!</a:t>
            </a:r>
          </a:p>
        </p:txBody>
      </p:sp>
      <p:sp>
        <p:nvSpPr>
          <p:cNvPr id="26" name="Google Shape;167;p2">
            <a:extLst>
              <a:ext uri="{FF2B5EF4-FFF2-40B4-BE49-F238E27FC236}">
                <a16:creationId xmlns:a16="http://schemas.microsoft.com/office/drawing/2014/main" id="{4D412986-7654-4322-B694-A20FA67CEBCC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128B6C24-DCD7-439F-839A-589AA2C5712B}"/>
              </a:ext>
            </a:extLst>
          </p:cNvPr>
          <p:cNvSpPr/>
          <p:nvPr/>
        </p:nvSpPr>
        <p:spPr>
          <a:xfrm>
            <a:off x="3965991" y="2356017"/>
            <a:ext cx="4119629" cy="2376345"/>
          </a:xfrm>
          <a:prstGeom prst="wedgeRoundRectCallout">
            <a:avLst/>
          </a:prstGeom>
          <a:solidFill>
            <a:srgbClr val="FF0066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He is always healthy.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FDB3CF2-C5B8-477F-91F6-2942C7C7EB9A}"/>
              </a:ext>
            </a:extLst>
          </p:cNvPr>
          <p:cNvSpPr/>
          <p:nvPr/>
        </p:nvSpPr>
        <p:spPr>
          <a:xfrm>
            <a:off x="8419625" y="1258888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</a:t>
            </a:r>
          </a:p>
        </p:txBody>
      </p:sp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04C2113A-2F49-4873-AB8F-20C8EAF48D05}"/>
              </a:ext>
            </a:extLst>
          </p:cNvPr>
          <p:cNvSpPr/>
          <p:nvPr/>
        </p:nvSpPr>
        <p:spPr>
          <a:xfrm>
            <a:off x="3965021" y="2356017"/>
            <a:ext cx="4119629" cy="2376345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Siempre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es </a:t>
            </a:r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sano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9" name="Speech Bubble: Rectangle with Corners Rounded 28">
            <a:extLst>
              <a:ext uri="{FF2B5EF4-FFF2-40B4-BE49-F238E27FC236}">
                <a16:creationId xmlns:a16="http://schemas.microsoft.com/office/drawing/2014/main" id="{C790A741-312C-4809-B61E-508D3F62685E}"/>
              </a:ext>
            </a:extLst>
          </p:cNvPr>
          <p:cNvSpPr/>
          <p:nvPr/>
        </p:nvSpPr>
        <p:spPr>
          <a:xfrm>
            <a:off x="3909454" y="294400"/>
            <a:ext cx="5754751" cy="1744920"/>
          </a:xfrm>
          <a:prstGeom prst="wedgeRoundRectCallout">
            <a:avLst>
              <a:gd name="adj1" fmla="val -17251"/>
              <a:gd name="adj2" fmla="val 106945"/>
              <a:gd name="adj3" fmla="val 16667"/>
            </a:avLst>
          </a:prstGeom>
          <a:solidFill>
            <a:srgbClr val="2BC0C7"/>
          </a:solidFill>
          <a:ln>
            <a:solidFill>
              <a:srgbClr val="2BC0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⚠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 Spanish put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siempre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normalmente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at the start OR at the end but not in the middle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of the sentence.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56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5" dur="1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2" grpId="0" animBg="1"/>
      <p:bldP spid="30" grpId="0" animBg="1"/>
      <p:bldP spid="31" grpId="0" animBg="1"/>
      <p:bldP spid="33" grpId="0" animBg="1"/>
      <p:bldP spid="34" grpId="0" animBg="1"/>
      <p:bldP spid="2" grpId="0" animBg="1"/>
      <p:bldP spid="37" grpId="0" animBg="1"/>
      <p:bldP spid="39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83;p19" descr="Chat, Multiple, Icon, Symbol, Message, Bubble, Talk">
            <a:extLst>
              <a:ext uri="{FF2B5EF4-FFF2-40B4-BE49-F238E27FC236}">
                <a16:creationId xmlns:a16="http://schemas.microsoft.com/office/drawing/2014/main" id="{CB6F90CA-BDB8-4F51-8E22-2C69676428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27024" y="136934"/>
            <a:ext cx="1138234" cy="9741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386;p19">
            <a:extLst>
              <a:ext uri="{FF2B5EF4-FFF2-40B4-BE49-F238E27FC236}">
                <a16:creationId xmlns:a16="http://schemas.microsoft.com/office/drawing/2014/main" id="{7C517775-54BC-4862-A312-CA6522297927}"/>
              </a:ext>
            </a:extLst>
          </p:cNvPr>
          <p:cNvSpPr txBox="1"/>
          <p:nvPr/>
        </p:nvSpPr>
        <p:spPr>
          <a:xfrm>
            <a:off x="10991564" y="1170739"/>
            <a:ext cx="994183" cy="400110"/>
          </a:xfrm>
          <a:prstGeom prst="rect">
            <a:avLst/>
          </a:prstGeom>
          <a:solidFill>
            <a:srgbClr val="C5F5E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Century Gothic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hablar</a:t>
            </a:r>
          </a:p>
        </p:txBody>
      </p:sp>
      <p:sp>
        <p:nvSpPr>
          <p:cNvPr id="38" name="Google Shape;410;p19">
            <a:extLst>
              <a:ext uri="{FF2B5EF4-FFF2-40B4-BE49-F238E27FC236}">
                <a16:creationId xmlns:a16="http://schemas.microsoft.com/office/drawing/2014/main" id="{8BEF9B49-15FA-4FA4-8341-4975688B91BD}"/>
              </a:ext>
            </a:extLst>
          </p:cNvPr>
          <p:cNvSpPr txBox="1"/>
          <p:nvPr/>
        </p:nvSpPr>
        <p:spPr>
          <a:xfrm>
            <a:off x="11632979" y="3420295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387;p19">
            <a:extLst>
              <a:ext uri="{FF2B5EF4-FFF2-40B4-BE49-F238E27FC236}">
                <a16:creationId xmlns:a16="http://schemas.microsoft.com/office/drawing/2014/main" id="{95E2ED6E-268D-49F5-B3F6-603BBFA684E9}"/>
              </a:ext>
            </a:extLst>
          </p:cNvPr>
          <p:cNvSpPr/>
          <p:nvPr/>
        </p:nvSpPr>
        <p:spPr>
          <a:xfrm>
            <a:off x="11002736" y="1881617"/>
            <a:ext cx="502131" cy="4156257"/>
          </a:xfrm>
          <a:prstGeom prst="rect">
            <a:avLst/>
          </a:prstGeom>
          <a:solidFill>
            <a:srgbClr val="CC009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" name="Google Shape;388;p19">
            <a:extLst>
              <a:ext uri="{FF2B5EF4-FFF2-40B4-BE49-F238E27FC236}">
                <a16:creationId xmlns:a16="http://schemas.microsoft.com/office/drawing/2014/main" id="{C82C0BCD-2F39-485D-852C-3B6ACB5197D9}"/>
              </a:ext>
            </a:extLst>
          </p:cNvPr>
          <p:cNvSpPr/>
          <p:nvPr/>
        </p:nvSpPr>
        <p:spPr>
          <a:xfrm>
            <a:off x="11000369" y="1881615"/>
            <a:ext cx="503528" cy="4156259"/>
          </a:xfrm>
          <a:prstGeom prst="rect">
            <a:avLst/>
          </a:prstGeom>
          <a:solidFill>
            <a:srgbClr val="58E0BA"/>
          </a:solidFill>
          <a:ln w="9525" cap="flat" cmpd="sng">
            <a:solidFill>
              <a:srgbClr val="024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ctr" rotWithShape="0">
              <a:srgbClr val="FFFFFF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43" name="Google Shape;389;p19">
            <a:extLst>
              <a:ext uri="{FF2B5EF4-FFF2-40B4-BE49-F238E27FC236}">
                <a16:creationId xmlns:a16="http://schemas.microsoft.com/office/drawing/2014/main" id="{7E222C7A-18DF-4BF4-855B-B2AEEEF2DF02}"/>
              </a:ext>
            </a:extLst>
          </p:cNvPr>
          <p:cNvCxnSpPr/>
          <p:nvPr/>
        </p:nvCxnSpPr>
        <p:spPr>
          <a:xfrm>
            <a:off x="11686108" y="1870189"/>
            <a:ext cx="0" cy="4156259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390;p19">
            <a:extLst>
              <a:ext uri="{FF2B5EF4-FFF2-40B4-BE49-F238E27FC236}">
                <a16:creationId xmlns:a16="http://schemas.microsoft.com/office/drawing/2014/main" id="{9F797611-EE8E-46BD-977C-2D5A889834D6}"/>
              </a:ext>
            </a:extLst>
          </p:cNvPr>
          <p:cNvCxnSpPr/>
          <p:nvPr/>
        </p:nvCxnSpPr>
        <p:spPr>
          <a:xfrm>
            <a:off x="11663499" y="1870188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Google Shape;391;p19">
            <a:extLst>
              <a:ext uri="{FF2B5EF4-FFF2-40B4-BE49-F238E27FC236}">
                <a16:creationId xmlns:a16="http://schemas.microsoft.com/office/drawing/2014/main" id="{A963F885-44DB-4D00-ACD7-E30DAF43596B}"/>
              </a:ext>
            </a:extLst>
          </p:cNvPr>
          <p:cNvCxnSpPr/>
          <p:nvPr/>
        </p:nvCxnSpPr>
        <p:spPr>
          <a:xfrm>
            <a:off x="11686109" y="6026447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Google Shape;393;p19">
            <a:extLst>
              <a:ext uri="{FF2B5EF4-FFF2-40B4-BE49-F238E27FC236}">
                <a16:creationId xmlns:a16="http://schemas.microsoft.com/office/drawing/2014/main" id="{D6ED5B8F-E264-4E39-801E-C945DCA3A29D}"/>
              </a:ext>
            </a:extLst>
          </p:cNvPr>
          <p:cNvSpPr txBox="1"/>
          <p:nvPr/>
        </p:nvSpPr>
        <p:spPr>
          <a:xfrm>
            <a:off x="11794504" y="1649721"/>
            <a:ext cx="95738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15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</p:txBody>
      </p:sp>
      <p:sp>
        <p:nvSpPr>
          <p:cNvPr id="47" name="Google Shape;394;p19">
            <a:extLst>
              <a:ext uri="{FF2B5EF4-FFF2-40B4-BE49-F238E27FC236}">
                <a16:creationId xmlns:a16="http://schemas.microsoft.com/office/drawing/2014/main" id="{51AE33CF-A626-444D-AB53-C634D9F7461D}"/>
              </a:ext>
            </a:extLst>
          </p:cNvPr>
          <p:cNvSpPr txBox="1"/>
          <p:nvPr/>
        </p:nvSpPr>
        <p:spPr>
          <a:xfrm>
            <a:off x="11769073" y="5620178"/>
            <a:ext cx="8726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8" name="Google Shape;395;p19">
            <a:extLst>
              <a:ext uri="{FF2B5EF4-FFF2-40B4-BE49-F238E27FC236}">
                <a16:creationId xmlns:a16="http://schemas.microsoft.com/office/drawing/2014/main" id="{DEE1642F-9F24-4DD0-BDAB-97A01D36756B}"/>
              </a:ext>
            </a:extLst>
          </p:cNvPr>
          <p:cNvSpPr/>
          <p:nvPr/>
        </p:nvSpPr>
        <p:spPr>
          <a:xfrm>
            <a:off x="10859786" y="6256867"/>
            <a:ext cx="1058732" cy="38208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INICIO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B11332-DD10-4B5A-ADB8-BD62948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29" y="143642"/>
            <a:ext cx="2434389" cy="508891"/>
          </a:xfrm>
        </p:spPr>
        <p:txBody>
          <a:bodyPr>
            <a:normAutofit fontScale="90000"/>
          </a:bodyPr>
          <a:lstStyle/>
          <a:p>
            <a:r>
              <a:rPr lang="es-AR" sz="32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Follow</a:t>
            </a:r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 up 3</a:t>
            </a:r>
            <a:endParaRPr lang="en-GB" sz="3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27C1AD-3585-44D6-AAE5-677C774308F8}"/>
              </a:ext>
            </a:extLst>
          </p:cNvPr>
          <p:cNvSpPr txBox="1"/>
          <p:nvPr/>
        </p:nvSpPr>
        <p:spPr>
          <a:xfrm>
            <a:off x="2860080" y="87011"/>
            <a:ext cx="49737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Say the Spanish sentence.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283793A-9A4B-450E-A1BC-A259CA9CF26E}"/>
              </a:ext>
            </a:extLst>
          </p:cNvPr>
          <p:cNvSpPr/>
          <p:nvPr/>
        </p:nvSpPr>
        <p:spPr>
          <a:xfrm>
            <a:off x="1821260" y="1535216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2F4C301-C515-4EE2-8EA8-AFE9A23D3BD2}"/>
              </a:ext>
            </a:extLst>
          </p:cNvPr>
          <p:cNvSpPr/>
          <p:nvPr/>
        </p:nvSpPr>
        <p:spPr>
          <a:xfrm>
            <a:off x="1003613" y="3038167"/>
            <a:ext cx="163529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positivo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D799F60-D800-48B7-B084-EA7431CE0606}"/>
              </a:ext>
            </a:extLst>
          </p:cNvPr>
          <p:cNvSpPr/>
          <p:nvPr/>
        </p:nvSpPr>
        <p:spPr>
          <a:xfrm>
            <a:off x="8556891" y="5089188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509D777-FBBA-4E7A-93AC-1877015ACD28}"/>
              </a:ext>
            </a:extLst>
          </p:cNvPr>
          <p:cNvSpPr/>
          <p:nvPr/>
        </p:nvSpPr>
        <p:spPr>
          <a:xfrm>
            <a:off x="4478959" y="1115274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siempre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8F3C1BB-FBB4-46E9-AEE8-55A911B938BD}"/>
              </a:ext>
            </a:extLst>
          </p:cNvPr>
          <p:cNvSpPr/>
          <p:nvPr/>
        </p:nvSpPr>
        <p:spPr>
          <a:xfrm>
            <a:off x="391996" y="4732362"/>
            <a:ext cx="324311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normalmente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C9983B2-8BD9-4BCA-9543-843E502FC7F8}"/>
              </a:ext>
            </a:extLst>
          </p:cNvPr>
          <p:cNvSpPr/>
          <p:nvPr/>
        </p:nvSpPr>
        <p:spPr>
          <a:xfrm>
            <a:off x="4879577" y="5870853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feliz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2907493-D148-4C1C-98CF-B6A2AE80EF5D}"/>
              </a:ext>
            </a:extLst>
          </p:cNvPr>
          <p:cNvSpPr/>
          <p:nvPr/>
        </p:nvSpPr>
        <p:spPr>
          <a:xfrm>
            <a:off x="8691263" y="3060610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pesado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E6BF63-A68F-4EB1-881B-45FB739A253D}"/>
              </a:ext>
            </a:extLst>
          </p:cNvPr>
          <p:cNvSpPr txBox="1"/>
          <p:nvPr/>
        </p:nvSpPr>
        <p:spPr>
          <a:xfrm>
            <a:off x="107595" y="576253"/>
            <a:ext cx="53367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do not need all of the words!</a:t>
            </a:r>
          </a:p>
        </p:txBody>
      </p:sp>
      <p:sp>
        <p:nvSpPr>
          <p:cNvPr id="26" name="Google Shape;167;p2">
            <a:extLst>
              <a:ext uri="{FF2B5EF4-FFF2-40B4-BE49-F238E27FC236}">
                <a16:creationId xmlns:a16="http://schemas.microsoft.com/office/drawing/2014/main" id="{4D412986-7654-4322-B694-A20FA67CEBCC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128B6C24-DCD7-439F-839A-589AA2C5712B}"/>
              </a:ext>
            </a:extLst>
          </p:cNvPr>
          <p:cNvSpPr/>
          <p:nvPr/>
        </p:nvSpPr>
        <p:spPr>
          <a:xfrm>
            <a:off x="3965991" y="2356017"/>
            <a:ext cx="4119629" cy="2376345"/>
          </a:xfrm>
          <a:prstGeom prst="wedgeRoundRectCallout">
            <a:avLst/>
          </a:prstGeom>
          <a:solidFill>
            <a:srgbClr val="FF0066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I am usually happy.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FDB3CF2-C5B8-477F-91F6-2942C7C7EB9A}"/>
              </a:ext>
            </a:extLst>
          </p:cNvPr>
          <p:cNvSpPr/>
          <p:nvPr/>
        </p:nvSpPr>
        <p:spPr>
          <a:xfrm>
            <a:off x="8419625" y="1258888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</a:t>
            </a:r>
          </a:p>
        </p:txBody>
      </p:sp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04C2113A-2F49-4873-AB8F-20C8EAF48D05}"/>
              </a:ext>
            </a:extLst>
          </p:cNvPr>
          <p:cNvSpPr/>
          <p:nvPr/>
        </p:nvSpPr>
        <p:spPr>
          <a:xfrm>
            <a:off x="3952888" y="2316881"/>
            <a:ext cx="4119629" cy="2376345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Soy </a:t>
            </a:r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feliz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normalmente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id="{516EBFD6-2AAD-4FC0-819C-B046C6A1A925}"/>
              </a:ext>
            </a:extLst>
          </p:cNvPr>
          <p:cNvSpPr/>
          <p:nvPr/>
        </p:nvSpPr>
        <p:spPr>
          <a:xfrm>
            <a:off x="4421431" y="295633"/>
            <a:ext cx="5754751" cy="1744920"/>
          </a:xfrm>
          <a:prstGeom prst="wedgeRoundRectCallout">
            <a:avLst>
              <a:gd name="adj1" fmla="val -17251"/>
              <a:gd name="adj2" fmla="val 106945"/>
              <a:gd name="adj3" fmla="val 16667"/>
            </a:avLst>
          </a:prstGeom>
          <a:solidFill>
            <a:srgbClr val="2BC0C7"/>
          </a:solidFill>
          <a:ln>
            <a:solidFill>
              <a:srgbClr val="2BC0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⚠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 Spanish put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siempre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normalmente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at the start OR at the end but not in the middle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of the sentence.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13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5" dur="1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2" grpId="0" animBg="1"/>
      <p:bldP spid="28" grpId="0" animBg="1"/>
      <p:bldP spid="30" grpId="0" animBg="1"/>
      <p:bldP spid="32" grpId="0" animBg="1"/>
      <p:bldP spid="35" grpId="0" animBg="1"/>
      <p:bldP spid="2" grpId="0" animBg="1"/>
      <p:bldP spid="37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83;p19" descr="Chat, Multiple, Icon, Symbol, Message, Bubble, Talk">
            <a:extLst>
              <a:ext uri="{FF2B5EF4-FFF2-40B4-BE49-F238E27FC236}">
                <a16:creationId xmlns:a16="http://schemas.microsoft.com/office/drawing/2014/main" id="{CB6F90CA-BDB8-4F51-8E22-2C69676428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27024" y="136934"/>
            <a:ext cx="1138234" cy="9741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386;p19">
            <a:extLst>
              <a:ext uri="{FF2B5EF4-FFF2-40B4-BE49-F238E27FC236}">
                <a16:creationId xmlns:a16="http://schemas.microsoft.com/office/drawing/2014/main" id="{7C517775-54BC-4862-A312-CA6522297927}"/>
              </a:ext>
            </a:extLst>
          </p:cNvPr>
          <p:cNvSpPr txBox="1"/>
          <p:nvPr/>
        </p:nvSpPr>
        <p:spPr>
          <a:xfrm>
            <a:off x="10991564" y="1170739"/>
            <a:ext cx="994183" cy="400110"/>
          </a:xfrm>
          <a:prstGeom prst="rect">
            <a:avLst/>
          </a:prstGeom>
          <a:solidFill>
            <a:srgbClr val="C5F5E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Century Gothic"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hablar</a:t>
            </a:r>
          </a:p>
        </p:txBody>
      </p:sp>
      <p:sp>
        <p:nvSpPr>
          <p:cNvPr id="38" name="Google Shape;410;p19">
            <a:extLst>
              <a:ext uri="{FF2B5EF4-FFF2-40B4-BE49-F238E27FC236}">
                <a16:creationId xmlns:a16="http://schemas.microsoft.com/office/drawing/2014/main" id="{8BEF9B49-15FA-4FA4-8341-4975688B91BD}"/>
              </a:ext>
            </a:extLst>
          </p:cNvPr>
          <p:cNvSpPr txBox="1"/>
          <p:nvPr/>
        </p:nvSpPr>
        <p:spPr>
          <a:xfrm>
            <a:off x="11632979" y="3420295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387;p19">
            <a:extLst>
              <a:ext uri="{FF2B5EF4-FFF2-40B4-BE49-F238E27FC236}">
                <a16:creationId xmlns:a16="http://schemas.microsoft.com/office/drawing/2014/main" id="{95E2ED6E-268D-49F5-B3F6-603BBFA684E9}"/>
              </a:ext>
            </a:extLst>
          </p:cNvPr>
          <p:cNvSpPr/>
          <p:nvPr/>
        </p:nvSpPr>
        <p:spPr>
          <a:xfrm>
            <a:off x="11002736" y="1881617"/>
            <a:ext cx="502131" cy="4156257"/>
          </a:xfrm>
          <a:prstGeom prst="rect">
            <a:avLst/>
          </a:prstGeom>
          <a:solidFill>
            <a:srgbClr val="CC009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" name="Google Shape;388;p19">
            <a:extLst>
              <a:ext uri="{FF2B5EF4-FFF2-40B4-BE49-F238E27FC236}">
                <a16:creationId xmlns:a16="http://schemas.microsoft.com/office/drawing/2014/main" id="{C82C0BCD-2F39-485D-852C-3B6ACB5197D9}"/>
              </a:ext>
            </a:extLst>
          </p:cNvPr>
          <p:cNvSpPr/>
          <p:nvPr/>
        </p:nvSpPr>
        <p:spPr>
          <a:xfrm>
            <a:off x="11000369" y="1881615"/>
            <a:ext cx="503528" cy="4156259"/>
          </a:xfrm>
          <a:prstGeom prst="rect">
            <a:avLst/>
          </a:prstGeom>
          <a:solidFill>
            <a:srgbClr val="58E0BA"/>
          </a:solidFill>
          <a:ln w="9525" cap="flat" cmpd="sng">
            <a:solidFill>
              <a:srgbClr val="02456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ctr" rotWithShape="0">
              <a:srgbClr val="FFFFFF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43" name="Google Shape;389;p19">
            <a:extLst>
              <a:ext uri="{FF2B5EF4-FFF2-40B4-BE49-F238E27FC236}">
                <a16:creationId xmlns:a16="http://schemas.microsoft.com/office/drawing/2014/main" id="{7E222C7A-18DF-4BF4-855B-B2AEEEF2DF02}"/>
              </a:ext>
            </a:extLst>
          </p:cNvPr>
          <p:cNvCxnSpPr/>
          <p:nvPr/>
        </p:nvCxnSpPr>
        <p:spPr>
          <a:xfrm>
            <a:off x="11686108" y="1870189"/>
            <a:ext cx="0" cy="4156259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390;p19">
            <a:extLst>
              <a:ext uri="{FF2B5EF4-FFF2-40B4-BE49-F238E27FC236}">
                <a16:creationId xmlns:a16="http://schemas.microsoft.com/office/drawing/2014/main" id="{9F797611-EE8E-46BD-977C-2D5A889834D6}"/>
              </a:ext>
            </a:extLst>
          </p:cNvPr>
          <p:cNvCxnSpPr/>
          <p:nvPr/>
        </p:nvCxnSpPr>
        <p:spPr>
          <a:xfrm>
            <a:off x="11663499" y="1870188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Google Shape;391;p19">
            <a:extLst>
              <a:ext uri="{FF2B5EF4-FFF2-40B4-BE49-F238E27FC236}">
                <a16:creationId xmlns:a16="http://schemas.microsoft.com/office/drawing/2014/main" id="{A963F885-44DB-4D00-ACD7-E30DAF43596B}"/>
              </a:ext>
            </a:extLst>
          </p:cNvPr>
          <p:cNvCxnSpPr/>
          <p:nvPr/>
        </p:nvCxnSpPr>
        <p:spPr>
          <a:xfrm>
            <a:off x="11686109" y="6026447"/>
            <a:ext cx="216791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Google Shape;393;p19">
            <a:extLst>
              <a:ext uri="{FF2B5EF4-FFF2-40B4-BE49-F238E27FC236}">
                <a16:creationId xmlns:a16="http://schemas.microsoft.com/office/drawing/2014/main" id="{D6ED5B8F-E264-4E39-801E-C945DCA3A29D}"/>
              </a:ext>
            </a:extLst>
          </p:cNvPr>
          <p:cNvSpPr txBox="1"/>
          <p:nvPr/>
        </p:nvSpPr>
        <p:spPr>
          <a:xfrm>
            <a:off x="11794504" y="1649721"/>
            <a:ext cx="95738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15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1E4E7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</p:txBody>
      </p:sp>
      <p:sp>
        <p:nvSpPr>
          <p:cNvPr id="47" name="Google Shape;394;p19">
            <a:extLst>
              <a:ext uri="{FF2B5EF4-FFF2-40B4-BE49-F238E27FC236}">
                <a16:creationId xmlns:a16="http://schemas.microsoft.com/office/drawing/2014/main" id="{51AE33CF-A626-444D-AB53-C634D9F7461D}"/>
              </a:ext>
            </a:extLst>
          </p:cNvPr>
          <p:cNvSpPr txBox="1"/>
          <p:nvPr/>
        </p:nvSpPr>
        <p:spPr>
          <a:xfrm>
            <a:off x="11769073" y="5620178"/>
            <a:ext cx="8726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8" name="Google Shape;395;p19">
            <a:extLst>
              <a:ext uri="{FF2B5EF4-FFF2-40B4-BE49-F238E27FC236}">
                <a16:creationId xmlns:a16="http://schemas.microsoft.com/office/drawing/2014/main" id="{DEE1642F-9F24-4DD0-BDAB-97A01D36756B}"/>
              </a:ext>
            </a:extLst>
          </p:cNvPr>
          <p:cNvSpPr/>
          <p:nvPr/>
        </p:nvSpPr>
        <p:spPr>
          <a:xfrm>
            <a:off x="10859786" y="6256867"/>
            <a:ext cx="1058732" cy="38208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INICIO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B11332-DD10-4B5A-ADB8-BD62948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29" y="143642"/>
            <a:ext cx="2434389" cy="508891"/>
          </a:xfrm>
        </p:spPr>
        <p:txBody>
          <a:bodyPr>
            <a:normAutofit fontScale="90000"/>
          </a:bodyPr>
          <a:lstStyle/>
          <a:p>
            <a:r>
              <a:rPr lang="es-AR" sz="3200" b="1" dirty="0" err="1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Follow</a:t>
            </a:r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  <a:cs typeface="Arial"/>
                <a:sym typeface="Arial"/>
              </a:rPr>
              <a:t> up 3</a:t>
            </a:r>
            <a:endParaRPr lang="en-GB" sz="3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27C1AD-3585-44D6-AAE5-677C774308F8}"/>
              </a:ext>
            </a:extLst>
          </p:cNvPr>
          <p:cNvSpPr txBox="1"/>
          <p:nvPr/>
        </p:nvSpPr>
        <p:spPr>
          <a:xfrm>
            <a:off x="2860080" y="87011"/>
            <a:ext cx="49737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Say the Spanish sentence.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283793A-9A4B-450E-A1BC-A259CA9CF26E}"/>
              </a:ext>
            </a:extLst>
          </p:cNvPr>
          <p:cNvSpPr/>
          <p:nvPr/>
        </p:nvSpPr>
        <p:spPr>
          <a:xfrm>
            <a:off x="8343097" y="5114545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2F4C301-C515-4EE2-8EA8-AFE9A23D3BD2}"/>
              </a:ext>
            </a:extLst>
          </p:cNvPr>
          <p:cNvSpPr/>
          <p:nvPr/>
        </p:nvSpPr>
        <p:spPr>
          <a:xfrm>
            <a:off x="1003613" y="3038167"/>
            <a:ext cx="1823479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increíble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D799F60-D800-48B7-B084-EA7431CE0606}"/>
              </a:ext>
            </a:extLst>
          </p:cNvPr>
          <p:cNvSpPr/>
          <p:nvPr/>
        </p:nvSpPr>
        <p:spPr>
          <a:xfrm>
            <a:off x="1801355" y="1346494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509D777-FBBA-4E7A-93AC-1877015ACD28}"/>
              </a:ext>
            </a:extLst>
          </p:cNvPr>
          <p:cNvSpPr/>
          <p:nvPr/>
        </p:nvSpPr>
        <p:spPr>
          <a:xfrm>
            <a:off x="4445801" y="5684831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siempre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8F3C1BB-FBB4-46E9-AEE8-55A911B938BD}"/>
              </a:ext>
            </a:extLst>
          </p:cNvPr>
          <p:cNvSpPr/>
          <p:nvPr/>
        </p:nvSpPr>
        <p:spPr>
          <a:xfrm>
            <a:off x="7285367" y="961790"/>
            <a:ext cx="3243115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normalmente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C9983B2-8BD9-4BCA-9543-843E502FC7F8}"/>
              </a:ext>
            </a:extLst>
          </p:cNvPr>
          <p:cNvSpPr/>
          <p:nvPr/>
        </p:nvSpPr>
        <p:spPr>
          <a:xfrm>
            <a:off x="4557191" y="1279713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imposible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2907493-D148-4C1C-98CF-B6A2AE80EF5D}"/>
              </a:ext>
            </a:extLst>
          </p:cNvPr>
          <p:cNvSpPr/>
          <p:nvPr/>
        </p:nvSpPr>
        <p:spPr>
          <a:xfrm>
            <a:off x="8691263" y="3060610"/>
            <a:ext cx="1933903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positiva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E6BF63-A68F-4EB1-881B-45FB739A253D}"/>
              </a:ext>
            </a:extLst>
          </p:cNvPr>
          <p:cNvSpPr txBox="1"/>
          <p:nvPr/>
        </p:nvSpPr>
        <p:spPr>
          <a:xfrm>
            <a:off x="107595" y="576253"/>
            <a:ext cx="53367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do not need all of the words!</a:t>
            </a:r>
          </a:p>
        </p:txBody>
      </p:sp>
      <p:sp>
        <p:nvSpPr>
          <p:cNvPr id="26" name="Google Shape;167;p2">
            <a:extLst>
              <a:ext uri="{FF2B5EF4-FFF2-40B4-BE49-F238E27FC236}">
                <a16:creationId xmlns:a16="http://schemas.microsoft.com/office/drawing/2014/main" id="{4D412986-7654-4322-B694-A20FA67CEBCC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FADD2E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128B6C24-DCD7-439F-839A-589AA2C5712B}"/>
              </a:ext>
            </a:extLst>
          </p:cNvPr>
          <p:cNvSpPr/>
          <p:nvPr/>
        </p:nvSpPr>
        <p:spPr>
          <a:xfrm>
            <a:off x="3965991" y="2356017"/>
            <a:ext cx="4119629" cy="2376345"/>
          </a:xfrm>
          <a:prstGeom prst="wedgeRoundRectCallout">
            <a:avLst/>
          </a:prstGeom>
          <a:solidFill>
            <a:srgbClr val="FF0066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I am always incredible.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FDB3CF2-C5B8-477F-91F6-2942C7C7EB9A}"/>
              </a:ext>
            </a:extLst>
          </p:cNvPr>
          <p:cNvSpPr/>
          <p:nvPr/>
        </p:nvSpPr>
        <p:spPr>
          <a:xfrm>
            <a:off x="1522224" y="4698355"/>
            <a:ext cx="974600" cy="781665"/>
          </a:xfrm>
          <a:prstGeom prst="roundRect">
            <a:avLst/>
          </a:prstGeom>
          <a:solidFill>
            <a:srgbClr val="FFFFE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</a:t>
            </a:r>
          </a:p>
        </p:txBody>
      </p:sp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04C2113A-2F49-4873-AB8F-20C8EAF48D05}"/>
              </a:ext>
            </a:extLst>
          </p:cNvPr>
          <p:cNvSpPr/>
          <p:nvPr/>
        </p:nvSpPr>
        <p:spPr>
          <a:xfrm>
            <a:off x="3965991" y="2356017"/>
            <a:ext cx="4119629" cy="2376345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Siempre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soy </a:t>
            </a:r>
            <a:r>
              <a:rPr lang="en-GB" sz="3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increíble</a:t>
            </a:r>
            <a:r>
              <a:rPr lang="en-GB" sz="3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770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1" dur="1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2" grpId="0" animBg="1"/>
      <p:bldP spid="28" grpId="0" animBg="1"/>
      <p:bldP spid="33" grpId="0" animBg="1"/>
      <p:bldP spid="34" grpId="0" animBg="1"/>
      <p:bldP spid="35" grpId="0" animBg="1"/>
      <p:bldP spid="2" grpId="0" animBg="1"/>
      <p:bldP spid="37" grpId="0" animBg="1"/>
      <p:bldP spid="3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1663</Words>
  <Application>Microsoft Office PowerPoint</Application>
  <PresentationFormat>Widescreen</PresentationFormat>
  <Paragraphs>367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docs-Century Gothic</vt:lpstr>
      <vt:lpstr>Arial</vt:lpstr>
      <vt:lpstr>Calibri</vt:lpstr>
      <vt:lpstr>Century Gothic</vt:lpstr>
      <vt:lpstr>Modern Love</vt:lpstr>
      <vt:lpstr>1_Office Theme</vt:lpstr>
      <vt:lpstr>Office Theme</vt:lpstr>
      <vt:lpstr>2_Office Theme</vt:lpstr>
      <vt:lpstr>Describing me and others </vt:lpstr>
      <vt:lpstr>Follow up 1 </vt:lpstr>
      <vt:lpstr>Follow up 1 </vt:lpstr>
      <vt:lpstr>Follow up 2</vt:lpstr>
      <vt:lpstr>Follow up 2:</vt:lpstr>
      <vt:lpstr>Follow up 3</vt:lpstr>
      <vt:lpstr>Follow up 3</vt:lpstr>
      <vt:lpstr>Follow up 3</vt:lpstr>
      <vt:lpstr>Follow up 3</vt:lpstr>
      <vt:lpstr>Follow up 3</vt:lpstr>
      <vt:lpstr>Follow up 3</vt:lpstr>
      <vt:lpstr>Follow up 3</vt:lpstr>
      <vt:lpstr>Follow up 3</vt:lpstr>
      <vt:lpstr>Follow up 4</vt:lpstr>
      <vt:lpstr>Follow up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41</cp:revision>
  <dcterms:created xsi:type="dcterms:W3CDTF">2021-06-12T06:20:35Z</dcterms:created>
  <dcterms:modified xsi:type="dcterms:W3CDTF">2021-08-18T17:41:30Z</dcterms:modified>
</cp:coreProperties>
</file>