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363" r:id="rId4"/>
    <p:sldId id="300" r:id="rId5"/>
    <p:sldId id="359" r:id="rId6"/>
    <p:sldId id="360" r:id="rId7"/>
    <p:sldId id="361" r:id="rId8"/>
    <p:sldId id="367" r:id="rId9"/>
    <p:sldId id="366" r:id="rId10"/>
    <p:sldId id="3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63925" autoAdjust="0"/>
  </p:normalViewPr>
  <p:slideViewPr>
    <p:cSldViewPr snapToGrid="0">
      <p:cViewPr varScale="1">
        <p:scale>
          <a:sx n="50" d="100"/>
          <a:sy n="50" d="100"/>
        </p:scale>
        <p:origin x="54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Pronoun pictures from NCELP (www.ncelp.org). All additional pictures selected from </a:t>
            </a:r>
            <a:r>
              <a:rPr lang="en-GB" sz="1200" dirty="0" err="1"/>
              <a:t>Pixabay</a:t>
            </a:r>
            <a:r>
              <a:rPr lang="en-GB" sz="12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new vocabulary: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feliz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[908]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imposible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[1418] 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increíble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[1642] 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¿</a:t>
            </a:r>
            <a:r>
              <a:rPr lang="en-GB" sz="1200" b="1" i="0" dirty="0" err="1">
                <a:solidFill>
                  <a:srgbClr val="FF0000"/>
                </a:solidFill>
                <a:effectLst/>
                <a:latin typeface="docs-Century Gothic"/>
              </a:rPr>
              <a:t>dónde</a:t>
            </a:r>
            <a:r>
              <a:rPr lang="en-GB" sz="1200" b="1" i="0" dirty="0">
                <a:solidFill>
                  <a:srgbClr val="FF0000"/>
                </a:solidFill>
                <a:effectLst/>
                <a:latin typeface="docs-Century Gothic"/>
              </a:rPr>
              <a:t>? 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docs-Century Gothic"/>
              </a:rPr>
              <a:t>[161]+ revisiting week 2-4 adjectives</a:t>
            </a:r>
            <a:endParaRPr lang="es-ES" sz="1000" b="0" i="0" u="none" strike="noStrike" dirty="0">
              <a:solidFill>
                <a:srgbClr val="002060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Source: Davies, M. and Davies, K. (2018)</a:t>
            </a:r>
            <a:r>
              <a:rPr lang="en-GB" sz="1200" i="1" dirty="0">
                <a:latin typeface="+mn-lt"/>
                <a:ea typeface="Calibri"/>
                <a:cs typeface="Calibri"/>
                <a:sym typeface="Calibri"/>
              </a:rPr>
              <a:t>. A frequency dictionary of Spanish: Core vocabulary for learners </a:t>
            </a:r>
            <a:r>
              <a:rPr lang="en-GB" sz="1200" dirty="0">
                <a:latin typeface="+mn-lt"/>
                <a:ea typeface="Calibri"/>
                <a:cs typeface="Calibri"/>
                <a:sym typeface="Calibri"/>
              </a:rPr>
              <a:t>(2nd ed.). Routledge: London</a:t>
            </a: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/>
              <a:t>The frequency rankings for words that occur in this PowerPoint which have been</a:t>
            </a:r>
            <a:r>
              <a:rPr lang="en-GB" sz="1200" i="1" dirty="0"/>
              <a:t> previously</a:t>
            </a:r>
            <a:r>
              <a:rPr lang="en-GB" sz="12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English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English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8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formally introduce yes / no questions = raising intonation to form questions. 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F5CB3E-F697-4EF5-82C2-431E736C45DD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24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</a:t>
            </a:r>
            <a:r>
              <a:rPr lang="en-GB" dirty="0"/>
              <a:t>: 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questions and statements by paying attention to raised intonation.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0" indent="0">
              <a:buNone/>
            </a:pPr>
            <a:r>
              <a:rPr lang="en-GB" b="0" dirty="0"/>
              <a:t>1. </a:t>
            </a:r>
            <a:r>
              <a:rPr lang="en-GB" dirty="0"/>
              <a:t>Read the title and instructions.</a:t>
            </a:r>
          </a:p>
          <a:p>
            <a:pPr marL="0" indent="0">
              <a:buNone/>
            </a:pPr>
            <a:r>
              <a:rPr lang="en-GB" baseline="0" dirty="0"/>
              <a:t>2. Click to trigger the Spanish instructions. </a:t>
            </a:r>
            <a:r>
              <a:rPr lang="en-GB" b="1" baseline="0" dirty="0"/>
              <a:t>(</a:t>
            </a:r>
            <a:r>
              <a:rPr lang="en-GB" b="1" dirty="0"/>
              <a:t>!) </a:t>
            </a:r>
            <a:r>
              <a:rPr lang="en-GB" dirty="0"/>
              <a:t>Remind students that when giving a statement,</a:t>
            </a:r>
            <a:r>
              <a:rPr lang="en-GB" baseline="0" dirty="0"/>
              <a:t> the intonation will be flat and when asking a question they will hear raised intonation.</a:t>
            </a:r>
          </a:p>
          <a:p>
            <a:pPr marL="0" indent="0">
              <a:buNone/>
            </a:pPr>
            <a:r>
              <a:rPr lang="en-GB" baseline="0" dirty="0"/>
              <a:t>4. Students could be asked to write what they hear during the second listening. The challenge icon appears on second click. </a:t>
            </a:r>
          </a:p>
          <a:p>
            <a:pPr marL="0" indent="0">
              <a:buNone/>
            </a:pPr>
            <a:r>
              <a:rPr lang="en-GB" b="0" baseline="0" dirty="0"/>
              <a:t>5. Answers are animated – first click brings up the tick and second click brings up what was said.</a:t>
            </a:r>
          </a:p>
          <a:p>
            <a:pPr marL="0" indent="0">
              <a:buNone/>
            </a:pPr>
            <a:endParaRPr lang="en-GB" b="1" baseline="0" dirty="0"/>
          </a:p>
          <a:p>
            <a:pPr marL="0" indent="0">
              <a:buNone/>
            </a:pPr>
            <a:r>
              <a:rPr lang="en-GB" b="1" baseline="0" dirty="0"/>
              <a:t>Transcript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feliz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imposible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enfermo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sano</a:t>
            </a:r>
            <a:r>
              <a:rPr lang="en-GB" dirty="0"/>
              <a:t>?</a:t>
            </a:r>
          </a:p>
          <a:p>
            <a:pPr marL="228600" indent="-228600">
              <a:buAutoNum type="arabicParenR"/>
            </a:pP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increíble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¿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positivo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67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Time:</a:t>
            </a:r>
            <a:r>
              <a:rPr lang="en-GB" dirty="0"/>
              <a:t> 5 minutes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</a:t>
            </a:r>
            <a:r>
              <a:rPr lang="en-GB" dirty="0"/>
              <a:t> to write two sentences using </a:t>
            </a:r>
            <a:r>
              <a:rPr lang="en-GB" dirty="0" err="1"/>
              <a:t>estoy</a:t>
            </a:r>
            <a:r>
              <a:rPr lang="en-GB" dirty="0"/>
              <a:t> + adjective in the correct form in order to prepare for the speaking task.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Read the title and instructions.</a:t>
            </a:r>
          </a:p>
          <a:p>
            <a:pPr marL="228600" indent="-228600">
              <a:buAutoNum type="arabicPeriod"/>
            </a:pPr>
            <a:r>
              <a:rPr lang="en-GB" dirty="0"/>
              <a:t>Click to bring the examples &amp; elicit English translation. </a:t>
            </a:r>
          </a:p>
          <a:p>
            <a:pPr marL="228600" indent="-228600">
              <a:buAutoNum type="arabicPeriod"/>
            </a:pPr>
            <a:r>
              <a:rPr lang="en-GB" dirty="0"/>
              <a:t>Click to bring reminder re adjectival agreement.</a:t>
            </a:r>
          </a:p>
          <a:p>
            <a:pPr marL="228600" indent="-228600">
              <a:buAutoNum type="arabicPeriod"/>
            </a:pPr>
            <a:r>
              <a:rPr lang="en-GB" dirty="0"/>
              <a:t>Click to bring up the known adjectives with masculine / feminine forms.</a:t>
            </a:r>
          </a:p>
          <a:p>
            <a:pPr marL="228600" indent="-228600">
              <a:buAutoNum type="arabicPeriod"/>
            </a:pPr>
            <a:r>
              <a:rPr lang="en-GB" dirty="0"/>
              <a:t>Ask pupils to choose two adjectives how they want to describe how they are feeling today and to look at them very carefully.</a:t>
            </a:r>
          </a:p>
          <a:p>
            <a:pPr marL="228600" indent="-228600">
              <a:buAutoNum type="arabicPeriod"/>
            </a:pPr>
            <a:r>
              <a:rPr lang="en-GB" dirty="0"/>
              <a:t>Ask them to write them on their own arm.</a:t>
            </a:r>
          </a:p>
          <a:p>
            <a:pPr marL="228600" indent="-228600">
              <a:buAutoNum type="arabicPeriod"/>
            </a:pPr>
            <a:r>
              <a:rPr lang="en-GB" dirty="0"/>
              <a:t>Then click to make the table disappear.</a:t>
            </a:r>
          </a:p>
          <a:p>
            <a:pPr marL="228600" indent="-228600">
              <a:buAutoNum type="arabicPeriod"/>
            </a:pPr>
            <a:r>
              <a:rPr lang="en-GB" dirty="0"/>
              <a:t>Ask students to write down their two sentences (with the correct adjective agreement).</a:t>
            </a:r>
          </a:p>
          <a:p>
            <a:pPr marL="228600" indent="-228600">
              <a:buAutoNum type="arabicPeriod"/>
            </a:pPr>
            <a:r>
              <a:rPr lang="en-GB" dirty="0"/>
              <a:t>Teacher circulates to check their writing.</a:t>
            </a:r>
          </a:p>
          <a:p>
            <a:endParaRPr lang="en-GB" dirty="0"/>
          </a:p>
          <a:p>
            <a:r>
              <a:rPr lang="en-GB" dirty="0"/>
              <a:t>Note: This follow up prepares students also for the speaking activity in Follow up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8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Time:</a:t>
            </a:r>
            <a:r>
              <a:rPr lang="en-GB" dirty="0"/>
              <a:t> </a:t>
            </a:r>
            <a:r>
              <a:rPr lang="en-GB" b="1" dirty="0"/>
              <a:t>5 minutes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</a:t>
            </a:r>
            <a:r>
              <a:rPr lang="en-GB" dirty="0"/>
              <a:t> to use “</a:t>
            </a:r>
            <a:r>
              <a:rPr lang="en-GB" dirty="0" err="1"/>
              <a:t>estoy</a:t>
            </a:r>
            <a:r>
              <a:rPr lang="en-GB" dirty="0"/>
              <a:t>” + correct adjective agreement in oral production; to process the English meaning of a range of adjectives.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Read the title.</a:t>
            </a:r>
          </a:p>
          <a:p>
            <a:pPr marL="228600" indent="-228600">
              <a:buAutoNum type="arabicPeriod"/>
            </a:pPr>
            <a:r>
              <a:rPr lang="en-GB" dirty="0"/>
              <a:t>Tell students they are going to conduct a survey in the class on how they are feeling. </a:t>
            </a:r>
          </a:p>
          <a:p>
            <a:pPr marL="228600" indent="-228600">
              <a:buAutoNum type="arabicPeriod"/>
            </a:pPr>
            <a:r>
              <a:rPr lang="en-GB" dirty="0"/>
              <a:t>Click to bring key question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? &amp; sample answer examples (‘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perdida</a:t>
            </a:r>
            <a:r>
              <a:rPr lang="en-GB" dirty="0"/>
              <a:t>’ &amp; ‘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imposible</a:t>
            </a:r>
            <a:r>
              <a:rPr lang="en-GB" dirty="0"/>
              <a:t>’). This will make it clear to students that they should use the answers they have prepared. Click x2 to model how to use the survey sheet.  </a:t>
            </a:r>
          </a:p>
          <a:p>
            <a:pPr marL="228600" indent="-228600">
              <a:buAutoNum type="arabicPeriod"/>
            </a:pPr>
            <a:r>
              <a:rPr lang="en-GB" dirty="0"/>
              <a:t>Tell students they have 5 minutes to ask as many students in the class. They should aim to ask and answer the questions, from memory, by the end of the survey.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! </a:t>
            </a:r>
            <a:r>
              <a:rPr lang="en-GB" b="0" dirty="0"/>
              <a:t>Encourage students to attempt to answer the question from memory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Template slide for survey – print in A5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94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72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606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603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77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7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190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08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2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07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07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09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056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audio" Target="../media/audio5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4.png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image" Target="../media/image10.png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13.png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audio" Target="../media/audio24.wav"/><Relationship Id="rId18" Type="http://schemas.openxmlformats.org/officeDocument/2006/relationships/audio" Target="../media/audio29.wav"/><Relationship Id="rId26" Type="http://schemas.openxmlformats.org/officeDocument/2006/relationships/image" Target="../media/image4.png"/><Relationship Id="rId3" Type="http://schemas.openxmlformats.org/officeDocument/2006/relationships/audio" Target="../media/audio14.wav"/><Relationship Id="rId21" Type="http://schemas.openxmlformats.org/officeDocument/2006/relationships/audio" Target="../media/audio32.wav"/><Relationship Id="rId7" Type="http://schemas.openxmlformats.org/officeDocument/2006/relationships/audio" Target="../media/audio18.wav"/><Relationship Id="rId12" Type="http://schemas.openxmlformats.org/officeDocument/2006/relationships/audio" Target="../media/audio23.wav"/><Relationship Id="rId17" Type="http://schemas.openxmlformats.org/officeDocument/2006/relationships/audio" Target="../media/audio28.wav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27.wav"/><Relationship Id="rId20" Type="http://schemas.openxmlformats.org/officeDocument/2006/relationships/audio" Target="../media/audio3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7.wav"/><Relationship Id="rId11" Type="http://schemas.openxmlformats.org/officeDocument/2006/relationships/audio" Target="../media/audio22.wav"/><Relationship Id="rId24" Type="http://schemas.openxmlformats.org/officeDocument/2006/relationships/image" Target="../media/image2.png"/><Relationship Id="rId5" Type="http://schemas.openxmlformats.org/officeDocument/2006/relationships/audio" Target="../media/audio16.wav"/><Relationship Id="rId15" Type="http://schemas.openxmlformats.org/officeDocument/2006/relationships/audio" Target="../media/audio26.wav"/><Relationship Id="rId23" Type="http://schemas.openxmlformats.org/officeDocument/2006/relationships/audio" Target="../media/audio34.wav"/><Relationship Id="rId10" Type="http://schemas.openxmlformats.org/officeDocument/2006/relationships/audio" Target="../media/audio21.wav"/><Relationship Id="rId19" Type="http://schemas.openxmlformats.org/officeDocument/2006/relationships/audio" Target="../media/audio30.wav"/><Relationship Id="rId4" Type="http://schemas.openxmlformats.org/officeDocument/2006/relationships/audio" Target="../media/audio15.wav"/><Relationship Id="rId9" Type="http://schemas.openxmlformats.org/officeDocument/2006/relationships/audio" Target="../media/audio20.wav"/><Relationship Id="rId14" Type="http://schemas.openxmlformats.org/officeDocument/2006/relationships/audio" Target="../media/audio25.wav"/><Relationship Id="rId22" Type="http://schemas.openxmlformats.org/officeDocument/2006/relationships/audio" Target="../media/audio33.wav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0" y="6334820"/>
            <a:ext cx="45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DDD0A-8B52-4949-802D-ACB0F20F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" y="198494"/>
            <a:ext cx="4069462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44546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400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4">
            <a:extLst>
              <a:ext uri="{FF2B5EF4-FFF2-40B4-BE49-F238E27FC236}">
                <a16:creationId xmlns:a16="http://schemas.microsoft.com/office/drawing/2014/main" id="{6DDFA45F-B61E-45F9-83F3-627594E80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32566"/>
              </p:ext>
            </p:extLst>
          </p:nvPr>
        </p:nvGraphicFramePr>
        <p:xfrm>
          <a:off x="265471" y="734743"/>
          <a:ext cx="10683882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32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99065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92355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13754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aquí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cómodo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sano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allí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¡Buenos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días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perdido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¡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Buenas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tardes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increíble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ahora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feliz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positivo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pesado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 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clase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imposible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2C0F9B-6D18-41D7-9B49-B9F02D403EA1}"/>
              </a:ext>
            </a:extLst>
          </p:cNvPr>
          <p:cNvSpPr txBox="1"/>
          <p:nvPr/>
        </p:nvSpPr>
        <p:spPr>
          <a:xfrm>
            <a:off x="1812210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E92A924-F4C0-496F-B533-59D271DEB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2" y="2801541"/>
            <a:ext cx="1186070" cy="108036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713253A5-93A3-4BDF-BD6B-D87A821F4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8" y="1160161"/>
            <a:ext cx="1186070" cy="11860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E63F869-9562-49D4-B4CB-6D6F4C5F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27" y="5091521"/>
            <a:ext cx="1162417" cy="11012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A680B57-8F93-4A7E-8F70-0832546ADC4A}"/>
              </a:ext>
            </a:extLst>
          </p:cNvPr>
          <p:cNvSpPr txBox="1"/>
          <p:nvPr/>
        </p:nvSpPr>
        <p:spPr>
          <a:xfrm>
            <a:off x="1309717" y="58258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45A269-E713-4427-B068-14852FE73B83}"/>
              </a:ext>
            </a:extLst>
          </p:cNvPr>
          <p:cNvSpPr txBox="1"/>
          <p:nvPr/>
        </p:nvSpPr>
        <p:spPr>
          <a:xfrm>
            <a:off x="1271854" y="34645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40C527-9D71-4DF1-9A19-03132C70FA95}"/>
              </a:ext>
            </a:extLst>
          </p:cNvPr>
          <p:cNvSpPr txBox="1"/>
          <p:nvPr/>
        </p:nvSpPr>
        <p:spPr>
          <a:xfrm>
            <a:off x="1301350" y="185249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578C49-95A5-4523-9EBF-411824B49012}"/>
              </a:ext>
            </a:extLst>
          </p:cNvPr>
          <p:cNvSpPr txBox="1"/>
          <p:nvPr/>
        </p:nvSpPr>
        <p:spPr>
          <a:xfrm>
            <a:off x="4831265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class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3B867A-DFD2-41DC-9E22-635F968DC7CA}"/>
              </a:ext>
            </a:extLst>
          </p:cNvPr>
          <p:cNvSpPr txBox="1"/>
          <p:nvPr/>
        </p:nvSpPr>
        <p:spPr>
          <a:xfrm>
            <a:off x="7772933" y="597399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AABBF4-8AB9-45A4-9463-1F14E69C17E5}"/>
              </a:ext>
            </a:extLst>
          </p:cNvPr>
          <p:cNvSpPr txBox="1"/>
          <p:nvPr/>
        </p:nvSpPr>
        <p:spPr>
          <a:xfrm>
            <a:off x="1810009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E80826-1DCE-4EBA-95D0-9C6E95E2ABBD}"/>
              </a:ext>
            </a:extLst>
          </p:cNvPr>
          <p:cNvSpPr txBox="1"/>
          <p:nvPr/>
        </p:nvSpPr>
        <p:spPr>
          <a:xfrm>
            <a:off x="4796013" y="517445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E38043-A8E7-4CC3-A73A-620C3C0727AB}"/>
              </a:ext>
            </a:extLst>
          </p:cNvPr>
          <p:cNvSpPr txBox="1"/>
          <p:nvPr/>
        </p:nvSpPr>
        <p:spPr>
          <a:xfrm>
            <a:off x="7772933" y="516238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positive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B8B59B-7074-4365-9516-C54EEACF2349}"/>
              </a:ext>
            </a:extLst>
          </p:cNvPr>
          <p:cNvSpPr txBox="1"/>
          <p:nvPr/>
        </p:nvSpPr>
        <p:spPr>
          <a:xfrm>
            <a:off x="1810009" y="434563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incredible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7C9E87-D304-4BED-A36C-A5E21296ECCE}"/>
              </a:ext>
            </a:extLst>
          </p:cNvPr>
          <p:cNvSpPr txBox="1"/>
          <p:nvPr/>
        </p:nvSpPr>
        <p:spPr>
          <a:xfrm>
            <a:off x="4831265" y="43456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where?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55A1D6-1B08-41AD-BCD1-74D4B2B5FE78}"/>
              </a:ext>
            </a:extLst>
          </p:cNvPr>
          <p:cNvSpPr txBox="1"/>
          <p:nvPr/>
        </p:nvSpPr>
        <p:spPr>
          <a:xfrm>
            <a:off x="7772933" y="436283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FBF6563-B2B1-4E9A-B0C1-3685F3E1F95D}"/>
              </a:ext>
            </a:extLst>
          </p:cNvPr>
          <p:cNvSpPr txBox="1"/>
          <p:nvPr/>
        </p:nvSpPr>
        <p:spPr>
          <a:xfrm>
            <a:off x="1810009" y="35261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F93C0B-205C-476F-90F4-F3EBD063F9C4}"/>
              </a:ext>
            </a:extLst>
          </p:cNvPr>
          <p:cNvSpPr txBox="1"/>
          <p:nvPr/>
        </p:nvSpPr>
        <p:spPr>
          <a:xfrm>
            <a:off x="4831265" y="355302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6D0014-CEA6-47E1-A7FB-ADE956772E92}"/>
              </a:ext>
            </a:extLst>
          </p:cNvPr>
          <p:cNvSpPr txBox="1"/>
          <p:nvPr/>
        </p:nvSpPr>
        <p:spPr>
          <a:xfrm>
            <a:off x="7858833" y="354406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98C7C9-4AA9-4A1A-97B4-2D4F87EFB67C}"/>
              </a:ext>
            </a:extLst>
          </p:cNvPr>
          <p:cNvSpPr txBox="1"/>
          <p:nvPr/>
        </p:nvSpPr>
        <p:spPr>
          <a:xfrm>
            <a:off x="1881315" y="2760293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Good morning!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42829D-7877-44BA-AE01-C59F76824B79}"/>
              </a:ext>
            </a:extLst>
          </p:cNvPr>
          <p:cNvSpPr txBox="1"/>
          <p:nvPr/>
        </p:nvSpPr>
        <p:spPr>
          <a:xfrm>
            <a:off x="4831265" y="277056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F4FEA8-4973-4F66-8F6A-39E4C7C86725}"/>
              </a:ext>
            </a:extLst>
          </p:cNvPr>
          <p:cNvSpPr txBox="1"/>
          <p:nvPr/>
        </p:nvSpPr>
        <p:spPr>
          <a:xfrm>
            <a:off x="7858833" y="272530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6AD40CE-3B6C-4715-B856-E6CB7EF7FB48}"/>
              </a:ext>
            </a:extLst>
          </p:cNvPr>
          <p:cNvSpPr txBox="1"/>
          <p:nvPr/>
        </p:nvSpPr>
        <p:spPr>
          <a:xfrm>
            <a:off x="1810009" y="191927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200BD90-50A2-46C2-AE4F-FFED5DE11322}"/>
              </a:ext>
            </a:extLst>
          </p:cNvPr>
          <p:cNvSpPr txBox="1"/>
          <p:nvPr/>
        </p:nvSpPr>
        <p:spPr>
          <a:xfrm>
            <a:off x="4862948" y="194572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how?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01408-600C-42E6-A21E-2DC5591C2E91}"/>
              </a:ext>
            </a:extLst>
          </p:cNvPr>
          <p:cNvSpPr txBox="1"/>
          <p:nvPr/>
        </p:nvSpPr>
        <p:spPr>
          <a:xfrm>
            <a:off x="7815084" y="196191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6386FA-6907-4FC8-9AA4-FEDF2267302F}"/>
              </a:ext>
            </a:extLst>
          </p:cNvPr>
          <p:cNvSpPr txBox="1"/>
          <p:nvPr/>
        </p:nvSpPr>
        <p:spPr>
          <a:xfrm>
            <a:off x="1810009" y="110618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s/he, it is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E06C45-906F-4C30-8FDE-C4A9FAB51561}"/>
              </a:ext>
            </a:extLst>
          </p:cNvPr>
          <p:cNvSpPr txBox="1"/>
          <p:nvPr/>
        </p:nvSpPr>
        <p:spPr>
          <a:xfrm>
            <a:off x="4796013" y="1153118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A4B92-85FD-4CD8-B8B9-E855C858676F}"/>
              </a:ext>
            </a:extLst>
          </p:cNvPr>
          <p:cNvSpPr txBox="1"/>
          <p:nvPr/>
        </p:nvSpPr>
        <p:spPr>
          <a:xfrm>
            <a:off x="7782017" y="1117497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comfortable</a:t>
            </a:r>
          </a:p>
        </p:txBody>
      </p:sp>
    </p:spTree>
    <p:extLst>
      <p:ext uri="{BB962C8B-B14F-4D97-AF65-F5344CB8AC3E}">
        <p14:creationId xmlns:p14="http://schemas.microsoft.com/office/powerpoint/2010/main" val="3104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FD2C20-C90F-4EAB-8676-DA8387D2B95D}"/>
              </a:ext>
            </a:extLst>
          </p:cNvPr>
          <p:cNvSpPr txBox="1"/>
          <p:nvPr/>
        </p:nvSpPr>
        <p:spPr>
          <a:xfrm>
            <a:off x="259605" y="1344720"/>
            <a:ext cx="10179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Remember!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 Spanish, change a statement into a question by raising your voice at the end:</a:t>
            </a:r>
          </a:p>
        </p:txBody>
      </p:sp>
      <p:sp>
        <p:nvSpPr>
          <p:cNvPr id="31" name="Google Shape;168;p8">
            <a:extLst>
              <a:ext uri="{FF2B5EF4-FFF2-40B4-BE49-F238E27FC236}">
                <a16:creationId xmlns:a16="http://schemas.microsoft.com/office/drawing/2014/main" id="{4CF6F7CA-E8A9-41E1-B0AF-FE332B0EB143}"/>
              </a:ext>
            </a:extLst>
          </p:cNvPr>
          <p:cNvSpPr txBox="1"/>
          <p:nvPr/>
        </p:nvSpPr>
        <p:spPr>
          <a:xfrm>
            <a:off x="136794" y="706745"/>
            <a:ext cx="103563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Yes/no questions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170;p8" descr="Jigsaw, Puzzle, Piece, Game, Concept, Solution">
            <a:extLst>
              <a:ext uri="{FF2B5EF4-FFF2-40B4-BE49-F238E27FC236}">
                <a16:creationId xmlns:a16="http://schemas.microsoft.com/office/drawing/2014/main" id="{C928FC22-486F-4FEB-BCCF-DDB83A7FB0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7462813A-9DE1-498E-A7AE-1AEE2AD9A152}"/>
              </a:ext>
            </a:extLst>
          </p:cNvPr>
          <p:cNvSpPr txBox="1"/>
          <p:nvPr/>
        </p:nvSpPr>
        <p:spPr>
          <a:xfrm>
            <a:off x="5349150" y="3272735"/>
            <a:ext cx="51903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happy.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72;p8">
            <a:extLst>
              <a:ext uri="{FF2B5EF4-FFF2-40B4-BE49-F238E27FC236}">
                <a16:creationId xmlns:a16="http://schemas.microsoft.com/office/drawing/2014/main" id="{F2BC22D8-9A3B-4DF3-ABCE-865468DEB3CF}"/>
              </a:ext>
            </a:extLst>
          </p:cNvPr>
          <p:cNvSpPr txBox="1"/>
          <p:nvPr/>
        </p:nvSpPr>
        <p:spPr>
          <a:xfrm>
            <a:off x="791270" y="3328641"/>
            <a:ext cx="365773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feli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72;p8">
            <a:extLst>
              <a:ext uri="{FF2B5EF4-FFF2-40B4-BE49-F238E27FC236}">
                <a16:creationId xmlns:a16="http://schemas.microsoft.com/office/drawing/2014/main" id="{833901AB-84EA-48D2-8E53-F5D395DAC34A}"/>
              </a:ext>
            </a:extLst>
          </p:cNvPr>
          <p:cNvSpPr txBox="1"/>
          <p:nvPr/>
        </p:nvSpPr>
        <p:spPr>
          <a:xfrm>
            <a:off x="5211003" y="5510366"/>
            <a:ext cx="44582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 happy?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ECE20974-9F51-48BC-B23C-A5C85FC84569}"/>
              </a:ext>
            </a:extLst>
          </p:cNvPr>
          <p:cNvSpPr txBox="1"/>
          <p:nvPr/>
        </p:nvSpPr>
        <p:spPr>
          <a:xfrm>
            <a:off x="547351" y="5467679"/>
            <a:ext cx="45524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¿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Estás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feli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z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?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E5A44D-3F8F-4865-8E95-FE2E32C8E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399" y="2765064"/>
            <a:ext cx="716566" cy="11328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A8DEBC-FF9E-405D-963A-D82FCECA5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90" y="5183641"/>
            <a:ext cx="564296" cy="783111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B3E3C5-0F46-4CBF-9853-C6B3B74997AE}"/>
              </a:ext>
            </a:extLst>
          </p:cNvPr>
          <p:cNvSpPr/>
          <p:nvPr/>
        </p:nvSpPr>
        <p:spPr>
          <a:xfrm>
            <a:off x="3752047" y="3241938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9F75DF-CA24-4117-9CE4-F0DDFCDC2F97}"/>
              </a:ext>
            </a:extLst>
          </p:cNvPr>
          <p:cNvSpPr/>
          <p:nvPr/>
        </p:nvSpPr>
        <p:spPr>
          <a:xfrm>
            <a:off x="3743791" y="5436881"/>
            <a:ext cx="1276350" cy="584775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4D76A5C-C2B6-4B36-87A0-4586F6653348}"/>
              </a:ext>
            </a:extLst>
          </p:cNvPr>
          <p:cNvSpPr/>
          <p:nvPr/>
        </p:nvSpPr>
        <p:spPr>
          <a:xfrm>
            <a:off x="8529357" y="3241938"/>
            <a:ext cx="3657734" cy="1910876"/>
          </a:xfrm>
          <a:prstGeom prst="wedgeRoundRectCallout">
            <a:avLst>
              <a:gd name="adj1" fmla="val -40306"/>
              <a:gd name="adj2" fmla="val 7917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⚠ Spanish uses two question marks – the one at the front is upside down!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67B5F-3B19-4376-92B3-A2A61FC5EC78}"/>
              </a:ext>
            </a:extLst>
          </p:cNvPr>
          <p:cNvSpPr txBox="1"/>
          <p:nvPr/>
        </p:nvSpPr>
        <p:spPr>
          <a:xfrm>
            <a:off x="223287" y="2575815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Statement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7F6FA0-95D4-4AE8-8669-8AF18BD53308}"/>
              </a:ext>
            </a:extLst>
          </p:cNvPr>
          <p:cNvSpPr txBox="1"/>
          <p:nvPr/>
        </p:nvSpPr>
        <p:spPr>
          <a:xfrm>
            <a:off x="136794" y="4493286"/>
            <a:ext cx="242574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Question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84F9DDD-E7B4-4499-AE91-56C95C4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sp>
        <p:nvSpPr>
          <p:cNvPr id="18" name="Google Shape;167;p2">
            <a:extLst>
              <a:ext uri="{FF2B5EF4-FFF2-40B4-BE49-F238E27FC236}">
                <a16:creationId xmlns:a16="http://schemas.microsoft.com/office/drawing/2014/main" id="{995792B0-073C-4E2A-ADEE-87BB97F3CB5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tas_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_estas_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8" grpId="0"/>
      <p:bldP spid="39" grpId="0"/>
      <p:bldP spid="24" grpId="0" animBg="1"/>
      <p:bldP spid="26" grpId="0" animBg="1"/>
      <p:bldP spid="36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</a:t>
            </a:r>
            <a:endParaRPr lang="en-GB" sz="3200" dirty="0"/>
          </a:p>
        </p:txBody>
      </p:sp>
      <p:pic>
        <p:nvPicPr>
          <p:cNvPr id="8" name="Google Shape;221;p10">
            <a:extLst>
              <a:ext uri="{FF2B5EF4-FFF2-40B4-BE49-F238E27FC236}">
                <a16:creationId xmlns:a16="http://schemas.microsoft.com/office/drawing/2014/main" id="{2A881499-3535-4BC8-AD2B-B6901940B8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2;p10">
            <a:extLst>
              <a:ext uri="{FF2B5EF4-FFF2-40B4-BE49-F238E27FC236}">
                <a16:creationId xmlns:a16="http://schemas.microsoft.com/office/drawing/2014/main" id="{1BD214BB-479A-4A46-A8C5-4E6758E343F7}"/>
              </a:ext>
            </a:extLst>
          </p:cNvPr>
          <p:cNvSpPr txBox="1"/>
          <p:nvPr/>
        </p:nvSpPr>
        <p:spPr>
          <a:xfrm>
            <a:off x="10682790" y="77031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C2378FB-5256-4DAA-B811-978E456765D0}"/>
              </a:ext>
            </a:extLst>
          </p:cNvPr>
          <p:cNvSpPr txBox="1"/>
          <p:nvPr/>
        </p:nvSpPr>
        <p:spPr>
          <a:xfrm>
            <a:off x="123171" y="660382"/>
            <a:ext cx="1159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Quique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is doing a survey in class. </a:t>
            </a:r>
          </a:p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Is he asking someone or reporting results to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Señora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Mora?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E8452C-FE64-4202-AFF6-DCBA75CBDE6E}"/>
              </a:ext>
            </a:extLst>
          </p:cNvPr>
          <p:cNvSpPr txBox="1"/>
          <p:nvPr/>
        </p:nvSpPr>
        <p:spPr>
          <a:xfrm>
            <a:off x="10080598" y="6028881"/>
            <a:ext cx="204406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a survey</a:t>
            </a:r>
            <a:endParaRPr lang="en-GB" sz="2000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A750607-598F-4EBE-A273-44F4AC4CB636}"/>
              </a:ext>
            </a:extLst>
          </p:cNvPr>
          <p:cNvGraphicFramePr>
            <a:graphicFrameLocks noGrp="1"/>
          </p:cNvGraphicFramePr>
          <p:nvPr/>
        </p:nvGraphicFramePr>
        <p:xfrm>
          <a:off x="1015999" y="2240014"/>
          <a:ext cx="7986022" cy="4351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908">
                  <a:extLst>
                    <a:ext uri="{9D8B030D-6E8A-4147-A177-3AD203B41FA5}">
                      <a16:colId xmlns:a16="http://schemas.microsoft.com/office/drawing/2014/main" val="1850966184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val="1107475559"/>
                    </a:ext>
                  </a:extLst>
                </a:gridCol>
                <a:gridCol w="2506358">
                  <a:extLst>
                    <a:ext uri="{9D8B030D-6E8A-4147-A177-3AD203B41FA5}">
                      <a16:colId xmlns:a16="http://schemas.microsoft.com/office/drawing/2014/main" val="568154920"/>
                    </a:ext>
                  </a:extLst>
                </a:gridCol>
              </a:tblGrid>
              <a:tr h="935181">
                <a:tc>
                  <a:txBody>
                    <a:bodyPr/>
                    <a:lstStyle/>
                    <a:p>
                      <a:endParaRPr lang="en-GB" sz="25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GB" sz="25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Asking someone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Reporting back to Sr. Mora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49083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37329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67994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74005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71968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30781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12164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7CA14AC0-3873-4FAB-A3E8-D89DCE974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5" y="3247532"/>
            <a:ext cx="348418" cy="36293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F7AB70-5E59-414A-8272-A0F79F1C7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56" y="3857559"/>
            <a:ext cx="348418" cy="362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1DA0C5-AF26-45A3-86A3-A8A1B0273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35" y="4380477"/>
            <a:ext cx="348418" cy="3629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F249C9-DECC-4336-B33A-A2089562F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43" y="4980897"/>
            <a:ext cx="348418" cy="3629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235759-8E5A-4058-88D7-9AEC31687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37" y="5545722"/>
            <a:ext cx="348418" cy="3629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42FB95B-725F-428B-818B-6178DAE2C146}"/>
              </a:ext>
            </a:extLst>
          </p:cNvPr>
          <p:cNvSpPr txBox="1"/>
          <p:nvPr/>
        </p:nvSpPr>
        <p:spPr>
          <a:xfrm>
            <a:off x="1084857" y="3158599"/>
            <a:ext cx="308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feliz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D831EC-EF15-4561-A2E4-DAE7208BB65E}"/>
              </a:ext>
            </a:extLst>
          </p:cNvPr>
          <p:cNvSpPr txBox="1"/>
          <p:nvPr/>
        </p:nvSpPr>
        <p:spPr>
          <a:xfrm>
            <a:off x="1032046" y="4896621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sano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6234B8-D74D-43D8-B8D5-81C7A4C98D47}"/>
              </a:ext>
            </a:extLst>
          </p:cNvPr>
          <p:cNvSpPr txBox="1"/>
          <p:nvPr/>
        </p:nvSpPr>
        <p:spPr>
          <a:xfrm>
            <a:off x="1014872" y="6010574"/>
            <a:ext cx="327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positivo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92DC1D-70EF-4A8D-BAA4-A666B3F3A9CF}"/>
              </a:ext>
            </a:extLst>
          </p:cNvPr>
          <p:cNvSpPr txBox="1"/>
          <p:nvPr/>
        </p:nvSpPr>
        <p:spPr>
          <a:xfrm>
            <a:off x="1104990" y="3716989"/>
            <a:ext cx="30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imposible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B999A3-7AC7-4893-9B1D-E48F9D804BE4}"/>
              </a:ext>
            </a:extLst>
          </p:cNvPr>
          <p:cNvSpPr txBox="1"/>
          <p:nvPr/>
        </p:nvSpPr>
        <p:spPr>
          <a:xfrm>
            <a:off x="987435" y="4309832"/>
            <a:ext cx="306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enfermo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289AB4-45F1-42B6-8D92-2B689902144E}"/>
              </a:ext>
            </a:extLst>
          </p:cNvPr>
          <p:cNvSpPr txBox="1"/>
          <p:nvPr/>
        </p:nvSpPr>
        <p:spPr>
          <a:xfrm>
            <a:off x="1078171" y="5457507"/>
            <a:ext cx="295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increíble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4F0F01-F547-4FDD-9A98-2C84965EB6AE}"/>
              </a:ext>
            </a:extLst>
          </p:cNvPr>
          <p:cNvSpPr txBox="1"/>
          <p:nvPr/>
        </p:nvSpPr>
        <p:spPr>
          <a:xfrm>
            <a:off x="5040952" y="1644616"/>
            <a:ext cx="6093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Ask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Report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73659E2-C83E-4A7A-8891-4EE29E4EC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26" y="6113842"/>
            <a:ext cx="348418" cy="362935"/>
          </a:xfrm>
          <a:prstGeom prst="rect">
            <a:avLst/>
          </a:prstGeom>
        </p:spPr>
      </p:pic>
      <p:sp>
        <p:nvSpPr>
          <p:cNvPr id="48" name="Rectangle: Rounded Corners 47">
            <a:hlinkClick r:id="" action="ppaction://noaction">
              <a:snd r:embed="rId5" name="21_estaimposible.wav"/>
            </a:hlinkClick>
            <a:extLst>
              <a:ext uri="{FF2B5EF4-FFF2-40B4-BE49-F238E27FC236}">
                <a16:creationId xmlns:a16="http://schemas.microsoft.com/office/drawing/2014/main" id="{DF8FD085-BE3D-4A9E-9F44-4D6E79808A1A}"/>
              </a:ext>
            </a:extLst>
          </p:cNvPr>
          <p:cNvSpPr/>
          <p:nvPr/>
        </p:nvSpPr>
        <p:spPr>
          <a:xfrm>
            <a:off x="410160" y="3886806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9" name="Rectangle: Rounded Corners 48">
            <a:hlinkClick r:id="" action="ppaction://noaction">
              <a:snd r:embed="rId6" name="20_Qestasfeliz.wav"/>
            </a:hlinkClick>
            <a:extLst>
              <a:ext uri="{FF2B5EF4-FFF2-40B4-BE49-F238E27FC236}">
                <a16:creationId xmlns:a16="http://schemas.microsoft.com/office/drawing/2014/main" id="{AA74959D-DDBC-4C7C-92C0-3A9E3428C7D2}"/>
              </a:ext>
            </a:extLst>
          </p:cNvPr>
          <p:cNvSpPr/>
          <p:nvPr/>
        </p:nvSpPr>
        <p:spPr>
          <a:xfrm>
            <a:off x="407029" y="3303660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Ej</a:t>
            </a:r>
            <a:endParaRPr lang="en-GB" sz="16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: Rounded Corners 49">
            <a:hlinkClick r:id="" action="ppaction://noaction">
              <a:snd r:embed="rId7" name="23_estassano.wav"/>
            </a:hlinkClick>
            <a:extLst>
              <a:ext uri="{FF2B5EF4-FFF2-40B4-BE49-F238E27FC236}">
                <a16:creationId xmlns:a16="http://schemas.microsoft.com/office/drawing/2014/main" id="{1F8B1C18-6B9C-4E1E-AB1B-6FBE9804139D}"/>
              </a:ext>
            </a:extLst>
          </p:cNvPr>
          <p:cNvSpPr/>
          <p:nvPr/>
        </p:nvSpPr>
        <p:spPr>
          <a:xfrm>
            <a:off x="388130" y="5048191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1" name="Rectangle: Rounded Corners 50">
            <a:hlinkClick r:id="" action="ppaction://noaction">
              <a:snd r:embed="rId8" name="22_estasenfermo.wav"/>
            </a:hlinkClick>
            <a:extLst>
              <a:ext uri="{FF2B5EF4-FFF2-40B4-BE49-F238E27FC236}">
                <a16:creationId xmlns:a16="http://schemas.microsoft.com/office/drawing/2014/main" id="{7F881542-3144-4883-88E5-C7FDE41AB566}"/>
              </a:ext>
            </a:extLst>
          </p:cNvPr>
          <p:cNvSpPr/>
          <p:nvPr/>
        </p:nvSpPr>
        <p:spPr>
          <a:xfrm>
            <a:off x="399550" y="4463687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2" name="Rectangle: Rounded Corners 51">
            <a:hlinkClick r:id="" action="ppaction://noaction">
              <a:snd r:embed="rId9" name="24_estaincreible.wav"/>
            </a:hlinkClick>
            <a:extLst>
              <a:ext uri="{FF2B5EF4-FFF2-40B4-BE49-F238E27FC236}">
                <a16:creationId xmlns:a16="http://schemas.microsoft.com/office/drawing/2014/main" id="{6E21D5C7-BA90-4B99-98BA-881C947F9015}"/>
              </a:ext>
            </a:extLst>
          </p:cNvPr>
          <p:cNvSpPr/>
          <p:nvPr/>
        </p:nvSpPr>
        <p:spPr>
          <a:xfrm>
            <a:off x="392951" y="5623714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3" name="Rectangle: Rounded Corners 52">
            <a:hlinkClick r:id="" action="ppaction://noaction">
              <a:snd r:embed="rId10" name="25_estaspositivo.wav"/>
            </a:hlinkClick>
            <a:extLst>
              <a:ext uri="{FF2B5EF4-FFF2-40B4-BE49-F238E27FC236}">
                <a16:creationId xmlns:a16="http://schemas.microsoft.com/office/drawing/2014/main" id="{1B9FE803-F6F3-4EAE-88EB-3A38670510D5}"/>
              </a:ext>
            </a:extLst>
          </p:cNvPr>
          <p:cNvSpPr/>
          <p:nvPr/>
        </p:nvSpPr>
        <p:spPr>
          <a:xfrm>
            <a:off x="383968" y="6208218"/>
            <a:ext cx="424070" cy="3210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DD78AD-DB13-429D-9E94-DD80FCBCCA52}"/>
              </a:ext>
            </a:extLst>
          </p:cNvPr>
          <p:cNvSpPr txBox="1"/>
          <p:nvPr/>
        </p:nvSpPr>
        <p:spPr>
          <a:xfrm>
            <a:off x="1014872" y="1669459"/>
            <a:ext cx="3557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610EEF8F-63FE-4972-9A7F-41C0DC87F3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3" y="1734452"/>
            <a:ext cx="818253" cy="818253"/>
          </a:xfrm>
          <a:prstGeom prst="rect">
            <a:avLst/>
          </a:prstGeom>
        </p:spPr>
      </p:pic>
      <p:pic>
        <p:nvPicPr>
          <p:cNvPr id="56" name="Google Shape;255;p11">
            <a:extLst>
              <a:ext uri="{FF2B5EF4-FFF2-40B4-BE49-F238E27FC236}">
                <a16:creationId xmlns:a16="http://schemas.microsoft.com/office/drawing/2014/main" id="{941AE1A2-C843-4F3F-897E-E6ACE09B44B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78960" y="2176433"/>
            <a:ext cx="1479707" cy="14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5D1B9C1-A222-4DD0-938B-03F2C411D5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1372" y="3554761"/>
            <a:ext cx="1459159" cy="2371134"/>
          </a:xfrm>
          <a:prstGeom prst="rect">
            <a:avLst/>
          </a:prstGeom>
        </p:spPr>
      </p:pic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28A69086-87A0-4EE1-98B0-DD50DBE9D0EC}"/>
              </a:ext>
            </a:extLst>
          </p:cNvPr>
          <p:cNvSpPr/>
          <p:nvPr/>
        </p:nvSpPr>
        <p:spPr>
          <a:xfrm>
            <a:off x="9254910" y="4708890"/>
            <a:ext cx="1836315" cy="1192525"/>
          </a:xfrm>
          <a:prstGeom prst="wedgeEllipseCallout">
            <a:avLst>
              <a:gd name="adj1" fmla="val 41423"/>
              <a:gd name="adj2" fmla="val -6751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81D076-E438-48B9-94B0-50453C932398}"/>
              </a:ext>
            </a:extLst>
          </p:cNvPr>
          <p:cNvSpPr txBox="1"/>
          <p:nvPr/>
        </p:nvSpPr>
        <p:spPr>
          <a:xfrm>
            <a:off x="9236622" y="4845762"/>
            <a:ext cx="179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Estás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negativo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B997F467-1601-45D7-B064-080B77D97ABC}"/>
              </a:ext>
            </a:extLst>
          </p:cNvPr>
          <p:cNvSpPr/>
          <p:nvPr/>
        </p:nvSpPr>
        <p:spPr>
          <a:xfrm>
            <a:off x="9246855" y="4697089"/>
            <a:ext cx="1836315" cy="1192525"/>
          </a:xfrm>
          <a:prstGeom prst="wedgeEllipseCallout">
            <a:avLst>
              <a:gd name="adj1" fmla="val 41423"/>
              <a:gd name="adj2" fmla="val -6751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8BA817-B76E-4923-92BE-4FEB2BAD0EFA}"/>
              </a:ext>
            </a:extLst>
          </p:cNvPr>
          <p:cNvSpPr txBox="1"/>
          <p:nvPr/>
        </p:nvSpPr>
        <p:spPr>
          <a:xfrm>
            <a:off x="9228567" y="4833961"/>
            <a:ext cx="1799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¡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Está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negativo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2" name="Google Shape;167;p2">
            <a:extLst>
              <a:ext uri="{FF2B5EF4-FFF2-40B4-BE49-F238E27FC236}">
                <a16:creationId xmlns:a16="http://schemas.microsoft.com/office/drawing/2014/main" id="{A3171661-95EE-4E25-9468-FE404264E9E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54" grpId="0"/>
      <p:bldP spid="58" grpId="0" animBg="1"/>
      <p:bldP spid="59" grpId="0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94" y="98080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</a:t>
            </a:r>
            <a:endParaRPr lang="en-GB" sz="3200" dirty="0"/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3595F00-47C7-4FAD-A9EF-78741073CD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Picture 2" descr="Pen, Write, Pencil, Writing Tool, Work, Message, Blue">
            <a:extLst>
              <a:ext uri="{FF2B5EF4-FFF2-40B4-BE49-F238E27FC236}">
                <a16:creationId xmlns:a16="http://schemas.microsoft.com/office/drawing/2014/main" id="{770C5742-ADC6-43A9-9872-A6FB2438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4E99233-BD69-4986-A1D5-CA3F3CE35A13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AEBCED-D11D-49BE-A7BB-9F2799224A31}"/>
              </a:ext>
            </a:extLst>
          </p:cNvPr>
          <p:cNvSpPr txBox="1"/>
          <p:nvPr/>
        </p:nvSpPr>
        <p:spPr>
          <a:xfrm>
            <a:off x="242957" y="1591595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1. Estoy perdid</a:t>
            </a:r>
            <a:r>
              <a:rPr lang="es-ES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r>
              <a:rPr lang="es-ES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hlinkClick r:id="" action="ppaction://noaction">
              <a:snd r:embed="rId6" name="como_estas.wav"/>
            </a:hlinkClick>
            <a:extLst>
              <a:ext uri="{FF2B5EF4-FFF2-40B4-BE49-F238E27FC236}">
                <a16:creationId xmlns:a16="http://schemas.microsoft.com/office/drawing/2014/main" id="{99D852BC-75E9-4B80-BDF2-72C15DD82669}"/>
              </a:ext>
            </a:extLst>
          </p:cNvPr>
          <p:cNvSpPr txBox="1"/>
          <p:nvPr/>
        </p:nvSpPr>
        <p:spPr>
          <a:xfrm>
            <a:off x="123171" y="993393"/>
            <a:ext cx="302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¿Cómo estás? 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A13660-A4A7-40AB-82FA-D6390B5484EE}"/>
              </a:ext>
            </a:extLst>
          </p:cNvPr>
          <p:cNvSpPr txBox="1"/>
          <p:nvPr/>
        </p:nvSpPr>
        <p:spPr>
          <a:xfrm>
            <a:off x="242957" y="2195022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2. Estoy imposibl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Google Shape;404;p18">
            <a:extLst>
              <a:ext uri="{FF2B5EF4-FFF2-40B4-BE49-F238E27FC236}">
                <a16:creationId xmlns:a16="http://schemas.microsoft.com/office/drawing/2014/main" id="{E37E4ACF-F9CD-4F87-8BE9-306B42281C07}"/>
              </a:ext>
            </a:extLst>
          </p:cNvPr>
          <p:cNvSpPr txBox="1"/>
          <p:nvPr/>
        </p:nvSpPr>
        <p:spPr>
          <a:xfrm>
            <a:off x="6767465" y="2321381"/>
            <a:ext cx="5424535" cy="45242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0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comfortable)</a:t>
            </a:r>
            <a:endParaRPr lang="en-GB" sz="24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positive)</a:t>
            </a:r>
          </a:p>
          <a:p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annoying)</a:t>
            </a:r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ill)</a:t>
            </a:r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perdid</a:t>
            </a:r>
            <a:r>
              <a:rPr lang="en-GB" sz="24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perdid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0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lost)</a:t>
            </a:r>
            <a:endParaRPr lang="en-GB" sz="2400" dirty="0"/>
          </a:p>
          <a:p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(impossible)</a:t>
            </a:r>
            <a:endParaRPr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2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(incredible)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</a:t>
            </a:r>
            <a:r>
              <a:rPr lang="en-GB" sz="2400" b="1" dirty="0" err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		</a:t>
            </a:r>
            <a:r>
              <a:rPr lang="en-GB" sz="2200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(sad)</a:t>
            </a:r>
            <a:endParaRPr dirty="0"/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6B2F366D-C3B6-4AC4-817F-070826818E7B}"/>
              </a:ext>
            </a:extLst>
          </p:cNvPr>
          <p:cNvSpPr/>
          <p:nvPr/>
        </p:nvSpPr>
        <p:spPr>
          <a:xfrm>
            <a:off x="2091417" y="3871262"/>
            <a:ext cx="3975976" cy="1910876"/>
          </a:xfrm>
          <a:prstGeom prst="wedgeRoundRectCallout">
            <a:avLst>
              <a:gd name="adj1" fmla="val 64105"/>
              <a:gd name="adj2" fmla="val 8204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⚠ Don’t forget to use the correct ending for the adjective!</a:t>
            </a:r>
          </a:p>
        </p:txBody>
      </p:sp>
      <p:sp>
        <p:nvSpPr>
          <p:cNvPr id="2" name="Rectangle 1">
            <a:hlinkClick r:id="" action="ppaction://noaction">
              <a:snd r:embed="rId7" name="escribe_dos_frases.wav"/>
            </a:hlinkClick>
            <a:extLst>
              <a:ext uri="{FF2B5EF4-FFF2-40B4-BE49-F238E27FC236}">
                <a16:creationId xmlns:a16="http://schemas.microsoft.com/office/drawing/2014/main" id="{4E2569BA-080D-4C2D-972F-26B571C5896B}"/>
              </a:ext>
            </a:extLst>
          </p:cNvPr>
          <p:cNvSpPr/>
          <p:nvPr/>
        </p:nvSpPr>
        <p:spPr>
          <a:xfrm>
            <a:off x="3213480" y="1039570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Escribe 2 frases.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03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toy_perd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toy_impos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7" grpId="1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5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</a:t>
            </a:r>
            <a:endParaRPr lang="en-GB" sz="3200" dirty="0"/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3595F00-47C7-4FAD-A9EF-78741073CD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FDB7D-B151-47DC-B8E3-FDB6958285AB}"/>
              </a:ext>
            </a:extLst>
          </p:cNvPr>
          <p:cNvSpPr txBox="1"/>
          <p:nvPr/>
        </p:nvSpPr>
        <p:spPr>
          <a:xfrm>
            <a:off x="3712471" y="114176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- ¿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6A334-CF00-42A9-85A3-8EAD2CEDA994}"/>
              </a:ext>
            </a:extLst>
          </p:cNvPr>
          <p:cNvSpPr txBox="1"/>
          <p:nvPr/>
        </p:nvSpPr>
        <p:spPr>
          <a:xfrm>
            <a:off x="234413" y="65763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hlinkClick r:id="" action="ppaction://noaction">
                  <a:snd r:embed="rId6" name="una_encuesta.wav"/>
                </a:hlinkClick>
              </a:rPr>
              <a:t>Una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8C0CD-B457-40A7-B99E-BBA8696215DB}"/>
              </a:ext>
            </a:extLst>
          </p:cNvPr>
          <p:cNvSpPr txBox="1"/>
          <p:nvPr/>
        </p:nvSpPr>
        <p:spPr>
          <a:xfrm>
            <a:off x="1184760" y="1199800"/>
            <a:ext cx="1505161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a survey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DFF8E-662B-402D-9831-8BDF0FAC674C}"/>
              </a:ext>
            </a:extLst>
          </p:cNvPr>
          <p:cNvSpPr txBox="1"/>
          <p:nvPr/>
        </p:nvSpPr>
        <p:spPr>
          <a:xfrm>
            <a:off x="6762352" y="113064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1. Estoy perdid</a:t>
            </a:r>
            <a:r>
              <a:rPr lang="es-ES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r>
              <a:rPr lang="es-ES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D6E0C-BD74-4A0A-8AE6-27C2851203F9}"/>
              </a:ext>
            </a:extLst>
          </p:cNvPr>
          <p:cNvSpPr txBox="1"/>
          <p:nvPr/>
        </p:nvSpPr>
        <p:spPr>
          <a:xfrm>
            <a:off x="6762352" y="716491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2. Estoy imposibl</a:t>
            </a:r>
            <a:r>
              <a:rPr lang="es-ES" sz="28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B9EA98AC-24C0-4BF7-BA47-E3F6BA50B0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27024" y="136934"/>
            <a:ext cx="1138234" cy="9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86;p19">
            <a:extLst>
              <a:ext uri="{FF2B5EF4-FFF2-40B4-BE49-F238E27FC236}">
                <a16:creationId xmlns:a16="http://schemas.microsoft.com/office/drawing/2014/main" id="{49CF347F-FB6F-4F1F-AF5B-013925D46C94}"/>
              </a:ext>
            </a:extLst>
          </p:cNvPr>
          <p:cNvSpPr txBox="1"/>
          <p:nvPr/>
        </p:nvSpPr>
        <p:spPr>
          <a:xfrm>
            <a:off x="10991564" y="1170739"/>
            <a:ext cx="994183" cy="400110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FBB93B2-B8EF-4CCF-8C9F-55571EF04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64597"/>
              </p:ext>
            </p:extLst>
          </p:nvPr>
        </p:nvGraphicFramePr>
        <p:xfrm>
          <a:off x="159047" y="1752883"/>
          <a:ext cx="11942154" cy="5042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625429011"/>
                    </a:ext>
                  </a:extLst>
                </a:gridCol>
                <a:gridCol w="1326906">
                  <a:extLst>
                    <a:ext uri="{9D8B030D-6E8A-4147-A177-3AD203B41FA5}">
                      <a16:colId xmlns:a16="http://schemas.microsoft.com/office/drawing/2014/main" val="180182299"/>
                    </a:ext>
                  </a:extLst>
                </a:gridCol>
              </a:tblGrid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1878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588"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5A76E41-E44A-41CA-9E07-AD6A23FB8DF3}"/>
              </a:ext>
            </a:extLst>
          </p:cNvPr>
          <p:cNvSpPr txBox="1"/>
          <p:nvPr/>
        </p:nvSpPr>
        <p:spPr>
          <a:xfrm>
            <a:off x="11053766" y="5753759"/>
            <a:ext cx="83388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   X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C821B-E96E-46A3-A1C1-86B4F3A2A6E9}"/>
              </a:ext>
            </a:extLst>
          </p:cNvPr>
          <p:cNvSpPr txBox="1"/>
          <p:nvPr/>
        </p:nvSpPr>
        <p:spPr>
          <a:xfrm>
            <a:off x="7036502" y="5758354"/>
            <a:ext cx="83388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   X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638CC-0E0E-4C15-B516-E314FD77C5C2}"/>
              </a:ext>
            </a:extLst>
          </p:cNvPr>
          <p:cNvSpPr txBox="1"/>
          <p:nvPr/>
        </p:nvSpPr>
        <p:spPr>
          <a:xfrm>
            <a:off x="272666" y="6290567"/>
            <a:ext cx="110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C5C1D1-AA71-42D3-94D1-19C78F7DEA0A}"/>
              </a:ext>
            </a:extLst>
          </p:cNvPr>
          <p:cNvSpPr txBox="1"/>
          <p:nvPr/>
        </p:nvSpPr>
        <p:spPr>
          <a:xfrm>
            <a:off x="1474918" y="6328555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incredible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F9176-46E3-4B19-A6EE-6F154ECC69AF}"/>
              </a:ext>
            </a:extLst>
          </p:cNvPr>
          <p:cNvSpPr txBox="1"/>
          <p:nvPr/>
        </p:nvSpPr>
        <p:spPr>
          <a:xfrm>
            <a:off x="2821981" y="6349798"/>
            <a:ext cx="1496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comfortable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F3C97-3358-41E3-8235-F171883A729D}"/>
              </a:ext>
            </a:extLst>
          </p:cNvPr>
          <p:cNvSpPr txBox="1"/>
          <p:nvPr/>
        </p:nvSpPr>
        <p:spPr>
          <a:xfrm>
            <a:off x="4099778" y="6328555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positive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123F5-F0CF-45F6-8666-EC00F6D1E10E}"/>
              </a:ext>
            </a:extLst>
          </p:cNvPr>
          <p:cNvSpPr txBox="1"/>
          <p:nvPr/>
        </p:nvSpPr>
        <p:spPr>
          <a:xfrm>
            <a:off x="5441267" y="6288242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59F84-CFE0-4F57-9E13-6814627B441C}"/>
              </a:ext>
            </a:extLst>
          </p:cNvPr>
          <p:cNvSpPr txBox="1"/>
          <p:nvPr/>
        </p:nvSpPr>
        <p:spPr>
          <a:xfrm>
            <a:off x="6762352" y="6282006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impossible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6033CE-B7A8-4E5E-9E14-0F8DE568BDD5}"/>
              </a:ext>
            </a:extLst>
          </p:cNvPr>
          <p:cNvSpPr txBox="1"/>
          <p:nvPr/>
        </p:nvSpPr>
        <p:spPr>
          <a:xfrm>
            <a:off x="8121513" y="6285920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annoying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1E938A-0896-4710-8CFB-9618413CF4E2}"/>
              </a:ext>
            </a:extLst>
          </p:cNvPr>
          <p:cNvSpPr txBox="1"/>
          <p:nvPr/>
        </p:nvSpPr>
        <p:spPr>
          <a:xfrm>
            <a:off x="9494635" y="6292433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6B386B-90B5-400B-8EF4-21A63E3185E8}"/>
              </a:ext>
            </a:extLst>
          </p:cNvPr>
          <p:cNvSpPr txBox="1"/>
          <p:nvPr/>
        </p:nvSpPr>
        <p:spPr>
          <a:xfrm>
            <a:off x="10747676" y="6290567"/>
            <a:ext cx="149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</p:spTree>
    <p:extLst>
      <p:ext uri="{BB962C8B-B14F-4D97-AF65-F5344CB8AC3E}">
        <p14:creationId xmlns:p14="http://schemas.microsoft.com/office/powerpoint/2010/main" val="12184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o_es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toy_perd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toy_impos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00296"/>
              </p:ext>
            </p:extLst>
          </p:nvPr>
        </p:nvGraphicFramePr>
        <p:xfrm>
          <a:off x="36576" y="1176001"/>
          <a:ext cx="12119490" cy="5622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625429011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180182299"/>
                    </a:ext>
                  </a:extLst>
                </a:gridCol>
              </a:tblGrid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91878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464"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597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happy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incredible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comfortable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positive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ready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Impossible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annoying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negative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err="1">
                          <a:solidFill>
                            <a:srgbClr val="002060"/>
                          </a:solidFill>
                          <a:latin typeface="Segoe Print" panose="02000600000000000000" pitchFamily="2" charset="0"/>
                        </a:rPr>
                        <a:t>lost</a:t>
                      </a:r>
                      <a:endParaRPr lang="es-ES" sz="1600" b="1" dirty="0">
                        <a:solidFill>
                          <a:srgbClr val="00206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41D054-8B0F-465B-9808-4607C18AEE39}"/>
              </a:ext>
            </a:extLst>
          </p:cNvPr>
          <p:cNvSpPr txBox="1"/>
          <p:nvPr/>
        </p:nvSpPr>
        <p:spPr>
          <a:xfrm>
            <a:off x="3712471" y="114176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- ¿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estás?</a:t>
            </a:r>
          </a:p>
        </p:txBody>
      </p:sp>
      <p:pic>
        <p:nvPicPr>
          <p:cNvPr id="11" name="Google Shape;383;p19" descr="Chat, Multiple, Icon, Symbol, Message, Bubble, Talk">
            <a:extLst>
              <a:ext uri="{FF2B5EF4-FFF2-40B4-BE49-F238E27FC236}">
                <a16:creationId xmlns:a16="http://schemas.microsoft.com/office/drawing/2014/main" id="{DD8231B3-A29E-4B2A-A39A-CB4A0FB243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5969" y="41704"/>
            <a:ext cx="604383" cy="434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p19">
            <a:extLst>
              <a:ext uri="{FF2B5EF4-FFF2-40B4-BE49-F238E27FC236}">
                <a16:creationId xmlns:a16="http://schemas.microsoft.com/office/drawing/2014/main" id="{189B5CA0-EA1C-4610-8E15-4BDFE1DDEAA0}"/>
              </a:ext>
            </a:extLst>
          </p:cNvPr>
          <p:cNvSpPr txBox="1"/>
          <p:nvPr/>
        </p:nvSpPr>
        <p:spPr>
          <a:xfrm>
            <a:off x="11169045" y="494481"/>
            <a:ext cx="994183" cy="307736"/>
          </a:xfrm>
          <a:prstGeom prst="rect">
            <a:avLst/>
          </a:prstGeom>
          <a:solidFill>
            <a:srgbClr val="C5F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  <a:tabLst/>
              <a:defRPr/>
            </a:pPr>
            <a:r>
              <a:rPr kumimoji="0" lang="es-AR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AE38D-EEC4-4D80-AD6E-A30A2B27C83F}"/>
              </a:ext>
            </a:extLst>
          </p:cNvPr>
          <p:cNvSpPr txBox="1"/>
          <p:nvPr/>
        </p:nvSpPr>
        <p:spPr>
          <a:xfrm>
            <a:off x="662591" y="525218"/>
            <a:ext cx="155104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= a survey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B229A-B089-4D67-8E1C-A0E43651F215}"/>
              </a:ext>
            </a:extLst>
          </p:cNvPr>
          <p:cNvSpPr txBox="1"/>
          <p:nvPr/>
        </p:nvSpPr>
        <p:spPr>
          <a:xfrm>
            <a:off x="6762352" y="113064"/>
            <a:ext cx="476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Estoy ……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65B18-F4B6-437E-B6E8-08F089BE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88" y="4216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encuesta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43A1F787-082C-428C-9F5E-FABA78302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92447"/>
              </p:ext>
            </p:extLst>
          </p:nvPr>
        </p:nvGraphicFramePr>
        <p:xfrm>
          <a:off x="640395" y="685555"/>
          <a:ext cx="10581787" cy="6113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8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9036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19177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20055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335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s/he, it is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Good 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335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comfortable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335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incredible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you are (state)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annoying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 am (state)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7335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in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3164283" y="145306"/>
            <a:ext cx="781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español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get at least 15 points?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68CB447-0460-4872-9A08-907932A069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0395" y="2716574"/>
            <a:ext cx="1186070" cy="108036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7F66554-04D0-43C2-A318-9F568A68C2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5" y="1070342"/>
            <a:ext cx="1186070" cy="11860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94C64A-6080-4450-A607-6BBBC6F4B6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7026" y="4681233"/>
            <a:ext cx="1162417" cy="110123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E6B9D44-3188-42EB-992D-E1D10F779C03}"/>
              </a:ext>
            </a:extLst>
          </p:cNvPr>
          <p:cNvSpPr txBox="1"/>
          <p:nvPr/>
        </p:nvSpPr>
        <p:spPr>
          <a:xfrm>
            <a:off x="1623532" y="544107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ABCF3-903A-4415-AE75-1F07FBC633C0}"/>
              </a:ext>
            </a:extLst>
          </p:cNvPr>
          <p:cNvSpPr txBox="1"/>
          <p:nvPr/>
        </p:nvSpPr>
        <p:spPr>
          <a:xfrm>
            <a:off x="1604712" y="340767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1E8536-74DB-4132-AA3D-788BB2A2773B}"/>
              </a:ext>
            </a:extLst>
          </p:cNvPr>
          <p:cNvSpPr txBox="1"/>
          <p:nvPr/>
        </p:nvSpPr>
        <p:spPr>
          <a:xfrm>
            <a:off x="1616436" y="177816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39BCE9-A648-4CBF-9780-748AE207D97B}"/>
              </a:ext>
            </a:extLst>
          </p:cNvPr>
          <p:cNvSpPr txBox="1"/>
          <p:nvPr/>
        </p:nvSpPr>
        <p:spPr>
          <a:xfrm>
            <a:off x="5003354" y="6383619"/>
            <a:ext cx="293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positivo|positiva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42852-D453-4F93-9324-C94A94B0E88F}"/>
              </a:ext>
            </a:extLst>
          </p:cNvPr>
          <p:cNvSpPr txBox="1"/>
          <p:nvPr/>
        </p:nvSpPr>
        <p:spPr>
          <a:xfrm>
            <a:off x="5018540" y="5472206"/>
            <a:ext cx="293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|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pesada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E7B33D-F527-4217-9C1B-E76DAD51AA35}"/>
              </a:ext>
            </a:extLst>
          </p:cNvPr>
          <p:cNvSpPr txBox="1"/>
          <p:nvPr/>
        </p:nvSpPr>
        <p:spPr>
          <a:xfrm>
            <a:off x="2214174" y="459948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feliz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435C48-581C-4ACC-9111-0B0F7D301D29}"/>
              </a:ext>
            </a:extLst>
          </p:cNvPr>
          <p:cNvSpPr txBox="1"/>
          <p:nvPr/>
        </p:nvSpPr>
        <p:spPr>
          <a:xfrm>
            <a:off x="5018541" y="461875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increíble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6C1E0D-777A-431E-AE83-6DB54D93C833}"/>
              </a:ext>
            </a:extLst>
          </p:cNvPr>
          <p:cNvSpPr txBox="1"/>
          <p:nvPr/>
        </p:nvSpPr>
        <p:spPr>
          <a:xfrm>
            <a:off x="7978615" y="461571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imposible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11CCFCD-53E6-40F6-A094-91271E1F3127}"/>
              </a:ext>
            </a:extLst>
          </p:cNvPr>
          <p:cNvSpPr txBox="1"/>
          <p:nvPr/>
        </p:nvSpPr>
        <p:spPr>
          <a:xfrm>
            <a:off x="2167716" y="3755966"/>
            <a:ext cx="302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cómodo</a:t>
            </a:r>
            <a:r>
              <a:rPr lang="en-GB" sz="24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|cómoda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587B12-0FF5-4844-8813-A9C762AF32EA}"/>
              </a:ext>
            </a:extLst>
          </p:cNvPr>
          <p:cNvSpPr txBox="1"/>
          <p:nvPr/>
        </p:nvSpPr>
        <p:spPr>
          <a:xfrm>
            <a:off x="2167716" y="2907714"/>
            <a:ext cx="282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perdido|perdida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49EF34E-2756-4998-B252-7790982410BB}"/>
              </a:ext>
            </a:extLst>
          </p:cNvPr>
          <p:cNvSpPr txBox="1"/>
          <p:nvPr/>
        </p:nvSpPr>
        <p:spPr>
          <a:xfrm>
            <a:off x="5003354" y="287216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sano|sana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DC58C42-4D8F-49D8-B639-2AB58AFB4EE6}"/>
              </a:ext>
            </a:extLst>
          </p:cNvPr>
          <p:cNvSpPr txBox="1"/>
          <p:nvPr/>
        </p:nvSpPr>
        <p:spPr>
          <a:xfrm>
            <a:off x="7993416" y="2857231"/>
            <a:ext cx="298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enfermo|enferma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67;p2">
            <a:extLst>
              <a:ext uri="{FF2B5EF4-FFF2-40B4-BE49-F238E27FC236}">
                <a16:creationId xmlns:a16="http://schemas.microsoft.com/office/drawing/2014/main" id="{E7D8F12D-8338-4FCF-B672-B01B2CCE9D2C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DC9FAC-D98F-4AAA-8AD1-2B21AED48ED3}"/>
              </a:ext>
            </a:extLst>
          </p:cNvPr>
          <p:cNvSpPr txBox="1"/>
          <p:nvPr/>
        </p:nvSpPr>
        <p:spPr>
          <a:xfrm>
            <a:off x="2232994" y="107469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Buenos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días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3A65C1-FB2B-49E5-8D80-AD0023B74EF7}"/>
              </a:ext>
            </a:extLst>
          </p:cNvPr>
          <p:cNvSpPr txBox="1"/>
          <p:nvPr/>
        </p:nvSpPr>
        <p:spPr>
          <a:xfrm>
            <a:off x="7978615" y="5424365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722C72-93DC-44DC-B8F0-1852605CD556}"/>
              </a:ext>
            </a:extLst>
          </p:cNvPr>
          <p:cNvSpPr txBox="1"/>
          <p:nvPr/>
        </p:nvSpPr>
        <p:spPr>
          <a:xfrm>
            <a:off x="2167716" y="638156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54267A-B81F-452A-9E97-0A6B2ADB93E9}"/>
              </a:ext>
            </a:extLst>
          </p:cNvPr>
          <p:cNvSpPr txBox="1"/>
          <p:nvPr/>
        </p:nvSpPr>
        <p:spPr>
          <a:xfrm>
            <a:off x="2225898" y="544107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A273D9-A0C8-40C0-A3CE-0831DE99BD0A}"/>
              </a:ext>
            </a:extLst>
          </p:cNvPr>
          <p:cNvSpPr txBox="1"/>
          <p:nvPr/>
        </p:nvSpPr>
        <p:spPr>
          <a:xfrm>
            <a:off x="7947398" y="636404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dónde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D33964-1C39-4B47-AB85-5A2DE8C3DB7A}"/>
              </a:ext>
            </a:extLst>
          </p:cNvPr>
          <p:cNvSpPr txBox="1"/>
          <p:nvPr/>
        </p:nvSpPr>
        <p:spPr>
          <a:xfrm>
            <a:off x="5058512" y="37606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704BA1-8FD2-4B05-A806-4F7E611892B1}"/>
              </a:ext>
            </a:extLst>
          </p:cNvPr>
          <p:cNvSpPr txBox="1"/>
          <p:nvPr/>
        </p:nvSpPr>
        <p:spPr>
          <a:xfrm>
            <a:off x="8028625" y="368083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BA2AD8-7363-4FA6-9A52-30403F42372D}"/>
              </a:ext>
            </a:extLst>
          </p:cNvPr>
          <p:cNvSpPr txBox="1"/>
          <p:nvPr/>
        </p:nvSpPr>
        <p:spPr>
          <a:xfrm>
            <a:off x="2214174" y="198561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07B412-EE0F-40EB-8A60-3083AE4F42E4}"/>
              </a:ext>
            </a:extLst>
          </p:cNvPr>
          <p:cNvSpPr txBox="1"/>
          <p:nvPr/>
        </p:nvSpPr>
        <p:spPr>
          <a:xfrm>
            <a:off x="5018540" y="1921733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aquí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0FDDB7-4BC5-48D6-B5DD-ACC240BAD36B}"/>
              </a:ext>
            </a:extLst>
          </p:cNvPr>
          <p:cNvSpPr txBox="1"/>
          <p:nvPr/>
        </p:nvSpPr>
        <p:spPr>
          <a:xfrm>
            <a:off x="7950348" y="194424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231401-185D-4728-BAB3-D6265D3D6B75}"/>
              </a:ext>
            </a:extLst>
          </p:cNvPr>
          <p:cNvSpPr txBox="1"/>
          <p:nvPr/>
        </p:nvSpPr>
        <p:spPr>
          <a:xfrm>
            <a:off x="4965511" y="105508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D73296-A313-4ADD-A5D8-7F98CEC87C3F}"/>
              </a:ext>
            </a:extLst>
          </p:cNvPr>
          <p:cNvSpPr txBox="1"/>
          <p:nvPr/>
        </p:nvSpPr>
        <p:spPr>
          <a:xfrm>
            <a:off x="8016688" y="1141839"/>
            <a:ext cx="270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Buenas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tardes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0_encla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o_positi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4_d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5_es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sado_pes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5_est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el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incre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imposs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modo_como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54_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55_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perdido_perd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ano_s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enfermo_enfer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61_a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62_aq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63_com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64_buenosdi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47_es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66_buenastard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1267</Words>
  <Application>Microsoft Office PowerPoint</Application>
  <PresentationFormat>Widescreen</PresentationFormat>
  <Paragraphs>264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docs-Century Gothic</vt:lpstr>
      <vt:lpstr>Arial</vt:lpstr>
      <vt:lpstr>Calibri</vt:lpstr>
      <vt:lpstr>Century Gothic</vt:lpstr>
      <vt:lpstr>Modern Love</vt:lpstr>
      <vt:lpstr>Segoe Print</vt:lpstr>
      <vt:lpstr>1_Office Theme</vt:lpstr>
      <vt:lpstr>Office Theme</vt:lpstr>
      <vt:lpstr>2_Office Theme</vt:lpstr>
      <vt:lpstr>Describing me and others </vt:lpstr>
      <vt:lpstr>Follow up 1 </vt:lpstr>
      <vt:lpstr>Follow up 2</vt:lpstr>
      <vt:lpstr>Follow up 2</vt:lpstr>
      <vt:lpstr>Follow up 3</vt:lpstr>
      <vt:lpstr>Follow up 4</vt:lpstr>
      <vt:lpstr>Una encuesta</vt:lpstr>
      <vt:lpstr>Follow up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37</cp:revision>
  <dcterms:created xsi:type="dcterms:W3CDTF">2021-06-12T06:20:35Z</dcterms:created>
  <dcterms:modified xsi:type="dcterms:W3CDTF">2021-09-17T05:50:51Z</dcterms:modified>
</cp:coreProperties>
</file>