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300" r:id="rId2"/>
    <p:sldId id="258" r:id="rId3"/>
    <p:sldId id="259" r:id="rId4"/>
    <p:sldId id="301" r:id="rId5"/>
    <p:sldId id="304" r:id="rId6"/>
    <p:sldId id="303" r:id="rId7"/>
    <p:sldId id="305" r:id="rId8"/>
    <p:sldId id="320" r:id="rId9"/>
    <p:sldId id="321" r:id="rId10"/>
    <p:sldId id="285" r:id="rId11"/>
    <p:sldId id="330" r:id="rId12"/>
    <p:sldId id="331" r:id="rId13"/>
    <p:sldId id="309" r:id="rId14"/>
    <p:sldId id="332" r:id="rId15"/>
    <p:sldId id="292" r:id="rId16"/>
    <p:sldId id="323" r:id="rId17"/>
    <p:sldId id="328" r:id="rId18"/>
    <p:sldId id="322" r:id="rId19"/>
    <p:sldId id="324" r:id="rId20"/>
    <p:sldId id="27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Modern Love" panose="04090805081005020601" pitchFamily="82" charset="0"/>
      <p:regular r:id="rId31"/>
    </p:embeddedFont>
    <p:embeddedFont>
      <p:font typeface="Quattrocento Sans" panose="020B0604020202020204" charset="0"/>
      <p:regular r:id="rId32"/>
      <p:bold r:id="rId33"/>
      <p:italic r:id="rId34"/>
      <p:boldItalic r:id="rId35"/>
    </p:embeddedFont>
    <p:embeddedFont>
      <p:font typeface="Segoe Print" panose="02000600000000000000" pitchFamily="2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fAoGAkQLPovnmz22uWfrGTLQuH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Vazquez-Valero" initials="PV" lastIdx="1" clrIdx="0">
    <p:extLst>
      <p:ext uri="{19B8F6BF-5375-455C-9EA6-DF929625EA0E}">
        <p15:presenceInfo xmlns:p15="http://schemas.microsoft.com/office/powerpoint/2012/main" userId="S::PVazquez-Valero@combertonvc.org::3a0e46d7-2099-40af-a155-aa45b68bff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F5F828-6C90-4657-BD3A-750F5844F318}">
  <a:tblStyle styleId="{7FF5F828-6C90-4657-BD3A-750F5844F31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7" autoAdjust="0"/>
    <p:restoredTop sz="57814" autoAdjust="0"/>
  </p:normalViewPr>
  <p:slideViewPr>
    <p:cSldViewPr snapToGrid="0" showGuides="1">
      <p:cViewPr varScale="1">
        <p:scale>
          <a:sx n="62" d="100"/>
          <a:sy n="62" d="100"/>
        </p:scale>
        <p:origin x="193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remind pupils of the two uses for </a:t>
            </a:r>
            <a:r>
              <a:rPr lang="en-GB" b="0" i="1" dirty="0" err="1"/>
              <a:t>estar</a:t>
            </a:r>
            <a:r>
              <a:rPr lang="en-GB" b="0" dirty="0"/>
              <a:t>; to recap how to form raised intonation questions (introduced in week 2).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Click to trigger the information.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Elicit English translations for the Spanish examples provided.</a:t>
            </a:r>
            <a:br>
              <a:rPr lang="en-GB" dirty="0"/>
            </a:br>
            <a:r>
              <a:rPr lang="en-GB" dirty="0"/>
              <a:t>3. Practise in pairs, saying either a question or a statement, and partners translate into English what they hear.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240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8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the verbs ‘</a:t>
            </a:r>
            <a:r>
              <a:rPr lang="en-GB" b="0" dirty="0" err="1"/>
              <a:t>estoy</a:t>
            </a:r>
            <a:r>
              <a:rPr lang="en-GB" b="0" dirty="0"/>
              <a:t>’, ‘</a:t>
            </a:r>
            <a:r>
              <a:rPr lang="en-GB" b="0" dirty="0" err="1"/>
              <a:t>está</a:t>
            </a:r>
            <a:r>
              <a:rPr lang="en-GB" b="0" dirty="0"/>
              <a:t>’ ‘</a:t>
            </a:r>
            <a:r>
              <a:rPr lang="en-GB" b="0" dirty="0" err="1"/>
              <a:t>estás</a:t>
            </a:r>
            <a:r>
              <a:rPr lang="en-GB" b="0" dirty="0"/>
              <a:t>’ and recognise the person of the verb they refer to.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1. Ask pupils to write 1-6 in their books.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2. Read the instruction in Spanish from the board.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3. Tell them that they will hear </a:t>
            </a:r>
            <a:r>
              <a:rPr lang="en-GB" b="0" dirty="0" err="1"/>
              <a:t>Quique</a:t>
            </a:r>
            <a:r>
              <a:rPr lang="en-GB" b="0" dirty="0"/>
              <a:t> talking about herself, to one of his friends, or about one of his friends.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4. Do the example with them.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5. Play 1-6. Pupils identify to whom </a:t>
            </a:r>
            <a:r>
              <a:rPr lang="en-GB" b="0" dirty="0" err="1"/>
              <a:t>Quique</a:t>
            </a:r>
            <a:r>
              <a:rPr lang="en-GB" b="0" dirty="0"/>
              <a:t> refers (himself, talking to a friend or about one of his friends) and write I, you, he.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0" dirty="0"/>
              <a:t>6. Play the six utterances again. Remind them about the raised intonation and also the question word ‘</a:t>
            </a:r>
            <a:r>
              <a:rPr lang="en-GB" b="0" dirty="0" err="1"/>
              <a:t>cómo</a:t>
            </a:r>
            <a:r>
              <a:rPr lang="en-GB" b="0" dirty="0"/>
              <a:t>?’.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Challenge pupils to put their hands up when they hear the two questions. </a:t>
            </a:r>
            <a:br>
              <a:rPr lang="en-GB" b="0" dirty="0"/>
            </a:b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Part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7. Play utterances one more time. This time pupils need to identify where they can hear the adjectives &amp; write down the number of the sentence in which they are mentioned.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Part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6. Play it one more time. This time students need to identify where they can hear the adjectives &amp; write down the number of the sentence in which they are mentioned.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Script</a:t>
            </a: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EJ. </a:t>
            </a:r>
            <a:r>
              <a:rPr lang="en-GB" b="0" dirty="0" err="1"/>
              <a:t>Está</a:t>
            </a:r>
            <a:r>
              <a:rPr lang="en-GB" b="0" dirty="0"/>
              <a:t> </a:t>
            </a:r>
            <a:r>
              <a:rPr lang="en-GB" b="0" dirty="0" err="1"/>
              <a:t>activo</a:t>
            </a:r>
            <a:r>
              <a:rPr lang="en-GB" b="0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¿</a:t>
            </a:r>
            <a:r>
              <a:rPr lang="en-GB" b="0" dirty="0" err="1"/>
              <a:t>Estás</a:t>
            </a:r>
            <a:r>
              <a:rPr lang="en-GB" b="0" dirty="0"/>
              <a:t> </a:t>
            </a:r>
            <a:r>
              <a:rPr lang="en-GB" b="0" dirty="0" err="1"/>
              <a:t>preparado</a:t>
            </a:r>
            <a:r>
              <a:rPr lang="en-GB" b="0" dirty="0"/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GB" b="0" dirty="0" err="1"/>
              <a:t>Estás</a:t>
            </a:r>
            <a:r>
              <a:rPr lang="en-GB" b="0" dirty="0"/>
              <a:t> </a:t>
            </a:r>
            <a:r>
              <a:rPr lang="en-GB" b="0" dirty="0" err="1"/>
              <a:t>perdido</a:t>
            </a:r>
            <a:r>
              <a:rPr lang="en-GB" b="0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 err="1"/>
              <a:t>Estoy</a:t>
            </a:r>
            <a:r>
              <a:rPr lang="en-GB" b="0" dirty="0"/>
              <a:t> </a:t>
            </a:r>
            <a:r>
              <a:rPr lang="en-GB" b="0" dirty="0" err="1"/>
              <a:t>sano</a:t>
            </a:r>
            <a:r>
              <a:rPr lang="en-GB" b="0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¿</a:t>
            </a:r>
            <a:r>
              <a:rPr lang="en-GB" b="0" dirty="0" err="1"/>
              <a:t>Cómo</a:t>
            </a:r>
            <a:r>
              <a:rPr lang="en-GB" b="0" dirty="0"/>
              <a:t> </a:t>
            </a:r>
            <a:r>
              <a:rPr lang="en-GB" b="0" dirty="0" err="1"/>
              <a:t>estás</a:t>
            </a:r>
            <a:r>
              <a:rPr lang="en-GB" b="0" dirty="0"/>
              <a:t> hoy?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 err="1"/>
              <a:t>Está</a:t>
            </a:r>
            <a:r>
              <a:rPr lang="en-GB" b="0" dirty="0"/>
              <a:t> </a:t>
            </a:r>
            <a:r>
              <a:rPr lang="en-GB" b="0" dirty="0" err="1"/>
              <a:t>enfermo</a:t>
            </a:r>
            <a:r>
              <a:rPr lang="en-GB" b="0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Hoy </a:t>
            </a:r>
            <a:r>
              <a:rPr lang="en-GB" b="0" dirty="0" err="1"/>
              <a:t>estoy</a:t>
            </a:r>
            <a:r>
              <a:rPr lang="en-GB" b="0" dirty="0"/>
              <a:t> </a:t>
            </a:r>
            <a:r>
              <a:rPr lang="en-GB" b="0" dirty="0" err="1"/>
              <a:t>perdido</a:t>
            </a:r>
            <a:r>
              <a:rPr lang="en-GB" b="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5E8F0-3074-4A24-9073-AEBB709440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 (two slides)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set the scene for the speaking activity that follows.</a:t>
            </a:r>
            <a:br>
              <a:rPr lang="en-GB" b="1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</a:t>
            </a:r>
            <a:r>
              <a:rPr lang="en-GB" dirty="0" err="1"/>
              <a:t>Quique’s</a:t>
            </a:r>
            <a:r>
              <a:rPr lang="en-GB" dirty="0"/>
              <a:t> question: “¿Sofía, </a:t>
            </a:r>
            <a:r>
              <a:rPr lang="en-GB" dirty="0" err="1"/>
              <a:t>dónde</a:t>
            </a:r>
            <a:r>
              <a:rPr lang="en-GB" dirty="0"/>
              <a:t>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Pancho</a:t>
            </a:r>
            <a:r>
              <a:rPr lang="en-GB" dirty="0"/>
              <a:t>?”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bring up Sofía’s answer: </a:t>
            </a:r>
            <a:r>
              <a:rPr lang="es-AR" sz="1200" b="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¡Hoy está perdido en casa!</a:t>
            </a:r>
            <a:endParaRPr lang="es-AR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dirty="0"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32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heading and speech bubble.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Ensure pupil understanding.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Note: </a:t>
            </a:r>
            <a:r>
              <a:rPr lang="en-GB" b="0" dirty="0"/>
              <a:t>There are two rabbits in the resources. </a:t>
            </a:r>
            <a:r>
              <a:rPr lang="en-GB" b="0" dirty="0" err="1"/>
              <a:t>Panch</a:t>
            </a:r>
            <a:r>
              <a:rPr lang="en-GB" b="1" dirty="0" err="1"/>
              <a:t>o</a:t>
            </a:r>
            <a:r>
              <a:rPr lang="en-GB" b="0" dirty="0"/>
              <a:t> (male) and brown, </a:t>
            </a:r>
            <a:r>
              <a:rPr lang="en-GB" b="0"/>
              <a:t>Manchit</a:t>
            </a:r>
            <a:r>
              <a:rPr lang="en-GB" b="1"/>
              <a:t>a</a:t>
            </a:r>
            <a:r>
              <a:rPr lang="en-GB" b="0"/>
              <a:t> </a:t>
            </a:r>
            <a:r>
              <a:rPr lang="en-GB" b="0" dirty="0"/>
              <a:t>(female) and grey.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743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2 minutes (or more, if time allows)</a:t>
            </a:r>
            <a:r>
              <a:rPr lang="en-GB" b="0" dirty="0"/>
              <a:t> (3 slides – more in follow up)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correctly use the verbs ‘</a:t>
            </a:r>
            <a:r>
              <a:rPr lang="en-GB" b="0" dirty="0" err="1"/>
              <a:t>estoy</a:t>
            </a:r>
            <a:r>
              <a:rPr lang="en-GB" b="0" dirty="0"/>
              <a:t>’, ‘</a:t>
            </a:r>
            <a:r>
              <a:rPr lang="en-GB" b="0" dirty="0" err="1"/>
              <a:t>está</a:t>
            </a:r>
            <a:r>
              <a:rPr lang="en-GB" b="0" dirty="0"/>
              <a:t>’ and ‘</a:t>
            </a:r>
            <a:r>
              <a:rPr lang="en-GB" b="0" dirty="0" err="1"/>
              <a:t>estás</a:t>
            </a:r>
            <a:r>
              <a:rPr lang="en-GB" b="0" dirty="0"/>
              <a:t>’ in oral production, together with newly learnt vocabulary items.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select a verb form on the vertical axis with an adjective along the horizontal axis.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They translate the short sentence to identify the square where they think </a:t>
            </a:r>
            <a:r>
              <a:rPr lang="en-GB" dirty="0" err="1"/>
              <a:t>Pancho</a:t>
            </a:r>
            <a:r>
              <a:rPr lang="en-GB" dirty="0"/>
              <a:t> (the rabbit) is.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on the square to reveal what is beneath.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Note: pupils might benefit from revisiting the adjectives again before starting the activity.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(!) </a:t>
            </a:r>
            <a:r>
              <a:rPr lang="en-GB" b="1" dirty="0" err="1"/>
              <a:t>Pancho</a:t>
            </a:r>
            <a:r>
              <a:rPr lang="en-GB" b="1" dirty="0"/>
              <a:t> is hidden behind… </a:t>
            </a:r>
            <a:r>
              <a:rPr lang="en-GB" dirty="0"/>
              <a:t>He is active /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activo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83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dirty="0" err="1"/>
              <a:t>Pancho</a:t>
            </a:r>
            <a:r>
              <a:rPr lang="en-GB" b="1" dirty="0"/>
              <a:t> is hidden behind… </a:t>
            </a:r>
            <a:r>
              <a:rPr lang="en-GB" dirty="0"/>
              <a:t>You are ready / </a:t>
            </a:r>
            <a:r>
              <a:rPr lang="en-GB" dirty="0" err="1"/>
              <a:t>Estás</a:t>
            </a:r>
            <a:r>
              <a:rPr lang="en-GB" dirty="0"/>
              <a:t> </a:t>
            </a:r>
            <a:r>
              <a:rPr lang="en-GB" dirty="0" err="1"/>
              <a:t>preparado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623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dirty="0" err="1"/>
              <a:t>Pancho</a:t>
            </a:r>
            <a:r>
              <a:rPr lang="en-GB" b="1" dirty="0"/>
              <a:t> is hidden behind… </a:t>
            </a:r>
            <a:r>
              <a:rPr lang="en-GB" dirty="0"/>
              <a:t>He is lost. /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perdido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852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8 minutes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listening out for the verbs ‘</a:t>
            </a:r>
            <a:r>
              <a:rPr lang="en-GB" b="0" dirty="0" err="1"/>
              <a:t>estoy</a:t>
            </a:r>
            <a:r>
              <a:rPr lang="en-GB" b="0" dirty="0"/>
              <a:t>’, ‘</a:t>
            </a:r>
            <a:r>
              <a:rPr lang="en-GB" b="0" dirty="0" err="1"/>
              <a:t>está</a:t>
            </a:r>
            <a:r>
              <a:rPr lang="en-GB" b="0" dirty="0"/>
              <a:t>’ ‘</a:t>
            </a:r>
            <a:r>
              <a:rPr lang="en-GB" b="0" dirty="0" err="1"/>
              <a:t>estás</a:t>
            </a:r>
            <a:r>
              <a:rPr lang="en-GB" b="0" dirty="0"/>
              <a:t>’ and process the person of the verb they refer to.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1. Ask pupils to write 1-6 in their books.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2. Read the instruction in Spanish from the board.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3. Tell them that they will hear </a:t>
            </a:r>
            <a:r>
              <a:rPr lang="en-GB" b="0" dirty="0" err="1"/>
              <a:t>Ángela</a:t>
            </a:r>
            <a:r>
              <a:rPr lang="en-GB" b="0" dirty="0"/>
              <a:t> talking about herself or one of her friends.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4. Do the example with them.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5. Play 1-6. Students to identify to whom </a:t>
            </a:r>
            <a:r>
              <a:rPr lang="en-GB" b="0" dirty="0" err="1"/>
              <a:t>Ángela</a:t>
            </a:r>
            <a:r>
              <a:rPr lang="en-GB" b="0" dirty="0"/>
              <a:t> refers (herself – one of her friends) and tick the correct box.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Challenge students to identify the two questions. Remind them about the raised intonation.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Part 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6. Play it one more time. This time students need to identify where they can hear the adjectives &amp; write down the number of the sentence in which they are mentioned.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Script</a:t>
            </a: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EJ. </a:t>
            </a:r>
            <a:r>
              <a:rPr lang="en-GB" b="0" dirty="0" err="1"/>
              <a:t>Estoy</a:t>
            </a:r>
            <a:r>
              <a:rPr lang="en-GB" b="0" dirty="0"/>
              <a:t> </a:t>
            </a:r>
            <a:r>
              <a:rPr lang="en-GB" b="0" dirty="0" err="1"/>
              <a:t>contento</a:t>
            </a:r>
            <a:r>
              <a:rPr lang="en-GB" b="0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 err="1"/>
              <a:t>Está</a:t>
            </a:r>
            <a:r>
              <a:rPr lang="en-GB" b="0" dirty="0"/>
              <a:t> serio.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¿</a:t>
            </a:r>
            <a:r>
              <a:rPr lang="en-GB" b="0" dirty="0" err="1"/>
              <a:t>Estás</a:t>
            </a:r>
            <a:r>
              <a:rPr lang="en-GB" b="0" dirty="0"/>
              <a:t> </a:t>
            </a:r>
            <a:r>
              <a:rPr lang="en-GB" b="0" dirty="0" err="1"/>
              <a:t>cansado</a:t>
            </a:r>
            <a:r>
              <a:rPr lang="en-GB" b="0" dirty="0"/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GB" b="0" dirty="0" err="1"/>
              <a:t>Estoy</a:t>
            </a:r>
            <a:r>
              <a:rPr lang="en-GB" b="0" dirty="0"/>
              <a:t> serio.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 err="1"/>
              <a:t>Está</a:t>
            </a:r>
            <a:r>
              <a:rPr lang="en-GB" b="0" dirty="0"/>
              <a:t> </a:t>
            </a:r>
            <a:r>
              <a:rPr lang="en-GB" b="0" dirty="0" err="1"/>
              <a:t>nervioso</a:t>
            </a:r>
            <a:r>
              <a:rPr lang="en-GB" b="0" dirty="0"/>
              <a:t> </a:t>
            </a:r>
            <a:r>
              <a:rPr lang="en-GB" b="0" dirty="0" err="1"/>
              <a:t>ahora</a:t>
            </a:r>
            <a:r>
              <a:rPr lang="en-GB" b="0" dirty="0"/>
              <a:t>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 err="1"/>
              <a:t>Estás</a:t>
            </a:r>
            <a:r>
              <a:rPr lang="en-GB" b="0" dirty="0"/>
              <a:t> </a:t>
            </a:r>
            <a:r>
              <a:rPr lang="en-GB" b="0" dirty="0" err="1"/>
              <a:t>tranquilo</a:t>
            </a:r>
            <a:r>
              <a:rPr lang="en-GB" b="0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¿</a:t>
            </a:r>
            <a:r>
              <a:rPr lang="en-GB" b="0" dirty="0" err="1"/>
              <a:t>Cómo</a:t>
            </a:r>
            <a:r>
              <a:rPr lang="en-GB" b="0" dirty="0"/>
              <a:t> </a:t>
            </a:r>
            <a:r>
              <a:rPr lang="en-GB" b="0" dirty="0" err="1"/>
              <a:t>estás</a:t>
            </a:r>
            <a:r>
              <a:rPr lang="en-GB" b="0" dirty="0"/>
              <a:t> </a:t>
            </a:r>
            <a:r>
              <a:rPr lang="en-GB" b="0" dirty="0" err="1"/>
              <a:t>ahora</a:t>
            </a:r>
            <a:r>
              <a:rPr lang="en-GB" b="0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vocabulary: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activo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[1278] 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enfermo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[1092] 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perdido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[1899]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preparado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[2092] 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sano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[1961] 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hoy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[167] 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¿cómo? </a:t>
            </a:r>
            <a:r>
              <a:rPr lang="es-ES" sz="18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[151]</a:t>
            </a:r>
            <a:r>
              <a:rPr lang="es-ES" sz="1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[e]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[e]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</a:t>
            </a:r>
            <a:r>
              <a:rPr lang="en-GB" b="1" dirty="0"/>
              <a:t>‘</a:t>
            </a:r>
            <a:r>
              <a:rPr lang="en-GB" b="1" dirty="0" err="1"/>
              <a:t>elefante</a:t>
            </a:r>
            <a:r>
              <a:rPr lang="en-GB" b="1" dirty="0"/>
              <a:t>’</a:t>
            </a:r>
            <a:r>
              <a:rPr lang="en-GB" dirty="0"/>
              <a:t> (with gesture, if using).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to bring the picture &amp; get pupils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in pairs.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5 new items of vocabulary</a:t>
            </a:r>
            <a:r>
              <a:rPr lang="en-GB" b="1" dirty="0"/>
              <a:t>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trigger the picture and the word.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Say the Spanish word and get pupils to repeat.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with the other 4 adjectives.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Note: </a:t>
            </a:r>
            <a:r>
              <a:rPr lang="en-GB" dirty="0"/>
              <a:t>3 of the 5 new vocabulary items contain this week’s SSC [e]. Draw pupils’ attention to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90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embed the meaning of the new words.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1. Read the two Spanish words out loud to model pronunciation. Elicit the right answer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Repeat with the next four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720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embed the meaning of the new words.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two Spanish words out loud to model pronunciation. Elicit the right answer from students.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2. Repeat with the next four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761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build on their prior knowledge of the use of </a:t>
            </a:r>
            <a:r>
              <a:rPr lang="en-GB" b="0" i="1" dirty="0" err="1"/>
              <a:t>estar</a:t>
            </a:r>
            <a:r>
              <a:rPr lang="en-GB" b="0" i="1" dirty="0"/>
              <a:t> </a:t>
            </a:r>
            <a:r>
              <a:rPr lang="en-GB" b="0" dirty="0"/>
              <a:t>for location, to learn to use </a:t>
            </a:r>
            <a:r>
              <a:rPr lang="en-GB" b="0" i="1" dirty="0" err="1"/>
              <a:t>estar</a:t>
            </a:r>
            <a:r>
              <a:rPr lang="en-GB" b="0" i="1" dirty="0"/>
              <a:t> </a:t>
            </a:r>
            <a:r>
              <a:rPr lang="en-GB" b="0" dirty="0"/>
              <a:t>(I am / you are) for temporary state.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recap on </a:t>
            </a:r>
            <a:r>
              <a:rPr lang="en-GB" i="1" dirty="0" err="1"/>
              <a:t>estar</a:t>
            </a:r>
            <a:r>
              <a:rPr lang="en-GB" dirty="0"/>
              <a:t> for location, and new explanation on </a:t>
            </a:r>
            <a:r>
              <a:rPr lang="en-GB" i="1" dirty="0" err="1"/>
              <a:t>estar</a:t>
            </a:r>
            <a:r>
              <a:rPr lang="en-GB" dirty="0"/>
              <a:t> for temporary state. Make sure pupils are clear about the I / you pictures as these will come up in consecutive lessons.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br>
              <a:rPr lang="en-GB" dirty="0"/>
            </a:b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question word ¿</a:t>
            </a:r>
            <a:r>
              <a:rPr lang="en-GB" b="0" dirty="0" err="1"/>
              <a:t>cómo</a:t>
            </a:r>
            <a:r>
              <a:rPr lang="en-GB" b="0" dirty="0"/>
              <a:t>? (how) and the final new word for this lesson, hoy (today).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trigger picture and word.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listen to teacher (or audio) and repeat </a:t>
            </a:r>
            <a:r>
              <a:rPr lang="en-GB" dirty="0" err="1"/>
              <a:t>cómo</a:t>
            </a:r>
            <a:r>
              <a:rPr lang="en-GB" dirty="0"/>
              <a:t> (include gesture if desired)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Tell pupils the meaning ‘how’ and click to display the English.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trigger the first question: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estás</a:t>
            </a:r>
            <a:r>
              <a:rPr lang="en-GB" dirty="0"/>
              <a:t>?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the meaning from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the meaning.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Repeat for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estás</a:t>
            </a:r>
            <a:r>
              <a:rPr lang="en-GB" dirty="0"/>
              <a:t> hoy? (Note: this is the first time pupils have seen this word.  They will need to be told the meaning (today)).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DE5E8F0-3074-4A24-9073-AEBB7094406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4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 (two slides)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hearing and reading questions and answers using </a:t>
            </a:r>
            <a:r>
              <a:rPr lang="en-GB" b="0" dirty="0" err="1"/>
              <a:t>estoy</a:t>
            </a:r>
            <a:r>
              <a:rPr lang="en-GB" b="0" dirty="0"/>
              <a:t>, </a:t>
            </a:r>
            <a:r>
              <a:rPr lang="en-GB" b="0" dirty="0" err="1"/>
              <a:t>estás</a:t>
            </a:r>
            <a:r>
              <a:rPr lang="en-GB" b="0" dirty="0"/>
              <a:t>, </a:t>
            </a:r>
            <a:r>
              <a:rPr lang="en-GB" b="0" dirty="0" err="1"/>
              <a:t>está</a:t>
            </a:r>
            <a:r>
              <a:rPr lang="en-GB" b="0" dirty="0"/>
              <a:t>, recycling vocabulary from previous lesson and new vocabulary from this lesson.</a:t>
            </a:r>
            <a:br>
              <a:rPr lang="en-GB" b="1" dirty="0"/>
            </a:b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teacher calling the first pupil. Teacher says: “</a:t>
            </a:r>
            <a:r>
              <a:rPr lang="en-GB" dirty="0" err="1"/>
              <a:t>Quique</a:t>
            </a:r>
            <a:r>
              <a:rPr lang="en-GB" dirty="0"/>
              <a:t>, ¿</a:t>
            </a:r>
            <a:r>
              <a:rPr lang="en-GB" dirty="0" err="1"/>
              <a:t>estás</a:t>
            </a:r>
            <a:r>
              <a:rPr lang="en-GB" dirty="0"/>
              <a:t>?”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</a:t>
            </a:r>
            <a:r>
              <a:rPr lang="en-GB" dirty="0" err="1"/>
              <a:t>Quique’s</a:t>
            </a:r>
            <a:r>
              <a:rPr lang="en-GB" dirty="0"/>
              <a:t> answer: “</a:t>
            </a:r>
            <a:r>
              <a:rPr lang="en-GB" dirty="0" err="1"/>
              <a:t>Sí</a:t>
            </a:r>
            <a:r>
              <a:rPr lang="en-GB" dirty="0"/>
              <a:t>, 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r>
              <a:rPr lang="en-GB" dirty="0"/>
              <a:t>.”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teacher’s next call. “</a:t>
            </a:r>
            <a:r>
              <a:rPr lang="en-GB" dirty="0" err="1"/>
              <a:t>Quique</a:t>
            </a:r>
            <a:r>
              <a:rPr lang="en-GB" dirty="0"/>
              <a:t>, ¿</a:t>
            </a:r>
            <a:r>
              <a:rPr lang="en-GB" dirty="0" err="1"/>
              <a:t>cómo</a:t>
            </a:r>
            <a:r>
              <a:rPr lang="en-GB" dirty="0"/>
              <a:t> </a:t>
            </a:r>
            <a:r>
              <a:rPr lang="en-GB" dirty="0" err="1"/>
              <a:t>estás</a:t>
            </a:r>
            <a:r>
              <a:rPr lang="en-GB" dirty="0"/>
              <a:t>?”.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</a:t>
            </a:r>
            <a:r>
              <a:rPr lang="en-GB" dirty="0" err="1"/>
              <a:t>Quique’s</a:t>
            </a:r>
            <a:r>
              <a:rPr lang="en-GB" dirty="0"/>
              <a:t> answer: “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perdido</a:t>
            </a:r>
            <a:r>
              <a:rPr lang="en-GB" dirty="0"/>
              <a:t>”.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teacher’s next call. “</a:t>
            </a:r>
            <a:r>
              <a:rPr lang="en-GB" dirty="0" err="1"/>
              <a:t>Ángela</a:t>
            </a:r>
            <a:r>
              <a:rPr lang="en-GB" dirty="0"/>
              <a:t>, ¿</a:t>
            </a:r>
            <a:r>
              <a:rPr lang="en-GB" dirty="0" err="1"/>
              <a:t>estás</a:t>
            </a:r>
            <a:r>
              <a:rPr lang="en-GB" dirty="0"/>
              <a:t>?”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</a:t>
            </a:r>
            <a:r>
              <a:rPr lang="en-GB" dirty="0" err="1"/>
              <a:t>Quique’s</a:t>
            </a:r>
            <a:r>
              <a:rPr lang="en-GB" dirty="0"/>
              <a:t> answer: ”No,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ausente</a:t>
            </a:r>
            <a:r>
              <a:rPr lang="en-GB" dirty="0"/>
              <a:t>.”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Ensure meanings are clear and practise pronunciation.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NB. </a:t>
            </a:r>
            <a:r>
              <a:rPr lang="en-GB" b="0" dirty="0"/>
              <a:t>Ad</a:t>
            </a:r>
            <a:r>
              <a:rPr lang="en-GB" dirty="0"/>
              <a:t>jectival agreement will be introduced and practised next week. That is why this week’s lesson focuses only on male/masculine characters.</a:t>
            </a:r>
            <a:br>
              <a:rPr lang="en-GB" dirty="0"/>
            </a:br>
            <a:endParaRPr dirty="0"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audio" Target="../media/audio6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audio" Target="../media/audio5.wav"/><Relationship Id="rId5" Type="http://schemas.openxmlformats.org/officeDocument/2006/relationships/image" Target="../media/image22.png"/><Relationship Id="rId15" Type="http://schemas.openxmlformats.org/officeDocument/2006/relationships/audio" Target="../media/audio9.wav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audio" Target="../media/audio3.wav"/><Relationship Id="rId1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Speech Bubble, Speech Balloon, Talking, Spea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00" y="0"/>
            <a:ext cx="8001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91377">
            <a:off x="2941723" y="845421"/>
            <a:ext cx="3322974" cy="403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Flag, Spain, Spanish, Banner, Red Yellow R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54202">
            <a:off x="6563739" y="1080698"/>
            <a:ext cx="2189587" cy="14004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2" name="Google Shape;92;p1"/>
          <p:cNvSpPr txBox="1"/>
          <p:nvPr/>
        </p:nvSpPr>
        <p:spPr>
          <a:xfrm rot="-209885">
            <a:off x="6835117" y="2632568"/>
            <a:ext cx="169469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Quattrocento Sans"/>
              <a:buNone/>
            </a:pPr>
            <a:r>
              <a:rPr lang="en-GB" sz="4400" b="0" i="0" u="none" strike="noStrike" cap="none" dirty="0">
                <a:solidFill>
                  <a:srgbClr val="000000"/>
                </a:solidFill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¡</a:t>
            </a:r>
            <a:r>
              <a:rPr lang="en-GB" sz="4400" b="0" i="0" u="none" strike="noStrike" cap="none" dirty="0" err="1">
                <a:solidFill>
                  <a:srgbClr val="000000"/>
                </a:solidFill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hola</a:t>
            </a:r>
            <a:r>
              <a:rPr lang="en-GB" sz="4400" b="0" i="0" u="none" strike="noStrike" cap="none" dirty="0">
                <a:solidFill>
                  <a:srgbClr val="000000"/>
                </a:solidFill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!</a:t>
            </a:r>
            <a:endParaRPr sz="4400" b="0" i="0" u="none" strike="noStrike" cap="none" dirty="0">
              <a:solidFill>
                <a:srgbClr val="000000"/>
              </a:solidFill>
              <a:latin typeface="Segoe Print" panose="02000600000000000000" pitchFamily="2" charset="0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/>
        </p:nvSpPr>
        <p:spPr>
          <a:xfrm>
            <a:off x="338875" y="-138590"/>
            <a:ext cx="4061178" cy="141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8625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endParaRPr sz="8625" b="1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282562" y="1019707"/>
            <a:ext cx="5474835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28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be | being]</a:t>
            </a:r>
            <a:endParaRPr sz="2800" b="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276872" y="1653039"/>
            <a:ext cx="1146408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have already learned that In Spanish the verb 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means ‘</a:t>
            </a:r>
            <a:r>
              <a:rPr lang="en-GB" sz="2800" b="1" i="1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be’ </a:t>
            </a: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describing 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172" name="Google Shape;172;p8"/>
          <p:cNvSpPr txBox="1"/>
          <p:nvPr/>
        </p:nvSpPr>
        <p:spPr>
          <a:xfrm>
            <a:off x="333060" y="2826733"/>
            <a:ext cx="440590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4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Sofíá</a:t>
            </a: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GB" sz="24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</a:t>
            </a:r>
            <a:r>
              <a:rPr lang="en-GB" sz="2400" b="1" i="0" u="none" strike="noStrike" cap="none" dirty="0" err="1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lang="en-GB" sz="24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Perú?</a:t>
            </a:r>
            <a:endParaRPr sz="1200" dirty="0">
              <a:solidFill>
                <a:srgbClr val="002060"/>
              </a:solidFill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7045689" y="2752036"/>
            <a:ext cx="391202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92D050"/>
              </a:buClr>
              <a:buSzPts val="2800"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400" b="1" dirty="0" err="1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Cusco.</a:t>
            </a:r>
            <a:endParaRPr sz="1200" dirty="0">
              <a:solidFill>
                <a:srgbClr val="002060"/>
              </a:solidFill>
            </a:endParaRPr>
          </a:p>
        </p:txBody>
      </p:sp>
      <p:pic>
        <p:nvPicPr>
          <p:cNvPr id="29" name="Google Shape;183;p8">
            <a:extLst>
              <a:ext uri="{FF2B5EF4-FFF2-40B4-BE49-F238E27FC236}">
                <a16:creationId xmlns:a16="http://schemas.microsoft.com/office/drawing/2014/main" id="{D9A0B04A-4A0B-41BF-88CF-9A8939180B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956" y="3266492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72;p8">
            <a:extLst>
              <a:ext uri="{FF2B5EF4-FFF2-40B4-BE49-F238E27FC236}">
                <a16:creationId xmlns:a16="http://schemas.microsoft.com/office/drawing/2014/main" id="{2A25A821-D26B-45E0-829E-BE240F5379F8}"/>
              </a:ext>
            </a:extLst>
          </p:cNvPr>
          <p:cNvSpPr txBox="1"/>
          <p:nvPr/>
        </p:nvSpPr>
        <p:spPr>
          <a:xfrm>
            <a:off x="952710" y="3453188"/>
            <a:ext cx="514329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Sofía,</a:t>
            </a:r>
            <a:r>
              <a:rPr lang="en-GB" sz="24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you</a:t>
            </a: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Peru?</a:t>
            </a:r>
            <a:endParaRPr sz="1200" dirty="0">
              <a:solidFill>
                <a:srgbClr val="002060"/>
              </a:solidFill>
            </a:endParaRPr>
          </a:p>
        </p:txBody>
      </p:sp>
      <p:pic>
        <p:nvPicPr>
          <p:cNvPr id="31" name="Google Shape;183;p8">
            <a:extLst>
              <a:ext uri="{FF2B5EF4-FFF2-40B4-BE49-F238E27FC236}">
                <a16:creationId xmlns:a16="http://schemas.microsoft.com/office/drawing/2014/main" id="{B2945DCA-A07B-4B13-BDB0-CF38618872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0440" y="331868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72;p8">
            <a:extLst>
              <a:ext uri="{FF2B5EF4-FFF2-40B4-BE49-F238E27FC236}">
                <a16:creationId xmlns:a16="http://schemas.microsoft.com/office/drawing/2014/main" id="{D8F11E3D-2433-4ACC-9F99-121F92A1BE8D}"/>
              </a:ext>
            </a:extLst>
          </p:cNvPr>
          <p:cNvSpPr txBox="1"/>
          <p:nvPr/>
        </p:nvSpPr>
        <p:spPr>
          <a:xfrm>
            <a:off x="7549194" y="3410792"/>
            <a:ext cx="32737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92D050"/>
              </a:buClr>
              <a:buSzPts val="2800"/>
            </a:pP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Yes, </a:t>
            </a:r>
            <a:r>
              <a:rPr lang="en-GB" sz="24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</a:t>
            </a: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Cusco.</a:t>
            </a:r>
            <a:endParaRPr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3D5CD3-2F41-45AA-882D-D2941F27D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913" y="2548785"/>
            <a:ext cx="968717" cy="1202546"/>
          </a:xfrm>
          <a:prstGeom prst="rect">
            <a:avLst/>
          </a:prstGeom>
        </p:spPr>
      </p:pic>
      <p:pic>
        <p:nvPicPr>
          <p:cNvPr id="19" name="Picture 18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9A60BD3C-F48F-4918-864B-80CF0338C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7041" y="2582422"/>
            <a:ext cx="634523" cy="1205324"/>
          </a:xfrm>
          <a:prstGeom prst="rect">
            <a:avLst/>
          </a:prstGeom>
        </p:spPr>
      </p:pic>
      <p:sp>
        <p:nvSpPr>
          <p:cNvPr id="41" name="Google Shape;171;p8">
            <a:extLst>
              <a:ext uri="{FF2B5EF4-FFF2-40B4-BE49-F238E27FC236}">
                <a16:creationId xmlns:a16="http://schemas.microsoft.com/office/drawing/2014/main" id="{8E833E6B-FE24-4276-85DB-81B5FF812A5E}"/>
              </a:ext>
            </a:extLst>
          </p:cNvPr>
          <p:cNvSpPr txBox="1"/>
          <p:nvPr/>
        </p:nvSpPr>
        <p:spPr>
          <a:xfrm>
            <a:off x="276872" y="4131155"/>
            <a:ext cx="117108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also use</a:t>
            </a: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describing 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mood 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temporary state</a:t>
            </a: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42" name="Google Shape;172;p8">
            <a:extLst>
              <a:ext uri="{FF2B5EF4-FFF2-40B4-BE49-F238E27FC236}">
                <a16:creationId xmlns:a16="http://schemas.microsoft.com/office/drawing/2014/main" id="{138C6212-FDD2-4D08-98D8-C05C907BECBE}"/>
              </a:ext>
            </a:extLst>
          </p:cNvPr>
          <p:cNvSpPr txBox="1"/>
          <p:nvPr/>
        </p:nvSpPr>
        <p:spPr>
          <a:xfrm>
            <a:off x="250616" y="5191561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 err="1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preparado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3" name="Google Shape;174;p8">
            <a:extLst>
              <a:ext uri="{FF2B5EF4-FFF2-40B4-BE49-F238E27FC236}">
                <a16:creationId xmlns:a16="http://schemas.microsoft.com/office/drawing/2014/main" id="{C0C910EB-2483-4DC5-8B72-A55BF225BF0C}"/>
              </a:ext>
            </a:extLst>
          </p:cNvPr>
          <p:cNvSpPr txBox="1"/>
          <p:nvPr/>
        </p:nvSpPr>
        <p:spPr>
          <a:xfrm>
            <a:off x="5591589" y="5646391"/>
            <a:ext cx="39120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92D050"/>
              </a:buClr>
              <a:buSzPts val="2800"/>
            </a:pPr>
            <a:r>
              <a:rPr lang="en-GB" sz="2800" b="1" i="0" u="none" strike="noStrike" cap="none" dirty="0" err="1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Estás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activo</a:t>
            </a: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44" name="Google Shape;180;p8" descr="C:\Users\wdj\Google Drive\Primary\Y5 SoW\From Tracy\Pronouns\i.png">
            <a:extLst>
              <a:ext uri="{FF2B5EF4-FFF2-40B4-BE49-F238E27FC236}">
                <a16:creationId xmlns:a16="http://schemas.microsoft.com/office/drawing/2014/main" id="{A2CD4E96-980C-4375-8C32-FAD0E79A037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54649" y="4875340"/>
            <a:ext cx="402934" cy="95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83;p8">
            <a:extLst>
              <a:ext uri="{FF2B5EF4-FFF2-40B4-BE49-F238E27FC236}">
                <a16:creationId xmlns:a16="http://schemas.microsoft.com/office/drawing/2014/main" id="{800C8165-D43A-4839-8A31-D0565DECF5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872" y="5679444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172;p8">
            <a:extLst>
              <a:ext uri="{FF2B5EF4-FFF2-40B4-BE49-F238E27FC236}">
                <a16:creationId xmlns:a16="http://schemas.microsoft.com/office/drawing/2014/main" id="{ABF668F0-07B8-4EBC-91F8-E6A606CD50B6}"/>
              </a:ext>
            </a:extLst>
          </p:cNvPr>
          <p:cNvSpPr txBox="1"/>
          <p:nvPr/>
        </p:nvSpPr>
        <p:spPr>
          <a:xfrm>
            <a:off x="945603" y="5768917"/>
            <a:ext cx="3273739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6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</a:t>
            </a:r>
            <a:r>
              <a:rPr lang="en-GB" sz="26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ready.</a:t>
            </a:r>
            <a:endParaRPr sz="2600" dirty="0"/>
          </a:p>
        </p:txBody>
      </p:sp>
      <p:pic>
        <p:nvPicPr>
          <p:cNvPr id="51" name="Google Shape;183;p8">
            <a:extLst>
              <a:ext uri="{FF2B5EF4-FFF2-40B4-BE49-F238E27FC236}">
                <a16:creationId xmlns:a16="http://schemas.microsoft.com/office/drawing/2014/main" id="{E0D6C7B0-C57F-4615-B2FB-7E3C653382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5799" y="5617753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172;p8">
            <a:extLst>
              <a:ext uri="{FF2B5EF4-FFF2-40B4-BE49-F238E27FC236}">
                <a16:creationId xmlns:a16="http://schemas.microsoft.com/office/drawing/2014/main" id="{E93F0896-5CA1-4AA9-9A9A-AC61865D4101}"/>
              </a:ext>
            </a:extLst>
          </p:cNvPr>
          <p:cNvSpPr txBox="1"/>
          <p:nvPr/>
        </p:nvSpPr>
        <p:spPr>
          <a:xfrm>
            <a:off x="5659174" y="6183004"/>
            <a:ext cx="3273739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6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are </a:t>
            </a:r>
            <a:r>
              <a:rPr lang="en-GB" sz="26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active.</a:t>
            </a:r>
            <a:endParaRPr sz="2600" dirty="0"/>
          </a:p>
        </p:txBody>
      </p:sp>
      <p:sp>
        <p:nvSpPr>
          <p:cNvPr id="53" name="Google Shape;172;p8">
            <a:extLst>
              <a:ext uri="{FF2B5EF4-FFF2-40B4-BE49-F238E27FC236}">
                <a16:creationId xmlns:a16="http://schemas.microsoft.com/office/drawing/2014/main" id="{6B03D6D9-E83E-446D-8915-9EA902137131}"/>
              </a:ext>
            </a:extLst>
          </p:cNvPr>
          <p:cNvSpPr txBox="1"/>
          <p:nvPr/>
        </p:nvSpPr>
        <p:spPr>
          <a:xfrm>
            <a:off x="865625" y="6297485"/>
            <a:ext cx="4204795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6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(feeling) </a:t>
            </a:r>
            <a:r>
              <a:rPr lang="en-GB" sz="26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ready.</a:t>
            </a:r>
            <a:endParaRPr sz="2600" dirty="0"/>
          </a:p>
        </p:txBody>
      </p:sp>
      <p:sp>
        <p:nvSpPr>
          <p:cNvPr id="54" name="Google Shape;172;p8">
            <a:extLst>
              <a:ext uri="{FF2B5EF4-FFF2-40B4-BE49-F238E27FC236}">
                <a16:creationId xmlns:a16="http://schemas.microsoft.com/office/drawing/2014/main" id="{C62C1DAF-2390-4BC6-A960-896BE3715F7E}"/>
              </a:ext>
            </a:extLst>
          </p:cNvPr>
          <p:cNvSpPr txBox="1"/>
          <p:nvPr/>
        </p:nvSpPr>
        <p:spPr>
          <a:xfrm>
            <a:off x="8507368" y="6183004"/>
            <a:ext cx="51083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0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re</a:t>
            </a:r>
            <a:r>
              <a:rPr lang="en-GB" sz="20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(feeling) </a:t>
            </a:r>
            <a:r>
              <a:rPr lang="en-GB" sz="20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active.</a:t>
            </a:r>
            <a:endParaRPr sz="20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F41380E-4D64-49BB-80D2-57F0D2454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323" y="5015120"/>
            <a:ext cx="968717" cy="1202546"/>
          </a:xfrm>
          <a:prstGeom prst="rect">
            <a:avLst/>
          </a:prstGeom>
        </p:spPr>
      </p:pic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E6E2B615-79B1-4C06-8BA1-040D70F4D73A}"/>
              </a:ext>
            </a:extLst>
          </p:cNvPr>
          <p:cNvSpPr/>
          <p:nvPr/>
        </p:nvSpPr>
        <p:spPr>
          <a:xfrm>
            <a:off x="5659173" y="4890944"/>
            <a:ext cx="6099212" cy="1876927"/>
          </a:xfrm>
          <a:prstGeom prst="wedgeRoundRectCallout">
            <a:avLst>
              <a:gd name="adj1" fmla="val -61983"/>
              <a:gd name="adj2" fmla="val -39887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⚠ 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In English, we often use a verb with </a:t>
            </a:r>
          </a:p>
          <a:p>
            <a:pPr algn="ctr"/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‘-</a:t>
            </a:r>
            <a:r>
              <a:rPr lang="en-GB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’ to talk about a temporary state (‘right now’). For example:</a:t>
            </a:r>
          </a:p>
          <a:p>
            <a:pPr algn="ctr"/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I am </a:t>
            </a:r>
            <a:r>
              <a:rPr lang="en-GB" sz="2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feeling</a:t>
            </a:r>
            <a:r>
              <a:rPr lang="en-GB" sz="22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tired /You are </a:t>
            </a:r>
            <a:r>
              <a:rPr lang="en-GB" sz="22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being</a:t>
            </a:r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silly.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4" grpId="0"/>
      <p:bldP spid="43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F5F84DE-D02B-4790-A26B-5028FA784AD4}"/>
              </a:ext>
            </a:extLst>
          </p:cNvPr>
          <p:cNvSpPr txBox="1"/>
          <p:nvPr/>
        </p:nvSpPr>
        <p:spPr>
          <a:xfrm>
            <a:off x="6875956" y="6503318"/>
            <a:ext cx="32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Rachel Hawkes / Emma Marsden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04F34-4CF8-40D9-B8E3-622C42B9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032">
            <a:off x="4623160" y="2579349"/>
            <a:ext cx="2332069" cy="21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A7A635F-4640-4772-AD2E-0E771D15C4CD}"/>
              </a:ext>
            </a:extLst>
          </p:cNvPr>
          <p:cNvSpPr txBox="1"/>
          <p:nvPr/>
        </p:nvSpPr>
        <p:spPr>
          <a:xfrm rot="21349562">
            <a:off x="4783249" y="3281881"/>
            <a:ext cx="206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how?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118E76D-615B-4B1F-A71F-5F562669000A}"/>
              </a:ext>
            </a:extLst>
          </p:cNvPr>
          <p:cNvSpPr txBox="1"/>
          <p:nvPr/>
        </p:nvSpPr>
        <p:spPr>
          <a:xfrm>
            <a:off x="142181" y="0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3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¿</a:t>
            </a:r>
            <a:r>
              <a:rPr kumimoji="0" lang="en-GB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Cómo</a:t>
            </a:r>
            <a:r>
              <a:rPr kumimoji="0" lang="en-GB" sz="13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?</a:t>
            </a:r>
          </a:p>
        </p:txBody>
      </p:sp>
      <p:pic>
        <p:nvPicPr>
          <p:cNvPr id="9" name="Google Shape;319;p15" descr="Speech Icon, Voice, Talking, Audio, Speech">
            <a:extLst>
              <a:ext uri="{FF2B5EF4-FFF2-40B4-BE49-F238E27FC236}">
                <a16:creationId xmlns:a16="http://schemas.microsoft.com/office/drawing/2014/main" id="{E491B89A-2684-42BB-9510-4249B995B8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1654" y="20753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2;p4">
            <a:extLst>
              <a:ext uri="{FF2B5EF4-FFF2-40B4-BE49-F238E27FC236}">
                <a16:creationId xmlns:a16="http://schemas.microsoft.com/office/drawing/2014/main" id="{04F3B45A-15A3-4F8C-9998-D1EE84B95865}"/>
              </a:ext>
            </a:extLst>
          </p:cNvPr>
          <p:cNvSpPr txBox="1"/>
          <p:nvPr/>
        </p:nvSpPr>
        <p:spPr>
          <a:xfrm>
            <a:off x="10353803" y="1085046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2C20C-DE3C-4A8A-AA75-D3E4EC2E4C66}"/>
              </a:ext>
            </a:extLst>
          </p:cNvPr>
          <p:cNvSpPr txBox="1"/>
          <p:nvPr/>
        </p:nvSpPr>
        <p:spPr>
          <a:xfrm>
            <a:off x="142181" y="480936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¿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Cómo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estás?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FA72D-4114-4227-9D8B-55D2D5E09621}"/>
              </a:ext>
            </a:extLst>
          </p:cNvPr>
          <p:cNvSpPr txBox="1"/>
          <p:nvPr/>
        </p:nvSpPr>
        <p:spPr>
          <a:xfrm>
            <a:off x="142181" y="5804503"/>
            <a:ext cx="115708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How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are you?]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15CF04-6489-4B09-A0D1-CA62522E75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68439"/>
            <a:ext cx="2167128" cy="20680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613E23-8F92-4C59-B7DC-9B45B9F88C3D}"/>
              </a:ext>
            </a:extLst>
          </p:cNvPr>
          <p:cNvSpPr txBox="1"/>
          <p:nvPr/>
        </p:nvSpPr>
        <p:spPr>
          <a:xfrm>
            <a:off x="0" y="4973552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¿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Cómo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s-E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estás hoy?</a:t>
            </a:r>
            <a:endParaRPr kumimoji="0" lang="fr-F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F9AD7-C2EA-4407-A46A-EACCE50000FA}"/>
              </a:ext>
            </a:extLst>
          </p:cNvPr>
          <p:cNvSpPr txBox="1"/>
          <p:nvPr/>
        </p:nvSpPr>
        <p:spPr>
          <a:xfrm>
            <a:off x="284362" y="5876307"/>
            <a:ext cx="115708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[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How</a:t>
            </a:r>
            <a:r>
              <a:rPr kumimoji="0" lang="en-HK" sz="3200" b="1" i="0" u="none" strike="noStrike" kern="1200" cap="none" spc="0" normalizeH="0" baseline="0" noProof="0" dirty="0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are you today?]</a:t>
            </a:r>
          </a:p>
        </p:txBody>
      </p:sp>
    </p:spTree>
    <p:extLst>
      <p:ext uri="{BB962C8B-B14F-4D97-AF65-F5344CB8AC3E}">
        <p14:creationId xmlns:p14="http://schemas.microsoft.com/office/powerpoint/2010/main" val="42137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t="72902"/>
          <a:stretch/>
        </p:blipFill>
        <p:spPr>
          <a:xfrm>
            <a:off x="2893025" y="5199899"/>
            <a:ext cx="3170312" cy="86428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3074193" y="5351511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  <a:tabLst/>
              <a:defRPr/>
            </a:pPr>
            <a:r>
              <a:rPr kumimoji="0" lang="es-AR" sz="36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Quique</a:t>
            </a:r>
            <a:endParaRPr kumimoji="0" lang="es-A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t="72902"/>
          <a:stretch/>
        </p:blipFill>
        <p:spPr>
          <a:xfrm>
            <a:off x="6143361" y="5189015"/>
            <a:ext cx="3170312" cy="86428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6485505" y="5321240"/>
            <a:ext cx="24860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  <a:tabLst/>
              <a:defRPr/>
            </a:pPr>
            <a:r>
              <a:rPr kumimoji="0" lang="es-AR" sz="36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Ángela</a:t>
            </a:r>
            <a:endParaRPr kumimoji="0" lang="es-A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3156422" y="232229"/>
            <a:ext cx="6655235" cy="1024088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  <a:tabLst/>
              <a:defRPr/>
            </a:pPr>
            <a:r>
              <a:rPr kumimoji="0" lang="es-A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Quique, ¿estás?</a:t>
            </a:r>
            <a:endParaRPr kumimoji="0" lang="es-A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61;p7">
            <a:extLst>
              <a:ext uri="{FF2B5EF4-FFF2-40B4-BE49-F238E27FC236}">
                <a16:creationId xmlns:a16="http://schemas.microsoft.com/office/drawing/2014/main" id="{CFF9D065-CC28-4BFB-A5D0-6C7170198418}"/>
              </a:ext>
            </a:extLst>
          </p:cNvPr>
          <p:cNvSpPr/>
          <p:nvPr/>
        </p:nvSpPr>
        <p:spPr>
          <a:xfrm>
            <a:off x="3156422" y="209452"/>
            <a:ext cx="6655235" cy="1024088"/>
          </a:xfrm>
          <a:prstGeom prst="wedgeRoundRectCallout">
            <a:avLst>
              <a:gd name="adj1" fmla="val -60017"/>
              <a:gd name="adj2" fmla="val 37637"/>
              <a:gd name="adj3" fmla="val 16667"/>
            </a:avLst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  <a:tabLst/>
              <a:defRPr/>
            </a:pPr>
            <a:r>
              <a:rPr kumimoji="0" lang="es-A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Quique, ¿cómo estás?</a:t>
            </a:r>
            <a:endParaRPr kumimoji="0" lang="es-A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" name="Picture 2" descr="Teacher, Man, Cartoon, Professor, School, Education">
            <a:extLst>
              <a:ext uri="{FF2B5EF4-FFF2-40B4-BE49-F238E27FC236}">
                <a16:creationId xmlns:a16="http://schemas.microsoft.com/office/drawing/2014/main" id="{4376228B-C10B-4FCC-86A7-E0CF5754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418"/>
            <a:ext cx="1249539" cy="249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53;p7">
            <a:extLst>
              <a:ext uri="{FF2B5EF4-FFF2-40B4-BE49-F238E27FC236}">
                <a16:creationId xmlns:a16="http://schemas.microsoft.com/office/drawing/2014/main" id="{DE4DD6FD-FFBF-460B-B835-5CF06488269D}"/>
              </a:ext>
            </a:extLst>
          </p:cNvPr>
          <p:cNvSpPr txBox="1"/>
          <p:nvPr/>
        </p:nvSpPr>
        <p:spPr>
          <a:xfrm>
            <a:off x="1339214" y="2165524"/>
            <a:ext cx="281877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  <a:tabLst/>
              <a:defRPr/>
            </a:pP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El señor Valero</a:t>
            </a:r>
            <a:endParaRPr kumimoji="0" lang="es-A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5;p7">
            <a:extLst>
              <a:ext uri="{FF2B5EF4-FFF2-40B4-BE49-F238E27FC236}">
                <a16:creationId xmlns:a16="http://schemas.microsoft.com/office/drawing/2014/main" id="{A32B9800-1E6C-422E-B642-2DF65230B75D}"/>
              </a:ext>
            </a:extLst>
          </p:cNvPr>
          <p:cNvSpPr/>
          <p:nvPr/>
        </p:nvSpPr>
        <p:spPr>
          <a:xfrm>
            <a:off x="78053" y="3535702"/>
            <a:ext cx="2996140" cy="1024087"/>
          </a:xfrm>
          <a:prstGeom prst="wedgeRoundRectCallout">
            <a:avLst>
              <a:gd name="adj1" fmla="val 68928"/>
              <a:gd name="adj2" fmla="val 94228"/>
              <a:gd name="adj3" fmla="val 16667"/>
            </a:avLst>
          </a:prstGeom>
          <a:solidFill>
            <a:srgbClr val="1F386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Sí, estoy aquí.</a:t>
            </a:r>
          </a:p>
        </p:txBody>
      </p:sp>
      <p:sp>
        <p:nvSpPr>
          <p:cNvPr id="19" name="Google Shape;155;p7">
            <a:extLst>
              <a:ext uri="{FF2B5EF4-FFF2-40B4-BE49-F238E27FC236}">
                <a16:creationId xmlns:a16="http://schemas.microsoft.com/office/drawing/2014/main" id="{8C690F21-6DFA-40B6-AE86-6C81BBCAAE99}"/>
              </a:ext>
            </a:extLst>
          </p:cNvPr>
          <p:cNvSpPr/>
          <p:nvPr/>
        </p:nvSpPr>
        <p:spPr>
          <a:xfrm>
            <a:off x="5927523" y="2439273"/>
            <a:ext cx="2996140" cy="1024087"/>
          </a:xfrm>
          <a:prstGeom prst="wedgeRoundRectCallout">
            <a:avLst>
              <a:gd name="adj1" fmla="val -83668"/>
              <a:gd name="adj2" fmla="val 42639"/>
              <a:gd name="adj3" fmla="val 16667"/>
            </a:avLst>
          </a:prstGeom>
          <a:solidFill>
            <a:srgbClr val="1F386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No, está ausente.</a:t>
            </a:r>
          </a:p>
        </p:txBody>
      </p:sp>
      <p:sp>
        <p:nvSpPr>
          <p:cNvPr id="20" name="Google Shape;161;p7">
            <a:extLst>
              <a:ext uri="{FF2B5EF4-FFF2-40B4-BE49-F238E27FC236}">
                <a16:creationId xmlns:a16="http://schemas.microsoft.com/office/drawing/2014/main" id="{96382BF5-C6AD-4E9D-BC36-E1BB9FEA7AB7}"/>
              </a:ext>
            </a:extLst>
          </p:cNvPr>
          <p:cNvSpPr/>
          <p:nvPr/>
        </p:nvSpPr>
        <p:spPr>
          <a:xfrm>
            <a:off x="3156421" y="221944"/>
            <a:ext cx="6655235" cy="1024088"/>
          </a:xfrm>
          <a:prstGeom prst="wedgeRoundRectCallout">
            <a:avLst>
              <a:gd name="adj1" fmla="val -60017"/>
              <a:gd name="adj2" fmla="val 37637"/>
              <a:gd name="adj3" fmla="val 16667"/>
            </a:avLst>
          </a:prstGeom>
          <a:solidFill>
            <a:srgbClr val="00B0F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  <a:tabLst/>
              <a:defRPr/>
            </a:pPr>
            <a:r>
              <a:rPr kumimoji="0" lang="es-AR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Ángela, ¿estás?</a:t>
            </a:r>
            <a:endParaRPr kumimoji="0" lang="es-A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55;p7">
            <a:extLst>
              <a:ext uri="{FF2B5EF4-FFF2-40B4-BE49-F238E27FC236}">
                <a16:creationId xmlns:a16="http://schemas.microsoft.com/office/drawing/2014/main" id="{C7F45DB9-9049-4DF5-88E0-FC6A52FA0757}"/>
              </a:ext>
            </a:extLst>
          </p:cNvPr>
          <p:cNvSpPr/>
          <p:nvPr/>
        </p:nvSpPr>
        <p:spPr>
          <a:xfrm>
            <a:off x="50894" y="3545987"/>
            <a:ext cx="3105527" cy="1024087"/>
          </a:xfrm>
          <a:prstGeom prst="wedgeRoundRectCallout">
            <a:avLst>
              <a:gd name="adj1" fmla="val 65395"/>
              <a:gd name="adj2" fmla="val 94228"/>
              <a:gd name="adj3" fmla="val 16667"/>
            </a:avLst>
          </a:prstGeom>
          <a:solidFill>
            <a:srgbClr val="1F386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es-AR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Estoy perdido.</a:t>
            </a:r>
          </a:p>
        </p:txBody>
      </p:sp>
      <p:pic>
        <p:nvPicPr>
          <p:cNvPr id="22" name="Picture 2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2A5DC64-177C-45EE-8371-286A8373F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11" y="2711481"/>
            <a:ext cx="1561988" cy="253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/>
        </p:nvSpPr>
        <p:spPr>
          <a:xfrm>
            <a:off x="338875" y="-138590"/>
            <a:ext cx="4061178" cy="141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8625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endParaRPr sz="8625" b="1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282562" y="1019707"/>
            <a:ext cx="5474835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28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be | being]</a:t>
            </a:r>
            <a:endParaRPr sz="2800" b="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244528" y="1674603"/>
            <a:ext cx="1146408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2800"/>
            </a:pP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 that we use 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</a:t>
            </a:r>
            <a:r>
              <a:rPr lang="en-GB" sz="2800" b="1" i="1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be’) </a:t>
            </a: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describing </a:t>
            </a: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mood 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r>
              <a:rPr lang="en-GB" sz="28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temporary state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324328-DBE4-4774-9253-DAEAD0B305B8}"/>
              </a:ext>
            </a:extLst>
          </p:cNvPr>
          <p:cNvSpPr txBox="1"/>
          <p:nvPr/>
        </p:nvSpPr>
        <p:spPr>
          <a:xfrm>
            <a:off x="4906064" y="3874783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enfermo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4A8DCB-FE32-4FE4-9E64-2078C83B121B}"/>
              </a:ext>
            </a:extLst>
          </p:cNvPr>
          <p:cNvSpPr txBox="1"/>
          <p:nvPr/>
        </p:nvSpPr>
        <p:spPr>
          <a:xfrm>
            <a:off x="5592801" y="4529719"/>
            <a:ext cx="3992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Is he 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ill?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AE9FD1-3A18-4DD6-ABCE-11B014E90D0F}"/>
              </a:ext>
            </a:extLst>
          </p:cNvPr>
          <p:cNvSpPr txBox="1"/>
          <p:nvPr/>
        </p:nvSpPr>
        <p:spPr>
          <a:xfrm>
            <a:off x="239019" y="2919227"/>
            <a:ext cx="11469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To say </a:t>
            </a:r>
            <a:r>
              <a:rPr lang="en-GB" sz="2800" i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s/he is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, use </a:t>
            </a:r>
            <a:r>
              <a:rPr lang="en-GB" sz="28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2B58C9-E5B2-4FD2-8552-3EBF8007AE23}"/>
              </a:ext>
            </a:extLst>
          </p:cNvPr>
          <p:cNvSpPr txBox="1"/>
          <p:nvPr/>
        </p:nvSpPr>
        <p:spPr>
          <a:xfrm>
            <a:off x="316305" y="3795810"/>
            <a:ext cx="391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sano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3A54D7-C3AC-4CED-ACE8-CAFA26B9833B}"/>
              </a:ext>
            </a:extLst>
          </p:cNvPr>
          <p:cNvSpPr txBox="1"/>
          <p:nvPr/>
        </p:nvSpPr>
        <p:spPr>
          <a:xfrm>
            <a:off x="909168" y="4502537"/>
            <a:ext cx="449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He is 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healthy.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91135B95-F978-4023-A732-34F31AF9DC3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522" y="4352264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83;p8">
            <a:extLst>
              <a:ext uri="{FF2B5EF4-FFF2-40B4-BE49-F238E27FC236}">
                <a16:creationId xmlns:a16="http://schemas.microsoft.com/office/drawing/2014/main" id="{12D8A26E-04B6-4ACD-9CB0-BFE470E77D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8278" y="4427031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4EA4674-3521-4946-8EEF-DE32A921667A}"/>
              </a:ext>
            </a:extLst>
          </p:cNvPr>
          <p:cNvSpPr/>
          <p:nvPr/>
        </p:nvSpPr>
        <p:spPr>
          <a:xfrm>
            <a:off x="6218756" y="5312028"/>
            <a:ext cx="5708048" cy="1332245"/>
          </a:xfrm>
          <a:prstGeom prst="wedgeRoundRectCallout">
            <a:avLst>
              <a:gd name="adj1" fmla="val 43086"/>
              <a:gd name="adj2" fmla="val -92786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In Spanish, change a statement into a question by 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raising your voice at the end.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957010E-8265-4EFA-AB3F-A20EEDB7BC93}"/>
              </a:ext>
            </a:extLst>
          </p:cNvPr>
          <p:cNvSpPr/>
          <p:nvPr/>
        </p:nvSpPr>
        <p:spPr>
          <a:xfrm>
            <a:off x="6253798" y="5312027"/>
            <a:ext cx="5637964" cy="1332245"/>
          </a:xfrm>
          <a:prstGeom prst="wedgeRoundRectCallout">
            <a:avLst>
              <a:gd name="adj1" fmla="val 43086"/>
              <a:gd name="adj2" fmla="val -92786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Spanish uses two question marks – the one at the front is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upside down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041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5" grpId="0"/>
      <p:bldP spid="36" grpId="0"/>
      <p:bldP spid="37" grpId="0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>
              <a:snd r:embed="rId4" name="18_escuchaarubenaquien.wav"/>
            </a:hlinkClick>
            <a:extLst>
              <a:ext uri="{FF2B5EF4-FFF2-40B4-BE49-F238E27FC236}">
                <a16:creationId xmlns:a16="http://schemas.microsoft.com/office/drawing/2014/main" id="{A3737B01-35F6-4761-861C-47A0C9240FE7}"/>
              </a:ext>
            </a:extLst>
          </p:cNvPr>
          <p:cNvSpPr txBox="1"/>
          <p:nvPr/>
        </p:nvSpPr>
        <p:spPr>
          <a:xfrm>
            <a:off x="176493" y="126065"/>
            <a:ext cx="784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Escucha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 Rubén.  ¿A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quién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describe?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0892B-4275-47E1-A825-B5A5981EC746}"/>
              </a:ext>
            </a:extLst>
          </p:cNvPr>
          <p:cNvSpPr txBox="1"/>
          <p:nvPr/>
        </p:nvSpPr>
        <p:spPr>
          <a:xfrm>
            <a:off x="176493" y="705065"/>
            <a:ext cx="472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A)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Marca ‘I’, ‘you’ o ‘he’.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A856CCE-9309-4561-97BC-A45964A8680B}"/>
              </a:ext>
            </a:extLst>
          </p:cNvPr>
          <p:cNvGraphicFramePr>
            <a:graphicFrameLocks noGrp="1"/>
          </p:cNvGraphicFramePr>
          <p:nvPr/>
        </p:nvGraphicFramePr>
        <p:xfrm>
          <a:off x="347942" y="1307163"/>
          <a:ext cx="4550629" cy="4791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093">
                  <a:extLst>
                    <a:ext uri="{9D8B030D-6E8A-4147-A177-3AD203B41FA5}">
                      <a16:colId xmlns:a16="http://schemas.microsoft.com/office/drawing/2014/main" val="3349099371"/>
                    </a:ext>
                  </a:extLst>
                </a:gridCol>
                <a:gridCol w="1347546">
                  <a:extLst>
                    <a:ext uri="{9D8B030D-6E8A-4147-A177-3AD203B41FA5}">
                      <a16:colId xmlns:a16="http://schemas.microsoft.com/office/drawing/2014/main" val="732279396"/>
                    </a:ext>
                  </a:extLst>
                </a:gridCol>
                <a:gridCol w="1363495">
                  <a:extLst>
                    <a:ext uri="{9D8B030D-6E8A-4147-A177-3AD203B41FA5}">
                      <a16:colId xmlns:a16="http://schemas.microsoft.com/office/drawing/2014/main" val="1354867271"/>
                    </a:ext>
                  </a:extLst>
                </a:gridCol>
                <a:gridCol w="1363495">
                  <a:extLst>
                    <a:ext uri="{9D8B030D-6E8A-4147-A177-3AD203B41FA5}">
                      <a16:colId xmlns:a16="http://schemas.microsoft.com/office/drawing/2014/main" val="3460063974"/>
                    </a:ext>
                  </a:extLst>
                </a:gridCol>
              </a:tblGrid>
              <a:tr h="922534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Rubén</a:t>
                      </a:r>
                      <a:b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194222"/>
                  </a:ext>
                </a:extLst>
              </a:tr>
              <a:tr h="552753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493785"/>
                  </a:ext>
                </a:extLst>
              </a:tr>
              <a:tr h="552753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02963"/>
                  </a:ext>
                </a:extLst>
              </a:tr>
              <a:tr h="552753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43931"/>
                  </a:ext>
                </a:extLst>
              </a:tr>
              <a:tr h="552753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485344"/>
                  </a:ext>
                </a:extLst>
              </a:tr>
              <a:tr h="552753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44622"/>
                  </a:ext>
                </a:extLst>
              </a:tr>
              <a:tr h="552753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75557"/>
                  </a:ext>
                </a:extLst>
              </a:tr>
              <a:tr h="552753">
                <a:tc>
                  <a:txBody>
                    <a:bodyPr/>
                    <a:lstStyle/>
                    <a:p>
                      <a:pPr algn="ctr"/>
                      <a:endParaRPr lang="en-GB" sz="22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55914"/>
                  </a:ext>
                </a:extLst>
              </a:tr>
            </a:tbl>
          </a:graphicData>
        </a:graphic>
      </p:graphicFrame>
      <p:pic>
        <p:nvPicPr>
          <p:cNvPr id="9" name="Google Shape;224;p10" descr="Ok, Check, Todo, Agenda, Icon, Symbol, Tick, To Do, Gui">
            <a:extLst>
              <a:ext uri="{FF2B5EF4-FFF2-40B4-BE49-F238E27FC236}">
                <a16:creationId xmlns:a16="http://schemas.microsoft.com/office/drawing/2014/main" id="{9032CFEC-4CD6-4E93-92D6-030B89DAB9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9127" y="2227155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4;p10" descr="Ok, Check, Todo, Agenda, Icon, Symbol, Tick, To Do, Gui">
            <a:extLst>
              <a:ext uri="{FF2B5EF4-FFF2-40B4-BE49-F238E27FC236}">
                <a16:creationId xmlns:a16="http://schemas.microsoft.com/office/drawing/2014/main" id="{EF9FECA9-38F7-403B-8580-E77DBC8BB3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4206" y="2803169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4;p10" descr="Ok, Check, Todo, Agenda, Icon, Symbol, Tick, To Do, Gui">
            <a:extLst>
              <a:ext uri="{FF2B5EF4-FFF2-40B4-BE49-F238E27FC236}">
                <a16:creationId xmlns:a16="http://schemas.microsoft.com/office/drawing/2014/main" id="{F079AAA6-F2A7-4FB9-96B8-8DABC0FEC7B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3256" y="3390696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4;p10" descr="Ok, Check, Todo, Agenda, Icon, Symbol, Tick, To Do, Gui">
            <a:extLst>
              <a:ext uri="{FF2B5EF4-FFF2-40B4-BE49-F238E27FC236}">
                <a16:creationId xmlns:a16="http://schemas.microsoft.com/office/drawing/2014/main" id="{8BF1D820-B22C-4FBF-9CF3-D91CAE2F0D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5772" y="3931334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4;p10" descr="Ok, Check, Todo, Agenda, Icon, Symbol, Tick, To Do, Gui">
            <a:extLst>
              <a:ext uri="{FF2B5EF4-FFF2-40B4-BE49-F238E27FC236}">
                <a16:creationId xmlns:a16="http://schemas.microsoft.com/office/drawing/2014/main" id="{27E6FC0F-7604-4759-973E-CC18A34BE3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47341" y="4451068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24;p10" descr="Ok, Check, Todo, Agenda, Icon, Symbol, Tick, To Do, Gui">
            <a:extLst>
              <a:ext uri="{FF2B5EF4-FFF2-40B4-BE49-F238E27FC236}">
                <a16:creationId xmlns:a16="http://schemas.microsoft.com/office/drawing/2014/main" id="{BA2B2B44-3DB4-4A4C-B739-E1A949E564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4024" y="5028755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24;p10" descr="Ok, Check, Todo, Agenda, Icon, Symbol, Tick, To Do, Gui">
            <a:extLst>
              <a:ext uri="{FF2B5EF4-FFF2-40B4-BE49-F238E27FC236}">
                <a16:creationId xmlns:a16="http://schemas.microsoft.com/office/drawing/2014/main" id="{C5E0EB83-D71B-4BAE-9D4E-1EE02C7478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5772" y="5586549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221;p10">
            <a:extLst>
              <a:ext uri="{FF2B5EF4-FFF2-40B4-BE49-F238E27FC236}">
                <a16:creationId xmlns:a16="http://schemas.microsoft.com/office/drawing/2014/main" id="{8255E6B1-3CE1-48D6-ABB6-0783C47D2F8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222;p10">
            <a:extLst>
              <a:ext uri="{FF2B5EF4-FFF2-40B4-BE49-F238E27FC236}">
                <a16:creationId xmlns:a16="http://schemas.microsoft.com/office/drawing/2014/main" id="{CEBA1D8F-D1D5-4D07-8306-29C5F9D06D10}"/>
              </a:ext>
            </a:extLst>
          </p:cNvPr>
          <p:cNvSpPr txBox="1"/>
          <p:nvPr/>
        </p:nvSpPr>
        <p:spPr>
          <a:xfrm>
            <a:off x="10682790" y="770312"/>
            <a:ext cx="1346844" cy="400110"/>
          </a:xfrm>
          <a:prstGeom prst="rect">
            <a:avLst/>
          </a:prstGeom>
          <a:solidFill>
            <a:srgbClr val="8FEAD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</a:p>
        </p:txBody>
      </p:sp>
      <p:pic>
        <p:nvPicPr>
          <p:cNvPr id="46" name="Google Shape;183;p8">
            <a:extLst>
              <a:ext uri="{FF2B5EF4-FFF2-40B4-BE49-F238E27FC236}">
                <a16:creationId xmlns:a16="http://schemas.microsoft.com/office/drawing/2014/main" id="{6CE6FE11-D8FA-4128-86DF-D520BE4ABFF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6124" y="2803169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83;p8">
            <a:extLst>
              <a:ext uri="{FF2B5EF4-FFF2-40B4-BE49-F238E27FC236}">
                <a16:creationId xmlns:a16="http://schemas.microsoft.com/office/drawing/2014/main" id="{FF3B06AD-41A6-4DE6-A65B-17BBE3E376A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6124" y="4465857"/>
            <a:ext cx="540638" cy="5406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DCB037-1A8B-4750-A337-94DF2818E337}"/>
              </a:ext>
            </a:extLst>
          </p:cNvPr>
          <p:cNvSpPr txBox="1"/>
          <p:nvPr/>
        </p:nvSpPr>
        <p:spPr>
          <a:xfrm>
            <a:off x="5959020" y="2805893"/>
            <a:ext cx="148309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ill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lost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ready 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healthy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active</a:t>
            </a:r>
          </a:p>
          <a:p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4D688C0-6732-42B2-9370-6D106254C582}"/>
              </a:ext>
            </a:extLst>
          </p:cNvPr>
          <p:cNvSpPr txBox="1"/>
          <p:nvPr/>
        </p:nvSpPr>
        <p:spPr>
          <a:xfrm>
            <a:off x="347942" y="6208715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spot the questions?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1A624B-2318-4595-B56B-F984B8A1F780}"/>
              </a:ext>
            </a:extLst>
          </p:cNvPr>
          <p:cNvSpPr txBox="1"/>
          <p:nvPr/>
        </p:nvSpPr>
        <p:spPr>
          <a:xfrm>
            <a:off x="5551506" y="1307163"/>
            <a:ext cx="6478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B)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el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número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Listen again. Where can you hear the following adjectives?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1FB443-DC5E-4B8F-B3C1-D0A7AB54C81A}"/>
              </a:ext>
            </a:extLst>
          </p:cNvPr>
          <p:cNvSpPr txBox="1"/>
          <p:nvPr/>
        </p:nvSpPr>
        <p:spPr>
          <a:xfrm>
            <a:off x="7603456" y="276734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B9582B-769C-4C0C-8CBA-3923597714EC}"/>
              </a:ext>
            </a:extLst>
          </p:cNvPr>
          <p:cNvSpPr txBox="1"/>
          <p:nvPr/>
        </p:nvSpPr>
        <p:spPr>
          <a:xfrm>
            <a:off x="7699190" y="36220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DEA038-E137-4CDE-8634-EF7CBC17D776}"/>
              </a:ext>
            </a:extLst>
          </p:cNvPr>
          <p:cNvSpPr txBox="1"/>
          <p:nvPr/>
        </p:nvSpPr>
        <p:spPr>
          <a:xfrm>
            <a:off x="8501743" y="36128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D72D7D3-E794-4B89-BAA9-1A3B6D9203D3}"/>
              </a:ext>
            </a:extLst>
          </p:cNvPr>
          <p:cNvSpPr txBox="1"/>
          <p:nvPr/>
        </p:nvSpPr>
        <p:spPr>
          <a:xfrm>
            <a:off x="7664285" y="44394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03B7D7E-6C93-4273-80ED-541B5F66AFAD}"/>
              </a:ext>
            </a:extLst>
          </p:cNvPr>
          <p:cNvSpPr txBox="1"/>
          <p:nvPr/>
        </p:nvSpPr>
        <p:spPr>
          <a:xfrm>
            <a:off x="7713846" y="53336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565BEE-E9C0-4AEA-95A0-B1DC2F312A3E}"/>
              </a:ext>
            </a:extLst>
          </p:cNvPr>
          <p:cNvSpPr txBox="1"/>
          <p:nvPr/>
        </p:nvSpPr>
        <p:spPr>
          <a:xfrm>
            <a:off x="7718557" y="618808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26067E2D-5A3E-4B64-983A-4CEE0D4C01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7829" y="2953367"/>
            <a:ext cx="2256797" cy="3849432"/>
          </a:xfrm>
          <a:prstGeom prst="rect">
            <a:avLst/>
          </a:prstGeom>
        </p:spPr>
      </p:pic>
      <p:sp>
        <p:nvSpPr>
          <p:cNvPr id="2" name="Rectangle 1">
            <a:hlinkClick r:id="" action="ppaction://noaction">
              <a:snd r:embed="rId9" name="19_Eestaactivo.wav"/>
            </a:hlinkClick>
            <a:extLst>
              <a:ext uri="{FF2B5EF4-FFF2-40B4-BE49-F238E27FC236}">
                <a16:creationId xmlns:a16="http://schemas.microsoft.com/office/drawing/2014/main" id="{29CCA58C-0B08-4556-822D-116E1A84DC18}"/>
              </a:ext>
            </a:extLst>
          </p:cNvPr>
          <p:cNvSpPr/>
          <p:nvPr/>
        </p:nvSpPr>
        <p:spPr>
          <a:xfrm>
            <a:off x="405885" y="2295750"/>
            <a:ext cx="354423" cy="4034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E</a:t>
            </a:r>
          </a:p>
        </p:txBody>
      </p:sp>
      <p:sp>
        <p:nvSpPr>
          <p:cNvPr id="27" name="Rectangle 26">
            <a:hlinkClick r:id="" action="ppaction://noaction">
              <a:snd r:embed="rId10" name="20_1estaspreparadoQ.wav"/>
            </a:hlinkClick>
            <a:extLst>
              <a:ext uri="{FF2B5EF4-FFF2-40B4-BE49-F238E27FC236}">
                <a16:creationId xmlns:a16="http://schemas.microsoft.com/office/drawing/2014/main" id="{8D0CC287-D9EE-40EF-A581-A4A18C4FCD63}"/>
              </a:ext>
            </a:extLst>
          </p:cNvPr>
          <p:cNvSpPr/>
          <p:nvPr/>
        </p:nvSpPr>
        <p:spPr>
          <a:xfrm>
            <a:off x="403637" y="2871764"/>
            <a:ext cx="354423" cy="4034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1</a:t>
            </a:r>
          </a:p>
        </p:txBody>
      </p:sp>
      <p:sp>
        <p:nvSpPr>
          <p:cNvPr id="28" name="Rectangle 27">
            <a:hlinkClick r:id="" action="ppaction://noaction">
              <a:snd r:embed="rId11" name="21_2estasperdido.wav"/>
            </a:hlinkClick>
            <a:extLst>
              <a:ext uri="{FF2B5EF4-FFF2-40B4-BE49-F238E27FC236}">
                <a16:creationId xmlns:a16="http://schemas.microsoft.com/office/drawing/2014/main" id="{19AB67BF-4652-4197-8F45-81DF2357A411}"/>
              </a:ext>
            </a:extLst>
          </p:cNvPr>
          <p:cNvSpPr/>
          <p:nvPr/>
        </p:nvSpPr>
        <p:spPr>
          <a:xfrm>
            <a:off x="402576" y="3435210"/>
            <a:ext cx="354423" cy="4034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2</a:t>
            </a:r>
          </a:p>
        </p:txBody>
      </p:sp>
      <p:sp>
        <p:nvSpPr>
          <p:cNvPr id="29" name="Rectangle 28">
            <a:hlinkClick r:id="" action="ppaction://noaction">
              <a:snd r:embed="rId12" name="22_3estoysano.wav"/>
            </a:hlinkClick>
            <a:extLst>
              <a:ext uri="{FF2B5EF4-FFF2-40B4-BE49-F238E27FC236}">
                <a16:creationId xmlns:a16="http://schemas.microsoft.com/office/drawing/2014/main" id="{5C3450A5-8FB6-4AC9-BC00-98147806B847}"/>
              </a:ext>
            </a:extLst>
          </p:cNvPr>
          <p:cNvSpPr/>
          <p:nvPr/>
        </p:nvSpPr>
        <p:spPr>
          <a:xfrm>
            <a:off x="402576" y="3980389"/>
            <a:ext cx="354423" cy="4034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3</a:t>
            </a:r>
          </a:p>
        </p:txBody>
      </p:sp>
      <p:sp>
        <p:nvSpPr>
          <p:cNvPr id="30" name="Rectangle 29">
            <a:hlinkClick r:id="" action="ppaction://noaction">
              <a:snd r:embed="rId13" name="24_5estaenfermo.wav"/>
            </a:hlinkClick>
            <a:extLst>
              <a:ext uri="{FF2B5EF4-FFF2-40B4-BE49-F238E27FC236}">
                <a16:creationId xmlns:a16="http://schemas.microsoft.com/office/drawing/2014/main" id="{61382F94-2CFD-490A-B370-D91ED25AE147}"/>
              </a:ext>
            </a:extLst>
          </p:cNvPr>
          <p:cNvSpPr/>
          <p:nvPr/>
        </p:nvSpPr>
        <p:spPr>
          <a:xfrm>
            <a:off x="402577" y="5062715"/>
            <a:ext cx="354423" cy="4034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5</a:t>
            </a:r>
          </a:p>
        </p:txBody>
      </p:sp>
      <p:sp>
        <p:nvSpPr>
          <p:cNvPr id="31" name="Rectangle 30">
            <a:hlinkClick r:id="" action="ppaction://noaction">
              <a:snd r:embed="rId14" name="23_4comoestashoy.wav"/>
            </a:hlinkClick>
            <a:extLst>
              <a:ext uri="{FF2B5EF4-FFF2-40B4-BE49-F238E27FC236}">
                <a16:creationId xmlns:a16="http://schemas.microsoft.com/office/drawing/2014/main" id="{1132EDD2-79EC-4FE5-8BEC-86CA3E0314BD}"/>
              </a:ext>
            </a:extLst>
          </p:cNvPr>
          <p:cNvSpPr/>
          <p:nvPr/>
        </p:nvSpPr>
        <p:spPr>
          <a:xfrm>
            <a:off x="402577" y="4530172"/>
            <a:ext cx="354423" cy="4034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4</a:t>
            </a:r>
          </a:p>
        </p:txBody>
      </p:sp>
      <p:sp>
        <p:nvSpPr>
          <p:cNvPr id="32" name="Rectangle 31">
            <a:hlinkClick r:id="" action="ppaction://noaction">
              <a:snd r:embed="rId15" name="25_6hoyestoyperdido.wav"/>
            </a:hlinkClick>
            <a:extLst>
              <a:ext uri="{FF2B5EF4-FFF2-40B4-BE49-F238E27FC236}">
                <a16:creationId xmlns:a16="http://schemas.microsoft.com/office/drawing/2014/main" id="{19C67EC6-6137-44A8-9070-8BD2F782CE72}"/>
              </a:ext>
            </a:extLst>
          </p:cNvPr>
          <p:cNvSpPr/>
          <p:nvPr/>
        </p:nvSpPr>
        <p:spPr>
          <a:xfrm>
            <a:off x="415830" y="5595258"/>
            <a:ext cx="354423" cy="4034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317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6_escribeelnum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53" grpId="0"/>
      <p:bldP spid="54" grpId="0"/>
      <p:bldP spid="55" grpId="0"/>
      <p:bldP spid="56" grpId="0"/>
      <p:bldP spid="57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/>
          <p:nvPr/>
        </p:nvSpPr>
        <p:spPr>
          <a:xfrm>
            <a:off x="6856222" y="827464"/>
            <a:ext cx="4883800" cy="1228227"/>
          </a:xfrm>
          <a:prstGeom prst="wedgeRoundRectCallout">
            <a:avLst>
              <a:gd name="adj1" fmla="val 4066"/>
              <a:gd name="adj2" fmla="val 105930"/>
              <a:gd name="adj3" fmla="val 16667"/>
            </a:avLst>
          </a:prstGeom>
          <a:solidFill>
            <a:srgbClr val="1F3864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endParaRPr lang="es-AR" sz="44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>
              <a:buClr>
                <a:srgbClr val="FFFFFF"/>
              </a:buClr>
              <a:buSzPts val="4400"/>
            </a:pPr>
            <a:r>
              <a:rPr lang="es-AR" sz="44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Sofía ¿dónde está Pancho?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endParaRPr lang="es-AR" sz="44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7450473" y="5328843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s-AR" sz="3600" b="1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Quique</a:t>
            </a:r>
            <a:endParaRPr lang="es-AR" dirty="0"/>
          </a:p>
        </p:txBody>
      </p:sp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6341F861-86F3-4FC1-8DA7-A046C1785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706" y="2727486"/>
            <a:ext cx="1561988" cy="253823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E1D400C-E143-4F10-B007-FBCC3F19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02" y="255250"/>
            <a:ext cx="4542160" cy="1325563"/>
          </a:xfrm>
        </p:spPr>
        <p:txBody>
          <a:bodyPr/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casa </a:t>
            </a:r>
          </a:p>
        </p:txBody>
      </p:sp>
      <p:sp>
        <p:nvSpPr>
          <p:cNvPr id="16" name="Google Shape;154;p7">
            <a:extLst>
              <a:ext uri="{FF2B5EF4-FFF2-40B4-BE49-F238E27FC236}">
                <a16:creationId xmlns:a16="http://schemas.microsoft.com/office/drawing/2014/main" id="{AC11886F-FA9A-4D99-8E93-722BB46914CF}"/>
              </a:ext>
            </a:extLst>
          </p:cNvPr>
          <p:cNvSpPr/>
          <p:nvPr/>
        </p:nvSpPr>
        <p:spPr>
          <a:xfrm>
            <a:off x="338972" y="1868509"/>
            <a:ext cx="3592483" cy="1875124"/>
          </a:xfrm>
          <a:prstGeom prst="wedgeRoundRectCallout">
            <a:avLst>
              <a:gd name="adj1" fmla="val 54866"/>
              <a:gd name="adj2" fmla="val 84393"/>
              <a:gd name="adj3" fmla="val 16667"/>
            </a:avLst>
          </a:prstGeom>
          <a:solidFill>
            <a:srgbClr val="92D050"/>
          </a:solidFill>
          <a:ln w="127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s-AR" sz="4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¡Hoy está perdido en casa!</a:t>
            </a:r>
            <a:endParaRPr lang="es-AR" sz="4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57;p7">
            <a:extLst>
              <a:ext uri="{FF2B5EF4-FFF2-40B4-BE49-F238E27FC236}">
                <a16:creationId xmlns:a16="http://schemas.microsoft.com/office/drawing/2014/main" id="{BB8A94B7-1426-4936-A547-CB0AED7C0D07}"/>
              </a:ext>
            </a:extLst>
          </p:cNvPr>
          <p:cNvSpPr txBox="1"/>
          <p:nvPr/>
        </p:nvSpPr>
        <p:spPr>
          <a:xfrm>
            <a:off x="2213288" y="5633754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s-AR" sz="3600" b="1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Sofía</a:t>
            </a:r>
            <a:endParaRPr lang="es-AR" dirty="0"/>
          </a:p>
        </p:txBody>
      </p:sp>
      <p:pic>
        <p:nvPicPr>
          <p:cNvPr id="13" name="Google Shape;109;p3">
            <a:extLst>
              <a:ext uri="{FF2B5EF4-FFF2-40B4-BE49-F238E27FC236}">
                <a16:creationId xmlns:a16="http://schemas.microsoft.com/office/drawing/2014/main" id="{E774BF03-BF20-4242-9D76-A033E4E57F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995" r="482" b="12551"/>
          <a:stretch/>
        </p:blipFill>
        <p:spPr>
          <a:xfrm>
            <a:off x="2752287" y="127405"/>
            <a:ext cx="1292174" cy="105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06E41F5-5261-4294-A8C0-F7864066A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92" y="3205137"/>
            <a:ext cx="1561988" cy="29671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76109D-AD36-4BCF-99A6-56AD0A26BD0A}"/>
              </a:ext>
            </a:extLst>
          </p:cNvPr>
          <p:cNvSpPr txBox="1"/>
          <p:nvPr/>
        </p:nvSpPr>
        <p:spPr>
          <a:xfrm>
            <a:off x="10822646" y="5906710"/>
            <a:ext cx="1145725" cy="707886"/>
          </a:xfrm>
          <a:prstGeom prst="rect">
            <a:avLst/>
          </a:prstGeom>
          <a:solidFill>
            <a:srgbClr val="A9DA74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dónde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- where</a:t>
            </a:r>
          </a:p>
        </p:txBody>
      </p:sp>
    </p:spTree>
    <p:extLst>
      <p:ext uri="{BB962C8B-B14F-4D97-AF65-F5344CB8AC3E}">
        <p14:creationId xmlns:p14="http://schemas.microsoft.com/office/powerpoint/2010/main" val="20066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B4C4EF-D140-4611-8B75-EED0F9B76080}"/>
              </a:ext>
            </a:extLst>
          </p:cNvPr>
          <p:cNvSpPr txBox="1">
            <a:spLocks/>
          </p:cNvSpPr>
          <p:nvPr/>
        </p:nvSpPr>
        <p:spPr>
          <a:xfrm>
            <a:off x="416701" y="255250"/>
            <a:ext cx="113525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¡Oh no!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Pancho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está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perdido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C1AD7-240E-46C6-972B-9ABA614D4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1315024"/>
            <a:ext cx="3810243" cy="5287726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810D1F3-EB5F-43DE-A1E0-309B2A9CDFE0}"/>
              </a:ext>
            </a:extLst>
          </p:cNvPr>
          <p:cNvSpPr/>
          <p:nvPr/>
        </p:nvSpPr>
        <p:spPr>
          <a:xfrm>
            <a:off x="4192751" y="1637696"/>
            <a:ext cx="3800409" cy="2005781"/>
          </a:xfrm>
          <a:prstGeom prst="wedgeEllipseCallout">
            <a:avLst>
              <a:gd name="adj1" fmla="val -54984"/>
              <a:gd name="adj2" fmla="val 58088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latin typeface="Century Gothic" panose="020B0502020202020204" pitchFamily="34" charset="0"/>
              </a:rPr>
              <a:t>Estoy</a:t>
            </a:r>
            <a:r>
              <a:rPr lang="en-GB" sz="4400" b="1" dirty="0"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latin typeface="Century Gothic" panose="020B0502020202020204" pitchFamily="34" charset="0"/>
              </a:rPr>
              <a:t>perdido</a:t>
            </a:r>
            <a:r>
              <a:rPr lang="en-GB" sz="4400" b="1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4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ring, Garden, Flowers, Bloom, Plant, Gardening, Lawn">
            <a:extLst>
              <a:ext uri="{FF2B5EF4-FFF2-40B4-BE49-F238E27FC236}">
                <a16:creationId xmlns:a16="http://schemas.microsoft.com/office/drawing/2014/main" id="{3D0C67FC-990E-4BF4-813C-680627BF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8" y="1174943"/>
            <a:ext cx="8168218" cy="52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D968B-0217-43C6-B549-AA09D2040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87" y="5929015"/>
            <a:ext cx="389019" cy="539867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6E25AC86-DD79-405A-8D04-C32A009EE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38507"/>
              </p:ext>
            </p:extLst>
          </p:nvPr>
        </p:nvGraphicFramePr>
        <p:xfrm>
          <a:off x="242956" y="1155065"/>
          <a:ext cx="1387061" cy="5278335"/>
        </p:xfrm>
        <a:graphic>
          <a:graphicData uri="http://schemas.openxmlformats.org/drawingml/2006/table">
            <a:tbl>
              <a:tblPr firstRow="1" bandRow="1">
                <a:tableStyleId>{7FF5F828-6C90-4657-BD3A-750F5844F318}</a:tableStyleId>
              </a:tblPr>
              <a:tblGrid>
                <a:gridCol w="1387061">
                  <a:extLst>
                    <a:ext uri="{9D8B030D-6E8A-4147-A177-3AD203B41FA5}">
                      <a16:colId xmlns:a16="http://schemas.microsoft.com/office/drawing/2014/main" val="3596914215"/>
                    </a:ext>
                  </a:extLst>
                </a:gridCol>
              </a:tblGrid>
              <a:tr h="1759445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76179"/>
                  </a:ext>
                </a:extLst>
              </a:tr>
              <a:tr h="1759445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14778"/>
                  </a:ext>
                </a:extLst>
              </a:tr>
              <a:tr h="1759445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891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23FA83-E2AA-4138-9B80-E62BDBDB94CD}"/>
              </a:ext>
            </a:extLst>
          </p:cNvPr>
          <p:cNvSpPr txBox="1"/>
          <p:nvPr/>
        </p:nvSpPr>
        <p:spPr>
          <a:xfrm rot="19690576">
            <a:off x="1953039" y="-853107"/>
            <a:ext cx="6092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4346F-8703-4FEC-BB8B-3E8E012DE4B6}"/>
              </a:ext>
            </a:extLst>
          </p:cNvPr>
          <p:cNvSpPr txBox="1"/>
          <p:nvPr/>
        </p:nvSpPr>
        <p:spPr>
          <a:xfrm rot="19690576">
            <a:off x="3427343" y="-900136"/>
            <a:ext cx="6092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E8BE1-85E8-4764-8781-3993753E7D71}"/>
              </a:ext>
            </a:extLst>
          </p:cNvPr>
          <p:cNvSpPr txBox="1"/>
          <p:nvPr/>
        </p:nvSpPr>
        <p:spPr>
          <a:xfrm rot="19690576">
            <a:off x="4997655" y="-853108"/>
            <a:ext cx="6092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32F43-892E-41FF-88A7-4172356BD101}"/>
              </a:ext>
            </a:extLst>
          </p:cNvPr>
          <p:cNvSpPr txBox="1"/>
          <p:nvPr/>
        </p:nvSpPr>
        <p:spPr>
          <a:xfrm rot="19690576">
            <a:off x="6714271" y="-806080"/>
            <a:ext cx="6092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healthy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819AB-F22E-4AC1-941E-EE4620262F77}"/>
              </a:ext>
            </a:extLst>
          </p:cNvPr>
          <p:cNvSpPr txBox="1"/>
          <p:nvPr/>
        </p:nvSpPr>
        <p:spPr>
          <a:xfrm rot="19690576">
            <a:off x="8430887" y="-892335"/>
            <a:ext cx="6092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ready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A565748A-E75A-40FE-BD4B-DFAA91193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11056"/>
              </p:ext>
            </p:extLst>
          </p:nvPr>
        </p:nvGraphicFramePr>
        <p:xfrm>
          <a:off x="1750747" y="1174943"/>
          <a:ext cx="8168215" cy="5278338"/>
        </p:xfrm>
        <a:graphic>
          <a:graphicData uri="http://schemas.openxmlformats.org/drawingml/2006/table">
            <a:tbl>
              <a:tblPr firstRow="1" bandRow="1">
                <a:tableStyleId>{7FF5F828-6C90-4657-BD3A-750F5844F318}</a:tableStyleId>
              </a:tblPr>
              <a:tblGrid>
                <a:gridCol w="1633643">
                  <a:extLst>
                    <a:ext uri="{9D8B030D-6E8A-4147-A177-3AD203B41FA5}">
                      <a16:colId xmlns:a16="http://schemas.microsoft.com/office/drawing/2014/main" val="934599182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715750411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3997896774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3901701660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251379915"/>
                    </a:ext>
                  </a:extLst>
                </a:gridCol>
              </a:tblGrid>
              <a:tr h="17594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24255"/>
                  </a:ext>
                </a:extLst>
              </a:tr>
              <a:tr h="17594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127900"/>
                  </a:ext>
                </a:extLst>
              </a:tr>
              <a:tr h="17594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200226"/>
                  </a:ext>
                </a:extLst>
              </a:tr>
            </a:tbl>
          </a:graphicData>
        </a:graphic>
      </p:graphicFrame>
      <p:pic>
        <p:nvPicPr>
          <p:cNvPr id="16" name="Google Shape;111;p3" descr="Speech Icon, Voice, Talking, Audio, Speech">
            <a:extLst>
              <a:ext uri="{FF2B5EF4-FFF2-40B4-BE49-F238E27FC236}">
                <a16:creationId xmlns:a16="http://schemas.microsoft.com/office/drawing/2014/main" id="{AB949EE1-FAE6-4F07-A470-83CA8B5159A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3518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2;p3">
            <a:extLst>
              <a:ext uri="{FF2B5EF4-FFF2-40B4-BE49-F238E27FC236}">
                <a16:creationId xmlns:a16="http://schemas.microsoft.com/office/drawing/2014/main" id="{17615412-7D8A-4574-8B26-1A4348EDB549}"/>
              </a:ext>
            </a:extLst>
          </p:cNvPr>
          <p:cNvSpPr txBox="1"/>
          <p:nvPr/>
        </p:nvSpPr>
        <p:spPr>
          <a:xfrm>
            <a:off x="1055126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B99D77-5814-46F3-97E3-7D8E261B84FC}"/>
              </a:ext>
            </a:extLst>
          </p:cNvPr>
          <p:cNvSpPr/>
          <p:nvPr/>
        </p:nvSpPr>
        <p:spPr>
          <a:xfrm>
            <a:off x="1967947" y="5724938"/>
            <a:ext cx="1040607" cy="84333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8C0D4-4CD2-40B1-A156-4A6419B32EBB}"/>
              </a:ext>
            </a:extLst>
          </p:cNvPr>
          <p:cNvSpPr txBox="1"/>
          <p:nvPr/>
        </p:nvSpPr>
        <p:spPr>
          <a:xfrm>
            <a:off x="3145458" y="6146604"/>
            <a:ext cx="21884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activo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4BEBEE-F20F-4FD0-B9ED-4BFF42BCDC24}"/>
              </a:ext>
            </a:extLst>
          </p:cNvPr>
          <p:cNvSpPr/>
          <p:nvPr/>
        </p:nvSpPr>
        <p:spPr>
          <a:xfrm>
            <a:off x="246997" y="1140991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3FF1CB-A9BE-4192-BDAB-7756395343A2}"/>
              </a:ext>
            </a:extLst>
          </p:cNvPr>
          <p:cNvSpPr/>
          <p:nvPr/>
        </p:nvSpPr>
        <p:spPr>
          <a:xfrm>
            <a:off x="186115" y="2994395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You 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68A2D7-DFED-46E3-9D26-0B8C63F41E8F}"/>
              </a:ext>
            </a:extLst>
          </p:cNvPr>
          <p:cNvSpPr/>
          <p:nvPr/>
        </p:nvSpPr>
        <p:spPr>
          <a:xfrm>
            <a:off x="255448" y="474070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 is</a:t>
            </a:r>
          </a:p>
        </p:txBody>
      </p:sp>
    </p:spTree>
    <p:extLst>
      <p:ext uri="{BB962C8B-B14F-4D97-AF65-F5344CB8AC3E}">
        <p14:creationId xmlns:p14="http://schemas.microsoft.com/office/powerpoint/2010/main" val="21910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ring, Garden, Flowers, Bloom, Plant, Gardening, Lawn">
            <a:extLst>
              <a:ext uri="{FF2B5EF4-FFF2-40B4-BE49-F238E27FC236}">
                <a16:creationId xmlns:a16="http://schemas.microsoft.com/office/drawing/2014/main" id="{3D0C67FC-990E-4BF4-813C-680627BF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8" y="1333969"/>
            <a:ext cx="8168218" cy="52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D968B-0217-43C6-B549-AA09D2040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06" y="4282164"/>
            <a:ext cx="389019" cy="539867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6E25AC86-DD79-405A-8D04-C32A009EE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72850"/>
              </p:ext>
            </p:extLst>
          </p:nvPr>
        </p:nvGraphicFramePr>
        <p:xfrm>
          <a:off x="242956" y="1314091"/>
          <a:ext cx="1387061" cy="5278335"/>
        </p:xfrm>
        <a:graphic>
          <a:graphicData uri="http://schemas.openxmlformats.org/drawingml/2006/table">
            <a:tbl>
              <a:tblPr firstRow="1" bandRow="1">
                <a:tableStyleId>{7FF5F828-6C90-4657-BD3A-750F5844F318}</a:tableStyleId>
              </a:tblPr>
              <a:tblGrid>
                <a:gridCol w="1387061">
                  <a:extLst>
                    <a:ext uri="{9D8B030D-6E8A-4147-A177-3AD203B41FA5}">
                      <a16:colId xmlns:a16="http://schemas.microsoft.com/office/drawing/2014/main" val="3596914215"/>
                    </a:ext>
                  </a:extLst>
                </a:gridCol>
              </a:tblGrid>
              <a:tr h="1759445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76179"/>
                  </a:ext>
                </a:extLst>
              </a:tr>
              <a:tr h="1759445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14778"/>
                  </a:ext>
                </a:extLst>
              </a:tr>
              <a:tr h="1759445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891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23FA83-E2AA-4138-9B80-E62BDBDB94CD}"/>
              </a:ext>
            </a:extLst>
          </p:cNvPr>
          <p:cNvSpPr txBox="1"/>
          <p:nvPr/>
        </p:nvSpPr>
        <p:spPr>
          <a:xfrm rot="19690576">
            <a:off x="1953039" y="-724858"/>
            <a:ext cx="609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4346F-8703-4FEC-BB8B-3E8E012DE4B6}"/>
              </a:ext>
            </a:extLst>
          </p:cNvPr>
          <p:cNvSpPr txBox="1"/>
          <p:nvPr/>
        </p:nvSpPr>
        <p:spPr>
          <a:xfrm rot="19690576">
            <a:off x="3427343" y="-771887"/>
            <a:ext cx="609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E8BE1-85E8-4764-8781-3993753E7D71}"/>
              </a:ext>
            </a:extLst>
          </p:cNvPr>
          <p:cNvSpPr txBox="1"/>
          <p:nvPr/>
        </p:nvSpPr>
        <p:spPr>
          <a:xfrm rot="19690576">
            <a:off x="4997655" y="-724859"/>
            <a:ext cx="609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32F43-892E-41FF-88A7-4172356BD101}"/>
              </a:ext>
            </a:extLst>
          </p:cNvPr>
          <p:cNvSpPr txBox="1"/>
          <p:nvPr/>
        </p:nvSpPr>
        <p:spPr>
          <a:xfrm rot="19690576">
            <a:off x="6714271" y="-677831"/>
            <a:ext cx="609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healthy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819AB-F22E-4AC1-941E-EE4620262F77}"/>
              </a:ext>
            </a:extLst>
          </p:cNvPr>
          <p:cNvSpPr txBox="1"/>
          <p:nvPr/>
        </p:nvSpPr>
        <p:spPr>
          <a:xfrm rot="19690576">
            <a:off x="8430887" y="-764086"/>
            <a:ext cx="609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ready</a:t>
            </a:r>
          </a:p>
        </p:txBody>
      </p: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893CF2B5-5643-4D9A-8A91-D1BA8873F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70974"/>
              </p:ext>
            </p:extLst>
          </p:nvPr>
        </p:nvGraphicFramePr>
        <p:xfrm>
          <a:off x="1750747" y="1333969"/>
          <a:ext cx="8168215" cy="5278338"/>
        </p:xfrm>
        <a:graphic>
          <a:graphicData uri="http://schemas.openxmlformats.org/drawingml/2006/table">
            <a:tbl>
              <a:tblPr firstRow="1" bandRow="1">
                <a:tableStyleId>{7FF5F828-6C90-4657-BD3A-750F5844F318}</a:tableStyleId>
              </a:tblPr>
              <a:tblGrid>
                <a:gridCol w="1633643">
                  <a:extLst>
                    <a:ext uri="{9D8B030D-6E8A-4147-A177-3AD203B41FA5}">
                      <a16:colId xmlns:a16="http://schemas.microsoft.com/office/drawing/2014/main" val="934599182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715750411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3997896774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3901701660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251379915"/>
                    </a:ext>
                  </a:extLst>
                </a:gridCol>
              </a:tblGrid>
              <a:tr h="17594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24255"/>
                  </a:ext>
                </a:extLst>
              </a:tr>
              <a:tr h="17594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127900"/>
                  </a:ext>
                </a:extLst>
              </a:tr>
              <a:tr h="17594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200226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73BD675-664F-45F0-9159-C068BDE21285}"/>
              </a:ext>
            </a:extLst>
          </p:cNvPr>
          <p:cNvSpPr/>
          <p:nvPr/>
        </p:nvSpPr>
        <p:spPr>
          <a:xfrm>
            <a:off x="9200035" y="4093398"/>
            <a:ext cx="1040607" cy="84333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27AB48-6384-492A-A940-5D2D28AF4C2E}"/>
              </a:ext>
            </a:extLst>
          </p:cNvPr>
          <p:cNvSpPr txBox="1"/>
          <p:nvPr/>
        </p:nvSpPr>
        <p:spPr>
          <a:xfrm>
            <a:off x="9146432" y="5125497"/>
            <a:ext cx="31101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Estás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preparado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C3D74-B216-4062-ADF2-05870921B5B5}"/>
              </a:ext>
            </a:extLst>
          </p:cNvPr>
          <p:cNvSpPr/>
          <p:nvPr/>
        </p:nvSpPr>
        <p:spPr>
          <a:xfrm>
            <a:off x="243862" y="1326168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870DCF-7640-4AA9-8C38-3155B288498B}"/>
              </a:ext>
            </a:extLst>
          </p:cNvPr>
          <p:cNvSpPr/>
          <p:nvPr/>
        </p:nvSpPr>
        <p:spPr>
          <a:xfrm>
            <a:off x="182980" y="3179572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You 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D9C2DE-0A89-4002-842A-7738CDA783FC}"/>
              </a:ext>
            </a:extLst>
          </p:cNvPr>
          <p:cNvSpPr/>
          <p:nvPr/>
        </p:nvSpPr>
        <p:spPr>
          <a:xfrm>
            <a:off x="252313" y="4925879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 is</a:t>
            </a:r>
          </a:p>
        </p:txBody>
      </p:sp>
    </p:spTree>
    <p:extLst>
      <p:ext uri="{BB962C8B-B14F-4D97-AF65-F5344CB8AC3E}">
        <p14:creationId xmlns:p14="http://schemas.microsoft.com/office/powerpoint/2010/main" val="29948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ring, Garden, Flowers, Bloom, Plant, Gardening, Lawn">
            <a:extLst>
              <a:ext uri="{FF2B5EF4-FFF2-40B4-BE49-F238E27FC236}">
                <a16:creationId xmlns:a16="http://schemas.microsoft.com/office/drawing/2014/main" id="{3D0C67FC-990E-4BF4-813C-680627BF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8" y="1333969"/>
            <a:ext cx="8168218" cy="52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D968B-0217-43C6-B549-AA09D2040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63" y="4991257"/>
            <a:ext cx="389019" cy="539867"/>
          </a:xfrm>
          <a:prstGeom prst="rect">
            <a:avLst/>
          </a:prstGeom>
        </p:spPr>
      </p:pic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6E25AC86-DD79-405A-8D04-C32A009EE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65348"/>
              </p:ext>
            </p:extLst>
          </p:nvPr>
        </p:nvGraphicFramePr>
        <p:xfrm>
          <a:off x="242956" y="1314091"/>
          <a:ext cx="1387061" cy="5278335"/>
        </p:xfrm>
        <a:graphic>
          <a:graphicData uri="http://schemas.openxmlformats.org/drawingml/2006/table">
            <a:tbl>
              <a:tblPr firstRow="1" bandRow="1">
                <a:tableStyleId>{7FF5F828-6C90-4657-BD3A-750F5844F318}</a:tableStyleId>
              </a:tblPr>
              <a:tblGrid>
                <a:gridCol w="1387061">
                  <a:extLst>
                    <a:ext uri="{9D8B030D-6E8A-4147-A177-3AD203B41FA5}">
                      <a16:colId xmlns:a16="http://schemas.microsoft.com/office/drawing/2014/main" val="3596914215"/>
                    </a:ext>
                  </a:extLst>
                </a:gridCol>
              </a:tblGrid>
              <a:tr h="1759445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776179"/>
                  </a:ext>
                </a:extLst>
              </a:tr>
              <a:tr h="1759445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14778"/>
                  </a:ext>
                </a:extLst>
              </a:tr>
              <a:tr h="1759445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891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23FA83-E2AA-4138-9B80-E62BDBDB94CD}"/>
              </a:ext>
            </a:extLst>
          </p:cNvPr>
          <p:cNvSpPr txBox="1"/>
          <p:nvPr/>
        </p:nvSpPr>
        <p:spPr>
          <a:xfrm rot="19690576">
            <a:off x="1953039" y="-724858"/>
            <a:ext cx="609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4346F-8703-4FEC-BB8B-3E8E012DE4B6}"/>
              </a:ext>
            </a:extLst>
          </p:cNvPr>
          <p:cNvSpPr txBox="1"/>
          <p:nvPr/>
        </p:nvSpPr>
        <p:spPr>
          <a:xfrm rot="19690576">
            <a:off x="3427343" y="-771887"/>
            <a:ext cx="609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E8BE1-85E8-4764-8781-3993753E7D71}"/>
              </a:ext>
            </a:extLst>
          </p:cNvPr>
          <p:cNvSpPr txBox="1"/>
          <p:nvPr/>
        </p:nvSpPr>
        <p:spPr>
          <a:xfrm rot="19690576">
            <a:off x="4997655" y="-724859"/>
            <a:ext cx="609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32F43-892E-41FF-88A7-4172356BD101}"/>
              </a:ext>
            </a:extLst>
          </p:cNvPr>
          <p:cNvSpPr txBox="1"/>
          <p:nvPr/>
        </p:nvSpPr>
        <p:spPr>
          <a:xfrm rot="19690576">
            <a:off x="6714271" y="-677831"/>
            <a:ext cx="609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healthy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819AB-F22E-4AC1-941E-EE4620262F77}"/>
              </a:ext>
            </a:extLst>
          </p:cNvPr>
          <p:cNvSpPr txBox="1"/>
          <p:nvPr/>
        </p:nvSpPr>
        <p:spPr>
          <a:xfrm rot="19690576">
            <a:off x="8430887" y="-764086"/>
            <a:ext cx="609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prepared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94DAEC0B-DFB2-41C6-A647-57F68526FFFA}"/>
              </a:ext>
            </a:extLst>
          </p:cNvPr>
          <p:cNvGraphicFramePr>
            <a:graphicFrameLocks noGrp="1"/>
          </p:cNvGraphicFramePr>
          <p:nvPr/>
        </p:nvGraphicFramePr>
        <p:xfrm>
          <a:off x="1750747" y="1333969"/>
          <a:ext cx="8168215" cy="5278338"/>
        </p:xfrm>
        <a:graphic>
          <a:graphicData uri="http://schemas.openxmlformats.org/drawingml/2006/table">
            <a:tbl>
              <a:tblPr firstRow="1" bandRow="1">
                <a:tableStyleId>{7FF5F828-6C90-4657-BD3A-750F5844F318}</a:tableStyleId>
              </a:tblPr>
              <a:tblGrid>
                <a:gridCol w="1633643">
                  <a:extLst>
                    <a:ext uri="{9D8B030D-6E8A-4147-A177-3AD203B41FA5}">
                      <a16:colId xmlns:a16="http://schemas.microsoft.com/office/drawing/2014/main" val="934599182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715750411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3997896774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3901701660"/>
                    </a:ext>
                  </a:extLst>
                </a:gridCol>
                <a:gridCol w="1633643">
                  <a:extLst>
                    <a:ext uri="{9D8B030D-6E8A-4147-A177-3AD203B41FA5}">
                      <a16:colId xmlns:a16="http://schemas.microsoft.com/office/drawing/2014/main" val="251379915"/>
                    </a:ext>
                  </a:extLst>
                </a:gridCol>
              </a:tblGrid>
              <a:tr h="175944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24255"/>
                  </a:ext>
                </a:extLst>
              </a:tr>
              <a:tr h="17594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127900"/>
                  </a:ext>
                </a:extLst>
              </a:tr>
              <a:tr h="175944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20022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756EAEEC-C65A-4359-B2AF-BAA9146EDBC6}"/>
              </a:ext>
            </a:extLst>
          </p:cNvPr>
          <p:cNvSpPr/>
          <p:nvPr/>
        </p:nvSpPr>
        <p:spPr>
          <a:xfrm>
            <a:off x="4277042" y="4810878"/>
            <a:ext cx="1040607" cy="843333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4F9211-316D-4A0A-8A5A-0BCEB3176830}"/>
              </a:ext>
            </a:extLst>
          </p:cNvPr>
          <p:cNvSpPr txBox="1"/>
          <p:nvPr/>
        </p:nvSpPr>
        <p:spPr>
          <a:xfrm>
            <a:off x="5454553" y="5232544"/>
            <a:ext cx="24481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perdido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241EF6-F3AB-454E-A456-C0972C31DC76}"/>
              </a:ext>
            </a:extLst>
          </p:cNvPr>
          <p:cNvSpPr/>
          <p:nvPr/>
        </p:nvSpPr>
        <p:spPr>
          <a:xfrm>
            <a:off x="220871" y="1271621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 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AD0E5E-4F82-4722-BFDE-2335A4930939}"/>
              </a:ext>
            </a:extLst>
          </p:cNvPr>
          <p:cNvSpPr/>
          <p:nvPr/>
        </p:nvSpPr>
        <p:spPr>
          <a:xfrm>
            <a:off x="159989" y="3125025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You 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C10FFE-4B34-47C6-B22E-C3D7291B5F44}"/>
              </a:ext>
            </a:extLst>
          </p:cNvPr>
          <p:cNvSpPr/>
          <p:nvPr/>
        </p:nvSpPr>
        <p:spPr>
          <a:xfrm>
            <a:off x="229322" y="487133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 is</a:t>
            </a:r>
          </a:p>
        </p:txBody>
      </p:sp>
    </p:spTree>
    <p:extLst>
      <p:ext uri="{BB962C8B-B14F-4D97-AF65-F5344CB8AC3E}">
        <p14:creationId xmlns:p14="http://schemas.microsoft.com/office/powerpoint/2010/main" val="33586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724400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ADD2E"/>
                </a:solidFill>
                <a:latin typeface="Modern Love" panose="04090805081005020601" pitchFamily="82" charset="0"/>
                <a:sym typeface="Arial"/>
              </a:rPr>
              <a:t>amarillo</a:t>
            </a:r>
            <a:endParaRPr dirty="0">
              <a:solidFill>
                <a:srgbClr val="FADD2E"/>
              </a:solidFill>
              <a:latin typeface="Modern Love" panose="04090805081005020601" pitchFamily="82" charset="0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5047688"/>
            <a:ext cx="4572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s-ES" sz="28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Estar: estoy</a:t>
            </a:r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s-ES" sz="28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está , estás </a:t>
            </a:r>
            <a:r>
              <a:rPr lang="es-ES" sz="2800" b="1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for</a:t>
            </a:r>
            <a:r>
              <a:rPr lang="es-ES" sz="28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800" b="1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temporary</a:t>
            </a:r>
            <a:r>
              <a:rPr lang="es-ES" sz="28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800" b="1" i="0" u="none" strike="noStrike" cap="none" dirty="0" err="1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state</a:t>
            </a:r>
            <a:r>
              <a:rPr lang="es-ES" sz="28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endParaRPr lang="es-E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s-ES" sz="28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SSC [e]  </a:t>
            </a:r>
            <a:endParaRPr lang="es-ES" sz="2800" b="0" i="0" u="none" strike="noStrike" cap="none" dirty="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6445" y="171394"/>
            <a:ext cx="4114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GB" sz="3600" b="1" i="0" u="none" strike="noStrike" cap="non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179286" y="5268768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ADD2E"/>
                </a:solidFill>
                <a:latin typeface="Modern Love" panose="04090805081005020601" pitchFamily="82" charset="0"/>
                <a:ea typeface="Arial"/>
                <a:cs typeface="Arial"/>
                <a:sym typeface="Arial"/>
              </a:rPr>
              <a:t>amarillo</a:t>
            </a:r>
            <a:endParaRPr dirty="0">
              <a:solidFill>
                <a:srgbClr val="FADD2E"/>
              </a:solidFill>
              <a:latin typeface="Modern Love" panose="04090805081005020601" pitchFamily="82" charset="0"/>
            </a:endParaRPr>
          </a:p>
        </p:txBody>
      </p:sp>
      <p:sp>
        <p:nvSpPr>
          <p:cNvPr id="422" name="Google Shape;422;p21"/>
          <p:cNvSpPr txBox="1"/>
          <p:nvPr/>
        </p:nvSpPr>
        <p:spPr>
          <a:xfrm rot="-1320232">
            <a:off x="154531" y="2644202"/>
            <a:ext cx="41148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GB" sz="9600" b="1" i="0" u="none" strike="noStrike" cap="none" dirty="0">
                <a:solidFill>
                  <a:srgbClr val="FFFFFF"/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¡</a:t>
            </a:r>
            <a:r>
              <a:rPr lang="en-GB" sz="9600" b="1" i="0" u="none" strike="noStrike" cap="none" dirty="0" err="1">
                <a:solidFill>
                  <a:srgbClr val="FFFFFF"/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adiós</a:t>
            </a:r>
            <a:r>
              <a:rPr lang="en-GB" sz="9600" b="1" i="0" u="none" strike="noStrike" cap="none" dirty="0">
                <a:solidFill>
                  <a:srgbClr val="FFFFFF"/>
                </a:solidFill>
                <a:latin typeface="Segoe Print" panose="02000600000000000000" pitchFamily="2" charset="0"/>
                <a:ea typeface="Arial"/>
                <a:cs typeface="Arial"/>
                <a:sym typeface="Arial"/>
              </a:rPr>
              <a:t>!</a:t>
            </a:r>
            <a:endParaRPr sz="2400" dirty="0">
              <a:latin typeface="Segoe Print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756728-9667-4D58-81FF-9FCD224D6E30}"/>
              </a:ext>
            </a:extLst>
          </p:cNvPr>
          <p:cNvSpPr/>
          <p:nvPr/>
        </p:nvSpPr>
        <p:spPr>
          <a:xfrm>
            <a:off x="732087" y="120934"/>
            <a:ext cx="521370" cy="478471"/>
          </a:xfrm>
          <a:prstGeom prst="roundRect">
            <a:avLst/>
          </a:prstGeom>
          <a:solidFill>
            <a:srgbClr val="FADD2E"/>
          </a:solidFill>
          <a:ln>
            <a:solidFill>
              <a:srgbClr val="FADD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46255" y="240202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[e]</a:t>
            </a:r>
            <a:endParaRPr sz="1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750244" y="440277"/>
            <a:ext cx="7125988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115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11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115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11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fant</a:t>
            </a:r>
            <a:r>
              <a:rPr lang="en-GB" sz="115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115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4" name="Picture 2" descr="Elephant, Animal, Jungle, Savannah, Nature, Africa">
            <a:extLst>
              <a:ext uri="{FF2B5EF4-FFF2-40B4-BE49-F238E27FC236}">
                <a16:creationId xmlns:a16="http://schemas.microsoft.com/office/drawing/2014/main" id="{37FDB314-D112-490E-9760-E0F3C88A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10" y="2675417"/>
            <a:ext cx="3933816" cy="301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7553864-D5A8-4B01-97CD-05EA5CA3A600}"/>
              </a:ext>
            </a:extLst>
          </p:cNvPr>
          <p:cNvSpPr txBox="1"/>
          <p:nvPr/>
        </p:nvSpPr>
        <p:spPr>
          <a:xfrm>
            <a:off x="3254479" y="1371281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activo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0BA936-9CFE-4ED9-8F70-4A6D7F0B37E8}"/>
              </a:ext>
            </a:extLst>
          </p:cNvPr>
          <p:cNvSpPr txBox="1"/>
          <p:nvPr/>
        </p:nvSpPr>
        <p:spPr>
          <a:xfrm>
            <a:off x="3254479" y="3236370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preparado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A5C908-D1E3-4D62-AFBD-DB37BB4021DE}"/>
              </a:ext>
            </a:extLst>
          </p:cNvPr>
          <p:cNvSpPr txBox="1"/>
          <p:nvPr/>
        </p:nvSpPr>
        <p:spPr>
          <a:xfrm>
            <a:off x="3254479" y="5421625"/>
            <a:ext cx="180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perdido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811B19-F19F-4B37-A5A7-6B5C12DBC098}"/>
              </a:ext>
            </a:extLst>
          </p:cNvPr>
          <p:cNvSpPr txBox="1"/>
          <p:nvPr/>
        </p:nvSpPr>
        <p:spPr>
          <a:xfrm>
            <a:off x="7669188" y="1371280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enfermo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C4449A-831E-4AE2-A78B-009492A86B84}"/>
              </a:ext>
            </a:extLst>
          </p:cNvPr>
          <p:cNvSpPr txBox="1"/>
          <p:nvPr/>
        </p:nvSpPr>
        <p:spPr>
          <a:xfrm>
            <a:off x="8022650" y="3243229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oogle Shape;111;p3" descr="Speech Icon, Voice, Talking, Audio, Speech">
            <a:extLst>
              <a:ext uri="{FF2B5EF4-FFF2-40B4-BE49-F238E27FC236}">
                <a16:creationId xmlns:a16="http://schemas.microsoft.com/office/drawing/2014/main" id="{02BF0C93-5D91-45F8-B72A-092CA21A91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518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;p3">
            <a:extLst>
              <a:ext uri="{FF2B5EF4-FFF2-40B4-BE49-F238E27FC236}">
                <a16:creationId xmlns:a16="http://schemas.microsoft.com/office/drawing/2014/main" id="{0281ADCB-C57A-4C6C-91A7-C8D495D6E642}"/>
              </a:ext>
            </a:extLst>
          </p:cNvPr>
          <p:cNvSpPr txBox="1"/>
          <p:nvPr/>
        </p:nvSpPr>
        <p:spPr>
          <a:xfrm>
            <a:off x="1055126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9801C98C-842E-4263-9AAC-9B382AB4B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04" y="4883227"/>
            <a:ext cx="2798276" cy="1517313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1DE2C93-448B-4580-BF67-3CB962341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49" y="2529353"/>
            <a:ext cx="2084100" cy="2353874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C7E2EAFC-18D7-4DBA-A704-FFDBF53DC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191" y="991514"/>
            <a:ext cx="1650120" cy="1344306"/>
          </a:xfrm>
          <a:prstGeom prst="rect">
            <a:avLst/>
          </a:prstGeom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FC561DF-4496-4E64-BC24-82FF42705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360" y="2754578"/>
            <a:ext cx="2150502" cy="1562076"/>
          </a:xfrm>
          <a:prstGeom prst="rect">
            <a:avLst/>
          </a:prstGeom>
        </p:spPr>
      </p:pic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DDFEE5A-287D-4A6A-8ED4-647AF689B5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723" y="666904"/>
            <a:ext cx="1899801" cy="19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7553864-D5A8-4B01-97CD-05EA5CA3A600}"/>
              </a:ext>
            </a:extLst>
          </p:cNvPr>
          <p:cNvSpPr txBox="1"/>
          <p:nvPr/>
        </p:nvSpPr>
        <p:spPr>
          <a:xfrm>
            <a:off x="3752850" y="2021689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activo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811B19-F19F-4B37-A5A7-6B5C12DBC098}"/>
              </a:ext>
            </a:extLst>
          </p:cNvPr>
          <p:cNvSpPr txBox="1"/>
          <p:nvPr/>
        </p:nvSpPr>
        <p:spPr>
          <a:xfrm>
            <a:off x="9201676" y="1980165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perdido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oogle Shape;111;p3" descr="Speech Icon, Voice, Talking, Audio, Speech">
            <a:extLst>
              <a:ext uri="{FF2B5EF4-FFF2-40B4-BE49-F238E27FC236}">
                <a16:creationId xmlns:a16="http://schemas.microsoft.com/office/drawing/2014/main" id="{02BF0C93-5D91-45F8-B72A-092CA21A91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518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;p3">
            <a:extLst>
              <a:ext uri="{FF2B5EF4-FFF2-40B4-BE49-F238E27FC236}">
                <a16:creationId xmlns:a16="http://schemas.microsoft.com/office/drawing/2014/main" id="{0281ADCB-C57A-4C6C-91A7-C8D495D6E642}"/>
              </a:ext>
            </a:extLst>
          </p:cNvPr>
          <p:cNvSpPr txBox="1"/>
          <p:nvPr/>
        </p:nvSpPr>
        <p:spPr>
          <a:xfrm>
            <a:off x="1055126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AC9C4-E76B-42DC-93DD-18FB1145BD09}"/>
              </a:ext>
            </a:extLst>
          </p:cNvPr>
          <p:cNvSpPr txBox="1"/>
          <p:nvPr/>
        </p:nvSpPr>
        <p:spPr>
          <a:xfrm>
            <a:off x="5318383" y="4667250"/>
            <a:ext cx="15552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967A9C-D180-44A7-9499-D04A325073C9}"/>
              </a:ext>
            </a:extLst>
          </p:cNvPr>
          <p:cNvSpPr/>
          <p:nvPr/>
        </p:nvSpPr>
        <p:spPr>
          <a:xfrm>
            <a:off x="9201676" y="1938639"/>
            <a:ext cx="1951175" cy="667825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BCE627B6-AF11-4C2B-88A4-7D53A3F5D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784" y="1241593"/>
            <a:ext cx="2798276" cy="1517313"/>
          </a:xfrm>
          <a:prstGeom prst="rect">
            <a:avLst/>
          </a:prstGeom>
        </p:spPr>
      </p:pic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CF325D2-6647-41D3-9015-0F8F938B8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433" y="1219503"/>
            <a:ext cx="1899801" cy="19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11;p3" descr="Speech Icon, Voice, Talking, Audio, Speech">
            <a:extLst>
              <a:ext uri="{FF2B5EF4-FFF2-40B4-BE49-F238E27FC236}">
                <a16:creationId xmlns:a16="http://schemas.microsoft.com/office/drawing/2014/main" id="{02BF0C93-5D91-45F8-B72A-092CA21A91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518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;p3">
            <a:extLst>
              <a:ext uri="{FF2B5EF4-FFF2-40B4-BE49-F238E27FC236}">
                <a16:creationId xmlns:a16="http://schemas.microsoft.com/office/drawing/2014/main" id="{0281ADCB-C57A-4C6C-91A7-C8D495D6E642}"/>
              </a:ext>
            </a:extLst>
          </p:cNvPr>
          <p:cNvSpPr txBox="1"/>
          <p:nvPr/>
        </p:nvSpPr>
        <p:spPr>
          <a:xfrm>
            <a:off x="1055126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AC9C4-E76B-42DC-93DD-18FB1145BD09}"/>
              </a:ext>
            </a:extLst>
          </p:cNvPr>
          <p:cNvSpPr txBox="1"/>
          <p:nvPr/>
        </p:nvSpPr>
        <p:spPr>
          <a:xfrm>
            <a:off x="2428970" y="4846828"/>
            <a:ext cx="7334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prepared / ready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967A9C-D180-44A7-9499-D04A325073C9}"/>
              </a:ext>
            </a:extLst>
          </p:cNvPr>
          <p:cNvSpPr/>
          <p:nvPr/>
        </p:nvSpPr>
        <p:spPr>
          <a:xfrm>
            <a:off x="3363202" y="2000740"/>
            <a:ext cx="2416402" cy="584775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62ED79-DB76-462E-940F-E10B043B33A4}"/>
              </a:ext>
            </a:extLst>
          </p:cNvPr>
          <p:cNvSpPr txBox="1"/>
          <p:nvPr/>
        </p:nvSpPr>
        <p:spPr>
          <a:xfrm>
            <a:off x="3451723" y="1983155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preparado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682F0-919B-4243-83B4-F114DE89FC74}"/>
              </a:ext>
            </a:extLst>
          </p:cNvPr>
          <p:cNvSpPr txBox="1"/>
          <p:nvPr/>
        </p:nvSpPr>
        <p:spPr>
          <a:xfrm>
            <a:off x="9551680" y="1970427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perdido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856A7932-9832-4F4A-BE1A-53D3A891E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20" y="1158329"/>
            <a:ext cx="2084100" cy="2353874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658F3F36-E7A0-45CD-9EB8-947179EF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753" y="1242083"/>
            <a:ext cx="2798276" cy="15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11;p3" descr="Speech Icon, Voice, Talking, Audio, Speech">
            <a:extLst>
              <a:ext uri="{FF2B5EF4-FFF2-40B4-BE49-F238E27FC236}">
                <a16:creationId xmlns:a16="http://schemas.microsoft.com/office/drawing/2014/main" id="{02BF0C93-5D91-45F8-B72A-092CA21A91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518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;p3">
            <a:extLst>
              <a:ext uri="{FF2B5EF4-FFF2-40B4-BE49-F238E27FC236}">
                <a16:creationId xmlns:a16="http://schemas.microsoft.com/office/drawing/2014/main" id="{0281ADCB-C57A-4C6C-91A7-C8D495D6E642}"/>
              </a:ext>
            </a:extLst>
          </p:cNvPr>
          <p:cNvSpPr txBox="1"/>
          <p:nvPr/>
        </p:nvSpPr>
        <p:spPr>
          <a:xfrm>
            <a:off x="1055126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AC9C4-E76B-42DC-93DD-18FB1145BD09}"/>
              </a:ext>
            </a:extLst>
          </p:cNvPr>
          <p:cNvSpPr txBox="1"/>
          <p:nvPr/>
        </p:nvSpPr>
        <p:spPr>
          <a:xfrm>
            <a:off x="3312149" y="4732010"/>
            <a:ext cx="32672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sick / ill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967A9C-D180-44A7-9499-D04A325073C9}"/>
              </a:ext>
            </a:extLst>
          </p:cNvPr>
          <p:cNvSpPr/>
          <p:nvPr/>
        </p:nvSpPr>
        <p:spPr>
          <a:xfrm>
            <a:off x="7217942" y="1834999"/>
            <a:ext cx="1951175" cy="667825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7856A-6340-40D9-83FD-22A92F55C5C2}"/>
              </a:ext>
            </a:extLst>
          </p:cNvPr>
          <p:cNvSpPr txBox="1"/>
          <p:nvPr/>
        </p:nvSpPr>
        <p:spPr>
          <a:xfrm>
            <a:off x="2345378" y="1834999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activo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6F4021-76C4-4D83-B19B-4EC8511BAB06}"/>
              </a:ext>
            </a:extLst>
          </p:cNvPr>
          <p:cNvSpPr txBox="1"/>
          <p:nvPr/>
        </p:nvSpPr>
        <p:spPr>
          <a:xfrm>
            <a:off x="7266834" y="1834999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enfermo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4E456E4-B126-4D6C-A392-0F210173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77" y="1171226"/>
            <a:ext cx="1899801" cy="1918611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1192F2FE-4564-4A73-8FDC-1A949C52F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649" y="1417678"/>
            <a:ext cx="1650120" cy="134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111;p3" descr="Speech Icon, Voice, Talking, Audio, Speech">
            <a:extLst>
              <a:ext uri="{FF2B5EF4-FFF2-40B4-BE49-F238E27FC236}">
                <a16:creationId xmlns:a16="http://schemas.microsoft.com/office/drawing/2014/main" id="{02BF0C93-5D91-45F8-B72A-092CA21A911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518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;p3">
            <a:extLst>
              <a:ext uri="{FF2B5EF4-FFF2-40B4-BE49-F238E27FC236}">
                <a16:creationId xmlns:a16="http://schemas.microsoft.com/office/drawing/2014/main" id="{0281ADCB-C57A-4C6C-91A7-C8D495D6E642}"/>
              </a:ext>
            </a:extLst>
          </p:cNvPr>
          <p:cNvSpPr txBox="1"/>
          <p:nvPr/>
        </p:nvSpPr>
        <p:spPr>
          <a:xfrm>
            <a:off x="1055126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AC9C4-E76B-42DC-93DD-18FB1145BD09}"/>
              </a:ext>
            </a:extLst>
          </p:cNvPr>
          <p:cNvSpPr txBox="1"/>
          <p:nvPr/>
        </p:nvSpPr>
        <p:spPr>
          <a:xfrm>
            <a:off x="4029223" y="4725177"/>
            <a:ext cx="32496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healthy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967A9C-D180-44A7-9499-D04A325073C9}"/>
              </a:ext>
            </a:extLst>
          </p:cNvPr>
          <p:cNvSpPr/>
          <p:nvPr/>
        </p:nvSpPr>
        <p:spPr>
          <a:xfrm>
            <a:off x="7485711" y="1864177"/>
            <a:ext cx="1951175" cy="667825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C0FAC3-DBF0-4FBE-A67D-894DB481F8E6}"/>
              </a:ext>
            </a:extLst>
          </p:cNvPr>
          <p:cNvSpPr txBox="1"/>
          <p:nvPr/>
        </p:nvSpPr>
        <p:spPr>
          <a:xfrm>
            <a:off x="2566787" y="1864177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activo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581027-5180-4D06-8B62-AB627079ACF1}"/>
              </a:ext>
            </a:extLst>
          </p:cNvPr>
          <p:cNvSpPr txBox="1"/>
          <p:nvPr/>
        </p:nvSpPr>
        <p:spPr>
          <a:xfrm>
            <a:off x="7718822" y="1864177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sano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7CF5856-2E7A-4785-A023-B657EDF95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08" y="1171226"/>
            <a:ext cx="1899801" cy="1918611"/>
          </a:xfrm>
          <a:prstGeom prst="rect">
            <a:avLst/>
          </a:prstGeom>
        </p:spPr>
      </p:pic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9A3F154-B21A-4F80-931D-33C0743B1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654" y="1417051"/>
            <a:ext cx="2150502" cy="15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8811B19-F19F-4B37-A5A7-6B5C12DBC098}"/>
              </a:ext>
            </a:extLst>
          </p:cNvPr>
          <p:cNvSpPr txBox="1"/>
          <p:nvPr/>
        </p:nvSpPr>
        <p:spPr>
          <a:xfrm>
            <a:off x="3029147" y="2001131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perdido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Google Shape;111;p3" descr="Speech Icon, Voice, Talking, Audio, Speech">
            <a:extLst>
              <a:ext uri="{FF2B5EF4-FFF2-40B4-BE49-F238E27FC236}">
                <a16:creationId xmlns:a16="http://schemas.microsoft.com/office/drawing/2014/main" id="{02BF0C93-5D91-45F8-B72A-092CA21A91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518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2;p3">
            <a:extLst>
              <a:ext uri="{FF2B5EF4-FFF2-40B4-BE49-F238E27FC236}">
                <a16:creationId xmlns:a16="http://schemas.microsoft.com/office/drawing/2014/main" id="{0281ADCB-C57A-4C6C-91A7-C8D495D6E642}"/>
              </a:ext>
            </a:extLst>
          </p:cNvPr>
          <p:cNvSpPr txBox="1"/>
          <p:nvPr/>
        </p:nvSpPr>
        <p:spPr>
          <a:xfrm>
            <a:off x="1055126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AC9C4-E76B-42DC-93DD-18FB1145BD09}"/>
              </a:ext>
            </a:extLst>
          </p:cNvPr>
          <p:cNvSpPr txBox="1"/>
          <p:nvPr/>
        </p:nvSpPr>
        <p:spPr>
          <a:xfrm>
            <a:off x="4781550" y="4857750"/>
            <a:ext cx="27590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active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967A9C-D180-44A7-9499-D04A325073C9}"/>
              </a:ext>
            </a:extLst>
          </p:cNvPr>
          <p:cNvSpPr/>
          <p:nvPr/>
        </p:nvSpPr>
        <p:spPr>
          <a:xfrm>
            <a:off x="7440702" y="2006263"/>
            <a:ext cx="1951175" cy="667825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474D87-37F7-4282-9BB2-624B24A77C6E}"/>
              </a:ext>
            </a:extLst>
          </p:cNvPr>
          <p:cNvSpPr txBox="1"/>
          <p:nvPr/>
        </p:nvSpPr>
        <p:spPr>
          <a:xfrm>
            <a:off x="7700389" y="2001131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activo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BF9A065D-2DF1-45E8-9FF9-1EB72BF78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23" y="1371281"/>
            <a:ext cx="2798276" cy="1517313"/>
          </a:xfrm>
          <a:prstGeom prst="rect">
            <a:avLst/>
          </a:prstGeom>
        </p:spPr>
      </p:pic>
      <p:pic>
        <p:nvPicPr>
          <p:cNvPr id="12" name="Picture 1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A1FD211-C95D-4D5E-AD42-3B874FABB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013" y="1171226"/>
            <a:ext cx="1899801" cy="19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2006</Words>
  <Application>Microsoft Office PowerPoint</Application>
  <PresentationFormat>Widescreen</PresentationFormat>
  <Paragraphs>322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Segoe Print</vt:lpstr>
      <vt:lpstr>Century Gothic</vt:lpstr>
      <vt:lpstr>docs-Century Gothic</vt:lpstr>
      <vt:lpstr>Calibri</vt:lpstr>
      <vt:lpstr>Arial</vt:lpstr>
      <vt:lpstr>Quattrocento Sans</vt:lpstr>
      <vt:lpstr>Modern Love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casa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Vazquez-Valero</dc:creator>
  <cp:lastModifiedBy>Rachel Hawkes</cp:lastModifiedBy>
  <cp:revision>19</cp:revision>
  <dcterms:created xsi:type="dcterms:W3CDTF">2021-02-10T11:12:47Z</dcterms:created>
  <dcterms:modified xsi:type="dcterms:W3CDTF">2021-07-21T15:06:33Z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0x01010004BE072A515FCA42B1D2FCACB76C3CDA</vt:lpwstr>
  </property>
</Properties>
</file>