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308" r:id="rId5"/>
    <p:sldId id="309" r:id="rId6"/>
    <p:sldId id="310" r:id="rId7"/>
    <p:sldId id="285" r:id="rId8"/>
    <p:sldId id="311" r:id="rId9"/>
    <p:sldId id="301" r:id="rId10"/>
    <p:sldId id="302" r:id="rId11"/>
    <p:sldId id="263" r:id="rId12"/>
    <p:sldId id="264" r:id="rId13"/>
    <p:sldId id="265" r:id="rId14"/>
    <p:sldId id="266" r:id="rId15"/>
    <p:sldId id="303" r:id="rId16"/>
    <p:sldId id="304" r:id="rId17"/>
    <p:sldId id="305" r:id="rId18"/>
    <p:sldId id="306" r:id="rId19"/>
    <p:sldId id="307" r:id="rId20"/>
    <p:sldId id="270" r:id="rId21"/>
    <p:sldId id="27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Modern Love" panose="04090805081005020601" pitchFamily="82" charset="0"/>
      <p:regular r:id="rId32"/>
    </p:embeddedFont>
    <p:embeddedFont>
      <p:font typeface="Quattrocento Sans" panose="020B0604020202020204" charset="0"/>
      <p:regular r:id="rId33"/>
      <p:bold r:id="rId34"/>
      <p:italic r:id="rId35"/>
      <p:boldItalic r:id="rId36"/>
    </p:embeddedFont>
    <p:embeddedFont>
      <p:font typeface="Segoe Print" panose="02000600000000000000" pitchFamily="2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PW8OXv0ylQ5QUEYj2i2Z3+9K8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27" autoAdjust="0"/>
  </p:normalViewPr>
  <p:slideViewPr>
    <p:cSldViewPr snapToGrid="0">
      <p:cViewPr varScale="1">
        <p:scale>
          <a:sx n="72" d="100"/>
          <a:sy n="72" d="100"/>
        </p:scale>
        <p:origin x="106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intonation questions using ‘</a:t>
            </a:r>
            <a:r>
              <a:rPr lang="en-GB" b="1" dirty="0" err="1"/>
              <a:t>está</a:t>
            </a:r>
            <a:r>
              <a:rPr lang="en-GB" b="1" dirty="0"/>
              <a:t>’ </a:t>
            </a:r>
            <a:r>
              <a:rPr lang="en-GB" b="0" dirty="0"/>
              <a:t>and responses using ‘</a:t>
            </a:r>
            <a:r>
              <a:rPr lang="en-GB" b="1" dirty="0" err="1"/>
              <a:t>está</a:t>
            </a:r>
            <a:r>
              <a:rPr lang="en-GB" b="0" dirty="0"/>
              <a:t>’ as ‘</a:t>
            </a:r>
            <a:r>
              <a:rPr lang="en-GB" b="1" dirty="0"/>
              <a:t>it</a:t>
            </a:r>
            <a:r>
              <a:rPr lang="en-GB" b="0" dirty="0"/>
              <a:t> is (in/located)’. Last lesson they practised ‘</a:t>
            </a:r>
            <a:r>
              <a:rPr lang="en-GB" b="1" dirty="0" err="1"/>
              <a:t>está</a:t>
            </a:r>
            <a:r>
              <a:rPr lang="en-GB" b="1" dirty="0"/>
              <a:t>’</a:t>
            </a:r>
            <a:r>
              <a:rPr lang="en-GB" b="0" dirty="0"/>
              <a:t> meaning she / he is.</a:t>
            </a:r>
            <a:endParaRPr lang="en-GB" dirty="0"/>
          </a:p>
          <a:p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students “¿Granada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España</a:t>
            </a:r>
            <a:r>
              <a:rPr lang="en-GB" dirty="0"/>
              <a:t>?” and read out loud the two options, using the names in the map to model their options.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 student reads the option he/she thinks is the correct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correct answer to be highlighted.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Elicit the translation of '</a:t>
            </a:r>
            <a:r>
              <a:rPr lang="en-GB" b="0" dirty="0" err="1"/>
              <a:t>está</a:t>
            </a:r>
            <a:r>
              <a:rPr lang="en-GB" b="0" dirty="0"/>
              <a:t>’ so that it is clear to them that ‘</a:t>
            </a:r>
            <a:r>
              <a:rPr lang="en-GB" b="0" dirty="0" err="1"/>
              <a:t>está</a:t>
            </a:r>
            <a:r>
              <a:rPr lang="en-GB" b="0" dirty="0"/>
              <a:t>’ stands for two words in English, here - it and is. 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Notes: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In the next series of slides we extend practice answering the question ¿XXX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YYY? and answering with </a:t>
            </a:r>
            <a:r>
              <a:rPr lang="en-GB" dirty="0" err="1"/>
              <a:t>Sí</a:t>
            </a:r>
            <a:r>
              <a:rPr lang="en-GB" dirty="0"/>
              <a:t> or No.</a:t>
            </a:r>
            <a:br>
              <a:rPr lang="en-GB" dirty="0"/>
            </a:br>
            <a:r>
              <a:rPr lang="en-GB" dirty="0"/>
              <a:t>ii) Note that we are not doing negative sentences yet.  The negative answers give a positive answer.  No,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… (No, it is in…).</a:t>
            </a:r>
            <a:br>
              <a:rPr lang="en-GB" dirty="0"/>
            </a:br>
            <a:r>
              <a:rPr lang="en-GB" dirty="0"/>
              <a:t>iii) The names of cities and countries do contain SSCs [a] and [u] and several SSCs not encountered before.</a:t>
            </a:r>
          </a:p>
        </p:txBody>
      </p:sp>
      <p:sp>
        <p:nvSpPr>
          <p:cNvPr id="170" name="Google Shape;17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understand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 + ‘</a:t>
            </a:r>
            <a:r>
              <a:rPr lang="en-GB" b="0" dirty="0" err="1"/>
              <a:t>está</a:t>
            </a:r>
            <a:r>
              <a:rPr lang="en-GB" b="0" dirty="0"/>
              <a:t>’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students </a:t>
            </a:r>
            <a:r>
              <a:rPr lang="en-GB" dirty="0" err="1"/>
              <a:t>Quique</a:t>
            </a:r>
            <a:r>
              <a:rPr lang="en-GB" dirty="0"/>
              <a:t>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students to tell you if the message says ‘I am’ or ‘you are’.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6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are in pairs A + B. They write down the six corresponding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59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model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each element of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students are building sentences together.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how Persona B has to listen to Persona A’s verb to know which location to respond.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students that there are six sets of places for each person and they will both have a turn to play each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995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A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says his/her first verb ‘</a:t>
            </a:r>
            <a:r>
              <a:rPr lang="en-GB" b="0" dirty="0" err="1"/>
              <a:t>estoy</a:t>
            </a:r>
            <a:r>
              <a:rPr lang="en-GB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answers accordingly ‘</a:t>
            </a:r>
            <a:r>
              <a:rPr lang="en-GB" b="0" dirty="0" err="1"/>
              <a:t>en</a:t>
            </a:r>
            <a:r>
              <a:rPr lang="en-GB" b="0" dirty="0"/>
              <a:t> Perú’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using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Attributions:</a:t>
            </a:r>
            <a:br>
              <a:rPr lang="en-GB" sz="1200" b="1" dirty="0"/>
            </a:br>
            <a:r>
              <a:rPr lang="en-GB" sz="1200" b="1" dirty="0"/>
              <a:t>Tacna: </a:t>
            </a:r>
            <a:r>
              <a:rPr lang="en-GB" sz="1200" b="0" dirty="0"/>
              <a:t>By Vanished user j123kmqwfk56jd at the English-language Wikipedia, CC BY-SA 3.0, https://commons.wikimedia.org/w/index.php?curid=42863565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781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B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says his/her first verb ‘</a:t>
            </a:r>
            <a:r>
              <a:rPr lang="en-GB" b="0" dirty="0" err="1"/>
              <a:t>estoy</a:t>
            </a:r>
            <a:r>
              <a:rPr lang="en-GB" b="0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answers accordingly ‘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España</a:t>
            </a:r>
            <a:r>
              <a:rPr lang="en-GB" b="0" dirty="0"/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680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if needed, this task can be done as one of the five follow ups during the week.  It is repeated as Follow up 2 for the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read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students </a:t>
            </a:r>
            <a:r>
              <a:rPr lang="en-GB" dirty="0" err="1"/>
              <a:t>Quique</a:t>
            </a:r>
            <a:r>
              <a:rPr lang="en-GB" dirty="0"/>
              <a:t> is texting </a:t>
            </a:r>
            <a:r>
              <a:rPr lang="en-GB" dirty="0" err="1"/>
              <a:t>Ángela</a:t>
            </a:r>
            <a:r>
              <a:rPr lang="en-GB" dirty="0"/>
              <a:t> and we need to figure out where </a:t>
            </a:r>
            <a:r>
              <a:rPr lang="en-GB" dirty="0" err="1"/>
              <a:t>Quique</a:t>
            </a:r>
            <a:r>
              <a:rPr lang="en-GB" dirty="0"/>
              <a:t>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students’ awareness of Spanish speaking countries and cities. Model pronunciation of “Barcelona” as students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Quique</a:t>
            </a:r>
            <a:r>
              <a:rPr lang="en-GB" dirty="0"/>
              <a:t>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and elicit full answer from students.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282" name="Google Shape;282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Artwork by Steve Clarke. Pronoun pictures from NCELP (www.ncelp.org). All additional pictures selected from </a:t>
            </a:r>
            <a:r>
              <a:rPr lang="en-GB" dirty="0" err="1"/>
              <a:t>Pixabay</a:t>
            </a:r>
            <a:r>
              <a:rPr lang="en-GB" dirty="0"/>
              <a:t> and are available under a Creative Commons license, no attribution required.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dónde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[161]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5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15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br>
              <a:rPr lang="en-GB" sz="115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dirty="0"/>
              <a:t>For any </a:t>
            </a:r>
            <a:r>
              <a:rPr lang="en-GB" i="1" dirty="0"/>
              <a:t>other </a:t>
            </a:r>
            <a:r>
              <a:rPr lang="en-GB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6" name="Google Shape;406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 [u]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universo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on the picture and get students to repeat (with gesture, if using).</a:t>
            </a: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119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buenos</a:t>
            </a:r>
            <a:r>
              <a:rPr lang="en-GB" b="0" dirty="0"/>
              <a:t> </a:t>
            </a:r>
            <a:r>
              <a:rPr lang="en-GB" b="0" dirty="0" err="1"/>
              <a:t>días</a:t>
            </a:r>
            <a:r>
              <a:rPr lang="en-GB" b="0" dirty="0"/>
              <a:t> / 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phrases, practising orally with the visual support, then providing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literal and equivalent English meanings are clear.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‘</a:t>
            </a:r>
            <a:r>
              <a:rPr lang="en-GB" b="0" dirty="0" err="1"/>
              <a:t>buenos</a:t>
            </a:r>
            <a:r>
              <a:rPr lang="en-GB" b="0" dirty="0"/>
              <a:t> </a:t>
            </a:r>
            <a:r>
              <a:rPr lang="en-GB" b="0" dirty="0" err="1"/>
              <a:t>días</a:t>
            </a:r>
            <a:r>
              <a:rPr lang="en-GB" b="0" dirty="0"/>
              <a:t>’ and ‘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Teachers say one of the phrases and students use their finger to show which picture corresponds to the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042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</a:t>
            </a:r>
            <a:r>
              <a:rPr lang="en-GB" b="0" dirty="0"/>
              <a:t>: to revisit </a:t>
            </a:r>
            <a:r>
              <a:rPr lang="en-GB" b="0" dirty="0" err="1"/>
              <a:t>estar</a:t>
            </a:r>
            <a:r>
              <a:rPr lang="en-GB" b="0" dirty="0"/>
              <a:t> (to be for location).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”, “</a:t>
            </a:r>
            <a:r>
              <a:rPr lang="en-GB" dirty="0" err="1"/>
              <a:t>estoy</a:t>
            </a:r>
            <a:r>
              <a:rPr lang="en-GB" dirty="0"/>
              <a:t>” and “</a:t>
            </a:r>
            <a:r>
              <a:rPr lang="en-GB" dirty="0" err="1"/>
              <a:t>está</a:t>
            </a:r>
            <a:r>
              <a:rPr lang="en-GB" dirty="0"/>
              <a:t>”.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estás</a:t>
            </a:r>
            <a:r>
              <a:rPr lang="en-GB" b="1" dirty="0"/>
              <a:t> </a:t>
            </a:r>
            <a:r>
              <a:rPr lang="en-GB" b="0" dirty="0"/>
              <a:t>(you are).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 and “</a:t>
            </a:r>
            <a:r>
              <a:rPr lang="en-GB" dirty="0" err="1"/>
              <a:t>estás</a:t>
            </a:r>
            <a:r>
              <a:rPr lang="en-GB" dirty="0"/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Spanish examples provided).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and matching sound to print of “</a:t>
            </a:r>
            <a:r>
              <a:rPr lang="en-GB" b="0" dirty="0" err="1"/>
              <a:t>estás</a:t>
            </a:r>
            <a:r>
              <a:rPr lang="en-GB" b="0" dirty="0"/>
              <a:t>” questions, recycling vocabulary from previous lesson. 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</a:t>
            </a:r>
            <a:r>
              <a:rPr lang="en-GB" dirty="0" err="1"/>
              <a:t>Úrsula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 </a:t>
            </a:r>
            <a:r>
              <a:rPr lang="en-GB" dirty="0" err="1"/>
              <a:t>allí</a:t>
            </a:r>
            <a:r>
              <a:rPr lang="en-GB" dirty="0"/>
              <a:t>?”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Úrsula’s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.” 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</a:t>
            </a:r>
            <a:r>
              <a:rPr lang="en-GB" dirty="0" err="1"/>
              <a:t>Quique</a:t>
            </a:r>
            <a:r>
              <a:rPr lang="en-GB" dirty="0"/>
              <a:t> ¿</a:t>
            </a:r>
            <a:r>
              <a:rPr lang="en-GB" dirty="0" err="1"/>
              <a:t>estás</a:t>
            </a:r>
            <a:r>
              <a:rPr lang="en-GB" dirty="0"/>
              <a:t>?”.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Quique’s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, </a:t>
            </a:r>
            <a:r>
              <a:rPr lang="en-GB" dirty="0" err="1"/>
              <a:t>presente</a:t>
            </a:r>
            <a:r>
              <a:rPr lang="en-GB" dirty="0"/>
              <a:t>”. Ensure meaning is clear and practise pronunciation.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practise pronunciation of “</a:t>
            </a:r>
            <a:r>
              <a:rPr lang="en-GB" dirty="0" err="1"/>
              <a:t>Quique</a:t>
            </a:r>
            <a:r>
              <a:rPr lang="en-GB" dirty="0"/>
              <a:t>” as they haven’t learned [que] / [qui] yet.</a:t>
            </a:r>
            <a:br>
              <a:rPr lang="en-GB" dirty="0"/>
            </a:br>
            <a:endParaRPr dirty="0"/>
          </a:p>
        </p:txBody>
      </p:sp>
      <p:sp>
        <p:nvSpPr>
          <p:cNvPr id="251" name="Google Shape;25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10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attending to raised intonation question intonation in aural comprehension with written support. To then practise processing the two structures for meaning.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Ask pupils to write 1-6 in their books.</a:t>
            </a: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a statement or a question using the verb ‘</a:t>
            </a:r>
            <a:r>
              <a:rPr lang="en-GB" b="0" dirty="0" err="1"/>
              <a:t>estás</a:t>
            </a:r>
            <a:r>
              <a:rPr lang="en-GB" b="0" dirty="0"/>
              <a:t>’ (you are).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When they listen they should decide if it is a question or a statement. They could be asked to note Q or 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Then they should punctuate the questions and statements with ¿…? or .</a:t>
            </a:r>
            <a:br>
              <a:rPr lang="en-GB" b="0" dirty="0"/>
            </a:br>
            <a:r>
              <a:rPr lang="en-GB" b="0" dirty="0"/>
              <a:t>5. Click to reveal the answers.</a:t>
            </a:r>
            <a:br>
              <a:rPr lang="en-GB" b="0" dirty="0"/>
            </a:br>
            <a:r>
              <a:rPr lang="en-GB" b="0" dirty="0"/>
              <a:t>6. Ensure that the English meanings are clear.  You are vs Are you.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Transcript: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Luis, estás presente.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Tula, ¿estás presente?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Alonso, ¿estás allí?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Manu, ¿estás presente?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Buena, estás aquí.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Raúl, estás presente.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_tradnl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Rubio, ¿estás allí?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01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22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13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4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06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50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61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54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95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057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17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audio" Target="../media/audio26.wav"/><Relationship Id="rId9" Type="http://schemas.openxmlformats.org/officeDocument/2006/relationships/audio" Target="../media/audio2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audio28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image" Target="../media/image25.jp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31.wav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audio" Target="../media/audio3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4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7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0.wav"/><Relationship Id="rId11" Type="http://schemas.openxmlformats.org/officeDocument/2006/relationships/image" Target="../media/image33.png"/><Relationship Id="rId5" Type="http://schemas.openxmlformats.org/officeDocument/2006/relationships/audio" Target="../media/audio39.wav"/><Relationship Id="rId10" Type="http://schemas.openxmlformats.org/officeDocument/2006/relationships/image" Target="../media/image32.png"/><Relationship Id="rId4" Type="http://schemas.openxmlformats.org/officeDocument/2006/relationships/audio" Target="../media/audio38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38.jpg"/><Relationship Id="rId5" Type="http://schemas.openxmlformats.org/officeDocument/2006/relationships/image" Target="../media/image34.png"/><Relationship Id="rId15" Type="http://schemas.openxmlformats.org/officeDocument/2006/relationships/image" Target="../media/image42.jpeg"/><Relationship Id="rId10" Type="http://schemas.openxmlformats.org/officeDocument/2006/relationships/image" Target="../media/image37.jpg"/><Relationship Id="rId4" Type="http://schemas.openxmlformats.org/officeDocument/2006/relationships/image" Target="../media/image24.png"/><Relationship Id="rId9" Type="http://schemas.openxmlformats.org/officeDocument/2006/relationships/image" Target="../media/image36.jpg"/><Relationship Id="rId1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35.jpg"/><Relationship Id="rId17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2.png"/><Relationship Id="rId5" Type="http://schemas.openxmlformats.org/officeDocument/2006/relationships/image" Target="../media/image41.jpeg"/><Relationship Id="rId15" Type="http://schemas.openxmlformats.org/officeDocument/2006/relationships/image" Target="../media/image40.jpg"/><Relationship Id="rId10" Type="http://schemas.openxmlformats.org/officeDocument/2006/relationships/image" Target="../media/image33.png"/><Relationship Id="rId4" Type="http://schemas.openxmlformats.org/officeDocument/2006/relationships/image" Target="../media/image42.jpeg"/><Relationship Id="rId9" Type="http://schemas.openxmlformats.org/officeDocument/2006/relationships/image" Target="../media/image24.png"/><Relationship Id="rId1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g"/><Relationship Id="rId12" Type="http://schemas.openxmlformats.org/officeDocument/2006/relationships/image" Target="../media/image42.jpe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4.jpg"/><Relationship Id="rId11" Type="http://schemas.openxmlformats.org/officeDocument/2006/relationships/image" Target="../media/image27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4.png"/><Relationship Id="rId1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1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audio" Target="../media/audio9.wav"/><Relationship Id="rId10" Type="http://schemas.openxmlformats.org/officeDocument/2006/relationships/image" Target="../media/image13.png"/><Relationship Id="rId4" Type="http://schemas.openxmlformats.org/officeDocument/2006/relationships/audio" Target="../media/audio8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0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15.png"/><Relationship Id="rId5" Type="http://schemas.openxmlformats.org/officeDocument/2006/relationships/audio" Target="../media/audio12.wav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4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19.png"/><Relationship Id="rId4" Type="http://schemas.openxmlformats.org/officeDocument/2006/relationships/audio" Target="../media/audio15.wav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image" Target="../media/image20.png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0" Type="http://schemas.openxmlformats.org/officeDocument/2006/relationships/audio" Target="../media/audio23.wav"/><Relationship Id="rId4" Type="http://schemas.openxmlformats.org/officeDocument/2006/relationships/image" Target="../media/image19.png"/><Relationship Id="rId9" Type="http://schemas.openxmlformats.org/officeDocument/2006/relationships/audio" Target="../media/audio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Speech Bubble, Speech Balloon, Talking, Speaking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5500" y="0"/>
            <a:ext cx="800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91377">
            <a:off x="2941723" y="845421"/>
            <a:ext cx="3322974" cy="403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Flag, Spain, Spanish, Banner, Red Yellow R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54202">
            <a:off x="6563739" y="1080698"/>
            <a:ext cx="2189587" cy="14004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" name="Google Shape;92;p1"/>
          <p:cNvSpPr txBox="1"/>
          <p:nvPr/>
        </p:nvSpPr>
        <p:spPr>
          <a:xfrm rot="-209885">
            <a:off x="6835117" y="2632568"/>
            <a:ext cx="169469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Quattrocento Sans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hola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>
            <a:hlinkClick r:id="" action="ppaction://noaction">
              <a:snd r:embed="rId4" name="t1w2s10to13_Granada_Q.wav"/>
            </a:hlinkClick>
          </p:cNvPr>
          <p:cNvSpPr txBox="1"/>
          <p:nvPr/>
        </p:nvSpPr>
        <p:spPr>
          <a:xfrm>
            <a:off x="381828" y="435429"/>
            <a:ext cx="767477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¿Granada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</p:txBody>
      </p:sp>
      <p:pic>
        <p:nvPicPr>
          <p:cNvPr id="173" name="Google Shape;173;p39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9" descr="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825" y="2242267"/>
            <a:ext cx="4270566" cy="329873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9"/>
          <p:cNvSpPr/>
          <p:nvPr/>
        </p:nvSpPr>
        <p:spPr>
          <a:xfrm>
            <a:off x="2382631" y="4764216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9"/>
          <p:cNvSpPr txBox="1"/>
          <p:nvPr/>
        </p:nvSpPr>
        <p:spPr>
          <a:xfrm>
            <a:off x="2248602" y="5024914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grpSp>
        <p:nvGrpSpPr>
          <p:cNvPr id="177" name="Google Shape;177;p39"/>
          <p:cNvGrpSpPr/>
          <p:nvPr/>
        </p:nvGrpSpPr>
        <p:grpSpPr>
          <a:xfrm>
            <a:off x="5346264" y="1337567"/>
            <a:ext cx="1919050" cy="2480969"/>
            <a:chOff x="10264329" y="1395151"/>
            <a:chExt cx="1285333" cy="1883211"/>
          </a:xfrm>
        </p:grpSpPr>
        <p:pic>
          <p:nvPicPr>
            <p:cNvPr id="178" name="Google Shape;178;p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39"/>
            <p:cNvPicPr preferRelativeResize="0"/>
            <p:nvPr/>
          </p:nvPicPr>
          <p:blipFill rotWithShape="1">
            <a:blip r:embed="rId8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39">
            <a:hlinkClick r:id="" action="ppaction://noaction">
              <a:snd r:embed="rId9" name="t1w2s10to13_no_enInglaterra.wav"/>
            </a:hlinkClick>
          </p:cNvPr>
          <p:cNvSpPr txBox="1"/>
          <p:nvPr/>
        </p:nvSpPr>
        <p:spPr>
          <a:xfrm>
            <a:off x="7380306" y="2195203"/>
            <a:ext cx="4811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181" name="Google Shape;181;p39">
            <a:hlinkClick r:id="" action="ppaction://noaction">
              <a:snd r:embed="rId3" name="t1w2s10to13_si_enEspanya.wav"/>
            </a:hlinkClick>
          </p:cNvPr>
          <p:cNvSpPr txBox="1"/>
          <p:nvPr/>
        </p:nvSpPr>
        <p:spPr>
          <a:xfrm>
            <a:off x="7485539" y="4666550"/>
            <a:ext cx="44222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182" name="Google Shape;182;p39" descr="Spain, Country, Europe, Flag, Border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99020" y="4313760"/>
            <a:ext cx="1644424" cy="12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9"/>
          <p:cNvSpPr/>
          <p:nvPr/>
        </p:nvSpPr>
        <p:spPr>
          <a:xfrm>
            <a:off x="3761250" y="3285382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9"/>
          <p:cNvSpPr txBox="1"/>
          <p:nvPr/>
        </p:nvSpPr>
        <p:spPr>
          <a:xfrm>
            <a:off x="3627221" y="3453316"/>
            <a:ext cx="10807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/>
          </a:p>
        </p:txBody>
      </p:sp>
      <p:sp>
        <p:nvSpPr>
          <p:cNvPr id="15" name="Google Shape;307;p14">
            <a:extLst>
              <a:ext uri="{FF2B5EF4-FFF2-40B4-BE49-F238E27FC236}">
                <a16:creationId xmlns:a16="http://schemas.microsoft.com/office/drawing/2014/main" id="{D8C3B731-9C0A-4A56-97AD-CA71081A6C49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si_en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3448" y="1456828"/>
            <a:ext cx="2121944" cy="282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0">
            <a:hlinkClick r:id="" action="ppaction://noaction">
              <a:snd r:embed="rId5" name="t1w2s10to13_Sagrada_PeruQ.wav"/>
            </a:hlinkClick>
          </p:cNvPr>
          <p:cNvSpPr txBox="1"/>
          <p:nvPr/>
        </p:nvSpPr>
        <p:spPr>
          <a:xfrm>
            <a:off x="381828" y="435429"/>
            <a:ext cx="93305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Sagrada Familia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Perú?</a:t>
            </a:r>
            <a:endParaRPr dirty="0"/>
          </a:p>
        </p:txBody>
      </p:sp>
      <p:sp>
        <p:nvSpPr>
          <p:cNvPr id="192" name="Google Shape;192;p40">
            <a:hlinkClick r:id="" action="ppaction://noaction">
              <a:snd r:embed="rId6" name="t1w2s10to13_sienPeru.wav"/>
            </a:hlinkClick>
          </p:cNvPr>
          <p:cNvSpPr txBox="1"/>
          <p:nvPr/>
        </p:nvSpPr>
        <p:spPr>
          <a:xfrm>
            <a:off x="8336018" y="2129813"/>
            <a:ext cx="38559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Perú.</a:t>
            </a:r>
            <a:endParaRPr dirty="0"/>
          </a:p>
        </p:txBody>
      </p:sp>
      <p:pic>
        <p:nvPicPr>
          <p:cNvPr id="193" name="Google Shape;193;p40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0" descr="Sagrada Familia, Cathedral, Architecture, Monu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339" y="2183658"/>
            <a:ext cx="4678846" cy="39171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40">
            <a:hlinkClick r:id="" action="ppaction://noaction">
              <a:snd r:embed="rId3" name="t1w2s10to13_noenEspanya.wav"/>
            </a:hlinkClick>
          </p:cNvPr>
          <p:cNvSpPr txBox="1"/>
          <p:nvPr/>
        </p:nvSpPr>
        <p:spPr>
          <a:xfrm>
            <a:off x="7900150" y="5108804"/>
            <a:ext cx="44443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196" name="Google Shape;196;p40" descr="Spain, Country, Europe, Flag, Border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55726" y="4872031"/>
            <a:ext cx="1644424" cy="12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7;p14">
            <a:extLst>
              <a:ext uri="{FF2B5EF4-FFF2-40B4-BE49-F238E27FC236}">
                <a16:creationId xmlns:a16="http://schemas.microsoft.com/office/drawing/2014/main" id="{C5AB6A78-06EF-4769-BD2A-1A62D90E4D5E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noen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>
            <a:hlinkClick r:id="" action="ppaction://noaction">
              <a:snd r:embed="rId4" name="t1w2s10to13_Sagrada_BCN_Q.wav"/>
            </a:hlinkClick>
          </p:cNvPr>
          <p:cNvSpPr txBox="1"/>
          <p:nvPr/>
        </p:nvSpPr>
        <p:spPr>
          <a:xfrm>
            <a:off x="116784" y="63176"/>
            <a:ext cx="97282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Sagrada 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Barcelona ?</a:t>
            </a:r>
            <a:endParaRPr dirty="0"/>
          </a:p>
        </p:txBody>
      </p:sp>
      <p:pic>
        <p:nvPicPr>
          <p:cNvPr id="204" name="Google Shape;204;p41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1" descr="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919" y="1482811"/>
            <a:ext cx="5463987" cy="441492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1"/>
          <p:cNvSpPr txBox="1"/>
          <p:nvPr/>
        </p:nvSpPr>
        <p:spPr>
          <a:xfrm>
            <a:off x="2404696" y="5381648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sp>
        <p:nvSpPr>
          <p:cNvPr id="209" name="Google Shape;209;p41"/>
          <p:cNvSpPr/>
          <p:nvPr/>
        </p:nvSpPr>
        <p:spPr>
          <a:xfrm>
            <a:off x="5200339" y="2790619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1"/>
          <p:cNvSpPr txBox="1"/>
          <p:nvPr/>
        </p:nvSpPr>
        <p:spPr>
          <a:xfrm>
            <a:off x="4908161" y="3056819"/>
            <a:ext cx="10807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 dirty="0"/>
          </a:p>
        </p:txBody>
      </p:sp>
      <p:sp>
        <p:nvSpPr>
          <p:cNvPr id="214" name="Google Shape;214;p41"/>
          <p:cNvSpPr/>
          <p:nvPr/>
        </p:nvSpPr>
        <p:spPr>
          <a:xfrm>
            <a:off x="2566458" y="5206912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41" descr="Sagrada Familia, Cathedral, Architecture, Monu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5255" y="1740082"/>
            <a:ext cx="1080745" cy="8685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Google Shape;192;p40">
            <a:hlinkClick r:id="" action="ppaction://noaction">
              <a:snd r:embed="rId3" name="t1w2s10to13_si_enBCN.wav"/>
            </a:hlinkClick>
            <a:extLst>
              <a:ext uri="{FF2B5EF4-FFF2-40B4-BE49-F238E27FC236}">
                <a16:creationId xmlns:a16="http://schemas.microsoft.com/office/drawing/2014/main" id="{E75F0066-630E-4BBE-BBB7-555554A60B37}"/>
              </a:ext>
            </a:extLst>
          </p:cNvPr>
          <p:cNvSpPr txBox="1"/>
          <p:nvPr/>
        </p:nvSpPr>
        <p:spPr>
          <a:xfrm>
            <a:off x="7275673" y="2174347"/>
            <a:ext cx="44813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Barcelona.</a:t>
            </a:r>
            <a:endParaRPr dirty="0"/>
          </a:p>
        </p:txBody>
      </p:sp>
      <p:sp>
        <p:nvSpPr>
          <p:cNvPr id="16" name="Google Shape;195;p40">
            <a:hlinkClick r:id="" action="ppaction://noaction">
              <a:snd r:embed="rId8" name="t1w2s10to13_noenMDR.wav"/>
            </a:hlinkClick>
            <a:extLst>
              <a:ext uri="{FF2B5EF4-FFF2-40B4-BE49-F238E27FC236}">
                <a16:creationId xmlns:a16="http://schemas.microsoft.com/office/drawing/2014/main" id="{85B46C98-7C43-48E9-B75C-E52943279BEC}"/>
              </a:ext>
            </a:extLst>
          </p:cNvPr>
          <p:cNvSpPr txBox="1"/>
          <p:nvPr/>
        </p:nvSpPr>
        <p:spPr>
          <a:xfrm>
            <a:off x="7185697" y="4161641"/>
            <a:ext cx="44813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Madrid.</a:t>
            </a:r>
            <a:endParaRPr dirty="0"/>
          </a:p>
        </p:txBody>
      </p:sp>
      <p:sp>
        <p:nvSpPr>
          <p:cNvPr id="17" name="Google Shape;307;p14">
            <a:extLst>
              <a:ext uri="{FF2B5EF4-FFF2-40B4-BE49-F238E27FC236}">
                <a16:creationId xmlns:a16="http://schemas.microsoft.com/office/drawing/2014/main" id="{93DBF1DA-7258-4747-800F-740EA2B5446C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si_enBC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2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721" y="2104202"/>
            <a:ext cx="4270566" cy="329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2"/>
          <p:cNvSpPr/>
          <p:nvPr/>
        </p:nvSpPr>
        <p:spPr>
          <a:xfrm rot="-1876585">
            <a:off x="1807046" y="3038547"/>
            <a:ext cx="1743849" cy="276042"/>
          </a:xfrm>
          <a:prstGeom prst="rightArrow">
            <a:avLst>
              <a:gd name="adj1" fmla="val 50000"/>
              <a:gd name="adj2" fmla="val 51124"/>
            </a:avLst>
          </a:prstGeom>
          <a:solidFill>
            <a:srgbClr val="002060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2">
            <a:hlinkClick r:id="" action="ppaction://noaction">
              <a:snd r:embed="rId5" name="t1w2s10to13_QuiqueMDR_Q.wav"/>
            </a:hlinkClick>
          </p:cNvPr>
          <p:cNvSpPr txBox="1"/>
          <p:nvPr/>
        </p:nvSpPr>
        <p:spPr>
          <a:xfrm>
            <a:off x="381827" y="435429"/>
            <a:ext cx="73040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Madrid?</a:t>
            </a:r>
            <a:endParaRPr dirty="0"/>
          </a:p>
        </p:txBody>
      </p:sp>
      <p:sp>
        <p:nvSpPr>
          <p:cNvPr id="223" name="Google Shape;223;p42">
            <a:hlinkClick r:id="" action="ppaction://noaction">
              <a:snd r:embed="rId6" name="t1w2s10to13_siMDR.wav"/>
            </a:hlinkClick>
          </p:cNvPr>
          <p:cNvSpPr txBox="1"/>
          <p:nvPr/>
        </p:nvSpPr>
        <p:spPr>
          <a:xfrm>
            <a:off x="7915508" y="2598283"/>
            <a:ext cx="42764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Madrid.</a:t>
            </a:r>
            <a:endParaRPr dirty="0"/>
          </a:p>
        </p:txBody>
      </p:sp>
      <p:sp>
        <p:nvSpPr>
          <p:cNvPr id="224" name="Google Shape;224;p42">
            <a:hlinkClick r:id="" action="ppaction://noaction">
              <a:snd r:embed="rId3" name="t1w2s10to13_noLugo.wav"/>
            </a:hlinkClick>
          </p:cNvPr>
          <p:cNvSpPr txBox="1"/>
          <p:nvPr/>
        </p:nvSpPr>
        <p:spPr>
          <a:xfrm>
            <a:off x="7954669" y="4181900"/>
            <a:ext cx="39477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3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Lugo.</a:t>
            </a:r>
            <a:endParaRPr dirty="0"/>
          </a:p>
        </p:txBody>
      </p:sp>
      <p:pic>
        <p:nvPicPr>
          <p:cNvPr id="225" name="Google Shape;225;p42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2"/>
          <p:cNvSpPr/>
          <p:nvPr/>
        </p:nvSpPr>
        <p:spPr>
          <a:xfrm>
            <a:off x="4679524" y="4684703"/>
            <a:ext cx="134480" cy="163944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 txBox="1"/>
          <p:nvPr/>
        </p:nvSpPr>
        <p:spPr>
          <a:xfrm>
            <a:off x="4545495" y="4945401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Granada</a:t>
            </a:r>
            <a:endParaRPr/>
          </a:p>
        </p:txBody>
      </p:sp>
      <p:pic>
        <p:nvPicPr>
          <p:cNvPr id="228" name="Google Shape;228;p42" descr="A picture containing text, toy, doll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9562" y="1918906"/>
            <a:ext cx="1572542" cy="255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07;p14">
            <a:extLst>
              <a:ext uri="{FF2B5EF4-FFF2-40B4-BE49-F238E27FC236}">
                <a16:creationId xmlns:a16="http://schemas.microsoft.com/office/drawing/2014/main" id="{F1667394-D78C-4529-BDAE-7B202E115C03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noL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FBA8C2B2-9471-4602-9A45-BD198D15766D}"/>
              </a:ext>
            </a:extLst>
          </p:cNvPr>
          <p:cNvSpPr txBox="1"/>
          <p:nvPr/>
        </p:nvSpPr>
        <p:spPr>
          <a:xfrm>
            <a:off x="10010045" y="532570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0C484D-EF30-4CE4-B366-01018AC001B3}"/>
              </a:ext>
            </a:extLst>
          </p:cNvPr>
          <p:cNvSpPr txBox="1"/>
          <p:nvPr/>
        </p:nvSpPr>
        <p:spPr>
          <a:xfrm>
            <a:off x="10007266" y="337452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134BA6-442E-4101-98C5-E4CBF2FA7432}"/>
              </a:ext>
            </a:extLst>
          </p:cNvPr>
          <p:cNvSpPr txBox="1"/>
          <p:nvPr/>
        </p:nvSpPr>
        <p:spPr>
          <a:xfrm>
            <a:off x="4023766" y="542926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D1A92-1878-4A26-81E1-F5B597E8FFC5}"/>
              </a:ext>
            </a:extLst>
          </p:cNvPr>
          <p:cNvSpPr txBox="1"/>
          <p:nvPr/>
        </p:nvSpPr>
        <p:spPr>
          <a:xfrm>
            <a:off x="4020987" y="346921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E05525-E836-48CE-8A87-7EA7C4FD9799}"/>
              </a:ext>
            </a:extLst>
          </p:cNvPr>
          <p:cNvSpPr txBox="1"/>
          <p:nvPr/>
        </p:nvSpPr>
        <p:spPr>
          <a:xfrm>
            <a:off x="5228425" y="158435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91057"/>
            <a:ext cx="10515600" cy="527768"/>
          </a:xfrm>
        </p:spPr>
        <p:txBody>
          <a:bodyPr>
            <a:no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lots of messages from his friends. </a:t>
            </a:r>
          </a:p>
        </p:txBody>
      </p:sp>
      <p:pic>
        <p:nvPicPr>
          <p:cNvPr id="4" name="Google Shape;205;p9" descr="Reading, Book, Symbol, Icon, Reader, Man">
            <a:extLst>
              <a:ext uri="{FF2B5EF4-FFF2-40B4-BE49-F238E27FC236}">
                <a16:creationId xmlns:a16="http://schemas.microsoft.com/office/drawing/2014/main" id="{1AC800E3-1B31-4400-8D68-E36A0266B2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6;p9">
            <a:extLst>
              <a:ext uri="{FF2B5EF4-FFF2-40B4-BE49-F238E27FC236}">
                <a16:creationId xmlns:a16="http://schemas.microsoft.com/office/drawing/2014/main" id="{857A50F3-5BEE-4C46-B224-06DAB84663A9}"/>
              </a:ext>
            </a:extLst>
          </p:cNvPr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4AAB394-F26B-49D3-AF2A-B36662DE9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861" y="110094"/>
            <a:ext cx="1399105" cy="170091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5C632-60A1-4312-BCC4-CCC0B0336E07}"/>
              </a:ext>
            </a:extLst>
          </p:cNvPr>
          <p:cNvSpPr/>
          <p:nvPr/>
        </p:nvSpPr>
        <p:spPr>
          <a:xfrm rot="16200000">
            <a:off x="2687454" y="1630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570BA2-6A38-4A28-AA5E-17B28BEC6D11}"/>
              </a:ext>
            </a:extLst>
          </p:cNvPr>
          <p:cNvSpPr/>
          <p:nvPr/>
        </p:nvSpPr>
        <p:spPr>
          <a:xfrm rot="16200000">
            <a:off x="2660813" y="34826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84547-1019-4B29-8A9B-21BCBF9C1E9F}"/>
              </a:ext>
            </a:extLst>
          </p:cNvPr>
          <p:cNvSpPr/>
          <p:nvPr/>
        </p:nvSpPr>
        <p:spPr>
          <a:xfrm>
            <a:off x="4744666" y="149404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9802373-C3FC-46DE-B076-9CC9372E0D60}"/>
              </a:ext>
            </a:extLst>
          </p:cNvPr>
          <p:cNvSpPr/>
          <p:nvPr/>
        </p:nvSpPr>
        <p:spPr>
          <a:xfrm>
            <a:off x="2180521" y="114531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3088D-2C2D-4478-937A-C79C843AFFD8}"/>
              </a:ext>
            </a:extLst>
          </p:cNvPr>
          <p:cNvSpPr txBox="1"/>
          <p:nvPr/>
        </p:nvSpPr>
        <p:spPr>
          <a:xfrm>
            <a:off x="2299443" y="1164674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España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17BE-8829-4598-813D-BE7BEB302885}"/>
              </a:ext>
            </a:extLst>
          </p:cNvPr>
          <p:cNvSpPr txBox="1"/>
          <p:nvPr/>
        </p:nvSpPr>
        <p:spPr>
          <a:xfrm>
            <a:off x="1384929" y="83994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BDCA79-5E4D-4B11-8BAB-4777DECB0842}"/>
              </a:ext>
            </a:extLst>
          </p:cNvPr>
          <p:cNvSpPr txBox="1"/>
          <p:nvPr/>
        </p:nvSpPr>
        <p:spPr>
          <a:xfrm>
            <a:off x="5228425" y="94927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E92E69-7C44-4991-85A1-DFEEA38CEC34}"/>
              </a:ext>
            </a:extLst>
          </p:cNvPr>
          <p:cNvSpPr txBox="1"/>
          <p:nvPr/>
        </p:nvSpPr>
        <p:spPr>
          <a:xfrm>
            <a:off x="5913365" y="97684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C877A2-146A-4D20-88C5-86601D9FB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7" y="1503518"/>
            <a:ext cx="498794" cy="519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DF03BD-4545-49FF-9952-4B9A5EC24138}"/>
              </a:ext>
            </a:extLst>
          </p:cNvPr>
          <p:cNvSpPr txBox="1"/>
          <p:nvPr/>
        </p:nvSpPr>
        <p:spPr>
          <a:xfrm>
            <a:off x="5913365" y="161193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CCC5C8-2BC3-42B8-9EE3-02D3F94A5CD7}"/>
              </a:ext>
            </a:extLst>
          </p:cNvPr>
          <p:cNvSpPr/>
          <p:nvPr/>
        </p:nvSpPr>
        <p:spPr>
          <a:xfrm rot="16200000">
            <a:off x="1480016" y="191003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E32C9-C896-47E4-88B0-6F1372839CF3}"/>
              </a:ext>
            </a:extLst>
          </p:cNvPr>
          <p:cNvSpPr/>
          <p:nvPr/>
        </p:nvSpPr>
        <p:spPr>
          <a:xfrm rot="16200000">
            <a:off x="1453375" y="224199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3B683E-2F07-4E1E-8C51-0E9912F1CCA4}"/>
              </a:ext>
            </a:extLst>
          </p:cNvPr>
          <p:cNvSpPr/>
          <p:nvPr/>
        </p:nvSpPr>
        <p:spPr>
          <a:xfrm>
            <a:off x="3537228" y="338777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4D3615E-61AB-46E4-AE8C-6E9281227C18}"/>
              </a:ext>
            </a:extLst>
          </p:cNvPr>
          <p:cNvSpPr/>
          <p:nvPr/>
        </p:nvSpPr>
        <p:spPr>
          <a:xfrm>
            <a:off x="973083" y="303905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6DC55-1FC6-4644-8733-030F13D384FE}"/>
              </a:ext>
            </a:extLst>
          </p:cNvPr>
          <p:cNvSpPr txBox="1"/>
          <p:nvPr/>
        </p:nvSpPr>
        <p:spPr>
          <a:xfrm>
            <a:off x="1046138" y="305415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Málaga.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066B5-2525-4BC7-AD98-6B9D3462FE71}"/>
              </a:ext>
            </a:extLst>
          </p:cNvPr>
          <p:cNvSpPr txBox="1"/>
          <p:nvPr/>
        </p:nvSpPr>
        <p:spPr>
          <a:xfrm>
            <a:off x="177491" y="273367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AE1F85-6DB6-480A-A6C7-926270CA34D8}"/>
              </a:ext>
            </a:extLst>
          </p:cNvPr>
          <p:cNvSpPr txBox="1"/>
          <p:nvPr/>
        </p:nvSpPr>
        <p:spPr>
          <a:xfrm>
            <a:off x="4020987" y="284300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E37B67-CCA3-431E-9D32-B57C2E2FE4FA}"/>
              </a:ext>
            </a:extLst>
          </p:cNvPr>
          <p:cNvSpPr txBox="1"/>
          <p:nvPr/>
        </p:nvSpPr>
        <p:spPr>
          <a:xfrm>
            <a:off x="4705927" y="287057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she/he is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0B880A-7507-419A-9C53-E9080C4AE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35" y="2774293"/>
            <a:ext cx="498794" cy="5195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1C62AD-E882-4A5E-B122-1B91F9933E03}"/>
              </a:ext>
            </a:extLst>
          </p:cNvPr>
          <p:cNvSpPr txBox="1"/>
          <p:nvPr/>
        </p:nvSpPr>
        <p:spPr>
          <a:xfrm>
            <a:off x="4705927" y="350566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330641-0BED-45E6-A45C-805C0CF69E72}"/>
              </a:ext>
            </a:extLst>
          </p:cNvPr>
          <p:cNvSpPr/>
          <p:nvPr/>
        </p:nvSpPr>
        <p:spPr>
          <a:xfrm rot="16200000">
            <a:off x="7466295" y="180646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34769-4D3F-433F-A324-AD6CF2884916}"/>
              </a:ext>
            </a:extLst>
          </p:cNvPr>
          <p:cNvSpPr/>
          <p:nvPr/>
        </p:nvSpPr>
        <p:spPr>
          <a:xfrm rot="16200000">
            <a:off x="7439654" y="213842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2A148F-F507-444D-BF56-240A7CD44947}"/>
              </a:ext>
            </a:extLst>
          </p:cNvPr>
          <p:cNvSpPr/>
          <p:nvPr/>
        </p:nvSpPr>
        <p:spPr>
          <a:xfrm>
            <a:off x="9523507" y="328420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485A60F-8A9E-4742-832B-9005862FE7B3}"/>
              </a:ext>
            </a:extLst>
          </p:cNvPr>
          <p:cNvSpPr/>
          <p:nvPr/>
        </p:nvSpPr>
        <p:spPr>
          <a:xfrm>
            <a:off x="6959362" y="293548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D5E5E-6E7B-4D88-B3C5-08F4786A95C7}"/>
              </a:ext>
            </a:extLst>
          </p:cNvPr>
          <p:cNvSpPr txBox="1"/>
          <p:nvPr/>
        </p:nvSpPr>
        <p:spPr>
          <a:xfrm>
            <a:off x="6959362" y="295167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Estoy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Arequipa.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03B956-6396-4550-8B1F-AFD8F5767C27}"/>
              </a:ext>
            </a:extLst>
          </p:cNvPr>
          <p:cNvSpPr txBox="1"/>
          <p:nvPr/>
        </p:nvSpPr>
        <p:spPr>
          <a:xfrm>
            <a:off x="6224730" y="263010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CC387-03B2-44CE-9CDC-F5565F131DB3}"/>
              </a:ext>
            </a:extLst>
          </p:cNvPr>
          <p:cNvSpPr txBox="1"/>
          <p:nvPr/>
        </p:nvSpPr>
        <p:spPr>
          <a:xfrm>
            <a:off x="10007266" y="273943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B665A3-B9E1-4F1C-864D-5FEC1A62E98D}"/>
              </a:ext>
            </a:extLst>
          </p:cNvPr>
          <p:cNvSpPr txBox="1"/>
          <p:nvPr/>
        </p:nvSpPr>
        <p:spPr>
          <a:xfrm>
            <a:off x="10692206" y="276700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she/he 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632882-52FE-4557-964F-661E275C4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3293680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F78B06-A2AA-45C7-B4A1-03E464A5793D}"/>
              </a:ext>
            </a:extLst>
          </p:cNvPr>
          <p:cNvSpPr txBox="1"/>
          <p:nvPr/>
        </p:nvSpPr>
        <p:spPr>
          <a:xfrm>
            <a:off x="10692206" y="340209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3EB92F-44C1-4DD5-B5F9-3C1630B0E29C}"/>
              </a:ext>
            </a:extLst>
          </p:cNvPr>
          <p:cNvSpPr/>
          <p:nvPr/>
        </p:nvSpPr>
        <p:spPr>
          <a:xfrm rot="16200000">
            <a:off x="1482795" y="386121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E0C5348-9EF5-4664-AE08-11AB1D16EF6F}"/>
              </a:ext>
            </a:extLst>
          </p:cNvPr>
          <p:cNvSpPr/>
          <p:nvPr/>
        </p:nvSpPr>
        <p:spPr>
          <a:xfrm rot="16200000">
            <a:off x="1456154" y="419317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ACF7E92-6CC8-4A20-8A48-AC0796F1965D}"/>
              </a:ext>
            </a:extLst>
          </p:cNvPr>
          <p:cNvSpPr/>
          <p:nvPr/>
        </p:nvSpPr>
        <p:spPr>
          <a:xfrm>
            <a:off x="3540007" y="533895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B0C43E8-12E4-4C4D-88F6-EFDB9192B26E}"/>
              </a:ext>
            </a:extLst>
          </p:cNvPr>
          <p:cNvSpPr/>
          <p:nvPr/>
        </p:nvSpPr>
        <p:spPr>
          <a:xfrm>
            <a:off x="975862" y="499022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F164F8-5992-4C8B-BD37-99FC9C53D08A}"/>
              </a:ext>
            </a:extLst>
          </p:cNvPr>
          <p:cNvSpPr txBox="1"/>
          <p:nvPr/>
        </p:nvSpPr>
        <p:spPr>
          <a:xfrm>
            <a:off x="988321" y="5020261"/>
            <a:ext cx="23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Perú.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08848-1C65-4045-AA72-E2F3650DA15B}"/>
              </a:ext>
            </a:extLst>
          </p:cNvPr>
          <p:cNvSpPr txBox="1"/>
          <p:nvPr/>
        </p:nvSpPr>
        <p:spPr>
          <a:xfrm>
            <a:off x="180270" y="468485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1999A5-1789-4379-8333-6BBB3CBCFC8B}"/>
              </a:ext>
            </a:extLst>
          </p:cNvPr>
          <p:cNvSpPr txBox="1"/>
          <p:nvPr/>
        </p:nvSpPr>
        <p:spPr>
          <a:xfrm>
            <a:off x="4023766" y="479418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D7A85E-C64D-4C68-B245-F6500EDC5C35}"/>
              </a:ext>
            </a:extLst>
          </p:cNvPr>
          <p:cNvSpPr txBox="1"/>
          <p:nvPr/>
        </p:nvSpPr>
        <p:spPr>
          <a:xfrm>
            <a:off x="4708706" y="48217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DE720F6-249B-4597-860C-EF567F351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6" y="4691557"/>
            <a:ext cx="498794" cy="5195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EE17B00-914F-4C16-A015-79D2DE1A5EFF}"/>
              </a:ext>
            </a:extLst>
          </p:cNvPr>
          <p:cNvSpPr txBox="1"/>
          <p:nvPr/>
        </p:nvSpPr>
        <p:spPr>
          <a:xfrm>
            <a:off x="4708706" y="5456846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D763A2-7128-4DF2-B064-0F8FA3156B7D}"/>
              </a:ext>
            </a:extLst>
          </p:cNvPr>
          <p:cNvSpPr/>
          <p:nvPr/>
        </p:nvSpPr>
        <p:spPr>
          <a:xfrm rot="16200000">
            <a:off x="7469074" y="375764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AEE13A1-0C68-4581-AAEE-26AAF9B455A7}"/>
              </a:ext>
            </a:extLst>
          </p:cNvPr>
          <p:cNvSpPr/>
          <p:nvPr/>
        </p:nvSpPr>
        <p:spPr>
          <a:xfrm rot="16200000">
            <a:off x="7442433" y="408960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4CE152-E8B8-40F2-82E9-39D9D4FC143F}"/>
              </a:ext>
            </a:extLst>
          </p:cNvPr>
          <p:cNvSpPr/>
          <p:nvPr/>
        </p:nvSpPr>
        <p:spPr>
          <a:xfrm>
            <a:off x="9526286" y="523538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15C768C4-2F38-4BDC-9CB2-E535FC1857BC}"/>
              </a:ext>
            </a:extLst>
          </p:cNvPr>
          <p:cNvSpPr/>
          <p:nvPr/>
        </p:nvSpPr>
        <p:spPr>
          <a:xfrm>
            <a:off x="6962141" y="488666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1FAAC8-7071-4BC8-ABF9-6925689FFCD4}"/>
              </a:ext>
            </a:extLst>
          </p:cNvPr>
          <p:cNvSpPr txBox="1"/>
          <p:nvPr/>
        </p:nvSpPr>
        <p:spPr>
          <a:xfrm>
            <a:off x="6996969" y="4929479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Estás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Inglaterra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D45E56-098F-45A8-B817-18583791C16A}"/>
              </a:ext>
            </a:extLst>
          </p:cNvPr>
          <p:cNvSpPr txBox="1"/>
          <p:nvPr/>
        </p:nvSpPr>
        <p:spPr>
          <a:xfrm>
            <a:off x="6227509" y="458128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BCA312-36F4-4D19-8AD3-1C0C6C9D41C4}"/>
              </a:ext>
            </a:extLst>
          </p:cNvPr>
          <p:cNvSpPr txBox="1"/>
          <p:nvPr/>
        </p:nvSpPr>
        <p:spPr>
          <a:xfrm>
            <a:off x="10010045" y="469061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553F5A-6305-4968-9693-4AB7BB121B76}"/>
              </a:ext>
            </a:extLst>
          </p:cNvPr>
          <p:cNvSpPr txBox="1"/>
          <p:nvPr/>
        </p:nvSpPr>
        <p:spPr>
          <a:xfrm>
            <a:off x="10694985" y="471818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04E88E2-96CD-407C-A52F-5F2B5981D8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5" y="4561969"/>
            <a:ext cx="498794" cy="51957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B9AAF5E-D0B5-4F7E-AB44-80D96439760E}"/>
              </a:ext>
            </a:extLst>
          </p:cNvPr>
          <p:cNvSpPr txBox="1"/>
          <p:nvPr/>
        </p:nvSpPr>
        <p:spPr>
          <a:xfrm>
            <a:off x="10694985" y="535327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pic>
        <p:nvPicPr>
          <p:cNvPr id="86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AD8A1FA-2163-4226-AB98-4D372D3B16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934" y="782115"/>
            <a:ext cx="1058906" cy="17009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3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62" grpId="0" animBg="1"/>
      <p:bldP spid="73" grpId="0" animBg="1"/>
      <p:bldP spid="4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41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237610"/>
            <a:ext cx="11042132" cy="79532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going to talk about places with your partner.</a:t>
            </a:r>
            <a:b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prompts 1-6.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875295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/>
        </p:nvGraphicFramePr>
        <p:xfrm>
          <a:off x="1310849" y="2083518"/>
          <a:ext cx="4390040" cy="3474720"/>
        </p:xfrm>
        <a:graphic>
          <a:graphicData uri="http://schemas.openxmlformats.org/drawingml/2006/table">
            <a:tbl>
              <a:tblPr firstRow="1" bandRow="1"/>
              <a:tblGrid>
                <a:gridCol w="63084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9DFE8369-D042-4960-A83C-8FDB96ABEF61}"/>
              </a:ext>
            </a:extLst>
          </p:cNvPr>
          <p:cNvGraphicFramePr>
            <a:graphicFrameLocks noGrp="1"/>
          </p:cNvGraphicFramePr>
          <p:nvPr/>
        </p:nvGraphicFramePr>
        <p:xfrm>
          <a:off x="7055059" y="2083518"/>
          <a:ext cx="4961769" cy="3474720"/>
        </p:xfrm>
        <a:graphic>
          <a:graphicData uri="http://schemas.openxmlformats.org/drawingml/2006/table">
            <a:tbl>
              <a:tblPr firstRow="1" bandRow="1"/>
              <a:tblGrid>
                <a:gridCol w="632674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4329095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38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1" y="-41495"/>
            <a:ext cx="11042132" cy="79532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75171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/>
        </p:nvGraphicFramePr>
        <p:xfrm>
          <a:off x="433952" y="2066818"/>
          <a:ext cx="4370521" cy="579120"/>
        </p:xfrm>
        <a:graphic>
          <a:graphicData uri="http://schemas.openxmlformats.org/drawingml/2006/table">
            <a:tbl>
              <a:tblPr firstRow="1" bandRow="1"/>
              <a:tblGrid>
                <a:gridCol w="78059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589931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F49A775-0CE1-422D-A3C7-F4DDFEF9BA46}"/>
              </a:ext>
            </a:extLst>
          </p:cNvPr>
          <p:cNvSpPr/>
          <p:nvPr/>
        </p:nvSpPr>
        <p:spPr>
          <a:xfrm>
            <a:off x="2387553" y="628946"/>
            <a:ext cx="2588217" cy="795329"/>
          </a:xfrm>
          <a:prstGeom prst="wedgeRoundRectCallout">
            <a:avLst>
              <a:gd name="adj1" fmla="val -38797"/>
              <a:gd name="adj2" fmla="val 103772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Estoy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9FB9D-BA57-4CCF-8810-69E455BE5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896" y="2103241"/>
            <a:ext cx="2208514" cy="2208514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1CE81D6E-93C8-4D4F-B00C-D4798FF64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2912" y="2370021"/>
            <a:ext cx="720595" cy="720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DA110D-21A7-4ED0-A898-383DA7DCE343}"/>
              </a:ext>
            </a:extLst>
          </p:cNvPr>
          <p:cNvSpPr txBox="1"/>
          <p:nvPr/>
        </p:nvSpPr>
        <p:spPr>
          <a:xfrm>
            <a:off x="8797505" y="2940568"/>
            <a:ext cx="113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3F53D-4AF2-4D7C-B5FC-FFB633118FBB}"/>
              </a:ext>
            </a:extLst>
          </p:cNvPr>
          <p:cNvSpPr txBox="1"/>
          <p:nvPr/>
        </p:nvSpPr>
        <p:spPr>
          <a:xfrm>
            <a:off x="8620614" y="5979527"/>
            <a:ext cx="153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CB3EC-D2B9-4093-A784-12A0CD628226}"/>
              </a:ext>
            </a:extLst>
          </p:cNvPr>
          <p:cNvSpPr/>
          <p:nvPr/>
        </p:nvSpPr>
        <p:spPr>
          <a:xfrm>
            <a:off x="6307810" y="1974282"/>
            <a:ext cx="4370522" cy="467494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5A2BDE-0DD6-4D89-98B8-39A037DC77AD}"/>
              </a:ext>
            </a:extLst>
          </p:cNvPr>
          <p:cNvSpPr txBox="1"/>
          <p:nvPr/>
        </p:nvSpPr>
        <p:spPr>
          <a:xfrm>
            <a:off x="6369968" y="2833368"/>
            <a:ext cx="1341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72892-11B6-4BF3-ACE9-E334703736BB}"/>
              </a:ext>
            </a:extLst>
          </p:cNvPr>
          <p:cNvSpPr txBox="1"/>
          <p:nvPr/>
        </p:nvSpPr>
        <p:spPr>
          <a:xfrm>
            <a:off x="6409381" y="5309863"/>
            <a:ext cx="134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89E9249-6017-4280-9929-BC6F48EBD9FC}"/>
              </a:ext>
            </a:extLst>
          </p:cNvPr>
          <p:cNvSpPr/>
          <p:nvPr/>
        </p:nvSpPr>
        <p:spPr>
          <a:xfrm>
            <a:off x="4975770" y="628947"/>
            <a:ext cx="2895600" cy="795329"/>
          </a:xfrm>
          <a:prstGeom prst="wedgeRoundRectCallout">
            <a:avLst>
              <a:gd name="adj1" fmla="val 35123"/>
              <a:gd name="adj2" fmla="val 99875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Cuba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1FB558-59A4-4804-9B56-BFC84C0D3ACD}"/>
              </a:ext>
            </a:extLst>
          </p:cNvPr>
          <p:cNvSpPr/>
          <p:nvPr/>
        </p:nvSpPr>
        <p:spPr>
          <a:xfrm>
            <a:off x="6013862" y="4445144"/>
            <a:ext cx="5117792" cy="23374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4F9323-7AFB-4252-A258-53BC3C1FE890}"/>
              </a:ext>
            </a:extLst>
          </p:cNvPr>
          <p:cNvSpPr txBox="1"/>
          <p:nvPr/>
        </p:nvSpPr>
        <p:spPr>
          <a:xfrm>
            <a:off x="2630311" y="2053382"/>
            <a:ext cx="204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Cuba.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A52AB-6F71-4C3A-B16B-15129571788C}"/>
              </a:ext>
            </a:extLst>
          </p:cNvPr>
          <p:cNvSpPr txBox="1"/>
          <p:nvPr/>
        </p:nvSpPr>
        <p:spPr>
          <a:xfrm>
            <a:off x="4198021" y="163027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B7A6F719-A06D-44E2-8D61-F03889872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411" y="5524235"/>
            <a:ext cx="1060346" cy="530173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DCD49704-1DA1-4FA2-A1A5-C53059314F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8899" y="4578535"/>
            <a:ext cx="3337802" cy="166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6_Person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_t1w1s6_es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16_Person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16_enCu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 animBg="1"/>
      <p:bldP spid="18" grpId="0" animBg="1"/>
      <p:bldP spid="19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38" y="405362"/>
            <a:ext cx="2300910" cy="52776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A68D708-6AE8-47DE-A0E2-C209D53B282E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CA2103-4CC8-456F-8959-F0AC186AEAF9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146E5-144A-4E71-A92A-3691B32841B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6AC58-4DBF-43E3-957A-B7ACB1426F1F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F3CE7D-D2CE-4E92-9FBC-BDB4EFBA45CF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E81DF4-4C7B-4689-8257-99E1FE51C72B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201DB-EC77-413E-8278-F3B3DE623421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F617B-6B18-4875-80ED-C49A807E5936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6A663-C1E8-49C4-95EC-EF5D5EAFDB17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54B15-AE1C-4DCB-A4B5-9BD62484E6B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44E6E-FAB4-4EA7-A149-F80CEFF0928F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48372-6497-41E1-882D-05AA45345CB7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996CE-0108-4BF0-930D-534CE1B9712B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36" name="Picture 14" descr="Spain, Country, Europe, Flag, Borders">
            <a:extLst>
              <a:ext uri="{FF2B5EF4-FFF2-40B4-BE49-F238E27FC236}">
                <a16:creationId xmlns:a16="http://schemas.microsoft.com/office/drawing/2014/main" id="{7D3ABF2B-0721-4BEE-B941-DB228D69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49" y="148775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BC1ED7-D16F-4423-A1D0-F481EC57F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22" y="2698281"/>
            <a:ext cx="988097" cy="8660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19A487A-4848-4BBC-B157-1DE0F0723673}"/>
              </a:ext>
            </a:extLst>
          </p:cNvPr>
          <p:cNvSpPr txBox="1"/>
          <p:nvPr/>
        </p:nvSpPr>
        <p:spPr>
          <a:xfrm>
            <a:off x="1857548" y="1074252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D45D0D-6078-4F31-BF47-412983E2B302}"/>
              </a:ext>
            </a:extLst>
          </p:cNvPr>
          <p:cNvSpPr txBox="1"/>
          <p:nvPr/>
        </p:nvSpPr>
        <p:spPr>
          <a:xfrm>
            <a:off x="1876664" y="237181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0D96D3-57C2-40F5-B058-90A9321B233A}"/>
              </a:ext>
            </a:extLst>
          </p:cNvPr>
          <p:cNvGrpSpPr/>
          <p:nvPr/>
        </p:nvGrpSpPr>
        <p:grpSpPr>
          <a:xfrm>
            <a:off x="8967279" y="4203796"/>
            <a:ext cx="918069" cy="1150810"/>
            <a:chOff x="10264329" y="1395151"/>
            <a:chExt cx="1171740" cy="17898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CD2546-8649-46BC-9513-FE6C10A4D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90DFA4E-5701-469F-BB4D-EF59BFB25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7EE8EDB-4AFC-4080-9551-D182D83FCE7B}"/>
              </a:ext>
            </a:extLst>
          </p:cNvPr>
          <p:cNvSpPr txBox="1"/>
          <p:nvPr/>
        </p:nvSpPr>
        <p:spPr>
          <a:xfrm>
            <a:off x="8696882" y="3821642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Inglaterra</a:t>
            </a:r>
          </a:p>
        </p:txBody>
      </p:sp>
      <p:pic>
        <p:nvPicPr>
          <p:cNvPr id="44" name="Picture 14" descr="Spain, Country, Europe, Flag, Borders">
            <a:extLst>
              <a:ext uri="{FF2B5EF4-FFF2-40B4-BE49-F238E27FC236}">
                <a16:creationId xmlns:a16="http://schemas.microsoft.com/office/drawing/2014/main" id="{8295430D-FA2F-4622-A94E-9356E1EB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9" y="5715520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7DC7A7D-4303-4120-9DB8-3CD291597092}"/>
              </a:ext>
            </a:extLst>
          </p:cNvPr>
          <p:cNvSpPr txBox="1"/>
          <p:nvPr/>
        </p:nvSpPr>
        <p:spPr>
          <a:xfrm>
            <a:off x="8863508" y="5302021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pic>
        <p:nvPicPr>
          <p:cNvPr id="23" name="Picture 22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5832FD54-5888-4FCA-BF74-A683B193E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077" y="1156199"/>
            <a:ext cx="1533956" cy="101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Picture 46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8ECAAA75-F03A-4830-8D3F-9818CE16D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5076" y="2381413"/>
            <a:ext cx="1536971" cy="11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2A5617-7574-4902-BA97-096878C0EAF4}"/>
              </a:ext>
            </a:extLst>
          </p:cNvPr>
          <p:cNvSpPr txBox="1"/>
          <p:nvPr/>
        </p:nvSpPr>
        <p:spPr>
          <a:xfrm>
            <a:off x="5807119" y="314762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Tacna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48FF9-C9BA-42D3-91A1-1538464FFB9D}"/>
              </a:ext>
            </a:extLst>
          </p:cNvPr>
          <p:cNvSpPr txBox="1"/>
          <p:nvPr/>
        </p:nvSpPr>
        <p:spPr>
          <a:xfrm>
            <a:off x="5279992" y="1102390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49" name="Picture 48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34ECFAB3-FB0B-453D-BA7A-129BAFFE30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7199" y="5285700"/>
            <a:ext cx="1534256" cy="101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D8E05C-5E32-4061-8593-A21C05C7E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185" y="3890832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 descr="A picture containing sky, building, outdoor, tower&#10;&#10;Description automatically generated">
            <a:extLst>
              <a:ext uri="{FF2B5EF4-FFF2-40B4-BE49-F238E27FC236}">
                <a16:creationId xmlns:a16="http://schemas.microsoft.com/office/drawing/2014/main" id="{7B3F8878-8194-4909-A6F3-98662A5A33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9943" y="3989718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Picture 54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073C4391-21B2-46F4-8F97-0A8AA2006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6399" y="5370933"/>
            <a:ext cx="1563224" cy="104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6" descr="Lima, Peru, South America, Miraflores, Coastline">
            <a:extLst>
              <a:ext uri="{FF2B5EF4-FFF2-40B4-BE49-F238E27FC236}">
                <a16:creationId xmlns:a16="http://schemas.microsoft.com/office/drawing/2014/main" id="{6B1BAB16-C912-4583-BB89-286ABA78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90" y="2462212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C827FA8-CAB8-4E08-86BE-55289D514E2F}"/>
              </a:ext>
            </a:extLst>
          </p:cNvPr>
          <p:cNvSpPr txBox="1"/>
          <p:nvPr/>
        </p:nvSpPr>
        <p:spPr>
          <a:xfrm>
            <a:off x="9863479" y="241166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pic>
        <p:nvPicPr>
          <p:cNvPr id="60" name="Picture 2" descr="Cusco, Plaza De Armas, Peru, Churches, Cathedrals, City">
            <a:extLst>
              <a:ext uri="{FF2B5EF4-FFF2-40B4-BE49-F238E27FC236}">
                <a16:creationId xmlns:a16="http://schemas.microsoft.com/office/drawing/2014/main" id="{BF24BC65-E320-4C1C-B166-59D706CFE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575014" y="1113811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098AD76-B21F-41DB-9081-6FF981678638}"/>
              </a:ext>
            </a:extLst>
          </p:cNvPr>
          <p:cNvSpPr txBox="1"/>
          <p:nvPr/>
        </p:nvSpPr>
        <p:spPr>
          <a:xfrm>
            <a:off x="9665545" y="1077889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30E8D4-6BFC-4F4B-9EBD-FEFA06242794}"/>
              </a:ext>
            </a:extLst>
          </p:cNvPr>
          <p:cNvSpPr txBox="1"/>
          <p:nvPr/>
        </p:nvSpPr>
        <p:spPr>
          <a:xfrm>
            <a:off x="4644756" y="3940777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F716C0-A43B-4ED7-9F35-3E2D398AE8A0}"/>
              </a:ext>
            </a:extLst>
          </p:cNvPr>
          <p:cNvSpPr txBox="1"/>
          <p:nvPr/>
        </p:nvSpPr>
        <p:spPr>
          <a:xfrm>
            <a:off x="5195076" y="5370933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02D247-ABA1-4674-82A7-BB1C0E7EA72C}"/>
              </a:ext>
            </a:extLst>
          </p:cNvPr>
          <p:cNvSpPr txBox="1"/>
          <p:nvPr/>
        </p:nvSpPr>
        <p:spPr>
          <a:xfrm>
            <a:off x="1200522" y="3853037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5F46FA5-5B34-46D1-B536-BD776EC86BAA}"/>
              </a:ext>
            </a:extLst>
          </p:cNvPr>
          <p:cNvSpPr txBox="1"/>
          <p:nvPr/>
        </p:nvSpPr>
        <p:spPr>
          <a:xfrm>
            <a:off x="2224935" y="5275667"/>
            <a:ext cx="78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Lugo</a:t>
            </a:r>
          </a:p>
        </p:txBody>
      </p:sp>
    </p:spTree>
    <p:extLst>
      <p:ext uri="{BB962C8B-B14F-4D97-AF65-F5344CB8AC3E}">
        <p14:creationId xmlns:p14="http://schemas.microsoft.com/office/powerpoint/2010/main" val="8451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37" y="237610"/>
            <a:ext cx="10515600" cy="527768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88B04091-843C-4BA6-A546-57D5EFC5F6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7;p14">
            <a:extLst>
              <a:ext uri="{FF2B5EF4-FFF2-40B4-BE49-F238E27FC236}">
                <a16:creationId xmlns:a16="http://schemas.microsoft.com/office/drawing/2014/main" id="{B9C93204-B1C7-4627-8220-8CDA8FD6DD64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A68D708-6AE8-47DE-A0E2-C209D53B282E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9" name="Picture 2" descr="Cusco, Plaza De Armas, Peru, Churches, Cathedrals, City">
            <a:extLst>
              <a:ext uri="{FF2B5EF4-FFF2-40B4-BE49-F238E27FC236}">
                <a16:creationId xmlns:a16="http://schemas.microsoft.com/office/drawing/2014/main" id="{56FB8D75-0771-4683-8B02-B5A4BDD98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515851" y="3946076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E24884-BB3A-4DA2-BE32-769A919EB8D1}"/>
              </a:ext>
            </a:extLst>
          </p:cNvPr>
          <p:cNvSpPr txBox="1"/>
          <p:nvPr/>
        </p:nvSpPr>
        <p:spPr>
          <a:xfrm>
            <a:off x="9594251" y="3907284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Cusco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A2103-4CC8-456F-8959-F0AC186AEAF9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146E5-144A-4E71-A92A-3691B32841B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66AC58-4DBF-43E3-957A-B7ACB1426F1F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F3CE7D-D2CE-4E92-9FBC-BDB4EFBA45CF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26" name="Picture 6" descr="Lima, Peru, South America, Miraflores, Coastline">
            <a:extLst>
              <a:ext uri="{FF2B5EF4-FFF2-40B4-BE49-F238E27FC236}">
                <a16:creationId xmlns:a16="http://schemas.microsoft.com/office/drawing/2014/main" id="{64EE5C77-DC8E-4586-8D59-22D932E9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55" y="5281244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1B3C01-1086-4798-BCAE-3F6BA418892F}"/>
              </a:ext>
            </a:extLst>
          </p:cNvPr>
          <p:cNvSpPr txBox="1"/>
          <p:nvPr/>
        </p:nvSpPr>
        <p:spPr>
          <a:xfrm>
            <a:off x="9788444" y="523069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E81DF4-4C7B-4689-8257-99E1FE51C72B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3201DB-EC77-413E-8278-F3B3DE623421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F617B-6B18-4875-80ED-C49A807E5936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06A663-C1E8-49C4-95EC-EF5D5EAFDB17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D54B15-AE1C-4DCB-A4B5-9BD62484E6B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044E6E-FAB4-4EA7-A149-F80CEFF0928F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48372-6497-41E1-882D-05AA45345CB7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996CE-0108-4BF0-930D-534CE1B9712B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BC1ED7-D16F-4423-A1D0-F481EC57F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261" y="5577742"/>
            <a:ext cx="988097" cy="86608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5D45D0D-6078-4F31-BF47-412983E2B302}"/>
              </a:ext>
            </a:extLst>
          </p:cNvPr>
          <p:cNvSpPr txBox="1"/>
          <p:nvPr/>
        </p:nvSpPr>
        <p:spPr>
          <a:xfrm>
            <a:off x="1973303" y="525127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Perú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0D96D3-57C2-40F5-B058-90A9321B233A}"/>
              </a:ext>
            </a:extLst>
          </p:cNvPr>
          <p:cNvGrpSpPr/>
          <p:nvPr/>
        </p:nvGrpSpPr>
        <p:grpSpPr>
          <a:xfrm>
            <a:off x="1864611" y="1412848"/>
            <a:ext cx="918069" cy="1150810"/>
            <a:chOff x="10264329" y="1395151"/>
            <a:chExt cx="1171740" cy="17898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CD2546-8649-46BC-9513-FE6C10A4D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90DFA4E-5701-469F-BB4D-EF59BFB25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7EE8EDB-4AFC-4080-9551-D182D83FCE7B}"/>
              </a:ext>
            </a:extLst>
          </p:cNvPr>
          <p:cNvSpPr txBox="1"/>
          <p:nvPr/>
        </p:nvSpPr>
        <p:spPr>
          <a:xfrm>
            <a:off x="1594214" y="1030694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Inglaterra</a:t>
            </a:r>
          </a:p>
        </p:txBody>
      </p:sp>
      <p:pic>
        <p:nvPicPr>
          <p:cNvPr id="44" name="Picture 14" descr="Spain, Country, Europe, Flag, Borders">
            <a:extLst>
              <a:ext uri="{FF2B5EF4-FFF2-40B4-BE49-F238E27FC236}">
                <a16:creationId xmlns:a16="http://schemas.microsoft.com/office/drawing/2014/main" id="{8295430D-FA2F-4622-A94E-9356E1EB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41" y="2924572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7DC7A7D-4303-4120-9DB8-3CD291597092}"/>
              </a:ext>
            </a:extLst>
          </p:cNvPr>
          <p:cNvSpPr txBox="1"/>
          <p:nvPr/>
        </p:nvSpPr>
        <p:spPr>
          <a:xfrm>
            <a:off x="1760840" y="2511073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DCBF77-F771-4A9D-B91A-283A0E63DCC4}"/>
              </a:ext>
            </a:extLst>
          </p:cNvPr>
          <p:cNvSpPr txBox="1"/>
          <p:nvPr/>
        </p:nvSpPr>
        <p:spPr>
          <a:xfrm>
            <a:off x="1812086" y="3857108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Cuba</a:t>
            </a:r>
          </a:p>
        </p:txBody>
      </p:sp>
      <p:pic>
        <p:nvPicPr>
          <p:cNvPr id="48" name="Picture 47" descr="Map&#10;&#10;Description automatically generated">
            <a:extLst>
              <a:ext uri="{FF2B5EF4-FFF2-40B4-BE49-F238E27FC236}">
                <a16:creationId xmlns:a16="http://schemas.microsoft.com/office/drawing/2014/main" id="{5356DE83-2D27-484F-85F3-C2360F7DF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070" y="4098596"/>
            <a:ext cx="2163452" cy="1081727"/>
          </a:xfrm>
          <a:prstGeom prst="rect">
            <a:avLst/>
          </a:prstGeom>
        </p:spPr>
      </p:pic>
      <p:pic>
        <p:nvPicPr>
          <p:cNvPr id="50" name="Picture 49" descr="A picture containing logo&#10;&#10;Description automatically generated">
            <a:extLst>
              <a:ext uri="{FF2B5EF4-FFF2-40B4-BE49-F238E27FC236}">
                <a16:creationId xmlns:a16="http://schemas.microsoft.com/office/drawing/2014/main" id="{FE755C0A-A196-4B39-82CE-09FE6A831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4264" y="4632260"/>
            <a:ext cx="345334" cy="225500"/>
          </a:xfrm>
          <a:prstGeom prst="rect">
            <a:avLst/>
          </a:prstGeom>
        </p:spPr>
      </p:pic>
      <p:pic>
        <p:nvPicPr>
          <p:cNvPr id="51" name="Picture 50" descr="A picture containing outdoor, sky, water, clouds&#10;&#10;Description automatically generated">
            <a:extLst>
              <a:ext uri="{FF2B5EF4-FFF2-40B4-BE49-F238E27FC236}">
                <a16:creationId xmlns:a16="http://schemas.microsoft.com/office/drawing/2014/main" id="{BA8A9F04-B7D8-4E4A-94A4-B0942646B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0860" y="2543204"/>
            <a:ext cx="1533956" cy="101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51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F206DA1D-8B41-434C-AE78-8CA7155CB5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184" y="3966271"/>
            <a:ext cx="1536971" cy="11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876D811-1FB7-404C-94EF-E7376360D952}"/>
              </a:ext>
            </a:extLst>
          </p:cNvPr>
          <p:cNvSpPr txBox="1"/>
          <p:nvPr/>
        </p:nvSpPr>
        <p:spPr>
          <a:xfrm>
            <a:off x="5584227" y="4732482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Tacna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FA5954-2E31-4CD3-827D-21C491ABC91C}"/>
              </a:ext>
            </a:extLst>
          </p:cNvPr>
          <p:cNvSpPr txBox="1"/>
          <p:nvPr/>
        </p:nvSpPr>
        <p:spPr>
          <a:xfrm>
            <a:off x="5115775" y="248939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Puno</a:t>
            </a:r>
          </a:p>
        </p:txBody>
      </p:sp>
      <p:pic>
        <p:nvPicPr>
          <p:cNvPr id="55" name="Picture 54" descr="A picture containing sky, building, outdoor, tower&#10;&#10;Description automatically generated">
            <a:extLst>
              <a:ext uri="{FF2B5EF4-FFF2-40B4-BE49-F238E27FC236}">
                <a16:creationId xmlns:a16="http://schemas.microsoft.com/office/drawing/2014/main" id="{C3193DCB-7DCA-4B8B-A548-0FF89CBC4A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5092" y="2564497"/>
            <a:ext cx="1576136" cy="1050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 descr="A picture containing text, outdoor, yellow&#10;&#10;Description automatically generated">
            <a:extLst>
              <a:ext uri="{FF2B5EF4-FFF2-40B4-BE49-F238E27FC236}">
                <a16:creationId xmlns:a16="http://schemas.microsoft.com/office/drawing/2014/main" id="{DDE534AB-2CDA-4F5A-A44C-0AA1A4B867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8774" y="1183845"/>
            <a:ext cx="1563224" cy="104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54AD36A-F327-46BF-BA11-A569EC3317B0}"/>
              </a:ext>
            </a:extLst>
          </p:cNvPr>
          <p:cNvSpPr txBox="1"/>
          <p:nvPr/>
        </p:nvSpPr>
        <p:spPr>
          <a:xfrm>
            <a:off x="5067451" y="1183845"/>
            <a:ext cx="910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Piura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49EB36-6618-4012-AE96-64D89BF7D31A}"/>
              </a:ext>
            </a:extLst>
          </p:cNvPr>
          <p:cNvSpPr txBox="1"/>
          <p:nvPr/>
        </p:nvSpPr>
        <p:spPr>
          <a:xfrm>
            <a:off x="8551086" y="2532878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Palma</a:t>
            </a:r>
          </a:p>
        </p:txBody>
      </p:sp>
      <p:pic>
        <p:nvPicPr>
          <p:cNvPr id="60" name="Picture 59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1C79042C-6576-4D96-BD8C-4EACCBA2A0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2184" y="5420404"/>
            <a:ext cx="1534256" cy="1011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81C3A1E-D085-47ED-BAE3-2E3606E6C1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66749" y="1221640"/>
            <a:ext cx="1942955" cy="100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7C67D8D-92DE-4CF2-B00F-90A7BAC08D59}"/>
              </a:ext>
            </a:extLst>
          </p:cNvPr>
          <p:cNvSpPr txBox="1"/>
          <p:nvPr/>
        </p:nvSpPr>
        <p:spPr>
          <a:xfrm>
            <a:off x="8551086" y="1183845"/>
            <a:ext cx="144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Granada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2F42B9-EAD1-43EF-B1B3-2204FB89259D}"/>
              </a:ext>
            </a:extLst>
          </p:cNvPr>
          <p:cNvSpPr txBox="1"/>
          <p:nvPr/>
        </p:nvSpPr>
        <p:spPr>
          <a:xfrm>
            <a:off x="5799920" y="5410371"/>
            <a:ext cx="78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Lugo</a:t>
            </a:r>
          </a:p>
        </p:txBody>
      </p:sp>
    </p:spTree>
    <p:extLst>
      <p:ext uri="{BB962C8B-B14F-4D97-AF65-F5344CB8AC3E}">
        <p14:creationId xmlns:p14="http://schemas.microsoft.com/office/powerpoint/2010/main" val="2542884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0709" y="1983005"/>
            <a:ext cx="2365453" cy="278001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5"/>
          <p:cNvSpPr txBox="1"/>
          <p:nvPr/>
        </p:nvSpPr>
        <p:spPr>
          <a:xfrm>
            <a:off x="351343" y="198408"/>
            <a:ext cx="44710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is texting Ángela</a:t>
            </a:r>
            <a:endParaRPr sz="2800" b="0" i="0" u="none" strike="noStrike" cap="non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45" descr="Fun, Barcelona, Historic Center, Art, Mosaic"/>
          <p:cNvPicPr preferRelativeResize="0"/>
          <p:nvPr/>
        </p:nvPicPr>
        <p:blipFill rotWithShape="1">
          <a:blip r:embed="rId6">
            <a:alphaModFix/>
          </a:blip>
          <a:srcRect t="15519"/>
          <a:stretch/>
        </p:blipFill>
        <p:spPr>
          <a:xfrm>
            <a:off x="10330764" y="4618553"/>
            <a:ext cx="1636748" cy="207843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Google Shape;287;p45" descr="Madrid, Building, Architecture, Background, Urba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56321" y="4873394"/>
            <a:ext cx="2699343" cy="18108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8" name="Google Shape;288;p45" descr="Cuba, Oltimer, Havana, Old Car, Classic, Old, Aut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1321" y="1931136"/>
            <a:ext cx="2240922" cy="149394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9" name="Google Shape;289;p45"/>
          <p:cNvSpPr txBox="1"/>
          <p:nvPr/>
        </p:nvSpPr>
        <p:spPr>
          <a:xfrm>
            <a:off x="7495642" y="1394713"/>
            <a:ext cx="21119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Habana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45"/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Barcelona</a:t>
            </a:r>
            <a:endParaRPr/>
          </a:p>
        </p:txBody>
      </p:sp>
      <p:sp>
        <p:nvSpPr>
          <p:cNvPr id="291" name="Google Shape;291;p45"/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Madrid</a:t>
            </a:r>
            <a:endParaRPr/>
          </a:p>
        </p:txBody>
      </p:sp>
      <p:sp>
        <p:nvSpPr>
          <p:cNvPr id="292" name="Google Shape;292;p45"/>
          <p:cNvSpPr txBox="1"/>
          <p:nvPr/>
        </p:nvSpPr>
        <p:spPr>
          <a:xfrm>
            <a:off x="10774226" y="1748414"/>
            <a:ext cx="9781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/>
          </a:p>
        </p:txBody>
      </p:sp>
      <p:pic>
        <p:nvPicPr>
          <p:cNvPr id="293" name="Google Shape;293;p45" descr="Spain, Country, Europe, Flag, Border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2688" y="3879171"/>
            <a:ext cx="996493" cy="79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37852" y="1265872"/>
            <a:ext cx="988097" cy="86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/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Perú</a:t>
            </a:r>
            <a:endParaRPr/>
          </a:p>
        </p:txBody>
      </p:sp>
      <p:sp>
        <p:nvSpPr>
          <p:cNvPr id="296" name="Google Shape;296;p45"/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endParaRPr/>
          </a:p>
        </p:txBody>
      </p:sp>
      <p:sp>
        <p:nvSpPr>
          <p:cNvPr id="297" name="Google Shape;297;p45"/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Cuba</a:t>
            </a:r>
            <a:endParaRPr/>
          </a:p>
        </p:txBody>
      </p:sp>
      <p:sp>
        <p:nvSpPr>
          <p:cNvPr id="298" name="Google Shape;298;p45"/>
          <p:cNvSpPr txBox="1"/>
          <p:nvPr/>
        </p:nvSpPr>
        <p:spPr>
          <a:xfrm>
            <a:off x="422957" y="6208370"/>
            <a:ext cx="58416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2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________________</a:t>
            </a:r>
            <a:endParaRPr/>
          </a:p>
        </p:txBody>
      </p:sp>
      <p:sp>
        <p:nvSpPr>
          <p:cNvPr id="299" name="Google Shape;299;p45"/>
          <p:cNvSpPr txBox="1"/>
          <p:nvPr/>
        </p:nvSpPr>
        <p:spPr>
          <a:xfrm>
            <a:off x="3387804" y="6139975"/>
            <a:ext cx="12971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Cusco</a:t>
            </a:r>
            <a:endParaRPr/>
          </a:p>
        </p:txBody>
      </p:sp>
      <p:pic>
        <p:nvPicPr>
          <p:cNvPr id="300" name="Google Shape;300;p45" descr="Reading, Book, Symbol, Icon, Reader, Ma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99562" y="110094"/>
            <a:ext cx="782801" cy="7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5"/>
          <p:cNvSpPr txBox="1"/>
          <p:nvPr/>
        </p:nvSpPr>
        <p:spPr>
          <a:xfrm>
            <a:off x="11263789" y="941116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/>
          </a:p>
        </p:txBody>
      </p:sp>
      <p:sp>
        <p:nvSpPr>
          <p:cNvPr id="302" name="Google Shape;302;p45"/>
          <p:cNvSpPr txBox="1"/>
          <p:nvPr/>
        </p:nvSpPr>
        <p:spPr>
          <a:xfrm>
            <a:off x="4960502" y="217071"/>
            <a:ext cx="61009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Lee: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</p:txBody>
      </p:sp>
      <p:pic>
        <p:nvPicPr>
          <p:cNvPr id="303" name="Google Shape;303;p45" descr="Cusco, Plaza De Armas, Peru, Churches, Cathedrals, City"/>
          <p:cNvPicPr preferRelativeResize="0"/>
          <p:nvPr/>
        </p:nvPicPr>
        <p:blipFill rotWithShape="1">
          <a:blip r:embed="rId12">
            <a:alphaModFix/>
          </a:blip>
          <a:srcRect r="16791"/>
          <a:stretch/>
        </p:blipFill>
        <p:spPr>
          <a:xfrm>
            <a:off x="9631900" y="2259926"/>
            <a:ext cx="2414897" cy="13936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4" name="Google Shape;304;p45" descr="A picture containing toy, doll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21003" y="1709019"/>
            <a:ext cx="674997" cy="152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 descr="A picture containing text, toy, doll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00475" y="3294982"/>
            <a:ext cx="884479" cy="14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 (1)">
            <a:hlinkClick r:id="" action="ppaction://media"/>
            <a:extLst>
              <a:ext uri="{FF2B5EF4-FFF2-40B4-BE49-F238E27FC236}">
                <a16:creationId xmlns:a16="http://schemas.microsoft.com/office/drawing/2014/main" id="{0BDBF58F-608D-42C2-832E-6B77AC147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2184" y="949327"/>
            <a:ext cx="2883021" cy="5131706"/>
          </a:xfrm>
          <a:prstGeom prst="rect">
            <a:avLst/>
          </a:prstGeom>
        </p:spPr>
      </p:pic>
      <p:sp>
        <p:nvSpPr>
          <p:cNvPr id="307" name="Google Shape;307;p45"/>
          <p:cNvSpPr/>
          <p:nvPr/>
        </p:nvSpPr>
        <p:spPr>
          <a:xfrm>
            <a:off x="1569029" y="1221115"/>
            <a:ext cx="1169330" cy="373632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1B92DA-8A0E-4E17-AC72-723B4D1B2CD6}"/>
              </a:ext>
            </a:extLst>
          </p:cNvPr>
          <p:cNvSpPr txBox="1"/>
          <p:nvPr/>
        </p:nvSpPr>
        <p:spPr>
          <a:xfrm>
            <a:off x="9875842" y="210245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dónde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- 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>
            <a:hlinkClick r:id="" action="ppaction://noaction">
              <a:snd r:embed="rId3" name="t1w1s1_hola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>
            <a:hlinkClick r:id="" action="ppaction://noaction">
              <a:snd r:embed="rId5" name="amarillo.wav"/>
            </a:hlinkClick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sym typeface="Arial"/>
              </a:rPr>
              <a:t>amarillo</a:t>
            </a:r>
            <a:endParaRPr sz="1400" b="0" i="0" u="none" strike="noStrike" cap="none" dirty="0">
              <a:solidFill>
                <a:srgbClr val="FADD2E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26038" y="4217108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sz="2800" b="0" i="0" u="none" strike="noStrike" cap="none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sz="1400" b="0" i="0" u="none" strike="noStrike" cap="none" dirty="0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9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" name="Google Shape;40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>
            <a:hlinkClick r:id="" action="ppaction://noaction">
              <a:snd r:embed="rId4" name="amarillo.wav"/>
            </a:hlinkClick>
          </p:cNvPr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sym typeface="Arial"/>
              </a:rPr>
              <a:t>amarillo</a:t>
            </a:r>
            <a:endParaRPr sz="1400" b="0" i="0" u="none" strike="noStrike" cap="none" dirty="0">
              <a:solidFill>
                <a:srgbClr val="FADD2E"/>
              </a:solidFill>
              <a:latin typeface="Modern Love" panose="04090805081005020601" pitchFamily="82" charset="0"/>
              <a:sym typeface="Arial"/>
            </a:endParaRPr>
          </a:p>
        </p:txBody>
      </p:sp>
      <p:sp>
        <p:nvSpPr>
          <p:cNvPr id="411" name="Google Shape;411;p49">
            <a:hlinkClick r:id="" action="ppaction://noaction">
              <a:snd r:embed="rId5" name="t1w1s1_adios.wav"/>
            </a:hlinkClick>
          </p:cNvPr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¡</a:t>
            </a:r>
            <a:r>
              <a:rPr lang="en-GB" sz="9600" b="1" i="0" u="none" strike="noStrike" cap="none" dirty="0" err="1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adiós</a:t>
            </a:r>
            <a:r>
              <a:rPr lang="en-GB" sz="9600" b="1" i="0" u="none" strike="noStrike" cap="none" dirty="0">
                <a:solidFill>
                  <a:schemeClr val="bg2"/>
                </a:solidFill>
                <a:latin typeface="Segoe Print" panose="02000600000000000000" pitchFamily="2" charset="0"/>
                <a:ea typeface="Quattrocento Sans"/>
                <a:cs typeface="Quattrocento Sans"/>
                <a:sym typeface="Quattrocento Sans"/>
              </a:rPr>
              <a:t>!</a:t>
            </a:r>
            <a:endParaRPr sz="2400" b="0" i="0" u="none" strike="noStrike" cap="none" dirty="0">
              <a:solidFill>
                <a:schemeClr val="bg2"/>
              </a:solidFill>
              <a:latin typeface="Segoe Print" panose="02000600000000000000" pitchFamily="2" charset="0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2" name="Google Shape;412;p49"/>
          <p:cNvSpPr/>
          <p:nvPr/>
        </p:nvSpPr>
        <p:spPr>
          <a:xfrm>
            <a:off x="732087" y="12093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25400" cap="flat" cmpd="sng">
            <a:solidFill>
              <a:srgbClr val="FADD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126565" y="21318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2799471" y="460590"/>
            <a:ext cx="615311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10409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DB40-CCFC-4A15-9E7C-DC97AC7F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60" y="2570005"/>
            <a:ext cx="2766696" cy="276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7824" y="23822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10383902" y="1061447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9543E-FC26-4299-A443-F106E853A6B9}"/>
              </a:ext>
            </a:extLst>
          </p:cNvPr>
          <p:cNvSpPr txBox="1"/>
          <p:nvPr/>
        </p:nvSpPr>
        <p:spPr>
          <a:xfrm>
            <a:off x="524656" y="1430601"/>
            <a:ext cx="5646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¡Buenos días!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A351A-22CF-495F-8521-A7326C8BA033}"/>
              </a:ext>
            </a:extLst>
          </p:cNvPr>
          <p:cNvSpPr txBox="1"/>
          <p:nvPr/>
        </p:nvSpPr>
        <p:spPr>
          <a:xfrm>
            <a:off x="524656" y="4061389"/>
            <a:ext cx="4583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¡Buenas tardes!</a:t>
            </a:r>
          </a:p>
        </p:txBody>
      </p:sp>
      <p:pic>
        <p:nvPicPr>
          <p:cNvPr id="1026" name="Picture 2" descr="Sun, Happy, Sunshine, Golden, Yellow, Rays, Light">
            <a:extLst>
              <a:ext uri="{FF2B5EF4-FFF2-40B4-BE49-F238E27FC236}">
                <a16:creationId xmlns:a16="http://schemas.microsoft.com/office/drawing/2014/main" id="{E2430AC7-D02A-4DEF-82D9-9AA3EC57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72" y="889642"/>
            <a:ext cx="1792194" cy="1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, Farm, Plantation, Sunset, Landscape, Eventide">
            <a:extLst>
              <a:ext uri="{FF2B5EF4-FFF2-40B4-BE49-F238E27FC236}">
                <a16:creationId xmlns:a16="http://schemas.microsoft.com/office/drawing/2014/main" id="{DCCE08A0-FE65-49EC-BD13-DDE3963E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45" y="3397868"/>
            <a:ext cx="1681670" cy="16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18277-94F0-4804-BB50-DC15CF16B76F}"/>
              </a:ext>
            </a:extLst>
          </p:cNvPr>
          <p:cNvSpPr txBox="1"/>
          <p:nvPr/>
        </p:nvSpPr>
        <p:spPr>
          <a:xfrm>
            <a:off x="6789615" y="1587492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 morning!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C14D5-B342-42B7-8789-4F056ACD7CE2}"/>
              </a:ext>
            </a:extLst>
          </p:cNvPr>
          <p:cNvSpPr txBox="1"/>
          <p:nvPr/>
        </p:nvSpPr>
        <p:spPr>
          <a:xfrm>
            <a:off x="6812508" y="4184499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 afternoon!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4_buenosd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4_buenosd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neral_buenastar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neral_buenastar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l, Farm, Plantation, Sunset, Landscape, Eventide">
            <a:hlinkClick r:id="" action="ppaction://noaction">
              <a:snd r:embed="rId3" name="t1w2s4_buenosdias.wav"/>
            </a:hlinkClick>
            <a:extLst>
              <a:ext uri="{FF2B5EF4-FFF2-40B4-BE49-F238E27FC236}">
                <a16:creationId xmlns:a16="http://schemas.microsoft.com/office/drawing/2014/main" id="{866D8FD3-C7DC-41D9-823D-E86C87401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6" y="917323"/>
            <a:ext cx="3607676" cy="36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un, Happy, Sunshine, Golden, Yellow, Rays, Light">
            <a:hlinkClick r:id="" action="ppaction://noaction">
              <a:snd r:embed="rId5" name="General_buenastardes.wav"/>
            </a:hlinkClick>
            <a:extLst>
              <a:ext uri="{FF2B5EF4-FFF2-40B4-BE49-F238E27FC236}">
                <a16:creationId xmlns:a16="http://schemas.microsoft.com/office/drawing/2014/main" id="{C3C70026-9DF8-471B-85D8-08DEDE8A9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86" y="1027908"/>
            <a:ext cx="4393590" cy="37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27A249-4D80-4097-8CCE-E6A12013812D}"/>
              </a:ext>
            </a:extLst>
          </p:cNvPr>
          <p:cNvSpPr/>
          <p:nvPr/>
        </p:nvSpPr>
        <p:spPr>
          <a:xfrm>
            <a:off x="737883" y="455658"/>
            <a:ext cx="579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1D9A78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D9A78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A72A80-2172-4E83-B375-8EC59080F8EE}"/>
              </a:ext>
            </a:extLst>
          </p:cNvPr>
          <p:cNvSpPr/>
          <p:nvPr/>
        </p:nvSpPr>
        <p:spPr>
          <a:xfrm>
            <a:off x="6573578" y="496681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1D9A78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D9A78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10268-21F4-4554-9E31-50DF7CEC84E5}"/>
              </a:ext>
            </a:extLst>
          </p:cNvPr>
          <p:cNvSpPr txBox="1"/>
          <p:nvPr/>
        </p:nvSpPr>
        <p:spPr>
          <a:xfrm>
            <a:off x="1395515" y="4803499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 morning!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89CE08-5E1F-40E7-8EDD-95A59FB87FA7}"/>
              </a:ext>
            </a:extLst>
          </p:cNvPr>
          <p:cNvSpPr txBox="1"/>
          <p:nvPr/>
        </p:nvSpPr>
        <p:spPr>
          <a:xfrm>
            <a:off x="7152583" y="4803499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D6FA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 afternoon!</a:t>
            </a:r>
          </a:p>
        </p:txBody>
      </p:sp>
    </p:spTree>
    <p:extLst>
      <p:ext uri="{BB962C8B-B14F-4D97-AF65-F5344CB8AC3E}">
        <p14:creationId xmlns:p14="http://schemas.microsoft.com/office/powerpoint/2010/main" val="215474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5" name="t1w2s6_estar.wav"/>
            </a:hlinkClick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76872" y="193681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923954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5242753" y="292395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0" name="Google Shape;180;p8" descr="C:\Users\wdj\Google Drive\Primary\Y5 SoW\From Tracy\Pronouns\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6786" y="2907558"/>
            <a:ext cx="685155" cy="13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34583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55040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7504" y="349060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5820248" y="358591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0EAD0A03-1B5B-4E10-BDE8-14A645A6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91" y="2570729"/>
            <a:ext cx="1467789" cy="108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B4C3A6CF-4F1B-4CC2-81D9-51520BAA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55" y="2531139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3C73D423-8B8D-44F8-A7D8-7F6C58FC4A0D}"/>
              </a:ext>
            </a:extLst>
          </p:cNvPr>
          <p:cNvSpPr txBox="1"/>
          <p:nvPr/>
        </p:nvSpPr>
        <p:spPr>
          <a:xfrm>
            <a:off x="8570348" y="3614661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1s5_esta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7" name="t1w2s6_estar.wav"/>
            </a:hlinkClick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4934630" y="2973016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21367" y="3627952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138817" y="2248789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344871" y="2894043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7734" y="360077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088" y="345049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6844" y="35252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246464" y="4464268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4922770" y="4459697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9206815" y="2847428"/>
            <a:ext cx="2901107" cy="3641861"/>
          </a:xfrm>
          <a:prstGeom prst="wedgeRoundRectCallout">
            <a:avLst>
              <a:gd name="adj1" fmla="val -76977"/>
              <a:gd name="adj2" fmla="val 5766"/>
              <a:gd name="adj3" fmla="val 16667"/>
            </a:avLst>
          </a:prstGeom>
          <a:solidFill>
            <a:srgbClr val="68D8D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Spanish, change a statement into a question by raising your voice at the end.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50C8C1-0D04-4099-82CE-792686B28506}"/>
              </a:ext>
            </a:extLst>
          </p:cNvPr>
          <p:cNvGrpSpPr/>
          <p:nvPr/>
        </p:nvGrpSpPr>
        <p:grpSpPr>
          <a:xfrm>
            <a:off x="5107184" y="1343313"/>
            <a:ext cx="1327421" cy="1577436"/>
            <a:chOff x="300038" y="2473418"/>
            <a:chExt cx="660212" cy="820081"/>
          </a:xfrm>
        </p:grpSpPr>
        <p:pic>
          <p:nvPicPr>
            <p:cNvPr id="1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EB216152-F662-422B-A0A5-6D9FF1C71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C4E91EF1-C1B9-4B75-9FEB-DB216FD82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21367" y="5253077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937734" y="522589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present?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088" y="507562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6844" y="5150389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7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7_estas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7_estasen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7_estaspresent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7_estasenEspany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7" descr="Girl, School, Child, Young, Human, Kid, Person, Happ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28692" y="2858349"/>
            <a:ext cx="1354981" cy="270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7"/>
          <p:cNvPicPr preferRelativeResize="0"/>
          <p:nvPr/>
        </p:nvPicPr>
        <p:blipFill rotWithShape="1">
          <a:blip r:embed="rId8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7"/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8984343" y="1655643"/>
            <a:ext cx="2996140" cy="1024087"/>
          </a:xfrm>
          <a:prstGeom prst="wedgeRoundRectCallout">
            <a:avLst>
              <a:gd name="adj1" fmla="val -47699"/>
              <a:gd name="adj2" fmla="val 86256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Sí, presente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7"/>
          <p:cNvPicPr preferRelativeResize="0"/>
          <p:nvPr/>
        </p:nvPicPr>
        <p:blipFill rotWithShape="1">
          <a:blip r:embed="rId8">
            <a:alphaModFix/>
          </a:blip>
          <a:srcRect t="72902"/>
          <a:stretch/>
        </p:blipFill>
        <p:spPr>
          <a:xfrm>
            <a:off x="6780186" y="5189015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7"/>
          <p:cNvSpPr txBox="1"/>
          <p:nvPr/>
        </p:nvSpPr>
        <p:spPr>
          <a:xfrm>
            <a:off x="7122330" y="5321240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3156422" y="232229"/>
            <a:ext cx="6655235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¿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3156421" y="225235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Quique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¿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7" descr="A picture containing text, toy, doll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79071" y="2633634"/>
            <a:ext cx="1572542" cy="25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2;p10">
            <a:extLst>
              <a:ext uri="{FF2B5EF4-FFF2-40B4-BE49-F238E27FC236}">
                <a16:creationId xmlns:a16="http://schemas.microsoft.com/office/drawing/2014/main" id="{35156253-014C-4626-AB91-5E502E398E0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2572" y="225235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48A1DB1-232E-40A6-885A-E28D357511D6}"/>
              </a:ext>
            </a:extLst>
          </p:cNvPr>
          <p:cNvSpPr/>
          <p:nvPr/>
        </p:nvSpPr>
        <p:spPr>
          <a:xfrm>
            <a:off x="1534396" y="2429625"/>
            <a:ext cx="1391292" cy="1077219"/>
          </a:xfrm>
          <a:prstGeom prst="wedgeEllipseCallout">
            <a:avLst>
              <a:gd name="adj1" fmla="val 80088"/>
              <a:gd name="adj2" fmla="val 52952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Sí</a:t>
            </a:r>
          </a:p>
        </p:txBody>
      </p:sp>
    </p:spTree>
    <p:extLst>
      <p:ext uri="{BB962C8B-B14F-4D97-AF65-F5344CB8AC3E}">
        <p14:creationId xmlns:p14="http://schemas.microsoft.com/office/powerpoint/2010/main" val="35168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8_Ursulaestas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2s3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8_Quiqu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8_si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" name="Google Shape;219;p10"/>
          <p:cNvGraphicFramePr/>
          <p:nvPr>
            <p:extLst>
              <p:ext uri="{D42A27DB-BD31-4B8C-83A1-F6EECF244321}">
                <p14:modId xmlns:p14="http://schemas.microsoft.com/office/powerpoint/2010/main" val="1876386445"/>
              </p:ext>
            </p:extLst>
          </p:nvPr>
        </p:nvGraphicFramePr>
        <p:xfrm>
          <a:off x="270217" y="1532371"/>
          <a:ext cx="9566465" cy="4959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5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1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Luis,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Tula,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Alonso,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Manu,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Buena,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Raúl,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Rubio,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573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0" name="Google Shape;220;p10"/>
          <p:cNvSpPr txBox="1"/>
          <p:nvPr/>
        </p:nvSpPr>
        <p:spPr>
          <a:xfrm>
            <a:off x="196641" y="366047"/>
            <a:ext cx="93553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Mora is taking the register now.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5065" y="-232156"/>
            <a:ext cx="1648106" cy="160808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0"/>
          <p:cNvSpPr txBox="1"/>
          <p:nvPr/>
        </p:nvSpPr>
        <p:spPr>
          <a:xfrm>
            <a:off x="10585696" y="113226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10"/>
          <p:cNvSpPr txBox="1"/>
          <p:nvPr/>
        </p:nvSpPr>
        <p:spPr>
          <a:xfrm>
            <a:off x="164812" y="897762"/>
            <a:ext cx="87905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 Write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¿…?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0673" y="-4578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DDF291-15FA-4D63-9585-70E78CAB7DD2}"/>
              </a:ext>
            </a:extLst>
          </p:cNvPr>
          <p:cNvSpPr/>
          <p:nvPr/>
        </p:nvSpPr>
        <p:spPr>
          <a:xfrm>
            <a:off x="1815388" y="302790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DD252-481D-4039-91BB-EB9159928779}"/>
              </a:ext>
            </a:extLst>
          </p:cNvPr>
          <p:cNvSpPr/>
          <p:nvPr/>
        </p:nvSpPr>
        <p:spPr>
          <a:xfrm>
            <a:off x="4221536" y="305890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FD7217-48B7-4A2F-87DB-28F1BAC234B5}"/>
              </a:ext>
            </a:extLst>
          </p:cNvPr>
          <p:cNvSpPr/>
          <p:nvPr/>
        </p:nvSpPr>
        <p:spPr>
          <a:xfrm>
            <a:off x="4138556" y="2415758"/>
            <a:ext cx="273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206;p9">
            <a:extLst>
              <a:ext uri="{FF2B5EF4-FFF2-40B4-BE49-F238E27FC236}">
                <a16:creationId xmlns:a16="http://schemas.microsoft.com/office/drawing/2014/main" id="{A7FE14A2-3A20-4195-AE55-AA9063F1BA1E}"/>
              </a:ext>
            </a:extLst>
          </p:cNvPr>
          <p:cNvSpPr txBox="1"/>
          <p:nvPr/>
        </p:nvSpPr>
        <p:spPr>
          <a:xfrm>
            <a:off x="10931945" y="1654038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4D01C-8D56-476A-A920-3EB8105DAE4C}"/>
              </a:ext>
            </a:extLst>
          </p:cNvPr>
          <p:cNvSpPr/>
          <p:nvPr/>
        </p:nvSpPr>
        <p:spPr>
          <a:xfrm>
            <a:off x="2230572" y="358212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2EC3BE-9DCE-468C-967D-22C3066792AA}"/>
              </a:ext>
            </a:extLst>
          </p:cNvPr>
          <p:cNvSpPr/>
          <p:nvPr/>
        </p:nvSpPr>
        <p:spPr>
          <a:xfrm>
            <a:off x="3710877" y="359022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CE7289-7E8E-4485-B718-4D4F3ADB5CD3}"/>
              </a:ext>
            </a:extLst>
          </p:cNvPr>
          <p:cNvSpPr/>
          <p:nvPr/>
        </p:nvSpPr>
        <p:spPr>
          <a:xfrm>
            <a:off x="2108704" y="417343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524D42-67AA-4258-A953-A3C764D300A3}"/>
              </a:ext>
            </a:extLst>
          </p:cNvPr>
          <p:cNvSpPr/>
          <p:nvPr/>
        </p:nvSpPr>
        <p:spPr>
          <a:xfrm>
            <a:off x="4460698" y="421673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458631-1941-4A09-9088-0030E73AF906}"/>
              </a:ext>
            </a:extLst>
          </p:cNvPr>
          <p:cNvSpPr/>
          <p:nvPr/>
        </p:nvSpPr>
        <p:spPr>
          <a:xfrm>
            <a:off x="3903398" y="4779482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F64ABF-633A-498B-BF47-7705DECF7891}"/>
              </a:ext>
            </a:extLst>
          </p:cNvPr>
          <p:cNvSpPr/>
          <p:nvPr/>
        </p:nvSpPr>
        <p:spPr>
          <a:xfrm>
            <a:off x="4157820" y="5354343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6E7CC0-510D-4299-9C17-AAE2DA6947D2}"/>
              </a:ext>
            </a:extLst>
          </p:cNvPr>
          <p:cNvSpPr/>
          <p:nvPr/>
        </p:nvSpPr>
        <p:spPr>
          <a:xfrm>
            <a:off x="2076430" y="5909063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548FC4-2BD4-41A8-8CB5-12C8FCFF3BCC}"/>
              </a:ext>
            </a:extLst>
          </p:cNvPr>
          <p:cNvSpPr/>
          <p:nvPr/>
        </p:nvSpPr>
        <p:spPr>
          <a:xfrm>
            <a:off x="3481660" y="597056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hlinkClick r:id="" action="ppaction://noaction">
              <a:snd r:embed="rId5" name="t1w2s9_Luis.wav"/>
            </a:hlinkClick>
            <a:extLst>
              <a:ext uri="{FF2B5EF4-FFF2-40B4-BE49-F238E27FC236}">
                <a16:creationId xmlns:a16="http://schemas.microsoft.com/office/drawing/2014/main" id="{111DFD92-20F4-4E5E-8B4C-C3873319538B}"/>
              </a:ext>
            </a:extLst>
          </p:cNvPr>
          <p:cNvSpPr/>
          <p:nvPr/>
        </p:nvSpPr>
        <p:spPr>
          <a:xfrm>
            <a:off x="412084" y="2514600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u="none" strike="noStrike" cap="none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  <p:sp>
        <p:nvSpPr>
          <p:cNvPr id="21" name="Rectangle 20">
            <a:hlinkClick r:id="" action="ppaction://noaction">
              <a:snd r:embed="rId6" name="t1w2s9_Tula.wav"/>
            </a:hlinkClick>
            <a:extLst>
              <a:ext uri="{FF2B5EF4-FFF2-40B4-BE49-F238E27FC236}">
                <a16:creationId xmlns:a16="http://schemas.microsoft.com/office/drawing/2014/main" id="{58AC609C-5500-4FB2-A2EE-3E7DFEB32EE4}"/>
              </a:ext>
            </a:extLst>
          </p:cNvPr>
          <p:cNvSpPr/>
          <p:nvPr/>
        </p:nvSpPr>
        <p:spPr>
          <a:xfrm>
            <a:off x="407306" y="3077327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Rectangle 21">
            <a:hlinkClick r:id="" action="ppaction://noaction">
              <a:snd r:embed="rId7" name="t1w2s9_Alonso.wav"/>
            </a:hlinkClick>
            <a:extLst>
              <a:ext uri="{FF2B5EF4-FFF2-40B4-BE49-F238E27FC236}">
                <a16:creationId xmlns:a16="http://schemas.microsoft.com/office/drawing/2014/main" id="{E9521057-D5A5-4321-8C44-D2EE365B510D}"/>
              </a:ext>
            </a:extLst>
          </p:cNvPr>
          <p:cNvSpPr/>
          <p:nvPr/>
        </p:nvSpPr>
        <p:spPr>
          <a:xfrm>
            <a:off x="407306" y="3659083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Rectangle 22">
            <a:hlinkClick r:id="" action="ppaction://noaction">
              <a:snd r:embed="rId8" name="t1w2s9_Manu.wav"/>
            </a:hlinkClick>
            <a:extLst>
              <a:ext uri="{FF2B5EF4-FFF2-40B4-BE49-F238E27FC236}">
                <a16:creationId xmlns:a16="http://schemas.microsoft.com/office/drawing/2014/main" id="{7DD35295-FF64-4770-B4B8-408BA6CA0DF2}"/>
              </a:ext>
            </a:extLst>
          </p:cNvPr>
          <p:cNvSpPr/>
          <p:nvPr/>
        </p:nvSpPr>
        <p:spPr>
          <a:xfrm>
            <a:off x="407306" y="4245094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Rectangle 23">
            <a:hlinkClick r:id="" action="ppaction://noaction">
              <a:snd r:embed="rId9" name="t1w2s9_Buena.wav"/>
            </a:hlinkClick>
            <a:extLst>
              <a:ext uri="{FF2B5EF4-FFF2-40B4-BE49-F238E27FC236}">
                <a16:creationId xmlns:a16="http://schemas.microsoft.com/office/drawing/2014/main" id="{C6A6A77C-FC8F-4D13-AF50-84D501A37E67}"/>
              </a:ext>
            </a:extLst>
          </p:cNvPr>
          <p:cNvSpPr/>
          <p:nvPr/>
        </p:nvSpPr>
        <p:spPr>
          <a:xfrm>
            <a:off x="407306" y="4831105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 24">
            <a:hlinkClick r:id="" action="ppaction://noaction">
              <a:snd r:embed="rId10" name="t1w2s9_Raul.wav"/>
            </a:hlinkClick>
            <a:extLst>
              <a:ext uri="{FF2B5EF4-FFF2-40B4-BE49-F238E27FC236}">
                <a16:creationId xmlns:a16="http://schemas.microsoft.com/office/drawing/2014/main" id="{FD741D9E-2E75-44A6-B5B5-C9374E913EFF}"/>
              </a:ext>
            </a:extLst>
          </p:cNvPr>
          <p:cNvSpPr/>
          <p:nvPr/>
        </p:nvSpPr>
        <p:spPr>
          <a:xfrm>
            <a:off x="407306" y="5414152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Rectangle 25">
            <a:hlinkClick r:id="" action="ppaction://noaction">
              <a:snd r:embed="rId11" name="t1w2s9_Rubio.wav"/>
            </a:hlinkClick>
            <a:extLst>
              <a:ext uri="{FF2B5EF4-FFF2-40B4-BE49-F238E27FC236}">
                <a16:creationId xmlns:a16="http://schemas.microsoft.com/office/drawing/2014/main" id="{E8006B86-1080-4562-9C9E-ECE2D7225BFF}"/>
              </a:ext>
            </a:extLst>
          </p:cNvPr>
          <p:cNvSpPr/>
          <p:nvPr/>
        </p:nvSpPr>
        <p:spPr>
          <a:xfrm>
            <a:off x="407305" y="5984168"/>
            <a:ext cx="551329" cy="424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lang="en-GB" sz="2800" b="1" u="none" strike="noStrike" cap="none" dirty="0">
              <a:solidFill>
                <a:srgbClr val="FF00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2172</Words>
  <Application>Microsoft Office PowerPoint</Application>
  <PresentationFormat>Widescreen</PresentationFormat>
  <Paragraphs>404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Modern Love</vt:lpstr>
      <vt:lpstr>Quattrocento Sans</vt:lpstr>
      <vt:lpstr>Segoe Print</vt:lpstr>
      <vt:lpstr>Century Gothic</vt:lpstr>
      <vt:lpstr>docs-Century Gothic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Quique gets lots of messages from his friends. </vt:lpstr>
      <vt:lpstr>You are going to talk about places with your partner. Write down the prompts 1-6.</vt:lpstr>
      <vt:lpstr>Example:</vt:lpstr>
      <vt:lpstr>Persona B</vt:lpstr>
      <vt:lpstr>Persona 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2021-02-10T11:12:47Z</dcterms:created>
  <dcterms:modified xsi:type="dcterms:W3CDTF">2021-07-06T18:56:53Z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