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0"/>
  </p:notesMasterIdLst>
  <p:sldIdLst>
    <p:sldId id="300" r:id="rId4"/>
    <p:sldId id="299" r:id="rId5"/>
    <p:sldId id="296" r:id="rId6"/>
    <p:sldId id="295" r:id="rId7"/>
    <p:sldId id="298" r:id="rId8"/>
    <p:sldId id="2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D2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9918" autoAdjust="0"/>
  </p:normalViewPr>
  <p:slideViewPr>
    <p:cSldViewPr snapToGrid="0">
      <p:cViewPr varScale="1">
        <p:scale>
          <a:sx n="76" d="100"/>
          <a:sy n="76" d="100"/>
        </p:scale>
        <p:origin x="9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06/07/2021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dirty="0"/>
              <a:t>Artwork by Steve Clarke. Pronoun pictures from NCELP (www.ncelp.org). All additional pictures selected from </a:t>
            </a:r>
            <a:r>
              <a:rPr lang="en-GB" dirty="0" err="1"/>
              <a:t>Pixabay</a:t>
            </a:r>
            <a:r>
              <a:rPr lang="en-GB" dirty="0"/>
              <a:t> and are available under a Creative Commons license, no attribution required.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[u] </a:t>
            </a:r>
            <a:r>
              <a:rPr lang="en-GB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 word: 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universe </a:t>
            </a:r>
            <a:r>
              <a:rPr lang="en-GB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[1603]</a:t>
            </a: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Vocabulary: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estás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[21]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dónde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[161]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sí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[45]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[11]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[5]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¡Buenos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días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[103/65]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Buenas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tardes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[103/392] </a:t>
            </a:r>
            <a:b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Source: Davies, M. and Davies, K. (2018)</a:t>
            </a:r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. A frequency dictionary of Spanish: Core vocabulary for learners </a:t>
            </a: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(2nd ed.). Routledge: London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/>
              <a:t>The frequency rankings for words that occur in this PowerPoint which have been</a:t>
            </a:r>
            <a:r>
              <a:rPr lang="en-GB" sz="1200" i="1" dirty="0"/>
              <a:t> previously</a:t>
            </a:r>
            <a:r>
              <a:rPr lang="en-GB" sz="12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dirty="0"/>
              <a:t>For any </a:t>
            </a:r>
            <a:r>
              <a:rPr lang="en-GB" i="1" dirty="0"/>
              <a:t>other </a:t>
            </a:r>
            <a:r>
              <a:rPr lang="en-GB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(but can be split into two parts A/B | C to do on different days, as required)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written production of the SSC [a] and [u].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number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B.  Give a time limit for the drawing (e.g., 30 seconds for each).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C.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 to hear the </a:t>
            </a:r>
            <a:r>
              <a:rPr lang="en-GB" dirty="0" err="1"/>
              <a:t>ejemplo</a:t>
            </a:r>
            <a:r>
              <a:rPr lang="en-GB" dirty="0"/>
              <a:t> (example). Students write down the missing letters and volunteer the name.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Continue with items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Part A:</a:t>
            </a:r>
            <a:br>
              <a:rPr lang="en-GB" dirty="0"/>
            </a:br>
            <a:r>
              <a:rPr lang="en-GB" dirty="0"/>
              <a:t>[1] </a:t>
            </a:r>
            <a:r>
              <a:rPr lang="en-GB" dirty="0" err="1"/>
              <a:t>Clase</a:t>
            </a:r>
            <a:br>
              <a:rPr lang="en-GB" dirty="0"/>
            </a:br>
            <a:r>
              <a:rPr lang="en-GB" dirty="0"/>
              <a:t>[2] </a:t>
            </a:r>
            <a:r>
              <a:rPr lang="en-GB" dirty="0" err="1"/>
              <a:t>Universo</a:t>
            </a:r>
            <a:br>
              <a:rPr lang="en-GB" dirty="0"/>
            </a:br>
            <a:r>
              <a:rPr lang="en-GB" dirty="0"/>
              <a:t>[3] Casa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Part 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</a:t>
            </a:r>
            <a:r>
              <a:rPr lang="en-GB" dirty="0" err="1"/>
              <a:t>ejemplo</a:t>
            </a:r>
            <a:r>
              <a:rPr lang="en-GB" dirty="0"/>
              <a:t>] Sol</a:t>
            </a:r>
            <a:br>
              <a:rPr lang="en-GB" dirty="0"/>
            </a:br>
            <a:r>
              <a:rPr lang="en-GB" dirty="0"/>
              <a:t>[1] Luisa</a:t>
            </a:r>
            <a:br>
              <a:rPr lang="en-GB" dirty="0"/>
            </a:br>
            <a:r>
              <a:rPr lang="en-GB" dirty="0"/>
              <a:t>[2] Galo</a:t>
            </a:r>
            <a:br>
              <a:rPr lang="en-GB" dirty="0"/>
            </a:br>
            <a:r>
              <a:rPr lang="en-GB" dirty="0"/>
              <a:t>[3] Manu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[4] Segundo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Yulanda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This task may have been done in the lesson, but here it is repeated for additional reading practice. </a:t>
            </a:r>
            <a:br>
              <a:rPr lang="en-GB" b="1" dirty="0"/>
            </a:br>
            <a:r>
              <a:rPr lang="en-GB" b="1" dirty="0"/>
              <a:t>If students are seeing this for the first time, follow the task instructions below.  If they have already done the task, then follow the additional suggestions.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read and understand “</a:t>
            </a:r>
            <a:r>
              <a:rPr lang="en-GB" b="0" dirty="0" err="1"/>
              <a:t>estoy</a:t>
            </a:r>
            <a:r>
              <a:rPr lang="en-GB" b="0" dirty="0"/>
              <a:t>” + “</a:t>
            </a:r>
            <a:r>
              <a:rPr lang="en-GB" b="0" dirty="0" err="1"/>
              <a:t>estás</a:t>
            </a:r>
            <a:r>
              <a:rPr lang="en-GB" b="0" dirty="0"/>
              <a:t>” in a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students </a:t>
            </a:r>
            <a:r>
              <a:rPr lang="en-GB" dirty="0" err="1"/>
              <a:t>Quique</a:t>
            </a:r>
            <a:r>
              <a:rPr lang="en-GB" dirty="0"/>
              <a:t> is texting </a:t>
            </a:r>
            <a:r>
              <a:rPr lang="en-GB" dirty="0" err="1"/>
              <a:t>Ángela</a:t>
            </a:r>
            <a:r>
              <a:rPr lang="en-GB" dirty="0"/>
              <a:t> and we need to figure out where </a:t>
            </a:r>
            <a:r>
              <a:rPr lang="en-GB" dirty="0" err="1"/>
              <a:t>Quique</a:t>
            </a:r>
            <a:r>
              <a:rPr lang="en-GB" dirty="0"/>
              <a:t>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 and develop students’ awareness of Spanish speaking countries and cities. Model pronunciation of “Barcelona” as students haven’t encountered </a:t>
            </a:r>
            <a:r>
              <a:rPr lang="en-GB" b="1" dirty="0"/>
              <a:t>[c] </a:t>
            </a:r>
            <a:r>
              <a:rPr lang="en-GB" dirty="0"/>
              <a:t>yet.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play the video with the message exchange (hover the cursor over the word ‘message’ to see play button).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Quique</a:t>
            </a:r>
            <a:r>
              <a:rPr lang="en-GB" dirty="0"/>
              <a:t>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answer and elicit full answer from students.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 err="1"/>
              <a:t>dónde</a:t>
            </a:r>
            <a:r>
              <a:rPr lang="en-GB" sz="1200" b="0" dirty="0"/>
              <a:t> is glossed here.  It is used incidentally in this task, in which predominantly raised intonation questions are practised. </a:t>
            </a:r>
            <a:r>
              <a:rPr lang="en-GB" sz="1200" b="0" dirty="0" err="1"/>
              <a:t>Dónde</a:t>
            </a:r>
            <a:r>
              <a:rPr lang="en-GB" sz="1200" b="0" dirty="0"/>
              <a:t> will be introduced formally next week.</a:t>
            </a:r>
          </a:p>
          <a:p>
            <a:br>
              <a:rPr lang="en-GB" dirty="0"/>
            </a:b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Divide the class in half (</a:t>
            </a:r>
            <a:r>
              <a:rPr lang="en-GB" dirty="0" err="1"/>
              <a:t>Ángela</a:t>
            </a:r>
            <a:r>
              <a:rPr lang="en-GB" dirty="0"/>
              <a:t> and </a:t>
            </a:r>
            <a:r>
              <a:rPr lang="en-GB" dirty="0" err="1"/>
              <a:t>Quique</a:t>
            </a:r>
            <a:r>
              <a:rPr lang="en-GB" dirty="0"/>
              <a:t>) and ask them to read along with the text messages as they appear.</a:t>
            </a:r>
          </a:p>
          <a:p>
            <a:r>
              <a:rPr lang="en-GB" dirty="0"/>
              <a:t>2.  Elicit pronunciations of the place options, too, focusing in particular on the [u], [o] and [a] sounds, which have been taught.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asking yes/no intonation questions with “</a:t>
            </a:r>
            <a:r>
              <a:rPr lang="en-GB" b="0" dirty="0" err="1"/>
              <a:t>está</a:t>
            </a:r>
            <a:r>
              <a:rPr lang="en-GB" b="0" dirty="0"/>
              <a:t>”.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students we now need to find where </a:t>
            </a:r>
            <a:r>
              <a:rPr lang="en-GB" dirty="0" err="1"/>
              <a:t>Ángela</a:t>
            </a:r>
            <a:r>
              <a:rPr lang="en-GB" dirty="0"/>
              <a:t> is so they need to ask him. (Angela’s picture is hidden behind the correct place).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SSCs. Model pronunciation of “Barcelona” and particularly “Arequipa”.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for volunteers to ask </a:t>
            </a:r>
            <a:r>
              <a:rPr lang="en-GB" dirty="0" err="1"/>
              <a:t>Quique</a:t>
            </a:r>
            <a:r>
              <a:rPr lang="en-GB" dirty="0"/>
              <a:t>, starting by asking the country. Click on the picture to listen to </a:t>
            </a:r>
            <a:r>
              <a:rPr lang="en-GB" dirty="0" err="1"/>
              <a:t>Quique’s</a:t>
            </a:r>
            <a:r>
              <a:rPr lang="en-GB" dirty="0"/>
              <a:t> response. The sound plays on clicking each of the pictures (Perú / Cusco / Arequipa / </a:t>
            </a:r>
            <a:r>
              <a:rPr lang="en-GB" dirty="0" err="1"/>
              <a:t>España</a:t>
            </a:r>
            <a:r>
              <a:rPr lang="en-GB" dirty="0"/>
              <a:t> / Madrid / Granada).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Ángela</a:t>
            </a:r>
            <a:r>
              <a:rPr lang="en-GB" dirty="0"/>
              <a:t>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1" dirty="0"/>
            </a:br>
            <a:r>
              <a:rPr lang="en-GB" sz="1200" b="0" dirty="0"/>
              <a:t>[Cusco] No. </a:t>
            </a:r>
            <a:br>
              <a:rPr lang="en-GB" sz="1200" b="0" dirty="0"/>
            </a:br>
            <a:r>
              <a:rPr lang="en-GB" sz="1200" b="0" dirty="0"/>
              <a:t>[Madrid] No.</a:t>
            </a:r>
            <a:br>
              <a:rPr lang="en-GB" sz="1200" b="0" dirty="0"/>
            </a:br>
            <a:r>
              <a:rPr lang="en-GB" sz="1200" b="0" dirty="0"/>
              <a:t>[Arequipa] No.</a:t>
            </a:r>
            <a:br>
              <a:rPr lang="en-GB" sz="1200" b="0" dirty="0"/>
            </a:br>
            <a:r>
              <a:rPr lang="en-GB" sz="1200" b="0" dirty="0"/>
              <a:t>[Granada] </a:t>
            </a:r>
            <a:r>
              <a:rPr lang="en-GB" sz="1200" b="0" dirty="0" err="1"/>
              <a:t>Sí</a:t>
            </a:r>
            <a:r>
              <a:rPr lang="en-GB" sz="1200" b="0" dirty="0"/>
              <a:t>, </a:t>
            </a:r>
            <a:r>
              <a:rPr lang="en-GB" sz="1200" b="0" dirty="0" err="1"/>
              <a:t>está</a:t>
            </a:r>
            <a:r>
              <a:rPr lang="en-GB" sz="1200" b="0" dirty="0"/>
              <a:t> </a:t>
            </a:r>
            <a:r>
              <a:rPr lang="en-GB" sz="1200" b="0" dirty="0" err="1"/>
              <a:t>en</a:t>
            </a:r>
            <a:r>
              <a:rPr lang="en-GB" sz="1200" b="0" dirty="0"/>
              <a:t> Granada.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“</a:t>
            </a:r>
            <a:r>
              <a:rPr lang="en-GB" b="0" dirty="0" err="1"/>
              <a:t>estás</a:t>
            </a:r>
            <a:r>
              <a:rPr lang="en-GB" b="0" dirty="0"/>
              <a:t>” with yes/no questions and statements.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students to write down the name of one of the cities displayed making sure their partners don’t see it.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Go through the different cities to ensure they know how to pronounce them (Arequipa will need more practice!).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Model the dialogue by choosing yourself a city and getting individual students to try to guess your city (the animated example is Lima). Students should start asking the country, then the cities (this will develop cultural/geographical awareness).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model the statement when they guess your city</a:t>
            </a:r>
            <a:r>
              <a:rPr lang="en-GB" sz="1200" b="1" dirty="0"/>
              <a:t> (¡</a:t>
            </a:r>
            <a:r>
              <a:rPr lang="en-GB" sz="1200" b="1" dirty="0" err="1"/>
              <a:t>Estás</a:t>
            </a:r>
            <a:r>
              <a:rPr lang="en-GB" sz="1200" b="1" dirty="0"/>
              <a:t> en Lima!). </a:t>
            </a:r>
            <a:r>
              <a:rPr lang="en-GB" sz="1200" b="0" dirty="0"/>
              <a:t>You can click also on the picture of Lima to reveal the statement</a:t>
            </a:r>
            <a:r>
              <a:rPr lang="en-GB" sz="1200" b="1" dirty="0"/>
              <a:t>: </a:t>
            </a:r>
            <a:r>
              <a:rPr lang="en-GB" sz="1200" b="1" dirty="0" err="1"/>
              <a:t>Sí</a:t>
            </a:r>
            <a:r>
              <a:rPr lang="en-GB" sz="1200" b="1" dirty="0"/>
              <a:t>, </a:t>
            </a:r>
            <a:r>
              <a:rPr lang="en-GB" sz="1200" b="1" dirty="0" err="1"/>
              <a:t>estoy</a:t>
            </a:r>
            <a:r>
              <a:rPr lang="en-GB" sz="1200" b="1" dirty="0"/>
              <a:t> </a:t>
            </a:r>
            <a:r>
              <a:rPr lang="en-GB" sz="1200" b="1" dirty="0" err="1"/>
              <a:t>en</a:t>
            </a:r>
            <a:r>
              <a:rPr lang="en-GB" sz="1200" b="1" dirty="0"/>
              <a:t> Lima.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1" dirty="0"/>
              <a:t>Click on “</a:t>
            </a:r>
            <a:r>
              <a:rPr lang="en-GB" sz="1200" b="1" dirty="0" err="1"/>
              <a:t>inicio</a:t>
            </a:r>
            <a:r>
              <a:rPr lang="en-GB" sz="1200" b="1" dirty="0"/>
              <a:t>” to start the timer.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“</a:t>
            </a:r>
            <a:r>
              <a:rPr lang="en-GB" b="0" dirty="0" err="1"/>
              <a:t>estoy</a:t>
            </a:r>
            <a:r>
              <a:rPr lang="en-GB" b="0" dirty="0"/>
              <a:t>”, “</a:t>
            </a:r>
            <a:r>
              <a:rPr lang="en-GB" b="0" dirty="0" err="1"/>
              <a:t>estás</a:t>
            </a:r>
            <a:r>
              <a:rPr lang="en-GB" b="0" dirty="0"/>
              <a:t>” &amp; “</a:t>
            </a:r>
            <a:r>
              <a:rPr lang="en-GB" b="0" dirty="0" err="1"/>
              <a:t>estás</a:t>
            </a:r>
            <a:r>
              <a:rPr lang="en-GB" b="0" dirty="0"/>
              <a:t>” to produce whole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students to write down three sentences of their choice, using you are, I am &amp; She is + the country and city of their choice. If they know any other Spanish speaking cities, they can bring their own ideas.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possible answers.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answers that students have written.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417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303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70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206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302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521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800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11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527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08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42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5.png"/><Relationship Id="rId10" Type="http://schemas.openxmlformats.org/officeDocument/2006/relationships/audio" Target="../media/audio9.wav"/><Relationship Id="rId4" Type="http://schemas.openxmlformats.org/officeDocument/2006/relationships/image" Target="../media/image2.png"/><Relationship Id="rId9" Type="http://schemas.openxmlformats.org/officeDocument/2006/relationships/audio" Target="../media/audio8.wav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audio" Target="../media/audio13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7.gif"/><Relationship Id="rId2" Type="http://schemas.openxmlformats.org/officeDocument/2006/relationships/video" Target="../media/media1.m4v"/><Relationship Id="rId16" Type="http://schemas.openxmlformats.org/officeDocument/2006/relationships/image" Target="../media/image16.gif"/><Relationship Id="rId1" Type="http://schemas.microsoft.com/office/2007/relationships/media" Target="../media/media1.m4v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audio" Target="../media/audio12.wav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11.png"/><Relationship Id="rId18" Type="http://schemas.openxmlformats.org/officeDocument/2006/relationships/audio" Target="../media/audio13.wav"/><Relationship Id="rId3" Type="http://schemas.openxmlformats.org/officeDocument/2006/relationships/audio" Target="../media/audio14.wav"/><Relationship Id="rId21" Type="http://schemas.openxmlformats.org/officeDocument/2006/relationships/image" Target="../media/image16.gif"/><Relationship Id="rId7" Type="http://schemas.openxmlformats.org/officeDocument/2006/relationships/audio" Target="../media/audio18.wav"/><Relationship Id="rId12" Type="http://schemas.openxmlformats.org/officeDocument/2006/relationships/image" Target="../media/image10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png"/><Relationship Id="rId20" Type="http://schemas.openxmlformats.org/officeDocument/2006/relationships/audio" Target="../media/audio23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audio" Target="../media/audio21.wav"/><Relationship Id="rId5" Type="http://schemas.openxmlformats.org/officeDocument/2006/relationships/audio" Target="../media/audio16.wav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gif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2.wav"/><Relationship Id="rId22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0.wav"/><Relationship Id="rId18" Type="http://schemas.openxmlformats.org/officeDocument/2006/relationships/audio" Target="../media/audio30.wav"/><Relationship Id="rId26" Type="http://schemas.openxmlformats.org/officeDocument/2006/relationships/image" Target="../media/image26.jpg"/><Relationship Id="rId3" Type="http://schemas.openxmlformats.org/officeDocument/2006/relationships/audio" Target="../media/audio24.wav"/><Relationship Id="rId21" Type="http://schemas.openxmlformats.org/officeDocument/2006/relationships/audio" Target="../media/audio32.wav"/><Relationship Id="rId7" Type="http://schemas.openxmlformats.org/officeDocument/2006/relationships/audio" Target="../media/audio26.wav"/><Relationship Id="rId12" Type="http://schemas.openxmlformats.org/officeDocument/2006/relationships/image" Target="../media/image10.png"/><Relationship Id="rId17" Type="http://schemas.openxmlformats.org/officeDocument/2006/relationships/image" Target="../media/image22.jpeg"/><Relationship Id="rId25" Type="http://schemas.openxmlformats.org/officeDocument/2006/relationships/audio" Target="../media/audio23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jpeg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audio" Target="../media/audio28.wav"/><Relationship Id="rId24" Type="http://schemas.openxmlformats.org/officeDocument/2006/relationships/image" Target="../media/image25.jpg"/><Relationship Id="rId5" Type="http://schemas.openxmlformats.org/officeDocument/2006/relationships/audio" Target="../media/audio16.wav"/><Relationship Id="rId15" Type="http://schemas.openxmlformats.org/officeDocument/2006/relationships/audio" Target="../media/audio29.wav"/><Relationship Id="rId23" Type="http://schemas.openxmlformats.org/officeDocument/2006/relationships/audio" Target="../media/audio33.wav"/><Relationship Id="rId10" Type="http://schemas.openxmlformats.org/officeDocument/2006/relationships/image" Target="../media/image11.png"/><Relationship Id="rId19" Type="http://schemas.openxmlformats.org/officeDocument/2006/relationships/audio" Target="../media/audio31.wav"/><Relationship Id="rId4" Type="http://schemas.openxmlformats.org/officeDocument/2006/relationships/audio" Target="../media/audio15.wav"/><Relationship Id="rId9" Type="http://schemas.openxmlformats.org/officeDocument/2006/relationships/audio" Target="../media/audio27.wav"/><Relationship Id="rId14" Type="http://schemas.openxmlformats.org/officeDocument/2006/relationships/image" Target="../media/image8.jpeg"/><Relationship Id="rId22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3">
            <a:hlinkClick r:id="" action="ppaction://noaction">
              <a:snd r:embed="rId3" name="t1w1s1_hol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>
            <a:hlinkClick r:id="" action="ppaction://noaction">
              <a:snd r:embed="rId5" name="amarillo.wav"/>
            </a:hlinkClick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0" y="6334820"/>
            <a:ext cx="457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6445" y="171394"/>
            <a:ext cx="4114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">
            <a:hlinkClick r:id="" action="ppaction://noaction">
              <a:snd r:embed="rId3" name="F_t1w1s1_PartA_cas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5167" y="3716096"/>
            <a:ext cx="1109568" cy="108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>
            <a:hlinkClick r:id="" action="ppaction://noaction">
              <a:snd r:embed="rId5" name="F_t1w1s6_clase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573" y="2559466"/>
            <a:ext cx="1109568" cy="108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>
            <a:hlinkClick r:id="" action="ppaction://noaction">
              <a:snd r:embed="rId6" name="t1w2s3_universo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127" y="2597007"/>
            <a:ext cx="1109568" cy="108518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 txBox="1"/>
          <p:nvPr/>
        </p:nvSpPr>
        <p:spPr>
          <a:xfrm>
            <a:off x="270477" y="240371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3815680" y="246088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1884148" y="4025888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6216898" y="930303"/>
            <a:ext cx="574382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Listen to these Spanish speakers introduce themselves. What are their names? Fill the gaps with [a] or [o] or [u].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4" name="Google Shape;134;p2">
            <a:hlinkClick r:id="" action="ppaction://noaction">
              <a:snd r:embed="rId7" name="F_t1w2s1_Sol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7786" y="2381688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 txBox="1"/>
          <p:nvPr/>
        </p:nvSpPr>
        <p:spPr>
          <a:xfrm>
            <a:off x="7039476" y="227391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7866269" y="2330965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7" name="Google Shape;137;p2">
            <a:hlinkClick r:id="" action="ppaction://noaction">
              <a:snd r:embed="rId8" name="F_t1w2s1_Luis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7786" y="3096424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 txBox="1"/>
          <p:nvPr/>
        </p:nvSpPr>
        <p:spPr>
          <a:xfrm>
            <a:off x="7039476" y="298865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">
            <a:hlinkClick r:id="" action="ppaction://noaction">
              <a:snd r:embed="rId9" name="F_t1w2s1_Galo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7786" y="3803642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"/>
          <p:cNvSpPr txBox="1"/>
          <p:nvPr/>
        </p:nvSpPr>
        <p:spPr>
          <a:xfrm>
            <a:off x="7039476" y="369587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2">
            <a:hlinkClick r:id="" action="ppaction://noaction">
              <a:snd r:embed="rId10" name="F_t1w2s1_Manu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2271" y="4456045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"/>
          <p:cNvSpPr txBox="1"/>
          <p:nvPr/>
        </p:nvSpPr>
        <p:spPr>
          <a:xfrm>
            <a:off x="7063961" y="434827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">
            <a:hlinkClick r:id="" action="ppaction://noaction">
              <a:snd r:embed="rId11" name="F_t1w2s1_Segundo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3225" y="5147776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"/>
          <p:cNvSpPr txBox="1"/>
          <p:nvPr/>
        </p:nvSpPr>
        <p:spPr>
          <a:xfrm>
            <a:off x="7084915" y="504000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2">
            <a:hlinkClick r:id="" action="ppaction://noaction">
              <a:snd r:embed="rId12" name="F_t1w2s1_Yuland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1989" y="5872722"/>
            <a:ext cx="377532" cy="36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"/>
          <p:cNvSpPr txBox="1"/>
          <p:nvPr/>
        </p:nvSpPr>
        <p:spPr>
          <a:xfrm>
            <a:off x="7093679" y="5764953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9710473" y="1639488"/>
            <a:ext cx="2369264" cy="1768714"/>
          </a:xfrm>
          <a:prstGeom prst="wedgeRoundRectCallout">
            <a:avLst>
              <a:gd name="adj1" fmla="val -49483"/>
              <a:gd name="adj2" fmla="val 70611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proper nouns start with a capital letter!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5721559" y="1173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6461231" y="311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8007559" y="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8780723" y="-8620"/>
            <a:ext cx="225250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166983" y="949686"/>
            <a:ext cx="57438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Listen. Which number is it?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51457" y="1488901"/>
            <a:ext cx="36642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number ________.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2506456" y="1973015"/>
            <a:ext cx="30059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‘C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number _______.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270477" y="5524274"/>
            <a:ext cx="119776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n-GB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3128414" y="5507370"/>
            <a:ext cx="22630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1428676" y="5094388"/>
            <a:ext cx="1197761" cy="108518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"/>
          <p:cNvSpPr/>
          <p:nvPr/>
        </p:nvSpPr>
        <p:spPr>
          <a:xfrm>
            <a:off x="4359340" y="5094388"/>
            <a:ext cx="1197761" cy="108518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"/>
          <p:cNvSpPr txBox="1"/>
          <p:nvPr/>
        </p:nvSpPr>
        <p:spPr>
          <a:xfrm>
            <a:off x="63697" y="4710051"/>
            <a:ext cx="55735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Draw it!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D3FDCE-821F-4CE3-BABB-BDD2400963CD}"/>
              </a:ext>
            </a:extLst>
          </p:cNvPr>
          <p:cNvSpPr/>
          <p:nvPr/>
        </p:nvSpPr>
        <p:spPr>
          <a:xfrm>
            <a:off x="8104192" y="237140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47" name="Google Shape;136;p2">
            <a:extLst>
              <a:ext uri="{FF2B5EF4-FFF2-40B4-BE49-F238E27FC236}">
                <a16:creationId xmlns:a16="http://schemas.microsoft.com/office/drawing/2014/main" id="{93C891A7-30BA-4EE8-8145-5943C62EB7B0}"/>
              </a:ext>
            </a:extLst>
          </p:cNvPr>
          <p:cNvSpPr txBox="1"/>
          <p:nvPr/>
        </p:nvSpPr>
        <p:spPr>
          <a:xfrm>
            <a:off x="7880470" y="3005266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136;p2">
            <a:extLst>
              <a:ext uri="{FF2B5EF4-FFF2-40B4-BE49-F238E27FC236}">
                <a16:creationId xmlns:a16="http://schemas.microsoft.com/office/drawing/2014/main" id="{2A446D6F-5806-4F59-8A3F-9193390FCD5C}"/>
              </a:ext>
            </a:extLst>
          </p:cNvPr>
          <p:cNvSpPr txBox="1"/>
          <p:nvPr/>
        </p:nvSpPr>
        <p:spPr>
          <a:xfrm>
            <a:off x="7880470" y="3721287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136;p2">
            <a:extLst>
              <a:ext uri="{FF2B5EF4-FFF2-40B4-BE49-F238E27FC236}">
                <a16:creationId xmlns:a16="http://schemas.microsoft.com/office/drawing/2014/main" id="{4E8E3E99-16C2-4914-A1FA-EB4EC94E93FF}"/>
              </a:ext>
            </a:extLst>
          </p:cNvPr>
          <p:cNvSpPr txBox="1"/>
          <p:nvPr/>
        </p:nvSpPr>
        <p:spPr>
          <a:xfrm>
            <a:off x="7914197" y="4414773"/>
            <a:ext cx="15407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136;p2">
            <a:extLst>
              <a:ext uri="{FF2B5EF4-FFF2-40B4-BE49-F238E27FC236}">
                <a16:creationId xmlns:a16="http://schemas.microsoft.com/office/drawing/2014/main" id="{03065A73-1323-4202-9CB3-2FDE39F8686B}"/>
              </a:ext>
            </a:extLst>
          </p:cNvPr>
          <p:cNvSpPr txBox="1"/>
          <p:nvPr/>
        </p:nvSpPr>
        <p:spPr>
          <a:xfrm>
            <a:off x="7929604" y="5073912"/>
            <a:ext cx="210705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 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n d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136;p2">
            <a:extLst>
              <a:ext uri="{FF2B5EF4-FFF2-40B4-BE49-F238E27FC236}">
                <a16:creationId xmlns:a16="http://schemas.microsoft.com/office/drawing/2014/main" id="{21941A7B-7EFB-4034-81B9-A5F1E20838D5}"/>
              </a:ext>
            </a:extLst>
          </p:cNvPr>
          <p:cNvSpPr txBox="1"/>
          <p:nvPr/>
        </p:nvSpPr>
        <p:spPr>
          <a:xfrm>
            <a:off x="7905160" y="5822593"/>
            <a:ext cx="22545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346D8A8-ACAE-4E52-B601-7C4AD9300EEB}"/>
              </a:ext>
            </a:extLst>
          </p:cNvPr>
          <p:cNvSpPr/>
          <p:nvPr/>
        </p:nvSpPr>
        <p:spPr>
          <a:xfrm>
            <a:off x="8101735" y="3057264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3A085A5-2CD9-4174-A746-E86385F38489}"/>
              </a:ext>
            </a:extLst>
          </p:cNvPr>
          <p:cNvSpPr/>
          <p:nvPr/>
        </p:nvSpPr>
        <p:spPr>
          <a:xfrm>
            <a:off x="8805725" y="3037609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9F13ABF-0656-4949-99FE-D060A781EEE0}"/>
              </a:ext>
            </a:extLst>
          </p:cNvPr>
          <p:cNvSpPr/>
          <p:nvPr/>
        </p:nvSpPr>
        <p:spPr>
          <a:xfrm>
            <a:off x="8249037" y="3763501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2635BFE-4E3C-44D0-8261-578B62F30601}"/>
              </a:ext>
            </a:extLst>
          </p:cNvPr>
          <p:cNvSpPr/>
          <p:nvPr/>
        </p:nvSpPr>
        <p:spPr>
          <a:xfrm>
            <a:off x="8269856" y="4455244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B3356CA-8189-49C0-86F7-D81ECCE6F9ED}"/>
              </a:ext>
            </a:extLst>
          </p:cNvPr>
          <p:cNvSpPr/>
          <p:nvPr/>
        </p:nvSpPr>
        <p:spPr>
          <a:xfrm>
            <a:off x="8870608" y="4433273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0797052-00DF-4B4F-99C6-7D334603F1F1}"/>
              </a:ext>
            </a:extLst>
          </p:cNvPr>
          <p:cNvSpPr/>
          <p:nvPr/>
        </p:nvSpPr>
        <p:spPr>
          <a:xfrm>
            <a:off x="8755667" y="5112910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104F219-8913-4904-B77F-91B29F1F3A39}"/>
              </a:ext>
            </a:extLst>
          </p:cNvPr>
          <p:cNvSpPr/>
          <p:nvPr/>
        </p:nvSpPr>
        <p:spPr>
          <a:xfrm>
            <a:off x="9589070" y="5093016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7D6F98A-DEFA-406D-BBFA-983C35895F40}"/>
              </a:ext>
            </a:extLst>
          </p:cNvPr>
          <p:cNvSpPr/>
          <p:nvPr/>
        </p:nvSpPr>
        <p:spPr>
          <a:xfrm>
            <a:off x="8170762" y="5893565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1F65E33-38E0-46A9-A621-FB25DCADA671}"/>
              </a:ext>
            </a:extLst>
          </p:cNvPr>
          <p:cNvSpPr/>
          <p:nvPr/>
        </p:nvSpPr>
        <p:spPr>
          <a:xfrm>
            <a:off x="8632468" y="5870956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65378A4-0506-46CC-A0FB-1DB4EE27C006}"/>
              </a:ext>
            </a:extLst>
          </p:cNvPr>
          <p:cNvSpPr/>
          <p:nvPr/>
        </p:nvSpPr>
        <p:spPr>
          <a:xfrm>
            <a:off x="9521613" y="5870956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87628-A0AB-4688-B65C-53104DA80E7E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35" y="2156405"/>
            <a:ext cx="632634" cy="78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40254-41FD-431F-BABC-B9857D2117B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18" y="3724987"/>
            <a:ext cx="454224" cy="454224"/>
          </a:xfrm>
          <a:prstGeom prst="rect">
            <a:avLst/>
          </a:prstGeom>
        </p:spPr>
      </p:pic>
      <p:pic>
        <p:nvPicPr>
          <p:cNvPr id="9" name="Picture 8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5C9C66BB-47B9-4A0F-8279-01BFA82BFD7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18" y="3003404"/>
            <a:ext cx="348968" cy="593987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FE7F7FA2-665F-4C69-9F58-5EE986501F5B}"/>
              </a:ext>
            </a:extLst>
          </p:cNvPr>
          <p:cNvSpPr/>
          <p:nvPr/>
        </p:nvSpPr>
        <p:spPr>
          <a:xfrm>
            <a:off x="8708771" y="3761439"/>
            <a:ext cx="323675" cy="3546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_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3216A89-242E-4435-BFF1-70A392C5F79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19" y="4280648"/>
            <a:ext cx="632634" cy="78466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9D6B630-D1F8-4B55-BA6E-C508435750D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40" y="5102946"/>
            <a:ext cx="454224" cy="454224"/>
          </a:xfrm>
          <a:prstGeom prst="rect">
            <a:avLst/>
          </a:prstGeom>
        </p:spPr>
      </p:pic>
      <p:pic>
        <p:nvPicPr>
          <p:cNvPr id="78" name="Picture 77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E0D01C91-4F85-4321-8218-90CA747336E1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52" y="5712913"/>
            <a:ext cx="348968" cy="593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5" grpId="0"/>
      <p:bldP spid="136" grpId="0"/>
      <p:bldP spid="138" grpId="0"/>
      <p:bldP spid="141" grpId="0"/>
      <p:bldP spid="144" grpId="0"/>
      <p:bldP spid="147" grpId="0"/>
      <p:bldP spid="150" grpId="0"/>
      <p:bldP spid="152" grpId="0" animBg="1"/>
      <p:bldP spid="157" grpId="0"/>
      <p:bldP spid="158" grpId="0"/>
      <p:bldP spid="159" grpId="0"/>
      <p:bldP spid="160" grpId="0"/>
      <p:bldP spid="161" grpId="0"/>
      <p:bldP spid="162" grpId="0" animBg="1"/>
      <p:bldP spid="163" grpId="0" animBg="1"/>
      <p:bldP spid="165" grpId="0"/>
      <p:bldP spid="3" grpId="0" animBg="1"/>
      <p:bldP spid="3" grpId="1" animBg="1"/>
      <p:bldP spid="47" grpId="0"/>
      <p:bldP spid="48" grpId="0"/>
      <p:bldP spid="49" grpId="0"/>
      <p:bldP spid="50" grpId="0"/>
      <p:bldP spid="51" grpId="0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74" grpId="0" animBg="1"/>
      <p:bldP spid="7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80760" y="87850"/>
            <a:ext cx="3946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Quique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texts</a:t>
            </a:r>
            <a:r>
              <a:rPr kumimoji="0" lang="es-AR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Ángela. 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026" name="Picture 2" descr="Fun, Barcelona, Historic Center, Art, Mosaic">
            <a:extLst>
              <a:ext uri="{FF2B5EF4-FFF2-40B4-BE49-F238E27FC236}">
                <a16:creationId xmlns:a16="http://schemas.microsoft.com/office/drawing/2014/main" id="{3CE8E3B6-9C04-4C0D-A14E-F36069AA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10330764" y="4618553"/>
            <a:ext cx="1636748" cy="2078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drid, Building, Architecture, Background, Urban">
            <a:extLst>
              <a:ext uri="{FF2B5EF4-FFF2-40B4-BE49-F238E27FC236}">
                <a16:creationId xmlns:a16="http://schemas.microsoft.com/office/drawing/2014/main" id="{69D0F68B-3A9E-4B22-BACE-4AAF898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321" y="4873394"/>
            <a:ext cx="2699343" cy="181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uba, Oltimer, Havana, Old Car, Classic, Old, Auto">
            <a:extLst>
              <a:ext uri="{FF2B5EF4-FFF2-40B4-BE49-F238E27FC236}">
                <a16:creationId xmlns:a16="http://schemas.microsoft.com/office/drawing/2014/main" id="{97B090F0-FB79-4F2E-A271-6BA188B3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21" y="1931136"/>
            <a:ext cx="2240922" cy="149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763964-C2B4-41B1-8325-CBCEFBF6DE69}"/>
              </a:ext>
            </a:extLst>
          </p:cNvPr>
          <p:cNvSpPr txBox="1"/>
          <p:nvPr/>
        </p:nvSpPr>
        <p:spPr>
          <a:xfrm>
            <a:off x="7495643" y="1394713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Habana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5DB4A-F77C-46E3-87E1-A7B4AAD79A0F}"/>
              </a:ext>
            </a:extLst>
          </p:cNvPr>
          <p:cNvSpPr txBox="1"/>
          <p:nvPr/>
        </p:nvSpPr>
        <p:spPr>
          <a:xfrm>
            <a:off x="10091314" y="4021310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Barcelona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4B1ED0-5C16-461A-BAC8-DF0AE3A2D608}"/>
              </a:ext>
            </a:extLst>
          </p:cNvPr>
          <p:cNvSpPr txBox="1"/>
          <p:nvPr/>
        </p:nvSpPr>
        <p:spPr>
          <a:xfrm>
            <a:off x="8887743" y="436291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F3075D-293C-4F95-8392-C1E35E97B806}"/>
              </a:ext>
            </a:extLst>
          </p:cNvPr>
          <p:cNvSpPr txBox="1"/>
          <p:nvPr/>
        </p:nvSpPr>
        <p:spPr>
          <a:xfrm>
            <a:off x="10774226" y="1748414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pic>
        <p:nvPicPr>
          <p:cNvPr id="1038" name="Picture 14" descr="Spain, Country, Europe, Flag, Borders">
            <a:extLst>
              <a:ext uri="{FF2B5EF4-FFF2-40B4-BE49-F238E27FC236}">
                <a16:creationId xmlns:a16="http://schemas.microsoft.com/office/drawing/2014/main" id="{219B65D2-37F2-4F15-AE3C-89491A85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88" y="387917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BC648C-767B-4768-BD73-2DA1072F96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7852" y="1265872"/>
            <a:ext cx="988097" cy="866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AFAA0B-4182-4EE2-AD43-3AFF1BA71DBC}"/>
              </a:ext>
            </a:extLst>
          </p:cNvPr>
          <p:cNvSpPr txBox="1"/>
          <p:nvPr/>
        </p:nvSpPr>
        <p:spPr>
          <a:xfrm>
            <a:off x="9875843" y="1686859"/>
            <a:ext cx="100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73BAB0-1A49-4069-B74D-64A3A4695ED0}"/>
              </a:ext>
            </a:extLst>
          </p:cNvPr>
          <p:cNvSpPr txBox="1"/>
          <p:nvPr/>
        </p:nvSpPr>
        <p:spPr>
          <a:xfrm>
            <a:off x="7512703" y="3816681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2A0DA6-0B0C-48BD-B90E-1CC3C8FFA0E8}"/>
              </a:ext>
            </a:extLst>
          </p:cNvPr>
          <p:cNvSpPr txBox="1"/>
          <p:nvPr/>
        </p:nvSpPr>
        <p:spPr>
          <a:xfrm>
            <a:off x="6454658" y="996598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Cuba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D73CD-0692-4962-B7AC-FDE87BFCEBEA}"/>
              </a:ext>
            </a:extLst>
          </p:cNvPr>
          <p:cNvSpPr txBox="1"/>
          <p:nvPr/>
        </p:nvSpPr>
        <p:spPr>
          <a:xfrm>
            <a:off x="712184" y="6178415"/>
            <a:ext cx="5841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Quique 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74A63-DA29-4AB8-A674-B119F971744C}"/>
              </a:ext>
            </a:extLst>
          </p:cNvPr>
          <p:cNvSpPr txBox="1"/>
          <p:nvPr/>
        </p:nvSpPr>
        <p:spPr>
          <a:xfrm>
            <a:off x="3775568" y="6156009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pic>
        <p:nvPicPr>
          <p:cNvPr id="43" name="Google Shape;205;p9" descr="Reading, Book, Symbol, Icon, Reader, Man">
            <a:extLst>
              <a:ext uri="{FF2B5EF4-FFF2-40B4-BE49-F238E27FC236}">
                <a16:creationId xmlns:a16="http://schemas.microsoft.com/office/drawing/2014/main" id="{93DAC6A0-32AF-48F3-8196-81190D073D9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99562" y="110094"/>
            <a:ext cx="782801" cy="7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206;p9">
            <a:extLst>
              <a:ext uri="{FF2B5EF4-FFF2-40B4-BE49-F238E27FC236}">
                <a16:creationId xmlns:a16="http://schemas.microsoft.com/office/drawing/2014/main" id="{19CBC6A4-7808-48B6-B5E9-CC34199DFFDB}"/>
              </a:ext>
            </a:extLst>
          </p:cNvPr>
          <p:cNvSpPr txBox="1"/>
          <p:nvPr/>
        </p:nvSpPr>
        <p:spPr>
          <a:xfrm>
            <a:off x="11263789" y="941116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5003858" y="645749"/>
            <a:ext cx="5218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Lee: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¿Dónde está Quique?</a:t>
            </a:r>
          </a:p>
        </p:txBody>
      </p:sp>
      <p:pic>
        <p:nvPicPr>
          <p:cNvPr id="29" name="Picture 2" descr="Cusco, Plaza De Armas, Peru, Churches, Cathedrals, City">
            <a:extLst>
              <a:ext uri="{FF2B5EF4-FFF2-40B4-BE49-F238E27FC236}">
                <a16:creationId xmlns:a16="http://schemas.microsoft.com/office/drawing/2014/main" id="{18F97304-FEAD-4973-8BC0-62E8D95FE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9631900" y="2259926"/>
            <a:ext cx="2414897" cy="1393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hlinkClick r:id="" action="ppaction://noaction">
              <a:snd r:embed="rId13" name="F_t1w2s3_donde.wav"/>
            </a:hlinkClick>
            <a:extLst>
              <a:ext uri="{FF2B5EF4-FFF2-40B4-BE49-F238E27FC236}">
                <a16:creationId xmlns:a16="http://schemas.microsoft.com/office/drawing/2014/main" id="{21B71857-22F4-471A-B811-86DAFCECDA1E}"/>
              </a:ext>
            </a:extLst>
          </p:cNvPr>
          <p:cNvSpPr txBox="1"/>
          <p:nvPr/>
        </p:nvSpPr>
        <p:spPr>
          <a:xfrm>
            <a:off x="9932703" y="587087"/>
            <a:ext cx="1145725" cy="707886"/>
          </a:xfrm>
          <a:prstGeom prst="rect">
            <a:avLst/>
          </a:prstGeom>
          <a:solidFill>
            <a:srgbClr val="A9DA74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dónde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- where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video (1)">
            <a:hlinkClick r:id="" action="ppaction://media"/>
            <a:extLst>
              <a:ext uri="{FF2B5EF4-FFF2-40B4-BE49-F238E27FC236}">
                <a16:creationId xmlns:a16="http://schemas.microsoft.com/office/drawing/2014/main" id="{55E15AF7-DC7C-4376-A78F-5EA8A8635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2184" y="949327"/>
            <a:ext cx="2883021" cy="5131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80C111-7523-4C98-91CA-9115472D0C17}"/>
              </a:ext>
            </a:extLst>
          </p:cNvPr>
          <p:cNvSpPr/>
          <p:nvPr/>
        </p:nvSpPr>
        <p:spPr>
          <a:xfrm>
            <a:off x="1516630" y="1267791"/>
            <a:ext cx="1241560" cy="373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2" name="Google Shape;284;p45">
            <a:extLst>
              <a:ext uri="{FF2B5EF4-FFF2-40B4-BE49-F238E27FC236}">
                <a16:creationId xmlns:a16="http://schemas.microsoft.com/office/drawing/2014/main" id="{727F2505-7EFE-4C48-A341-D467EC9D7EF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19743" y="2049373"/>
            <a:ext cx="2365453" cy="278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04;p4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B79F7-4402-49C9-8DFF-E6402E2696D7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700037" y="1775387"/>
            <a:ext cx="674997" cy="152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05;p4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C0CDA2E-F19D-44E5-A0C0-DCED5278B618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079509" y="3361350"/>
            <a:ext cx="884479" cy="1437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2_DondeestaQuique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956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16" grpId="0"/>
      <p:bldP spid="24" grpId="0"/>
      <p:bldP spid="25" grpId="0"/>
      <p:bldP spid="26" grpId="0"/>
      <p:bldP spid="18" grpId="0"/>
      <p:bldP spid="36" grpId="0"/>
      <p:bldP spid="37" grpId="0"/>
      <p:bldP spid="20" grpId="0"/>
      <p:bldP spid="21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drid, Building, Architecture, Background, Urban">
            <a:hlinkClick r:id="" action="ppaction://noaction">
              <a:snd r:embed="rId9" name="F_t1w2s3_Madrid.wav"/>
            </a:hlinkClick>
            <a:extLst>
              <a:ext uri="{FF2B5EF4-FFF2-40B4-BE49-F238E27FC236}">
                <a16:creationId xmlns:a16="http://schemas.microsoft.com/office/drawing/2014/main" id="{69D0F68B-3A9E-4B22-BACE-4AAF898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46" y="4913830"/>
            <a:ext cx="2578584" cy="172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hlinkClick r:id="" action="ppaction://noaction">
              <a:snd r:embed="rId9" name="F_t1w2s3_Madrid.wav"/>
            </a:hlinkClick>
            <a:extLst>
              <a:ext uri="{FF2B5EF4-FFF2-40B4-BE49-F238E27FC236}">
                <a16:creationId xmlns:a16="http://schemas.microsoft.com/office/drawing/2014/main" id="{A04B1ED0-5C16-461A-BAC8-DF0AE3A2D608}"/>
              </a:ext>
            </a:extLst>
          </p:cNvPr>
          <p:cNvSpPr txBox="1"/>
          <p:nvPr/>
        </p:nvSpPr>
        <p:spPr>
          <a:xfrm>
            <a:off x="8159648" y="4420897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sp>
        <p:nvSpPr>
          <p:cNvPr id="26" name="TextBox 25">
            <a:hlinkClick r:id="" action="ppaction://noaction">
              <a:snd r:embed="rId11" name="F_t1w2s3_Arequipa.wav"/>
            </a:hlinkClick>
            <a:extLst>
              <a:ext uri="{FF2B5EF4-FFF2-40B4-BE49-F238E27FC236}">
                <a16:creationId xmlns:a16="http://schemas.microsoft.com/office/drawing/2014/main" id="{57F3075D-293C-4F95-8392-C1E35E97B806}"/>
              </a:ext>
            </a:extLst>
          </p:cNvPr>
          <p:cNvSpPr txBox="1"/>
          <p:nvPr/>
        </p:nvSpPr>
        <p:spPr>
          <a:xfrm>
            <a:off x="10733033" y="1686859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Arequipa</a:t>
            </a:r>
          </a:p>
        </p:txBody>
      </p:sp>
      <p:pic>
        <p:nvPicPr>
          <p:cNvPr id="1038" name="Picture 14" descr="Spain, Country, Europe, Flag, Borders">
            <a:extLst>
              <a:ext uri="{FF2B5EF4-FFF2-40B4-BE49-F238E27FC236}">
                <a16:creationId xmlns:a16="http://schemas.microsoft.com/office/drawing/2014/main" id="{219B65D2-37F2-4F15-AE3C-89491A85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42" y="4541298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BC648C-767B-4768-BD73-2DA1072F96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2868" y="1380341"/>
            <a:ext cx="988097" cy="866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AFAA0B-4182-4EE2-AD43-3AFF1BA71DBC}"/>
              </a:ext>
            </a:extLst>
          </p:cNvPr>
          <p:cNvSpPr txBox="1"/>
          <p:nvPr/>
        </p:nvSpPr>
        <p:spPr>
          <a:xfrm>
            <a:off x="4828259" y="2308828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73BAB0-1A49-4069-B74D-64A3A4695ED0}"/>
              </a:ext>
            </a:extLst>
          </p:cNvPr>
          <p:cNvSpPr txBox="1"/>
          <p:nvPr/>
        </p:nvSpPr>
        <p:spPr>
          <a:xfrm>
            <a:off x="5152064" y="5340743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pic>
        <p:nvPicPr>
          <p:cNvPr id="3074" name="Picture 2" descr="Cusco, Plaza De Armas, Peru, Churches, Cathedrals, City">
            <a:hlinkClick r:id="" action="ppaction://noaction">
              <a:snd r:embed="rId14" name="F_t1w2s3_Cusco.wav"/>
            </a:hlinkClick>
            <a:extLst>
              <a:ext uri="{FF2B5EF4-FFF2-40B4-BE49-F238E27FC236}">
                <a16:creationId xmlns:a16="http://schemas.microsoft.com/office/drawing/2014/main" id="{B81942ED-5683-43FF-BDEA-8C7F722D4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6122631" y="2229298"/>
            <a:ext cx="2800999" cy="161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hlinkClick r:id="" action="ppaction://noaction">
              <a:snd r:embed="rId14" name="F_t1w2s3_Cusco.wav"/>
            </a:hlinkClick>
            <a:extLst>
              <a:ext uri="{FF2B5EF4-FFF2-40B4-BE49-F238E27FC236}">
                <a16:creationId xmlns:a16="http://schemas.microsoft.com/office/drawing/2014/main" id="{D95B2702-7C60-401D-95CD-0A505C587436}"/>
              </a:ext>
            </a:extLst>
          </p:cNvPr>
          <p:cNvSpPr txBox="1"/>
          <p:nvPr/>
        </p:nvSpPr>
        <p:spPr>
          <a:xfrm>
            <a:off x="7945477" y="1764626"/>
            <a:ext cx="978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pic>
        <p:nvPicPr>
          <p:cNvPr id="27" name="Google Shape;319;p15" descr="Speech Icon, Voice, Talking, Audio, Speech">
            <a:extLst>
              <a:ext uri="{FF2B5EF4-FFF2-40B4-BE49-F238E27FC236}">
                <a16:creationId xmlns:a16="http://schemas.microsoft.com/office/drawing/2014/main" id="{B09A5435-28F1-4C2A-AC20-D35FBC607F6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8" descr="Arequipa, Peru, Travel, Peruvian, Andes, Mountain">
            <a:extLst>
              <a:ext uri="{FF2B5EF4-FFF2-40B4-BE49-F238E27FC236}">
                <a16:creationId xmlns:a16="http://schemas.microsoft.com/office/drawing/2014/main" id="{27690CA4-F511-47FE-9E9E-F5B7035C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63" y="2214433"/>
            <a:ext cx="2871084" cy="1614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11B7CCA-2C3A-422B-840B-7B3B6C04A5C6}"/>
              </a:ext>
            </a:extLst>
          </p:cNvPr>
          <p:cNvSpPr/>
          <p:nvPr/>
        </p:nvSpPr>
        <p:spPr>
          <a:xfrm>
            <a:off x="439221" y="1358385"/>
            <a:ext cx="3220099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39510-5F87-441A-BED8-ED457F0E4CCE}"/>
              </a:ext>
            </a:extLst>
          </p:cNvPr>
          <p:cNvSpPr txBox="1"/>
          <p:nvPr/>
        </p:nvSpPr>
        <p:spPr>
          <a:xfrm>
            <a:off x="644362" y="1604950"/>
            <a:ext cx="2787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¿Está en …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07;p14">
            <a:extLst>
              <a:ext uri="{FF2B5EF4-FFF2-40B4-BE49-F238E27FC236}">
                <a16:creationId xmlns:a16="http://schemas.microsoft.com/office/drawing/2014/main" id="{79A767C2-776B-4813-8FA4-3C5ABCF01394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34" name="TextBox 33">
            <a:hlinkClick r:id="" action="ppaction://noaction">
              <a:snd r:embed="rId18" name="F_t1w2s3_donde.wav"/>
            </a:hlinkClick>
            <a:extLst>
              <a:ext uri="{FF2B5EF4-FFF2-40B4-BE49-F238E27FC236}">
                <a16:creationId xmlns:a16="http://schemas.microsoft.com/office/drawing/2014/main" id="{D0E55A51-A2B2-4726-ADE3-D1E1E993ED7E}"/>
              </a:ext>
            </a:extLst>
          </p:cNvPr>
          <p:cNvSpPr txBox="1"/>
          <p:nvPr/>
        </p:nvSpPr>
        <p:spPr>
          <a:xfrm>
            <a:off x="9587308" y="196088"/>
            <a:ext cx="1145725" cy="707886"/>
          </a:xfrm>
          <a:prstGeom prst="rect">
            <a:avLst/>
          </a:prstGeom>
          <a:solidFill>
            <a:srgbClr val="A9DA74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dónde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where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70636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¿Dónde está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 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Ask Quique..</a:t>
            </a:r>
            <a:endParaRPr lang="en-GB" sz="2800" dirty="0"/>
          </a:p>
        </p:txBody>
      </p:sp>
      <p:pic>
        <p:nvPicPr>
          <p:cNvPr id="38" name="Google Shape;332;p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B9F3BF1-09D7-45B4-98EC-0B6566EBFDE8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3803" y="3039677"/>
            <a:ext cx="1513808" cy="245993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25;p46">
            <a:extLst>
              <a:ext uri="{FF2B5EF4-FFF2-40B4-BE49-F238E27FC236}">
                <a16:creationId xmlns:a16="http://schemas.microsoft.com/office/drawing/2014/main" id="{04C0A934-FA32-4578-8E9A-3245ED48D485}"/>
              </a:ext>
            </a:extLst>
          </p:cNvPr>
          <p:cNvSpPr txBox="1"/>
          <p:nvPr/>
        </p:nvSpPr>
        <p:spPr>
          <a:xfrm>
            <a:off x="422957" y="6208370"/>
            <a:ext cx="58208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 err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</a:t>
            </a:r>
            <a:endParaRPr dirty="0"/>
          </a:p>
        </p:txBody>
      </p:sp>
      <p:sp>
        <p:nvSpPr>
          <p:cNvPr id="40" name="Google Shape;326;p46">
            <a:extLst>
              <a:ext uri="{FF2B5EF4-FFF2-40B4-BE49-F238E27FC236}">
                <a16:creationId xmlns:a16="http://schemas.microsoft.com/office/drawing/2014/main" id="{F86DF718-77AE-45E3-BADB-26FA69AFFC6F}"/>
              </a:ext>
            </a:extLst>
          </p:cNvPr>
          <p:cNvSpPr txBox="1"/>
          <p:nvPr/>
        </p:nvSpPr>
        <p:spPr>
          <a:xfrm>
            <a:off x="3386837" y="6176902"/>
            <a:ext cx="17652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 dirty="0"/>
          </a:p>
        </p:txBody>
      </p:sp>
      <p:sp>
        <p:nvSpPr>
          <p:cNvPr id="41" name="Google Shape;315;p46">
            <a:hlinkClick r:id="" action="ppaction://noaction">
              <a:snd r:embed="rId20" name="F_t1w2s3_Granada.wav"/>
            </a:hlinkClick>
            <a:extLst>
              <a:ext uri="{FF2B5EF4-FFF2-40B4-BE49-F238E27FC236}">
                <a16:creationId xmlns:a16="http://schemas.microsoft.com/office/drawing/2014/main" id="{3F83D49F-4C0D-4CCB-A24B-C1655B0B1567}"/>
              </a:ext>
            </a:extLst>
          </p:cNvPr>
          <p:cNvSpPr txBox="1"/>
          <p:nvPr/>
        </p:nvSpPr>
        <p:spPr>
          <a:xfrm>
            <a:off x="10794359" y="4513261"/>
            <a:ext cx="13147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 dirty="0"/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729B5606-D1E6-4CFC-88C0-F4514B5AC908}"/>
              </a:ext>
            </a:extLst>
          </p:cNvPr>
          <p:cNvSpPr/>
          <p:nvPr/>
        </p:nvSpPr>
        <p:spPr>
          <a:xfrm>
            <a:off x="2267010" y="2928733"/>
            <a:ext cx="1391292" cy="1077219"/>
          </a:xfrm>
          <a:prstGeom prst="wedgeEllipseCallout">
            <a:avLst>
              <a:gd name="adj1" fmla="val -78981"/>
              <a:gd name="adj2" fmla="val 369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Sí</a:t>
            </a: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E1D178E6-DFD0-47C7-A8A4-93808352F002}"/>
              </a:ext>
            </a:extLst>
          </p:cNvPr>
          <p:cNvSpPr/>
          <p:nvPr/>
        </p:nvSpPr>
        <p:spPr>
          <a:xfrm>
            <a:off x="2267010" y="4193931"/>
            <a:ext cx="1391292" cy="1077219"/>
          </a:xfrm>
          <a:prstGeom prst="wedgeEllipseCallout">
            <a:avLst>
              <a:gd name="adj1" fmla="val -78105"/>
              <a:gd name="adj2" fmla="val 41486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</a:t>
            </a:r>
          </a:p>
        </p:txBody>
      </p:sp>
      <p:pic>
        <p:nvPicPr>
          <p:cNvPr id="32" name="Google Shape;304;p4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F05746A-0BCA-417B-9A6E-B0DD5345E5E3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572632" y="4960541"/>
            <a:ext cx="674997" cy="152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334;p46" descr="Alhambra, Granada, Andalusia, Spain, Moorish, Palace">
            <a:extLst>
              <a:ext uri="{FF2B5EF4-FFF2-40B4-BE49-F238E27FC236}">
                <a16:creationId xmlns:a16="http://schemas.microsoft.com/office/drawing/2014/main" id="{60919841-21DC-45C0-A5AB-DB08170EF9E0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587308" y="4960541"/>
            <a:ext cx="2474128" cy="161498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2s3_Estaen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2s3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2s3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_t1w2s3_AngelaGran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4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5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CB6F90CA-BDB8-4F51-8E22-2C69676428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86;p19">
            <a:extLst>
              <a:ext uri="{FF2B5EF4-FFF2-40B4-BE49-F238E27FC236}">
                <a16:creationId xmlns:a16="http://schemas.microsoft.com/office/drawing/2014/main" id="{7C517775-54BC-4862-A312-CA6522297927}"/>
              </a:ext>
            </a:extLst>
          </p:cNvPr>
          <p:cNvSpPr txBox="1"/>
          <p:nvPr/>
        </p:nvSpPr>
        <p:spPr>
          <a:xfrm>
            <a:off x="10991564" y="1170739"/>
            <a:ext cx="994183" cy="400110"/>
          </a:xfrm>
          <a:prstGeom prst="rect">
            <a:avLst/>
          </a:prstGeom>
          <a:solidFill>
            <a:srgbClr val="C5F5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944E5DF0-2994-4B56-BF14-A638D783267E}"/>
              </a:ext>
            </a:extLst>
          </p:cNvPr>
          <p:cNvSpPr/>
          <p:nvPr/>
        </p:nvSpPr>
        <p:spPr>
          <a:xfrm>
            <a:off x="501336" y="2863458"/>
            <a:ext cx="3220099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3F7529-D3CD-4AFC-9893-A7CCD60CAE89}"/>
              </a:ext>
            </a:extLst>
          </p:cNvPr>
          <p:cNvSpPr txBox="1"/>
          <p:nvPr/>
        </p:nvSpPr>
        <p:spPr>
          <a:xfrm>
            <a:off x="752826" y="3199449"/>
            <a:ext cx="2787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¿Estás en …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>
            <a:hlinkClick r:id="" action="ppaction://noaction">
              <a:snd r:embed="rId9" name="F_t1w2s3_Peru.wav"/>
            </a:hlinkClick>
            <a:extLst>
              <a:ext uri="{FF2B5EF4-FFF2-40B4-BE49-F238E27FC236}">
                <a16:creationId xmlns:a16="http://schemas.microsoft.com/office/drawing/2014/main" id="{DA3479A4-8A82-4162-8EE9-44AF4CBBE3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1094" y="751858"/>
            <a:ext cx="988097" cy="866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E250CE-5E6D-445B-B20B-A399DB574910}"/>
              </a:ext>
            </a:extLst>
          </p:cNvPr>
          <p:cNvSpPr txBox="1"/>
          <p:nvPr/>
        </p:nvSpPr>
        <p:spPr>
          <a:xfrm>
            <a:off x="5263360" y="1538295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pic>
        <p:nvPicPr>
          <p:cNvPr id="25" name="Picture 14" descr="Spain, Country, Europe, Flag, Borders">
            <a:hlinkClick r:id="" action="ppaction://noaction">
              <a:snd r:embed="rId11" name="t1w2s7_Espanya.wav"/>
            </a:hlinkClick>
            <a:extLst>
              <a:ext uri="{FF2B5EF4-FFF2-40B4-BE49-F238E27FC236}">
                <a16:creationId xmlns:a16="http://schemas.microsoft.com/office/drawing/2014/main" id="{A32794BE-2836-49A9-BF6C-D03711247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143" y="347788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9CFE8D-78D1-4439-B00C-12D2759742F9}"/>
              </a:ext>
            </a:extLst>
          </p:cNvPr>
          <p:cNvSpPr txBox="1"/>
          <p:nvPr/>
        </p:nvSpPr>
        <p:spPr>
          <a:xfrm>
            <a:off x="5069465" y="4277326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pic>
        <p:nvPicPr>
          <p:cNvPr id="28" name="Picture 4" descr="Madrid, Building, Architecture, Background, Urban">
            <a:hlinkClick r:id="" action="ppaction://noaction">
              <a:snd r:embed="rId13" name="F_t1w2s3_Madrid.wav"/>
            </a:hlinkClick>
            <a:extLst>
              <a:ext uri="{FF2B5EF4-FFF2-40B4-BE49-F238E27FC236}">
                <a16:creationId xmlns:a16="http://schemas.microsoft.com/office/drawing/2014/main" id="{CD5C9299-B1EF-46E5-B707-B0998EC0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59" y="5503868"/>
            <a:ext cx="1849949" cy="1236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51B0DB-6178-4E09-A468-CC341E497427}"/>
              </a:ext>
            </a:extLst>
          </p:cNvPr>
          <p:cNvSpPr txBox="1"/>
          <p:nvPr/>
        </p:nvSpPr>
        <p:spPr>
          <a:xfrm>
            <a:off x="7359596" y="5503868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Madrid</a:t>
            </a:r>
          </a:p>
        </p:txBody>
      </p:sp>
      <p:pic>
        <p:nvPicPr>
          <p:cNvPr id="5122" name="Picture 2" descr="Architecture, Moorish, Spain, Cordoba">
            <a:hlinkClick r:id="" action="ppaction://noaction">
              <a:snd r:embed="rId15" name="F_t1w2s4_cordoba.wav"/>
            </a:hlinkClick>
            <a:extLst>
              <a:ext uri="{FF2B5EF4-FFF2-40B4-BE49-F238E27FC236}">
                <a16:creationId xmlns:a16="http://schemas.microsoft.com/office/drawing/2014/main" id="{4A6D01D9-F43D-41E2-A26E-CBEF62E7B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59" y="3795914"/>
            <a:ext cx="1811560" cy="120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9EC85CA-7C24-4586-8F7D-874F33A7E0F4}"/>
              </a:ext>
            </a:extLst>
          </p:cNvPr>
          <p:cNvSpPr txBox="1"/>
          <p:nvPr/>
        </p:nvSpPr>
        <p:spPr>
          <a:xfrm>
            <a:off x="7123666" y="3772579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Córdoba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C98E56-4A8B-493F-9DD0-C13207AFC6D2}"/>
              </a:ext>
            </a:extLst>
          </p:cNvPr>
          <p:cNvSpPr txBox="1"/>
          <p:nvPr/>
        </p:nvSpPr>
        <p:spPr>
          <a:xfrm>
            <a:off x="179894" y="873118"/>
            <a:ext cx="5335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Choose one city and write down the name.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68ED7D-D39C-4CFE-822C-77EEA1C86E40}"/>
              </a:ext>
            </a:extLst>
          </p:cNvPr>
          <p:cNvSpPr txBox="1"/>
          <p:nvPr/>
        </p:nvSpPr>
        <p:spPr>
          <a:xfrm>
            <a:off x="183973" y="1790611"/>
            <a:ext cx="5331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Take turns to guess the name of the city where your partner is!</a:t>
            </a:r>
            <a:endParaRPr kumimoji="0" lang="en-A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Speech Bubble: Oval 38">
            <a:hlinkClick r:id="" action="ppaction://noaction">
              <a:snd r:embed="rId6" name="F_t1w2s4_EstasenLima.wav"/>
            </a:hlinkClick>
            <a:extLst>
              <a:ext uri="{FF2B5EF4-FFF2-40B4-BE49-F238E27FC236}">
                <a16:creationId xmlns:a16="http://schemas.microsoft.com/office/drawing/2014/main" id="{FF396853-2DE8-42D4-9C90-ED8F454C63C5}"/>
              </a:ext>
            </a:extLst>
          </p:cNvPr>
          <p:cNvSpPr/>
          <p:nvPr/>
        </p:nvSpPr>
        <p:spPr>
          <a:xfrm>
            <a:off x="452187" y="5631372"/>
            <a:ext cx="3958026" cy="1173902"/>
          </a:xfrm>
          <a:prstGeom prst="wedgeEllipseCallout">
            <a:avLst>
              <a:gd name="adj1" fmla="val 48778"/>
              <a:gd name="adj2" fmla="val -6570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¡Estás en Lima!</a:t>
            </a:r>
          </a:p>
        </p:txBody>
      </p:sp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01654" y="3368282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0971411" y="182960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0969044" y="1829602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54783" y="181817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32174" y="181817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54784" y="597443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654929" y="185250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37748" y="556816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96013" y="6132929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FD656F-DF59-4BC5-B62A-CFE1A5CFB548}"/>
              </a:ext>
            </a:extLst>
          </p:cNvPr>
          <p:cNvSpPr txBox="1"/>
          <p:nvPr/>
        </p:nvSpPr>
        <p:spPr>
          <a:xfrm>
            <a:off x="6792403" y="670627"/>
            <a:ext cx="1514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Sí, estoy en Lima.</a:t>
            </a:r>
          </a:p>
        </p:txBody>
      </p:sp>
      <p:pic>
        <p:nvPicPr>
          <p:cNvPr id="5126" name="Picture 6" descr="Lima, Peru, South America, Miraflores, Coastline">
            <a:extLst>
              <a:ext uri="{FF2B5EF4-FFF2-40B4-BE49-F238E27FC236}">
                <a16:creationId xmlns:a16="http://schemas.microsoft.com/office/drawing/2014/main" id="{A8C18B89-73B6-414F-982F-5419BADFE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62" y="312635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extBox 35">
            <a:hlinkClick r:id="" action="ppaction://noaction">
              <a:snd r:embed="rId18" name="F_t1w2s4_Lima.wav"/>
            </a:hlinkClick>
            <a:extLst>
              <a:ext uri="{FF2B5EF4-FFF2-40B4-BE49-F238E27FC236}">
                <a16:creationId xmlns:a16="http://schemas.microsoft.com/office/drawing/2014/main" id="{09ED33F0-AE40-4C03-82B5-7DF649E06AB6}"/>
              </a:ext>
            </a:extLst>
          </p:cNvPr>
          <p:cNvSpPr txBox="1"/>
          <p:nvPr/>
        </p:nvSpPr>
        <p:spPr>
          <a:xfrm>
            <a:off x="7697328" y="-38885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Lima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Picture 50" descr="A picture containing outdoor, sky, water, clouds&#10;&#10;Description automatically generated">
            <a:hlinkClick r:id="" action="ppaction://noaction">
              <a:snd r:embed="rId19" name="F_t1w2s1_Puno.wav"/>
            </a:hlinkClick>
            <a:extLst>
              <a:ext uri="{FF2B5EF4-FFF2-40B4-BE49-F238E27FC236}">
                <a16:creationId xmlns:a16="http://schemas.microsoft.com/office/drawing/2014/main" id="{04E3C33E-6719-4B91-91D9-5942BC5B9E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85587" y="1801646"/>
            <a:ext cx="1984977" cy="1314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CF0DD42-32E1-4776-AE69-CAE4801B1CD6}"/>
              </a:ext>
            </a:extLst>
          </p:cNvPr>
          <p:cNvSpPr txBox="1"/>
          <p:nvPr/>
        </p:nvSpPr>
        <p:spPr>
          <a:xfrm>
            <a:off x="7021946" y="1733096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Puno</a:t>
            </a:r>
          </a:p>
        </p:txBody>
      </p:sp>
      <p:pic>
        <p:nvPicPr>
          <p:cNvPr id="53" name="Picture 52" descr="A picture containing text, outdoor, yellow&#10;&#10;Description automatically generated">
            <a:hlinkClick r:id="" action="ppaction://noaction">
              <a:snd r:embed="rId21" name="F_t1w2s1_Piura.wav"/>
            </a:hlinkClick>
            <a:extLst>
              <a:ext uri="{FF2B5EF4-FFF2-40B4-BE49-F238E27FC236}">
                <a16:creationId xmlns:a16="http://schemas.microsoft.com/office/drawing/2014/main" id="{81F658B8-DDF2-40C2-9078-C80DA3CE9FD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22332" y="261864"/>
            <a:ext cx="1828778" cy="1219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EB8DFBF-0E76-4E46-9F7E-E545712DD440}"/>
              </a:ext>
            </a:extLst>
          </p:cNvPr>
          <p:cNvSpPr txBox="1"/>
          <p:nvPr/>
        </p:nvSpPr>
        <p:spPr>
          <a:xfrm>
            <a:off x="8740258" y="246870"/>
            <a:ext cx="910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Piura</a:t>
            </a:r>
          </a:p>
        </p:txBody>
      </p:sp>
      <p:pic>
        <p:nvPicPr>
          <p:cNvPr id="55" name="Picture 54" descr="A picture containing sky, building, outdoor, tower&#10;&#10;Description automatically generated">
            <a:hlinkClick r:id="" action="ppaction://noaction">
              <a:snd r:embed="rId23" name="F_t1w2s1_Palma.wav"/>
            </a:hlinkClick>
            <a:extLst>
              <a:ext uri="{FF2B5EF4-FFF2-40B4-BE49-F238E27FC236}">
                <a16:creationId xmlns:a16="http://schemas.microsoft.com/office/drawing/2014/main" id="{17E84816-1945-49BC-89EE-7E26775F13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73697" y="5273213"/>
            <a:ext cx="1576136" cy="1050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10450FB-718A-464A-967C-988995AA5BA6}"/>
              </a:ext>
            </a:extLst>
          </p:cNvPr>
          <p:cNvSpPr txBox="1"/>
          <p:nvPr/>
        </p:nvSpPr>
        <p:spPr>
          <a:xfrm>
            <a:off x="8699691" y="5241594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Palma</a:t>
            </a:r>
          </a:p>
        </p:txBody>
      </p:sp>
      <p:pic>
        <p:nvPicPr>
          <p:cNvPr id="57" name="Picture 56">
            <a:hlinkClick r:id="" action="ppaction://noaction">
              <a:snd r:embed="rId25" name="F_t1w2s3_Granada.wav"/>
            </a:hlinkClick>
            <a:extLst>
              <a:ext uri="{FF2B5EF4-FFF2-40B4-BE49-F238E27FC236}">
                <a16:creationId xmlns:a16="http://schemas.microsoft.com/office/drawing/2014/main" id="{1AD9C7CD-B5DB-4DFB-9262-1A663098ECE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15354" y="3930356"/>
            <a:ext cx="1942955" cy="100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C89787F-537B-4EF0-BCA9-442E8395E1DF}"/>
              </a:ext>
            </a:extLst>
          </p:cNvPr>
          <p:cNvSpPr txBox="1"/>
          <p:nvPr/>
        </p:nvSpPr>
        <p:spPr>
          <a:xfrm>
            <a:off x="8699691" y="3892561"/>
            <a:ext cx="14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Granada</a:t>
            </a:r>
          </a:p>
        </p:txBody>
      </p:sp>
      <p:sp>
        <p:nvSpPr>
          <p:cNvPr id="60" name="Speech Bubble: Oval 59">
            <a:extLst>
              <a:ext uri="{FF2B5EF4-FFF2-40B4-BE49-F238E27FC236}">
                <a16:creationId xmlns:a16="http://schemas.microsoft.com/office/drawing/2014/main" id="{35328080-6F45-42E2-9508-CF384B15CD58}"/>
              </a:ext>
            </a:extLst>
          </p:cNvPr>
          <p:cNvSpPr/>
          <p:nvPr/>
        </p:nvSpPr>
        <p:spPr>
          <a:xfrm>
            <a:off x="838045" y="4292671"/>
            <a:ext cx="1391292" cy="1077219"/>
          </a:xfrm>
          <a:prstGeom prst="wedgeEllipseCallout">
            <a:avLst>
              <a:gd name="adj1" fmla="val -78981"/>
              <a:gd name="adj2" fmla="val 369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Sí</a:t>
            </a:r>
          </a:p>
        </p:txBody>
      </p:sp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7D35B4F0-0D16-4BD6-AE4D-5A689D30B1C6}"/>
              </a:ext>
            </a:extLst>
          </p:cNvPr>
          <p:cNvSpPr/>
          <p:nvPr/>
        </p:nvSpPr>
        <p:spPr>
          <a:xfrm>
            <a:off x="2675517" y="4261936"/>
            <a:ext cx="1391292" cy="1077219"/>
          </a:xfrm>
          <a:prstGeom prst="wedgeEllipseCallout">
            <a:avLst>
              <a:gd name="adj1" fmla="val -78105"/>
              <a:gd name="adj2" fmla="val 41486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2s4_Estasen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2s3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t1w2s3_N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_t1w2s4_EstasenLi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9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_t1w2s4_SiestoyenLi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40" grpId="0"/>
      <p:bldP spid="39" grpId="0" animBg="1"/>
      <p:bldP spid="38" grpId="0"/>
      <p:bldP spid="42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869966"/>
            <a:ext cx="1327421" cy="1577436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(I am in ____________).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272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in ____________).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343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(You are in____________).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B4763C-D870-4A62-BEE0-A5DFAF6CF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158" y="2077120"/>
            <a:ext cx="5349560" cy="3905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356575" y="48570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Escribe.</a:t>
            </a:r>
          </a:p>
        </p:txBody>
      </p:sp>
      <p:pic>
        <p:nvPicPr>
          <p:cNvPr id="4098" name="Picture 2" descr="Pen, Write, Pencil, Writing Tool, Work, Message, Blue">
            <a:extLst>
              <a:ext uri="{FF2B5EF4-FFF2-40B4-BE49-F238E27FC236}">
                <a16:creationId xmlns:a16="http://schemas.microsoft.com/office/drawing/2014/main" id="{D970F823-60BB-4ADA-AC7C-C6F2AC9E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476269-C102-45C1-AE2B-D714D9BF0054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Barcelona, en España.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068410" y="1281270"/>
            <a:ext cx="5099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Madrid, en España.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Estoy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en Cusco, en Perú.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4836780" y="53708"/>
            <a:ext cx="5323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Choose the city and country. 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1368</Words>
  <Application>Microsoft Office PowerPoint</Application>
  <PresentationFormat>Widescreen</PresentationFormat>
  <Paragraphs>187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Century Gothic</vt:lpstr>
      <vt:lpstr>Modern Love</vt:lpstr>
      <vt:lpstr>1_Office Theme</vt:lpstr>
      <vt:lpstr>Office Theme</vt:lpstr>
      <vt:lpstr>2_Office Theme</vt:lpstr>
      <vt:lpstr>PowerPoint Presentation</vt:lpstr>
      <vt:lpstr>Follow up 1: </vt:lpstr>
      <vt:lpstr>Follow up 2:</vt:lpstr>
      <vt:lpstr>Follow up 3:</vt:lpstr>
      <vt:lpstr>Follow up 4: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22</cp:revision>
  <dcterms:created xsi:type="dcterms:W3CDTF">2021-06-12T06:20:35Z</dcterms:created>
  <dcterms:modified xsi:type="dcterms:W3CDTF">2021-07-06T18:37:11Z</dcterms:modified>
</cp:coreProperties>
</file>