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78" r:id="rId2"/>
    <p:sldId id="286" r:id="rId3"/>
    <p:sldId id="287" r:id="rId4"/>
    <p:sldId id="288" r:id="rId5"/>
    <p:sldId id="289" r:id="rId6"/>
    <p:sldId id="262" r:id="rId7"/>
    <p:sldId id="263" r:id="rId8"/>
    <p:sldId id="264" r:id="rId9"/>
    <p:sldId id="280" r:id="rId10"/>
    <p:sldId id="267" r:id="rId11"/>
    <p:sldId id="268" r:id="rId12"/>
    <p:sldId id="269" r:id="rId13"/>
    <p:sldId id="279" r:id="rId14"/>
    <p:sldId id="281" r:id="rId15"/>
    <p:sldId id="282" r:id="rId16"/>
    <p:sldId id="283" r:id="rId17"/>
    <p:sldId id="284" r:id="rId18"/>
    <p:sldId id="285" r:id="rId19"/>
    <p:sldId id="275" r:id="rId20"/>
    <p:sldId id="276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entury Gothic" panose="020B0502020202020204" pitchFamily="34" charset="0"/>
      <p:regular r:id="rId27"/>
      <p:bold r:id="rId28"/>
      <p:italic r:id="rId29"/>
      <p:boldItalic r:id="rId30"/>
    </p:embeddedFont>
    <p:embeddedFont>
      <p:font typeface="Modern Love" panose="04090805081005020601" pitchFamily="82" charset="0"/>
      <p:regular r:id="rId31"/>
    </p:embeddedFont>
    <p:embeddedFont>
      <p:font typeface="Segoe Print" panose="02000600000000000000" pitchFamily="2" charset="0"/>
      <p:regular r:id="rId32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ifi1r7y1W35XRDTtd0o5bPipUly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10CC87-A8E5-4835-B21D-E078B46AF03A}" v="3" dt="2021-06-20T21:59:54.709"/>
  </p1510:revLst>
</p1510:revInfo>
</file>

<file path=ppt/tableStyles.xml><?xml version="1.0" encoding="utf-8"?>
<a:tblStyleLst xmlns:a="http://schemas.openxmlformats.org/drawingml/2006/main" def="{C8BE4A65-5329-4A2E-9166-37BA19AE99E0}">
  <a:tblStyle styleId="{C8BE4A65-5329-4A2E-9166-37BA19AE99E0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2607" autoAdjust="0"/>
  </p:normalViewPr>
  <p:slideViewPr>
    <p:cSldViewPr snapToGrid="0">
      <p:cViewPr varScale="1">
        <p:scale>
          <a:sx n="52" d="100"/>
          <a:sy n="52" d="100"/>
        </p:scale>
        <p:origin x="143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dirty="0"/>
              <a:t>Artwork by Steve Clarke. Pronoun pictures from NCELP (www.ncelp.org). All additional pictures selected from </a:t>
            </a:r>
            <a:r>
              <a:rPr lang="en-GB" dirty="0" err="1"/>
              <a:t>Pixabay</a:t>
            </a:r>
            <a:r>
              <a:rPr lang="en-GB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Frequency of new vocabulary and phonics: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 </a:t>
            </a:r>
            <a:r>
              <a:rPr lang="en-GB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[a] [o] source words: </a:t>
            </a:r>
            <a:r>
              <a:rPr lang="en-GB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casa </a:t>
            </a:r>
            <a:r>
              <a:rPr lang="en-GB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[106] </a:t>
            </a:r>
            <a:r>
              <a:rPr lang="en-GB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dos</a:t>
            </a:r>
            <a:r>
              <a:rPr lang="en-GB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[64]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Vocabulary: </a:t>
            </a:r>
            <a:r>
              <a:rPr lang="en-GB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r>
              <a:rPr lang="en-GB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[21] </a:t>
            </a:r>
            <a:r>
              <a:rPr lang="en-GB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lang="en-GB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[21] </a:t>
            </a:r>
            <a:r>
              <a:rPr lang="en-GB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[21]</a:t>
            </a:r>
            <a:r>
              <a:rPr lang="en-GB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presente</a:t>
            </a:r>
            <a:r>
              <a:rPr lang="en-GB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[1114] </a:t>
            </a:r>
            <a:r>
              <a:rPr lang="en-GB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ausente</a:t>
            </a:r>
            <a:r>
              <a:rPr lang="en-GB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[&gt;5000] </a:t>
            </a:r>
            <a:r>
              <a:rPr lang="en-GB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aquí</a:t>
            </a:r>
            <a:r>
              <a:rPr lang="en-GB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[130] </a:t>
            </a:r>
            <a:r>
              <a:rPr lang="en-GB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allí</a:t>
            </a:r>
            <a:r>
              <a:rPr lang="en-GB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[197] </a:t>
            </a:r>
            <a:r>
              <a:rPr lang="en-GB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hola</a:t>
            </a:r>
            <a:r>
              <a:rPr lang="en-GB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[1245]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be - I am, s/he is (</a:t>
            </a:r>
            <a:r>
              <a:rPr lang="en-GB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r>
              <a:rPr lang="en-GB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100" dirty="0"/>
              <a:t>Source: Davies, M. &amp; Davies, K. (2018)</a:t>
            </a:r>
            <a:r>
              <a:rPr lang="en-GB" sz="1100" i="1" dirty="0"/>
              <a:t>. A frequency dictionary of Spanish: Core vocabulary for learners </a:t>
            </a:r>
            <a:r>
              <a:rPr lang="en-GB" sz="1100" dirty="0"/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150" b="1" dirty="0">
              <a:solidFill>
                <a:srgbClr val="002060"/>
              </a:solidFill>
              <a:latin typeface="Century Gothic"/>
              <a:ea typeface="Arial"/>
              <a:cs typeface="Arial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100" dirty="0"/>
              <a:t>The frequency rankings for words that occur in this PowerPoint which have been</a:t>
            </a:r>
            <a:r>
              <a:rPr lang="en-GB" sz="1100" i="1" dirty="0"/>
              <a:t> previously</a:t>
            </a:r>
            <a:r>
              <a:rPr lang="en-GB" sz="11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dirty="0"/>
              <a:t>For any </a:t>
            </a:r>
            <a:r>
              <a:rPr lang="en-GB" i="1" dirty="0"/>
              <a:t>other </a:t>
            </a:r>
            <a:r>
              <a:rPr lang="en-GB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200" b="0" dirty="0"/>
              <a:t>Note that this first lesson of the year teaches language that can be continuously recycled as lesson routine every lesson in Y3/4.</a:t>
            </a:r>
            <a:br>
              <a:rPr lang="en-GB" sz="1200" b="0" dirty="0"/>
            </a:br>
            <a:r>
              <a:rPr lang="en-GB" sz="1200" b="0" dirty="0"/>
              <a:t>The idea would be that the class teacher (whether or not s/he teaches the class Spanish) can re-use the language as part of the daily routine with the class.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2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6" name="Google Shape;9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1-2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two new vocabulary items for this lesson.</a:t>
            </a:r>
            <a:br>
              <a:rPr lang="en-GB" b="1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teacher calling the first pupil. Teacher says: “Santi...”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Santi’s answer: “</a:t>
            </a:r>
            <a:r>
              <a:rPr lang="en-GB" dirty="0" err="1"/>
              <a:t>Estoy</a:t>
            </a:r>
            <a:r>
              <a:rPr lang="en-GB" dirty="0"/>
              <a:t> </a:t>
            </a:r>
            <a:r>
              <a:rPr lang="en-GB" dirty="0" err="1"/>
              <a:t>aquí</a:t>
            </a:r>
            <a:r>
              <a:rPr lang="en-GB" dirty="0"/>
              <a:t>.” The English meaning appears, too. Ensure meaning is clear and practise pronunciation.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teacher’s next call. “Hola, Sara”.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Santi’s answer: “Sara </a:t>
            </a:r>
            <a:r>
              <a:rPr lang="en-GB" dirty="0" err="1"/>
              <a:t>está</a:t>
            </a:r>
            <a:r>
              <a:rPr lang="en-GB" dirty="0"/>
              <a:t> </a:t>
            </a:r>
            <a:r>
              <a:rPr lang="en-GB" dirty="0" err="1"/>
              <a:t>allí</a:t>
            </a:r>
            <a:r>
              <a:rPr lang="en-GB" dirty="0"/>
              <a:t>.” The English meaning appears, too. Ensure meaning is clear and practise pronunciation.</a:t>
            </a:r>
            <a:br>
              <a:rPr lang="en-GB" dirty="0"/>
            </a:b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</p:txBody>
      </p:sp>
      <p:sp>
        <p:nvSpPr>
          <p:cNvPr id="265" name="Google Shape;26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 dirty="0"/>
              <a:t>Aim: </a:t>
            </a:r>
            <a:r>
              <a:rPr lang="en-GB" b="0" dirty="0"/>
              <a:t>to practise</a:t>
            </a:r>
            <a:r>
              <a:rPr lang="en-GB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ausente</a:t>
            </a:r>
            <a:r>
              <a:rPr lang="en-GB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presente</a:t>
            </a:r>
            <a:r>
              <a:rPr lang="en-GB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aquí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allí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hola</a:t>
            </a:r>
            <a:r>
              <a:rPr lang="en-GB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context; to provide additional practice of the verb forms </a:t>
            </a:r>
            <a:r>
              <a:rPr lang="en-GB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lang="en-GB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(procedure stage 4).</a:t>
            </a:r>
            <a:endParaRPr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 dirty="0"/>
              <a:t>Procedure: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>1. Go through the meaning of</a:t>
            </a:r>
            <a:r>
              <a:rPr lang="en-GB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ausente</a:t>
            </a:r>
            <a:r>
              <a:rPr lang="en-GB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[&gt;5000] </a:t>
            </a:r>
            <a:r>
              <a:rPr lang="en-GB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presente</a:t>
            </a:r>
            <a:r>
              <a:rPr lang="en-GB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[1114] </a:t>
            </a:r>
            <a:r>
              <a:rPr lang="en-GB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aquí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[130] </a:t>
            </a:r>
            <a:r>
              <a:rPr lang="en-GB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allí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[197] again.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>2. Tell them that they will hear the sentences </a:t>
            </a:r>
            <a:r>
              <a:rPr lang="en-GB" b="0" u="sng" dirty="0"/>
              <a:t>one more time</a:t>
            </a:r>
            <a:endParaRPr b="0" u="sng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>3. Ask pupils to write the words they can hear. (Note: some learners will benefit from being able to circle the words on the sheet).</a:t>
            </a:r>
            <a:br>
              <a:rPr lang="en-GB" b="0" dirty="0"/>
            </a:br>
            <a:r>
              <a:rPr lang="en-GB" b="0" dirty="0"/>
              <a:t>4. Elicit the English meanings from pupils in whole class feedback, paying attention to whether the verb is I am or s/he is.</a:t>
            </a:r>
            <a:endParaRPr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 dirty="0"/>
              <a:t>Script: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Coral? 		¡Hola! </a:t>
            </a:r>
            <a:r>
              <a:rPr lang="en-GB" dirty="0" err="1"/>
              <a:t>Estoy</a:t>
            </a:r>
            <a:r>
              <a:rPr lang="en-GB" dirty="0"/>
              <a:t> </a:t>
            </a:r>
            <a:r>
              <a:rPr lang="en-GB" dirty="0" err="1"/>
              <a:t>aquí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Lara?		</a:t>
            </a:r>
            <a:r>
              <a:rPr lang="en-GB" dirty="0" err="1"/>
              <a:t>Está</a:t>
            </a:r>
            <a:r>
              <a:rPr lang="en-GB" dirty="0"/>
              <a:t> </a:t>
            </a:r>
            <a:r>
              <a:rPr lang="en-GB" dirty="0" err="1"/>
              <a:t>ausente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Lorna?		</a:t>
            </a:r>
            <a:r>
              <a:rPr lang="en-GB" dirty="0" err="1"/>
              <a:t>Estoy</a:t>
            </a:r>
            <a:r>
              <a:rPr lang="en-GB" dirty="0"/>
              <a:t> </a:t>
            </a:r>
            <a:r>
              <a:rPr lang="en-GB" dirty="0" err="1"/>
              <a:t>presente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Tamara?		</a:t>
            </a:r>
            <a:r>
              <a:rPr lang="en-GB" dirty="0" err="1"/>
              <a:t>Estoy</a:t>
            </a:r>
            <a:r>
              <a:rPr lang="en-GB" dirty="0"/>
              <a:t> </a:t>
            </a:r>
            <a:r>
              <a:rPr lang="en-GB" dirty="0" err="1"/>
              <a:t>aquí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Carlos?		</a:t>
            </a:r>
            <a:r>
              <a:rPr lang="en-GB" dirty="0" err="1"/>
              <a:t>Está</a:t>
            </a:r>
            <a:r>
              <a:rPr lang="en-GB" dirty="0"/>
              <a:t> </a:t>
            </a:r>
            <a:r>
              <a:rPr lang="en-GB" dirty="0" err="1"/>
              <a:t>allí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Paloma?		</a:t>
            </a:r>
            <a:r>
              <a:rPr lang="en-GB" dirty="0" err="1"/>
              <a:t>Estoy</a:t>
            </a:r>
            <a:r>
              <a:rPr lang="en-GB" dirty="0"/>
              <a:t> </a:t>
            </a:r>
            <a:r>
              <a:rPr lang="en-GB" dirty="0" err="1"/>
              <a:t>aquí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Gaspar?		</a:t>
            </a:r>
            <a:r>
              <a:rPr lang="en-GB" dirty="0" err="1"/>
              <a:t>Está</a:t>
            </a:r>
            <a:r>
              <a:rPr lang="en-GB" dirty="0"/>
              <a:t> </a:t>
            </a:r>
            <a:r>
              <a:rPr lang="en-GB" dirty="0" err="1"/>
              <a:t>allí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82" name="Google Shape;282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consolidate pupils’ ability to understand the meanings of </a:t>
            </a:r>
            <a:r>
              <a:rPr lang="en-GB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ausente</a:t>
            </a:r>
            <a:r>
              <a:rPr lang="en-GB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presente</a:t>
            </a:r>
            <a:r>
              <a:rPr lang="en-GB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aquí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allí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in writing.</a:t>
            </a:r>
            <a:b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Note that we have not tested aural comprehension of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 This will be a focus in one of the mini sessions to follow in the same week.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 dirty="0"/>
              <a:t>Procedure: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>1. Read 1 (I’m here) and ask pupils to whom this statement refers.</a:t>
            </a:r>
            <a:endParaRPr sz="1200" b="0" i="0" u="none" strike="noStrik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>2. Read the example and elicit translation in English. Coral – </a:t>
            </a:r>
            <a:r>
              <a:rPr lang="en-GB" b="0" dirty="0" err="1"/>
              <a:t>Está</a:t>
            </a:r>
            <a:r>
              <a:rPr lang="en-GB" b="0" dirty="0"/>
              <a:t> </a:t>
            </a:r>
            <a:r>
              <a:rPr lang="en-GB" b="0" dirty="0" err="1"/>
              <a:t>ausente</a:t>
            </a:r>
            <a:r>
              <a:rPr lang="en-GB" b="0" dirty="0"/>
              <a:t>. Does that translate as “I’m present”?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>3. Repeat process with 2 &amp; 3 to guide pupils to work out that Lorna is the answer for 1) I’m present.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 dirty="0"/>
              <a:t>N.B </a:t>
            </a:r>
            <a:r>
              <a:rPr lang="en-GB" b="0" dirty="0"/>
              <a:t>Depending on the class you can do this as a whole class activity, in pairs or individually. 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98" name="Google Shape;29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5" name="Google Shape;405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/>
              <a:t>Note: </a:t>
            </a:r>
            <a:r>
              <a:rPr lang="en-GB"/>
              <a:t>if you have additional lesson time beyond 30 minutes, there are three further practice activities to use.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6" name="Google Shape;406;p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 (for 5 slides)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oral production of the new language, connecting form and meaning, using </a:t>
            </a:r>
            <a:r>
              <a:rPr lang="en-GB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ausente</a:t>
            </a:r>
            <a:r>
              <a:rPr lang="en-GB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presente</a:t>
            </a:r>
            <a:r>
              <a:rPr lang="en-GB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aquí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allí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 dirty="0"/>
              <a:t>Procedure: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>1. Read the English sentence and direct pupils to use the frame to translate the sentence. </a:t>
            </a:r>
            <a:endParaRPr sz="1200" b="0" i="0" u="none" strike="noStrik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>2. Break down the translation into individual words – hello is “Hola” but I’m – is it “</a:t>
            </a:r>
            <a:r>
              <a:rPr lang="en-GB" b="0" dirty="0" err="1"/>
              <a:t>estoy</a:t>
            </a:r>
            <a:r>
              <a:rPr lang="en-GB" b="0" dirty="0"/>
              <a:t>” or “</a:t>
            </a:r>
            <a:r>
              <a:rPr lang="en-GB" b="0"/>
              <a:t>está”. </a:t>
            </a:r>
            <a:r>
              <a:rPr lang="en-GB" b="0" dirty="0"/>
              <a:t>Do the same with “here”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>4. Tell them we’re going to go through a couple of similar examples and that they need to say the sentence out loud before the time is up.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>5. Draw their attention to the help provided at the bottom should they need it. 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 dirty="0"/>
              <a:t>N.B </a:t>
            </a:r>
            <a:r>
              <a:rPr lang="en-GB" b="0" dirty="0"/>
              <a:t>This activity works very well as a pair work activity. Allocate 10-15 seconds for pupils to say the sentence out loud in their pairs a couple of times, then ask for volunteers. 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19" name="Google Shape;319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5" name="Google Shape;335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" name="Google Shape;35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1" name="Google Shape;351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6" name="Google Shape;36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7" name="Google Shape;367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2" name="Google Shape;38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3" name="Google Shape;383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 dirty="0"/>
              <a:t>Aim: </a:t>
            </a:r>
            <a:r>
              <a:rPr lang="en-GB" b="0" dirty="0"/>
              <a:t>to practise using </a:t>
            </a:r>
            <a:r>
              <a:rPr lang="en-GB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ausente</a:t>
            </a:r>
            <a:r>
              <a:rPr lang="en-GB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presente</a:t>
            </a:r>
            <a:r>
              <a:rPr lang="en-GB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aquí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allí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when answering the register.</a:t>
            </a:r>
            <a:endParaRPr sz="1200" b="0" i="0" u="none" strike="noStrik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Tell pupils they have 1 minute to practise in pairs (using “</a:t>
            </a:r>
            <a:r>
              <a:rPr lang="en-GB" b="0" dirty="0" err="1"/>
              <a:t>estoy</a:t>
            </a:r>
            <a:r>
              <a:rPr lang="en-GB" b="0" dirty="0"/>
              <a:t>” + “</a:t>
            </a:r>
            <a:r>
              <a:rPr lang="en-GB" b="0" dirty="0" err="1"/>
              <a:t>está</a:t>
            </a:r>
            <a:r>
              <a:rPr lang="en-GB" b="0" dirty="0"/>
              <a:t>” to answer the register &amp; tell who is / isn’t in class).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99" name="Google Shape;399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[a] + [o]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and elicit the pronunciation of the </a:t>
            </a:r>
            <a:r>
              <a:rPr lang="en-GB" b="1" dirty="0"/>
              <a:t>individual SSC [a]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‘</a:t>
            </a:r>
            <a:r>
              <a:rPr lang="en-GB" b="1" dirty="0"/>
              <a:t>casa</a:t>
            </a:r>
            <a:r>
              <a:rPr lang="en-GB" dirty="0"/>
              <a:t>’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on the picture and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 dirty="0"/>
              <a:t>Aim: </a:t>
            </a:r>
            <a:r>
              <a:rPr lang="en-GB" b="0" dirty="0"/>
              <a:t>to practise using </a:t>
            </a:r>
            <a:r>
              <a:rPr lang="en-GB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ausente</a:t>
            </a:r>
            <a:r>
              <a:rPr lang="en-GB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presente</a:t>
            </a:r>
            <a:r>
              <a:rPr lang="en-GB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aquí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allí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when answering the register.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Tell pupils they have 1 minute to practise in pairs (using “</a:t>
            </a:r>
            <a:r>
              <a:rPr lang="en-GB" b="0" dirty="0" err="1"/>
              <a:t>estoy</a:t>
            </a:r>
            <a:r>
              <a:rPr lang="en-GB" b="0" dirty="0"/>
              <a:t>” + “</a:t>
            </a:r>
            <a:r>
              <a:rPr lang="en-GB" b="0" dirty="0" err="1"/>
              <a:t>está</a:t>
            </a:r>
            <a:r>
              <a:rPr lang="en-GB" b="0" dirty="0"/>
              <a:t>” to answer the register &amp; tell who is / isn’t in class).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17" name="Google Shape;41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[a] + [o]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and elicit the pronunciation of the </a:t>
            </a:r>
            <a:r>
              <a:rPr lang="en-GB" b="1" dirty="0"/>
              <a:t>individual SSC [a]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‘</a:t>
            </a:r>
            <a:r>
              <a:rPr lang="en-GB" b="1" dirty="0"/>
              <a:t>dos’</a:t>
            </a:r>
            <a:r>
              <a:rPr lang="en-GB" dirty="0"/>
              <a:t>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on the picture and get students to repeat (with gesture, if using).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endParaRPr dirty="0"/>
          </a:p>
        </p:txBody>
      </p:sp>
      <p:sp>
        <p:nvSpPr>
          <p:cNvPr id="116" name="Google Shape;116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[a] [o]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Practise pronunciation of the </a:t>
            </a:r>
            <a:r>
              <a:rPr lang="en-GB" b="0" dirty="0"/>
              <a:t>individual SSC </a:t>
            </a:r>
            <a:r>
              <a:rPr lang="en-GB" b="1" dirty="0"/>
              <a:t>[a] [o] </a:t>
            </a:r>
            <a:r>
              <a:rPr lang="en-GB" b="0" dirty="0"/>
              <a:t>– elicit the source  word again </a:t>
            </a:r>
            <a:r>
              <a:rPr lang="en-GB" dirty="0"/>
              <a:t>‘</a:t>
            </a:r>
            <a:r>
              <a:rPr lang="en-GB" b="1" dirty="0"/>
              <a:t>casa</a:t>
            </a:r>
            <a:r>
              <a:rPr lang="en-GB" dirty="0"/>
              <a:t>’ &amp; ‘</a:t>
            </a:r>
            <a:r>
              <a:rPr lang="en-GB" b="1" dirty="0"/>
              <a:t>dos</a:t>
            </a:r>
            <a:r>
              <a:rPr lang="en-GB" dirty="0"/>
              <a:t>’ (with gesture, if using).</a:t>
            </a:r>
            <a:br>
              <a:rPr lang="en-GB" dirty="0"/>
            </a:br>
            <a:endParaRPr dirty="0"/>
          </a:p>
        </p:txBody>
      </p:sp>
      <p:sp>
        <p:nvSpPr>
          <p:cNvPr id="126" name="Google Shape;12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key SSC </a:t>
            </a:r>
            <a:r>
              <a:rPr lang="en-GB" b="1" dirty="0"/>
              <a:t>[a] [o] </a:t>
            </a:r>
            <a:r>
              <a:rPr lang="en-GB" b="0" dirty="0"/>
              <a:t>&amp; source words (casa – dos).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</a:t>
            </a:r>
            <a:r>
              <a:rPr lang="en-GB" b="1" dirty="0"/>
              <a:t>SSC</a:t>
            </a:r>
            <a:r>
              <a:rPr lang="en-GB" dirty="0"/>
              <a:t> and the </a:t>
            </a:r>
            <a:r>
              <a:rPr lang="en-GB" b="1" dirty="0"/>
              <a:t>source</a:t>
            </a:r>
            <a:r>
              <a:rPr lang="en-GB" dirty="0"/>
              <a:t> words again ‘</a:t>
            </a:r>
            <a:r>
              <a:rPr lang="en-GB" b="1" dirty="0"/>
              <a:t>casa</a:t>
            </a:r>
            <a:r>
              <a:rPr lang="en-GB" dirty="0"/>
              <a:t>’ &amp; ‘</a:t>
            </a:r>
            <a:r>
              <a:rPr lang="en-GB" b="1" dirty="0"/>
              <a:t>dos</a:t>
            </a:r>
            <a:r>
              <a:rPr lang="en-GB" dirty="0"/>
              <a:t>’ (with gesture, if using).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point at the right picture &amp; work in pairs to practice action (if provided) and sound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Extra: give students 30 seconds to practise in pairs – one uses the gesture, the other says the correct source word (casa / dos) OR one says the key individual SSC </a:t>
            </a:r>
            <a:r>
              <a:rPr lang="en-GB" b="1" dirty="0"/>
              <a:t>[a] [o] </a:t>
            </a:r>
            <a:r>
              <a:rPr lang="en-GB" dirty="0"/>
              <a:t>and the other students says the source word.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7" name="Google Shape;1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</a:t>
            </a:r>
            <a:br>
              <a:rPr lang="en-GB" b="1" dirty="0"/>
            </a:b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two new vocabulary items for this lesson.</a:t>
            </a:r>
            <a:br>
              <a:rPr lang="en-GB" b="1" dirty="0"/>
            </a:b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teacher calling the first pupil. Teacher says: “Hola, Ana.”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Ana’s answer: “</a:t>
            </a:r>
            <a:r>
              <a:rPr lang="en-GB" dirty="0" err="1"/>
              <a:t>presente</a:t>
            </a:r>
            <a:r>
              <a:rPr lang="en-GB" dirty="0"/>
              <a:t>.” Ensure meaning is clear and practise pronunciation.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teacher’s next call. “Hola, Paco”.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Ana’s answer: “</a:t>
            </a:r>
            <a:r>
              <a:rPr lang="en-GB" dirty="0" err="1"/>
              <a:t>ausente</a:t>
            </a:r>
            <a:r>
              <a:rPr lang="en-GB" dirty="0"/>
              <a:t>”. Ensure meaning is clear and practise pronunciation.</a:t>
            </a:r>
            <a:br>
              <a:rPr lang="en-GB" dirty="0"/>
            </a:br>
            <a:endParaRPr dirty="0"/>
          </a:p>
        </p:txBody>
      </p:sp>
      <p:sp>
        <p:nvSpPr>
          <p:cNvPr id="150" name="Google Shape;15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“</a:t>
            </a:r>
            <a:r>
              <a:rPr lang="en-GB" dirty="0" err="1"/>
              <a:t>estar</a:t>
            </a:r>
            <a:r>
              <a:rPr lang="en-GB" dirty="0"/>
              <a:t>”, “</a:t>
            </a:r>
            <a:r>
              <a:rPr lang="en-GB" dirty="0" err="1"/>
              <a:t>estoy</a:t>
            </a:r>
            <a:r>
              <a:rPr lang="en-GB" dirty="0"/>
              <a:t>” &amp; “</a:t>
            </a:r>
            <a:r>
              <a:rPr lang="en-GB" dirty="0" err="1"/>
              <a:t>está</a:t>
            </a:r>
            <a:r>
              <a:rPr lang="en-GB" dirty="0"/>
              <a:t>”. Make sure pupils are clear about the s/he/I pictures as these will come up in consecutive lessons.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 for the Spanish examples provided. Draw their attention to “</a:t>
            </a:r>
            <a:r>
              <a:rPr lang="en-GB" dirty="0" err="1"/>
              <a:t>presente</a:t>
            </a:r>
            <a:r>
              <a:rPr lang="en-GB" dirty="0"/>
              <a:t>” as a cognate. </a:t>
            </a:r>
            <a:endParaRPr dirty="0"/>
          </a:p>
          <a:p>
            <a:pPr marL="2286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of the vocabulary ‘</a:t>
            </a:r>
            <a:r>
              <a:rPr lang="en-GB" b="0" dirty="0" err="1"/>
              <a:t>presente</a:t>
            </a:r>
            <a:r>
              <a:rPr lang="en-GB" b="0" dirty="0"/>
              <a:t>’ and ‘</a:t>
            </a:r>
            <a:r>
              <a:rPr lang="en-GB" b="0" dirty="0" err="1"/>
              <a:t>ausente</a:t>
            </a:r>
            <a:r>
              <a:rPr lang="en-GB" b="0" dirty="0"/>
              <a:t>’ in sentence context.</a:t>
            </a:r>
            <a:br>
              <a:rPr lang="en-GB" b="0" dirty="0"/>
            </a:br>
            <a:r>
              <a:rPr lang="en-GB" b="0" dirty="0"/>
              <a:t>Note: this activity does not practise the grammar as the 3</a:t>
            </a:r>
            <a:r>
              <a:rPr lang="en-GB" b="0" baseline="30000" dirty="0"/>
              <a:t>rd</a:t>
            </a:r>
            <a:r>
              <a:rPr lang="en-GB" b="0" dirty="0"/>
              <a:t> person ‘</a:t>
            </a:r>
            <a:r>
              <a:rPr lang="en-GB" b="0" dirty="0" err="1"/>
              <a:t>está</a:t>
            </a:r>
            <a:r>
              <a:rPr lang="en-GB" b="0" dirty="0"/>
              <a:t>’ is used throughout. Irregular verb forms (such as </a:t>
            </a:r>
            <a:r>
              <a:rPr lang="en-GB" b="1" dirty="0" err="1"/>
              <a:t>estoy</a:t>
            </a:r>
            <a:r>
              <a:rPr lang="en-GB" b="0" dirty="0"/>
              <a:t>) are learnt as individual vocabulary items, and the intention is not to focus on a pattern of verb endings in this lesson, but rather to teach and learn two highly frequent verb forms.  The next activity focuses on differentiating </a:t>
            </a:r>
            <a:r>
              <a:rPr lang="en-GB" b="1" dirty="0" err="1"/>
              <a:t>estoy</a:t>
            </a:r>
            <a:r>
              <a:rPr lang="en-GB" b="0" dirty="0"/>
              <a:t> and</a:t>
            </a:r>
            <a:r>
              <a:rPr lang="en-GB" b="1" dirty="0"/>
              <a:t> </a:t>
            </a:r>
            <a:r>
              <a:rPr lang="en-GB" b="1" dirty="0" err="1"/>
              <a:t>está</a:t>
            </a:r>
            <a:r>
              <a:rPr lang="en-GB" b="0" dirty="0"/>
              <a:t>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Go through the list of names “en clase” &amp; “en casa”</a:t>
            </a:r>
            <a:endParaRPr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Make sure pupils understand “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presente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 &amp;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ausente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 as well as “clase” &amp; “casa” and the meaning of “en”.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the example (E) with them – read the whole sentence “Lucía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ausente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OR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presente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8" name="Google Shape;18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comprehension of the verbs ‘</a:t>
            </a:r>
            <a:r>
              <a:rPr lang="en-GB" b="0" dirty="0" err="1"/>
              <a:t>estoy</a:t>
            </a:r>
            <a:r>
              <a:rPr lang="en-GB" b="0" dirty="0"/>
              <a:t>’ and ‘</a:t>
            </a:r>
            <a:r>
              <a:rPr lang="en-GB" b="0" dirty="0" err="1"/>
              <a:t>está</a:t>
            </a:r>
            <a:r>
              <a:rPr lang="en-GB" b="0" dirty="0"/>
              <a:t>’. To then practise recall of the two verb meanings in written comprehension.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 dirty="0"/>
              <a:t>Procedure: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>1. Ask pupils to write 1-6 in their books, with two headings ‘I’ and ‘S/he’ to the side.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>2. Tell them that they will hear sentences using the verbs ‘</a:t>
            </a:r>
            <a:r>
              <a:rPr lang="en-GB" b="0" dirty="0" err="1"/>
              <a:t>estoy</a:t>
            </a:r>
            <a:r>
              <a:rPr lang="en-GB" b="0" dirty="0"/>
              <a:t>’ (I am) and ‘</a:t>
            </a:r>
            <a:r>
              <a:rPr lang="en-GB" b="0" dirty="0" err="1"/>
              <a:t>está</a:t>
            </a:r>
            <a:r>
              <a:rPr lang="en-GB" b="0" dirty="0"/>
              <a:t>’ (she or he is).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>3. The first time they listen, they should decide I or s/he and tick the right column.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>4. The second time they listen, they should write the verb they hear to practise connecting the sound and written form of the verbs.</a:t>
            </a:r>
            <a:br>
              <a:rPr lang="en-GB" b="0" dirty="0"/>
            </a:br>
            <a:r>
              <a:rPr lang="en-GB" b="0" dirty="0"/>
              <a:t>5. Click to bring up the answers and elicit the English meanings of ‘</a:t>
            </a:r>
            <a:r>
              <a:rPr lang="en-GB" b="0" dirty="0" err="1"/>
              <a:t>estoy</a:t>
            </a:r>
            <a:r>
              <a:rPr lang="en-GB" b="0" dirty="0"/>
              <a:t>’ and ‘</a:t>
            </a:r>
            <a:r>
              <a:rPr lang="en-GB" b="0" dirty="0" err="1"/>
              <a:t>está</a:t>
            </a:r>
            <a:r>
              <a:rPr lang="en-GB" b="0" dirty="0"/>
              <a:t>’ each time.</a:t>
            </a:r>
            <a:endParaRPr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 dirty="0"/>
              <a:t>Transcript: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Coral? 		¡Hola! </a:t>
            </a:r>
            <a:r>
              <a:rPr lang="en-GB" dirty="0" err="1"/>
              <a:t>Estoy</a:t>
            </a:r>
            <a:r>
              <a:rPr lang="en-GB" dirty="0"/>
              <a:t> </a:t>
            </a:r>
            <a:r>
              <a:rPr lang="en-GB" dirty="0" err="1"/>
              <a:t>aquí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Lara?		</a:t>
            </a:r>
            <a:r>
              <a:rPr lang="en-GB" dirty="0" err="1"/>
              <a:t>Está</a:t>
            </a:r>
            <a:r>
              <a:rPr lang="en-GB" dirty="0"/>
              <a:t> </a:t>
            </a:r>
            <a:r>
              <a:rPr lang="en-GB" dirty="0" err="1"/>
              <a:t>ausente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Lorna?		</a:t>
            </a:r>
            <a:r>
              <a:rPr lang="en-GB" dirty="0" err="1"/>
              <a:t>Estoy</a:t>
            </a:r>
            <a:r>
              <a:rPr lang="en-GB" dirty="0"/>
              <a:t> </a:t>
            </a:r>
            <a:r>
              <a:rPr lang="en-GB" dirty="0" err="1"/>
              <a:t>presente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Tamara?		</a:t>
            </a:r>
            <a:r>
              <a:rPr lang="en-GB" dirty="0" err="1"/>
              <a:t>Estoy</a:t>
            </a:r>
            <a:r>
              <a:rPr lang="en-GB" dirty="0"/>
              <a:t> </a:t>
            </a:r>
            <a:r>
              <a:rPr lang="en-GB" dirty="0" err="1"/>
              <a:t>aquí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Carlos?		</a:t>
            </a:r>
            <a:r>
              <a:rPr lang="en-GB" dirty="0" err="1"/>
              <a:t>Está</a:t>
            </a:r>
            <a:r>
              <a:rPr lang="en-GB" dirty="0"/>
              <a:t> </a:t>
            </a:r>
            <a:r>
              <a:rPr lang="en-GB" dirty="0" err="1"/>
              <a:t>allí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Paloma?		</a:t>
            </a:r>
            <a:r>
              <a:rPr lang="en-GB" dirty="0" err="1"/>
              <a:t>Estoy</a:t>
            </a:r>
            <a:r>
              <a:rPr lang="en-GB" dirty="0"/>
              <a:t> </a:t>
            </a:r>
            <a:r>
              <a:rPr lang="en-GB" dirty="0" err="1"/>
              <a:t>aquí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Gaspar?		</a:t>
            </a:r>
            <a:r>
              <a:rPr lang="en-GB" dirty="0" err="1"/>
              <a:t>Está</a:t>
            </a:r>
            <a:r>
              <a:rPr lang="en-GB" dirty="0"/>
              <a:t> </a:t>
            </a:r>
            <a:r>
              <a:rPr lang="en-GB" dirty="0" err="1"/>
              <a:t>allí</a:t>
            </a:r>
            <a:endParaRPr dirty="0"/>
          </a:p>
        </p:txBody>
      </p:sp>
      <p:sp>
        <p:nvSpPr>
          <p:cNvPr id="217" name="Google Shape;21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3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6.wav"/><Relationship Id="rId5" Type="http://schemas.openxmlformats.org/officeDocument/2006/relationships/audio" Target="../media/audio25.wav"/><Relationship Id="rId4" Type="http://schemas.openxmlformats.org/officeDocument/2006/relationships/audio" Target="../media/audio24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3" Type="http://schemas.openxmlformats.org/officeDocument/2006/relationships/image" Target="../media/image16.png"/><Relationship Id="rId7" Type="http://schemas.openxmlformats.org/officeDocument/2006/relationships/audio" Target="../media/audio19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8.wav"/><Relationship Id="rId5" Type="http://schemas.openxmlformats.org/officeDocument/2006/relationships/audio" Target="../media/audio17.wav"/><Relationship Id="rId10" Type="http://schemas.openxmlformats.org/officeDocument/2006/relationships/audio" Target="../media/audio22.wav"/><Relationship Id="rId4" Type="http://schemas.openxmlformats.org/officeDocument/2006/relationships/audio" Target="../media/audio16.wav"/><Relationship Id="rId9" Type="http://schemas.openxmlformats.org/officeDocument/2006/relationships/audio" Target="../media/audio2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7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8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9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0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2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audio" Target="../media/audio4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audio" Target="../media/audio6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5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6.wav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7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0.wav"/><Relationship Id="rId5" Type="http://schemas.openxmlformats.org/officeDocument/2006/relationships/audio" Target="../media/audio9.wav"/><Relationship Id="rId4" Type="http://schemas.openxmlformats.org/officeDocument/2006/relationships/audio" Target="../media/audio8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4.wav"/><Relationship Id="rId11" Type="http://schemas.openxmlformats.org/officeDocument/2006/relationships/image" Target="../media/image11.png"/><Relationship Id="rId5" Type="http://schemas.openxmlformats.org/officeDocument/2006/relationships/audio" Target="../media/audio13.wav"/><Relationship Id="rId10" Type="http://schemas.openxmlformats.org/officeDocument/2006/relationships/image" Target="../media/image10.png"/><Relationship Id="rId4" Type="http://schemas.openxmlformats.org/officeDocument/2006/relationships/audio" Target="../media/audio12.wav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5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13" Type="http://schemas.openxmlformats.org/officeDocument/2006/relationships/audio" Target="../media/audio22.wav"/><Relationship Id="rId3" Type="http://schemas.openxmlformats.org/officeDocument/2006/relationships/image" Target="../media/image16.png"/><Relationship Id="rId7" Type="http://schemas.openxmlformats.org/officeDocument/2006/relationships/audio" Target="../media/audio16.wav"/><Relationship Id="rId12" Type="http://schemas.openxmlformats.org/officeDocument/2006/relationships/audio" Target="../media/audio2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audio" Target="../media/audio20.wav"/><Relationship Id="rId5" Type="http://schemas.openxmlformats.org/officeDocument/2006/relationships/image" Target="../media/image17.png"/><Relationship Id="rId10" Type="http://schemas.openxmlformats.org/officeDocument/2006/relationships/audio" Target="../media/audio19.wav"/><Relationship Id="rId4" Type="http://schemas.openxmlformats.org/officeDocument/2006/relationships/image" Target="../media/image6.png"/><Relationship Id="rId9" Type="http://schemas.openxmlformats.org/officeDocument/2006/relationships/audio" Target="../media/audio1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3">
            <a:hlinkClick r:id="" action="ppaction://noaction">
              <a:snd r:embed="rId3" name="t1w1s1_hola.wav"/>
            </a:hlinkClick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>
            <a:hlinkClick r:id="" action="ppaction://noaction">
              <a:snd r:embed="rId5" name="amarillo.wav"/>
            </a:hlinkClick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amarillo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3"/>
          <p:cNvSpPr txBox="1"/>
          <p:nvPr/>
        </p:nvSpPr>
        <p:spPr>
          <a:xfrm>
            <a:off x="126038" y="4217108"/>
            <a:ext cx="457200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>
              <a:buClr>
                <a:schemeClr val="bg2"/>
              </a:buClr>
              <a:buSzPts val="2800"/>
              <a:buFont typeface="Century Gothic"/>
              <a:buChar char="-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Estar: estoy + está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location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lang="es-ES" dirty="0">
              <a:solidFill>
                <a:schemeClr val="bg2"/>
              </a:solidFill>
            </a:endParaRPr>
          </a:p>
          <a:p>
            <a:pPr marL="342900" lvl="0" indent="-342900">
              <a:buClr>
                <a:schemeClr val="bg2"/>
              </a:buClr>
              <a:buSzPts val="2800"/>
              <a:buFont typeface="Century Gothic"/>
              <a:buChar char="-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 [a] [o] </a:t>
            </a:r>
            <a:endParaRPr lang="es-ES" sz="2800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3"/>
          <p:cNvSpPr txBox="1"/>
          <p:nvPr/>
        </p:nvSpPr>
        <p:spPr>
          <a:xfrm>
            <a:off x="56445" y="171394"/>
            <a:ext cx="41148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25688" y="2863852"/>
            <a:ext cx="3170312" cy="3189449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1"/>
          <p:cNvSpPr txBox="1"/>
          <p:nvPr/>
        </p:nvSpPr>
        <p:spPr>
          <a:xfrm>
            <a:off x="3239256" y="5321241"/>
            <a:ext cx="24860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600"/>
              <a:buFont typeface="Century Gothic"/>
              <a:buNone/>
            </a:pPr>
            <a:r>
              <a:rPr lang="en-GB" sz="3600" b="1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Santi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1"/>
          <p:cNvSpPr/>
          <p:nvPr/>
        </p:nvSpPr>
        <p:spPr>
          <a:xfrm>
            <a:off x="2095132" y="2605358"/>
            <a:ext cx="1797546" cy="823643"/>
          </a:xfrm>
          <a:prstGeom prst="wedgeRoundRectCallout">
            <a:avLst>
              <a:gd name="adj1" fmla="val 42594"/>
              <a:gd name="adj2" fmla="val 113305"/>
              <a:gd name="adj3" fmla="val 16667"/>
            </a:avLst>
          </a:prstGeom>
          <a:solidFill>
            <a:srgbClr val="92D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n-GB" sz="44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aquí</a:t>
            </a:r>
            <a:endParaRPr sz="44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0" name="Google Shape;270;p11"/>
          <p:cNvSpPr/>
          <p:nvPr/>
        </p:nvSpPr>
        <p:spPr>
          <a:xfrm>
            <a:off x="4741579" y="1948523"/>
            <a:ext cx="1539897" cy="823643"/>
          </a:xfrm>
          <a:prstGeom prst="wedgeRoundRectCallout">
            <a:avLst>
              <a:gd name="adj1" fmla="val -48165"/>
              <a:gd name="adj2" fmla="val 141530"/>
              <a:gd name="adj3" fmla="val 16667"/>
            </a:avLst>
          </a:prstGeom>
          <a:solidFill>
            <a:srgbClr val="1F3864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n-GB" sz="44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</a:t>
            </a:r>
            <a:r>
              <a:rPr lang="en-GB" sz="44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í</a:t>
            </a:r>
            <a:endParaRPr sz="44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71" name="Google Shape;271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96603" y="310672"/>
            <a:ext cx="1963757" cy="1975611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1"/>
          <p:cNvSpPr txBox="1"/>
          <p:nvPr/>
        </p:nvSpPr>
        <p:spPr>
          <a:xfrm>
            <a:off x="8594578" y="1716412"/>
            <a:ext cx="15398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600"/>
              <a:buFont typeface="Century Gothic"/>
              <a:buNone/>
            </a:pPr>
            <a:r>
              <a:rPr lang="en-GB" sz="3600" b="1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Sara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24001" y="320495"/>
            <a:ext cx="1479707" cy="1479707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1"/>
          <p:cNvSpPr/>
          <p:nvPr/>
        </p:nvSpPr>
        <p:spPr>
          <a:xfrm>
            <a:off x="3156423" y="320495"/>
            <a:ext cx="3170313" cy="661945"/>
          </a:xfrm>
          <a:prstGeom prst="wedgeRoundRectCallout">
            <a:avLst>
              <a:gd name="adj1" fmla="val -59956"/>
              <a:gd name="adj2" fmla="val 34275"/>
              <a:gd name="adj3" fmla="val 16667"/>
            </a:avLst>
          </a:prstGeom>
          <a:solidFill>
            <a:srgbClr val="00B0F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n-GB" sz="44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Santi…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1"/>
          <p:cNvSpPr/>
          <p:nvPr/>
        </p:nvSpPr>
        <p:spPr>
          <a:xfrm>
            <a:off x="3156424" y="335079"/>
            <a:ext cx="3170312" cy="661945"/>
          </a:xfrm>
          <a:prstGeom prst="wedgeRoundRectCallout">
            <a:avLst>
              <a:gd name="adj1" fmla="val -59956"/>
              <a:gd name="adj2" fmla="val 34275"/>
              <a:gd name="adj3" fmla="val 16667"/>
            </a:avLst>
          </a:prstGeom>
          <a:solidFill>
            <a:srgbClr val="00B0F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Sara...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6" name="Google Shape;276;p11"/>
          <p:cNvCxnSpPr/>
          <p:nvPr/>
        </p:nvCxnSpPr>
        <p:spPr>
          <a:xfrm rot="10800000" flipH="1">
            <a:off x="5493972" y="1457243"/>
            <a:ext cx="3252238" cy="3259946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77" name="Google Shape;277;p11"/>
          <p:cNvSpPr txBox="1"/>
          <p:nvPr/>
        </p:nvSpPr>
        <p:spPr>
          <a:xfrm>
            <a:off x="2385099" y="2088440"/>
            <a:ext cx="135065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[here]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11"/>
          <p:cNvSpPr txBox="1"/>
          <p:nvPr/>
        </p:nvSpPr>
        <p:spPr>
          <a:xfrm>
            <a:off x="4818643" y="1423104"/>
            <a:ext cx="135065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[there]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w1s10sant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_t1w1s6_aq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w1s10_holasa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w1s10_saraestaal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4" name="Google Shape;284;p12"/>
          <p:cNvGraphicFramePr/>
          <p:nvPr/>
        </p:nvGraphicFramePr>
        <p:xfrm>
          <a:off x="844480" y="1652432"/>
          <a:ext cx="9954875" cy="4506250"/>
        </p:xfrm>
        <a:graphic>
          <a:graphicData uri="http://schemas.openxmlformats.org/drawingml/2006/table">
            <a:tbl>
              <a:tblPr firstRow="1" bandRow="1">
                <a:noFill/>
                <a:tableStyleId>{C8BE4A65-5329-4A2E-9166-37BA19AE99E0}</a:tableStyleId>
              </a:tblPr>
              <a:tblGrid>
                <a:gridCol w="754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8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2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5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4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29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09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1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1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1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1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1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</a:t>
                      </a:r>
                      <a:endParaRPr sz="24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Coral?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Estoy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presente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ausente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aquí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allí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24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Lara?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Está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presente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ausente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aquí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allí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8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24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Lorna?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Estoy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presente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ausente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aquí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allí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8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24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Tamara?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Estoy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presente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ausente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aquí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allí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8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24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Carlos?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Está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presente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ausente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aquí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allí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8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24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Paloma?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Estoy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presente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ausente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aquí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allí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8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 sz="24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Gaspar?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Está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presente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ausente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aquí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allí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6DAC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6DA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85" name="Google Shape;285;p12"/>
          <p:cNvSpPr/>
          <p:nvPr/>
        </p:nvSpPr>
        <p:spPr>
          <a:xfrm>
            <a:off x="8260700" y="2459287"/>
            <a:ext cx="1279210" cy="48118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12"/>
          <p:cNvSpPr/>
          <p:nvPr/>
        </p:nvSpPr>
        <p:spPr>
          <a:xfrm>
            <a:off x="6817779" y="3002510"/>
            <a:ext cx="1442921" cy="50408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2"/>
          <p:cNvSpPr/>
          <p:nvPr/>
        </p:nvSpPr>
        <p:spPr>
          <a:xfrm>
            <a:off x="5090661" y="3506592"/>
            <a:ext cx="1727118" cy="52938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12"/>
          <p:cNvSpPr/>
          <p:nvPr/>
        </p:nvSpPr>
        <p:spPr>
          <a:xfrm>
            <a:off x="8270110" y="4043534"/>
            <a:ext cx="1269800" cy="47073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12"/>
          <p:cNvSpPr/>
          <p:nvPr/>
        </p:nvSpPr>
        <p:spPr>
          <a:xfrm>
            <a:off x="9564243" y="4587723"/>
            <a:ext cx="1212575" cy="495884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12"/>
          <p:cNvSpPr/>
          <p:nvPr/>
        </p:nvSpPr>
        <p:spPr>
          <a:xfrm>
            <a:off x="8294017" y="5128140"/>
            <a:ext cx="1245893" cy="495884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2"/>
          <p:cNvSpPr/>
          <p:nvPr/>
        </p:nvSpPr>
        <p:spPr>
          <a:xfrm>
            <a:off x="9564243" y="5654052"/>
            <a:ext cx="1212575" cy="495884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12"/>
          <p:cNvSpPr txBox="1"/>
          <p:nvPr/>
        </p:nvSpPr>
        <p:spPr>
          <a:xfrm>
            <a:off x="244765" y="143137"/>
            <a:ext cx="836984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lang="en-GB" sz="2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br>
              <a:rPr lang="en-GB" sz="2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extra information do they give?</a:t>
            </a:r>
            <a:endParaRPr sz="2800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3" name="Google Shape;29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43894" y="-267800"/>
            <a:ext cx="1648106" cy="1608083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2"/>
          <p:cNvSpPr txBox="1"/>
          <p:nvPr/>
        </p:nvSpPr>
        <p:spPr>
          <a:xfrm>
            <a:off x="9873049" y="1050747"/>
            <a:ext cx="2136788" cy="400110"/>
          </a:xfrm>
          <a:prstGeom prst="rect">
            <a:avLst/>
          </a:prstGeom>
          <a:solidFill>
            <a:srgbClr val="8FEAD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r>
              <a:rPr lang="en-GB" sz="20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 leer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Action Button: Blank 12">
            <a:hlinkClick r:id="" action="ppaction://noaction" highlightClick="1">
              <a:snd r:embed="rId4" name="t1w1s9to11_Ejcoral_estoyaquí.wav"/>
            </a:hlinkClick>
            <a:extLst>
              <a:ext uri="{FF2B5EF4-FFF2-40B4-BE49-F238E27FC236}">
                <a16:creationId xmlns:a16="http://schemas.microsoft.com/office/drawing/2014/main" id="{BEF8625A-12BF-49E6-877E-5DB87930DAB7}"/>
              </a:ext>
            </a:extLst>
          </p:cNvPr>
          <p:cNvSpPr/>
          <p:nvPr/>
        </p:nvSpPr>
        <p:spPr>
          <a:xfrm>
            <a:off x="1002856" y="2501061"/>
            <a:ext cx="465513" cy="397632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</a:t>
            </a:r>
          </a:p>
        </p:txBody>
      </p:sp>
      <p:sp>
        <p:nvSpPr>
          <p:cNvPr id="14" name="Action Button: Blank 13">
            <a:hlinkClick r:id="" action="ppaction://noaction" highlightClick="1">
              <a:snd r:embed="rId5" name="t1w1s9to11_1Lara.wav"/>
            </a:hlinkClick>
            <a:extLst>
              <a:ext uri="{FF2B5EF4-FFF2-40B4-BE49-F238E27FC236}">
                <a16:creationId xmlns:a16="http://schemas.microsoft.com/office/drawing/2014/main" id="{9CC1E80C-DA26-4C64-B353-3DE976ED42EB}"/>
              </a:ext>
            </a:extLst>
          </p:cNvPr>
          <p:cNvSpPr/>
          <p:nvPr/>
        </p:nvSpPr>
        <p:spPr>
          <a:xfrm>
            <a:off x="1002856" y="3036763"/>
            <a:ext cx="465513" cy="397632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15" name="Action Button: Blank 14">
            <a:hlinkClick r:id="" action="ppaction://noaction" highlightClick="1">
              <a:snd r:embed="rId6" name="t1w1s9to11_2Lorna.wav"/>
            </a:hlinkClick>
            <a:extLst>
              <a:ext uri="{FF2B5EF4-FFF2-40B4-BE49-F238E27FC236}">
                <a16:creationId xmlns:a16="http://schemas.microsoft.com/office/drawing/2014/main" id="{E8FCE13A-4420-4F87-9001-30BBCD8F1C63}"/>
              </a:ext>
            </a:extLst>
          </p:cNvPr>
          <p:cNvSpPr/>
          <p:nvPr/>
        </p:nvSpPr>
        <p:spPr>
          <a:xfrm>
            <a:off x="1002857" y="3572466"/>
            <a:ext cx="465513" cy="397632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2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6" name="Action Button: Blank 15">
            <a:hlinkClick r:id="" action="ppaction://noaction" highlightClick="1">
              <a:snd r:embed="rId7" name="t1w1s9to11_3tamara.wav"/>
            </a:hlinkClick>
            <a:extLst>
              <a:ext uri="{FF2B5EF4-FFF2-40B4-BE49-F238E27FC236}">
                <a16:creationId xmlns:a16="http://schemas.microsoft.com/office/drawing/2014/main" id="{DA903A3B-4C5B-4543-B8A6-C773104EC229}"/>
              </a:ext>
            </a:extLst>
          </p:cNvPr>
          <p:cNvSpPr/>
          <p:nvPr/>
        </p:nvSpPr>
        <p:spPr>
          <a:xfrm>
            <a:off x="1002856" y="4096853"/>
            <a:ext cx="465513" cy="397632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3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7" name="Action Button: Blank 16">
            <a:hlinkClick r:id="" action="ppaction://noaction" highlightClick="1">
              <a:snd r:embed="rId8" name="t1w1s9to11_4carlos_Estaalli.wav"/>
            </a:hlinkClick>
            <a:extLst>
              <a:ext uri="{FF2B5EF4-FFF2-40B4-BE49-F238E27FC236}">
                <a16:creationId xmlns:a16="http://schemas.microsoft.com/office/drawing/2014/main" id="{20B41862-C10F-4CE5-82CB-06B07AD41FB3}"/>
              </a:ext>
            </a:extLst>
          </p:cNvPr>
          <p:cNvSpPr/>
          <p:nvPr/>
        </p:nvSpPr>
        <p:spPr>
          <a:xfrm>
            <a:off x="1002856" y="4621240"/>
            <a:ext cx="465513" cy="397632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18" name="Action Button: Blank 17">
            <a:hlinkClick r:id="" action="ppaction://noaction" highlightClick="1">
              <a:snd r:embed="rId9" name="t1w1s9to11_5Paloma.wav"/>
            </a:hlinkClick>
            <a:extLst>
              <a:ext uri="{FF2B5EF4-FFF2-40B4-BE49-F238E27FC236}">
                <a16:creationId xmlns:a16="http://schemas.microsoft.com/office/drawing/2014/main" id="{664BDA9E-8872-480C-BBBE-A5B1311DADE8}"/>
              </a:ext>
            </a:extLst>
          </p:cNvPr>
          <p:cNvSpPr/>
          <p:nvPr/>
        </p:nvSpPr>
        <p:spPr>
          <a:xfrm>
            <a:off x="1002856" y="5140864"/>
            <a:ext cx="465513" cy="397632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5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9" name="Action Button: Blank 18">
            <a:hlinkClick r:id="" action="ppaction://noaction" highlightClick="1">
              <a:snd r:embed="rId10" name="t1w1s9to11_6gaspar.wav"/>
            </a:hlinkClick>
            <a:extLst>
              <a:ext uri="{FF2B5EF4-FFF2-40B4-BE49-F238E27FC236}">
                <a16:creationId xmlns:a16="http://schemas.microsoft.com/office/drawing/2014/main" id="{9D6985F1-D033-4D21-9A7B-8A92A69B2EDD}"/>
              </a:ext>
            </a:extLst>
          </p:cNvPr>
          <p:cNvSpPr/>
          <p:nvPr/>
        </p:nvSpPr>
        <p:spPr>
          <a:xfrm>
            <a:off x="1002856" y="5660488"/>
            <a:ext cx="465513" cy="397632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6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13" descr="Reading, Book, Symbol, Icon, Reader, M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8992" y="142511"/>
            <a:ext cx="782801" cy="782801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13"/>
          <p:cNvSpPr txBox="1"/>
          <p:nvPr/>
        </p:nvSpPr>
        <p:spPr>
          <a:xfrm>
            <a:off x="11223219" y="1094589"/>
            <a:ext cx="654346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2" name="Google Shape;302;p13"/>
          <p:cNvSpPr txBox="1"/>
          <p:nvPr/>
        </p:nvSpPr>
        <p:spPr>
          <a:xfrm>
            <a:off x="235812" y="577742"/>
            <a:ext cx="868359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whom does each English statement refer?</a:t>
            </a:r>
            <a:endParaRPr sz="2800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3" name="Google Shape;303;p13"/>
          <p:cNvSpPr txBox="1"/>
          <p:nvPr/>
        </p:nvSpPr>
        <p:spPr>
          <a:xfrm>
            <a:off x="62322" y="5811278"/>
            <a:ext cx="3353803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r>
              <a:rPr lang="en-GB" sz="2800" b="0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I’m here.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r>
              <a:rPr lang="en-GB" sz="2800" b="0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She / he is there.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04" name="Google Shape;304;p13"/>
          <p:cNvGraphicFramePr/>
          <p:nvPr>
            <p:extLst>
              <p:ext uri="{D42A27DB-BD31-4B8C-83A1-F6EECF244321}">
                <p14:modId xmlns:p14="http://schemas.microsoft.com/office/powerpoint/2010/main" val="4186472136"/>
              </p:ext>
            </p:extLst>
          </p:nvPr>
        </p:nvGraphicFramePr>
        <p:xfrm>
          <a:off x="415672" y="1131790"/>
          <a:ext cx="9052591" cy="4467155"/>
        </p:xfrm>
        <a:graphic>
          <a:graphicData uri="http://schemas.openxmlformats.org/drawingml/2006/table">
            <a:tbl>
              <a:tblPr firstRow="1" bandRow="1">
                <a:noFill/>
                <a:tableStyleId>{C8BE4A65-5329-4A2E-9166-37BA19AE99E0}</a:tableStyleId>
              </a:tblPr>
              <a:tblGrid>
                <a:gridCol w="1461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59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53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816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28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Coral?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Está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ausente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lang="en-GB" sz="2400" u="none" strike="noStrike" cap="none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816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28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Lara?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Está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aquí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sz="2400" u="none" strike="noStrike" cap="none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816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28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Lorna?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Estoy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aquí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sz="2400" u="none" strike="noStrike" cap="none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816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28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Tamara?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Está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aquí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sz="2400" u="none" strike="noStrike" cap="none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816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28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Carlos?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Está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allí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sz="2400" u="none" strike="noStrike" cap="none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816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 sz="28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Paloma?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Estoy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aquí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sz="2400" u="none" strike="noStrike" cap="none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816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</a:t>
                      </a:r>
                      <a:endParaRPr sz="28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Gaspar?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Está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allí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sz="2400" u="none" strike="noStrike" cap="none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05" name="Google Shape;305;p13"/>
          <p:cNvSpPr txBox="1"/>
          <p:nvPr/>
        </p:nvSpPr>
        <p:spPr>
          <a:xfrm>
            <a:off x="6368974" y="5852922"/>
            <a:ext cx="364234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r>
              <a:rPr lang="en-GB" sz="2800" b="0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She / he is here.</a:t>
            </a:r>
            <a:endParaRPr sz="2800" b="0" i="0" u="none" strike="noStrike" cap="non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r>
              <a:rPr lang="en-GB" sz="2800" b="0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She / he is absent.</a:t>
            </a:r>
            <a:endParaRPr sz="2800" b="0" i="0" u="none" strike="noStrike" cap="non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6" name="Google Shape;306;p13"/>
          <p:cNvSpPr txBox="1"/>
          <p:nvPr/>
        </p:nvSpPr>
        <p:spPr>
          <a:xfrm>
            <a:off x="1958369" y="5767559"/>
            <a:ext cx="127791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3200"/>
              <a:buFont typeface="Century Gothic"/>
              <a:buNone/>
            </a:pPr>
            <a:r>
              <a:rPr lang="en-GB" sz="3200" b="1" i="0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Lorna</a:t>
            </a:r>
            <a:endParaRPr sz="3200" b="1" i="0" u="none" strike="noStrike" cap="none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7" name="Google Shape;307;p13"/>
          <p:cNvSpPr txBox="1"/>
          <p:nvPr/>
        </p:nvSpPr>
        <p:spPr>
          <a:xfrm>
            <a:off x="3318487" y="6222255"/>
            <a:ext cx="144943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3200"/>
              <a:buFont typeface="Century Gothic"/>
              <a:buNone/>
            </a:pPr>
            <a:r>
              <a:rPr lang="en-GB" sz="3200" b="1" i="0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Carlos</a:t>
            </a:r>
            <a:endParaRPr sz="3200" b="1" i="0" u="none" strike="noStrike" cap="none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8" name="Google Shape;308;p13"/>
          <p:cNvSpPr txBox="1"/>
          <p:nvPr/>
        </p:nvSpPr>
        <p:spPr>
          <a:xfrm>
            <a:off x="4687994" y="6222254"/>
            <a:ext cx="165462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3200"/>
              <a:buFont typeface="Century Gothic"/>
              <a:buNone/>
            </a:pPr>
            <a:r>
              <a:rPr lang="en-GB" sz="3200" b="1" i="0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Gaspar</a:t>
            </a:r>
            <a:endParaRPr sz="3200" b="1" i="0" u="none" strike="noStrike" cap="none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9" name="Google Shape;309;p13"/>
          <p:cNvSpPr txBox="1"/>
          <p:nvPr/>
        </p:nvSpPr>
        <p:spPr>
          <a:xfrm>
            <a:off x="3203262" y="5767559"/>
            <a:ext cx="170271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3200"/>
              <a:buFont typeface="Century Gothic"/>
              <a:buNone/>
            </a:pPr>
            <a:r>
              <a:rPr lang="en-GB" sz="3200" b="1" i="0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Paloma</a:t>
            </a:r>
            <a:endParaRPr sz="3200" b="1" i="0" u="none" strike="noStrike" cap="none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0" name="Google Shape;310;p13"/>
          <p:cNvSpPr txBox="1"/>
          <p:nvPr/>
        </p:nvSpPr>
        <p:spPr>
          <a:xfrm>
            <a:off x="10516099" y="5745200"/>
            <a:ext cx="168828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3200"/>
              <a:buFont typeface="Century Gothic"/>
              <a:buNone/>
            </a:pPr>
            <a:r>
              <a:rPr lang="en-GB" sz="3200" b="1" i="0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Tamara</a:t>
            </a:r>
            <a:endParaRPr sz="3200" b="1" i="0" u="none" strike="noStrike" cap="none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1" name="Google Shape;311;p13"/>
          <p:cNvSpPr txBox="1"/>
          <p:nvPr/>
        </p:nvSpPr>
        <p:spPr>
          <a:xfrm>
            <a:off x="9973045" y="6222254"/>
            <a:ext cx="126829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3200"/>
              <a:buFont typeface="Century Gothic"/>
              <a:buNone/>
            </a:pPr>
            <a:r>
              <a:rPr lang="en-GB" sz="3200" b="1" i="0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Coral</a:t>
            </a:r>
            <a:endParaRPr sz="3200" b="1" i="0" u="none" strike="noStrike" cap="none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2" name="Google Shape;312;p13"/>
          <p:cNvSpPr txBox="1"/>
          <p:nvPr/>
        </p:nvSpPr>
        <p:spPr>
          <a:xfrm>
            <a:off x="9468264" y="5767559"/>
            <a:ext cx="103906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3200"/>
              <a:buFont typeface="Century Gothic"/>
              <a:buNone/>
            </a:pPr>
            <a:r>
              <a:rPr lang="en-GB" sz="3200" b="1" i="0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Lara</a:t>
            </a:r>
            <a:endParaRPr sz="3200" b="1" i="0" u="none" strike="noStrike" cap="none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3" name="Google Shape;313;p13"/>
          <p:cNvSpPr txBox="1"/>
          <p:nvPr/>
        </p:nvSpPr>
        <p:spPr>
          <a:xfrm>
            <a:off x="207509" y="54522"/>
            <a:ext cx="976553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After lunch, 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-GB" sz="2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eñor</a:t>
            </a:r>
            <a:r>
              <a:rPr lang="en-GB" sz="2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Lorca takes the register again.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5" name="Google Shape;315;p13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34244" y="81202"/>
            <a:ext cx="1297416" cy="1306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9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9" name="Google Shape;409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49">
            <a:hlinkClick r:id="" action="ppaction://noaction">
              <a:snd r:embed="rId4" name="amarillo.wav"/>
            </a:hlinkClick>
          </p:cNvPr>
          <p:cNvSpPr/>
          <p:nvPr/>
        </p:nvSpPr>
        <p:spPr>
          <a:xfrm>
            <a:off x="6179286" y="5268768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amarillo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11" name="Google Shape;411;p49">
            <a:hlinkClick r:id="" action="ppaction://noaction">
              <a:snd r:embed="rId5" name="t1w1s1_adios.wav"/>
            </a:hlinkClick>
          </p:cNvPr>
          <p:cNvSpPr txBox="1"/>
          <p:nvPr/>
        </p:nvSpPr>
        <p:spPr>
          <a:xfrm rot="-1320232">
            <a:off x="154531" y="2644202"/>
            <a:ext cx="411483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Segoe Print" panose="02000600000000000000" pitchFamily="2" charset="0"/>
                <a:ea typeface="Quattrocento Sans"/>
                <a:cs typeface="Quattrocento Sans"/>
                <a:sym typeface="Quattrocento Sans"/>
              </a:rPr>
              <a:t>¡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Segoe Print" panose="02000600000000000000" pitchFamily="2" charset="0"/>
                <a:ea typeface="Quattrocento Sans"/>
                <a:cs typeface="Quattrocento Sans"/>
                <a:sym typeface="Quattrocento Sans"/>
              </a:rPr>
              <a:t>adiós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Segoe Print" panose="02000600000000000000" pitchFamily="2" charset="0"/>
                <a:ea typeface="Quattrocento Sans"/>
                <a:cs typeface="Quattrocento Sans"/>
                <a:sym typeface="Quattrocento Sans"/>
              </a:rPr>
              <a:t>!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Segoe Print" panose="02000600000000000000" pitchFamily="2" charset="0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12" name="Google Shape;412;p49"/>
          <p:cNvSpPr/>
          <p:nvPr/>
        </p:nvSpPr>
        <p:spPr>
          <a:xfrm>
            <a:off x="732087" y="120934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25400" cap="flat" cmpd="sng">
            <a:solidFill>
              <a:srgbClr val="FADD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4"/>
          <p:cNvSpPr txBox="1"/>
          <p:nvPr/>
        </p:nvSpPr>
        <p:spPr>
          <a:xfrm>
            <a:off x="1542328" y="425580"/>
            <a:ext cx="443897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entury Gothic"/>
              <a:buNone/>
            </a:pPr>
            <a:r>
              <a:rPr lang="en-GB" sz="40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Hello! I’m here.</a:t>
            </a:r>
            <a:endParaRPr sz="4000" b="1" i="0" u="none" strike="noStrike" cap="non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2" name="Google Shape;322;p14"/>
          <p:cNvSpPr txBox="1"/>
          <p:nvPr/>
        </p:nvSpPr>
        <p:spPr>
          <a:xfrm>
            <a:off x="1340069" y="4302802"/>
            <a:ext cx="7101567" cy="830997"/>
          </a:xfrm>
          <a:prstGeom prst="rect">
            <a:avLst/>
          </a:prstGeom>
          <a:noFill/>
          <a:ln w="5715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Century Gothic"/>
              <a:buNone/>
            </a:pPr>
            <a:r>
              <a:rPr lang="en-GB" sz="48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¡H_ _ _!   E_ t_ _    _q_í</a:t>
            </a:r>
            <a:endParaRPr sz="4800" b="1" i="0" u="none" strike="noStrike" cap="non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3" name="Google Shape;323;p14"/>
          <p:cNvSpPr txBox="1"/>
          <p:nvPr/>
        </p:nvSpPr>
        <p:spPr>
          <a:xfrm>
            <a:off x="1340069" y="4302802"/>
            <a:ext cx="7101567" cy="830997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¡Hola! </a:t>
            </a:r>
            <a:r>
              <a:rPr lang="en-GB" sz="4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lang="en-GB" sz="4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4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aquí</a:t>
            </a:r>
            <a:r>
              <a:rPr lang="en-GB" sz="4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4" name="Google Shape;324;p14" descr="Speech Icon, Voice, Talking, Audio, Spee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37515" y="144476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14"/>
          <p:cNvSpPr txBox="1"/>
          <p:nvPr/>
        </p:nvSpPr>
        <p:spPr>
          <a:xfrm>
            <a:off x="10599297" y="1030627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  <a:endParaRPr sz="2000" b="1" i="0" u="none" strike="noStrike" cap="non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6" name="Google Shape;326;p14"/>
          <p:cNvSpPr txBox="1"/>
          <p:nvPr/>
        </p:nvSpPr>
        <p:spPr>
          <a:xfrm>
            <a:off x="9402603" y="3242250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3C78"/>
              </a:buClr>
              <a:buSzPts val="6000"/>
              <a:buFont typeface="Arial"/>
              <a:buNone/>
            </a:pPr>
            <a:r>
              <a:rPr lang="en-GB" sz="6000" b="1" i="0" u="none" strike="noStrike" cap="none">
                <a:solidFill>
                  <a:srgbClr val="F03C78"/>
                </a:solidFill>
                <a:latin typeface="Modern Love" panose="04090805081005020601" pitchFamily="82" charset="0"/>
                <a:sym typeface="Arial"/>
              </a:rPr>
              <a:t>3</a:t>
            </a:r>
            <a:endParaRPr sz="6000" b="1" i="0" u="none" strike="noStrike" cap="none">
              <a:solidFill>
                <a:srgbClr val="F03C78"/>
              </a:solidFill>
              <a:latin typeface="Modern Love" panose="04090805081005020601" pitchFamily="82" charset="0"/>
              <a:sym typeface="Arial"/>
            </a:endParaRPr>
          </a:p>
        </p:txBody>
      </p:sp>
      <p:sp>
        <p:nvSpPr>
          <p:cNvPr id="327" name="Google Shape;327;p14"/>
          <p:cNvSpPr txBox="1"/>
          <p:nvPr/>
        </p:nvSpPr>
        <p:spPr>
          <a:xfrm>
            <a:off x="9402603" y="4337700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3C78"/>
              </a:buClr>
              <a:buSzPts val="6000"/>
              <a:buFont typeface="Arial"/>
              <a:buNone/>
            </a:pPr>
            <a:r>
              <a:rPr lang="en-GB" sz="6000" b="1" i="0" u="none" strike="noStrike" cap="none">
                <a:solidFill>
                  <a:srgbClr val="F03C78"/>
                </a:solidFill>
                <a:latin typeface="Modern Love" panose="04090805081005020601" pitchFamily="82" charset="0"/>
                <a:sym typeface="Arial"/>
              </a:rPr>
              <a:t>2</a:t>
            </a:r>
            <a:endParaRPr sz="6000" b="1" i="0" u="none" strike="noStrike" cap="none">
              <a:solidFill>
                <a:srgbClr val="F03C78"/>
              </a:solidFill>
              <a:latin typeface="Modern Love" panose="04090805081005020601" pitchFamily="82" charset="0"/>
              <a:sym typeface="Arial"/>
            </a:endParaRPr>
          </a:p>
        </p:txBody>
      </p:sp>
      <p:sp>
        <p:nvSpPr>
          <p:cNvPr id="328" name="Google Shape;328;p14"/>
          <p:cNvSpPr txBox="1"/>
          <p:nvPr/>
        </p:nvSpPr>
        <p:spPr>
          <a:xfrm>
            <a:off x="9402603" y="5537784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3C78"/>
              </a:buClr>
              <a:buSzPts val="6000"/>
              <a:buFont typeface="Arial"/>
              <a:buNone/>
            </a:pPr>
            <a:r>
              <a:rPr lang="en-GB" sz="6000" b="1" i="0" u="none" strike="noStrike" cap="none">
                <a:solidFill>
                  <a:srgbClr val="F03C78"/>
                </a:solidFill>
                <a:latin typeface="Modern Love" panose="04090805081005020601" pitchFamily="82" charset="0"/>
                <a:sym typeface="Arial"/>
              </a:rPr>
              <a:t>1</a:t>
            </a:r>
            <a:endParaRPr sz="6000" b="1" i="0" u="none" strike="noStrike" cap="none">
              <a:solidFill>
                <a:srgbClr val="F03C78"/>
              </a:solidFill>
              <a:latin typeface="Modern Love" panose="04090805081005020601" pitchFamily="82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endParaRPr sz="4800" b="1" i="0" u="none" strike="noStrike" cap="none">
              <a:solidFill>
                <a:srgbClr val="F03C78"/>
              </a:solidFill>
              <a:latin typeface="Modern Love" panose="04090805081005020601" pitchFamily="82" charset="0"/>
              <a:sym typeface="Arial"/>
            </a:endParaRPr>
          </a:p>
        </p:txBody>
      </p:sp>
      <p:sp>
        <p:nvSpPr>
          <p:cNvPr id="329" name="Google Shape;329;p14"/>
          <p:cNvSpPr txBox="1"/>
          <p:nvPr/>
        </p:nvSpPr>
        <p:spPr>
          <a:xfrm>
            <a:off x="9402603" y="113346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3C78"/>
              </a:buClr>
              <a:buSzPts val="6000"/>
              <a:buFont typeface="Arial"/>
              <a:buNone/>
            </a:pPr>
            <a:r>
              <a:rPr lang="en-GB" sz="6000" b="1" i="0" u="none" strike="noStrike" cap="none">
                <a:solidFill>
                  <a:srgbClr val="F03C78"/>
                </a:solidFill>
                <a:latin typeface="Modern Love" panose="04090805081005020601" pitchFamily="82" charset="0"/>
                <a:sym typeface="Arial"/>
              </a:rPr>
              <a:t>5</a:t>
            </a:r>
            <a:endParaRPr sz="6000" b="1" i="0" u="none" strike="noStrike" cap="none">
              <a:solidFill>
                <a:srgbClr val="F03C78"/>
              </a:solidFill>
              <a:latin typeface="Modern Love" panose="04090805081005020601" pitchFamily="82" charset="0"/>
              <a:sym typeface="Arial"/>
            </a:endParaRPr>
          </a:p>
        </p:txBody>
      </p:sp>
      <p:sp>
        <p:nvSpPr>
          <p:cNvPr id="330" name="Google Shape;330;p14"/>
          <p:cNvSpPr txBox="1"/>
          <p:nvPr/>
        </p:nvSpPr>
        <p:spPr>
          <a:xfrm>
            <a:off x="9314403" y="2146800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3C78"/>
              </a:buClr>
              <a:buSzPts val="6000"/>
              <a:buFont typeface="Arial"/>
              <a:buNone/>
            </a:pPr>
            <a:r>
              <a:rPr lang="en-GB" sz="6000" b="1" i="0" u="none" strike="noStrike" cap="none">
                <a:solidFill>
                  <a:srgbClr val="F03C78"/>
                </a:solidFill>
                <a:latin typeface="Modern Love" panose="04090805081005020601" pitchFamily="82" charset="0"/>
                <a:sym typeface="Arial"/>
              </a:rPr>
              <a:t>4</a:t>
            </a:r>
            <a:endParaRPr sz="6000" b="1" i="0" u="none" strike="noStrike" cap="none">
              <a:solidFill>
                <a:srgbClr val="F03C78"/>
              </a:solidFill>
              <a:latin typeface="Modern Love" panose="04090805081005020601" pitchFamily="82" charset="0"/>
              <a:sym typeface="Arial"/>
            </a:endParaRPr>
          </a:p>
        </p:txBody>
      </p:sp>
      <p:graphicFrame>
        <p:nvGraphicFramePr>
          <p:cNvPr id="331" name="Google Shape;331;p14"/>
          <p:cNvGraphicFramePr/>
          <p:nvPr/>
        </p:nvGraphicFramePr>
        <p:xfrm>
          <a:off x="1542328" y="1299389"/>
          <a:ext cx="5388525" cy="2671610"/>
        </p:xfrm>
        <a:graphic>
          <a:graphicData uri="http://schemas.openxmlformats.org/drawingml/2006/table">
            <a:tbl>
              <a:tblPr firstRow="1" bandRow="1">
                <a:noFill/>
                <a:tableStyleId>{C8BE4A65-5329-4A2E-9166-37BA19AE99E0}</a:tableStyleId>
              </a:tblPr>
              <a:tblGrid>
                <a:gridCol w="136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0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4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¡Hola!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Estoy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presente.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8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Está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ausente.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4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aquí.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4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allí.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_t1w1s5_holaestoyaq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15" descr="Speech Icon, Voice, Talking, Audio, Spee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37515" y="144476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15"/>
          <p:cNvSpPr txBox="1"/>
          <p:nvPr/>
        </p:nvSpPr>
        <p:spPr>
          <a:xfrm>
            <a:off x="10599297" y="1030627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  <a:endParaRPr sz="2000" b="1" i="0" u="none" strike="noStrike" cap="non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9" name="Google Shape;339;p15"/>
          <p:cNvSpPr txBox="1"/>
          <p:nvPr/>
        </p:nvSpPr>
        <p:spPr>
          <a:xfrm>
            <a:off x="9402603" y="3242250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3C78"/>
              </a:buClr>
              <a:buSzPts val="6000"/>
              <a:buFont typeface="Arial"/>
              <a:buNone/>
            </a:pPr>
            <a:r>
              <a:rPr lang="en-GB" sz="6000" b="1" i="0" u="none" strike="noStrike" cap="none">
                <a:solidFill>
                  <a:srgbClr val="F03C78"/>
                </a:solidFill>
                <a:latin typeface="Modern Love" panose="04090805081005020601" pitchFamily="82" charset="0"/>
                <a:sym typeface="Arial"/>
              </a:rPr>
              <a:t>3</a:t>
            </a:r>
            <a:endParaRPr sz="6000" b="1" i="0" u="none" strike="noStrike" cap="none">
              <a:solidFill>
                <a:srgbClr val="F03C78"/>
              </a:solidFill>
              <a:latin typeface="Modern Love" panose="04090805081005020601" pitchFamily="82" charset="0"/>
              <a:sym typeface="Arial"/>
            </a:endParaRPr>
          </a:p>
        </p:txBody>
      </p:sp>
      <p:sp>
        <p:nvSpPr>
          <p:cNvPr id="340" name="Google Shape;340;p15"/>
          <p:cNvSpPr txBox="1"/>
          <p:nvPr/>
        </p:nvSpPr>
        <p:spPr>
          <a:xfrm>
            <a:off x="9402603" y="4337700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3C78"/>
              </a:buClr>
              <a:buSzPts val="6000"/>
              <a:buFont typeface="Arial"/>
              <a:buNone/>
            </a:pPr>
            <a:r>
              <a:rPr lang="en-GB" sz="6000" b="1" i="0" u="none" strike="noStrike" cap="none">
                <a:solidFill>
                  <a:srgbClr val="F03C78"/>
                </a:solidFill>
                <a:latin typeface="Modern Love" panose="04090805081005020601" pitchFamily="82" charset="0"/>
                <a:sym typeface="Arial"/>
              </a:rPr>
              <a:t>2</a:t>
            </a:r>
            <a:endParaRPr sz="6000" b="1" i="0" u="none" strike="noStrike" cap="none">
              <a:solidFill>
                <a:srgbClr val="F03C78"/>
              </a:solidFill>
              <a:latin typeface="Modern Love" panose="04090805081005020601" pitchFamily="82" charset="0"/>
              <a:sym typeface="Arial"/>
            </a:endParaRPr>
          </a:p>
        </p:txBody>
      </p:sp>
      <p:sp>
        <p:nvSpPr>
          <p:cNvPr id="341" name="Google Shape;341;p15"/>
          <p:cNvSpPr txBox="1"/>
          <p:nvPr/>
        </p:nvSpPr>
        <p:spPr>
          <a:xfrm>
            <a:off x="9402603" y="5537784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3C78"/>
              </a:buClr>
              <a:buSzPts val="6000"/>
              <a:buFont typeface="Arial"/>
              <a:buNone/>
            </a:pPr>
            <a:r>
              <a:rPr lang="en-GB" sz="6000" b="1" i="0" u="none" strike="noStrike" cap="none">
                <a:solidFill>
                  <a:srgbClr val="F03C78"/>
                </a:solidFill>
                <a:latin typeface="Modern Love" panose="04090805081005020601" pitchFamily="82" charset="0"/>
                <a:sym typeface="Arial"/>
              </a:rPr>
              <a:t>1</a:t>
            </a:r>
            <a:endParaRPr sz="6000" b="1" i="0" u="none" strike="noStrike" cap="none">
              <a:solidFill>
                <a:srgbClr val="F03C78"/>
              </a:solidFill>
              <a:latin typeface="Modern Love" panose="04090805081005020601" pitchFamily="82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endParaRPr sz="4800" b="1" i="0" u="none" strike="noStrike" cap="none">
              <a:solidFill>
                <a:srgbClr val="F03C78"/>
              </a:solidFill>
              <a:latin typeface="Modern Love" panose="04090805081005020601" pitchFamily="82" charset="0"/>
              <a:sym typeface="Arial"/>
            </a:endParaRPr>
          </a:p>
        </p:txBody>
      </p:sp>
      <p:sp>
        <p:nvSpPr>
          <p:cNvPr id="342" name="Google Shape;342;p15"/>
          <p:cNvSpPr txBox="1"/>
          <p:nvPr/>
        </p:nvSpPr>
        <p:spPr>
          <a:xfrm>
            <a:off x="9402603" y="113346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3C78"/>
              </a:buClr>
              <a:buSzPts val="6000"/>
              <a:buFont typeface="Arial"/>
              <a:buNone/>
            </a:pPr>
            <a:r>
              <a:rPr lang="en-GB" sz="6000" b="1" i="0" u="none" strike="noStrike" cap="none">
                <a:solidFill>
                  <a:srgbClr val="F03C78"/>
                </a:solidFill>
                <a:latin typeface="Modern Love" panose="04090805081005020601" pitchFamily="82" charset="0"/>
                <a:sym typeface="Arial"/>
              </a:rPr>
              <a:t>5</a:t>
            </a:r>
            <a:endParaRPr sz="6000" b="1" i="0" u="none" strike="noStrike" cap="none">
              <a:solidFill>
                <a:srgbClr val="F03C78"/>
              </a:solidFill>
              <a:latin typeface="Modern Love" panose="04090805081005020601" pitchFamily="82" charset="0"/>
              <a:sym typeface="Arial"/>
            </a:endParaRPr>
          </a:p>
        </p:txBody>
      </p:sp>
      <p:sp>
        <p:nvSpPr>
          <p:cNvPr id="343" name="Google Shape;343;p15"/>
          <p:cNvSpPr txBox="1"/>
          <p:nvPr/>
        </p:nvSpPr>
        <p:spPr>
          <a:xfrm>
            <a:off x="9314403" y="2146800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3C78"/>
              </a:buClr>
              <a:buSzPts val="6000"/>
              <a:buFont typeface="Arial"/>
              <a:buNone/>
            </a:pPr>
            <a:r>
              <a:rPr lang="en-GB" sz="6000" b="1" i="0" u="none" strike="noStrike" cap="none">
                <a:solidFill>
                  <a:srgbClr val="F03C78"/>
                </a:solidFill>
                <a:latin typeface="Modern Love" panose="04090805081005020601" pitchFamily="82" charset="0"/>
                <a:sym typeface="Arial"/>
              </a:rPr>
              <a:t>4</a:t>
            </a:r>
            <a:endParaRPr sz="6000" b="1" i="0" u="none" strike="noStrike" cap="none">
              <a:solidFill>
                <a:srgbClr val="F03C78"/>
              </a:solidFill>
              <a:latin typeface="Modern Love" panose="04090805081005020601" pitchFamily="82" charset="0"/>
              <a:sym typeface="Arial"/>
            </a:endParaRPr>
          </a:p>
        </p:txBody>
      </p:sp>
      <p:graphicFrame>
        <p:nvGraphicFramePr>
          <p:cNvPr id="344" name="Google Shape;344;p15"/>
          <p:cNvGraphicFramePr/>
          <p:nvPr/>
        </p:nvGraphicFramePr>
        <p:xfrm>
          <a:off x="1542328" y="1299389"/>
          <a:ext cx="5388525" cy="2671610"/>
        </p:xfrm>
        <a:graphic>
          <a:graphicData uri="http://schemas.openxmlformats.org/drawingml/2006/table">
            <a:tbl>
              <a:tblPr firstRow="1" bandRow="1">
                <a:noFill/>
                <a:tableStyleId>{C8BE4A65-5329-4A2E-9166-37BA19AE99E0}</a:tableStyleId>
              </a:tblPr>
              <a:tblGrid>
                <a:gridCol w="136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0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4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¡Hola!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Estoy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presente.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8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Está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ausente.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4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aquí.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4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allí.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45" name="Google Shape;345;p15"/>
          <p:cNvSpPr txBox="1"/>
          <p:nvPr/>
        </p:nvSpPr>
        <p:spPr>
          <a:xfrm>
            <a:off x="1500244" y="532560"/>
            <a:ext cx="4827327" cy="704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entury Gothic"/>
              <a:buNone/>
            </a:pPr>
            <a:r>
              <a:rPr lang="en-GB" sz="40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Hello! She’s here.</a:t>
            </a:r>
            <a:endParaRPr sz="4000" b="1" i="0" u="none" strike="noStrike" cap="non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6" name="Google Shape;346;p15"/>
          <p:cNvSpPr txBox="1"/>
          <p:nvPr/>
        </p:nvSpPr>
        <p:spPr>
          <a:xfrm>
            <a:off x="1500244" y="4623131"/>
            <a:ext cx="6845516" cy="830997"/>
          </a:xfrm>
          <a:prstGeom prst="rect">
            <a:avLst/>
          </a:prstGeom>
          <a:noFill/>
          <a:ln w="5715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Century Gothic"/>
              <a:buNone/>
            </a:pPr>
            <a:r>
              <a:rPr lang="en-GB" sz="48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¡H_ _ _!   E_ t _    a _ _í</a:t>
            </a:r>
            <a:endParaRPr sz="4800" b="1" i="0" u="none" strike="noStrike" cap="non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7" name="Google Shape;347;p15"/>
          <p:cNvSpPr txBox="1"/>
          <p:nvPr/>
        </p:nvSpPr>
        <p:spPr>
          <a:xfrm>
            <a:off x="1500244" y="4630477"/>
            <a:ext cx="6845516" cy="827424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Century Gothic"/>
              <a:buNone/>
            </a:pPr>
            <a:r>
              <a:rPr lang="en-GB" sz="48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¡Hola! Está aquí.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_t1w1s5_holaestaaq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16" descr="Speech Icon, Voice, Talking, Audio, Spee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37515" y="144476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16"/>
          <p:cNvSpPr txBox="1"/>
          <p:nvPr/>
        </p:nvSpPr>
        <p:spPr>
          <a:xfrm>
            <a:off x="10599297" y="1030627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  <a:endParaRPr sz="2000" b="1" i="0" u="none" strike="noStrike" cap="non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5" name="Google Shape;355;p16"/>
          <p:cNvSpPr txBox="1"/>
          <p:nvPr/>
        </p:nvSpPr>
        <p:spPr>
          <a:xfrm>
            <a:off x="9402603" y="3242250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3C78"/>
              </a:buClr>
              <a:buSzPts val="6000"/>
              <a:buFont typeface="Arial"/>
              <a:buNone/>
            </a:pPr>
            <a:r>
              <a:rPr lang="en-GB" sz="6000" b="1" i="0" u="none" strike="noStrike" cap="none">
                <a:solidFill>
                  <a:srgbClr val="F03C78"/>
                </a:solidFill>
                <a:latin typeface="Modern Love" panose="04090805081005020601" pitchFamily="82" charset="0"/>
                <a:sym typeface="Arial"/>
              </a:rPr>
              <a:t>3</a:t>
            </a:r>
            <a:endParaRPr sz="6000" b="1" i="0" u="none" strike="noStrike" cap="none">
              <a:solidFill>
                <a:srgbClr val="F03C78"/>
              </a:solidFill>
              <a:latin typeface="Modern Love" panose="04090805081005020601" pitchFamily="82" charset="0"/>
              <a:sym typeface="Arial"/>
            </a:endParaRPr>
          </a:p>
        </p:txBody>
      </p:sp>
      <p:sp>
        <p:nvSpPr>
          <p:cNvPr id="356" name="Google Shape;356;p16"/>
          <p:cNvSpPr txBox="1"/>
          <p:nvPr/>
        </p:nvSpPr>
        <p:spPr>
          <a:xfrm>
            <a:off x="9402603" y="4337700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3C78"/>
              </a:buClr>
              <a:buSzPts val="6000"/>
              <a:buFont typeface="Arial"/>
              <a:buNone/>
            </a:pPr>
            <a:r>
              <a:rPr lang="en-GB" sz="6000" b="1" i="0" u="none" strike="noStrike" cap="none">
                <a:solidFill>
                  <a:srgbClr val="F03C78"/>
                </a:solidFill>
                <a:latin typeface="Modern Love" panose="04090805081005020601" pitchFamily="82" charset="0"/>
                <a:sym typeface="Arial"/>
              </a:rPr>
              <a:t>2</a:t>
            </a:r>
            <a:endParaRPr sz="6000" b="1" i="0" u="none" strike="noStrike" cap="none">
              <a:solidFill>
                <a:srgbClr val="F03C78"/>
              </a:solidFill>
              <a:latin typeface="Modern Love" panose="04090805081005020601" pitchFamily="82" charset="0"/>
              <a:sym typeface="Arial"/>
            </a:endParaRPr>
          </a:p>
        </p:txBody>
      </p:sp>
      <p:sp>
        <p:nvSpPr>
          <p:cNvPr id="357" name="Google Shape;357;p16"/>
          <p:cNvSpPr txBox="1"/>
          <p:nvPr/>
        </p:nvSpPr>
        <p:spPr>
          <a:xfrm>
            <a:off x="9402603" y="5537784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3C78"/>
              </a:buClr>
              <a:buSzPts val="6000"/>
              <a:buFont typeface="Arial"/>
              <a:buNone/>
            </a:pPr>
            <a:r>
              <a:rPr lang="en-GB" sz="6000" b="1" i="0" u="none" strike="noStrike" cap="none">
                <a:solidFill>
                  <a:srgbClr val="F03C78"/>
                </a:solidFill>
                <a:latin typeface="Modern Love" panose="04090805081005020601" pitchFamily="82" charset="0"/>
                <a:sym typeface="Arial"/>
              </a:rPr>
              <a:t>1</a:t>
            </a:r>
            <a:endParaRPr sz="6000" b="1" i="0" u="none" strike="noStrike" cap="none">
              <a:solidFill>
                <a:srgbClr val="F03C78"/>
              </a:solidFill>
              <a:latin typeface="Modern Love" panose="04090805081005020601" pitchFamily="82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endParaRPr sz="4800" b="1" i="0" u="none" strike="noStrike" cap="none">
              <a:solidFill>
                <a:srgbClr val="F03C78"/>
              </a:solidFill>
              <a:latin typeface="Modern Love" panose="04090805081005020601" pitchFamily="82" charset="0"/>
              <a:sym typeface="Arial"/>
            </a:endParaRPr>
          </a:p>
        </p:txBody>
      </p:sp>
      <p:sp>
        <p:nvSpPr>
          <p:cNvPr id="358" name="Google Shape;358;p16"/>
          <p:cNvSpPr txBox="1"/>
          <p:nvPr/>
        </p:nvSpPr>
        <p:spPr>
          <a:xfrm>
            <a:off x="9402603" y="113346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3C78"/>
              </a:buClr>
              <a:buSzPts val="6000"/>
              <a:buFont typeface="Arial"/>
              <a:buNone/>
            </a:pPr>
            <a:r>
              <a:rPr lang="en-GB" sz="6000" b="1" i="0" u="none" strike="noStrike" cap="none">
                <a:solidFill>
                  <a:srgbClr val="F03C78"/>
                </a:solidFill>
                <a:latin typeface="Modern Love" panose="04090805081005020601" pitchFamily="82" charset="0"/>
                <a:sym typeface="Arial"/>
              </a:rPr>
              <a:t>5</a:t>
            </a:r>
            <a:endParaRPr sz="6000" b="1" i="0" u="none" strike="noStrike" cap="none">
              <a:solidFill>
                <a:srgbClr val="F03C78"/>
              </a:solidFill>
              <a:latin typeface="Modern Love" panose="04090805081005020601" pitchFamily="82" charset="0"/>
              <a:sym typeface="Arial"/>
            </a:endParaRPr>
          </a:p>
        </p:txBody>
      </p:sp>
      <p:sp>
        <p:nvSpPr>
          <p:cNvPr id="359" name="Google Shape;359;p16"/>
          <p:cNvSpPr txBox="1"/>
          <p:nvPr/>
        </p:nvSpPr>
        <p:spPr>
          <a:xfrm>
            <a:off x="9314403" y="2146800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3C78"/>
              </a:buClr>
              <a:buSzPts val="6000"/>
              <a:buFont typeface="Arial"/>
              <a:buNone/>
            </a:pPr>
            <a:r>
              <a:rPr lang="en-GB" sz="6000" b="1" i="0" u="none" strike="noStrike" cap="none">
                <a:solidFill>
                  <a:srgbClr val="F03C78"/>
                </a:solidFill>
                <a:latin typeface="Modern Love" panose="04090805081005020601" pitchFamily="82" charset="0"/>
                <a:sym typeface="Arial"/>
              </a:rPr>
              <a:t>4</a:t>
            </a:r>
            <a:endParaRPr sz="6000" b="1" i="0" u="none" strike="noStrike" cap="none">
              <a:solidFill>
                <a:srgbClr val="F03C78"/>
              </a:solidFill>
              <a:latin typeface="Modern Love" panose="04090805081005020601" pitchFamily="82" charset="0"/>
              <a:sym typeface="Arial"/>
            </a:endParaRPr>
          </a:p>
        </p:txBody>
      </p:sp>
      <p:graphicFrame>
        <p:nvGraphicFramePr>
          <p:cNvPr id="360" name="Google Shape;360;p16"/>
          <p:cNvGraphicFramePr/>
          <p:nvPr/>
        </p:nvGraphicFramePr>
        <p:xfrm>
          <a:off x="1542328" y="1299389"/>
          <a:ext cx="5388525" cy="2671610"/>
        </p:xfrm>
        <a:graphic>
          <a:graphicData uri="http://schemas.openxmlformats.org/drawingml/2006/table">
            <a:tbl>
              <a:tblPr firstRow="1" bandRow="1">
                <a:noFill/>
                <a:tableStyleId>{C8BE4A65-5329-4A2E-9166-37BA19AE99E0}</a:tableStyleId>
              </a:tblPr>
              <a:tblGrid>
                <a:gridCol w="136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0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4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¡Hola!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Estoy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presente.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8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Está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ausente.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4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aquí.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4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allí.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61" name="Google Shape;361;p16"/>
          <p:cNvSpPr txBox="1"/>
          <p:nvPr/>
        </p:nvSpPr>
        <p:spPr>
          <a:xfrm>
            <a:off x="1365405" y="568222"/>
            <a:ext cx="5427705" cy="704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entury Gothic"/>
              <a:buNone/>
            </a:pPr>
            <a:r>
              <a:rPr lang="en-GB" sz="40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Hello! She’s absent.</a:t>
            </a:r>
            <a:endParaRPr sz="4000" b="1" i="0" u="none" strike="noStrike" cap="non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2" name="Google Shape;362;p16"/>
          <p:cNvSpPr txBox="1"/>
          <p:nvPr/>
        </p:nvSpPr>
        <p:spPr>
          <a:xfrm>
            <a:off x="1585650" y="4297486"/>
            <a:ext cx="7713077" cy="830997"/>
          </a:xfrm>
          <a:prstGeom prst="rect">
            <a:avLst/>
          </a:prstGeom>
          <a:noFill/>
          <a:ln w="5715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Century Gothic"/>
              <a:buNone/>
            </a:pPr>
            <a:r>
              <a:rPr lang="en-GB" sz="48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¡H_ _ _!   E_ t _    a _ s_ _ t_</a:t>
            </a:r>
            <a:endParaRPr sz="4800" b="1" i="0" u="none" strike="noStrike" cap="non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3" name="Google Shape;363;p16"/>
          <p:cNvSpPr txBox="1"/>
          <p:nvPr/>
        </p:nvSpPr>
        <p:spPr>
          <a:xfrm>
            <a:off x="1542328" y="4297487"/>
            <a:ext cx="7756400" cy="827425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Century Gothic"/>
              <a:buNone/>
            </a:pPr>
            <a:r>
              <a:rPr lang="en-GB" sz="48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¡Hola! Está ausente.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_t1w1s5_holaestaause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17" descr="Speech Icon, Voice, Talking, Audio, Spee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37515" y="144476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17"/>
          <p:cNvSpPr txBox="1"/>
          <p:nvPr/>
        </p:nvSpPr>
        <p:spPr>
          <a:xfrm>
            <a:off x="10599297" y="1030627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  <a:endParaRPr sz="2000" b="1" i="0" u="none" strike="noStrike" cap="non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1" name="Google Shape;371;p17"/>
          <p:cNvSpPr txBox="1"/>
          <p:nvPr/>
        </p:nvSpPr>
        <p:spPr>
          <a:xfrm>
            <a:off x="9402603" y="3242250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3C78"/>
              </a:buClr>
              <a:buSzPts val="6000"/>
              <a:buFont typeface="Arial"/>
              <a:buNone/>
            </a:pPr>
            <a:r>
              <a:rPr lang="en-GB" sz="6000" b="1" i="0" u="none" strike="noStrike" cap="none">
                <a:solidFill>
                  <a:srgbClr val="F03C78"/>
                </a:solidFill>
                <a:latin typeface="Modern Love" panose="04090805081005020601" pitchFamily="82" charset="0"/>
                <a:sym typeface="Arial"/>
              </a:rPr>
              <a:t>3</a:t>
            </a:r>
            <a:endParaRPr sz="6000" b="1" i="0" u="none" strike="noStrike" cap="none">
              <a:solidFill>
                <a:srgbClr val="F03C78"/>
              </a:solidFill>
              <a:latin typeface="Modern Love" panose="04090805081005020601" pitchFamily="82" charset="0"/>
              <a:sym typeface="Arial"/>
            </a:endParaRPr>
          </a:p>
        </p:txBody>
      </p:sp>
      <p:sp>
        <p:nvSpPr>
          <p:cNvPr id="372" name="Google Shape;372;p17"/>
          <p:cNvSpPr txBox="1"/>
          <p:nvPr/>
        </p:nvSpPr>
        <p:spPr>
          <a:xfrm>
            <a:off x="9402603" y="4337700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3C78"/>
              </a:buClr>
              <a:buSzPts val="6000"/>
              <a:buFont typeface="Arial"/>
              <a:buNone/>
            </a:pPr>
            <a:r>
              <a:rPr lang="en-GB" sz="6000" b="1" i="0" u="none" strike="noStrike" cap="none">
                <a:solidFill>
                  <a:srgbClr val="F03C78"/>
                </a:solidFill>
                <a:latin typeface="Modern Love" panose="04090805081005020601" pitchFamily="82" charset="0"/>
                <a:sym typeface="Arial"/>
              </a:rPr>
              <a:t>2</a:t>
            </a:r>
            <a:endParaRPr sz="6000" b="1" i="0" u="none" strike="noStrike" cap="none">
              <a:solidFill>
                <a:srgbClr val="F03C78"/>
              </a:solidFill>
              <a:latin typeface="Modern Love" panose="04090805081005020601" pitchFamily="82" charset="0"/>
              <a:sym typeface="Arial"/>
            </a:endParaRPr>
          </a:p>
        </p:txBody>
      </p:sp>
      <p:sp>
        <p:nvSpPr>
          <p:cNvPr id="373" name="Google Shape;373;p17"/>
          <p:cNvSpPr txBox="1"/>
          <p:nvPr/>
        </p:nvSpPr>
        <p:spPr>
          <a:xfrm>
            <a:off x="9402603" y="5537784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3C78"/>
              </a:buClr>
              <a:buSzPts val="6000"/>
              <a:buFont typeface="Arial"/>
              <a:buNone/>
            </a:pPr>
            <a:r>
              <a:rPr lang="en-GB" sz="6000" b="1" i="0" u="none" strike="noStrike" cap="none">
                <a:solidFill>
                  <a:srgbClr val="F03C78"/>
                </a:solidFill>
                <a:latin typeface="Modern Love" panose="04090805081005020601" pitchFamily="82" charset="0"/>
                <a:sym typeface="Arial"/>
              </a:rPr>
              <a:t>1</a:t>
            </a:r>
            <a:endParaRPr sz="6000" b="1" i="0" u="none" strike="noStrike" cap="none">
              <a:solidFill>
                <a:srgbClr val="F03C78"/>
              </a:solidFill>
              <a:latin typeface="Modern Love" panose="04090805081005020601" pitchFamily="82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endParaRPr sz="4800" b="1" i="0" u="none" strike="noStrike" cap="none">
              <a:solidFill>
                <a:srgbClr val="F03C78"/>
              </a:solidFill>
              <a:latin typeface="Modern Love" panose="04090805081005020601" pitchFamily="82" charset="0"/>
              <a:sym typeface="Arial"/>
            </a:endParaRPr>
          </a:p>
        </p:txBody>
      </p:sp>
      <p:sp>
        <p:nvSpPr>
          <p:cNvPr id="374" name="Google Shape;374;p17"/>
          <p:cNvSpPr txBox="1"/>
          <p:nvPr/>
        </p:nvSpPr>
        <p:spPr>
          <a:xfrm>
            <a:off x="9402603" y="113346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3C78"/>
              </a:buClr>
              <a:buSzPts val="6000"/>
              <a:buFont typeface="Arial"/>
              <a:buNone/>
            </a:pPr>
            <a:r>
              <a:rPr lang="en-GB" sz="6000" b="1" i="0" u="none" strike="noStrike" cap="none">
                <a:solidFill>
                  <a:srgbClr val="F03C78"/>
                </a:solidFill>
                <a:latin typeface="Modern Love" panose="04090805081005020601" pitchFamily="82" charset="0"/>
                <a:sym typeface="Arial"/>
              </a:rPr>
              <a:t>5</a:t>
            </a:r>
            <a:endParaRPr sz="6000" b="1" i="0" u="none" strike="noStrike" cap="none">
              <a:solidFill>
                <a:srgbClr val="F03C78"/>
              </a:solidFill>
              <a:latin typeface="Modern Love" panose="04090805081005020601" pitchFamily="82" charset="0"/>
              <a:sym typeface="Arial"/>
            </a:endParaRPr>
          </a:p>
        </p:txBody>
      </p:sp>
      <p:sp>
        <p:nvSpPr>
          <p:cNvPr id="375" name="Google Shape;375;p17"/>
          <p:cNvSpPr txBox="1"/>
          <p:nvPr/>
        </p:nvSpPr>
        <p:spPr>
          <a:xfrm>
            <a:off x="9314403" y="2146800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3C78"/>
              </a:buClr>
              <a:buSzPts val="6000"/>
              <a:buFont typeface="Arial"/>
              <a:buNone/>
            </a:pPr>
            <a:r>
              <a:rPr lang="en-GB" sz="6000" b="1" i="0" u="none" strike="noStrike" cap="none">
                <a:solidFill>
                  <a:srgbClr val="F03C78"/>
                </a:solidFill>
                <a:latin typeface="Modern Love" panose="04090805081005020601" pitchFamily="82" charset="0"/>
                <a:sym typeface="Arial"/>
              </a:rPr>
              <a:t>4</a:t>
            </a:r>
            <a:endParaRPr sz="6000" b="1" i="0" u="none" strike="noStrike" cap="none">
              <a:solidFill>
                <a:srgbClr val="F03C78"/>
              </a:solidFill>
              <a:latin typeface="Modern Love" panose="04090805081005020601" pitchFamily="82" charset="0"/>
              <a:sym typeface="Arial"/>
            </a:endParaRPr>
          </a:p>
        </p:txBody>
      </p:sp>
      <p:graphicFrame>
        <p:nvGraphicFramePr>
          <p:cNvPr id="376" name="Google Shape;376;p17"/>
          <p:cNvGraphicFramePr/>
          <p:nvPr/>
        </p:nvGraphicFramePr>
        <p:xfrm>
          <a:off x="1542328" y="1299389"/>
          <a:ext cx="5388525" cy="2671610"/>
        </p:xfrm>
        <a:graphic>
          <a:graphicData uri="http://schemas.openxmlformats.org/drawingml/2006/table">
            <a:tbl>
              <a:tblPr firstRow="1" bandRow="1">
                <a:noFill/>
                <a:tableStyleId>{C8BE4A65-5329-4A2E-9166-37BA19AE99E0}</a:tableStyleId>
              </a:tblPr>
              <a:tblGrid>
                <a:gridCol w="136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0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4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¡Hola!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Estoy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presente.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8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Está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ausente.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4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aquí.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4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allí.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77" name="Google Shape;377;p17"/>
          <p:cNvSpPr txBox="1"/>
          <p:nvPr/>
        </p:nvSpPr>
        <p:spPr>
          <a:xfrm>
            <a:off x="1418818" y="568222"/>
            <a:ext cx="5512067" cy="704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entury Gothic"/>
              <a:buNone/>
            </a:pPr>
            <a:r>
              <a:rPr lang="en-GB" sz="40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Hello! I’m present.</a:t>
            </a:r>
            <a:endParaRPr sz="4000" b="1" i="0" u="none" strike="noStrike" cap="non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8" name="Google Shape;378;p17"/>
          <p:cNvSpPr txBox="1"/>
          <p:nvPr/>
        </p:nvSpPr>
        <p:spPr>
          <a:xfrm>
            <a:off x="760163" y="4197074"/>
            <a:ext cx="8425114" cy="830997"/>
          </a:xfrm>
          <a:prstGeom prst="rect">
            <a:avLst/>
          </a:prstGeom>
          <a:noFill/>
          <a:ln w="5715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Century Gothic"/>
              <a:buNone/>
            </a:pPr>
            <a:r>
              <a:rPr lang="en-GB" sz="48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¡H_ _ _!   E_ t _ y    pr _ s_ _ t_</a:t>
            </a:r>
            <a:endParaRPr sz="4800" b="1" i="0" u="none" strike="noStrike" cap="non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9" name="Google Shape;379;p17"/>
          <p:cNvSpPr txBox="1"/>
          <p:nvPr/>
        </p:nvSpPr>
        <p:spPr>
          <a:xfrm>
            <a:off x="760163" y="4197074"/>
            <a:ext cx="8472436" cy="830997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¡Hola! </a:t>
            </a:r>
            <a:r>
              <a:rPr lang="en-GB" sz="4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lang="en-GB" sz="4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4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presente</a:t>
            </a:r>
            <a:r>
              <a:rPr lang="en-GB" sz="4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_t1w1s5_holaestoyprese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18" descr="Speech Icon, Voice, Talking, Audio, Spee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37515" y="144476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18"/>
          <p:cNvSpPr txBox="1"/>
          <p:nvPr/>
        </p:nvSpPr>
        <p:spPr>
          <a:xfrm>
            <a:off x="10599297" y="1030627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  <a:endParaRPr sz="2000" b="1" i="0" u="none" strike="noStrike" cap="non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7" name="Google Shape;387;p18"/>
          <p:cNvSpPr txBox="1"/>
          <p:nvPr/>
        </p:nvSpPr>
        <p:spPr>
          <a:xfrm>
            <a:off x="9402603" y="3242250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3C78"/>
              </a:buClr>
              <a:buSzPts val="6000"/>
              <a:buFont typeface="Arial"/>
              <a:buNone/>
            </a:pPr>
            <a:r>
              <a:rPr lang="en-GB" sz="6000" b="1" i="0" u="none" strike="noStrike" cap="none">
                <a:solidFill>
                  <a:srgbClr val="F03C78"/>
                </a:solidFill>
                <a:latin typeface="Modern Love" panose="04090805081005020601" pitchFamily="82" charset="0"/>
                <a:sym typeface="Arial"/>
              </a:rPr>
              <a:t>3</a:t>
            </a:r>
            <a:endParaRPr sz="6000" b="1" i="0" u="none" strike="noStrike" cap="none">
              <a:solidFill>
                <a:srgbClr val="F03C78"/>
              </a:solidFill>
              <a:latin typeface="Modern Love" panose="04090805081005020601" pitchFamily="82" charset="0"/>
              <a:sym typeface="Arial"/>
            </a:endParaRPr>
          </a:p>
        </p:txBody>
      </p:sp>
      <p:sp>
        <p:nvSpPr>
          <p:cNvPr id="388" name="Google Shape;388;p18"/>
          <p:cNvSpPr txBox="1"/>
          <p:nvPr/>
        </p:nvSpPr>
        <p:spPr>
          <a:xfrm>
            <a:off x="9402603" y="4337700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3C78"/>
              </a:buClr>
              <a:buSzPts val="6000"/>
              <a:buFont typeface="Arial"/>
              <a:buNone/>
            </a:pPr>
            <a:r>
              <a:rPr lang="en-GB" sz="6000" b="1" i="0" u="none" strike="noStrike" cap="none">
                <a:solidFill>
                  <a:srgbClr val="F03C78"/>
                </a:solidFill>
                <a:latin typeface="Modern Love" panose="04090805081005020601" pitchFamily="82" charset="0"/>
                <a:sym typeface="Arial"/>
              </a:rPr>
              <a:t>2</a:t>
            </a:r>
            <a:endParaRPr sz="6000" b="1" i="0" u="none" strike="noStrike" cap="none">
              <a:solidFill>
                <a:srgbClr val="F03C78"/>
              </a:solidFill>
              <a:latin typeface="Modern Love" panose="04090805081005020601" pitchFamily="82" charset="0"/>
              <a:sym typeface="Arial"/>
            </a:endParaRPr>
          </a:p>
        </p:txBody>
      </p:sp>
      <p:sp>
        <p:nvSpPr>
          <p:cNvPr id="389" name="Google Shape;389;p18"/>
          <p:cNvSpPr txBox="1"/>
          <p:nvPr/>
        </p:nvSpPr>
        <p:spPr>
          <a:xfrm>
            <a:off x="9402603" y="5537784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3C78"/>
              </a:buClr>
              <a:buSzPts val="6000"/>
              <a:buFont typeface="Arial"/>
              <a:buNone/>
            </a:pPr>
            <a:r>
              <a:rPr lang="en-GB" sz="6000" b="1" i="0" u="none" strike="noStrike" cap="none">
                <a:solidFill>
                  <a:srgbClr val="F03C78"/>
                </a:solidFill>
                <a:latin typeface="Modern Love" panose="04090805081005020601" pitchFamily="82" charset="0"/>
                <a:sym typeface="Arial"/>
              </a:rPr>
              <a:t>1</a:t>
            </a:r>
            <a:endParaRPr sz="6000" b="1" i="0" u="none" strike="noStrike" cap="none">
              <a:solidFill>
                <a:srgbClr val="F03C78"/>
              </a:solidFill>
              <a:latin typeface="Modern Love" panose="04090805081005020601" pitchFamily="82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endParaRPr sz="4800" b="1" i="0" u="none" strike="noStrike" cap="none">
              <a:solidFill>
                <a:srgbClr val="F03C78"/>
              </a:solidFill>
              <a:latin typeface="Modern Love" panose="04090805081005020601" pitchFamily="82" charset="0"/>
              <a:sym typeface="Arial"/>
            </a:endParaRPr>
          </a:p>
        </p:txBody>
      </p:sp>
      <p:sp>
        <p:nvSpPr>
          <p:cNvPr id="390" name="Google Shape;390;p18"/>
          <p:cNvSpPr txBox="1"/>
          <p:nvPr/>
        </p:nvSpPr>
        <p:spPr>
          <a:xfrm>
            <a:off x="9402603" y="113346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3C78"/>
              </a:buClr>
              <a:buSzPts val="6000"/>
              <a:buFont typeface="Arial"/>
              <a:buNone/>
            </a:pPr>
            <a:r>
              <a:rPr lang="en-GB" sz="6000" b="1" i="0" u="none" strike="noStrike" cap="none">
                <a:solidFill>
                  <a:srgbClr val="F03C78"/>
                </a:solidFill>
                <a:latin typeface="Modern Love" panose="04090805081005020601" pitchFamily="82" charset="0"/>
                <a:sym typeface="Arial"/>
              </a:rPr>
              <a:t>5</a:t>
            </a:r>
            <a:endParaRPr sz="6000" b="1" i="0" u="none" strike="noStrike" cap="none">
              <a:solidFill>
                <a:srgbClr val="F03C78"/>
              </a:solidFill>
              <a:latin typeface="Modern Love" panose="04090805081005020601" pitchFamily="82" charset="0"/>
              <a:sym typeface="Arial"/>
            </a:endParaRPr>
          </a:p>
        </p:txBody>
      </p:sp>
      <p:sp>
        <p:nvSpPr>
          <p:cNvPr id="391" name="Google Shape;391;p18"/>
          <p:cNvSpPr txBox="1"/>
          <p:nvPr/>
        </p:nvSpPr>
        <p:spPr>
          <a:xfrm>
            <a:off x="9314403" y="2146800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3C78"/>
              </a:buClr>
              <a:buSzPts val="6000"/>
              <a:buFont typeface="Arial"/>
              <a:buNone/>
            </a:pPr>
            <a:r>
              <a:rPr lang="en-GB" sz="6000" b="1" i="0" u="none" strike="noStrike" cap="none">
                <a:solidFill>
                  <a:srgbClr val="F03C78"/>
                </a:solidFill>
                <a:latin typeface="Modern Love" panose="04090805081005020601" pitchFamily="82" charset="0"/>
                <a:sym typeface="Arial"/>
              </a:rPr>
              <a:t>4</a:t>
            </a:r>
            <a:endParaRPr sz="6000" b="1" i="0" u="none" strike="noStrike" cap="none">
              <a:solidFill>
                <a:srgbClr val="F03C78"/>
              </a:solidFill>
              <a:latin typeface="Modern Love" panose="04090805081005020601" pitchFamily="82" charset="0"/>
              <a:sym typeface="Arial"/>
            </a:endParaRPr>
          </a:p>
        </p:txBody>
      </p:sp>
      <p:graphicFrame>
        <p:nvGraphicFramePr>
          <p:cNvPr id="392" name="Google Shape;392;p18"/>
          <p:cNvGraphicFramePr/>
          <p:nvPr/>
        </p:nvGraphicFramePr>
        <p:xfrm>
          <a:off x="1542328" y="1299389"/>
          <a:ext cx="5388525" cy="2671610"/>
        </p:xfrm>
        <a:graphic>
          <a:graphicData uri="http://schemas.openxmlformats.org/drawingml/2006/table">
            <a:tbl>
              <a:tblPr firstRow="1" bandRow="1">
                <a:noFill/>
                <a:tableStyleId>{C8BE4A65-5329-4A2E-9166-37BA19AE99E0}</a:tableStyleId>
              </a:tblPr>
              <a:tblGrid>
                <a:gridCol w="136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0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4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¡Hola!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Estoy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presente.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8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Está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ausente.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4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aquí.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4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allí.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93" name="Google Shape;393;p18"/>
          <p:cNvSpPr txBox="1"/>
          <p:nvPr/>
        </p:nvSpPr>
        <p:spPr>
          <a:xfrm>
            <a:off x="1462454" y="627156"/>
            <a:ext cx="457048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entury Gothic"/>
              <a:buNone/>
            </a:pPr>
            <a:r>
              <a:rPr lang="en-GB" sz="40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Hello! She’s there.</a:t>
            </a:r>
            <a:endParaRPr sz="4000" b="1" i="0" u="none" strike="noStrike" cap="non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4" name="Google Shape;394;p18"/>
          <p:cNvSpPr txBox="1"/>
          <p:nvPr/>
        </p:nvSpPr>
        <p:spPr>
          <a:xfrm>
            <a:off x="1582084" y="4337701"/>
            <a:ext cx="7078073" cy="830997"/>
          </a:xfrm>
          <a:prstGeom prst="rect">
            <a:avLst/>
          </a:prstGeom>
          <a:noFill/>
          <a:ln w="5715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Century Gothic"/>
              <a:buNone/>
            </a:pPr>
            <a:r>
              <a:rPr lang="en-GB" sz="48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¡H_ _ _!   E_ t _    a_ _ í.</a:t>
            </a:r>
            <a:endParaRPr sz="4800" b="1" i="0" u="none" strike="noStrike" cap="non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5" name="Google Shape;395;p18"/>
          <p:cNvSpPr txBox="1"/>
          <p:nvPr/>
        </p:nvSpPr>
        <p:spPr>
          <a:xfrm>
            <a:off x="1542328" y="4337700"/>
            <a:ext cx="7117829" cy="830997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¡Hola! </a:t>
            </a:r>
            <a:r>
              <a:rPr lang="en-GB" sz="4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4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4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allí</a:t>
            </a:r>
            <a:r>
              <a:rPr lang="en-GB" sz="4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_t1w1s5_holaestaal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19" descr="Chat, Multiple, Icon, Symbol, Message, Bubble, Tal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90142" y="155984"/>
            <a:ext cx="1138234" cy="974171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19"/>
          <p:cNvSpPr txBox="1"/>
          <p:nvPr/>
        </p:nvSpPr>
        <p:spPr>
          <a:xfrm>
            <a:off x="140063" y="112571"/>
            <a:ext cx="790152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Century Gothic"/>
              <a:buNone/>
            </a:pPr>
            <a:r>
              <a:rPr lang="en-GB" sz="36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Who’s in class?</a:t>
            </a:r>
            <a:endParaRPr sz="3600" b="0" i="0" u="none" strike="noStrike" cap="non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Century Gothic"/>
              <a:buNone/>
            </a:pPr>
            <a:r>
              <a:rPr lang="en-GB" sz="3600" b="0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Tell a classmate who is in the class.</a:t>
            </a:r>
            <a:endParaRPr sz="3600" b="0" i="0" u="none" strike="noStrike" cap="non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403" name="Google Shape;403;p19"/>
          <p:cNvGraphicFramePr/>
          <p:nvPr>
            <p:extLst>
              <p:ext uri="{D42A27DB-BD31-4B8C-83A1-F6EECF244321}">
                <p14:modId xmlns:p14="http://schemas.microsoft.com/office/powerpoint/2010/main" val="925703145"/>
              </p:ext>
            </p:extLst>
          </p:nvPr>
        </p:nvGraphicFramePr>
        <p:xfrm>
          <a:off x="629490" y="1706291"/>
          <a:ext cx="5147855" cy="2316520"/>
        </p:xfrm>
        <a:graphic>
          <a:graphicData uri="http://schemas.openxmlformats.org/drawingml/2006/table">
            <a:tbl>
              <a:tblPr firstRow="1" bandRow="1">
                <a:noFill/>
                <a:tableStyleId>{C8BE4A65-5329-4A2E-9166-37BA19AE99E0}</a:tableStyleId>
              </a:tblPr>
              <a:tblGrid>
                <a:gridCol w="1347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6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3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8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GB" sz="32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¡Hola!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GB" sz="32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Estoy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GB" sz="32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presente.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endParaRPr sz="32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GB" sz="32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Está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GB" sz="32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ausente</a:t>
                      </a:r>
                      <a:r>
                        <a:rPr lang="en-GB" sz="32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4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endParaRPr sz="32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endParaRPr sz="32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GB" sz="32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aquí</a:t>
                      </a:r>
                      <a:r>
                        <a:rPr lang="en-GB" sz="32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4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endParaRPr sz="32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endParaRPr sz="32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GB" sz="32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allí</a:t>
                      </a:r>
                      <a:r>
                        <a:rPr lang="en-GB" sz="32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04" name="Google Shape;404;p19"/>
          <p:cNvSpPr txBox="1"/>
          <p:nvPr/>
        </p:nvSpPr>
        <p:spPr>
          <a:xfrm>
            <a:off x="10654682" y="1189789"/>
            <a:ext cx="994183" cy="400110"/>
          </a:xfrm>
          <a:prstGeom prst="rect">
            <a:avLst/>
          </a:prstGeom>
          <a:solidFill>
            <a:srgbClr val="C5F5E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  <a:endParaRPr sz="2000" b="1" i="0" u="none" strike="noStrike" cap="non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0" name="Google Shape;410;p19"/>
          <p:cNvSpPr txBox="1"/>
          <p:nvPr/>
        </p:nvSpPr>
        <p:spPr>
          <a:xfrm>
            <a:off x="10030543" y="3483362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Segundos</a:t>
            </a:r>
            <a:endParaRPr sz="18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" name="Google Shape;387;p19">
            <a:extLst>
              <a:ext uri="{FF2B5EF4-FFF2-40B4-BE49-F238E27FC236}">
                <a16:creationId xmlns:a16="http://schemas.microsoft.com/office/drawing/2014/main" id="{B2B89C7A-C73B-4DFF-A980-CC04BD37C020}"/>
              </a:ext>
            </a:extLst>
          </p:cNvPr>
          <p:cNvSpPr/>
          <p:nvPr/>
        </p:nvSpPr>
        <p:spPr>
          <a:xfrm>
            <a:off x="9400300" y="1944684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388;p19">
            <a:extLst>
              <a:ext uri="{FF2B5EF4-FFF2-40B4-BE49-F238E27FC236}">
                <a16:creationId xmlns:a16="http://schemas.microsoft.com/office/drawing/2014/main" id="{E6329832-4E1C-4D7F-B46F-CD7006E3514E}"/>
              </a:ext>
            </a:extLst>
          </p:cNvPr>
          <p:cNvSpPr/>
          <p:nvPr/>
        </p:nvSpPr>
        <p:spPr>
          <a:xfrm>
            <a:off x="9397933" y="1944682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7" name="Google Shape;389;p19">
            <a:extLst>
              <a:ext uri="{FF2B5EF4-FFF2-40B4-BE49-F238E27FC236}">
                <a16:creationId xmlns:a16="http://schemas.microsoft.com/office/drawing/2014/main" id="{4BF5B98F-725C-4EA8-BE85-25A9685C207A}"/>
              </a:ext>
            </a:extLst>
          </p:cNvPr>
          <p:cNvCxnSpPr/>
          <p:nvPr/>
        </p:nvCxnSpPr>
        <p:spPr>
          <a:xfrm>
            <a:off x="10083672" y="1933256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390;p19">
            <a:extLst>
              <a:ext uri="{FF2B5EF4-FFF2-40B4-BE49-F238E27FC236}">
                <a16:creationId xmlns:a16="http://schemas.microsoft.com/office/drawing/2014/main" id="{2645A257-0FA7-42B2-BB5C-53822197AAEE}"/>
              </a:ext>
            </a:extLst>
          </p:cNvPr>
          <p:cNvCxnSpPr/>
          <p:nvPr/>
        </p:nvCxnSpPr>
        <p:spPr>
          <a:xfrm>
            <a:off x="10061063" y="1933255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391;p19">
            <a:extLst>
              <a:ext uri="{FF2B5EF4-FFF2-40B4-BE49-F238E27FC236}">
                <a16:creationId xmlns:a16="http://schemas.microsoft.com/office/drawing/2014/main" id="{5B0DD3A3-9F91-430F-8D0A-B36A5C20E7C8}"/>
              </a:ext>
            </a:extLst>
          </p:cNvPr>
          <p:cNvCxnSpPr/>
          <p:nvPr/>
        </p:nvCxnSpPr>
        <p:spPr>
          <a:xfrm>
            <a:off x="10083673" y="6089514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" name="Google Shape;393;p19">
            <a:extLst>
              <a:ext uri="{FF2B5EF4-FFF2-40B4-BE49-F238E27FC236}">
                <a16:creationId xmlns:a16="http://schemas.microsoft.com/office/drawing/2014/main" id="{4730A20E-4501-4B64-8EF0-43104F88F443}"/>
              </a:ext>
            </a:extLst>
          </p:cNvPr>
          <p:cNvSpPr txBox="1"/>
          <p:nvPr/>
        </p:nvSpPr>
        <p:spPr>
          <a:xfrm>
            <a:off x="10083818" y="1967583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</a:pPr>
            <a:r>
              <a:rPr lang="en-GB" sz="18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/>
          </a:p>
        </p:txBody>
      </p:sp>
      <p:sp>
        <p:nvSpPr>
          <p:cNvPr id="21" name="Google Shape;394;p19">
            <a:extLst>
              <a:ext uri="{FF2B5EF4-FFF2-40B4-BE49-F238E27FC236}">
                <a16:creationId xmlns:a16="http://schemas.microsoft.com/office/drawing/2014/main" id="{3F1B8A95-989A-4851-9847-2277A86FDCFB}"/>
              </a:ext>
            </a:extLst>
          </p:cNvPr>
          <p:cNvSpPr txBox="1"/>
          <p:nvPr/>
        </p:nvSpPr>
        <p:spPr>
          <a:xfrm>
            <a:off x="10166637" y="5683245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dirty="0"/>
          </a:p>
        </p:txBody>
      </p:sp>
      <p:sp>
        <p:nvSpPr>
          <p:cNvPr id="22" name="Google Shape;395;p19">
            <a:extLst>
              <a:ext uri="{FF2B5EF4-FFF2-40B4-BE49-F238E27FC236}">
                <a16:creationId xmlns:a16="http://schemas.microsoft.com/office/drawing/2014/main" id="{F2CF040D-515A-4C29-9762-E300C981A546}"/>
              </a:ext>
            </a:extLst>
          </p:cNvPr>
          <p:cNvSpPr/>
          <p:nvPr/>
        </p:nvSpPr>
        <p:spPr>
          <a:xfrm>
            <a:off x="9257350" y="6319934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9000"/>
                            </p:stCondLst>
                            <p:childTnLst>
                              <p:par>
                                <p:cTn id="1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" grpId="0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146255" y="240202"/>
            <a:ext cx="2380814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[a]</a:t>
            </a:r>
            <a:endParaRPr sz="1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3"/>
          <p:cNvPicPr preferRelativeResize="0"/>
          <p:nvPr/>
        </p:nvPicPr>
        <p:blipFill rotWithShape="1">
          <a:blip r:embed="rId5">
            <a:alphaModFix/>
          </a:blip>
          <a:srcRect t="6995" r="482" b="12550"/>
          <a:stretch/>
        </p:blipFill>
        <p:spPr>
          <a:xfrm>
            <a:off x="4283923" y="2429640"/>
            <a:ext cx="2763053" cy="3257134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0" name="Google Shape;110;p3"/>
          <p:cNvSpPr txBox="1"/>
          <p:nvPr/>
        </p:nvSpPr>
        <p:spPr>
          <a:xfrm>
            <a:off x="3637747" y="757703"/>
            <a:ext cx="4572000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lang="en-GB" sz="11500" b="1" i="0" u="none" strike="noStrike" cap="none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15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-GB" sz="11500" b="1" i="0" u="none" strike="noStrike" cap="none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115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w1s2to5_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w1s2to5_ca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w1s2to5_ca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20" descr="Chat, Multiple, Icon, Symbol, Message, Bubble, Tal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6859" y="73151"/>
            <a:ext cx="1138234" cy="974171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20"/>
          <p:cNvSpPr txBox="1"/>
          <p:nvPr/>
        </p:nvSpPr>
        <p:spPr>
          <a:xfrm>
            <a:off x="155828" y="73151"/>
            <a:ext cx="790152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Century Gothic"/>
              <a:buNone/>
            </a:pPr>
            <a:r>
              <a:rPr lang="en-GB" sz="36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Who’s in class?</a:t>
            </a:r>
            <a:endParaRPr sz="3600" b="0" i="0" u="none" strike="noStrike" cap="non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Century Gothic"/>
              <a:buNone/>
            </a:pPr>
            <a:r>
              <a:rPr lang="en-GB" sz="3600" b="0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Tell a classmate who is in the class.</a:t>
            </a:r>
            <a:endParaRPr sz="3600" b="0" i="0" u="none" strike="noStrike" cap="non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421" name="Google Shape;421;p20"/>
          <p:cNvGraphicFramePr/>
          <p:nvPr/>
        </p:nvGraphicFramePr>
        <p:xfrm>
          <a:off x="756745" y="2067339"/>
          <a:ext cx="6968350" cy="2316520"/>
        </p:xfrm>
        <a:graphic>
          <a:graphicData uri="http://schemas.openxmlformats.org/drawingml/2006/table">
            <a:tbl>
              <a:tblPr firstRow="1" bandRow="1">
                <a:noFill/>
                <a:tableStyleId>{C8BE4A65-5329-4A2E-9166-37BA19AE99E0}</a:tableStyleId>
              </a:tblPr>
              <a:tblGrid>
                <a:gridCol w="1718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4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8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GB" sz="32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Hello!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GB" sz="32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</a:t>
                      </a:r>
                      <a:r>
                        <a:rPr lang="en-GB" sz="3200" b="1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am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GB" sz="32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present.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endParaRPr sz="32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GB" sz="32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 / she </a:t>
                      </a:r>
                      <a:r>
                        <a:rPr lang="en-GB" sz="3200" b="1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is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GB" sz="32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absent.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4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endParaRPr sz="32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endParaRPr sz="32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GB" sz="32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here.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4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endParaRPr sz="32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endParaRPr sz="32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GB" sz="32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here.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22" name="Google Shape;422;p20"/>
          <p:cNvSpPr txBox="1"/>
          <p:nvPr/>
        </p:nvSpPr>
        <p:spPr>
          <a:xfrm>
            <a:off x="10721399" y="1106956"/>
            <a:ext cx="994183" cy="400110"/>
          </a:xfrm>
          <a:prstGeom prst="rect">
            <a:avLst/>
          </a:prstGeom>
          <a:solidFill>
            <a:srgbClr val="C5F5E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  <a:endParaRPr sz="2000" b="1" i="0" u="none" strike="noStrike" cap="non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" name="Google Shape;410;p19">
            <a:extLst>
              <a:ext uri="{FF2B5EF4-FFF2-40B4-BE49-F238E27FC236}">
                <a16:creationId xmlns:a16="http://schemas.microsoft.com/office/drawing/2014/main" id="{ADF7A9D0-FCF1-46EE-AE3E-64F8BB7E1BAC}"/>
              </a:ext>
            </a:extLst>
          </p:cNvPr>
          <p:cNvSpPr txBox="1"/>
          <p:nvPr/>
        </p:nvSpPr>
        <p:spPr>
          <a:xfrm>
            <a:off x="10030543" y="3483362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Segundos</a:t>
            </a:r>
            <a:endParaRPr sz="18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387;p19">
            <a:extLst>
              <a:ext uri="{FF2B5EF4-FFF2-40B4-BE49-F238E27FC236}">
                <a16:creationId xmlns:a16="http://schemas.microsoft.com/office/drawing/2014/main" id="{9F3A99EA-8177-4896-97B6-E70D771C12C3}"/>
              </a:ext>
            </a:extLst>
          </p:cNvPr>
          <p:cNvSpPr/>
          <p:nvPr/>
        </p:nvSpPr>
        <p:spPr>
          <a:xfrm>
            <a:off x="9400300" y="1944684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388;p19">
            <a:extLst>
              <a:ext uri="{FF2B5EF4-FFF2-40B4-BE49-F238E27FC236}">
                <a16:creationId xmlns:a16="http://schemas.microsoft.com/office/drawing/2014/main" id="{687D1D7D-9D74-4897-AC0F-D54C3E7D723E}"/>
              </a:ext>
            </a:extLst>
          </p:cNvPr>
          <p:cNvSpPr/>
          <p:nvPr/>
        </p:nvSpPr>
        <p:spPr>
          <a:xfrm>
            <a:off x="9397933" y="1944682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8" name="Google Shape;389;p19">
            <a:extLst>
              <a:ext uri="{FF2B5EF4-FFF2-40B4-BE49-F238E27FC236}">
                <a16:creationId xmlns:a16="http://schemas.microsoft.com/office/drawing/2014/main" id="{66B5AA94-F627-41E2-8C72-3B18E053F6A6}"/>
              </a:ext>
            </a:extLst>
          </p:cNvPr>
          <p:cNvCxnSpPr/>
          <p:nvPr/>
        </p:nvCxnSpPr>
        <p:spPr>
          <a:xfrm>
            <a:off x="10083672" y="1933256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390;p19">
            <a:extLst>
              <a:ext uri="{FF2B5EF4-FFF2-40B4-BE49-F238E27FC236}">
                <a16:creationId xmlns:a16="http://schemas.microsoft.com/office/drawing/2014/main" id="{53F92446-F7AB-495A-A222-72E88C2C3514}"/>
              </a:ext>
            </a:extLst>
          </p:cNvPr>
          <p:cNvCxnSpPr/>
          <p:nvPr/>
        </p:nvCxnSpPr>
        <p:spPr>
          <a:xfrm>
            <a:off x="10061063" y="1933255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391;p19">
            <a:extLst>
              <a:ext uri="{FF2B5EF4-FFF2-40B4-BE49-F238E27FC236}">
                <a16:creationId xmlns:a16="http://schemas.microsoft.com/office/drawing/2014/main" id="{56B81486-7A5C-49BE-961F-649F7B7EA7D2}"/>
              </a:ext>
            </a:extLst>
          </p:cNvPr>
          <p:cNvCxnSpPr/>
          <p:nvPr/>
        </p:nvCxnSpPr>
        <p:spPr>
          <a:xfrm>
            <a:off x="10083673" y="6089514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393;p19">
            <a:extLst>
              <a:ext uri="{FF2B5EF4-FFF2-40B4-BE49-F238E27FC236}">
                <a16:creationId xmlns:a16="http://schemas.microsoft.com/office/drawing/2014/main" id="{B906229D-28D5-46F4-BAE3-6F0E8AB72214}"/>
              </a:ext>
            </a:extLst>
          </p:cNvPr>
          <p:cNvSpPr txBox="1"/>
          <p:nvPr/>
        </p:nvSpPr>
        <p:spPr>
          <a:xfrm>
            <a:off x="10083818" y="1967583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</a:pPr>
            <a:r>
              <a:rPr lang="en-GB" sz="18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/>
          </a:p>
        </p:txBody>
      </p:sp>
      <p:sp>
        <p:nvSpPr>
          <p:cNvPr id="22" name="Google Shape;394;p19">
            <a:extLst>
              <a:ext uri="{FF2B5EF4-FFF2-40B4-BE49-F238E27FC236}">
                <a16:creationId xmlns:a16="http://schemas.microsoft.com/office/drawing/2014/main" id="{DD534BB1-86F8-42AD-B9F6-5C7CC026CE22}"/>
              </a:ext>
            </a:extLst>
          </p:cNvPr>
          <p:cNvSpPr txBox="1"/>
          <p:nvPr/>
        </p:nvSpPr>
        <p:spPr>
          <a:xfrm>
            <a:off x="10166637" y="5683245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dirty="0"/>
          </a:p>
        </p:txBody>
      </p:sp>
      <p:sp>
        <p:nvSpPr>
          <p:cNvPr id="23" name="Google Shape;395;p19">
            <a:extLst>
              <a:ext uri="{FF2B5EF4-FFF2-40B4-BE49-F238E27FC236}">
                <a16:creationId xmlns:a16="http://schemas.microsoft.com/office/drawing/2014/main" id="{D47C180D-6433-4CDD-B338-64A793165D56}"/>
              </a:ext>
            </a:extLst>
          </p:cNvPr>
          <p:cNvSpPr/>
          <p:nvPr/>
        </p:nvSpPr>
        <p:spPr>
          <a:xfrm>
            <a:off x="9257350" y="6319934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9000"/>
                            </p:stCondLst>
                            <p:childTnLst>
                              <p:par>
                                <p:cTn id="1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02128" y="2432552"/>
            <a:ext cx="3071005" cy="2919488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9" name="Google Shape;119;p4"/>
          <p:cNvSpPr txBox="1"/>
          <p:nvPr/>
        </p:nvSpPr>
        <p:spPr>
          <a:xfrm>
            <a:off x="126565" y="213183"/>
            <a:ext cx="2132541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[o]</a:t>
            </a:r>
            <a:endParaRPr sz="1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 txBox="1"/>
          <p:nvPr/>
        </p:nvSpPr>
        <p:spPr>
          <a:xfrm>
            <a:off x="4380585" y="601267"/>
            <a:ext cx="4572000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lang="en-GB" sz="11500" b="1" i="0" u="none" strike="noStrike" cap="none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115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sz="115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4" descr="Speech Icon, Voice, Talking, Audio, Speech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37725" y="2131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4"/>
          <p:cNvSpPr txBox="1"/>
          <p:nvPr/>
        </p:nvSpPr>
        <p:spPr>
          <a:xfrm>
            <a:off x="10353803" y="1085046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w1s2to5_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w1s2to5_d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w1s2to5_d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"/>
          <p:cNvSpPr txBox="1"/>
          <p:nvPr/>
        </p:nvSpPr>
        <p:spPr>
          <a:xfrm>
            <a:off x="1844161" y="911663"/>
            <a:ext cx="2257192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[o]</a:t>
            </a:r>
            <a:endParaRPr sz="1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5"/>
          <p:cNvSpPr txBox="1"/>
          <p:nvPr/>
        </p:nvSpPr>
        <p:spPr>
          <a:xfrm>
            <a:off x="4578977" y="911663"/>
            <a:ext cx="4572000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lang="en-GB" sz="11500" b="1" i="0" u="none" strike="noStrike" cap="none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115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sz="115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5"/>
          <p:cNvSpPr txBox="1"/>
          <p:nvPr/>
        </p:nvSpPr>
        <p:spPr>
          <a:xfrm>
            <a:off x="1844161" y="3429000"/>
            <a:ext cx="2499239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[a]</a:t>
            </a:r>
            <a:endParaRPr sz="1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5"/>
          <p:cNvSpPr txBox="1"/>
          <p:nvPr/>
        </p:nvSpPr>
        <p:spPr>
          <a:xfrm>
            <a:off x="4578977" y="3429000"/>
            <a:ext cx="4572000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lang="en-GB" sz="11500" b="1" i="0" u="none" strike="noStrike" cap="none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15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-GB" sz="11500" b="1" i="0" u="none" strike="noStrike" cap="none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115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p5" descr="Speech Icon, Voice, Talking, Audio, Speech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86493" y="1278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5"/>
          <p:cNvSpPr txBox="1"/>
          <p:nvPr/>
        </p:nvSpPr>
        <p:spPr>
          <a:xfrm>
            <a:off x="10402571" y="105498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w1s2to5_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w1s2to5_d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w1s2to5_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w1s2to5_ca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">
            <a:hlinkClick r:id="" action="ppaction://noaction">
              <a:snd r:embed="rId3" name="t1w1s2to5_o.wav"/>
            </a:hlinkClick>
          </p:cNvPr>
          <p:cNvSpPr txBox="1"/>
          <p:nvPr/>
        </p:nvSpPr>
        <p:spPr>
          <a:xfrm>
            <a:off x="7928632" y="1494938"/>
            <a:ext cx="182301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96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[o]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6">
            <a:hlinkClick r:id="" action="ppaction://noaction">
              <a:snd r:embed="rId4" name="t1w1s2to5_dos.wav"/>
            </a:hlinkClick>
          </p:cNvPr>
          <p:cNvSpPr txBox="1"/>
          <p:nvPr/>
        </p:nvSpPr>
        <p:spPr>
          <a:xfrm>
            <a:off x="9751642" y="1528319"/>
            <a:ext cx="2440358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9600"/>
              <a:buFont typeface="Century Gothic"/>
              <a:buNone/>
            </a:pPr>
            <a:r>
              <a:rPr lang="en-GB" sz="96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lang="en-GB" sz="9600" b="1" i="0" u="none" strike="noStrike" cap="none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96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6">
            <a:hlinkClick r:id="" action="ppaction://noaction">
              <a:snd r:embed="rId5" name="t1w1s2to5_a.wav"/>
            </a:hlinkClick>
          </p:cNvPr>
          <p:cNvSpPr txBox="1"/>
          <p:nvPr/>
        </p:nvSpPr>
        <p:spPr>
          <a:xfrm>
            <a:off x="154358" y="1494938"/>
            <a:ext cx="194807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96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[a]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6">
            <a:hlinkClick r:id="" action="ppaction://noaction">
              <a:snd r:embed="rId6" name="t1w1s2to5_casa.wav"/>
            </a:hlinkClick>
          </p:cNvPr>
          <p:cNvSpPr txBox="1"/>
          <p:nvPr/>
        </p:nvSpPr>
        <p:spPr>
          <a:xfrm>
            <a:off x="2102430" y="1508613"/>
            <a:ext cx="387813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9600"/>
              <a:buFont typeface="Century Gothic"/>
              <a:buNone/>
            </a:pPr>
            <a:r>
              <a:rPr lang="en-GB" sz="96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lang="en-GB" sz="9600" b="1" i="0" u="none" strike="noStrike" cap="none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96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-GB" sz="9600" b="1" i="0" u="none" strike="noStrike" cap="none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p6">
            <a:hlinkClick r:id="" action="ppaction://noaction">
              <a:snd r:embed="rId4" name="t1w1s2to5_dos.wav"/>
            </a:hlinkClick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067040" y="3466410"/>
            <a:ext cx="2451074" cy="233014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4" name="Google Shape;144;p6">
            <a:hlinkClick r:id="" action="ppaction://noaction">
              <a:snd r:embed="rId6" name="t1w1s2to5_casa.wav"/>
            </a:hlinkClick>
          </p:cNvPr>
          <p:cNvPicPr preferRelativeResize="0"/>
          <p:nvPr/>
        </p:nvPicPr>
        <p:blipFill rotWithShape="1">
          <a:blip r:embed="rId8">
            <a:alphaModFix/>
          </a:blip>
          <a:srcRect t="6995" r="482" b="12550"/>
          <a:stretch/>
        </p:blipFill>
        <p:spPr>
          <a:xfrm>
            <a:off x="972370" y="3209544"/>
            <a:ext cx="2260120" cy="249720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5" name="Google Shape;145;p6" descr="Speech Icon, Voice, Talking, Audio, Speech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767824" y="23822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6"/>
          <p:cNvSpPr txBox="1"/>
          <p:nvPr/>
        </p:nvSpPr>
        <p:spPr>
          <a:xfrm>
            <a:off x="10383902" y="1061447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25688" y="2863852"/>
            <a:ext cx="3170312" cy="3189449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7"/>
          <p:cNvSpPr txBox="1"/>
          <p:nvPr/>
        </p:nvSpPr>
        <p:spPr>
          <a:xfrm>
            <a:off x="3239256" y="5321241"/>
            <a:ext cx="24860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600"/>
              <a:buFont typeface="Century Gothic"/>
              <a:buNone/>
            </a:pPr>
            <a:r>
              <a:rPr lang="en-GB" sz="3600" b="1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7"/>
          <p:cNvSpPr/>
          <p:nvPr/>
        </p:nvSpPr>
        <p:spPr>
          <a:xfrm>
            <a:off x="1849723" y="2216259"/>
            <a:ext cx="2891857" cy="823643"/>
          </a:xfrm>
          <a:prstGeom prst="wedgeRoundRectCallout">
            <a:avLst>
              <a:gd name="adj1" fmla="val 27937"/>
              <a:gd name="adj2" fmla="val 107660"/>
              <a:gd name="adj3" fmla="val 16667"/>
            </a:avLst>
          </a:prstGeom>
          <a:solidFill>
            <a:srgbClr val="92D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n-GB" sz="44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presente</a:t>
            </a:r>
            <a:endParaRPr sz="44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5" name="Google Shape;155;p7"/>
          <p:cNvSpPr/>
          <p:nvPr/>
        </p:nvSpPr>
        <p:spPr>
          <a:xfrm>
            <a:off x="5008795" y="1716412"/>
            <a:ext cx="2891857" cy="823643"/>
          </a:xfrm>
          <a:prstGeom prst="wedgeRoundRectCallout">
            <a:avLst>
              <a:gd name="adj1" fmla="val -48165"/>
              <a:gd name="adj2" fmla="val 141530"/>
              <a:gd name="adj3" fmla="val 16667"/>
            </a:avLst>
          </a:prstGeom>
          <a:solidFill>
            <a:srgbClr val="1F3864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n-GB" sz="44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ausente</a:t>
            </a:r>
            <a:endParaRPr sz="44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6" name="Google Shape;156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80186" y="2863852"/>
            <a:ext cx="3170312" cy="3189449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7"/>
          <p:cNvSpPr txBox="1"/>
          <p:nvPr/>
        </p:nvSpPr>
        <p:spPr>
          <a:xfrm>
            <a:off x="7122330" y="5321240"/>
            <a:ext cx="24860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600"/>
              <a:buFont typeface="Century Gothic"/>
              <a:buNone/>
            </a:pPr>
            <a:r>
              <a:rPr lang="en-GB" sz="3600" b="1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7"/>
          <p:cNvSpPr/>
          <p:nvPr/>
        </p:nvSpPr>
        <p:spPr>
          <a:xfrm>
            <a:off x="6731432" y="2817357"/>
            <a:ext cx="3363131" cy="237165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" name="Google Shape;159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24001" y="320495"/>
            <a:ext cx="1479707" cy="1479707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7"/>
          <p:cNvSpPr/>
          <p:nvPr/>
        </p:nvSpPr>
        <p:spPr>
          <a:xfrm>
            <a:off x="3156423" y="320495"/>
            <a:ext cx="3170313" cy="661945"/>
          </a:xfrm>
          <a:prstGeom prst="wedgeRoundRectCallout">
            <a:avLst>
              <a:gd name="adj1" fmla="val -59956"/>
              <a:gd name="adj2" fmla="val 34275"/>
              <a:gd name="adj3" fmla="val 16667"/>
            </a:avLst>
          </a:prstGeom>
          <a:solidFill>
            <a:srgbClr val="00B0F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Hola, Ana.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7"/>
          <p:cNvSpPr/>
          <p:nvPr/>
        </p:nvSpPr>
        <p:spPr>
          <a:xfrm>
            <a:off x="3102176" y="320495"/>
            <a:ext cx="3466521" cy="661945"/>
          </a:xfrm>
          <a:prstGeom prst="wedgeRoundRectCallout">
            <a:avLst>
              <a:gd name="adj1" fmla="val -59956"/>
              <a:gd name="adj2" fmla="val 34275"/>
              <a:gd name="adj3" fmla="val 16667"/>
            </a:avLst>
          </a:prstGeom>
          <a:solidFill>
            <a:srgbClr val="00B0F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Hola, Paco.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2" name="Google Shape;162;p7"/>
          <p:cNvCxnSpPr/>
          <p:nvPr/>
        </p:nvCxnSpPr>
        <p:spPr>
          <a:xfrm>
            <a:off x="6622942" y="2817357"/>
            <a:ext cx="1462910" cy="1500590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w1s6_holaA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w1s6_prese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w1s6_holaPac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w1s6_ause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"/>
          <p:cNvSpPr txBox="1"/>
          <p:nvPr/>
        </p:nvSpPr>
        <p:spPr>
          <a:xfrm>
            <a:off x="338875" y="-138590"/>
            <a:ext cx="4061178" cy="1419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8625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endParaRPr sz="8625" b="1" i="0" u="none" strike="noStrike" cap="none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9" name="Google Shape;169;p8"/>
          <p:cNvSpPr txBox="1"/>
          <p:nvPr/>
        </p:nvSpPr>
        <p:spPr>
          <a:xfrm>
            <a:off x="282562" y="1091896"/>
            <a:ext cx="5474835" cy="523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b="0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[to be | being] (with location)</a:t>
            </a:r>
            <a:endParaRPr sz="2800" b="0" i="0" u="none" strike="noStrike" cap="none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0" name="Google Shape;170;p8" descr="Jigsaw, Puzzle, Piece, Game, Concept, Solutio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416739" y="148406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8"/>
          <p:cNvSpPr txBox="1"/>
          <p:nvPr/>
        </p:nvSpPr>
        <p:spPr>
          <a:xfrm>
            <a:off x="363956" y="1844004"/>
            <a:ext cx="1146408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Spanish the verb </a:t>
            </a:r>
            <a:r>
              <a:rPr lang="en-GB" sz="28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r>
              <a:rPr lang="en-GB" sz="2800" b="0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means ‘</a:t>
            </a:r>
            <a:r>
              <a:rPr lang="en-GB" sz="2800" b="1" i="1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be’ </a:t>
            </a:r>
            <a:r>
              <a:rPr lang="en-GB" sz="2800" b="0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describing </a:t>
            </a:r>
            <a:r>
              <a:rPr lang="en-GB" sz="2800" b="1" i="0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location</a:t>
            </a:r>
            <a:r>
              <a:rPr lang="en-GB" sz="2800" b="0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8"/>
          <p:cNvSpPr txBox="1"/>
          <p:nvPr/>
        </p:nvSpPr>
        <p:spPr>
          <a:xfrm>
            <a:off x="1900751" y="3426505"/>
            <a:ext cx="114195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i="0" u="none" strike="noStrike" cap="none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8"/>
          <p:cNvSpPr txBox="1"/>
          <p:nvPr/>
        </p:nvSpPr>
        <p:spPr>
          <a:xfrm>
            <a:off x="3043193" y="3429188"/>
            <a:ext cx="16655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Century Gothic"/>
              <a:buNone/>
            </a:pPr>
            <a:r>
              <a:rPr lang="en-GB" sz="2800" b="1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8"/>
          <p:cNvSpPr txBox="1"/>
          <p:nvPr/>
        </p:nvSpPr>
        <p:spPr>
          <a:xfrm>
            <a:off x="5757397" y="3315896"/>
            <a:ext cx="91368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i="0" u="none" strike="noStrike" cap="none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8"/>
          <p:cNvSpPr txBox="1"/>
          <p:nvPr/>
        </p:nvSpPr>
        <p:spPr>
          <a:xfrm>
            <a:off x="6966541" y="3330996"/>
            <a:ext cx="359696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Century Gothic"/>
              <a:buNone/>
            </a:pPr>
            <a:r>
              <a:rPr lang="en-GB" sz="2800" b="1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/ he / she 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8"/>
          <p:cNvSpPr txBox="1"/>
          <p:nvPr/>
        </p:nvSpPr>
        <p:spPr>
          <a:xfrm>
            <a:off x="2404206" y="5077836"/>
            <a:ext cx="369179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i="0" u="none" strike="noStrike" cap="none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lang="en-GB" sz="2800" b="0" i="0" u="none" strike="noStrike" cap="none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0" i="0" u="none" strike="noStrike" cap="none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presente</a:t>
            </a:r>
            <a:r>
              <a:rPr lang="en-GB" sz="2800" b="0" i="0" u="none" strike="noStrike" cap="none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8"/>
          <p:cNvSpPr txBox="1"/>
          <p:nvPr/>
        </p:nvSpPr>
        <p:spPr>
          <a:xfrm>
            <a:off x="6008018" y="5108379"/>
            <a:ext cx="369179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Century Gothic"/>
              <a:buNone/>
            </a:pPr>
            <a:r>
              <a:rPr lang="en-GB" sz="28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am present.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8"/>
          <p:cNvSpPr txBox="1"/>
          <p:nvPr/>
        </p:nvSpPr>
        <p:spPr>
          <a:xfrm>
            <a:off x="2404206" y="5742399"/>
            <a:ext cx="369179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i="0" u="none" strike="noStrike" cap="none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2800" b="0" i="0" u="none" strike="noStrike" cap="none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0" i="0" u="none" strike="noStrike" cap="none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presente</a:t>
            </a:r>
            <a:r>
              <a:rPr lang="en-GB" sz="2800" b="0" i="0" u="none" strike="noStrike" cap="none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8"/>
          <p:cNvSpPr txBox="1"/>
          <p:nvPr/>
        </p:nvSpPr>
        <p:spPr>
          <a:xfrm>
            <a:off x="6008019" y="5702367"/>
            <a:ext cx="443430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Century Gothic"/>
              <a:buNone/>
            </a:pPr>
            <a:r>
              <a:rPr lang="en-GB" sz="28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She /he / it is present.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8" descr="C:\Users\wdj\Google Drive\Primary\Y5 SoW\From Tracy\Pronouns\i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38275" y="2953871"/>
            <a:ext cx="523556" cy="122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8" descr="C:\Users\wdj\Google Drive\Primary\Y5 SoW\From Tracy\Pronouns\h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33858" y="3808970"/>
            <a:ext cx="1100842" cy="814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8" descr="C:\Users\wdj\Google Drive\Primary\Y5 SoW\From Tracy\Pronouns\sh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430155" y="3782401"/>
            <a:ext cx="1080836" cy="824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795053" y="4898397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775736" y="5637407"/>
            <a:ext cx="634523" cy="671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w1s7_esto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w1s7_es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w1s7_estoyprese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w1s7_estaprese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9"/>
          <p:cNvSpPr txBox="1"/>
          <p:nvPr/>
        </p:nvSpPr>
        <p:spPr>
          <a:xfrm>
            <a:off x="236693" y="1980698"/>
            <a:ext cx="146386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entury Gothic"/>
              <a:buNone/>
            </a:pPr>
            <a:r>
              <a:rPr lang="en-GB" sz="2400" b="0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</a:t>
            </a:r>
            <a:r>
              <a:rPr lang="en-GB" sz="24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clase</a:t>
            </a:r>
            <a:endParaRPr sz="2400" b="1" i="0" u="none" strike="noStrike" cap="non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1" name="Google Shape;191;p9"/>
          <p:cNvSpPr txBox="1"/>
          <p:nvPr/>
        </p:nvSpPr>
        <p:spPr>
          <a:xfrm>
            <a:off x="1811067" y="1980697"/>
            <a:ext cx="139653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entury Gothic"/>
              <a:buNone/>
            </a:pPr>
            <a:r>
              <a:rPr lang="en-GB" sz="2400" b="0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</a:t>
            </a:r>
            <a:r>
              <a:rPr lang="en-GB" sz="24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casa</a:t>
            </a:r>
            <a:endParaRPr sz="2400" b="1" i="0" u="none" strike="noStrike" cap="non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92" name="Google Shape;192;p9"/>
          <p:cNvGraphicFramePr/>
          <p:nvPr/>
        </p:nvGraphicFramePr>
        <p:xfrm>
          <a:off x="342342" y="2662146"/>
          <a:ext cx="1218225" cy="2377500"/>
        </p:xfrm>
        <a:graphic>
          <a:graphicData uri="http://schemas.openxmlformats.org/drawingml/2006/table">
            <a:tbl>
              <a:tblPr firstRow="1" bandRow="1">
                <a:noFill/>
                <a:tableStyleId>{C8BE4A65-5329-4A2E-9166-37BA19AE99E0}</a:tableStyleId>
              </a:tblPr>
              <a:tblGrid>
                <a:gridCol w="1218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Lucía</a:t>
                      </a: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Ana</a:t>
                      </a: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Pablo</a:t>
                      </a: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Carlota</a:t>
                      </a: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Carlos</a:t>
                      </a: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Paloma</a:t>
                      </a: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93" name="Google Shape;193;p9"/>
          <p:cNvPicPr preferRelativeResize="0"/>
          <p:nvPr/>
        </p:nvPicPr>
        <p:blipFill rotWithShape="1">
          <a:blip r:embed="rId4">
            <a:alphaModFix/>
          </a:blip>
          <a:srcRect t="6995" r="482" b="12550"/>
          <a:stretch/>
        </p:blipFill>
        <p:spPr>
          <a:xfrm>
            <a:off x="1778372" y="3963460"/>
            <a:ext cx="1286439" cy="142138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94" name="Google Shape;194;p9" descr="List, Icon, Symbol, Paper, Sign, Fla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4071" y="975998"/>
            <a:ext cx="1143185" cy="1143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9" descr="Classroom, Blackboard, Class, Learning, Educatio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4888" y="5227927"/>
            <a:ext cx="1783780" cy="150741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6" name="Google Shape;196;p9"/>
          <p:cNvGraphicFramePr/>
          <p:nvPr/>
        </p:nvGraphicFramePr>
        <p:xfrm>
          <a:off x="1844666" y="2662146"/>
          <a:ext cx="1220150" cy="1188750"/>
        </p:xfrm>
        <a:graphic>
          <a:graphicData uri="http://schemas.openxmlformats.org/drawingml/2006/table">
            <a:tbl>
              <a:tblPr firstRow="1" bandRow="1">
                <a:noFill/>
                <a:tableStyleId>{C8BE4A65-5329-4A2E-9166-37BA19AE99E0}</a:tableStyleId>
              </a:tblPr>
              <a:tblGrid>
                <a:gridCol w="1220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Olga</a:t>
                      </a: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Manolo</a:t>
                      </a: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Paco</a:t>
                      </a: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97" name="Google Shape;197;p9"/>
          <p:cNvGraphicFramePr/>
          <p:nvPr/>
        </p:nvGraphicFramePr>
        <p:xfrm>
          <a:off x="4223820" y="1680574"/>
          <a:ext cx="5760175" cy="4565700"/>
        </p:xfrm>
        <a:graphic>
          <a:graphicData uri="http://schemas.openxmlformats.org/drawingml/2006/table">
            <a:tbl>
              <a:tblPr firstRow="1" bandRow="1">
                <a:noFill/>
                <a:tableStyleId>{C8BE4A65-5329-4A2E-9166-37BA19AE99E0}</a:tableStyleId>
              </a:tblPr>
              <a:tblGrid>
                <a:gridCol w="514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1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9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4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7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</a:t>
                      </a:r>
                      <a:endParaRPr sz="24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Lucía está</a:t>
                      </a:r>
                      <a:endParaRPr sz="2400" b="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ausente.</a:t>
                      </a:r>
                      <a:endParaRPr sz="2400" b="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presente.</a:t>
                      </a:r>
                      <a:endParaRPr sz="2400" b="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24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Ana está</a:t>
                      </a:r>
                      <a:endParaRPr sz="2400" b="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ausente.</a:t>
                      </a:r>
                      <a:endParaRPr sz="2400" b="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presente.</a:t>
                      </a:r>
                      <a:endParaRPr sz="2400" b="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24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Manolo está</a:t>
                      </a:r>
                      <a:endParaRPr sz="2400" b="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ausente.</a:t>
                      </a:r>
                      <a:endParaRPr sz="2400" b="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presente.</a:t>
                      </a:r>
                      <a:endParaRPr sz="2400" b="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7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24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Paloma está</a:t>
                      </a:r>
                      <a:endParaRPr sz="2400" b="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ausente.</a:t>
                      </a:r>
                      <a:endParaRPr sz="2400" b="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presente.</a:t>
                      </a:r>
                      <a:endParaRPr sz="2400" b="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7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24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Carlos está</a:t>
                      </a:r>
                      <a:endParaRPr sz="2400" b="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ausente.</a:t>
                      </a:r>
                      <a:endParaRPr sz="2400" b="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presente.</a:t>
                      </a:r>
                      <a:endParaRPr sz="2400" b="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24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Paco está</a:t>
                      </a:r>
                      <a:endParaRPr sz="2400" b="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ausente.</a:t>
                      </a:r>
                      <a:endParaRPr sz="2400" b="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presente.</a:t>
                      </a:r>
                      <a:endParaRPr sz="2400" b="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7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 sz="24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Pablo está</a:t>
                      </a:r>
                      <a:endParaRPr sz="2400" b="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ausente.</a:t>
                      </a:r>
                      <a:endParaRPr sz="2400" b="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presente.</a:t>
                      </a:r>
                      <a:endParaRPr sz="2400" b="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7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</a:t>
                      </a:r>
                      <a:endParaRPr sz="24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Olga está</a:t>
                      </a:r>
                      <a:endParaRPr sz="2400" b="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ausente.</a:t>
                      </a:r>
                      <a:endParaRPr sz="2400" b="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presente.</a:t>
                      </a:r>
                      <a:endParaRPr sz="2400" b="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7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8</a:t>
                      </a:r>
                      <a:endParaRPr sz="24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Carlota está</a:t>
                      </a:r>
                      <a:endParaRPr sz="2400" b="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ausente.</a:t>
                      </a:r>
                      <a:endParaRPr sz="2400" b="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presente.</a:t>
                      </a:r>
                      <a:endParaRPr sz="2400" b="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2D05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98" name="Google Shape;198;p9"/>
          <p:cNvSpPr txBox="1"/>
          <p:nvPr/>
        </p:nvSpPr>
        <p:spPr>
          <a:xfrm>
            <a:off x="101167" y="-32141"/>
            <a:ext cx="812690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</a:t>
            </a:r>
            <a:r>
              <a:rPr lang="en-GB" sz="2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señor</a:t>
            </a:r>
            <a:r>
              <a:rPr lang="en-GB" sz="2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Lorca has taken the register.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9"/>
          <p:cNvSpPr txBox="1"/>
          <p:nvPr/>
        </p:nvSpPr>
        <p:spPr>
          <a:xfrm>
            <a:off x="67740" y="418475"/>
            <a:ext cx="45944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entury Gothic"/>
              <a:buNone/>
            </a:pPr>
            <a:r>
              <a:rPr lang="en-GB" sz="24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Complete the sentences.  </a:t>
            </a:r>
            <a:endParaRPr sz="2400" b="1" i="0" u="none" strike="noStrike" cap="non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0" name="Google Shape;200;p9"/>
          <p:cNvSpPr txBox="1"/>
          <p:nvPr/>
        </p:nvSpPr>
        <p:spPr>
          <a:xfrm>
            <a:off x="3941139" y="418475"/>
            <a:ext cx="45944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entury Gothic"/>
              <a:buNone/>
            </a:pPr>
            <a:r>
              <a:rPr lang="en-GB" sz="24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n-GB" sz="24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24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presente</a:t>
            </a:r>
            <a:r>
              <a:rPr lang="en-GB" sz="24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 </a:t>
            </a:r>
            <a:r>
              <a:rPr lang="en-GB" sz="24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ausente</a:t>
            </a:r>
            <a:r>
              <a:rPr lang="en-GB" sz="24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sz="24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1" name="Google Shape;201;p9"/>
          <p:cNvSpPr/>
          <p:nvPr/>
        </p:nvSpPr>
        <p:spPr>
          <a:xfrm>
            <a:off x="8357323" y="1702569"/>
            <a:ext cx="1621149" cy="461664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9"/>
          <p:cNvSpPr txBox="1"/>
          <p:nvPr/>
        </p:nvSpPr>
        <p:spPr>
          <a:xfrm>
            <a:off x="1550282" y="1346492"/>
            <a:ext cx="152317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3200"/>
              <a:buFont typeface="Century Gothic"/>
              <a:buNone/>
            </a:pPr>
            <a:r>
              <a:rPr lang="en-GB" sz="3200" b="1" i="0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lista</a:t>
            </a:r>
            <a:endParaRPr sz="3200" b="1" i="0" u="none" strike="noStrike" cap="none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3" name="Google Shape;203;p9"/>
          <p:cNvSpPr/>
          <p:nvPr/>
        </p:nvSpPr>
        <p:spPr>
          <a:xfrm>
            <a:off x="8354950" y="2164233"/>
            <a:ext cx="1623522" cy="48770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9"/>
          <p:cNvSpPr/>
          <p:nvPr/>
        </p:nvSpPr>
        <p:spPr>
          <a:xfrm>
            <a:off x="6848742" y="2710405"/>
            <a:ext cx="1494016" cy="46166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Google Shape;205;p9" descr="Reading, Book, Symbol, Icon, Reader, Ma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99562" y="110094"/>
            <a:ext cx="782801" cy="782801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9"/>
          <p:cNvSpPr txBox="1"/>
          <p:nvPr/>
        </p:nvSpPr>
        <p:spPr>
          <a:xfrm>
            <a:off x="11263789" y="941116"/>
            <a:ext cx="654346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7" name="Google Shape;207;p9"/>
          <p:cNvSpPr/>
          <p:nvPr/>
        </p:nvSpPr>
        <p:spPr>
          <a:xfrm>
            <a:off x="8342758" y="3208520"/>
            <a:ext cx="1623522" cy="48770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9"/>
          <p:cNvSpPr/>
          <p:nvPr/>
        </p:nvSpPr>
        <p:spPr>
          <a:xfrm>
            <a:off x="8325059" y="3692179"/>
            <a:ext cx="1623522" cy="48770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9"/>
          <p:cNvSpPr/>
          <p:nvPr/>
        </p:nvSpPr>
        <p:spPr>
          <a:xfrm>
            <a:off x="6831043" y="4212487"/>
            <a:ext cx="1494016" cy="46166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9"/>
          <p:cNvSpPr/>
          <p:nvPr/>
        </p:nvSpPr>
        <p:spPr>
          <a:xfrm>
            <a:off x="8354950" y="4725408"/>
            <a:ext cx="1623522" cy="48770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9"/>
          <p:cNvSpPr/>
          <p:nvPr/>
        </p:nvSpPr>
        <p:spPr>
          <a:xfrm>
            <a:off x="8354950" y="5736264"/>
            <a:ext cx="1623522" cy="48770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9"/>
          <p:cNvSpPr/>
          <p:nvPr/>
        </p:nvSpPr>
        <p:spPr>
          <a:xfrm>
            <a:off x="6831043" y="5250215"/>
            <a:ext cx="1494016" cy="46166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Google Shape;213;p9" descr="Ico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28074" y="165134"/>
            <a:ext cx="1297416" cy="1306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w1s8_Qestapresenteoause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Google Shape;258;p34">
            <a:extLst>
              <a:ext uri="{FF2B5EF4-FFF2-40B4-BE49-F238E27FC236}">
                <a16:creationId xmlns:a16="http://schemas.microsoft.com/office/drawing/2014/main" id="{503B337E-A44C-4FE3-89D3-E79EE6BBC02E}"/>
              </a:ext>
            </a:extLst>
          </p:cNvPr>
          <p:cNvGraphicFramePr/>
          <p:nvPr/>
        </p:nvGraphicFramePr>
        <p:xfrm>
          <a:off x="2494614" y="2029028"/>
          <a:ext cx="3694350" cy="4519495"/>
        </p:xfrm>
        <a:graphic>
          <a:graphicData uri="http://schemas.openxmlformats.org/drawingml/2006/table">
            <a:tbl>
              <a:tblPr firstRow="1" bandRow="1">
                <a:noFill/>
                <a:tableStyleId>{C8BE4A65-5329-4A2E-9166-37BA19AE99E0}</a:tableStyleId>
              </a:tblPr>
              <a:tblGrid>
                <a:gridCol w="1818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9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pupil</a:t>
                      </a:r>
                      <a:br>
                        <a:rPr lang="en-GB" sz="2400" b="1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400" b="1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(I)</a:t>
                      </a:r>
                      <a:endParaRPr sz="2400" b="1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Someone else (s/he)</a:t>
                      </a:r>
                      <a:endParaRPr sz="2400" b="1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8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8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8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8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8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19" name="Google Shape;219;p10"/>
          <p:cNvGraphicFramePr/>
          <p:nvPr/>
        </p:nvGraphicFramePr>
        <p:xfrm>
          <a:off x="104159" y="2029028"/>
          <a:ext cx="2209150" cy="4506250"/>
        </p:xfrm>
        <a:graphic>
          <a:graphicData uri="http://schemas.openxmlformats.org/drawingml/2006/table">
            <a:tbl>
              <a:tblPr firstRow="1" bandRow="1">
                <a:noFill/>
                <a:tableStyleId>{C8BE4A65-5329-4A2E-9166-37BA19AE99E0}</a:tableStyleId>
              </a:tblPr>
              <a:tblGrid>
                <a:gridCol w="69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3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9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b="1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Coral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Lara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8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Lorna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8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Tamara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8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Carlos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8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Paloma</a:t>
                      </a: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8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Gaspar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20" name="Google Shape;220;p10"/>
          <p:cNvSpPr txBox="1"/>
          <p:nvPr/>
        </p:nvSpPr>
        <p:spPr>
          <a:xfrm>
            <a:off x="160054" y="44480"/>
            <a:ext cx="93553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La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señora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Mora is taking the register now.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1" name="Google Shape;22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5065" y="-232156"/>
            <a:ext cx="1648106" cy="1608083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0"/>
          <p:cNvSpPr txBox="1"/>
          <p:nvPr/>
        </p:nvSpPr>
        <p:spPr>
          <a:xfrm>
            <a:off x="10585696" y="1132262"/>
            <a:ext cx="1346844" cy="400110"/>
          </a:xfrm>
          <a:prstGeom prst="rect">
            <a:avLst/>
          </a:prstGeom>
          <a:solidFill>
            <a:srgbClr val="8FEAD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23" name="Google Shape;223;p10"/>
          <p:cNvGraphicFramePr/>
          <p:nvPr/>
        </p:nvGraphicFramePr>
        <p:xfrm>
          <a:off x="6352037" y="2044842"/>
          <a:ext cx="1184375" cy="4506325"/>
        </p:xfrm>
        <a:graphic>
          <a:graphicData uri="http://schemas.openxmlformats.org/drawingml/2006/table">
            <a:tbl>
              <a:tblPr firstRow="1" bandRow="1">
                <a:noFill/>
                <a:tableStyleId>{C8BE4A65-5329-4A2E-9166-37BA19AE99E0}</a:tableStyleId>
              </a:tblPr>
              <a:tblGrid>
                <a:gridCol w="1184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00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verbo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9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9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9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9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9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9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9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24" name="Google Shape;224;p10"/>
          <p:cNvSpPr txBox="1"/>
          <p:nvPr/>
        </p:nvSpPr>
        <p:spPr>
          <a:xfrm>
            <a:off x="5506108" y="1519962"/>
            <a:ext cx="695259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Now write down the verb (‘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OR ‘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’)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10"/>
          <p:cNvSpPr txBox="1"/>
          <p:nvPr/>
        </p:nvSpPr>
        <p:spPr>
          <a:xfrm>
            <a:off x="6408657" y="2821909"/>
            <a:ext cx="11176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6" name="Google Shape;226;p10"/>
          <p:cNvSpPr txBox="1"/>
          <p:nvPr/>
        </p:nvSpPr>
        <p:spPr>
          <a:xfrm>
            <a:off x="6402028" y="3391755"/>
            <a:ext cx="9172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7" name="Google Shape;227;p10"/>
          <p:cNvSpPr txBox="1"/>
          <p:nvPr/>
        </p:nvSpPr>
        <p:spPr>
          <a:xfrm>
            <a:off x="6415282" y="3882087"/>
            <a:ext cx="11176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8" name="Google Shape;228;p10"/>
          <p:cNvSpPr txBox="1"/>
          <p:nvPr/>
        </p:nvSpPr>
        <p:spPr>
          <a:xfrm>
            <a:off x="6423756" y="4446042"/>
            <a:ext cx="11176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9" name="Google Shape;229;p10"/>
          <p:cNvSpPr txBox="1"/>
          <p:nvPr/>
        </p:nvSpPr>
        <p:spPr>
          <a:xfrm>
            <a:off x="6420519" y="4943978"/>
            <a:ext cx="9172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0" name="Google Shape;230;p10"/>
          <p:cNvSpPr txBox="1"/>
          <p:nvPr/>
        </p:nvSpPr>
        <p:spPr>
          <a:xfrm>
            <a:off x="6421905" y="5450493"/>
            <a:ext cx="11176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1" name="Google Shape;231;p10"/>
          <p:cNvSpPr txBox="1"/>
          <p:nvPr/>
        </p:nvSpPr>
        <p:spPr>
          <a:xfrm>
            <a:off x="6449594" y="6000790"/>
            <a:ext cx="9172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2" name="Google Shape;23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30673" y="-4578"/>
            <a:ext cx="1479707" cy="1479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43;p34" descr="Ok, Check, Todo, Agenda, Icon, Symbol, Tick, To Do, Gui">
            <a:extLst>
              <a:ext uri="{FF2B5EF4-FFF2-40B4-BE49-F238E27FC236}">
                <a16:creationId xmlns:a16="http://schemas.microsoft.com/office/drawing/2014/main" id="{7763673A-BD1F-4F9F-92BF-4BB1E89A13E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30684" y="2833511"/>
            <a:ext cx="540638" cy="54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44;p34" descr="Ok, Check, Todo, Agenda, Icon, Symbol, Tick, To Do, Gui">
            <a:extLst>
              <a:ext uri="{FF2B5EF4-FFF2-40B4-BE49-F238E27FC236}">
                <a16:creationId xmlns:a16="http://schemas.microsoft.com/office/drawing/2014/main" id="{A16236A8-0FA5-4F3C-B1C5-A7993C87F13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65470" y="3354271"/>
            <a:ext cx="540638" cy="54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45;p34" descr="Ok, Check, Todo, Agenda, Icon, Symbol, Tick, To Do, Gui">
            <a:extLst>
              <a:ext uri="{FF2B5EF4-FFF2-40B4-BE49-F238E27FC236}">
                <a16:creationId xmlns:a16="http://schemas.microsoft.com/office/drawing/2014/main" id="{4D012AC1-A226-4E75-BB82-C240C34ADF5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30684" y="3894909"/>
            <a:ext cx="540638" cy="54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46;p34" descr="Ok, Check, Todo, Agenda, Icon, Symbol, Tick, To Do, Gui">
            <a:extLst>
              <a:ext uri="{FF2B5EF4-FFF2-40B4-BE49-F238E27FC236}">
                <a16:creationId xmlns:a16="http://schemas.microsoft.com/office/drawing/2014/main" id="{F1509AFA-0861-4BF0-83A2-AD05062BA3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08611" y="4465298"/>
            <a:ext cx="540638" cy="54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47;p34" descr="Ok, Check, Todo, Agenda, Icon, Symbol, Tick, To Do, Gui">
            <a:extLst>
              <a:ext uri="{FF2B5EF4-FFF2-40B4-BE49-F238E27FC236}">
                <a16:creationId xmlns:a16="http://schemas.microsoft.com/office/drawing/2014/main" id="{80873CFB-9435-4FFE-B04B-DEF16A72307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65470" y="4986167"/>
            <a:ext cx="540638" cy="54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48;p34" descr="Ok, Check, Todo, Agenda, Icon, Symbol, Tick, To Do, Gui">
            <a:extLst>
              <a:ext uri="{FF2B5EF4-FFF2-40B4-BE49-F238E27FC236}">
                <a16:creationId xmlns:a16="http://schemas.microsoft.com/office/drawing/2014/main" id="{C4576CB9-9137-48E6-9929-BF6B2FB951D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08611" y="5500288"/>
            <a:ext cx="540638" cy="54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49;p34" descr="Ok, Check, Todo, Agenda, Icon, Symbol, Tick, To Do, Gui">
            <a:extLst>
              <a:ext uri="{FF2B5EF4-FFF2-40B4-BE49-F238E27FC236}">
                <a16:creationId xmlns:a16="http://schemas.microsoft.com/office/drawing/2014/main" id="{6026220D-4638-428B-B6EC-64D831145C3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01655" y="5994638"/>
            <a:ext cx="540638" cy="54063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0;p34">
            <a:extLst>
              <a:ext uri="{FF2B5EF4-FFF2-40B4-BE49-F238E27FC236}">
                <a16:creationId xmlns:a16="http://schemas.microsoft.com/office/drawing/2014/main" id="{C495A80E-8082-44F9-B408-BDC20355E2D8}"/>
              </a:ext>
            </a:extLst>
          </p:cNvPr>
          <p:cNvSpPr txBox="1"/>
          <p:nvPr/>
        </p:nvSpPr>
        <p:spPr>
          <a:xfrm>
            <a:off x="3401003" y="1489364"/>
            <a:ext cx="203132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Marca		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241;p34" descr="Ok, Check, Todo, Agenda, Icon, Symbol, Tick, To Do, Gui">
            <a:extLst>
              <a:ext uri="{FF2B5EF4-FFF2-40B4-BE49-F238E27FC236}">
                <a16:creationId xmlns:a16="http://schemas.microsoft.com/office/drawing/2014/main" id="{CE7A7317-7F75-4250-98E0-9F52ACD497D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09414" y="1495448"/>
            <a:ext cx="540638" cy="54063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57;p34">
            <a:extLst>
              <a:ext uri="{FF2B5EF4-FFF2-40B4-BE49-F238E27FC236}">
                <a16:creationId xmlns:a16="http://schemas.microsoft.com/office/drawing/2014/main" id="{A19BD929-BDE3-4C11-AA94-5952E952C429}"/>
              </a:ext>
            </a:extLst>
          </p:cNvPr>
          <p:cNvSpPr txBox="1"/>
          <p:nvPr/>
        </p:nvSpPr>
        <p:spPr>
          <a:xfrm>
            <a:off x="101678" y="531773"/>
            <a:ext cx="910375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Who answers with ‘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am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about themselves?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" name="Google Shape;257;p34">
            <a:extLst>
              <a:ext uri="{FF2B5EF4-FFF2-40B4-BE49-F238E27FC236}">
                <a16:creationId xmlns:a16="http://schemas.microsoft.com/office/drawing/2014/main" id="{BAA4103B-CD6E-4D9C-9CEC-F4E732BF5B5F}"/>
              </a:ext>
            </a:extLst>
          </p:cNvPr>
          <p:cNvSpPr txBox="1"/>
          <p:nvPr/>
        </p:nvSpPr>
        <p:spPr>
          <a:xfrm>
            <a:off x="108829" y="990573"/>
            <a:ext cx="910375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Who answers with ‘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s/he is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about someone else?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8" name="Google Shape;223;p10">
            <a:extLst>
              <a:ext uri="{FF2B5EF4-FFF2-40B4-BE49-F238E27FC236}">
                <a16:creationId xmlns:a16="http://schemas.microsoft.com/office/drawing/2014/main" id="{8412C23E-E005-4E7F-8534-FD49552A2827}"/>
              </a:ext>
            </a:extLst>
          </p:cNvPr>
          <p:cNvGraphicFramePr/>
          <p:nvPr/>
        </p:nvGraphicFramePr>
        <p:xfrm>
          <a:off x="7748013" y="2044842"/>
          <a:ext cx="1184375" cy="4506325"/>
        </p:xfrm>
        <a:graphic>
          <a:graphicData uri="http://schemas.openxmlformats.org/drawingml/2006/table">
            <a:tbl>
              <a:tblPr firstRow="1" bandRow="1">
                <a:noFill/>
                <a:tableStyleId>{C8BE4A65-5329-4A2E-9166-37BA19AE99E0}</a:tableStyleId>
              </a:tblPr>
              <a:tblGrid>
                <a:gridCol w="1184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00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inglés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9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9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9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9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9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9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9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2B4B4A7-81E5-48C6-85E2-63BBCAE9FE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9575" y="2125621"/>
            <a:ext cx="314345" cy="186642"/>
          </a:xfrm>
          <a:prstGeom prst="rect">
            <a:avLst/>
          </a:prstGeom>
        </p:spPr>
      </p:pic>
      <p:sp>
        <p:nvSpPr>
          <p:cNvPr id="31" name="Google Shape;225;p10">
            <a:extLst>
              <a:ext uri="{FF2B5EF4-FFF2-40B4-BE49-F238E27FC236}">
                <a16:creationId xmlns:a16="http://schemas.microsoft.com/office/drawing/2014/main" id="{98E85B52-A5D5-470D-A850-D4A526CAD3B2}"/>
              </a:ext>
            </a:extLst>
          </p:cNvPr>
          <p:cNvSpPr txBox="1"/>
          <p:nvPr/>
        </p:nvSpPr>
        <p:spPr>
          <a:xfrm>
            <a:off x="7787940" y="2811081"/>
            <a:ext cx="11176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am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" name="Google Shape;225;p10">
            <a:extLst>
              <a:ext uri="{FF2B5EF4-FFF2-40B4-BE49-F238E27FC236}">
                <a16:creationId xmlns:a16="http://schemas.microsoft.com/office/drawing/2014/main" id="{87892493-51E5-465B-8DE2-2CFBE850B327}"/>
              </a:ext>
            </a:extLst>
          </p:cNvPr>
          <p:cNvSpPr txBox="1"/>
          <p:nvPr/>
        </p:nvSpPr>
        <p:spPr>
          <a:xfrm>
            <a:off x="7748013" y="3391755"/>
            <a:ext cx="1164918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s/he is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" name="Google Shape;225;p10">
            <a:extLst>
              <a:ext uri="{FF2B5EF4-FFF2-40B4-BE49-F238E27FC236}">
                <a16:creationId xmlns:a16="http://schemas.microsoft.com/office/drawing/2014/main" id="{1CA32A37-10A7-455D-B3B5-270709E571BB}"/>
              </a:ext>
            </a:extLst>
          </p:cNvPr>
          <p:cNvSpPr txBox="1"/>
          <p:nvPr/>
        </p:nvSpPr>
        <p:spPr>
          <a:xfrm>
            <a:off x="7771665" y="3910886"/>
            <a:ext cx="11176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am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" name="Google Shape;225;p10">
            <a:extLst>
              <a:ext uri="{FF2B5EF4-FFF2-40B4-BE49-F238E27FC236}">
                <a16:creationId xmlns:a16="http://schemas.microsoft.com/office/drawing/2014/main" id="{7055257F-957F-40BA-A6DE-3AA7395FB985}"/>
              </a:ext>
            </a:extLst>
          </p:cNvPr>
          <p:cNvSpPr txBox="1"/>
          <p:nvPr/>
        </p:nvSpPr>
        <p:spPr>
          <a:xfrm>
            <a:off x="7781393" y="4422077"/>
            <a:ext cx="11176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am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" name="Google Shape;225;p10">
            <a:extLst>
              <a:ext uri="{FF2B5EF4-FFF2-40B4-BE49-F238E27FC236}">
                <a16:creationId xmlns:a16="http://schemas.microsoft.com/office/drawing/2014/main" id="{A8FF28FF-8B58-4D20-824F-8ABBB47FD300}"/>
              </a:ext>
            </a:extLst>
          </p:cNvPr>
          <p:cNvSpPr txBox="1"/>
          <p:nvPr/>
        </p:nvSpPr>
        <p:spPr>
          <a:xfrm>
            <a:off x="7800954" y="4983962"/>
            <a:ext cx="1164918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s/he is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" name="Google Shape;225;p10">
            <a:extLst>
              <a:ext uri="{FF2B5EF4-FFF2-40B4-BE49-F238E27FC236}">
                <a16:creationId xmlns:a16="http://schemas.microsoft.com/office/drawing/2014/main" id="{77E8DBF1-6AA8-406A-8DF6-921A69DE7B2D}"/>
              </a:ext>
            </a:extLst>
          </p:cNvPr>
          <p:cNvSpPr txBox="1"/>
          <p:nvPr/>
        </p:nvSpPr>
        <p:spPr>
          <a:xfrm>
            <a:off x="7759289" y="5489470"/>
            <a:ext cx="11176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am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" name="Google Shape;225;p10">
            <a:extLst>
              <a:ext uri="{FF2B5EF4-FFF2-40B4-BE49-F238E27FC236}">
                <a16:creationId xmlns:a16="http://schemas.microsoft.com/office/drawing/2014/main" id="{E77DC472-F709-4238-86B7-C522D54E7994}"/>
              </a:ext>
            </a:extLst>
          </p:cNvPr>
          <p:cNvSpPr txBox="1"/>
          <p:nvPr/>
        </p:nvSpPr>
        <p:spPr>
          <a:xfrm>
            <a:off x="7771665" y="6027220"/>
            <a:ext cx="1164918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s/he is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" name="Action Button: Blank 3">
            <a:hlinkClick r:id="" action="ppaction://noaction" highlightClick="1">
              <a:snd r:embed="rId7" name="t1w1s9to11_Ejcoral_estoyaquí.wav"/>
            </a:hlinkClick>
            <a:extLst>
              <a:ext uri="{FF2B5EF4-FFF2-40B4-BE49-F238E27FC236}">
                <a16:creationId xmlns:a16="http://schemas.microsoft.com/office/drawing/2014/main" id="{C95CEBAC-3CDD-47DF-8173-AE3B06B4E198}"/>
              </a:ext>
            </a:extLst>
          </p:cNvPr>
          <p:cNvSpPr/>
          <p:nvPr/>
        </p:nvSpPr>
        <p:spPr>
          <a:xfrm>
            <a:off x="220432" y="2900573"/>
            <a:ext cx="465513" cy="397632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</a:t>
            </a:r>
          </a:p>
        </p:txBody>
      </p:sp>
      <p:sp>
        <p:nvSpPr>
          <p:cNvPr id="39" name="Action Button: Blank 38">
            <a:hlinkClick r:id="" action="ppaction://noaction" highlightClick="1">
              <a:snd r:embed="rId8" name="t1w1s9to11_1Lara.wav"/>
            </a:hlinkClick>
            <a:extLst>
              <a:ext uri="{FF2B5EF4-FFF2-40B4-BE49-F238E27FC236}">
                <a16:creationId xmlns:a16="http://schemas.microsoft.com/office/drawing/2014/main" id="{F3A72131-6F77-4029-89A1-423A9A512B13}"/>
              </a:ext>
            </a:extLst>
          </p:cNvPr>
          <p:cNvSpPr/>
          <p:nvPr/>
        </p:nvSpPr>
        <p:spPr>
          <a:xfrm>
            <a:off x="220432" y="3439140"/>
            <a:ext cx="465513" cy="397632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40" name="Action Button: Blank 39">
            <a:hlinkClick r:id="" action="ppaction://noaction" highlightClick="1">
              <a:snd r:embed="rId9" name="t1w1s9to11_2Lorna.wav"/>
            </a:hlinkClick>
            <a:extLst>
              <a:ext uri="{FF2B5EF4-FFF2-40B4-BE49-F238E27FC236}">
                <a16:creationId xmlns:a16="http://schemas.microsoft.com/office/drawing/2014/main" id="{E789472A-40DF-4447-ADCB-FBB5C3FE3ADA}"/>
              </a:ext>
            </a:extLst>
          </p:cNvPr>
          <p:cNvSpPr/>
          <p:nvPr/>
        </p:nvSpPr>
        <p:spPr>
          <a:xfrm>
            <a:off x="220432" y="3954415"/>
            <a:ext cx="465513" cy="397632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41" name="Action Button: Blank 40">
            <a:hlinkClick r:id="" action="ppaction://noaction" highlightClick="1">
              <a:snd r:embed="rId10" name="t1w1s9to11_3tamara.wav"/>
            </a:hlinkClick>
            <a:extLst>
              <a:ext uri="{FF2B5EF4-FFF2-40B4-BE49-F238E27FC236}">
                <a16:creationId xmlns:a16="http://schemas.microsoft.com/office/drawing/2014/main" id="{DAD466CB-22AA-46E9-9AF7-6E53E41BECF6}"/>
              </a:ext>
            </a:extLst>
          </p:cNvPr>
          <p:cNvSpPr/>
          <p:nvPr/>
        </p:nvSpPr>
        <p:spPr>
          <a:xfrm>
            <a:off x="220432" y="4492881"/>
            <a:ext cx="465513" cy="397632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42" name="Action Button: Blank 41">
            <a:hlinkClick r:id="" action="ppaction://noaction" highlightClick="1">
              <a:snd r:embed="rId11" name="t1w1s9to11_4carlos_Estaalli.wav"/>
            </a:hlinkClick>
            <a:extLst>
              <a:ext uri="{FF2B5EF4-FFF2-40B4-BE49-F238E27FC236}">
                <a16:creationId xmlns:a16="http://schemas.microsoft.com/office/drawing/2014/main" id="{76BD58E9-7A0D-424A-A165-CE6269201F7F}"/>
              </a:ext>
            </a:extLst>
          </p:cNvPr>
          <p:cNvSpPr/>
          <p:nvPr/>
        </p:nvSpPr>
        <p:spPr>
          <a:xfrm>
            <a:off x="220432" y="4998097"/>
            <a:ext cx="465513" cy="397632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43" name="Action Button: Blank 42">
            <a:hlinkClick r:id="" action="ppaction://noaction" highlightClick="1">
              <a:snd r:embed="rId12" name="t1w1s9to11_5Paloma.wav"/>
            </a:hlinkClick>
            <a:extLst>
              <a:ext uri="{FF2B5EF4-FFF2-40B4-BE49-F238E27FC236}">
                <a16:creationId xmlns:a16="http://schemas.microsoft.com/office/drawing/2014/main" id="{67BFF40E-487A-4F45-B45B-EEBC4598E103}"/>
              </a:ext>
            </a:extLst>
          </p:cNvPr>
          <p:cNvSpPr/>
          <p:nvPr/>
        </p:nvSpPr>
        <p:spPr>
          <a:xfrm>
            <a:off x="224733" y="5562298"/>
            <a:ext cx="465513" cy="397632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44" name="Action Button: Blank 43">
            <a:hlinkClick r:id="" action="ppaction://noaction" highlightClick="1">
              <a:snd r:embed="rId13" name="t1w1s9to11_6gaspar.wav"/>
            </a:hlinkClick>
            <a:extLst>
              <a:ext uri="{FF2B5EF4-FFF2-40B4-BE49-F238E27FC236}">
                <a16:creationId xmlns:a16="http://schemas.microsoft.com/office/drawing/2014/main" id="{768BD5F8-F779-4BA8-AC6A-25C5353A5257}"/>
              </a:ext>
            </a:extLst>
          </p:cNvPr>
          <p:cNvSpPr/>
          <p:nvPr/>
        </p:nvSpPr>
        <p:spPr>
          <a:xfrm>
            <a:off x="220432" y="6077573"/>
            <a:ext cx="465513" cy="397632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/>
      <p:bldP spid="225" grpId="0"/>
      <p:bldP spid="226" grpId="0"/>
      <p:bldP spid="227" grpId="0"/>
      <p:bldP spid="228" grpId="0"/>
      <p:bldP spid="229" grpId="0"/>
      <p:bldP spid="230" grpId="0"/>
      <p:bldP spid="231" grpId="0"/>
      <p:bldP spid="24" grpId="0"/>
      <p:bldP spid="26" grpId="0"/>
      <p:bldP spid="27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4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2651</Words>
  <Application>Microsoft Office PowerPoint</Application>
  <PresentationFormat>Widescreen</PresentationFormat>
  <Paragraphs>495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Century Gothic</vt:lpstr>
      <vt:lpstr>Segoe Print</vt:lpstr>
      <vt:lpstr>Calibri</vt:lpstr>
      <vt:lpstr>Arial</vt:lpstr>
      <vt:lpstr>Modern Love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Vazquez-Valero</dc:creator>
  <cp:lastModifiedBy>Mark Dawes</cp:lastModifiedBy>
  <cp:revision>16</cp:revision>
  <dcterms:created xsi:type="dcterms:W3CDTF">2021-02-10T11:12:47Z</dcterms:created>
  <dcterms:modified xsi:type="dcterms:W3CDTF">2021-06-20T23:12:28Z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0x01010004BE072A515FCA42B1D2FCACB76C3CDA</vt:lpwstr>
  </property>
</Properties>
</file>