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0" r:id="rId10"/>
    <p:sldId id="267" r:id="rId11"/>
    <p:sldId id="268" r:id="rId12"/>
    <p:sldId id="269" r:id="rId13"/>
    <p:sldId id="27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Modern Love" panose="04090805081005020601" pitchFamily="82" charset="0"/>
      <p:regular r:id="rId31"/>
    </p:embeddedFont>
    <p:embeddedFont>
      <p:font typeface="Segoe Print" panose="02000600000000000000" pitchFamily="2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fi1r7y1W35XRDTtd0o5bPipUl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BE4A65-5329-4A2E-9166-37BA19AE99E0}">
  <a:tblStyle styleId="{C8BE4A65-5329-4A2E-9166-37BA19AE99E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7" autoAdjust="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Artwork by Steve Clarke. Pronoun pictures from NCELP (www.ncelp.org). All additional pictures selected from </a:t>
            </a:r>
            <a:r>
              <a:rPr lang="en-GB" dirty="0" err="1"/>
              <a:t>Pixabay</a:t>
            </a:r>
            <a:r>
              <a:rPr lang="en-GB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Frequency of new vocabulary and phonics: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 [o] source words: 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[106] 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[64]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Vocabulary: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[21]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[21]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[21]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[1114]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[&gt;5000]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[130]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[197]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[1245]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 - I am, s/he is (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dirty="0"/>
              <a:t>Source: Davies, M. &amp; Davies, K. (2018)</a:t>
            </a:r>
            <a:r>
              <a:rPr lang="en-GB" sz="1100" i="1" dirty="0"/>
              <a:t>. A frequency dictionary of Spanish: Core vocabulary for learners </a:t>
            </a:r>
            <a:r>
              <a:rPr lang="en-GB" sz="1100" dirty="0"/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150" b="1" dirty="0">
              <a:solidFill>
                <a:srgbClr val="002060"/>
              </a:solidFill>
              <a:latin typeface="Century Gothic"/>
              <a:ea typeface="Arial"/>
              <a:cs typeface="Arial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100" dirty="0"/>
              <a:t>The frequency rankings for words that occur in this PowerPoint which have been</a:t>
            </a:r>
            <a:r>
              <a:rPr lang="en-GB" sz="1100" i="1" dirty="0"/>
              <a:t> previously</a:t>
            </a:r>
            <a:r>
              <a:rPr lang="en-GB" sz="11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For any </a:t>
            </a:r>
            <a:r>
              <a:rPr lang="en-GB" i="1" dirty="0"/>
              <a:t>other </a:t>
            </a:r>
            <a:r>
              <a:rPr lang="en-GB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200" b="0" dirty="0"/>
              <a:t>Note that this first lesson of the year teaches language that can be continuously recycled as lesson routine every lesson in Y3/4.</a:t>
            </a:r>
            <a:br>
              <a:rPr lang="en-GB" sz="1200" b="0" dirty="0"/>
            </a:br>
            <a:r>
              <a:rPr lang="en-GB" sz="1200" b="0" dirty="0"/>
              <a:t>The idea would be that the class teacher (whether or not s/he teaches the class Spanish) can re-use the language as part of the daily routine with the class.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1-2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two new vocabulary items for this lesson.</a:t>
            </a:r>
            <a:br>
              <a:rPr lang="en-GB" b="1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teacher calling the first pupil. Teacher says: “Santi...”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Santi’s answer: “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r>
              <a:rPr lang="en-GB" dirty="0"/>
              <a:t>.” The English meaning appears, too. Ensure meaning is clear and practise pronunciation.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teacher’s next call. “Hola, Sara”.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Santi’s answer: “Sara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r>
              <a:rPr lang="en-GB" dirty="0"/>
              <a:t>.” The English meaning appears, too. Ensure meaning is clear and practise pronunciation.</a:t>
            </a:r>
            <a:br>
              <a:rPr lang="en-GB" dirty="0"/>
            </a:b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265" name="Google Shape;26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Aim: </a:t>
            </a:r>
            <a:r>
              <a:rPr lang="en-GB" b="0" dirty="0"/>
              <a:t>to practise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context; to provide additional practice of the verb forms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(procedure stage 4).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1. Go through the meaning of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[&gt;5000]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[1114]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[130]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[197] again.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2. Tell them that they will hear the sentences </a:t>
            </a:r>
            <a:r>
              <a:rPr lang="en-GB" b="0" u="sng" dirty="0"/>
              <a:t>one more time</a:t>
            </a:r>
            <a:endParaRPr b="0" u="sng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3. Ask pupils to write the words they can hear. (Note: some learners will benefit from being able to circle the words on the sheet).</a:t>
            </a:r>
            <a:br>
              <a:rPr lang="en-GB" b="0" dirty="0"/>
            </a:br>
            <a:r>
              <a:rPr lang="en-GB" b="0" dirty="0"/>
              <a:t>4. Elicit the English meanings from pupils in whole class feedback, paying attention to whether the verb is I am or s/he is.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Script: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Coral? 		¡Hola! 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Lara?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ausente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Lorna?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presente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Tamara?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Carlos?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Paloma?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Gaspar?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2" name="Google Shape;2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consolidate pupils’ ability to understand the meanings of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in writing.</a:t>
            </a:r>
            <a:b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that we have not tested aural comprehension of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This will be a focus in one of the mini sessions to follow in the same week.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1. Read 1 (I’m here) and ask pupils to whom this statement refers.</a:t>
            </a:r>
            <a:endParaRPr sz="1200" b="0" i="0" u="none" strike="noStrik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2. Read the example and elicit translation in English. Coral – </a:t>
            </a:r>
            <a:r>
              <a:rPr lang="en-GB" b="0" dirty="0" err="1"/>
              <a:t>Está</a:t>
            </a:r>
            <a:r>
              <a:rPr lang="en-GB" b="0" dirty="0"/>
              <a:t> </a:t>
            </a:r>
            <a:r>
              <a:rPr lang="en-GB" b="0" dirty="0" err="1"/>
              <a:t>ausente</a:t>
            </a:r>
            <a:r>
              <a:rPr lang="en-GB" b="0" dirty="0"/>
              <a:t>. Does that translate as “I’m present”?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3. Repeat process with 2 &amp; 3 to guide pupils to work out that Lorna is the answer for 1) I’m present.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N.B </a:t>
            </a:r>
            <a:r>
              <a:rPr lang="en-GB" b="0" dirty="0"/>
              <a:t>Depending on the class you can do this as a whole class activity, in pairs or individually.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8" name="Google Shape;2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/>
              <a:t>Note: </a:t>
            </a:r>
            <a:r>
              <a:rPr lang="en-GB"/>
              <a:t>if you have additional lesson time beyond 30 minutes, there are three further practice activities to use.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 (for 5 slides)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oral production of the new language, connecting form and meaning, using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1. Read the English sentence and direct pupils to use the frame to translate the sentence. </a:t>
            </a:r>
            <a:endParaRPr sz="1200" b="0" i="0" u="none" strike="noStrik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2. Break down the translation into individual words – hello is “Hola” but I’m – is it “</a:t>
            </a:r>
            <a:r>
              <a:rPr lang="en-GB" b="0" dirty="0" err="1"/>
              <a:t>estoy</a:t>
            </a:r>
            <a:r>
              <a:rPr lang="en-GB" b="0" dirty="0"/>
              <a:t>” or “</a:t>
            </a:r>
            <a:r>
              <a:rPr lang="en-GB" b="0" dirty="0" err="1"/>
              <a:t>estoy</a:t>
            </a:r>
            <a:r>
              <a:rPr lang="en-GB" b="0" dirty="0"/>
              <a:t>”. Do the same with “here”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4. Tell them we’re going to go through a couple of similar examples and that they need to say the sentence out loud before the time is up.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5. Draw their attention to the help provided at the bottom should they need it.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N.B </a:t>
            </a:r>
            <a:r>
              <a:rPr lang="en-GB" b="0" dirty="0"/>
              <a:t>This activity works very well as a pair work activity. Allocate 10-15 seconds for pupils to say the sentence out loud in their pairs a couple of times, then ask for volunteers.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9" name="Google Shape;31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3 minutes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Aim: </a:t>
            </a:r>
            <a:r>
              <a:rPr lang="en-GB" b="0" dirty="0"/>
              <a:t>to practise using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when answering the register.</a:t>
            </a:r>
            <a:endParaRPr sz="1200" b="0" i="0" u="none" strike="noStrik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Tell pupils they have 1 minute to practise in pairs (using “</a:t>
            </a:r>
            <a:r>
              <a:rPr lang="en-GB" b="0" dirty="0" err="1"/>
              <a:t>estoy</a:t>
            </a:r>
            <a:r>
              <a:rPr lang="en-GB" b="0" dirty="0"/>
              <a:t>” + “</a:t>
            </a:r>
            <a:r>
              <a:rPr lang="en-GB" b="0" dirty="0" err="1"/>
              <a:t>está</a:t>
            </a:r>
            <a:r>
              <a:rPr lang="en-GB" b="0" dirty="0"/>
              <a:t>” to answer the register &amp; tell who is / isn’t in class).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9" name="Google Shape;39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[a] + [o]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[a]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‘</a:t>
            </a:r>
            <a:r>
              <a:rPr lang="en-GB" b="1" dirty="0"/>
              <a:t>casa</a:t>
            </a:r>
            <a:r>
              <a:rPr lang="en-GB" dirty="0"/>
              <a:t>’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on the picture and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3 minutes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Aim: </a:t>
            </a:r>
            <a:r>
              <a:rPr lang="en-GB" b="0" dirty="0"/>
              <a:t>to practise using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when answering the register.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Tell pupils they have 1 minute to practise in pairs (using “</a:t>
            </a:r>
            <a:r>
              <a:rPr lang="en-GB" b="0" dirty="0" err="1"/>
              <a:t>estoy</a:t>
            </a:r>
            <a:r>
              <a:rPr lang="en-GB" b="0" dirty="0"/>
              <a:t>” + “</a:t>
            </a:r>
            <a:r>
              <a:rPr lang="en-GB" b="0" dirty="0" err="1"/>
              <a:t>está</a:t>
            </a:r>
            <a:r>
              <a:rPr lang="en-GB" b="0" dirty="0"/>
              <a:t>” to answer the register &amp; tell who is / isn’t in class).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7" name="Google Shape;41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[a] + [o]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[a]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‘</a:t>
            </a:r>
            <a:r>
              <a:rPr lang="en-GB" b="1" dirty="0"/>
              <a:t>dos’</a:t>
            </a:r>
            <a:r>
              <a:rPr lang="en-GB" dirty="0"/>
              <a:t>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on the picture and get students to repeat (with gesture, if using).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dirty="0"/>
            </a:br>
            <a:endParaRPr dirty="0"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[a] [o]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Practise pronunciation of the </a:t>
            </a:r>
            <a:r>
              <a:rPr lang="en-GB" b="0" dirty="0"/>
              <a:t>individual SSC </a:t>
            </a:r>
            <a:r>
              <a:rPr lang="en-GB" b="1" dirty="0"/>
              <a:t>[a] [o] </a:t>
            </a:r>
            <a:r>
              <a:rPr lang="en-GB" b="0" dirty="0"/>
              <a:t>– elicit the source  word again </a:t>
            </a:r>
            <a:r>
              <a:rPr lang="en-GB" dirty="0"/>
              <a:t>‘</a:t>
            </a:r>
            <a:r>
              <a:rPr lang="en-GB" b="1" dirty="0"/>
              <a:t>casa</a:t>
            </a:r>
            <a:r>
              <a:rPr lang="en-GB" dirty="0"/>
              <a:t>’ &amp; ‘</a:t>
            </a:r>
            <a:r>
              <a:rPr lang="en-GB" b="1" dirty="0"/>
              <a:t>dos</a:t>
            </a:r>
            <a:r>
              <a:rPr lang="en-GB" dirty="0"/>
              <a:t>’ (with gesture, if using).</a:t>
            </a:r>
            <a:br>
              <a:rPr lang="en-GB" dirty="0"/>
            </a:br>
            <a:endParaRPr dirty="0"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key SSC </a:t>
            </a:r>
            <a:r>
              <a:rPr lang="en-GB" b="1" dirty="0"/>
              <a:t>[a] [o] </a:t>
            </a:r>
            <a:r>
              <a:rPr lang="en-GB" b="0" dirty="0"/>
              <a:t>&amp; source words (casa – dos).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the </a:t>
            </a:r>
            <a:r>
              <a:rPr lang="en-GB" b="1" dirty="0"/>
              <a:t>SSC</a:t>
            </a:r>
            <a:r>
              <a:rPr lang="en-GB" dirty="0"/>
              <a:t> and the </a:t>
            </a:r>
            <a:r>
              <a:rPr lang="en-GB" b="1" dirty="0"/>
              <a:t>source</a:t>
            </a:r>
            <a:r>
              <a:rPr lang="en-GB" dirty="0"/>
              <a:t> words again ‘</a:t>
            </a:r>
            <a:r>
              <a:rPr lang="en-GB" b="1" dirty="0"/>
              <a:t>casa</a:t>
            </a:r>
            <a:r>
              <a:rPr lang="en-GB" dirty="0"/>
              <a:t>’ &amp; ‘</a:t>
            </a:r>
            <a:r>
              <a:rPr lang="en-GB" b="1" dirty="0"/>
              <a:t>dos</a:t>
            </a:r>
            <a:r>
              <a:rPr lang="en-GB" dirty="0"/>
              <a:t>’ (with gesture, if using).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point at the right picture &amp; work in pairs to practice action (if provided) and sound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Extra: give students 30 seconds to practise in pairs – one uses the gesture, the other says the correct source word (casa / dos) OR one says the key individual SSC </a:t>
            </a:r>
            <a:r>
              <a:rPr lang="en-GB" b="1" dirty="0"/>
              <a:t>[a] [o] </a:t>
            </a:r>
            <a:r>
              <a:rPr lang="en-GB" dirty="0"/>
              <a:t>and the other students says the source word.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br>
              <a:rPr lang="en-GB" b="1" dirty="0"/>
            </a:b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two new vocabulary items for this lesson.</a:t>
            </a:r>
            <a:br>
              <a:rPr lang="en-GB" b="1" dirty="0"/>
            </a:b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teacher calling the first pupil. Teacher says: “Hola, Ana.”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Ana’s answer: “</a:t>
            </a:r>
            <a:r>
              <a:rPr lang="en-GB" dirty="0" err="1"/>
              <a:t>presente</a:t>
            </a:r>
            <a:r>
              <a:rPr lang="en-GB" dirty="0"/>
              <a:t>.” Ensure meaning is clear and practise pronunciation.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teacher’s next call. “Hola, Paco”.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Ana’s answer: “</a:t>
            </a:r>
            <a:r>
              <a:rPr lang="en-GB" dirty="0" err="1"/>
              <a:t>ausente</a:t>
            </a:r>
            <a:r>
              <a:rPr lang="en-GB" dirty="0"/>
              <a:t>”. Ensure meaning is clear and practise pronunciation.</a:t>
            </a:r>
            <a:br>
              <a:rPr lang="en-GB" dirty="0"/>
            </a:br>
            <a:endParaRPr dirty="0"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 on “</a:t>
            </a:r>
            <a:r>
              <a:rPr lang="en-GB" dirty="0" err="1"/>
              <a:t>estar</a:t>
            </a:r>
            <a:r>
              <a:rPr lang="en-GB" dirty="0"/>
              <a:t>”, “</a:t>
            </a:r>
            <a:r>
              <a:rPr lang="en-GB" dirty="0" err="1"/>
              <a:t>estoy</a:t>
            </a:r>
            <a:r>
              <a:rPr lang="en-GB" dirty="0"/>
              <a:t>” &amp; “</a:t>
            </a:r>
            <a:r>
              <a:rPr lang="en-GB" dirty="0" err="1"/>
              <a:t>está</a:t>
            </a:r>
            <a:r>
              <a:rPr lang="en-GB" dirty="0"/>
              <a:t>”. Make sure pupils are clear about the s/he/I pictures as these will come up in consecutive lessons.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 for the Spanish examples provided. Draw their attention to “</a:t>
            </a:r>
            <a:r>
              <a:rPr lang="en-GB" dirty="0" err="1"/>
              <a:t>presente</a:t>
            </a:r>
            <a:r>
              <a:rPr lang="en-GB" dirty="0"/>
              <a:t>” as a cognate. </a:t>
            </a:r>
            <a:endParaRPr dirty="0"/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comprehension of the vocabulary ‘</a:t>
            </a:r>
            <a:r>
              <a:rPr lang="en-GB" b="0" dirty="0" err="1"/>
              <a:t>presente</a:t>
            </a:r>
            <a:r>
              <a:rPr lang="en-GB" b="0" dirty="0"/>
              <a:t>’ and ‘</a:t>
            </a:r>
            <a:r>
              <a:rPr lang="en-GB" b="0" dirty="0" err="1"/>
              <a:t>ausente</a:t>
            </a:r>
            <a:r>
              <a:rPr lang="en-GB" b="0" dirty="0"/>
              <a:t>’ in sentence context.</a:t>
            </a:r>
            <a:br>
              <a:rPr lang="en-GB" b="0" dirty="0"/>
            </a:br>
            <a:r>
              <a:rPr lang="en-GB" b="0" dirty="0"/>
              <a:t>Note: this activity does not practise the grammar as the 3</a:t>
            </a:r>
            <a:r>
              <a:rPr lang="en-GB" b="0" baseline="30000" dirty="0"/>
              <a:t>rd</a:t>
            </a:r>
            <a:r>
              <a:rPr lang="en-GB" b="0" dirty="0"/>
              <a:t> person ‘</a:t>
            </a:r>
            <a:r>
              <a:rPr lang="en-GB" b="0" dirty="0" err="1"/>
              <a:t>está</a:t>
            </a:r>
            <a:r>
              <a:rPr lang="en-GB" b="0" dirty="0"/>
              <a:t>’ is used throughout. Irregular verb forms (such as </a:t>
            </a:r>
            <a:r>
              <a:rPr lang="en-GB" b="1" dirty="0" err="1"/>
              <a:t>estoy</a:t>
            </a:r>
            <a:r>
              <a:rPr lang="en-GB" b="0" dirty="0"/>
              <a:t>) are learnt as individual vocabulary items, and the intention is not to focus on a pattern of verb endings in this lesson, but rather to teach and learn two highly frequent verb forms.  The next activity focuses on differentiating </a:t>
            </a:r>
            <a:r>
              <a:rPr lang="en-GB" b="1" dirty="0" err="1"/>
              <a:t>estoy</a:t>
            </a:r>
            <a:r>
              <a:rPr lang="en-GB" b="0" dirty="0"/>
              <a:t> and</a:t>
            </a:r>
            <a:r>
              <a:rPr lang="en-GB" b="1" dirty="0"/>
              <a:t> </a:t>
            </a:r>
            <a:r>
              <a:rPr lang="en-GB" b="1" dirty="0" err="1"/>
              <a:t>está</a:t>
            </a:r>
            <a:r>
              <a:rPr lang="en-GB" b="0" dirty="0"/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Go through the list of names “en clase” &amp; “en casa”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pupils understand “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&amp;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as well as “clase” &amp; “casa” and the meaning of “en”.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the example (E) with them – read the whole sentence “Lucía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aural comprehension of the verbs ‘</a:t>
            </a:r>
            <a:r>
              <a:rPr lang="en-GB" b="0" dirty="0" err="1"/>
              <a:t>estoy</a:t>
            </a:r>
            <a:r>
              <a:rPr lang="en-GB" b="0" dirty="0"/>
              <a:t>’ and ‘</a:t>
            </a:r>
            <a:r>
              <a:rPr lang="en-GB" b="0" dirty="0" err="1"/>
              <a:t>está</a:t>
            </a:r>
            <a:r>
              <a:rPr lang="en-GB" b="0" dirty="0"/>
              <a:t>’. To then practise recall of the two verb meanings in written comprehension.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1. Ask pupils to write 1-6 in their books, with two headings ‘I’ and ‘S/he’ to the side.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2. Tell them that they will hear sentences using the verbs ‘</a:t>
            </a:r>
            <a:r>
              <a:rPr lang="en-GB" b="0" dirty="0" err="1"/>
              <a:t>estoy</a:t>
            </a:r>
            <a:r>
              <a:rPr lang="en-GB" b="0" dirty="0"/>
              <a:t>’ (I am) and ‘</a:t>
            </a:r>
            <a:r>
              <a:rPr lang="en-GB" b="0" dirty="0" err="1"/>
              <a:t>está</a:t>
            </a:r>
            <a:r>
              <a:rPr lang="en-GB" b="0" dirty="0"/>
              <a:t>’ (she or he is).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3. The first time they listen, they should decide I or s/he and tick the right column.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4. The second time they listen, they should write the verb they hear to practise connecting the sound and written form of the verbs.</a:t>
            </a:r>
            <a:br>
              <a:rPr lang="en-GB" b="0" dirty="0"/>
            </a:br>
            <a:r>
              <a:rPr lang="en-GB" b="0" dirty="0"/>
              <a:t>5. Click to bring up the answers and elicit the English meanings of ‘</a:t>
            </a:r>
            <a:r>
              <a:rPr lang="en-GB" b="0" dirty="0" err="1"/>
              <a:t>estoy</a:t>
            </a:r>
            <a:r>
              <a:rPr lang="en-GB" b="0" dirty="0"/>
              <a:t>’ and ‘</a:t>
            </a:r>
            <a:r>
              <a:rPr lang="en-GB" b="0" dirty="0" err="1"/>
              <a:t>está</a:t>
            </a:r>
            <a:r>
              <a:rPr lang="en-GB" b="0" dirty="0"/>
              <a:t>’ each time.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Transcript: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Coral? 		¡Hola! 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Lara?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ausente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Lorna?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presente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Tamara?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Carlos?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Paloma?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Gaspar?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endParaRPr dirty="0"/>
          </a:p>
        </p:txBody>
      </p:sp>
      <p:sp>
        <p:nvSpPr>
          <p:cNvPr id="217" name="Google Shape;21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ADD2E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amarillo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26038" y="4217108"/>
            <a:ext cx="4572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chemeClr val="bg2"/>
              </a:buClr>
              <a:buSzPts val="2800"/>
              <a:buFont typeface="Century Gothic"/>
              <a:buChar char="-"/>
            </a:pP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Estar: estoy + está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s-ES" dirty="0">
              <a:solidFill>
                <a:schemeClr val="bg2"/>
              </a:solidFill>
            </a:endParaRPr>
          </a:p>
          <a:p>
            <a:pPr marL="342900" lvl="0" indent="-342900">
              <a:buClr>
                <a:schemeClr val="bg2"/>
              </a:buClr>
              <a:buSzPts val="2800"/>
              <a:buFont typeface="Century Gothic"/>
              <a:buChar char="-"/>
            </a:pP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 [a] [o] </a:t>
            </a:r>
            <a:endParaRPr lang="es-ES" sz="28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56445" y="171394"/>
            <a:ext cx="4114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5688" y="2863852"/>
            <a:ext cx="3170312" cy="318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/>
          <p:nvPr/>
        </p:nvSpPr>
        <p:spPr>
          <a:xfrm>
            <a:off x="3239256" y="5321241"/>
            <a:ext cx="2486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2095132" y="2605358"/>
            <a:ext cx="1797546" cy="823643"/>
          </a:xfrm>
          <a:prstGeom prst="wedgeRoundRectCallout">
            <a:avLst>
              <a:gd name="adj1" fmla="val 42594"/>
              <a:gd name="adj2" fmla="val 113305"/>
              <a:gd name="adj3" fmla="val 16667"/>
            </a:avLst>
          </a:prstGeom>
          <a:solidFill>
            <a:srgbClr val="92D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sz="4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4741579" y="1948523"/>
            <a:ext cx="1539897" cy="823643"/>
          </a:xfrm>
          <a:prstGeom prst="wedgeRoundRectCallout">
            <a:avLst>
              <a:gd name="adj1" fmla="val -48165"/>
              <a:gd name="adj2" fmla="val 141530"/>
              <a:gd name="adj3" fmla="val 16667"/>
            </a:avLst>
          </a:prstGeom>
          <a:solidFill>
            <a:srgbClr val="1F386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</a:t>
            </a:r>
            <a:r>
              <a:rPr lang="en-GB" sz="4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endParaRPr sz="4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1" name="Google Shape;2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6603" y="310672"/>
            <a:ext cx="1963757" cy="197561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"/>
          <p:cNvSpPr txBox="1"/>
          <p:nvPr/>
        </p:nvSpPr>
        <p:spPr>
          <a:xfrm>
            <a:off x="8594578" y="1716412"/>
            <a:ext cx="15398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320495"/>
            <a:ext cx="1479707" cy="147970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1"/>
          <p:cNvSpPr/>
          <p:nvPr/>
        </p:nvSpPr>
        <p:spPr>
          <a:xfrm>
            <a:off x="3156423" y="320495"/>
            <a:ext cx="3170313" cy="661945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Santi…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3156422" y="320495"/>
            <a:ext cx="3170312" cy="661945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p11"/>
          <p:cNvCxnSpPr/>
          <p:nvPr/>
        </p:nvCxnSpPr>
        <p:spPr>
          <a:xfrm rot="10800000" flipH="1">
            <a:off x="5493972" y="1457243"/>
            <a:ext cx="3252238" cy="3259946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7" name="Google Shape;277;p11"/>
          <p:cNvSpPr txBox="1"/>
          <p:nvPr/>
        </p:nvSpPr>
        <p:spPr>
          <a:xfrm>
            <a:off x="2385099" y="2088440"/>
            <a:ext cx="1350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[here]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4818643" y="1423104"/>
            <a:ext cx="1350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[there]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p12"/>
          <p:cNvGraphicFramePr/>
          <p:nvPr/>
        </p:nvGraphicFramePr>
        <p:xfrm>
          <a:off x="844480" y="1652432"/>
          <a:ext cx="9954875" cy="450625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7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9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Coral?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Lara?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Lorna?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Tamara?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Paloma?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Gaspar?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DAC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DA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5" name="Google Shape;285;p12"/>
          <p:cNvSpPr/>
          <p:nvPr/>
        </p:nvSpPr>
        <p:spPr>
          <a:xfrm>
            <a:off x="8260700" y="2459287"/>
            <a:ext cx="1279210" cy="48118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6817779" y="3002510"/>
            <a:ext cx="1442921" cy="5040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5090661" y="3506592"/>
            <a:ext cx="1727118" cy="52938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8270110" y="4043534"/>
            <a:ext cx="1269800" cy="47073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9564243" y="4587723"/>
            <a:ext cx="1212575" cy="49588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8294017" y="5128140"/>
            <a:ext cx="1245893" cy="49588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9564243" y="5654052"/>
            <a:ext cx="1212575" cy="49588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2"/>
          <p:cNvSpPr txBox="1"/>
          <p:nvPr/>
        </p:nvSpPr>
        <p:spPr>
          <a:xfrm>
            <a:off x="244765" y="143137"/>
            <a:ext cx="836984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</a:t>
            </a: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b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extra information do they give?</a:t>
            </a:r>
            <a:endParaRPr sz="28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3" name="Google Shape;2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3894" y="-267800"/>
            <a:ext cx="1648106" cy="160808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 txBox="1"/>
          <p:nvPr/>
        </p:nvSpPr>
        <p:spPr>
          <a:xfrm>
            <a:off x="9873049" y="1050747"/>
            <a:ext cx="2136788" cy="400110"/>
          </a:xfrm>
          <a:prstGeom prst="rect">
            <a:avLst/>
          </a:prstGeom>
          <a:solidFill>
            <a:srgbClr val="8FEAD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r>
              <a:rPr lang="en-GB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 leer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3" descr="Reading, Book, Symbol, Icon, Reader, 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8992" y="142511"/>
            <a:ext cx="782801" cy="7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3"/>
          <p:cNvSpPr txBox="1"/>
          <p:nvPr/>
        </p:nvSpPr>
        <p:spPr>
          <a:xfrm>
            <a:off x="11223219" y="1094589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235812" y="577742"/>
            <a:ext cx="86835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whom does each English statement refer?</a:t>
            </a:r>
            <a:endParaRPr sz="28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13"/>
          <p:cNvSpPr txBox="1"/>
          <p:nvPr/>
        </p:nvSpPr>
        <p:spPr>
          <a:xfrm>
            <a:off x="62322" y="5811278"/>
            <a:ext cx="335380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I’m 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/ he is there.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4" name="Google Shape;304;p13"/>
          <p:cNvGraphicFramePr/>
          <p:nvPr>
            <p:extLst>
              <p:ext uri="{D42A27DB-BD31-4B8C-83A1-F6EECF244321}">
                <p14:modId xmlns:p14="http://schemas.microsoft.com/office/powerpoint/2010/main" val="4186472136"/>
              </p:ext>
            </p:extLst>
          </p:nvPr>
        </p:nvGraphicFramePr>
        <p:xfrm>
          <a:off x="415672" y="1131790"/>
          <a:ext cx="9052591" cy="4467155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46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5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Coral?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lang="en-GB"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Lara?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Lorna?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Tamara?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Paloma?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Gaspar?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5" name="Google Shape;305;p13"/>
          <p:cNvSpPr txBox="1"/>
          <p:nvPr/>
        </p:nvSpPr>
        <p:spPr>
          <a:xfrm>
            <a:off x="6368974" y="5852922"/>
            <a:ext cx="364234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/ he is here.</a:t>
            </a:r>
            <a:endParaRPr sz="28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/ he is absent.</a:t>
            </a:r>
            <a:endParaRPr sz="28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13"/>
          <p:cNvSpPr txBox="1"/>
          <p:nvPr/>
        </p:nvSpPr>
        <p:spPr>
          <a:xfrm>
            <a:off x="1958369" y="5767559"/>
            <a:ext cx="12779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Lorna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3318487" y="6222255"/>
            <a:ext cx="1449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Carlos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13"/>
          <p:cNvSpPr txBox="1"/>
          <p:nvPr/>
        </p:nvSpPr>
        <p:spPr>
          <a:xfrm>
            <a:off x="4687994" y="6222254"/>
            <a:ext cx="16546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Gaspar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13"/>
          <p:cNvSpPr txBox="1"/>
          <p:nvPr/>
        </p:nvSpPr>
        <p:spPr>
          <a:xfrm>
            <a:off x="3203262" y="5767559"/>
            <a:ext cx="17027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Paloma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13"/>
          <p:cNvSpPr txBox="1"/>
          <p:nvPr/>
        </p:nvSpPr>
        <p:spPr>
          <a:xfrm>
            <a:off x="10516099" y="5745200"/>
            <a:ext cx="16882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Tamara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13"/>
          <p:cNvSpPr txBox="1"/>
          <p:nvPr/>
        </p:nvSpPr>
        <p:spPr>
          <a:xfrm>
            <a:off x="9973045" y="6222254"/>
            <a:ext cx="12682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Coral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13"/>
          <p:cNvSpPr txBox="1"/>
          <p:nvPr/>
        </p:nvSpPr>
        <p:spPr>
          <a:xfrm>
            <a:off x="9468264" y="5767559"/>
            <a:ext cx="10390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13"/>
          <p:cNvSpPr txBox="1"/>
          <p:nvPr/>
        </p:nvSpPr>
        <p:spPr>
          <a:xfrm>
            <a:off x="207509" y="54522"/>
            <a:ext cx="97655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lunch, </a:t>
            </a: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-GB" sz="2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eñor</a:t>
            </a: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Lorca takes the register again.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4244" y="81202"/>
            <a:ext cx="1297416" cy="1306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9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9" name="Google Shape;40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9"/>
          <p:cNvSpPr/>
          <p:nvPr/>
        </p:nvSpPr>
        <p:spPr>
          <a:xfrm>
            <a:off x="6179286" y="5268768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ADD2E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amarillo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11" name="Google Shape;411;p49"/>
          <p:cNvSpPr txBox="1"/>
          <p:nvPr/>
        </p:nvSpPr>
        <p:spPr>
          <a:xfrm rot="-1320232">
            <a:off x="154531" y="2644202"/>
            <a:ext cx="411483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Print" panose="02000600000000000000" pitchFamily="2" charset="0"/>
                <a:ea typeface="Quattrocento Sans"/>
                <a:cs typeface="Quattrocento Sans"/>
                <a:sym typeface="Quattrocento Sans"/>
              </a:rPr>
              <a:t>¡</a:t>
            </a: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Print" panose="02000600000000000000" pitchFamily="2" charset="0"/>
                <a:ea typeface="Quattrocento Sans"/>
                <a:cs typeface="Quattrocento Sans"/>
                <a:sym typeface="Quattrocento Sans"/>
              </a:rPr>
              <a:t>adiós</a:t>
            </a: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Print" panose="02000600000000000000" pitchFamily="2" charset="0"/>
                <a:ea typeface="Quattrocento Sans"/>
                <a:cs typeface="Quattrocento Sans"/>
                <a:sym typeface="Quattrocento Sans"/>
              </a:rPr>
              <a:t>!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Print" panose="02000600000000000000" pitchFamily="2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12" name="Google Shape;412;p49"/>
          <p:cNvSpPr/>
          <p:nvPr/>
        </p:nvSpPr>
        <p:spPr>
          <a:xfrm>
            <a:off x="732087" y="120934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25400" cap="flat" cmpd="sng">
            <a:solidFill>
              <a:srgbClr val="FADD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"/>
          <p:cNvSpPr txBox="1"/>
          <p:nvPr/>
        </p:nvSpPr>
        <p:spPr>
          <a:xfrm>
            <a:off x="1542328" y="425580"/>
            <a:ext cx="44389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I’m here.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14"/>
          <p:cNvSpPr txBox="1"/>
          <p:nvPr/>
        </p:nvSpPr>
        <p:spPr>
          <a:xfrm>
            <a:off x="1340069" y="4302802"/>
            <a:ext cx="7101567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t_ _    _q_í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1340069" y="4302802"/>
            <a:ext cx="7101567" cy="830997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Estoy aquí.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14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7515" y="144476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4"/>
          <p:cNvSpPr txBox="1"/>
          <p:nvPr/>
        </p:nvSpPr>
        <p:spPr>
          <a:xfrm>
            <a:off x="10599297" y="103062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9402603" y="324225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27" name="Google Shape;327;p14"/>
          <p:cNvSpPr txBox="1"/>
          <p:nvPr/>
        </p:nvSpPr>
        <p:spPr>
          <a:xfrm>
            <a:off x="9402603" y="43377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28" name="Google Shape;328;p14"/>
          <p:cNvSpPr txBox="1"/>
          <p:nvPr/>
        </p:nvSpPr>
        <p:spPr>
          <a:xfrm>
            <a:off x="9402603" y="5537784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9402603" y="113346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30" name="Google Shape;330;p14"/>
          <p:cNvSpPr txBox="1"/>
          <p:nvPr/>
        </p:nvSpPr>
        <p:spPr>
          <a:xfrm>
            <a:off x="9314403" y="21468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31" name="Google Shape;331;p14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5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7515" y="144476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5"/>
          <p:cNvSpPr txBox="1"/>
          <p:nvPr/>
        </p:nvSpPr>
        <p:spPr>
          <a:xfrm>
            <a:off x="10599297" y="103062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15"/>
          <p:cNvSpPr txBox="1"/>
          <p:nvPr/>
        </p:nvSpPr>
        <p:spPr>
          <a:xfrm>
            <a:off x="9402603" y="324225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40" name="Google Shape;340;p15"/>
          <p:cNvSpPr txBox="1"/>
          <p:nvPr/>
        </p:nvSpPr>
        <p:spPr>
          <a:xfrm>
            <a:off x="9402603" y="43377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9402603" y="5537784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42" name="Google Shape;342;p15"/>
          <p:cNvSpPr txBox="1"/>
          <p:nvPr/>
        </p:nvSpPr>
        <p:spPr>
          <a:xfrm>
            <a:off x="9402603" y="113346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9314403" y="21468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44" name="Google Shape;344;p15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5" name="Google Shape;345;p15"/>
          <p:cNvSpPr txBox="1"/>
          <p:nvPr/>
        </p:nvSpPr>
        <p:spPr>
          <a:xfrm>
            <a:off x="1500244" y="532560"/>
            <a:ext cx="4827327" cy="70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She’s here.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15"/>
          <p:cNvSpPr txBox="1"/>
          <p:nvPr/>
        </p:nvSpPr>
        <p:spPr>
          <a:xfrm>
            <a:off x="1500244" y="4623131"/>
            <a:ext cx="6845516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 _    a _ _í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15"/>
          <p:cNvSpPr txBox="1"/>
          <p:nvPr/>
        </p:nvSpPr>
        <p:spPr>
          <a:xfrm>
            <a:off x="1500244" y="4630477"/>
            <a:ext cx="6845516" cy="827424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Está aquí.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6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7515" y="144476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6"/>
          <p:cNvSpPr txBox="1"/>
          <p:nvPr/>
        </p:nvSpPr>
        <p:spPr>
          <a:xfrm>
            <a:off x="10599297" y="103062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16"/>
          <p:cNvSpPr txBox="1"/>
          <p:nvPr/>
        </p:nvSpPr>
        <p:spPr>
          <a:xfrm>
            <a:off x="9402603" y="324225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56" name="Google Shape;356;p16"/>
          <p:cNvSpPr txBox="1"/>
          <p:nvPr/>
        </p:nvSpPr>
        <p:spPr>
          <a:xfrm>
            <a:off x="9402603" y="43377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57" name="Google Shape;357;p16"/>
          <p:cNvSpPr txBox="1"/>
          <p:nvPr/>
        </p:nvSpPr>
        <p:spPr>
          <a:xfrm>
            <a:off x="9402603" y="5537784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58" name="Google Shape;358;p16"/>
          <p:cNvSpPr txBox="1"/>
          <p:nvPr/>
        </p:nvSpPr>
        <p:spPr>
          <a:xfrm>
            <a:off x="9402603" y="113346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59" name="Google Shape;359;p16"/>
          <p:cNvSpPr txBox="1"/>
          <p:nvPr/>
        </p:nvSpPr>
        <p:spPr>
          <a:xfrm>
            <a:off x="9314403" y="21468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60" name="Google Shape;360;p16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1" name="Google Shape;361;p16"/>
          <p:cNvSpPr txBox="1"/>
          <p:nvPr/>
        </p:nvSpPr>
        <p:spPr>
          <a:xfrm>
            <a:off x="1365405" y="568222"/>
            <a:ext cx="5427705" cy="70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She’s absent.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16"/>
          <p:cNvSpPr txBox="1"/>
          <p:nvPr/>
        </p:nvSpPr>
        <p:spPr>
          <a:xfrm>
            <a:off x="1585650" y="4297486"/>
            <a:ext cx="7713077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 _    a _ s_ _ t_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16"/>
          <p:cNvSpPr txBox="1"/>
          <p:nvPr/>
        </p:nvSpPr>
        <p:spPr>
          <a:xfrm>
            <a:off x="1542328" y="4297487"/>
            <a:ext cx="7756400" cy="827425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Está ausente.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17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7515" y="144476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7"/>
          <p:cNvSpPr txBox="1"/>
          <p:nvPr/>
        </p:nvSpPr>
        <p:spPr>
          <a:xfrm>
            <a:off x="10599297" y="103062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17"/>
          <p:cNvSpPr txBox="1"/>
          <p:nvPr/>
        </p:nvSpPr>
        <p:spPr>
          <a:xfrm>
            <a:off x="9402603" y="324225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72" name="Google Shape;372;p17"/>
          <p:cNvSpPr txBox="1"/>
          <p:nvPr/>
        </p:nvSpPr>
        <p:spPr>
          <a:xfrm>
            <a:off x="9402603" y="43377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73" name="Google Shape;373;p17"/>
          <p:cNvSpPr txBox="1"/>
          <p:nvPr/>
        </p:nvSpPr>
        <p:spPr>
          <a:xfrm>
            <a:off x="9402603" y="5537784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74" name="Google Shape;374;p17"/>
          <p:cNvSpPr txBox="1"/>
          <p:nvPr/>
        </p:nvSpPr>
        <p:spPr>
          <a:xfrm>
            <a:off x="9402603" y="113346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75" name="Google Shape;375;p17"/>
          <p:cNvSpPr txBox="1"/>
          <p:nvPr/>
        </p:nvSpPr>
        <p:spPr>
          <a:xfrm>
            <a:off x="9314403" y="21468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76" name="Google Shape;376;p17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7" name="Google Shape;377;p17"/>
          <p:cNvSpPr txBox="1"/>
          <p:nvPr/>
        </p:nvSpPr>
        <p:spPr>
          <a:xfrm>
            <a:off x="1418818" y="568222"/>
            <a:ext cx="5512067" cy="70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I’m present.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17"/>
          <p:cNvSpPr txBox="1"/>
          <p:nvPr/>
        </p:nvSpPr>
        <p:spPr>
          <a:xfrm>
            <a:off x="760163" y="4197074"/>
            <a:ext cx="8425114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 _ y    pr _ s_ _ t_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17"/>
          <p:cNvSpPr txBox="1"/>
          <p:nvPr/>
        </p:nvSpPr>
        <p:spPr>
          <a:xfrm>
            <a:off x="760163" y="4197074"/>
            <a:ext cx="8472436" cy="830997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Estoy presente.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8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7515" y="144476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8"/>
          <p:cNvSpPr txBox="1"/>
          <p:nvPr/>
        </p:nvSpPr>
        <p:spPr>
          <a:xfrm>
            <a:off x="10599297" y="103062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p18"/>
          <p:cNvSpPr txBox="1"/>
          <p:nvPr/>
        </p:nvSpPr>
        <p:spPr>
          <a:xfrm>
            <a:off x="9402603" y="324225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88" name="Google Shape;388;p18"/>
          <p:cNvSpPr txBox="1"/>
          <p:nvPr/>
        </p:nvSpPr>
        <p:spPr>
          <a:xfrm>
            <a:off x="9402603" y="43377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89" name="Google Shape;389;p18"/>
          <p:cNvSpPr txBox="1"/>
          <p:nvPr/>
        </p:nvSpPr>
        <p:spPr>
          <a:xfrm>
            <a:off x="9402603" y="5537784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90" name="Google Shape;390;p18"/>
          <p:cNvSpPr txBox="1"/>
          <p:nvPr/>
        </p:nvSpPr>
        <p:spPr>
          <a:xfrm>
            <a:off x="9402603" y="113346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91" name="Google Shape;391;p18"/>
          <p:cNvSpPr txBox="1"/>
          <p:nvPr/>
        </p:nvSpPr>
        <p:spPr>
          <a:xfrm>
            <a:off x="9314403" y="21468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92" name="Google Shape;392;p18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3" name="Google Shape;393;p18"/>
          <p:cNvSpPr txBox="1"/>
          <p:nvPr/>
        </p:nvSpPr>
        <p:spPr>
          <a:xfrm>
            <a:off x="1462454" y="627156"/>
            <a:ext cx="45704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She’s there.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18"/>
          <p:cNvSpPr txBox="1"/>
          <p:nvPr/>
        </p:nvSpPr>
        <p:spPr>
          <a:xfrm>
            <a:off x="1582084" y="4337701"/>
            <a:ext cx="7078073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 _    a_ _ í.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18"/>
          <p:cNvSpPr txBox="1"/>
          <p:nvPr/>
        </p:nvSpPr>
        <p:spPr>
          <a:xfrm>
            <a:off x="1542328" y="4337700"/>
            <a:ext cx="7117829" cy="830997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Está allí.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19" descr="Chat, Multiple, Icon, Symbol, Message, Bubble, Tal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0142" y="15598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9"/>
          <p:cNvSpPr txBox="1"/>
          <p:nvPr/>
        </p:nvSpPr>
        <p:spPr>
          <a:xfrm>
            <a:off x="140063" y="112571"/>
            <a:ext cx="79015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Who’s in class?</a:t>
            </a:r>
            <a:endParaRPr sz="36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GB" sz="36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a classmate who is in the class.</a:t>
            </a:r>
            <a:endParaRPr sz="36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03" name="Google Shape;403;p19"/>
          <p:cNvGraphicFramePr/>
          <p:nvPr>
            <p:extLst>
              <p:ext uri="{D42A27DB-BD31-4B8C-83A1-F6EECF244321}">
                <p14:modId xmlns:p14="http://schemas.microsoft.com/office/powerpoint/2010/main" val="925703145"/>
              </p:ext>
            </p:extLst>
          </p:nvPr>
        </p:nvGraphicFramePr>
        <p:xfrm>
          <a:off x="629490" y="1706291"/>
          <a:ext cx="5147855" cy="231652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4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r>
                        <a:rPr lang="en-GB" sz="32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32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r>
                        <a:rPr lang="en-GB" sz="32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4" name="Google Shape;404;p19"/>
          <p:cNvSpPr txBox="1"/>
          <p:nvPr/>
        </p:nvSpPr>
        <p:spPr>
          <a:xfrm>
            <a:off x="10654682" y="1189789"/>
            <a:ext cx="994183" cy="400110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19"/>
          <p:cNvSpPr txBox="1"/>
          <p:nvPr/>
        </p:nvSpPr>
        <p:spPr>
          <a:xfrm>
            <a:off x="10030543" y="3483362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Segundos</a:t>
            </a:r>
            <a:endParaRPr sz="1800" b="1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387;p19">
            <a:extLst>
              <a:ext uri="{FF2B5EF4-FFF2-40B4-BE49-F238E27FC236}">
                <a16:creationId xmlns:a16="http://schemas.microsoft.com/office/drawing/2014/main" id="{B2B89C7A-C73B-4DFF-A980-CC04BD37C020}"/>
              </a:ext>
            </a:extLst>
          </p:cNvPr>
          <p:cNvSpPr/>
          <p:nvPr/>
        </p:nvSpPr>
        <p:spPr>
          <a:xfrm>
            <a:off x="9400300" y="1944684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388;p19">
            <a:extLst>
              <a:ext uri="{FF2B5EF4-FFF2-40B4-BE49-F238E27FC236}">
                <a16:creationId xmlns:a16="http://schemas.microsoft.com/office/drawing/2014/main" id="{E6329832-4E1C-4D7F-B46F-CD7006E3514E}"/>
              </a:ext>
            </a:extLst>
          </p:cNvPr>
          <p:cNvSpPr/>
          <p:nvPr/>
        </p:nvSpPr>
        <p:spPr>
          <a:xfrm>
            <a:off x="9397933" y="1944682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" name="Google Shape;389;p19">
            <a:extLst>
              <a:ext uri="{FF2B5EF4-FFF2-40B4-BE49-F238E27FC236}">
                <a16:creationId xmlns:a16="http://schemas.microsoft.com/office/drawing/2014/main" id="{4BF5B98F-725C-4EA8-BE85-25A9685C207A}"/>
              </a:ext>
            </a:extLst>
          </p:cNvPr>
          <p:cNvCxnSpPr/>
          <p:nvPr/>
        </p:nvCxnSpPr>
        <p:spPr>
          <a:xfrm>
            <a:off x="10083672" y="1933256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390;p19">
            <a:extLst>
              <a:ext uri="{FF2B5EF4-FFF2-40B4-BE49-F238E27FC236}">
                <a16:creationId xmlns:a16="http://schemas.microsoft.com/office/drawing/2014/main" id="{2645A257-0FA7-42B2-BB5C-53822197AAEE}"/>
              </a:ext>
            </a:extLst>
          </p:cNvPr>
          <p:cNvCxnSpPr/>
          <p:nvPr/>
        </p:nvCxnSpPr>
        <p:spPr>
          <a:xfrm>
            <a:off x="10061063" y="1933255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391;p19">
            <a:extLst>
              <a:ext uri="{FF2B5EF4-FFF2-40B4-BE49-F238E27FC236}">
                <a16:creationId xmlns:a16="http://schemas.microsoft.com/office/drawing/2014/main" id="{5B0DD3A3-9F91-430F-8D0A-B36A5C20E7C8}"/>
              </a:ext>
            </a:extLst>
          </p:cNvPr>
          <p:cNvCxnSpPr/>
          <p:nvPr/>
        </p:nvCxnSpPr>
        <p:spPr>
          <a:xfrm>
            <a:off x="10083673" y="608951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393;p19">
            <a:extLst>
              <a:ext uri="{FF2B5EF4-FFF2-40B4-BE49-F238E27FC236}">
                <a16:creationId xmlns:a16="http://schemas.microsoft.com/office/drawing/2014/main" id="{4730A20E-4501-4B64-8EF0-43104F88F443}"/>
              </a:ext>
            </a:extLst>
          </p:cNvPr>
          <p:cNvSpPr txBox="1"/>
          <p:nvPr/>
        </p:nvSpPr>
        <p:spPr>
          <a:xfrm>
            <a:off x="10083818" y="1967583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/>
          </a:p>
        </p:txBody>
      </p:sp>
      <p:sp>
        <p:nvSpPr>
          <p:cNvPr id="21" name="Google Shape;394;p19">
            <a:extLst>
              <a:ext uri="{FF2B5EF4-FFF2-40B4-BE49-F238E27FC236}">
                <a16:creationId xmlns:a16="http://schemas.microsoft.com/office/drawing/2014/main" id="{3F1B8A95-989A-4851-9847-2277A86FDCFB}"/>
              </a:ext>
            </a:extLst>
          </p:cNvPr>
          <p:cNvSpPr txBox="1"/>
          <p:nvPr/>
        </p:nvSpPr>
        <p:spPr>
          <a:xfrm>
            <a:off x="10166637" y="5683245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dirty="0"/>
          </a:p>
        </p:txBody>
      </p:sp>
      <p:sp>
        <p:nvSpPr>
          <p:cNvPr id="22" name="Google Shape;395;p19">
            <a:extLst>
              <a:ext uri="{FF2B5EF4-FFF2-40B4-BE49-F238E27FC236}">
                <a16:creationId xmlns:a16="http://schemas.microsoft.com/office/drawing/2014/main" id="{F2CF040D-515A-4C29-9762-E300C981A546}"/>
              </a:ext>
            </a:extLst>
          </p:cNvPr>
          <p:cNvSpPr/>
          <p:nvPr/>
        </p:nvSpPr>
        <p:spPr>
          <a:xfrm>
            <a:off x="9257350" y="6319934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46255" y="240202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sz="1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t="6995" r="482" b="12550"/>
          <a:stretch/>
        </p:blipFill>
        <p:spPr>
          <a:xfrm>
            <a:off x="4283923" y="2429640"/>
            <a:ext cx="2763053" cy="32571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0" name="Google Shape;110;p3"/>
          <p:cNvSpPr txBox="1"/>
          <p:nvPr/>
        </p:nvSpPr>
        <p:spPr>
          <a:xfrm>
            <a:off x="3637747" y="757703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11500" b="1" i="0" u="none" strike="noStrike" cap="none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11500" b="1" i="0" u="none" strike="noStrike" cap="none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1500" b="1" i="0" u="none" strike="noStrike" cap="non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20" descr="Chat, Multiple, Icon, Symbol, Message, Bubble, Tal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6859" y="73151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0"/>
          <p:cNvSpPr txBox="1"/>
          <p:nvPr/>
        </p:nvSpPr>
        <p:spPr>
          <a:xfrm>
            <a:off x="155828" y="73151"/>
            <a:ext cx="79015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Who’s in class?</a:t>
            </a:r>
            <a:endParaRPr sz="36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GB" sz="36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a classmate who is in the class.</a:t>
            </a:r>
            <a:endParaRPr sz="36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21" name="Google Shape;421;p20"/>
          <p:cNvGraphicFramePr/>
          <p:nvPr/>
        </p:nvGraphicFramePr>
        <p:xfrm>
          <a:off x="756745" y="2067339"/>
          <a:ext cx="6968350" cy="231652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7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Hello!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</a:t>
                      </a:r>
                      <a:r>
                        <a:rPr lang="en-GB" sz="3200" b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 / she </a:t>
                      </a:r>
                      <a:r>
                        <a:rPr lang="en-GB" sz="3200" b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absent.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2" name="Google Shape;422;p20"/>
          <p:cNvSpPr txBox="1"/>
          <p:nvPr/>
        </p:nvSpPr>
        <p:spPr>
          <a:xfrm>
            <a:off x="10721399" y="1106956"/>
            <a:ext cx="994183" cy="400110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410;p19">
            <a:extLst>
              <a:ext uri="{FF2B5EF4-FFF2-40B4-BE49-F238E27FC236}">
                <a16:creationId xmlns:a16="http://schemas.microsoft.com/office/drawing/2014/main" id="{ADF7A9D0-FCF1-46EE-AE3E-64F8BB7E1BAC}"/>
              </a:ext>
            </a:extLst>
          </p:cNvPr>
          <p:cNvSpPr txBox="1"/>
          <p:nvPr/>
        </p:nvSpPr>
        <p:spPr>
          <a:xfrm>
            <a:off x="10030543" y="3483362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Segundos</a:t>
            </a:r>
            <a:endParaRPr sz="1800" b="1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387;p19">
            <a:extLst>
              <a:ext uri="{FF2B5EF4-FFF2-40B4-BE49-F238E27FC236}">
                <a16:creationId xmlns:a16="http://schemas.microsoft.com/office/drawing/2014/main" id="{9F3A99EA-8177-4896-97B6-E70D771C12C3}"/>
              </a:ext>
            </a:extLst>
          </p:cNvPr>
          <p:cNvSpPr/>
          <p:nvPr/>
        </p:nvSpPr>
        <p:spPr>
          <a:xfrm>
            <a:off x="9400300" y="1944684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388;p19">
            <a:extLst>
              <a:ext uri="{FF2B5EF4-FFF2-40B4-BE49-F238E27FC236}">
                <a16:creationId xmlns:a16="http://schemas.microsoft.com/office/drawing/2014/main" id="{687D1D7D-9D74-4897-AC0F-D54C3E7D723E}"/>
              </a:ext>
            </a:extLst>
          </p:cNvPr>
          <p:cNvSpPr/>
          <p:nvPr/>
        </p:nvSpPr>
        <p:spPr>
          <a:xfrm>
            <a:off x="9397933" y="1944682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" name="Google Shape;389;p19">
            <a:extLst>
              <a:ext uri="{FF2B5EF4-FFF2-40B4-BE49-F238E27FC236}">
                <a16:creationId xmlns:a16="http://schemas.microsoft.com/office/drawing/2014/main" id="{66B5AA94-F627-41E2-8C72-3B18E053F6A6}"/>
              </a:ext>
            </a:extLst>
          </p:cNvPr>
          <p:cNvCxnSpPr/>
          <p:nvPr/>
        </p:nvCxnSpPr>
        <p:spPr>
          <a:xfrm>
            <a:off x="10083672" y="1933256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390;p19">
            <a:extLst>
              <a:ext uri="{FF2B5EF4-FFF2-40B4-BE49-F238E27FC236}">
                <a16:creationId xmlns:a16="http://schemas.microsoft.com/office/drawing/2014/main" id="{53F92446-F7AB-495A-A222-72E88C2C3514}"/>
              </a:ext>
            </a:extLst>
          </p:cNvPr>
          <p:cNvCxnSpPr/>
          <p:nvPr/>
        </p:nvCxnSpPr>
        <p:spPr>
          <a:xfrm>
            <a:off x="10061063" y="1933255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391;p19">
            <a:extLst>
              <a:ext uri="{FF2B5EF4-FFF2-40B4-BE49-F238E27FC236}">
                <a16:creationId xmlns:a16="http://schemas.microsoft.com/office/drawing/2014/main" id="{56B81486-7A5C-49BE-961F-649F7B7EA7D2}"/>
              </a:ext>
            </a:extLst>
          </p:cNvPr>
          <p:cNvCxnSpPr/>
          <p:nvPr/>
        </p:nvCxnSpPr>
        <p:spPr>
          <a:xfrm>
            <a:off x="10083673" y="608951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393;p19">
            <a:extLst>
              <a:ext uri="{FF2B5EF4-FFF2-40B4-BE49-F238E27FC236}">
                <a16:creationId xmlns:a16="http://schemas.microsoft.com/office/drawing/2014/main" id="{B906229D-28D5-46F4-BAE3-6F0E8AB72214}"/>
              </a:ext>
            </a:extLst>
          </p:cNvPr>
          <p:cNvSpPr txBox="1"/>
          <p:nvPr/>
        </p:nvSpPr>
        <p:spPr>
          <a:xfrm>
            <a:off x="10083818" y="1967583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/>
          </a:p>
        </p:txBody>
      </p:sp>
      <p:sp>
        <p:nvSpPr>
          <p:cNvPr id="22" name="Google Shape;394;p19">
            <a:extLst>
              <a:ext uri="{FF2B5EF4-FFF2-40B4-BE49-F238E27FC236}">
                <a16:creationId xmlns:a16="http://schemas.microsoft.com/office/drawing/2014/main" id="{DD534BB1-86F8-42AD-B9F6-5C7CC026CE22}"/>
              </a:ext>
            </a:extLst>
          </p:cNvPr>
          <p:cNvSpPr txBox="1"/>
          <p:nvPr/>
        </p:nvSpPr>
        <p:spPr>
          <a:xfrm>
            <a:off x="10166637" y="5683245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dirty="0"/>
          </a:p>
        </p:txBody>
      </p:sp>
      <p:sp>
        <p:nvSpPr>
          <p:cNvPr id="23" name="Google Shape;395;p19">
            <a:extLst>
              <a:ext uri="{FF2B5EF4-FFF2-40B4-BE49-F238E27FC236}">
                <a16:creationId xmlns:a16="http://schemas.microsoft.com/office/drawing/2014/main" id="{D47C180D-6433-4CDD-B338-64A793165D56}"/>
              </a:ext>
            </a:extLst>
          </p:cNvPr>
          <p:cNvSpPr/>
          <p:nvPr/>
        </p:nvSpPr>
        <p:spPr>
          <a:xfrm>
            <a:off x="9257350" y="6319934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2128" y="2432552"/>
            <a:ext cx="3071005" cy="29194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9" name="Google Shape;119;p4"/>
          <p:cNvSpPr txBox="1"/>
          <p:nvPr/>
        </p:nvSpPr>
        <p:spPr>
          <a:xfrm>
            <a:off x="126565" y="213183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sz="1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380585" y="601267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GB" sz="11500" b="1" i="0" u="none" strike="noStrike" cap="none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11500" b="1" i="0" u="none" strike="noStrike" cap="non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 descr="Speech Icon, Voice, Talking, Audio, Spee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7725" y="2131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10353803" y="1085046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1844161" y="911663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sz="1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4578977" y="911663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GB" sz="11500" b="1" i="0" u="none" strike="noStrike" cap="none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11500" b="1" i="0" u="none" strike="noStrike" cap="non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1844161" y="3429000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sz="1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4578977" y="3429000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11500" b="1" i="0" u="none" strike="noStrike" cap="none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11500" b="1" i="0" u="none" strike="noStrike" cap="none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1500" b="1" i="0" u="none" strike="noStrike" cap="non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5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493" y="1278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10402571" y="105498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7928632" y="1494938"/>
            <a:ext cx="4572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600"/>
              <a:buFont typeface="Century Gothic"/>
              <a:buNone/>
            </a:pPr>
            <a:r>
              <a:rPr lang="en-GB" sz="9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sz="9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9751642" y="1528319"/>
            <a:ext cx="4572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600"/>
              <a:buFont typeface="Century Gothic"/>
              <a:buNone/>
            </a:pPr>
            <a:r>
              <a:rPr lang="en-GB" sz="96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GB" sz="9600" b="1" i="0" u="none" strike="noStrike" cap="none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96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9600" b="1" i="0" u="none" strike="noStrike" cap="non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154358" y="1494938"/>
            <a:ext cx="4572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600"/>
              <a:buFont typeface="Century Gothic"/>
              <a:buNone/>
            </a:pPr>
            <a:r>
              <a:rPr lang="en-GB" sz="9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sz="9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2102430" y="1508613"/>
            <a:ext cx="387813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600"/>
              <a:buFont typeface="Century Gothic"/>
              <a:buNone/>
            </a:pPr>
            <a:r>
              <a:rPr lang="en-GB" sz="96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9600" b="1" i="0" u="none" strike="noStrike" cap="none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96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9600" b="1" i="0" u="none" strike="noStrike" cap="none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 b="1" i="0" u="none" strike="noStrike" cap="non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7040" y="3466410"/>
            <a:ext cx="2451074" cy="233014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 t="6995" r="482" b="12550"/>
          <a:stretch/>
        </p:blipFill>
        <p:spPr>
          <a:xfrm>
            <a:off x="972370" y="3209544"/>
            <a:ext cx="2260120" cy="24972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5" name="Google Shape;145;p6" descr="Speech Icon, Voice, Talking, Audio, Speec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7824" y="23822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/>
          <p:nvPr/>
        </p:nvSpPr>
        <p:spPr>
          <a:xfrm>
            <a:off x="10383902" y="1061447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5688" y="2863852"/>
            <a:ext cx="3170312" cy="318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3239256" y="5321241"/>
            <a:ext cx="2486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1849723" y="2216259"/>
            <a:ext cx="2891857" cy="823643"/>
          </a:xfrm>
          <a:prstGeom prst="wedgeRoundRectCallout">
            <a:avLst>
              <a:gd name="adj1" fmla="val 27937"/>
              <a:gd name="adj2" fmla="val 107660"/>
              <a:gd name="adj3" fmla="val 16667"/>
            </a:avLst>
          </a:prstGeom>
          <a:solidFill>
            <a:srgbClr val="92D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endParaRPr sz="4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5008795" y="1716412"/>
            <a:ext cx="2891857" cy="823643"/>
          </a:xfrm>
          <a:prstGeom prst="wedgeRoundRectCallout">
            <a:avLst>
              <a:gd name="adj1" fmla="val -48165"/>
              <a:gd name="adj2" fmla="val 141530"/>
              <a:gd name="adj3" fmla="val 16667"/>
            </a:avLst>
          </a:prstGeom>
          <a:solidFill>
            <a:srgbClr val="1F386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endParaRPr sz="4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186" y="2863852"/>
            <a:ext cx="3170312" cy="318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7122330" y="5321240"/>
            <a:ext cx="2486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6731432" y="2817357"/>
            <a:ext cx="3363131" cy="2371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320495"/>
            <a:ext cx="1479707" cy="147970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/>
          <p:nvPr/>
        </p:nvSpPr>
        <p:spPr>
          <a:xfrm>
            <a:off x="3156423" y="320495"/>
            <a:ext cx="3170313" cy="661945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Ana.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3156423" y="299513"/>
            <a:ext cx="3466521" cy="661945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Paco.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7"/>
          <p:cNvCxnSpPr/>
          <p:nvPr/>
        </p:nvCxnSpPr>
        <p:spPr>
          <a:xfrm>
            <a:off x="6622942" y="2817357"/>
            <a:ext cx="1462910" cy="1500590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/>
        </p:nvSpPr>
        <p:spPr>
          <a:xfrm>
            <a:off x="338875" y="-138590"/>
            <a:ext cx="4061178" cy="141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8625" b="1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endParaRPr sz="8625" b="1" i="0" u="none" strike="noStrike" cap="none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282562" y="1091896"/>
            <a:ext cx="5474835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2800" b="0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be | being] (with location)</a:t>
            </a:r>
            <a:endParaRPr sz="2800" b="0" i="0" u="none" strike="noStrike" cap="none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6739" y="148406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363956" y="1844004"/>
            <a:ext cx="11464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Spanish the verb </a:t>
            </a: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means ‘</a:t>
            </a:r>
            <a:r>
              <a:rPr lang="en-GB" sz="2800" b="1" i="1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be’ 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describing </a:t>
            </a:r>
            <a:r>
              <a:rPr lang="en-GB" sz="28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1900751" y="3426505"/>
            <a:ext cx="1665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3043193" y="3429188"/>
            <a:ext cx="1665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5757397" y="3315896"/>
            <a:ext cx="1665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6966541" y="3330996"/>
            <a:ext cx="35969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/ he / she 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2404206" y="5077836"/>
            <a:ext cx="36917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presente.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6008018" y="5108379"/>
            <a:ext cx="36917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entury Gothic"/>
              <a:buNone/>
            </a:pPr>
            <a:r>
              <a:rPr lang="en-GB"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present.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2404206" y="5742399"/>
            <a:ext cx="36917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presente.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6008019" y="5702367"/>
            <a:ext cx="44343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entury Gothic"/>
              <a:buNone/>
            </a:pPr>
            <a:r>
              <a:rPr lang="en-GB"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/he / it is present.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8" descr="C:\Users\wdj\Google Drive\Primary\Y5 SoW\From Tracy\Pronouns\i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8275" y="2953871"/>
            <a:ext cx="523556" cy="122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 descr="C:\Users\wdj\Google Drive\Primary\Y5 SoW\From Tracy\Pronouns\h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3858" y="3808970"/>
            <a:ext cx="1100842" cy="81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C:\Users\wdj\Google Drive\Primary\Y5 SoW\From Tracy\Pronouns\sh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30155" y="3782401"/>
            <a:ext cx="1080836" cy="82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5053" y="4898397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75736" y="5637407"/>
            <a:ext cx="634523" cy="67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/>
        </p:nvSpPr>
        <p:spPr>
          <a:xfrm>
            <a:off x="236693" y="1980698"/>
            <a:ext cx="14638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lang="en-GB" sz="24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sz="24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1811067" y="1980697"/>
            <a:ext cx="13965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lang="en-GB" sz="24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</a:t>
            </a:r>
            <a:endParaRPr sz="24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92" name="Google Shape;192;p9"/>
          <p:cNvGraphicFramePr/>
          <p:nvPr/>
        </p:nvGraphicFramePr>
        <p:xfrm>
          <a:off x="342342" y="2662146"/>
          <a:ext cx="1218225" cy="237750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21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Lucía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Ana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Pablo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Carlota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Paloma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 t="6995" r="482" b="12550"/>
          <a:stretch/>
        </p:blipFill>
        <p:spPr>
          <a:xfrm>
            <a:off x="1778372" y="3963460"/>
            <a:ext cx="1286439" cy="142138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" name="Google Shape;194;p9" descr="List, Icon, Symbol, Paper, Sign, Fla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071" y="975998"/>
            <a:ext cx="1143185" cy="114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 descr="Classroom, Blackboard, Class, Learning, Educa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888" y="5227927"/>
            <a:ext cx="1783780" cy="15074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Google Shape;196;p9"/>
          <p:cNvGraphicFramePr/>
          <p:nvPr/>
        </p:nvGraphicFramePr>
        <p:xfrm>
          <a:off x="1844666" y="2662146"/>
          <a:ext cx="1220150" cy="118875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22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Olga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Manolo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Paco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7" name="Google Shape;197;p9"/>
          <p:cNvGraphicFramePr/>
          <p:nvPr/>
        </p:nvGraphicFramePr>
        <p:xfrm>
          <a:off x="4223820" y="1680574"/>
          <a:ext cx="5760175" cy="456570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51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Lucía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Ana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Manolo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Paloma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Paco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Pablo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Olga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Carlota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8" name="Google Shape;198;p9"/>
          <p:cNvSpPr txBox="1"/>
          <p:nvPr/>
        </p:nvSpPr>
        <p:spPr>
          <a:xfrm>
            <a:off x="101167" y="-32141"/>
            <a:ext cx="81269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</a:t>
            </a: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Lorca has taken the register.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67740" y="418475"/>
            <a:ext cx="45944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sentences.  </a:t>
            </a:r>
            <a:endParaRPr sz="24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3941139" y="418475"/>
            <a:ext cx="45944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¿está presente o ausente?</a:t>
            </a:r>
            <a:endParaRPr sz="24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8357323" y="1702569"/>
            <a:ext cx="1621149" cy="46166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1550282" y="1346492"/>
            <a:ext cx="15231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lista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8354950" y="2164233"/>
            <a:ext cx="1623522" cy="4877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6848742" y="2710405"/>
            <a:ext cx="1494016" cy="46166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9" descr="Reading, Book, Symbol, Icon, Reader, Ma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9562" y="110094"/>
            <a:ext cx="782801" cy="7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9"/>
          <p:cNvSpPr txBox="1"/>
          <p:nvPr/>
        </p:nvSpPr>
        <p:spPr>
          <a:xfrm>
            <a:off x="11263789" y="941116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8342758" y="3208520"/>
            <a:ext cx="1623522" cy="4877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8325059" y="3692179"/>
            <a:ext cx="1623522" cy="4877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6831043" y="4212487"/>
            <a:ext cx="1494016" cy="46166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8354950" y="4725408"/>
            <a:ext cx="1623522" cy="4877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8354950" y="5736264"/>
            <a:ext cx="1623522" cy="4877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6831043" y="5250215"/>
            <a:ext cx="1494016" cy="46166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9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28074" y="165134"/>
            <a:ext cx="1297416" cy="1306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oogle Shape;258;p34">
            <a:extLst>
              <a:ext uri="{FF2B5EF4-FFF2-40B4-BE49-F238E27FC236}">
                <a16:creationId xmlns:a16="http://schemas.microsoft.com/office/drawing/2014/main" id="{503B337E-A44C-4FE3-89D3-E79EE6BBC02E}"/>
              </a:ext>
            </a:extLst>
          </p:cNvPr>
          <p:cNvGraphicFramePr/>
          <p:nvPr/>
        </p:nvGraphicFramePr>
        <p:xfrm>
          <a:off x="2494614" y="2029028"/>
          <a:ext cx="3694350" cy="4519495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81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pupil</a:t>
                      </a:r>
                      <a:br>
                        <a:rPr lang="en-GB" sz="2400" b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2400" b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(I)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Someone else (s/he)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19" name="Google Shape;219;p10"/>
          <p:cNvGraphicFramePr/>
          <p:nvPr/>
        </p:nvGraphicFramePr>
        <p:xfrm>
          <a:off x="104159" y="2029028"/>
          <a:ext cx="2209150" cy="450625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69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Coral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Lara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Lorna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Tamara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Paloma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Gaspar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0" name="Google Shape;220;p10"/>
          <p:cNvSpPr txBox="1"/>
          <p:nvPr/>
        </p:nvSpPr>
        <p:spPr>
          <a:xfrm>
            <a:off x="160054" y="44480"/>
            <a:ext cx="93553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Escucha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La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señora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Mora is taking the register now.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5065" y="-232156"/>
            <a:ext cx="1648106" cy="160808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10585696" y="1132262"/>
            <a:ext cx="1346844" cy="400110"/>
          </a:xfrm>
          <a:prstGeom prst="rect">
            <a:avLst/>
          </a:prstGeom>
          <a:solidFill>
            <a:srgbClr val="8FEAD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23" name="Google Shape;223;p10"/>
          <p:cNvGraphicFramePr/>
          <p:nvPr/>
        </p:nvGraphicFramePr>
        <p:xfrm>
          <a:off x="6352037" y="2044842"/>
          <a:ext cx="1184375" cy="4506325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1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verbo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4" name="Google Shape;224;p10"/>
          <p:cNvSpPr txBox="1"/>
          <p:nvPr/>
        </p:nvSpPr>
        <p:spPr>
          <a:xfrm>
            <a:off x="5506108" y="1519962"/>
            <a:ext cx="695259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Now write down the verb (‘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OR ‘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6408657" y="2821909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6402028" y="3391755"/>
            <a:ext cx="917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6415282" y="3882087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6423756" y="4446042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6420519" y="4943978"/>
            <a:ext cx="917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6421905" y="5450493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449594" y="6000790"/>
            <a:ext cx="917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30673" y="-4578"/>
            <a:ext cx="1479707" cy="147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3;p34" descr="Ok, Check, Todo, Agenda, Icon, Symbol, Tick, To Do, Gui">
            <a:extLst>
              <a:ext uri="{FF2B5EF4-FFF2-40B4-BE49-F238E27FC236}">
                <a16:creationId xmlns:a16="http://schemas.microsoft.com/office/drawing/2014/main" id="{7763673A-BD1F-4F9F-92BF-4BB1E89A13E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0684" y="2833511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4;p34" descr="Ok, Check, Todo, Agenda, Icon, Symbol, Tick, To Do, Gui">
            <a:extLst>
              <a:ext uri="{FF2B5EF4-FFF2-40B4-BE49-F238E27FC236}">
                <a16:creationId xmlns:a16="http://schemas.microsoft.com/office/drawing/2014/main" id="{A16236A8-0FA5-4F3C-B1C5-A7993C87F13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5470" y="3354271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45;p34" descr="Ok, Check, Todo, Agenda, Icon, Symbol, Tick, To Do, Gui">
            <a:extLst>
              <a:ext uri="{FF2B5EF4-FFF2-40B4-BE49-F238E27FC236}">
                <a16:creationId xmlns:a16="http://schemas.microsoft.com/office/drawing/2014/main" id="{4D012AC1-A226-4E75-BB82-C240C34ADF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0684" y="3894909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46;p34" descr="Ok, Check, Todo, Agenda, Icon, Symbol, Tick, To Do, Gui">
            <a:extLst>
              <a:ext uri="{FF2B5EF4-FFF2-40B4-BE49-F238E27FC236}">
                <a16:creationId xmlns:a16="http://schemas.microsoft.com/office/drawing/2014/main" id="{F1509AFA-0861-4BF0-83A2-AD05062BA34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8611" y="4465298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47;p34" descr="Ok, Check, Todo, Agenda, Icon, Symbol, Tick, To Do, Gui">
            <a:extLst>
              <a:ext uri="{FF2B5EF4-FFF2-40B4-BE49-F238E27FC236}">
                <a16:creationId xmlns:a16="http://schemas.microsoft.com/office/drawing/2014/main" id="{80873CFB-9435-4FFE-B04B-DEF16A72307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5470" y="4986167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48;p34" descr="Ok, Check, Todo, Agenda, Icon, Symbol, Tick, To Do, Gui">
            <a:extLst>
              <a:ext uri="{FF2B5EF4-FFF2-40B4-BE49-F238E27FC236}">
                <a16:creationId xmlns:a16="http://schemas.microsoft.com/office/drawing/2014/main" id="{C4576CB9-9137-48E6-9929-BF6B2FB951D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8611" y="5500288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49;p34" descr="Ok, Check, Todo, Agenda, Icon, Symbol, Tick, To Do, Gui">
            <a:extLst>
              <a:ext uri="{FF2B5EF4-FFF2-40B4-BE49-F238E27FC236}">
                <a16:creationId xmlns:a16="http://schemas.microsoft.com/office/drawing/2014/main" id="{6026220D-4638-428B-B6EC-64D831145C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1655" y="5994638"/>
            <a:ext cx="540638" cy="54063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0;p34">
            <a:extLst>
              <a:ext uri="{FF2B5EF4-FFF2-40B4-BE49-F238E27FC236}">
                <a16:creationId xmlns:a16="http://schemas.microsoft.com/office/drawing/2014/main" id="{C495A80E-8082-44F9-B408-BDC20355E2D8}"/>
              </a:ext>
            </a:extLst>
          </p:cNvPr>
          <p:cNvSpPr txBox="1"/>
          <p:nvPr/>
        </p:nvSpPr>
        <p:spPr>
          <a:xfrm>
            <a:off x="3401003" y="1489364"/>
            <a:ext cx="20313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Marca		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241;p34" descr="Ok, Check, Todo, Agenda, Icon, Symbol, Tick, To Do, Gui">
            <a:extLst>
              <a:ext uri="{FF2B5EF4-FFF2-40B4-BE49-F238E27FC236}">
                <a16:creationId xmlns:a16="http://schemas.microsoft.com/office/drawing/2014/main" id="{CE7A7317-7F75-4250-98E0-9F52ACD497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9414" y="1495448"/>
            <a:ext cx="540638" cy="54063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57;p34">
            <a:extLst>
              <a:ext uri="{FF2B5EF4-FFF2-40B4-BE49-F238E27FC236}">
                <a16:creationId xmlns:a16="http://schemas.microsoft.com/office/drawing/2014/main" id="{A19BD929-BDE3-4C11-AA94-5952E952C429}"/>
              </a:ext>
            </a:extLst>
          </p:cNvPr>
          <p:cNvSpPr txBox="1"/>
          <p:nvPr/>
        </p:nvSpPr>
        <p:spPr>
          <a:xfrm>
            <a:off x="101678" y="531773"/>
            <a:ext cx="910375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Who answers with ‘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about themselves?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57;p34">
            <a:extLst>
              <a:ext uri="{FF2B5EF4-FFF2-40B4-BE49-F238E27FC236}">
                <a16:creationId xmlns:a16="http://schemas.microsoft.com/office/drawing/2014/main" id="{BAA4103B-CD6E-4D9C-9CEC-F4E732BF5B5F}"/>
              </a:ext>
            </a:extLst>
          </p:cNvPr>
          <p:cNvSpPr txBox="1"/>
          <p:nvPr/>
        </p:nvSpPr>
        <p:spPr>
          <a:xfrm>
            <a:off x="108829" y="990573"/>
            <a:ext cx="910375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Who answers with ‘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s/he is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about someone else?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8" name="Google Shape;223;p10">
            <a:extLst>
              <a:ext uri="{FF2B5EF4-FFF2-40B4-BE49-F238E27FC236}">
                <a16:creationId xmlns:a16="http://schemas.microsoft.com/office/drawing/2014/main" id="{8412C23E-E005-4E7F-8534-FD49552A2827}"/>
              </a:ext>
            </a:extLst>
          </p:cNvPr>
          <p:cNvGraphicFramePr/>
          <p:nvPr/>
        </p:nvGraphicFramePr>
        <p:xfrm>
          <a:off x="7748013" y="2044842"/>
          <a:ext cx="1184375" cy="4506325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1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inglés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4B4A7-81E5-48C6-85E2-63BBCAE9F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575" y="2125621"/>
            <a:ext cx="314345" cy="186642"/>
          </a:xfrm>
          <a:prstGeom prst="rect">
            <a:avLst/>
          </a:prstGeom>
        </p:spPr>
      </p:pic>
      <p:sp>
        <p:nvSpPr>
          <p:cNvPr id="31" name="Google Shape;225;p10">
            <a:extLst>
              <a:ext uri="{FF2B5EF4-FFF2-40B4-BE49-F238E27FC236}">
                <a16:creationId xmlns:a16="http://schemas.microsoft.com/office/drawing/2014/main" id="{98E85B52-A5D5-470D-A850-D4A526CAD3B2}"/>
              </a:ext>
            </a:extLst>
          </p:cNvPr>
          <p:cNvSpPr txBox="1"/>
          <p:nvPr/>
        </p:nvSpPr>
        <p:spPr>
          <a:xfrm>
            <a:off x="7787940" y="2811081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225;p10">
            <a:extLst>
              <a:ext uri="{FF2B5EF4-FFF2-40B4-BE49-F238E27FC236}">
                <a16:creationId xmlns:a16="http://schemas.microsoft.com/office/drawing/2014/main" id="{87892493-51E5-465B-8DE2-2CFBE850B327}"/>
              </a:ext>
            </a:extLst>
          </p:cNvPr>
          <p:cNvSpPr txBox="1"/>
          <p:nvPr/>
        </p:nvSpPr>
        <p:spPr>
          <a:xfrm>
            <a:off x="7748013" y="3391755"/>
            <a:ext cx="116491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s/he is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225;p10">
            <a:extLst>
              <a:ext uri="{FF2B5EF4-FFF2-40B4-BE49-F238E27FC236}">
                <a16:creationId xmlns:a16="http://schemas.microsoft.com/office/drawing/2014/main" id="{1CA32A37-10A7-455D-B3B5-270709E571BB}"/>
              </a:ext>
            </a:extLst>
          </p:cNvPr>
          <p:cNvSpPr txBox="1"/>
          <p:nvPr/>
        </p:nvSpPr>
        <p:spPr>
          <a:xfrm>
            <a:off x="7771665" y="3910886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225;p10">
            <a:extLst>
              <a:ext uri="{FF2B5EF4-FFF2-40B4-BE49-F238E27FC236}">
                <a16:creationId xmlns:a16="http://schemas.microsoft.com/office/drawing/2014/main" id="{7055257F-957F-40BA-A6DE-3AA7395FB985}"/>
              </a:ext>
            </a:extLst>
          </p:cNvPr>
          <p:cNvSpPr txBox="1"/>
          <p:nvPr/>
        </p:nvSpPr>
        <p:spPr>
          <a:xfrm>
            <a:off x="7781393" y="4422077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225;p10">
            <a:extLst>
              <a:ext uri="{FF2B5EF4-FFF2-40B4-BE49-F238E27FC236}">
                <a16:creationId xmlns:a16="http://schemas.microsoft.com/office/drawing/2014/main" id="{A8FF28FF-8B58-4D20-824F-8ABBB47FD300}"/>
              </a:ext>
            </a:extLst>
          </p:cNvPr>
          <p:cNvSpPr txBox="1"/>
          <p:nvPr/>
        </p:nvSpPr>
        <p:spPr>
          <a:xfrm>
            <a:off x="7800954" y="4983962"/>
            <a:ext cx="116491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s/he is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225;p10">
            <a:extLst>
              <a:ext uri="{FF2B5EF4-FFF2-40B4-BE49-F238E27FC236}">
                <a16:creationId xmlns:a16="http://schemas.microsoft.com/office/drawing/2014/main" id="{77E8DBF1-6AA8-406A-8DF6-921A69DE7B2D}"/>
              </a:ext>
            </a:extLst>
          </p:cNvPr>
          <p:cNvSpPr txBox="1"/>
          <p:nvPr/>
        </p:nvSpPr>
        <p:spPr>
          <a:xfrm>
            <a:off x="7759289" y="5489470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225;p10">
            <a:extLst>
              <a:ext uri="{FF2B5EF4-FFF2-40B4-BE49-F238E27FC236}">
                <a16:creationId xmlns:a16="http://schemas.microsoft.com/office/drawing/2014/main" id="{E77DC472-F709-4238-86B7-C522D54E7994}"/>
              </a:ext>
            </a:extLst>
          </p:cNvPr>
          <p:cNvSpPr txBox="1"/>
          <p:nvPr/>
        </p:nvSpPr>
        <p:spPr>
          <a:xfrm>
            <a:off x="7771665" y="6027220"/>
            <a:ext cx="116491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s/he is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Action Button: Blank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95CEBAC-3CDD-47DF-8173-AE3B06B4E198}"/>
              </a:ext>
            </a:extLst>
          </p:cNvPr>
          <p:cNvSpPr/>
          <p:nvPr/>
        </p:nvSpPr>
        <p:spPr>
          <a:xfrm>
            <a:off x="220432" y="2900573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</a:t>
            </a:r>
          </a:p>
        </p:txBody>
      </p:sp>
      <p:sp>
        <p:nvSpPr>
          <p:cNvPr id="39" name="Action Button: Blank 3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3A72131-6F77-4029-89A1-423A9A512B13}"/>
              </a:ext>
            </a:extLst>
          </p:cNvPr>
          <p:cNvSpPr/>
          <p:nvPr/>
        </p:nvSpPr>
        <p:spPr>
          <a:xfrm>
            <a:off x="220432" y="3439140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40" name="Action Button: Blank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789472A-40DF-4447-ADCB-FBB5C3FE3ADA}"/>
              </a:ext>
            </a:extLst>
          </p:cNvPr>
          <p:cNvSpPr/>
          <p:nvPr/>
        </p:nvSpPr>
        <p:spPr>
          <a:xfrm>
            <a:off x="220432" y="3954415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41" name="Action Button: Blank 4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AD466CB-22AA-46E9-9AF7-6E53E41BECF6}"/>
              </a:ext>
            </a:extLst>
          </p:cNvPr>
          <p:cNvSpPr/>
          <p:nvPr/>
        </p:nvSpPr>
        <p:spPr>
          <a:xfrm>
            <a:off x="220432" y="4492881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42" name="Action Button: Blank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6BD58E9-7A0D-424A-A165-CE6269201F7F}"/>
              </a:ext>
            </a:extLst>
          </p:cNvPr>
          <p:cNvSpPr/>
          <p:nvPr/>
        </p:nvSpPr>
        <p:spPr>
          <a:xfrm>
            <a:off x="220432" y="4998097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43" name="Action Button: Blank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7BFF40E-487A-4F45-B45B-EEBC4598E103}"/>
              </a:ext>
            </a:extLst>
          </p:cNvPr>
          <p:cNvSpPr/>
          <p:nvPr/>
        </p:nvSpPr>
        <p:spPr>
          <a:xfrm>
            <a:off x="224733" y="5562298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44" name="Action Button: Blank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68BD5F8-F779-4BA8-AC6A-25C5353A5257}"/>
              </a:ext>
            </a:extLst>
          </p:cNvPr>
          <p:cNvSpPr/>
          <p:nvPr/>
        </p:nvSpPr>
        <p:spPr>
          <a:xfrm>
            <a:off x="220432" y="6077573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4" grpId="0"/>
      <p:bldP spid="26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2644</Words>
  <Application>Microsoft Office PowerPoint</Application>
  <PresentationFormat>Widescreen</PresentationFormat>
  <Paragraphs>488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Century Gothic</vt:lpstr>
      <vt:lpstr>Segoe Print</vt:lpstr>
      <vt:lpstr>Calibri</vt:lpstr>
      <vt:lpstr>Arial</vt:lpstr>
      <vt:lpstr>Modern Love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Vazquez-Valero</dc:creator>
  <cp:lastModifiedBy>Rachel Hawkes</cp:lastModifiedBy>
  <cp:revision>10</cp:revision>
  <dcterms:created xsi:type="dcterms:W3CDTF">2021-02-10T11:12:47Z</dcterms:created>
  <dcterms:modified xsi:type="dcterms:W3CDTF">2021-06-12T14:11:48Z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0x01010004BE072A515FCA42B1D2FCACB76C3CDA</vt:lpwstr>
  </property>
</Properties>
</file>